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314" r:id="rId3"/>
    <p:sldId id="303" r:id="rId4"/>
    <p:sldId id="318" r:id="rId5"/>
    <p:sldId id="305" r:id="rId6"/>
    <p:sldId id="258" r:id="rId7"/>
    <p:sldId id="295" r:id="rId8"/>
    <p:sldId id="300" r:id="rId9"/>
    <p:sldId id="320" r:id="rId10"/>
    <p:sldId id="317" r:id="rId11"/>
    <p:sldId id="323" r:id="rId12"/>
    <p:sldId id="292" r:id="rId13"/>
    <p:sldId id="313" r:id="rId14"/>
    <p:sldId id="30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7C80"/>
    <a:srgbClr val="CC9900"/>
    <a:srgbClr val="663300"/>
    <a:srgbClr val="CC0000"/>
    <a:srgbClr val="FF6600"/>
    <a:srgbClr val="FFFF66"/>
    <a:srgbClr val="FF0066"/>
    <a:srgbClr val="009999"/>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52" autoAdjust="0"/>
    <p:restoredTop sz="94454" autoAdjust="0"/>
  </p:normalViewPr>
  <p:slideViewPr>
    <p:cSldViewPr snapToGrid="0">
      <p:cViewPr varScale="1">
        <p:scale>
          <a:sx n="78" d="100"/>
          <a:sy n="78" d="100"/>
        </p:scale>
        <p:origin x="-22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23D4B-76F0-4A84-B7B8-A629C12B4FE3}" type="datetimeFigureOut">
              <a:rPr lang="en-US" smtClean="0"/>
              <a:t>12/30/2023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50633-06A7-4692-A5B9-5505C60F9AD4}" type="slidenum">
              <a:rPr lang="en-US" smtClean="0"/>
              <a:t>‹#›</a:t>
            </a:fld>
            <a:endParaRPr lang="en-US"/>
          </a:p>
        </p:txBody>
      </p:sp>
    </p:spTree>
    <p:extLst>
      <p:ext uri="{BB962C8B-B14F-4D97-AF65-F5344CB8AC3E}">
        <p14:creationId xmlns:p14="http://schemas.microsoft.com/office/powerpoint/2010/main" val="194683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1</a:t>
            </a:fld>
            <a:endParaRPr lang="zh-CN" altLang="en-US"/>
          </a:p>
        </p:txBody>
      </p:sp>
    </p:spTree>
    <p:extLst>
      <p:ext uri="{BB962C8B-B14F-4D97-AF65-F5344CB8AC3E}">
        <p14:creationId xmlns:p14="http://schemas.microsoft.com/office/powerpoint/2010/main" val="7450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6</a:t>
            </a:fld>
            <a:endParaRPr lang="zh-CN" altLang="en-US"/>
          </a:p>
        </p:txBody>
      </p:sp>
    </p:spTree>
    <p:extLst>
      <p:ext uri="{BB962C8B-B14F-4D97-AF65-F5344CB8AC3E}">
        <p14:creationId xmlns:p14="http://schemas.microsoft.com/office/powerpoint/2010/main" val="190505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u="sng">
                <a:effectLst>
                  <a:outerShdw blurRad="38100" dist="38100" dir="2700000" algn="tl">
                    <a:srgbClr val="000000">
                      <a:alpha val="43137"/>
                    </a:srgbClr>
                  </a:outerShdw>
                </a:effectLst>
                <a:latin typeface="Times New Roman" pitchFamily="18" charset="0"/>
                <a:cs typeface="Times New Roman" pitchFamily="18" charset="0"/>
              </a:rPr>
              <a:t>GIẢI</a:t>
            </a:r>
            <a:r>
              <a:rPr lang="en-US" altLang="zh-CN" b="1" u="sng" baseline="0">
                <a:effectLst>
                  <a:outerShdw blurRad="38100" dist="38100" dir="2700000" algn="tl">
                    <a:srgbClr val="000000">
                      <a:alpha val="43137"/>
                    </a:srgbClr>
                  </a:outerShdw>
                </a:effectLst>
                <a:latin typeface="Times New Roman" pitchFamily="18" charset="0"/>
                <a:cs typeface="Times New Roman" pitchFamily="18" charset="0"/>
              </a:rPr>
              <a:t> THÍCH:</a:t>
            </a:r>
            <a:r>
              <a:rPr lang="en-US" altLang="zh-CN" b="0" u="none" baseline="0">
                <a:effectLst/>
                <a:latin typeface="Times New Roman" pitchFamily="18" charset="0"/>
                <a:cs typeface="Times New Roman" pitchFamily="18" charset="0"/>
              </a:rPr>
              <a:t> </a:t>
            </a:r>
          </a:p>
          <a:p>
            <a:r>
              <a:rPr lang="en-US" sz="1200" b="0" i="0" kern="1200" baseline="0">
                <a:solidFill>
                  <a:schemeClr val="tx1"/>
                </a:solidFill>
                <a:effectLst/>
                <a:latin typeface="+mn-lt"/>
                <a:ea typeface="+mn-ea"/>
                <a:cs typeface="+mn-cs"/>
              </a:rPr>
              <a:t>    </a:t>
            </a:r>
            <a:r>
              <a:rPr lang="vi-VN" sz="1200" b="0" i="0" kern="1200">
                <a:solidFill>
                  <a:schemeClr val="tx1"/>
                </a:solidFill>
                <a:effectLst/>
                <a:latin typeface="+mj-lt"/>
                <a:ea typeface="+mn-ea"/>
                <a:cs typeface="+mn-cs"/>
              </a:rPr>
              <a:t>- Theo ghi chép của Lê Quý Đôn, phong tục ăn trầu của người Việt cổ có từ thời Văn Lang, Âu Lạc, </a:t>
            </a:r>
            <a:r>
              <a:rPr lang="en-US" sz="1200" b="0" i="0" kern="1200">
                <a:solidFill>
                  <a:schemeClr val="tx1"/>
                </a:solidFill>
                <a:effectLst/>
                <a:latin typeface="+mj-lt"/>
                <a:ea typeface="+mn-ea"/>
                <a:cs typeface="+mn-cs"/>
              </a:rPr>
              <a:t>thì</a:t>
            </a:r>
            <a:r>
              <a:rPr lang="en-US" sz="1200" b="0" i="0" kern="1200" baseline="0">
                <a:solidFill>
                  <a:schemeClr val="tx1"/>
                </a:solidFill>
                <a:effectLst/>
                <a:latin typeface="+mj-lt"/>
                <a:ea typeface="+mn-ea"/>
                <a:cs typeface="+mn-cs"/>
              </a:rPr>
              <a:t> </a:t>
            </a:r>
            <a:r>
              <a:rPr lang="vi-VN" sz="1200" b="0" i="0" kern="1200">
                <a:solidFill>
                  <a:schemeClr val="tx1"/>
                </a:solidFill>
                <a:effectLst/>
                <a:latin typeface="+mj-lt"/>
                <a:ea typeface="+mn-ea"/>
                <a:cs typeface="+mn-cs"/>
              </a:rPr>
              <a:t>sách </a:t>
            </a:r>
            <a:r>
              <a:rPr lang="vi-VN" sz="1200" b="0" i="1" kern="1200">
                <a:solidFill>
                  <a:schemeClr val="tx1"/>
                </a:solidFill>
                <a:effectLst/>
                <a:latin typeface="+mj-lt"/>
                <a:ea typeface="+mn-ea"/>
                <a:cs typeface="+mn-cs"/>
              </a:rPr>
              <a:t>Nam phương thảo mộc trạng </a:t>
            </a:r>
            <a:r>
              <a:rPr lang="vi-VN" sz="1200" b="0" i="0" kern="1200">
                <a:solidFill>
                  <a:schemeClr val="tx1"/>
                </a:solidFill>
                <a:effectLst/>
                <a:latin typeface="+mj-lt"/>
                <a:ea typeface="+mn-ea"/>
                <a:cs typeface="+mn-cs"/>
              </a:rPr>
              <a:t>được viết năm 304, ghi chép về tục ăn trầu cau của người Giao Châu (</a:t>
            </a:r>
            <a:r>
              <a:rPr lang="vi-VN" sz="1200" b="0" i="1" kern="1200">
                <a:solidFill>
                  <a:schemeClr val="tx1"/>
                </a:solidFill>
                <a:effectLst/>
                <a:latin typeface="+mj-lt"/>
                <a:ea typeface="+mn-ea"/>
                <a:cs typeface="+mn-cs"/>
              </a:rPr>
              <a:t>chỉ nước ta thời thuộc Hán</a:t>
            </a:r>
            <a:r>
              <a:rPr lang="vi-VN" sz="1200" b="0" i="0" kern="1200">
                <a:solidFill>
                  <a:schemeClr val="tx1"/>
                </a:solidFill>
                <a:effectLst/>
                <a:latin typeface="+mj-lt"/>
                <a:ea typeface="+mn-ea"/>
                <a:cs typeface="+mn-cs"/>
              </a:rPr>
              <a:t>)</a:t>
            </a:r>
            <a:r>
              <a:rPr lang="en-US" sz="1200" b="0" i="0" kern="1200" baseline="0">
                <a:solidFill>
                  <a:schemeClr val="tx1"/>
                </a:solidFill>
                <a:effectLst/>
                <a:latin typeface="+mj-lt"/>
                <a:ea typeface="+mn-ea"/>
                <a:cs typeface="+mn-cs"/>
              </a:rPr>
              <a:t> nên</a:t>
            </a:r>
            <a:r>
              <a:rPr lang="vi-VN" sz="1200" b="0" i="0" kern="1200">
                <a:solidFill>
                  <a:schemeClr val="tx1"/>
                </a:solidFill>
                <a:effectLst/>
                <a:latin typeface="+mj-lt"/>
                <a:ea typeface="+mn-ea"/>
                <a:cs typeface="+mn-cs"/>
              </a:rPr>
              <a:t> phong tục ăn trầu của người Việt có trước khi quyển sách này ra đời.</a:t>
            </a:r>
          </a:p>
          <a:p>
            <a:r>
              <a:rPr lang="en-US" sz="1200" b="0" i="0" kern="1200">
                <a:solidFill>
                  <a:schemeClr val="tx1"/>
                </a:solidFill>
                <a:effectLst/>
                <a:latin typeface="+mj-lt"/>
                <a:ea typeface="+mn-ea"/>
                <a:cs typeface="+mn-cs"/>
              </a:rPr>
              <a:t>    </a:t>
            </a:r>
            <a:r>
              <a:rPr lang="vi-VN" sz="1200" b="0" i="0" kern="1200">
                <a:solidFill>
                  <a:schemeClr val="tx1"/>
                </a:solidFill>
                <a:effectLst/>
                <a:latin typeface="+mj-lt"/>
                <a:ea typeface="+mn-ea"/>
                <a:cs typeface="+mn-cs"/>
              </a:rPr>
              <a:t>- Hiện nay phong tục ăn trầu và sử dụng trầu cau trong các dịp lễ, tết, các ngày trọng đại (</a:t>
            </a:r>
            <a:r>
              <a:rPr lang="vi-VN" sz="1200" b="0" i="1" kern="1200">
                <a:solidFill>
                  <a:schemeClr val="tx1"/>
                </a:solidFill>
                <a:effectLst/>
                <a:latin typeface="+mj-lt"/>
                <a:ea typeface="+mn-ea"/>
                <a:cs typeface="+mn-cs"/>
              </a:rPr>
              <a:t>hiếu, hỉ</a:t>
            </a:r>
            <a:r>
              <a:rPr lang="en-US" sz="1200" b="0" i="1" kern="1200">
                <a:solidFill>
                  <a:schemeClr val="tx1"/>
                </a:solidFill>
                <a:effectLst/>
                <a:latin typeface="+mj-lt"/>
                <a:ea typeface="+mn-ea"/>
                <a:cs typeface="+mn-cs"/>
              </a:rPr>
              <a:t>,</a:t>
            </a:r>
            <a:r>
              <a:rPr lang="vi-VN" sz="1200" b="0" i="1" kern="1200">
                <a:solidFill>
                  <a:schemeClr val="tx1"/>
                </a:solidFill>
                <a:effectLst/>
                <a:latin typeface="+mj-lt"/>
                <a:ea typeface="+mn-ea"/>
                <a:cs typeface="+mn-cs"/>
              </a:rPr>
              <a:t>…</a:t>
            </a:r>
            <a:r>
              <a:rPr lang="vi-VN" sz="1200" b="0" i="0" kern="1200">
                <a:solidFill>
                  <a:schemeClr val="tx1"/>
                </a:solidFill>
                <a:effectLst/>
                <a:latin typeface="+mj-lt"/>
                <a:ea typeface="+mn-ea"/>
                <a:cs typeface="+mn-cs"/>
              </a:rPr>
              <a:t>) vẫn còn được duy trì.</a:t>
            </a:r>
          </a:p>
        </p:txBody>
      </p:sp>
      <p:sp>
        <p:nvSpPr>
          <p:cNvPr id="4" name="灯片编号占位符 3"/>
          <p:cNvSpPr>
            <a:spLocks noGrp="1"/>
          </p:cNvSpPr>
          <p:nvPr>
            <p:ph type="sldNum" sz="quarter" idx="10"/>
          </p:nvPr>
        </p:nvSpPr>
        <p:spPr/>
        <p:txBody>
          <a:bodyPr/>
          <a:lstStyle/>
          <a:p>
            <a:fld id="{388E671A-0262-4DAA-AB8C-B462FEAF2B69}" type="slidenum">
              <a:rPr lang="zh-CN" altLang="en-US" smtClean="0"/>
              <a:t>7</a:t>
            </a:fld>
            <a:endParaRPr lang="zh-CN" altLang="en-US"/>
          </a:p>
        </p:txBody>
      </p:sp>
    </p:spTree>
    <p:extLst>
      <p:ext uri="{BB962C8B-B14F-4D97-AF65-F5344CB8AC3E}">
        <p14:creationId xmlns:p14="http://schemas.microsoft.com/office/powerpoint/2010/main" val="896774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Times New Roman" pitchFamily="18" charset="0"/>
                <a:cs typeface="Times New Roman" pitchFamily="18" charset="0"/>
              </a:rPr>
              <a:t>GIẢI</a:t>
            </a:r>
            <a:r>
              <a:rPr lang="en-US" b="1" u="sng" baseline="0">
                <a:latin typeface="Times New Roman" pitchFamily="18" charset="0"/>
                <a:cs typeface="Times New Roman" pitchFamily="18" charset="0"/>
              </a:rPr>
              <a:t> THÍCH:</a:t>
            </a:r>
            <a:r>
              <a:rPr lang="en-US" b="1" u="none" baseline="0">
                <a:latin typeface="Times New Roman" pitchFamily="18" charset="0"/>
                <a:cs typeface="Times New Roman" pitchFamily="18" charset="0"/>
              </a:rPr>
              <a:t> </a:t>
            </a:r>
            <a:r>
              <a:rPr lang="en-US" b="0" i="1" u="none" baseline="0">
                <a:latin typeface="Times New Roman" pitchFamily="18" charset="0"/>
                <a:cs typeface="Times New Roman" pitchFamily="18" charset="0"/>
              </a:rPr>
              <a:t>Về ca múa, âm nhạc của cư dân Văn Lang – Âu Lạc thì </a:t>
            </a:r>
            <a:r>
              <a:rPr lang="vi-VN" b="0" i="1" u="none" baseline="0">
                <a:latin typeface="Times New Roman" pitchFamily="18" charset="0"/>
                <a:cs typeface="Times New Roman" pitchFamily="18" charset="0"/>
              </a:rPr>
              <a:t>Có vị trí quan trọng trong đời sống tinh thần của cư dân với các loại nhạc cụ như trống đồng, chiêng, cồng, chuông…, các hoạt động hát múa, giao duyên nam nữ.</a:t>
            </a:r>
            <a:r>
              <a:rPr lang="en-US" b="0" i="1" u="none" baseline="0">
                <a:latin typeface="Times New Roman" pitchFamily="18" charset="0"/>
                <a:cs typeface="Times New Roman" pitchFamily="18" charset="0"/>
              </a:rPr>
              <a:t> </a:t>
            </a:r>
            <a:endParaRPr lang="en-US" b="1" u="sng">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C9450633-06A7-4692-A5B9-5505C60F9AD4}" type="slidenum">
              <a:rPr lang="en-US" smtClean="0"/>
              <a:t>10</a:t>
            </a:fld>
            <a:endParaRPr lang="en-US"/>
          </a:p>
        </p:txBody>
      </p:sp>
    </p:spTree>
    <p:extLst>
      <p:ext uri="{BB962C8B-B14F-4D97-AF65-F5344CB8AC3E}">
        <p14:creationId xmlns:p14="http://schemas.microsoft.com/office/powerpoint/2010/main" val="198272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E671A-0262-4DAA-AB8C-B462FEAF2B69}" type="slidenum">
              <a:rPr lang="zh-CN" altLang="en-US" smtClean="0"/>
              <a:t>12</a:t>
            </a:fld>
            <a:endParaRPr lang="zh-CN" altLang="en-US"/>
          </a:p>
        </p:txBody>
      </p:sp>
    </p:spTree>
    <p:extLst>
      <p:ext uri="{BB962C8B-B14F-4D97-AF65-F5344CB8AC3E}">
        <p14:creationId xmlns:p14="http://schemas.microsoft.com/office/powerpoint/2010/main" val="803193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93831F-F900-4FE2-B637-1FD95140D677}"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F7C8A-76C1-4314-8F03-EAB2AB2F5605}" type="slidenum">
              <a:rPr lang="en-US" smtClean="0"/>
              <a:t>‹#›</a:t>
            </a:fld>
            <a:endParaRPr lang="en-US"/>
          </a:p>
        </p:txBody>
      </p:sp>
    </p:spTree>
    <p:extLst>
      <p:ext uri="{BB962C8B-B14F-4D97-AF65-F5344CB8AC3E}">
        <p14:creationId xmlns:p14="http://schemas.microsoft.com/office/powerpoint/2010/main" val="1278283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3831F-F900-4FE2-B637-1FD95140D677}"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F7C8A-76C1-4314-8F03-EAB2AB2F5605}" type="slidenum">
              <a:rPr lang="en-US" smtClean="0"/>
              <a:t>‹#›</a:t>
            </a:fld>
            <a:endParaRPr lang="en-US"/>
          </a:p>
        </p:txBody>
      </p:sp>
    </p:spTree>
    <p:extLst>
      <p:ext uri="{BB962C8B-B14F-4D97-AF65-F5344CB8AC3E}">
        <p14:creationId xmlns:p14="http://schemas.microsoft.com/office/powerpoint/2010/main" val="2424195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3831F-F900-4FE2-B637-1FD95140D677}"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F7C8A-76C1-4314-8F03-EAB2AB2F5605}" type="slidenum">
              <a:rPr lang="en-US" smtClean="0"/>
              <a:t>‹#›</a:t>
            </a:fld>
            <a:endParaRPr lang="en-US"/>
          </a:p>
        </p:txBody>
      </p:sp>
    </p:spTree>
    <p:extLst>
      <p:ext uri="{BB962C8B-B14F-4D97-AF65-F5344CB8AC3E}">
        <p14:creationId xmlns:p14="http://schemas.microsoft.com/office/powerpoint/2010/main" val="921186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3" name="矩形 2"/>
          <p:cNvSpPr/>
          <p:nvPr userDrawn="1"/>
        </p:nvSpPr>
        <p:spPr>
          <a:xfrm>
            <a:off x="0" y="6474372"/>
            <a:ext cx="12192000" cy="383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718945" y="343726"/>
            <a:ext cx="333464" cy="343213"/>
            <a:chOff x="1827622" y="1343919"/>
            <a:chExt cx="2304000" cy="2304000"/>
          </a:xfrm>
          <a:solidFill>
            <a:schemeClr val="accent1"/>
          </a:solidFill>
        </p:grpSpPr>
        <p:sp>
          <p:nvSpPr>
            <p:cNvPr id="7" name="椭圆 6"/>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558" b="1">
                <a:solidFill>
                  <a:prstClr val="white"/>
                </a:solidFill>
              </a:endParaRPr>
            </a:p>
          </p:txBody>
        </p:sp>
        <p:sp>
          <p:nvSpPr>
            <p:cNvPr id="8" name="椭圆 7"/>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558" b="1">
                <a:solidFill>
                  <a:prstClr val="white"/>
                </a:solidFill>
              </a:endParaRPr>
            </a:p>
          </p:txBody>
        </p:sp>
      </p:grpSp>
      <p:cxnSp>
        <p:nvCxnSpPr>
          <p:cNvPr id="10" name="直接连接符 9"/>
          <p:cNvCxnSpPr/>
          <p:nvPr userDrawn="1"/>
        </p:nvCxnSpPr>
        <p:spPr>
          <a:xfrm>
            <a:off x="738254" y="795185"/>
            <a:ext cx="1069700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1504" y="256489"/>
            <a:ext cx="1127502" cy="1077391"/>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7551" y="5859516"/>
            <a:ext cx="1275407" cy="998484"/>
          </a:xfrm>
          <a:prstGeom prst="rect">
            <a:avLst/>
          </a:prstGeom>
        </p:spPr>
      </p:pic>
      <p:pic>
        <p:nvPicPr>
          <p:cNvPr id="13" name="图片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7631" y="4580043"/>
            <a:ext cx="3088280" cy="3088280"/>
          </a:xfrm>
          <a:prstGeom prst="rect">
            <a:avLst/>
          </a:prstGeom>
        </p:spPr>
      </p:pic>
    </p:spTree>
    <p:extLst>
      <p:ext uri="{BB962C8B-B14F-4D97-AF65-F5344CB8AC3E}">
        <p14:creationId xmlns:p14="http://schemas.microsoft.com/office/powerpoint/2010/main" val="3195852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1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6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100"/>
                            </p:stCondLst>
                            <p:childTnLst>
                              <p:par>
                                <p:cTn id="19" presetID="2" presetClass="entr" presetSubtype="2"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3831F-F900-4FE2-B637-1FD95140D677}"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F7C8A-76C1-4314-8F03-EAB2AB2F5605}" type="slidenum">
              <a:rPr lang="en-US" smtClean="0"/>
              <a:t>‹#›</a:t>
            </a:fld>
            <a:endParaRPr lang="en-US"/>
          </a:p>
        </p:txBody>
      </p:sp>
    </p:spTree>
    <p:extLst>
      <p:ext uri="{BB962C8B-B14F-4D97-AF65-F5344CB8AC3E}">
        <p14:creationId xmlns:p14="http://schemas.microsoft.com/office/powerpoint/2010/main" val="1858384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93831F-F900-4FE2-B637-1FD95140D677}"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F7C8A-76C1-4314-8F03-EAB2AB2F5605}" type="slidenum">
              <a:rPr lang="en-US" smtClean="0"/>
              <a:t>‹#›</a:t>
            </a:fld>
            <a:endParaRPr lang="en-US"/>
          </a:p>
        </p:txBody>
      </p:sp>
    </p:spTree>
    <p:extLst>
      <p:ext uri="{BB962C8B-B14F-4D97-AF65-F5344CB8AC3E}">
        <p14:creationId xmlns:p14="http://schemas.microsoft.com/office/powerpoint/2010/main" val="611335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93831F-F900-4FE2-B637-1FD95140D677}" type="datetimeFigureOut">
              <a:rPr lang="en-US" smtClean="0"/>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F7C8A-76C1-4314-8F03-EAB2AB2F5605}" type="slidenum">
              <a:rPr lang="en-US" smtClean="0"/>
              <a:t>‹#›</a:t>
            </a:fld>
            <a:endParaRPr lang="en-US"/>
          </a:p>
        </p:txBody>
      </p:sp>
    </p:spTree>
    <p:extLst>
      <p:ext uri="{BB962C8B-B14F-4D97-AF65-F5344CB8AC3E}">
        <p14:creationId xmlns:p14="http://schemas.microsoft.com/office/powerpoint/2010/main" val="1573098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93831F-F900-4FE2-B637-1FD95140D677}" type="datetimeFigureOut">
              <a:rPr lang="en-US" smtClean="0"/>
              <a:t>12/30/2023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2F7C8A-76C1-4314-8F03-EAB2AB2F5605}" type="slidenum">
              <a:rPr lang="en-US" smtClean="0"/>
              <a:t>‹#›</a:t>
            </a:fld>
            <a:endParaRPr lang="en-US"/>
          </a:p>
        </p:txBody>
      </p:sp>
    </p:spTree>
    <p:extLst>
      <p:ext uri="{BB962C8B-B14F-4D97-AF65-F5344CB8AC3E}">
        <p14:creationId xmlns:p14="http://schemas.microsoft.com/office/powerpoint/2010/main" val="3839410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93831F-F900-4FE2-B637-1FD95140D677}" type="datetimeFigureOut">
              <a:rPr lang="en-US" smtClean="0"/>
              <a:t>12/30/2023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2F7C8A-76C1-4314-8F03-EAB2AB2F5605}" type="slidenum">
              <a:rPr lang="en-US" smtClean="0"/>
              <a:t>‹#›</a:t>
            </a:fld>
            <a:endParaRPr lang="en-US"/>
          </a:p>
        </p:txBody>
      </p:sp>
    </p:spTree>
    <p:extLst>
      <p:ext uri="{BB962C8B-B14F-4D97-AF65-F5344CB8AC3E}">
        <p14:creationId xmlns:p14="http://schemas.microsoft.com/office/powerpoint/2010/main" val="3545847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3831F-F900-4FE2-B637-1FD95140D677}" type="datetimeFigureOut">
              <a:rPr lang="en-US" smtClean="0"/>
              <a:t>12/30/2023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2F7C8A-76C1-4314-8F03-EAB2AB2F5605}" type="slidenum">
              <a:rPr lang="en-US" smtClean="0"/>
              <a:t>‹#›</a:t>
            </a:fld>
            <a:endParaRPr lang="en-US"/>
          </a:p>
        </p:txBody>
      </p:sp>
    </p:spTree>
    <p:extLst>
      <p:ext uri="{BB962C8B-B14F-4D97-AF65-F5344CB8AC3E}">
        <p14:creationId xmlns:p14="http://schemas.microsoft.com/office/powerpoint/2010/main" val="1251738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93831F-F900-4FE2-B637-1FD95140D677}" type="datetimeFigureOut">
              <a:rPr lang="en-US" smtClean="0"/>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F7C8A-76C1-4314-8F03-EAB2AB2F5605}" type="slidenum">
              <a:rPr lang="en-US" smtClean="0"/>
              <a:t>‹#›</a:t>
            </a:fld>
            <a:endParaRPr lang="en-US"/>
          </a:p>
        </p:txBody>
      </p:sp>
    </p:spTree>
    <p:extLst>
      <p:ext uri="{BB962C8B-B14F-4D97-AF65-F5344CB8AC3E}">
        <p14:creationId xmlns:p14="http://schemas.microsoft.com/office/powerpoint/2010/main" val="1897289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93831F-F900-4FE2-B637-1FD95140D677}" type="datetimeFigureOut">
              <a:rPr lang="en-US" smtClean="0"/>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F7C8A-76C1-4314-8F03-EAB2AB2F5605}" type="slidenum">
              <a:rPr lang="en-US" smtClean="0"/>
              <a:t>‹#›</a:t>
            </a:fld>
            <a:endParaRPr lang="en-US"/>
          </a:p>
        </p:txBody>
      </p:sp>
    </p:spTree>
    <p:extLst>
      <p:ext uri="{BB962C8B-B14F-4D97-AF65-F5344CB8AC3E}">
        <p14:creationId xmlns:p14="http://schemas.microsoft.com/office/powerpoint/2010/main" val="821077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3831F-F900-4FE2-B637-1FD95140D677}" type="datetimeFigureOut">
              <a:rPr lang="en-US" smtClean="0"/>
              <a:t>12/30/2023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F7C8A-76C1-4314-8F03-EAB2AB2F5605}" type="slidenum">
              <a:rPr lang="en-US" smtClean="0"/>
              <a:t>‹#›</a:t>
            </a:fld>
            <a:endParaRPr lang="en-US"/>
          </a:p>
        </p:txBody>
      </p:sp>
    </p:spTree>
    <p:extLst>
      <p:ext uri="{BB962C8B-B14F-4D97-AF65-F5344CB8AC3E}">
        <p14:creationId xmlns:p14="http://schemas.microsoft.com/office/powerpoint/2010/main" val="590459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xml" /><Relationship Id="rId1" Type="http://schemas.openxmlformats.org/officeDocument/2006/relationships/slideLayout" Target="../slideLayouts/slideLayout7.xml" /><Relationship Id="rId5" Type="http://schemas.openxmlformats.org/officeDocument/2006/relationships/image" Target="../media/image5.png"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3.xml" /><Relationship Id="rId1" Type="http://schemas.openxmlformats.org/officeDocument/2006/relationships/slideLayout" Target="../slideLayouts/slideLayout12.xml" /><Relationship Id="rId6" Type="http://schemas.microsoft.com/office/2007/relationships/hdphoto" Target="../media/hdphoto2.wdp" /><Relationship Id="rId5" Type="http://schemas.openxmlformats.org/officeDocument/2006/relationships/image" Target="../media/image10.png" /><Relationship Id="rId4" Type="http://schemas.microsoft.com/office/2007/relationships/hdphoto" Target="../media/hdphoto1.wdp"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bwMode="auto">
          <a:xfrm>
            <a:off x="-194905" y="395220"/>
            <a:ext cx="12289536" cy="13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en-US" altLang="zh-CN" sz="72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algn="ctr" eaLnBrk="1" hangingPunct="1"/>
            <a:r>
              <a:rPr lang="en-US" altLang="zh-CN" sz="7200" b="1" i="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ĐỜI SỐNG TINH THẦN CỦA CƯ DÂN VĂN LANG – ÂU LẠC</a:t>
            </a:r>
            <a:endParaRPr lang="zh-CN" altLang="en-US" sz="7200" b="1" i="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7232" y="2736590"/>
            <a:ext cx="3309710" cy="2604999"/>
          </a:xfrm>
          <a:prstGeom prst="rect">
            <a:avLst/>
          </a:prstGeom>
        </p:spPr>
      </p:pic>
      <p:pic>
        <p:nvPicPr>
          <p:cNvPr id="10" name="图片 2"/>
          <p:cNvPicPr>
            <a:picLocks noChangeAspect="1"/>
          </p:cNvPicPr>
          <p:nvPr/>
        </p:nvPicPr>
        <p:blipFill rotWithShape="1">
          <a:blip r:embed="rId4">
            <a:extLst>
              <a:ext uri="{28A0092B-C50C-407E-A947-70E740481C1C}">
                <a14:useLocalDpi xmlns:a14="http://schemas.microsoft.com/office/drawing/2010/main" val="0"/>
              </a:ext>
            </a:extLst>
          </a:blip>
          <a:srcRect l="16605" t="40076" r="19567" b="30630"/>
          <a:stretch/>
        </p:blipFill>
        <p:spPr>
          <a:xfrm>
            <a:off x="207265" y="5535168"/>
            <a:ext cx="2523744" cy="1158240"/>
          </a:xfrm>
          <a:prstGeom prst="rect">
            <a:avLst/>
          </a:prstGeom>
        </p:spPr>
      </p:pic>
      <p:pic>
        <p:nvPicPr>
          <p:cNvPr id="7"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0325" y="2857800"/>
            <a:ext cx="4689538" cy="2639340"/>
          </a:xfrm>
          <a:prstGeom prst="rect">
            <a:avLst/>
          </a:prstGeom>
        </p:spPr>
      </p:pic>
      <p:pic>
        <p:nvPicPr>
          <p:cNvPr id="8" name="图片 2"/>
          <p:cNvPicPr>
            <a:picLocks noChangeAspect="1"/>
          </p:cNvPicPr>
          <p:nvPr/>
        </p:nvPicPr>
        <p:blipFill rotWithShape="1">
          <a:blip r:embed="rId4">
            <a:extLst>
              <a:ext uri="{28A0092B-C50C-407E-A947-70E740481C1C}">
                <a14:useLocalDpi xmlns:a14="http://schemas.microsoft.com/office/drawing/2010/main" val="0"/>
              </a:ext>
            </a:extLst>
          </a:blip>
          <a:srcRect l="16605" t="40076" r="19567" b="30630"/>
          <a:stretch/>
        </p:blipFill>
        <p:spPr>
          <a:xfrm>
            <a:off x="2731009" y="5535168"/>
            <a:ext cx="2523744" cy="1158240"/>
          </a:xfrm>
          <a:prstGeom prst="rect">
            <a:avLst/>
          </a:prstGeom>
        </p:spPr>
      </p:pic>
      <p:pic>
        <p:nvPicPr>
          <p:cNvPr id="11" name="图片 2"/>
          <p:cNvPicPr>
            <a:picLocks noChangeAspect="1"/>
          </p:cNvPicPr>
          <p:nvPr/>
        </p:nvPicPr>
        <p:blipFill rotWithShape="1">
          <a:blip r:embed="rId4">
            <a:extLst>
              <a:ext uri="{28A0092B-C50C-407E-A947-70E740481C1C}">
                <a14:useLocalDpi xmlns:a14="http://schemas.microsoft.com/office/drawing/2010/main" val="0"/>
              </a:ext>
            </a:extLst>
          </a:blip>
          <a:srcRect l="16605" t="40076" r="19567" b="30630"/>
          <a:stretch/>
        </p:blipFill>
        <p:spPr>
          <a:xfrm>
            <a:off x="5254753" y="5535168"/>
            <a:ext cx="2523744" cy="1158240"/>
          </a:xfrm>
          <a:prstGeom prst="rect">
            <a:avLst/>
          </a:prstGeom>
        </p:spPr>
      </p:pic>
      <p:pic>
        <p:nvPicPr>
          <p:cNvPr id="13" name="图片 2"/>
          <p:cNvPicPr>
            <a:picLocks noChangeAspect="1"/>
          </p:cNvPicPr>
          <p:nvPr/>
        </p:nvPicPr>
        <p:blipFill rotWithShape="1">
          <a:blip r:embed="rId4">
            <a:extLst>
              <a:ext uri="{28A0092B-C50C-407E-A947-70E740481C1C}">
                <a14:useLocalDpi xmlns:a14="http://schemas.microsoft.com/office/drawing/2010/main" val="0"/>
              </a:ext>
            </a:extLst>
          </a:blip>
          <a:srcRect l="16605" t="40076" r="19567" b="30630"/>
          <a:stretch/>
        </p:blipFill>
        <p:spPr>
          <a:xfrm>
            <a:off x="7656577" y="5687568"/>
            <a:ext cx="2523744" cy="1158240"/>
          </a:xfrm>
          <a:prstGeom prst="rect">
            <a:avLst/>
          </a:prstGeom>
        </p:spPr>
      </p:pic>
      <p:pic>
        <p:nvPicPr>
          <p:cNvPr id="14" name="图片 2"/>
          <p:cNvPicPr>
            <a:picLocks noChangeAspect="1"/>
          </p:cNvPicPr>
          <p:nvPr/>
        </p:nvPicPr>
        <p:blipFill rotWithShape="1">
          <a:blip r:embed="rId4">
            <a:extLst>
              <a:ext uri="{28A0092B-C50C-407E-A947-70E740481C1C}">
                <a14:useLocalDpi xmlns:a14="http://schemas.microsoft.com/office/drawing/2010/main" val="0"/>
              </a:ext>
            </a:extLst>
          </a:blip>
          <a:srcRect l="16605" t="40076" r="19567" b="30630"/>
          <a:stretch/>
        </p:blipFill>
        <p:spPr>
          <a:xfrm>
            <a:off x="9810013" y="5108448"/>
            <a:ext cx="2523744" cy="1158240"/>
          </a:xfrm>
          <a:prstGeom prst="rect">
            <a:avLst/>
          </a:prstGeom>
        </p:spPr>
      </p:pic>
    </p:spTree>
    <p:extLst>
      <p:ext uri="{BB962C8B-B14F-4D97-AF65-F5344CB8AC3E}">
        <p14:creationId xmlns:p14="http://schemas.microsoft.com/office/powerpoint/2010/main" val="3244462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par>
                                <p:cTn id="14" presetID="5"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par>
                                <p:cTn id="17" presetID="5"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heckerboard(across)">
                                      <p:cBhvr>
                                        <p:cTn id="19" dur="500"/>
                                        <p:tgtEl>
                                          <p:spTgt spid="14"/>
                                        </p:tgtEl>
                                      </p:cBhvr>
                                    </p:animEffect>
                                  </p:childTnLst>
                                </p:cTn>
                              </p:par>
                            </p:childTnLst>
                          </p:cTn>
                        </p:par>
                        <p:par>
                          <p:cTn id="20" fill="hold">
                            <p:stCondLst>
                              <p:cond delay="500"/>
                            </p:stCondLst>
                            <p:childTnLst>
                              <p:par>
                                <p:cTn id="21" presetID="2" presetClass="entr" presetSubtype="9" fill="hold" grpId="0" nodeType="after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par>
                          <p:cTn id="25" fill="hold">
                            <p:stCondLst>
                              <p:cond delay="2750"/>
                            </p:stCondLst>
                            <p:childTnLst>
                              <p:par>
                                <p:cTn id="26" presetID="53" presetClass="entr" presetSubtype="16"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4"/>
          <p:cNvSpPr txBox="1">
            <a:spLocks noChangeArrowheads="1"/>
          </p:cNvSpPr>
          <p:nvPr/>
        </p:nvSpPr>
        <p:spPr bwMode="auto">
          <a:xfrm>
            <a:off x="36333" y="1079043"/>
            <a:ext cx="114482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r>
              <a:rPr lang="en-US" sz="4000" b="1" i="1">
                <a:solidFill>
                  <a:srgbClr val="FF0000"/>
                </a:solidFill>
                <a:cs typeface="Times New Roman" pitchFamily="18" charset="0"/>
              </a:rPr>
              <a:t>Chọn đáp án đúng:</a:t>
            </a:r>
            <a:endParaRPr lang="en-US" sz="4000" dirty="0">
              <a:solidFill>
                <a:srgbClr val="FF0000"/>
              </a:solidFill>
              <a:cs typeface="Times New Roman" pitchFamily="18" charset="0"/>
            </a:endParaRPr>
          </a:p>
        </p:txBody>
      </p:sp>
      <p:sp>
        <p:nvSpPr>
          <p:cNvPr id="17" name="Text Box 4"/>
          <p:cNvSpPr txBox="1">
            <a:spLocks noChangeArrowheads="1"/>
          </p:cNvSpPr>
          <p:nvPr/>
        </p:nvSpPr>
        <p:spPr bwMode="auto">
          <a:xfrm>
            <a:off x="0" y="1786929"/>
            <a:ext cx="1219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r>
              <a:rPr lang="en-US" sz="3200" b="1">
                <a:solidFill>
                  <a:srgbClr val="00B050"/>
                </a:solidFill>
                <a:cs typeface="Times New Roman" pitchFamily="18" charset="0"/>
              </a:rPr>
              <a:t>	</a:t>
            </a:r>
            <a:r>
              <a:rPr lang="vi-VN" sz="3600">
                <a:cs typeface="Times New Roman" pitchFamily="18" charset="0"/>
              </a:rPr>
              <a:t>Nội dung nào dưới đây </a:t>
            </a:r>
            <a:r>
              <a:rPr lang="vi-VN" sz="3600" b="1">
                <a:effectLst>
                  <a:outerShdw blurRad="38100" dist="38100" dir="2700000" algn="tl">
                    <a:srgbClr val="000000">
                      <a:alpha val="43137"/>
                    </a:srgbClr>
                  </a:outerShdw>
                </a:effectLst>
                <a:cs typeface="Times New Roman" pitchFamily="18" charset="0"/>
              </a:rPr>
              <a:t>KHÔNG</a:t>
            </a:r>
            <a:r>
              <a:rPr lang="vi-VN" sz="3600">
                <a:cs typeface="Times New Roman" pitchFamily="18" charset="0"/>
              </a:rPr>
              <a:t> </a:t>
            </a:r>
            <a:r>
              <a:rPr lang="vi-VN" sz="3600" b="1">
                <a:cs typeface="Times New Roman" pitchFamily="18" charset="0"/>
              </a:rPr>
              <a:t>PHẢN ÁNH </a:t>
            </a:r>
            <a:r>
              <a:rPr lang="vi-VN" sz="3600">
                <a:cs typeface="Times New Roman" pitchFamily="18" charset="0"/>
              </a:rPr>
              <a:t>đúng </a:t>
            </a:r>
            <a:r>
              <a:rPr lang="en-US" sz="3600">
                <a:cs typeface="Times New Roman" pitchFamily="18" charset="0"/>
              </a:rPr>
              <a:t>về ca múa, âm nhạc</a:t>
            </a:r>
            <a:r>
              <a:rPr lang="vi-VN" sz="3600">
                <a:cs typeface="Times New Roman" pitchFamily="18" charset="0"/>
              </a:rPr>
              <a:t> của cư dân </a:t>
            </a:r>
            <a:r>
              <a:rPr lang="en-US" sz="3600">
                <a:cs typeface="Times New Roman" pitchFamily="18" charset="0"/>
              </a:rPr>
              <a:t>Văn Lang – Âu Lạc</a:t>
            </a:r>
            <a:r>
              <a:rPr lang="vi-VN" sz="3600">
                <a:cs typeface="Times New Roman" pitchFamily="18" charset="0"/>
              </a:rPr>
              <a:t>?</a:t>
            </a:r>
            <a:endParaRPr lang="en-US" sz="3600" dirty="0">
              <a:cs typeface="Times New Roman" pitchFamily="18" charset="0"/>
            </a:endParaRPr>
          </a:p>
        </p:txBody>
      </p:sp>
      <p:sp>
        <p:nvSpPr>
          <p:cNvPr id="18" name="Text Box 4"/>
          <p:cNvSpPr txBox="1">
            <a:spLocks noChangeArrowheads="1"/>
          </p:cNvSpPr>
          <p:nvPr/>
        </p:nvSpPr>
        <p:spPr bwMode="auto">
          <a:xfrm>
            <a:off x="0" y="3130364"/>
            <a:ext cx="12192000" cy="380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marL="457200" indent="-457200">
              <a:spcBef>
                <a:spcPct val="50000"/>
              </a:spcBef>
              <a:buAutoNum type="alphaUcPeriod"/>
            </a:pPr>
            <a:r>
              <a:rPr lang="en-US" sz="4000" dirty="0">
                <a:cs typeface="Times New Roman" pitchFamily="18" charset="0"/>
              </a:rPr>
              <a:t> </a:t>
            </a:r>
            <a:r>
              <a:rPr lang="en-US" sz="4000" dirty="0" err="1">
                <a:cs typeface="Times New Roman" pitchFamily="18" charset="0"/>
              </a:rPr>
              <a:t>Đem</a:t>
            </a:r>
            <a:r>
              <a:rPr lang="en-US" sz="4000" dirty="0">
                <a:cs typeface="Times New Roman" pitchFamily="18" charset="0"/>
              </a:rPr>
              <a:t> </a:t>
            </a:r>
            <a:r>
              <a:rPr lang="en-US" sz="4000" dirty="0" err="1">
                <a:cs typeface="Times New Roman" pitchFamily="18" charset="0"/>
              </a:rPr>
              <a:t>về</a:t>
            </a:r>
            <a:r>
              <a:rPr lang="en-US" sz="4000" dirty="0">
                <a:cs typeface="Times New Roman" pitchFamily="18" charset="0"/>
              </a:rPr>
              <a:t> </a:t>
            </a:r>
            <a:r>
              <a:rPr lang="en-US" sz="4000" dirty="0" err="1">
                <a:cs typeface="Times New Roman" pitchFamily="18" charset="0"/>
              </a:rPr>
              <a:t>nhiều</a:t>
            </a:r>
            <a:r>
              <a:rPr lang="en-US" sz="4000" dirty="0">
                <a:cs typeface="Times New Roman" pitchFamily="18" charset="0"/>
              </a:rPr>
              <a:t> </a:t>
            </a:r>
            <a:r>
              <a:rPr lang="en-US" sz="4000" dirty="0" err="1">
                <a:cs typeface="Times New Roman" pitchFamily="18" charset="0"/>
              </a:rPr>
              <a:t>giá</a:t>
            </a:r>
            <a:r>
              <a:rPr lang="en-US" sz="4000" dirty="0">
                <a:cs typeface="Times New Roman" pitchFamily="18" charset="0"/>
              </a:rPr>
              <a:t> </a:t>
            </a:r>
            <a:r>
              <a:rPr lang="en-US" sz="4000" dirty="0" err="1">
                <a:cs typeface="Times New Roman" pitchFamily="18" charset="0"/>
              </a:rPr>
              <a:t>trị</a:t>
            </a:r>
            <a:r>
              <a:rPr lang="en-US" sz="4000" dirty="0">
                <a:cs typeface="Times New Roman" pitchFamily="18" charset="0"/>
              </a:rPr>
              <a:t> </a:t>
            </a:r>
            <a:r>
              <a:rPr lang="en-US" sz="4000" dirty="0" err="1">
                <a:cs typeface="Times New Roman" pitchFamily="18" charset="0"/>
              </a:rPr>
              <a:t>tài</a:t>
            </a:r>
            <a:r>
              <a:rPr lang="en-US" sz="4000" dirty="0">
                <a:cs typeface="Times New Roman" pitchFamily="18" charset="0"/>
              </a:rPr>
              <a:t> </a:t>
            </a:r>
            <a:r>
              <a:rPr lang="en-US" sz="4000" dirty="0" err="1">
                <a:cs typeface="Times New Roman" pitchFamily="18" charset="0"/>
              </a:rPr>
              <a:t>sản</a:t>
            </a:r>
            <a:r>
              <a:rPr lang="en-US" sz="4000" dirty="0">
                <a:cs typeface="Times New Roman" pitchFamily="18" charset="0"/>
              </a:rPr>
              <a:t> </a:t>
            </a:r>
            <a:r>
              <a:rPr lang="en-US" sz="4000" dirty="0" err="1">
                <a:cs typeface="Times New Roman" pitchFamily="18" charset="0"/>
              </a:rPr>
              <a:t>cho</a:t>
            </a:r>
            <a:r>
              <a:rPr lang="en-US" sz="4000" dirty="0">
                <a:cs typeface="Times New Roman" pitchFamily="18" charset="0"/>
              </a:rPr>
              <a:t> </a:t>
            </a:r>
            <a:r>
              <a:rPr lang="en-US" sz="4000" dirty="0" err="1">
                <a:cs typeface="Times New Roman" pitchFamily="18" charset="0"/>
              </a:rPr>
              <a:t>cư</a:t>
            </a:r>
            <a:r>
              <a:rPr lang="en-US" sz="4000" dirty="0">
                <a:cs typeface="Times New Roman" pitchFamily="18" charset="0"/>
              </a:rPr>
              <a:t> </a:t>
            </a:r>
            <a:r>
              <a:rPr lang="en-US" sz="4000" dirty="0" err="1">
                <a:cs typeface="Times New Roman" pitchFamily="18" charset="0"/>
              </a:rPr>
              <a:t>dân</a:t>
            </a:r>
            <a:r>
              <a:rPr lang="en-US" sz="4000" dirty="0">
                <a:cs typeface="Times New Roman" pitchFamily="18" charset="0"/>
              </a:rPr>
              <a:t> </a:t>
            </a:r>
            <a:r>
              <a:rPr lang="en-US" sz="4000" dirty="0" err="1">
                <a:cs typeface="Times New Roman" pitchFamily="18" charset="0"/>
              </a:rPr>
              <a:t>nơi</a:t>
            </a:r>
            <a:r>
              <a:rPr lang="en-US" sz="4000" dirty="0">
                <a:cs typeface="Times New Roman" pitchFamily="18" charset="0"/>
              </a:rPr>
              <a:t> </a:t>
            </a:r>
            <a:r>
              <a:rPr lang="en-US" sz="4000" dirty="0" err="1">
                <a:cs typeface="Times New Roman" pitchFamily="18" charset="0"/>
              </a:rPr>
              <a:t>đây</a:t>
            </a:r>
            <a:r>
              <a:rPr lang="en-US" sz="4000" dirty="0">
                <a:cs typeface="Times New Roman" pitchFamily="18" charset="0"/>
              </a:rPr>
              <a:t>.</a:t>
            </a:r>
          </a:p>
          <a:p>
            <a:pPr marL="457200" indent="-457200">
              <a:spcBef>
                <a:spcPct val="50000"/>
              </a:spcBef>
              <a:buAutoNum type="alphaUcPeriod"/>
            </a:pPr>
            <a:r>
              <a:rPr lang="en-US" sz="4800" dirty="0">
                <a:cs typeface="Times New Roman" pitchFamily="18" charset="0"/>
              </a:rPr>
              <a:t> </a:t>
            </a:r>
            <a:r>
              <a:rPr lang="en-US" sz="4800" dirty="0" err="1">
                <a:cs typeface="Times New Roman" pitchFamily="18" charset="0"/>
              </a:rPr>
              <a:t>Có</a:t>
            </a:r>
            <a:r>
              <a:rPr lang="en-US" sz="4800" dirty="0">
                <a:cs typeface="Times New Roman" pitchFamily="18" charset="0"/>
              </a:rPr>
              <a:t> </a:t>
            </a:r>
            <a:r>
              <a:rPr lang="en-US" sz="4800" dirty="0" err="1">
                <a:cs typeface="Times New Roman" pitchFamily="18" charset="0"/>
              </a:rPr>
              <a:t>rất</a:t>
            </a:r>
            <a:r>
              <a:rPr lang="en-US" sz="4800" dirty="0">
                <a:cs typeface="Times New Roman" pitchFamily="18" charset="0"/>
              </a:rPr>
              <a:t> </a:t>
            </a:r>
            <a:r>
              <a:rPr lang="en-US" sz="4800" dirty="0" err="1">
                <a:cs typeface="Times New Roman" pitchFamily="18" charset="0"/>
              </a:rPr>
              <a:t>nhiều</a:t>
            </a:r>
            <a:r>
              <a:rPr lang="en-US" sz="4800" dirty="0">
                <a:cs typeface="Times New Roman" pitchFamily="18" charset="0"/>
              </a:rPr>
              <a:t> </a:t>
            </a:r>
            <a:r>
              <a:rPr lang="en-US" sz="4800" dirty="0" err="1">
                <a:cs typeface="Times New Roman" pitchFamily="18" charset="0"/>
              </a:rPr>
              <a:t>hoạt</a:t>
            </a:r>
            <a:r>
              <a:rPr lang="en-US" sz="4800" dirty="0">
                <a:cs typeface="Times New Roman" pitchFamily="18" charset="0"/>
              </a:rPr>
              <a:t> </a:t>
            </a:r>
            <a:r>
              <a:rPr lang="en-US" sz="4800" dirty="0" err="1">
                <a:cs typeface="Times New Roman" pitchFamily="18" charset="0"/>
              </a:rPr>
              <a:t>động</a:t>
            </a:r>
            <a:r>
              <a:rPr lang="en-US" sz="4800" dirty="0">
                <a:cs typeface="Times New Roman" pitchFamily="18" charset="0"/>
              </a:rPr>
              <a:t> </a:t>
            </a:r>
            <a:r>
              <a:rPr lang="en-US" sz="4800" dirty="0" err="1">
                <a:cs typeface="Times New Roman" pitchFamily="18" charset="0"/>
              </a:rPr>
              <a:t>tiêu</a:t>
            </a:r>
            <a:r>
              <a:rPr lang="en-US" sz="4800" dirty="0">
                <a:cs typeface="Times New Roman" pitchFamily="18" charset="0"/>
              </a:rPr>
              <a:t> </a:t>
            </a:r>
            <a:r>
              <a:rPr lang="en-US" sz="4800" dirty="0" err="1">
                <a:cs typeface="Times New Roman" pitchFamily="18" charset="0"/>
              </a:rPr>
              <a:t>biểu</a:t>
            </a:r>
            <a:r>
              <a:rPr lang="en-US" sz="4800" dirty="0">
                <a:cs typeface="Times New Roman" pitchFamily="18" charset="0"/>
              </a:rPr>
              <a:t>.</a:t>
            </a:r>
          </a:p>
          <a:p>
            <a:pPr marL="457200" indent="-457200">
              <a:spcBef>
                <a:spcPct val="50000"/>
              </a:spcBef>
              <a:buAutoNum type="alphaUcPeriod"/>
            </a:pPr>
            <a:r>
              <a:rPr lang="en-US" sz="3200" dirty="0" err="1">
                <a:cs typeface="Times New Roman" pitchFamily="18" charset="0"/>
              </a:rPr>
              <a:t>Với</a:t>
            </a:r>
            <a:r>
              <a:rPr lang="en-US" sz="3200" dirty="0">
                <a:cs typeface="Times New Roman" pitchFamily="18" charset="0"/>
              </a:rPr>
              <a:t> </a:t>
            </a:r>
            <a:r>
              <a:rPr lang="en-US" sz="3200" dirty="0" err="1">
                <a:cs typeface="Times New Roman" pitchFamily="18" charset="0"/>
              </a:rPr>
              <a:t>các</a:t>
            </a:r>
            <a:r>
              <a:rPr lang="en-US" sz="3200" dirty="0">
                <a:cs typeface="Times New Roman" pitchFamily="18" charset="0"/>
              </a:rPr>
              <a:t> </a:t>
            </a:r>
            <a:r>
              <a:rPr lang="en-US" sz="3200" dirty="0" err="1">
                <a:cs typeface="Times New Roman" pitchFamily="18" charset="0"/>
              </a:rPr>
              <a:t>loại</a:t>
            </a:r>
            <a:r>
              <a:rPr lang="en-US" sz="3200" dirty="0">
                <a:cs typeface="Times New Roman" pitchFamily="18" charset="0"/>
              </a:rPr>
              <a:t> </a:t>
            </a:r>
            <a:r>
              <a:rPr lang="en-US" sz="3200" dirty="0" err="1">
                <a:cs typeface="Times New Roman" pitchFamily="18" charset="0"/>
              </a:rPr>
              <a:t>nhạc</a:t>
            </a:r>
            <a:r>
              <a:rPr lang="en-US" sz="3200" dirty="0">
                <a:cs typeface="Times New Roman" pitchFamily="18" charset="0"/>
              </a:rPr>
              <a:t> </a:t>
            </a:r>
            <a:r>
              <a:rPr lang="en-US" sz="3200" dirty="0" err="1">
                <a:cs typeface="Times New Roman" pitchFamily="18" charset="0"/>
              </a:rPr>
              <a:t>cụ</a:t>
            </a:r>
            <a:r>
              <a:rPr lang="en-US" sz="3200" dirty="0">
                <a:cs typeface="Times New Roman" pitchFamily="18" charset="0"/>
              </a:rPr>
              <a:t> </a:t>
            </a:r>
            <a:r>
              <a:rPr lang="en-US" sz="3200" dirty="0" err="1">
                <a:cs typeface="Times New Roman" pitchFamily="18" charset="0"/>
              </a:rPr>
              <a:t>phổ</a:t>
            </a:r>
            <a:r>
              <a:rPr lang="en-US" sz="3200" dirty="0">
                <a:cs typeface="Times New Roman" pitchFamily="18" charset="0"/>
              </a:rPr>
              <a:t> </a:t>
            </a:r>
            <a:r>
              <a:rPr lang="en-US" sz="3200" dirty="0" err="1">
                <a:cs typeface="Times New Roman" pitchFamily="18" charset="0"/>
              </a:rPr>
              <a:t>biến</a:t>
            </a:r>
            <a:r>
              <a:rPr lang="en-US" sz="3200" dirty="0">
                <a:cs typeface="Times New Roman" pitchFamily="18" charset="0"/>
              </a:rPr>
              <a:t> </a:t>
            </a:r>
            <a:r>
              <a:rPr lang="en-US" sz="3200" dirty="0" err="1">
                <a:cs typeface="Times New Roman" pitchFamily="18" charset="0"/>
              </a:rPr>
              <a:t>là</a:t>
            </a:r>
            <a:r>
              <a:rPr lang="en-US" sz="3200" dirty="0">
                <a:cs typeface="Times New Roman" pitchFamily="18" charset="0"/>
              </a:rPr>
              <a:t> </a:t>
            </a:r>
            <a:r>
              <a:rPr lang="vi-VN" sz="3200" i="1" dirty="0" err="1">
                <a:cs typeface="Times New Roman" pitchFamily="18" charset="0"/>
              </a:rPr>
              <a:t>trống</a:t>
            </a:r>
            <a:r>
              <a:rPr lang="vi-VN" sz="3200" i="1" dirty="0">
                <a:cs typeface="Times New Roman" pitchFamily="18" charset="0"/>
              </a:rPr>
              <a:t> </a:t>
            </a:r>
            <a:r>
              <a:rPr lang="vi-VN" sz="3200" i="1" dirty="0" err="1">
                <a:cs typeface="Times New Roman" pitchFamily="18" charset="0"/>
              </a:rPr>
              <a:t>đồng</a:t>
            </a:r>
            <a:r>
              <a:rPr lang="vi-VN" sz="3200" i="1" dirty="0">
                <a:cs typeface="Times New Roman" pitchFamily="18" charset="0"/>
              </a:rPr>
              <a:t>, chiêng, </a:t>
            </a:r>
            <a:r>
              <a:rPr lang="vi-VN" sz="3200" i="1" dirty="0" err="1">
                <a:cs typeface="Times New Roman" pitchFamily="18" charset="0"/>
              </a:rPr>
              <a:t>cồng</a:t>
            </a:r>
            <a:r>
              <a:rPr lang="vi-VN" sz="3200" i="1" dirty="0">
                <a:cs typeface="Times New Roman" pitchFamily="18" charset="0"/>
              </a:rPr>
              <a:t>, chuông</a:t>
            </a:r>
            <a:r>
              <a:rPr lang="en-US" sz="3200" i="1" dirty="0">
                <a:cs typeface="Times New Roman" pitchFamily="18" charset="0"/>
              </a:rPr>
              <a:t>,</a:t>
            </a:r>
            <a:r>
              <a:rPr lang="vi-VN" sz="3200" i="1" dirty="0">
                <a:cs typeface="Times New Roman" pitchFamily="18" charset="0"/>
              </a:rPr>
              <a:t>…</a:t>
            </a:r>
            <a:r>
              <a:rPr lang="en-US" sz="3200" i="1" dirty="0">
                <a:cs typeface="Times New Roman" pitchFamily="18" charset="0"/>
              </a:rPr>
              <a:t> </a:t>
            </a:r>
          </a:p>
          <a:p>
            <a:pPr marL="457200" indent="-457200">
              <a:spcBef>
                <a:spcPct val="50000"/>
              </a:spcBef>
              <a:buAutoNum type="alphaUcPeriod"/>
            </a:pPr>
            <a:r>
              <a:rPr lang="en-US" sz="5400" dirty="0">
                <a:cs typeface="Times New Roman" pitchFamily="18" charset="0"/>
              </a:rPr>
              <a:t> </a:t>
            </a:r>
            <a:r>
              <a:rPr lang="vi-VN" sz="5400" dirty="0" err="1">
                <a:cs typeface="Times New Roman" pitchFamily="18" charset="0"/>
              </a:rPr>
              <a:t>Có</a:t>
            </a:r>
            <a:r>
              <a:rPr lang="vi-VN" sz="5400" dirty="0">
                <a:cs typeface="Times New Roman" pitchFamily="18" charset="0"/>
              </a:rPr>
              <a:t> </a:t>
            </a:r>
            <a:r>
              <a:rPr lang="vi-VN" sz="5400" dirty="0" err="1">
                <a:cs typeface="Times New Roman" pitchFamily="18" charset="0"/>
              </a:rPr>
              <a:t>một</a:t>
            </a:r>
            <a:r>
              <a:rPr lang="en-US" sz="5400" dirty="0">
                <a:cs typeface="Times New Roman" pitchFamily="18" charset="0"/>
              </a:rPr>
              <a:t> </a:t>
            </a:r>
            <a:r>
              <a:rPr lang="en-US" sz="5400" dirty="0" err="1">
                <a:cs typeface="Times New Roman" pitchFamily="18" charset="0"/>
              </a:rPr>
              <a:t>vị</a:t>
            </a:r>
            <a:r>
              <a:rPr lang="en-US" sz="5400" dirty="0">
                <a:cs typeface="Times New Roman" pitchFamily="18" charset="0"/>
              </a:rPr>
              <a:t> </a:t>
            </a:r>
            <a:r>
              <a:rPr lang="en-US" sz="5400" dirty="0" err="1">
                <a:cs typeface="Times New Roman" pitchFamily="18" charset="0"/>
              </a:rPr>
              <a:t>trí</a:t>
            </a:r>
            <a:r>
              <a:rPr lang="en-US" sz="5400" dirty="0">
                <a:cs typeface="Times New Roman" pitchFamily="18" charset="0"/>
              </a:rPr>
              <a:t> </a:t>
            </a:r>
            <a:r>
              <a:rPr lang="en-US" sz="5400" dirty="0" err="1">
                <a:cs typeface="Times New Roman" pitchFamily="18" charset="0"/>
              </a:rPr>
              <a:t>vô</a:t>
            </a:r>
            <a:r>
              <a:rPr lang="en-US" sz="5400" dirty="0">
                <a:cs typeface="Times New Roman" pitchFamily="18" charset="0"/>
              </a:rPr>
              <a:t> </a:t>
            </a:r>
            <a:r>
              <a:rPr lang="en-US" sz="5400" dirty="0" err="1">
                <a:cs typeface="Times New Roman" pitchFamily="18" charset="0"/>
              </a:rPr>
              <a:t>cùng</a:t>
            </a:r>
            <a:r>
              <a:rPr lang="en-US" sz="5400" dirty="0">
                <a:cs typeface="Times New Roman" pitchFamily="18" charset="0"/>
              </a:rPr>
              <a:t> </a:t>
            </a:r>
            <a:r>
              <a:rPr lang="en-US" sz="5400" dirty="0" err="1">
                <a:cs typeface="Times New Roman" pitchFamily="18" charset="0"/>
              </a:rPr>
              <a:t>quan</a:t>
            </a:r>
            <a:r>
              <a:rPr lang="en-US" sz="5400" dirty="0">
                <a:cs typeface="Times New Roman" pitchFamily="18" charset="0"/>
              </a:rPr>
              <a:t> </a:t>
            </a:r>
            <a:r>
              <a:rPr lang="en-US" sz="5400" dirty="0" err="1">
                <a:cs typeface="Times New Roman" pitchFamily="18" charset="0"/>
              </a:rPr>
              <a:t>trọng</a:t>
            </a:r>
            <a:r>
              <a:rPr lang="en-US" sz="5400" dirty="0">
                <a:cs typeface="Times New Roman" pitchFamily="18" charset="0"/>
              </a:rPr>
              <a:t>.</a:t>
            </a:r>
          </a:p>
        </p:txBody>
      </p:sp>
      <p:sp>
        <p:nvSpPr>
          <p:cNvPr id="6" name="矩形 10"/>
          <p:cNvSpPr/>
          <p:nvPr/>
        </p:nvSpPr>
        <p:spPr>
          <a:xfrm>
            <a:off x="3729038" y="-14081"/>
            <a:ext cx="5143501" cy="1528465"/>
          </a:xfrm>
          <a:prstGeom prst="leftRightArrow">
            <a:avLst/>
          </a:prstGeom>
          <a:solidFill>
            <a:srgbClr val="92D050"/>
          </a:solidFill>
        </p:spPr>
        <p:txBody>
          <a:bodyPr wrap="square">
            <a:spAutoFit/>
          </a:bodyPr>
          <a:lstStyle/>
          <a:p>
            <a:pPr algn="ctr" fontAlgn="auto">
              <a:spcBef>
                <a:spcPts val="0"/>
              </a:spcBef>
              <a:spcAft>
                <a:spcPts val="0"/>
              </a:spcAft>
              <a:defRPr/>
            </a:pPr>
            <a:r>
              <a:rPr kumimoji="0" lang="en-US" altLang="zh-CN" sz="4400" b="1">
                <a:latin typeface="Times New Roman" panose="02020603050405020304" pitchFamily="18" charset="0"/>
                <a:ea typeface="微软雅黑" panose="020B0503020204020204" pitchFamily="34" charset="-122"/>
                <a:cs typeface="Times New Roman" panose="02020603050405020304" pitchFamily="18" charset="0"/>
              </a:rPr>
              <a:t>LUYỆN TẬP:</a:t>
            </a:r>
            <a:endParaRPr kumimoji="0" lang="zh-CN" altLang="en-US" sz="4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5827699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53" presetClass="entr" presetSubtype="16" fill="hold" nodeType="withEffect">
                                  <p:stCondLst>
                                    <p:cond delay="0"/>
                                  </p:stCondLst>
                                  <p:iterate type="lt">
                                    <p:tmPct val="10000"/>
                                  </p:iterate>
                                  <p:childTnLst>
                                    <p:set>
                                      <p:cBhvr>
                                        <p:cTn id="9" dur="1" fill="hold">
                                          <p:stCondLst>
                                            <p:cond delay="0"/>
                                          </p:stCondLst>
                                        </p:cTn>
                                        <p:tgtEl>
                                          <p:spTgt spid="6">
                                            <p:txEl>
                                              <p:pRg st="0" end="0"/>
                                            </p:txEl>
                                          </p:spTgt>
                                        </p:tgtEl>
                                        <p:attrNameLst>
                                          <p:attrName>style.visibility</p:attrName>
                                        </p:attrNameLst>
                                      </p:cBhvr>
                                      <p:to>
                                        <p:strVal val="visible"/>
                                      </p:to>
                                    </p:set>
                                    <p:anim calcmode="lin" valueType="num">
                                      <p:cBhvr>
                                        <p:cTn id="10"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6">
                                            <p:txEl>
                                              <p:pRg st="0" end="0"/>
                                            </p:txEl>
                                          </p:spTgt>
                                        </p:tgtEl>
                                      </p:cBhvr>
                                    </p:animEffect>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1400"/>
                            </p:stCondLst>
                            <p:childTnLst>
                              <p:par>
                                <p:cTn id="19" presetID="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par>
                          <p:cTn id="23" fill="hold">
                            <p:stCondLst>
                              <p:cond delay="1900"/>
                            </p:stCondLst>
                            <p:childTnLst>
                              <p:par>
                                <p:cTn id="24" presetID="2" presetClass="entr" presetSubtype="4" fill="hold" grpId="0" nodeType="after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 calcmode="lin" valueType="num">
                                      <p:cBhvr additive="base">
                                        <p:cTn id="2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 calcmode="lin" valueType="num">
                                      <p:cBhvr additive="base">
                                        <p:cTn id="30"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 calcmode="lin" valueType="num">
                                      <p:cBhvr additive="base">
                                        <p:cTn id="34"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8">
                                            <p:txEl>
                                              <p:pRg st="3" end="3"/>
                                            </p:txEl>
                                          </p:spTgt>
                                        </p:tgtEl>
                                        <p:attrNameLst>
                                          <p:attrName>style.visibility</p:attrName>
                                        </p:attrNameLst>
                                      </p:cBhvr>
                                      <p:to>
                                        <p:strVal val="visible"/>
                                      </p:to>
                                    </p:set>
                                    <p:anim calcmode="lin" valueType="num">
                                      <p:cBhvr additive="base">
                                        <p:cTn id="3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mph" presetSubtype="6" fill="hold" nodeType="clickEffect">
                                  <p:stCondLst>
                                    <p:cond delay="0"/>
                                  </p:stCondLst>
                                  <p:childTnLst>
                                    <p:animClr clrSpc="hsl" dir="cw">
                                      <p:cBhvr override="childStyle">
                                        <p:cTn id="43" dur="900" fill="hold"/>
                                        <p:tgtEl>
                                          <p:spTgt spid="18">
                                            <p:txEl>
                                              <p:pRg st="0" end="0"/>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uiExpand="1" build="allAtOnce"/>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842" y="2480152"/>
            <a:ext cx="11672254" cy="2554545"/>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 </a:t>
            </a:r>
            <a:r>
              <a:rPr lang="vi-VN" sz="3200" b="1">
                <a:solidFill>
                  <a:srgbClr val="FF0000"/>
                </a:solidFill>
                <a:latin typeface="Times New Roman" pitchFamily="18" charset="0"/>
                <a:cs typeface="Times New Roman" pitchFamily="18" charset="0"/>
              </a:rPr>
              <a:t>Cư dân Văn Lang</a:t>
            </a:r>
            <a:r>
              <a:rPr lang="en-US" sz="3200" b="1">
                <a:solidFill>
                  <a:srgbClr val="FF0000"/>
                </a:solidFill>
                <a:latin typeface="Times New Roman" pitchFamily="18" charset="0"/>
                <a:cs typeface="Times New Roman" pitchFamily="18" charset="0"/>
              </a:rPr>
              <a:t> </a:t>
            </a:r>
            <a:r>
              <a:rPr lang="vi-VN" sz="3200" b="1">
                <a:solidFill>
                  <a:srgbClr val="FF0000"/>
                </a:solidFill>
                <a:latin typeface="Times New Roman" pitchFamily="18" charset="0"/>
                <a:cs typeface="Times New Roman" pitchFamily="18" charset="0"/>
              </a:rPr>
              <a:t>-</a:t>
            </a:r>
            <a:r>
              <a:rPr lang="en-US" sz="3200" b="1">
                <a:solidFill>
                  <a:srgbClr val="FF0000"/>
                </a:solidFill>
                <a:latin typeface="Times New Roman" pitchFamily="18" charset="0"/>
                <a:cs typeface="Times New Roman" pitchFamily="18" charset="0"/>
              </a:rPr>
              <a:t> </a:t>
            </a:r>
            <a:r>
              <a:rPr lang="vi-VN" sz="3200" b="1">
                <a:solidFill>
                  <a:srgbClr val="FF0000"/>
                </a:solidFill>
                <a:latin typeface="Times New Roman" pitchFamily="18" charset="0"/>
                <a:cs typeface="Times New Roman" pitchFamily="18" charset="0"/>
              </a:rPr>
              <a:t>Âu Lạc rất giỏi nghề luyện kim</a:t>
            </a:r>
            <a:r>
              <a:rPr lang="en-US" sz="3200" b="1">
                <a:solidFill>
                  <a:srgbClr val="FF0000"/>
                </a:solidFill>
                <a:latin typeface="Times New Roman" pitchFamily="18" charset="0"/>
                <a:cs typeface="Times New Roman" pitchFamily="18" charset="0"/>
              </a:rPr>
              <a:t>:</a:t>
            </a:r>
            <a:r>
              <a:rPr lang="vi-VN" sz="3200">
                <a:latin typeface="Times New Roman" pitchFamily="18" charset="0"/>
                <a:cs typeface="Times New Roman" pitchFamily="18" charset="0"/>
              </a:rPr>
              <a:t> Những sản phẩm đẹp, tiêu biểu như trống đồng, thạp đồng, đồ trang sức bằng đồng đã nói lên kỹ thuật luyện đồng đã đạt đến đỉnh cao (</a:t>
            </a:r>
            <a:r>
              <a:rPr lang="en-US" sz="3200" i="1">
                <a:latin typeface="Times New Roman" pitchFamily="18" charset="0"/>
                <a:cs typeface="Times New Roman" pitchFamily="18" charset="0"/>
              </a:rPr>
              <a:t>T</a:t>
            </a:r>
            <a:r>
              <a:rPr lang="vi-VN" sz="3200" i="1">
                <a:latin typeface="Times New Roman" pitchFamily="18" charset="0"/>
                <a:cs typeface="Times New Roman" pitchFamily="18" charset="0"/>
              </a:rPr>
              <a:t>ừ cách xây dựng các lò đúc, khuôn đúc, nguyên liệu, pha chế hợp kim, làm hoa văn</a:t>
            </a:r>
            <a:r>
              <a:rPr lang="en-US" sz="3200" i="1">
                <a:latin typeface="Times New Roman" pitchFamily="18" charset="0"/>
                <a:cs typeface="Times New Roman" pitchFamily="18" charset="0"/>
              </a:rPr>
              <a:t>,...</a:t>
            </a:r>
            <a:r>
              <a:rPr lang="en-US" sz="320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9" name="Title 1"/>
          <p:cNvSpPr txBox="1">
            <a:spLocks/>
          </p:cNvSpPr>
          <p:nvPr/>
        </p:nvSpPr>
        <p:spPr>
          <a:xfrm>
            <a:off x="0" y="270591"/>
            <a:ext cx="12192000" cy="5396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a:solidFill>
                  <a:srgbClr val="FF6600"/>
                </a:solidFill>
                <a:latin typeface="Times New Roman" pitchFamily="18" charset="0"/>
                <a:cs typeface="Times New Roman" pitchFamily="18" charset="0"/>
              </a:rPr>
              <a:t>3. </a:t>
            </a:r>
            <a:r>
              <a:rPr lang="en-US" sz="6000" b="1" u="sng">
                <a:solidFill>
                  <a:srgbClr val="FF6600"/>
                </a:solidFill>
                <a:latin typeface="Times New Roman" pitchFamily="18" charset="0"/>
                <a:cs typeface="Times New Roman" pitchFamily="18" charset="0"/>
              </a:rPr>
              <a:t>Trình độ, tư duy:</a:t>
            </a:r>
            <a:endParaRPr lang="en-US" sz="6000" b="1" u="sng" dirty="0">
              <a:solidFill>
                <a:srgbClr val="FF6600"/>
              </a:solidFill>
              <a:latin typeface="Times New Roman" pitchFamily="18" charset="0"/>
              <a:cs typeface="Times New Roman" pitchFamily="18" charset="0"/>
            </a:endParaRPr>
          </a:p>
        </p:txBody>
      </p:sp>
      <p:sp>
        <p:nvSpPr>
          <p:cNvPr id="10" name="Title 1"/>
          <p:cNvSpPr txBox="1">
            <a:spLocks/>
          </p:cNvSpPr>
          <p:nvPr/>
        </p:nvSpPr>
        <p:spPr>
          <a:xfrm>
            <a:off x="164842" y="1090807"/>
            <a:ext cx="11822566" cy="13893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a:solidFill>
                  <a:srgbClr val="7030A0"/>
                </a:solidFill>
                <a:latin typeface="Times New Roman" pitchFamily="18" charset="0"/>
                <a:cs typeface="Times New Roman" pitchFamily="18" charset="0"/>
              </a:rPr>
              <a:t>- T</a:t>
            </a:r>
            <a:r>
              <a:rPr lang="vi-VN" b="1">
                <a:solidFill>
                  <a:srgbClr val="7030A0"/>
                </a:solidFill>
                <a:latin typeface="Times New Roman" pitchFamily="18" charset="0"/>
                <a:cs typeface="Times New Roman" pitchFamily="18" charset="0"/>
              </a:rPr>
              <a:t>hẩm mỹ, tư duy khoa học khá cao</a:t>
            </a:r>
            <a:r>
              <a:rPr lang="en-US" b="1">
                <a:solidFill>
                  <a:srgbClr val="7030A0"/>
                </a:solidFill>
                <a:latin typeface="Times New Roman" pitchFamily="18" charset="0"/>
                <a:cs typeface="Times New Roman" pitchFamily="18" charset="0"/>
              </a:rPr>
              <a:t> </a:t>
            </a:r>
            <a:r>
              <a:rPr lang="vi-VN" b="1">
                <a:solidFill>
                  <a:srgbClr val="7030A0"/>
                </a:solidFill>
                <a:latin typeface="Times New Roman" pitchFamily="18" charset="0"/>
                <a:cs typeface="Times New Roman" pitchFamily="18" charset="0"/>
              </a:rPr>
              <a:t>- một biểu hiện của </a:t>
            </a:r>
            <a:r>
              <a:rPr lang="en-US" b="1">
                <a:solidFill>
                  <a:srgbClr val="7030A0"/>
                </a:solidFill>
                <a:latin typeface="Times New Roman" pitchFamily="18" charset="0"/>
                <a:cs typeface="Times New Roman" pitchFamily="18" charset="0"/>
              </a:rPr>
              <a:t>nền </a:t>
            </a:r>
            <a:r>
              <a:rPr lang="vi-VN" b="1">
                <a:solidFill>
                  <a:srgbClr val="7030A0"/>
                </a:solidFill>
                <a:latin typeface="Times New Roman" pitchFamily="18" charset="0"/>
                <a:cs typeface="Times New Roman" pitchFamily="18" charset="0"/>
              </a:rPr>
              <a:t>văn minh Văn Lang</a:t>
            </a:r>
            <a:r>
              <a:rPr lang="en-US" b="1">
                <a:solidFill>
                  <a:srgbClr val="7030A0"/>
                </a:solidFill>
                <a:latin typeface="Times New Roman" pitchFamily="18" charset="0"/>
                <a:cs typeface="Times New Roman" pitchFamily="18" charset="0"/>
              </a:rPr>
              <a:t> </a:t>
            </a:r>
            <a:r>
              <a:rPr lang="vi-VN" b="1">
                <a:solidFill>
                  <a:srgbClr val="7030A0"/>
                </a:solidFill>
                <a:latin typeface="Times New Roman" pitchFamily="18" charset="0"/>
                <a:cs typeface="Times New Roman" pitchFamily="18" charset="0"/>
              </a:rPr>
              <a:t>-</a:t>
            </a:r>
            <a:r>
              <a:rPr lang="en-US" b="1">
                <a:solidFill>
                  <a:srgbClr val="7030A0"/>
                </a:solidFill>
                <a:latin typeface="Times New Roman" pitchFamily="18" charset="0"/>
                <a:cs typeface="Times New Roman" pitchFamily="18" charset="0"/>
              </a:rPr>
              <a:t> </a:t>
            </a:r>
            <a:r>
              <a:rPr lang="vi-VN" b="1">
                <a:solidFill>
                  <a:srgbClr val="7030A0"/>
                </a:solidFill>
                <a:latin typeface="Times New Roman" pitchFamily="18" charset="0"/>
                <a:cs typeface="Times New Roman" pitchFamily="18" charset="0"/>
              </a:rPr>
              <a:t>Âu Lạc. </a:t>
            </a:r>
            <a:r>
              <a:rPr lang="en-US" b="1">
                <a:solidFill>
                  <a:srgbClr val="7030A0"/>
                </a:solidFill>
                <a:latin typeface="Times New Roman" pitchFamily="18" charset="0"/>
                <a:cs typeface="Times New Roman" pitchFamily="18" charset="0"/>
              </a:rPr>
              <a:t> </a:t>
            </a:r>
            <a:endParaRPr lang="en-US" b="1" dirty="0">
              <a:solidFill>
                <a:srgbClr val="7030A0"/>
              </a:solidFill>
              <a:latin typeface="Times New Roman" pitchFamily="18" charset="0"/>
              <a:cs typeface="Times New Roman" pitchFamily="18" charset="0"/>
            </a:endParaRPr>
          </a:p>
        </p:txBody>
      </p:sp>
      <p:sp>
        <p:nvSpPr>
          <p:cNvPr id="14" name="Rectangle 13"/>
          <p:cNvSpPr/>
          <p:nvPr/>
        </p:nvSpPr>
        <p:spPr>
          <a:xfrm>
            <a:off x="202420" y="5034697"/>
            <a:ext cx="11672254" cy="1569660"/>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 </a:t>
            </a:r>
            <a:r>
              <a:rPr lang="vi-VN" sz="3200" b="1">
                <a:solidFill>
                  <a:srgbClr val="FF0000"/>
                </a:solidFill>
                <a:latin typeface="Times New Roman" pitchFamily="18" charset="0"/>
                <a:cs typeface="Times New Roman" pitchFamily="18" charset="0"/>
              </a:rPr>
              <a:t>C</a:t>
            </a:r>
            <a:r>
              <a:rPr lang="en-US" sz="3200" b="1">
                <a:solidFill>
                  <a:srgbClr val="FF0000"/>
                </a:solidFill>
                <a:latin typeface="Times New Roman" pitchFamily="18" charset="0"/>
                <a:cs typeface="Times New Roman" pitchFamily="18" charset="0"/>
              </a:rPr>
              <a:t>hức</a:t>
            </a:r>
            <a:r>
              <a:rPr lang="vi-VN" sz="3200" b="1">
                <a:solidFill>
                  <a:srgbClr val="FF0000"/>
                </a:solidFill>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năng sử dụng công cụ:</a:t>
            </a:r>
            <a:r>
              <a:rPr lang="vi-VN" sz="3200">
                <a:latin typeface="Times New Roman" pitchFamily="18" charset="0"/>
                <a:cs typeface="Times New Roman" pitchFamily="18" charset="0"/>
              </a:rPr>
              <a:t> </a:t>
            </a:r>
            <a:r>
              <a:rPr lang="en-US" sz="3200">
                <a:latin typeface="Times New Roman" pitchFamily="18" charset="0"/>
                <a:cs typeface="Times New Roman" pitchFamily="18" charset="0"/>
              </a:rPr>
              <a:t>Tùy vào trường hợp của từng loại </a:t>
            </a:r>
            <a:r>
              <a:rPr lang="vi-VN" sz="3200">
                <a:latin typeface="Times New Roman" pitchFamily="18" charset="0"/>
                <a:cs typeface="Times New Roman" pitchFamily="18" charset="0"/>
              </a:rPr>
              <a:t>mà tạo nên một hợp kim và tỷ lệ giữa các hợp kim phù hợp trong chế tạo đồ đồng của người Đông Sơn. </a:t>
            </a:r>
            <a:r>
              <a:rPr lang="en-US" sz="3200">
                <a:latin typeface="Times New Roman" pitchFamily="18" charset="0"/>
                <a:cs typeface="Times New Roman" pitchFamily="18" charset="0"/>
              </a:rPr>
              <a:t> </a:t>
            </a:r>
            <a:endParaRPr lang="en-US" sz="3200" i="1" dirty="0">
              <a:latin typeface="Times New Roman" pitchFamily="18" charset="0"/>
              <a:cs typeface="Times New Roman" pitchFamily="18" charset="0"/>
            </a:endParaRPr>
          </a:p>
        </p:txBody>
      </p:sp>
    </p:spTree>
    <p:extLst>
      <p:ext uri="{BB962C8B-B14F-4D97-AF65-F5344CB8AC3E}">
        <p14:creationId xmlns:p14="http://schemas.microsoft.com/office/powerpoint/2010/main" val="413141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57051" y="801524"/>
            <a:ext cx="6146192" cy="5555795"/>
            <a:chOff x="1199881" y="1473816"/>
            <a:chExt cx="4451343" cy="4452750"/>
          </a:xfrm>
        </p:grpSpPr>
        <p:sp>
          <p:nvSpPr>
            <p:cNvPr id="3" name="Oval 6"/>
            <p:cNvSpPr>
              <a:spLocks noChangeArrowheads="1"/>
            </p:cNvSpPr>
            <p:nvPr/>
          </p:nvSpPr>
          <p:spPr bwMode="auto">
            <a:xfrm>
              <a:off x="1199881" y="1473816"/>
              <a:ext cx="4451343" cy="4452750"/>
            </a:xfrm>
            <a:prstGeom prst="ellipse">
              <a:avLst/>
            </a:prstGeom>
            <a:noFill/>
            <a:ln w="38100">
              <a:solidFill>
                <a:srgbClr val="99CC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2257" b="1">
                <a:solidFill>
                  <a:schemeClr val="tx1"/>
                </a:solidFill>
                <a:latin typeface="+mn-lt"/>
                <a:ea typeface="+mn-ea"/>
                <a:cs typeface="+mn-ea"/>
                <a:sym typeface="+mn-lt"/>
              </a:endParaRPr>
            </a:p>
          </p:txBody>
        </p:sp>
        <p:sp>
          <p:nvSpPr>
            <p:cNvPr id="9" name="Oval 7"/>
            <p:cNvSpPr>
              <a:spLocks noChangeArrowheads="1"/>
            </p:cNvSpPr>
            <p:nvPr/>
          </p:nvSpPr>
          <p:spPr bwMode="auto">
            <a:xfrm>
              <a:off x="1462165" y="1564282"/>
              <a:ext cx="4086320" cy="4101318"/>
            </a:xfrm>
            <a:prstGeom prst="ellipse">
              <a:avLst/>
            </a:prstGeom>
            <a:solidFill>
              <a:schemeClr val="bg2">
                <a:lumMod val="25000"/>
              </a:schemeClr>
            </a:solidFill>
            <a:ln w="76200">
              <a:solidFill>
                <a:srgbClr val="002060"/>
              </a:solid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2257" b="1">
                <a:solidFill>
                  <a:schemeClr val="tx1"/>
                </a:solidFill>
                <a:latin typeface="+mn-lt"/>
                <a:ea typeface="+mn-ea"/>
                <a:cs typeface="+mn-ea"/>
                <a:sym typeface="+mn-lt"/>
              </a:endParaRPr>
            </a:p>
          </p:txBody>
        </p:sp>
      </p:grpSp>
      <p:sp>
        <p:nvSpPr>
          <p:cNvPr id="17" name="矩形 19"/>
          <p:cNvSpPr/>
          <p:nvPr/>
        </p:nvSpPr>
        <p:spPr>
          <a:xfrm>
            <a:off x="0" y="1872"/>
            <a:ext cx="12192000" cy="830997"/>
          </a:xfrm>
          <a:prstGeom prst="rect">
            <a:avLst/>
          </a:prstGeom>
        </p:spPr>
        <p:txBody>
          <a:bodyPr wrap="square">
            <a:spAutoFit/>
          </a:bodyPr>
          <a:lstStyle>
            <a:lvl1pPr marL="285750" indent="-285750">
              <a:defRPr kumimoji="1">
                <a:solidFill>
                  <a:schemeClr val="tx1"/>
                </a:solidFill>
                <a:latin typeface="Agency FB" panose="020B0503020202020204" pitchFamily="34" charset="0"/>
                <a:ea typeface="造字工房悦黑（非商用）常规体" charset="-122"/>
              </a:defRPr>
            </a:lvl1pPr>
            <a:lvl2pPr marL="742950" indent="-285750">
              <a:defRPr kumimoji="1">
                <a:solidFill>
                  <a:schemeClr val="tx1"/>
                </a:solidFill>
                <a:latin typeface="Agency FB" panose="020B0503020202020204" pitchFamily="34" charset="0"/>
                <a:ea typeface="造字工房悦黑（非商用）常规体" charset="-122"/>
              </a:defRPr>
            </a:lvl2pPr>
            <a:lvl3pPr marL="1143000" indent="-228600">
              <a:defRPr kumimoji="1">
                <a:solidFill>
                  <a:schemeClr val="tx1"/>
                </a:solidFill>
                <a:latin typeface="Agency FB" panose="020B0503020202020204" pitchFamily="34" charset="0"/>
                <a:ea typeface="造字工房悦黑（非商用）常规体" charset="-122"/>
              </a:defRPr>
            </a:lvl3pPr>
            <a:lvl4pPr marL="1600200" indent="-228600">
              <a:defRPr kumimoji="1">
                <a:solidFill>
                  <a:schemeClr val="tx1"/>
                </a:solidFill>
                <a:latin typeface="Agency FB" panose="020B0503020202020204" pitchFamily="34" charset="0"/>
                <a:ea typeface="造字工房悦黑（非商用）常规体" charset="-122"/>
              </a:defRPr>
            </a:lvl4pPr>
            <a:lvl5pPr marL="2057400" indent="-228600">
              <a:defRPr kumimoji="1">
                <a:solidFill>
                  <a:schemeClr val="tx1"/>
                </a:solidFill>
                <a:latin typeface="Agency FB" panose="020B0503020202020204" pitchFamily="34" charset="0"/>
                <a:ea typeface="造字工房悦黑（非商用）常规体" charset="-122"/>
              </a:defRPr>
            </a:lvl5pPr>
            <a:lvl6pPr marL="25146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6pPr>
            <a:lvl7pPr marL="29718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7pPr>
            <a:lvl8pPr marL="34290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8pPr>
            <a:lvl9pPr marL="3886200" indent="-228600" fontAlgn="base">
              <a:spcBef>
                <a:spcPct val="0"/>
              </a:spcBef>
              <a:spcAft>
                <a:spcPct val="0"/>
              </a:spcAft>
              <a:defRPr kumimoji="1">
                <a:solidFill>
                  <a:schemeClr val="tx1"/>
                </a:solidFill>
                <a:latin typeface="Agency FB" panose="020B0503020202020204" pitchFamily="34" charset="0"/>
                <a:ea typeface="造字工房悦黑（非商用）常规体" charset="-122"/>
              </a:defRPr>
            </a:lvl9pPr>
          </a:lstStyle>
          <a:p>
            <a:r>
              <a:rPr lang="en-US" sz="4800" b="1">
                <a:solidFill>
                  <a:srgbClr val="FF6600"/>
                </a:solidFill>
                <a:latin typeface="Times New Roman" pitchFamily="18" charset="0"/>
                <a:cs typeface="Times New Roman" pitchFamily="18" charset="0"/>
              </a:rPr>
              <a:t>3. </a:t>
            </a:r>
            <a:r>
              <a:rPr lang="en-US" sz="4800" b="1" u="sng">
                <a:solidFill>
                  <a:srgbClr val="FF6600"/>
                </a:solidFill>
                <a:latin typeface="Times New Roman" pitchFamily="18" charset="0"/>
                <a:cs typeface="Times New Roman" pitchFamily="18" charset="0"/>
              </a:rPr>
              <a:t>Trình độ, tư duy:</a:t>
            </a:r>
            <a:endParaRPr lang="en-US" sz="4800" b="1" u="sng" dirty="0">
              <a:solidFill>
                <a:srgbClr val="FF6600"/>
              </a:solidFill>
              <a:latin typeface="Times New Roman" pitchFamily="18" charset="0"/>
              <a:cs typeface="Times New Roman" pitchFamily="18"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887" y="1153377"/>
            <a:ext cx="5294812" cy="46085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Rectangle 18"/>
          <p:cNvSpPr/>
          <p:nvPr/>
        </p:nvSpPr>
        <p:spPr>
          <a:xfrm>
            <a:off x="6505478" y="801524"/>
            <a:ext cx="5688757" cy="230832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3600" b="1">
                <a:ln>
                  <a:solidFill>
                    <a:srgbClr val="00B050"/>
                  </a:solidFill>
                </a:ln>
                <a:solidFill>
                  <a:schemeClr val="accent2">
                    <a:lumMod val="60000"/>
                    <a:lumOff val="40000"/>
                  </a:schemeClr>
                </a:solidFill>
                <a:latin typeface="Times New Roman" pitchFamily="18" charset="0"/>
                <a:cs typeface="Times New Roman" pitchFamily="18" charset="0"/>
              </a:rPr>
              <a:t>- T</a:t>
            </a:r>
            <a:r>
              <a:rPr lang="vi-VN" sz="3600" b="1">
                <a:ln>
                  <a:solidFill>
                    <a:srgbClr val="00B050"/>
                  </a:solidFill>
                </a:ln>
                <a:solidFill>
                  <a:schemeClr val="accent2">
                    <a:lumMod val="60000"/>
                    <a:lumOff val="40000"/>
                  </a:schemeClr>
                </a:solidFill>
                <a:latin typeface="Times New Roman" pitchFamily="18" charset="0"/>
                <a:cs typeface="Times New Roman" pitchFamily="18" charset="0"/>
              </a:rPr>
              <a:t>hể hiện khá rõ nét trình độ tư duy khá cao của </a:t>
            </a:r>
            <a:r>
              <a:rPr lang="en-US" sz="3600" b="1">
                <a:ln>
                  <a:solidFill>
                    <a:srgbClr val="00B050"/>
                  </a:solidFill>
                </a:ln>
                <a:solidFill>
                  <a:schemeClr val="accent2">
                    <a:lumMod val="60000"/>
                    <a:lumOff val="40000"/>
                  </a:schemeClr>
                </a:solidFill>
                <a:latin typeface="Times New Roman" pitchFamily="18" charset="0"/>
                <a:cs typeface="Times New Roman" pitchFamily="18" charset="0"/>
              </a:rPr>
              <a:t>chủ nhân nền </a:t>
            </a:r>
            <a:r>
              <a:rPr lang="vi-VN" sz="3600" b="1">
                <a:ln>
                  <a:solidFill>
                    <a:srgbClr val="00B050"/>
                  </a:solidFill>
                </a:ln>
                <a:solidFill>
                  <a:schemeClr val="accent2">
                    <a:lumMod val="60000"/>
                    <a:lumOff val="40000"/>
                  </a:schemeClr>
                </a:solidFill>
                <a:latin typeface="Times New Roman" pitchFamily="18" charset="0"/>
                <a:cs typeface="Times New Roman" pitchFamily="18" charset="0"/>
              </a:rPr>
              <a:t>văn</a:t>
            </a:r>
            <a:r>
              <a:rPr lang="en-US" sz="3600" b="1">
                <a:ln>
                  <a:solidFill>
                    <a:srgbClr val="00B050"/>
                  </a:solidFill>
                </a:ln>
                <a:solidFill>
                  <a:schemeClr val="accent2">
                    <a:lumMod val="60000"/>
                    <a:lumOff val="40000"/>
                  </a:schemeClr>
                </a:solidFill>
                <a:latin typeface="Times New Roman" pitchFamily="18" charset="0"/>
                <a:cs typeface="Times New Roman" pitchFamily="18" charset="0"/>
              </a:rPr>
              <a:t> </a:t>
            </a:r>
            <a:r>
              <a:rPr lang="vi-VN" sz="3600" b="1">
                <a:ln>
                  <a:solidFill>
                    <a:srgbClr val="00B050"/>
                  </a:solidFill>
                </a:ln>
                <a:solidFill>
                  <a:schemeClr val="accent2">
                    <a:lumMod val="60000"/>
                    <a:lumOff val="40000"/>
                  </a:schemeClr>
                </a:solidFill>
                <a:latin typeface="Times New Roman" pitchFamily="18" charset="0"/>
                <a:cs typeface="Times New Roman" pitchFamily="18" charset="0"/>
              </a:rPr>
              <a:t>minh Văn Lang</a:t>
            </a:r>
            <a:r>
              <a:rPr lang="en-US" sz="3600" b="1">
                <a:ln>
                  <a:solidFill>
                    <a:srgbClr val="00B050"/>
                  </a:solidFill>
                </a:ln>
                <a:solidFill>
                  <a:schemeClr val="accent2">
                    <a:lumMod val="60000"/>
                    <a:lumOff val="40000"/>
                  </a:schemeClr>
                </a:solidFill>
                <a:latin typeface="Times New Roman" pitchFamily="18" charset="0"/>
                <a:cs typeface="Times New Roman" pitchFamily="18" charset="0"/>
              </a:rPr>
              <a:t> </a:t>
            </a:r>
            <a:r>
              <a:rPr lang="vi-VN" sz="3600" b="1">
                <a:ln>
                  <a:solidFill>
                    <a:srgbClr val="00B050"/>
                  </a:solidFill>
                </a:ln>
                <a:solidFill>
                  <a:schemeClr val="accent2">
                    <a:lumMod val="60000"/>
                    <a:lumOff val="40000"/>
                  </a:schemeClr>
                </a:solidFill>
                <a:latin typeface="Times New Roman" pitchFamily="18" charset="0"/>
                <a:cs typeface="Times New Roman" pitchFamily="18" charset="0"/>
              </a:rPr>
              <a:t>-</a:t>
            </a:r>
            <a:r>
              <a:rPr lang="en-US" sz="3600" b="1">
                <a:ln>
                  <a:solidFill>
                    <a:srgbClr val="00B050"/>
                  </a:solidFill>
                </a:ln>
                <a:solidFill>
                  <a:schemeClr val="accent2">
                    <a:lumMod val="60000"/>
                    <a:lumOff val="40000"/>
                  </a:schemeClr>
                </a:solidFill>
                <a:latin typeface="Times New Roman" pitchFamily="18" charset="0"/>
                <a:cs typeface="Times New Roman" pitchFamily="18" charset="0"/>
              </a:rPr>
              <a:t> </a:t>
            </a:r>
            <a:r>
              <a:rPr lang="vi-VN" sz="3600" b="1">
                <a:ln>
                  <a:solidFill>
                    <a:srgbClr val="00B050"/>
                  </a:solidFill>
                </a:ln>
                <a:solidFill>
                  <a:schemeClr val="accent2">
                    <a:lumMod val="60000"/>
                    <a:lumOff val="40000"/>
                  </a:schemeClr>
                </a:solidFill>
                <a:latin typeface="Times New Roman" pitchFamily="18" charset="0"/>
                <a:cs typeface="Times New Roman" pitchFamily="18" charset="0"/>
              </a:rPr>
              <a:t>Âu Lạc. </a:t>
            </a:r>
            <a:r>
              <a:rPr lang="en-US" sz="3600" b="1">
                <a:ln>
                  <a:solidFill>
                    <a:srgbClr val="00B050"/>
                  </a:solidFill>
                </a:ln>
                <a:solidFill>
                  <a:schemeClr val="accent2">
                    <a:lumMod val="60000"/>
                    <a:lumOff val="40000"/>
                  </a:schemeClr>
                </a:solidFill>
                <a:latin typeface="Times New Roman" pitchFamily="18" charset="0"/>
                <a:cs typeface="Times New Roman" pitchFamily="18" charset="0"/>
              </a:rPr>
              <a:t> </a:t>
            </a:r>
          </a:p>
        </p:txBody>
      </p:sp>
      <p:sp>
        <p:nvSpPr>
          <p:cNvPr id="29" name="Rectangle 28"/>
          <p:cNvSpPr/>
          <p:nvPr/>
        </p:nvSpPr>
        <p:spPr>
          <a:xfrm>
            <a:off x="6516169" y="3692201"/>
            <a:ext cx="5688756" cy="255454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3200" b="1">
                <a:ln>
                  <a:solidFill>
                    <a:srgbClr val="00B050"/>
                  </a:solidFill>
                </a:ln>
                <a:solidFill>
                  <a:schemeClr val="accent2">
                    <a:lumMod val="60000"/>
                    <a:lumOff val="40000"/>
                  </a:schemeClr>
                </a:solidFill>
                <a:latin typeface="Times New Roman" pitchFamily="18" charset="0"/>
                <a:cs typeface="Times New Roman" pitchFamily="18" charset="0"/>
              </a:rPr>
              <a:t>- Cư dân</a:t>
            </a:r>
            <a:r>
              <a:rPr lang="vi-VN" sz="3200" b="1">
                <a:ln>
                  <a:solidFill>
                    <a:srgbClr val="00B050"/>
                  </a:solidFill>
                </a:ln>
                <a:solidFill>
                  <a:schemeClr val="accent2">
                    <a:lumMod val="60000"/>
                    <a:lumOff val="40000"/>
                  </a:schemeClr>
                </a:solidFill>
                <a:latin typeface="Times New Roman" pitchFamily="18" charset="0"/>
                <a:cs typeface="Times New Roman" pitchFamily="18" charset="0"/>
              </a:rPr>
              <a:t> bấy giờ cũng đã</a:t>
            </a:r>
            <a:r>
              <a:rPr lang="en-US" sz="3200" b="1">
                <a:ln>
                  <a:solidFill>
                    <a:srgbClr val="00B050"/>
                  </a:solidFill>
                </a:ln>
                <a:solidFill>
                  <a:schemeClr val="accent2">
                    <a:lumMod val="60000"/>
                    <a:lumOff val="40000"/>
                  </a:schemeClr>
                </a:solidFill>
                <a:latin typeface="Times New Roman" pitchFamily="18" charset="0"/>
                <a:cs typeface="Times New Roman" pitchFamily="18" charset="0"/>
              </a:rPr>
              <a:t> có kĩ thuật</a:t>
            </a:r>
            <a:r>
              <a:rPr lang="vi-VN" sz="3200" b="1">
                <a:ln>
                  <a:solidFill>
                    <a:srgbClr val="00B050"/>
                  </a:solidFill>
                </a:ln>
                <a:solidFill>
                  <a:schemeClr val="accent2">
                    <a:lumMod val="60000"/>
                    <a:lumOff val="40000"/>
                  </a:schemeClr>
                </a:solidFill>
                <a:latin typeface="Times New Roman" pitchFamily="18" charset="0"/>
                <a:cs typeface="Times New Roman" pitchFamily="18" charset="0"/>
              </a:rPr>
              <a:t> luyện sắt</a:t>
            </a:r>
            <a:r>
              <a:rPr lang="en-US" sz="3200" b="1">
                <a:ln>
                  <a:solidFill>
                    <a:srgbClr val="00B050"/>
                  </a:solidFill>
                </a:ln>
                <a:solidFill>
                  <a:schemeClr val="accent2">
                    <a:lumMod val="60000"/>
                    <a:lumOff val="40000"/>
                  </a:schemeClr>
                </a:solidFill>
                <a:latin typeface="Times New Roman" pitchFamily="18" charset="0"/>
                <a:cs typeface="Times New Roman" pitchFamily="18" charset="0"/>
              </a:rPr>
              <a:t>, kim,..., làm đồ gốm</a:t>
            </a:r>
            <a:r>
              <a:rPr lang="vi-VN" sz="3200" b="1">
                <a:ln>
                  <a:solidFill>
                    <a:srgbClr val="00B050"/>
                  </a:solidFill>
                </a:ln>
                <a:solidFill>
                  <a:schemeClr val="accent2">
                    <a:lumMod val="60000"/>
                    <a:lumOff val="40000"/>
                  </a:schemeClr>
                </a:solidFill>
                <a:latin typeface="Times New Roman" pitchFamily="18" charset="0"/>
                <a:cs typeface="Times New Roman" pitchFamily="18" charset="0"/>
              </a:rPr>
              <a:t> bằng phương pháp hoàn nguyên trực tiếp thành</a:t>
            </a:r>
            <a:r>
              <a:rPr lang="en-US" sz="3200" b="1">
                <a:ln>
                  <a:solidFill>
                    <a:srgbClr val="00B050"/>
                  </a:solidFill>
                </a:ln>
                <a:solidFill>
                  <a:schemeClr val="accent2">
                    <a:lumMod val="60000"/>
                    <a:lumOff val="40000"/>
                  </a:schemeClr>
                </a:solidFill>
                <a:latin typeface="Times New Roman" pitchFamily="18" charset="0"/>
                <a:cs typeface="Times New Roman" pitchFamily="18" charset="0"/>
              </a:rPr>
              <a:t> các</a:t>
            </a:r>
            <a:r>
              <a:rPr lang="vi-VN" sz="3200" b="1">
                <a:ln>
                  <a:solidFill>
                    <a:srgbClr val="00B050"/>
                  </a:solidFill>
                </a:ln>
                <a:solidFill>
                  <a:schemeClr val="accent2">
                    <a:lumMod val="60000"/>
                    <a:lumOff val="40000"/>
                  </a:schemeClr>
                </a:solidFill>
                <a:latin typeface="Times New Roman" pitchFamily="18" charset="0"/>
                <a:cs typeface="Times New Roman" pitchFamily="18" charset="0"/>
              </a:rPr>
              <a:t> loại </a:t>
            </a:r>
            <a:r>
              <a:rPr lang="en-US" sz="3200" b="1">
                <a:ln>
                  <a:solidFill>
                    <a:srgbClr val="00B050"/>
                  </a:solidFill>
                </a:ln>
                <a:solidFill>
                  <a:schemeClr val="accent2">
                    <a:lumMod val="60000"/>
                    <a:lumOff val="40000"/>
                  </a:schemeClr>
                </a:solidFill>
                <a:latin typeface="Times New Roman" pitchFamily="18" charset="0"/>
                <a:cs typeface="Times New Roman" pitchFamily="18" charset="0"/>
              </a:rPr>
              <a:t>khác nhau</a:t>
            </a:r>
            <a:r>
              <a:rPr lang="vi-VN" sz="3200" b="1">
                <a:ln>
                  <a:solidFill>
                    <a:srgbClr val="00B050"/>
                  </a:solidFill>
                </a:ln>
                <a:solidFill>
                  <a:schemeClr val="accent2">
                    <a:lumMod val="60000"/>
                    <a:lumOff val="40000"/>
                  </a:schemeClr>
                </a:solidFill>
                <a:latin typeface="Times New Roman" pitchFamily="18" charset="0"/>
                <a:cs typeface="Times New Roman" pitchFamily="18" charset="0"/>
              </a:rPr>
              <a:t>. </a:t>
            </a:r>
            <a:r>
              <a:rPr lang="en-US" sz="3200" b="1">
                <a:ln>
                  <a:solidFill>
                    <a:srgbClr val="00B050"/>
                  </a:solidFill>
                </a:ln>
                <a:solidFill>
                  <a:schemeClr val="accent2">
                    <a:lumMod val="60000"/>
                    <a:lumOff val="40000"/>
                  </a:schemeClr>
                </a:solidFill>
                <a:latin typeface="Times New Roman" pitchFamily="18" charset="0"/>
                <a:cs typeface="Times New Roman" pitchFamily="18" charset="0"/>
              </a:rPr>
              <a:t> </a:t>
            </a:r>
            <a:endParaRPr lang="en-US" sz="3200" b="1" dirty="0">
              <a:ln>
                <a:solidFill>
                  <a:srgbClr val="00B050"/>
                </a:solidFill>
              </a:ln>
              <a:solidFill>
                <a:schemeClr val="accent2">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452056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700"/>
                                        <p:tgtEl>
                                          <p:spTgt spid="18"/>
                                        </p:tgtEl>
                                      </p:cBhvr>
                                    </p:animEffect>
                                  </p:childTnLst>
                                </p:cTn>
                              </p:par>
                            </p:childTnLst>
                          </p:cTn>
                        </p:par>
                        <p:par>
                          <p:cTn id="8" fill="hold">
                            <p:stCondLst>
                              <p:cond delay="700"/>
                            </p:stCondLst>
                            <p:childTnLst>
                              <p:par>
                                <p:cTn id="9" presetID="6"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in)">
                                      <p:cBhvr>
                                        <p:cTn id="11" dur="700"/>
                                        <p:tgtEl>
                                          <p:spTgt spid="15"/>
                                        </p:tgtEl>
                                      </p:cBhvr>
                                    </p:animEffect>
                                  </p:childTnLst>
                                </p:cTn>
                              </p:par>
                            </p:childTnLst>
                          </p:cTn>
                        </p:par>
                        <p:par>
                          <p:cTn id="12" fill="hold">
                            <p:stCondLst>
                              <p:cond delay="1400"/>
                            </p:stCondLst>
                            <p:childTnLst>
                              <p:par>
                                <p:cTn id="13" presetID="9"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dissolve">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178"/>
          <a:stretch/>
        </p:blipFill>
        <p:spPr bwMode="auto">
          <a:xfrm>
            <a:off x="350729" y="134913"/>
            <a:ext cx="11640049" cy="654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4" name="TextBox 6"/>
          <p:cNvSpPr txBox="1">
            <a:spLocks noChangeArrowheads="1"/>
          </p:cNvSpPr>
          <p:nvPr/>
        </p:nvSpPr>
        <p:spPr bwMode="auto">
          <a:xfrm>
            <a:off x="350729" y="134913"/>
            <a:ext cx="9410700" cy="2962513"/>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vi-VN" sz="2800"/>
              <a:t>"</a:t>
            </a:r>
            <a:r>
              <a:rPr lang="vi-VN" sz="2800" i="1"/>
              <a:t>Đẻ con ra lấy l</a:t>
            </a:r>
            <a:r>
              <a:rPr lang="en-US" sz="2800" i="1"/>
              <a:t>á</a:t>
            </a:r>
            <a:r>
              <a:rPr lang="vi-VN" sz="2800" i="1"/>
              <a:t> chuối lót cho nằm, có người chết thì giã cối làm lệnh, người lân cận nghe tiếng đến cứu. Chưa có trầu cau, việc hôn thủ giữa nam và nữ lấy gói đất làm đầu sau đó mới giết trâu dễ làm đồ lễ, lấy cơm nếp để nhập phòng cùng ăn, sau đó mới thành thân...</a:t>
            </a:r>
            <a:r>
              <a:rPr lang="vi-VN" sz="2800"/>
              <a:t>".</a:t>
            </a:r>
          </a:p>
          <a:p>
            <a:pPr eaLnBrk="1" hangingPunct="1"/>
            <a:r>
              <a:rPr lang="en-US" sz="2800"/>
              <a:t>			</a:t>
            </a:r>
            <a:r>
              <a:rPr lang="vi-VN" sz="2800"/>
              <a:t>(</a:t>
            </a:r>
            <a:r>
              <a:rPr lang="vi-VN" sz="2800" i="1"/>
              <a:t>Lĩnh Nam chích quái</a:t>
            </a:r>
            <a:r>
              <a:rPr lang="vi-VN" sz="2800"/>
              <a:t>, Trần Thế Pháp)</a:t>
            </a:r>
            <a:endParaRPr lang="vi-VN" sz="2800" dirty="0"/>
          </a:p>
        </p:txBody>
      </p:sp>
    </p:spTree>
    <p:extLst>
      <p:ext uri="{BB962C8B-B14F-4D97-AF65-F5344CB8AC3E}">
        <p14:creationId xmlns:p14="http://schemas.microsoft.com/office/powerpoint/2010/main" val="1621418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0964"/>
                                        </p:tgtEl>
                                        <p:attrNameLst>
                                          <p:attrName>style.visibility</p:attrName>
                                        </p:attrNameLst>
                                      </p:cBhvr>
                                      <p:to>
                                        <p:strVal val="visible"/>
                                      </p:to>
                                    </p:set>
                                    <p:animEffect transition="in" filter="fade">
                                      <p:cBhvr>
                                        <p:cTn id="13" dur="1000"/>
                                        <p:tgtEl>
                                          <p:spTgt spid="40964"/>
                                        </p:tgtEl>
                                      </p:cBhvr>
                                    </p:animEffect>
                                    <p:anim calcmode="lin" valueType="num">
                                      <p:cBhvr>
                                        <p:cTn id="14" dur="1000" fill="hold"/>
                                        <p:tgtEl>
                                          <p:spTgt spid="40964"/>
                                        </p:tgtEl>
                                        <p:attrNameLst>
                                          <p:attrName>ppt_x</p:attrName>
                                        </p:attrNameLst>
                                      </p:cBhvr>
                                      <p:tavLst>
                                        <p:tav tm="0">
                                          <p:val>
                                            <p:strVal val="#ppt_x"/>
                                          </p:val>
                                        </p:tav>
                                        <p:tav tm="100000">
                                          <p:val>
                                            <p:strVal val="#ppt_x"/>
                                          </p:val>
                                        </p:tav>
                                      </p:tavLst>
                                    </p:anim>
                                    <p:anim calcmode="lin" valueType="num">
                                      <p:cBhvr>
                                        <p:cTn id="15" dur="1000" fill="hold"/>
                                        <p:tgtEl>
                                          <p:spTgt spid="409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811" y="1499682"/>
            <a:ext cx="10597018" cy="1477962"/>
          </a:xfrm>
          <a:ln>
            <a:no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a:noAutofit/>
          </a:bodyPr>
          <a:lstStyle/>
          <a:p>
            <a:pPr algn="ctr"/>
            <a:r>
              <a:rPr lang="en-US" sz="5400" i="1">
                <a:latin typeface="Times New Roman" pitchFamily="18" charset="0"/>
                <a:cs typeface="Times New Roman" pitchFamily="18" charset="0"/>
              </a:rPr>
              <a:t>“</a:t>
            </a:r>
            <a:r>
              <a:rPr lang="vi-VN" i="1">
                <a:latin typeface="Times New Roman" pitchFamily="18" charset="0"/>
                <a:cs typeface="Times New Roman" pitchFamily="18" charset="0"/>
              </a:rPr>
              <a:t>Răng đen nhoẻn miệng em cười</a:t>
            </a:r>
            <a:br>
              <a:rPr lang="en-US" i="1">
                <a:latin typeface="Times New Roman" pitchFamily="18" charset="0"/>
                <a:cs typeface="Times New Roman" pitchFamily="18" charset="0"/>
              </a:rPr>
            </a:br>
            <a:r>
              <a:rPr lang="en-US" i="1">
                <a:latin typeface="Times New Roman" pitchFamily="18" charset="0"/>
                <a:cs typeface="Times New Roman" pitchFamily="18" charset="0"/>
              </a:rPr>
              <a:t>  </a:t>
            </a:r>
            <a:r>
              <a:rPr lang="vi-VN" i="1">
                <a:latin typeface="Times New Roman" pitchFamily="18" charset="0"/>
                <a:cs typeface="Times New Roman" pitchFamily="18" charset="0"/>
              </a:rPr>
              <a:t>Dẫu trời nóng nực cũng nguôi cơn nông</a:t>
            </a:r>
            <a:r>
              <a:rPr lang="en-US" i="1">
                <a:latin typeface="Times New Roman" pitchFamily="18" charset="0"/>
                <a:cs typeface="Times New Roman" pitchFamily="18" charset="0"/>
              </a:rPr>
              <a:t>”</a:t>
            </a:r>
            <a:endParaRPr lang="en-US" i="1" dirty="0">
              <a:latin typeface="Times New Roman" pitchFamily="18" charset="0"/>
              <a:cs typeface="Times New Roman" pitchFamily="18" charset="0"/>
            </a:endParaRPr>
          </a:p>
        </p:txBody>
      </p:sp>
      <p:sp>
        <p:nvSpPr>
          <p:cNvPr id="3" name="Curved Up Ribbon 2"/>
          <p:cNvSpPr/>
          <p:nvPr/>
        </p:nvSpPr>
        <p:spPr>
          <a:xfrm>
            <a:off x="2140879" y="3450336"/>
            <a:ext cx="7961376" cy="3261360"/>
          </a:xfrm>
          <a:prstGeom prst="ellipseRibbon2">
            <a:avLst>
              <a:gd name="adj1" fmla="val 18271"/>
              <a:gd name="adj2" fmla="val 100000"/>
              <a:gd name="adj3" fmla="val 125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a:latin typeface="Times New Roman" pitchFamily="18" charset="0"/>
                <a:cs typeface="Times New Roman" pitchFamily="18" charset="0"/>
              </a:rPr>
              <a:t>T</a:t>
            </a:r>
            <a:r>
              <a:rPr lang="vi-VN" sz="8000" b="1">
                <a:latin typeface="Times New Roman" pitchFamily="18" charset="0"/>
                <a:cs typeface="Times New Roman" pitchFamily="18" charset="0"/>
              </a:rPr>
              <a:t>ục nhuộm </a:t>
            </a:r>
            <a:endParaRPr lang="en-US" sz="8000" b="1">
              <a:latin typeface="Times New Roman" pitchFamily="18" charset="0"/>
              <a:cs typeface="Times New Roman" pitchFamily="18" charset="0"/>
            </a:endParaRPr>
          </a:p>
          <a:p>
            <a:pPr algn="ctr"/>
            <a:r>
              <a:rPr lang="vi-VN" sz="8000" b="1">
                <a:latin typeface="Times New Roman" pitchFamily="18" charset="0"/>
                <a:cs typeface="Times New Roman" pitchFamily="18" charset="0"/>
              </a:rPr>
              <a:t>răng đen</a:t>
            </a:r>
            <a:endParaRPr lang="en-US" sz="8000" b="1" dirty="0">
              <a:latin typeface="Times New Roman" pitchFamily="18" charset="0"/>
              <a:cs typeface="Times New Roman" pitchFamily="18" charset="0"/>
            </a:endParaRPr>
          </a:p>
        </p:txBody>
      </p:sp>
      <p:sp>
        <p:nvSpPr>
          <p:cNvPr id="4" name="Text Box 4"/>
          <p:cNvSpPr txBox="1">
            <a:spLocks noChangeArrowheads="1"/>
          </p:cNvSpPr>
          <p:nvPr/>
        </p:nvSpPr>
        <p:spPr bwMode="auto">
          <a:xfrm>
            <a:off x="51134" y="53132"/>
            <a:ext cx="1214086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sz="4400" b="1">
                <a:solidFill>
                  <a:srgbClr val="FF0000"/>
                </a:solidFill>
              </a:rPr>
              <a:t>Hãy cho biết đạo lí trong câu thành ngữ sau ám chỉ về điều gì?</a:t>
            </a:r>
            <a:endParaRPr lang="en-US" sz="4400" b="1" dirty="0">
              <a:solidFill>
                <a:srgbClr val="FF0000"/>
              </a:solidFill>
              <a:cs typeface="Times New Roman" pitchFamily="18" charset="0"/>
            </a:endParaRPr>
          </a:p>
        </p:txBody>
      </p:sp>
    </p:spTree>
    <p:extLst>
      <p:ext uri="{BB962C8B-B14F-4D97-AF65-F5344CB8AC3E}">
        <p14:creationId xmlns:p14="http://schemas.microsoft.com/office/powerpoint/2010/main" val="376877055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ox(i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341376" y="548640"/>
            <a:ext cx="4565904" cy="5401056"/>
          </a:xfrm>
          <a:prstGeom prst="ellipse">
            <a:avLst/>
          </a:prstGeom>
          <a:blipFill>
            <a:blip r:embed="rId2"/>
            <a:tile tx="0" ty="0" sx="100000" sy="100000" flip="none" algn="tl"/>
          </a:blipFill>
          <a:ln w="76200">
            <a:solidFill>
              <a:srgbClr val="E77998"/>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a:ln w="28575">
                  <a:solidFill>
                    <a:srgbClr val="66FF99"/>
                  </a:solidFill>
                </a:ln>
                <a:solidFill>
                  <a:srgbClr val="8DC6FF">
                    <a:lumMod val="50000"/>
                  </a:srgbClr>
                </a:solidFill>
                <a:effectLst>
                  <a:outerShdw blurRad="38100" dist="38100" dir="2700000" algn="tl">
                    <a:srgbClr val="000000">
                      <a:alpha val="43137"/>
                    </a:srgbClr>
                  </a:outerShdw>
                </a:effectLst>
                <a:latin typeface="Times New Roman" pitchFamily="18" charset="0"/>
                <a:cs typeface="Times New Roman" pitchFamily="18" charset="0"/>
              </a:rPr>
              <a:t>ĐỜI SỐNG TINH THẦN CỦA CƯ DÂN VĂN </a:t>
            </a:r>
            <a:r>
              <a:rPr lang="en-US" sz="4400" b="1" dirty="0">
                <a:ln w="28575">
                  <a:solidFill>
                    <a:srgbClr val="66FF99"/>
                  </a:solidFill>
                </a:ln>
                <a:solidFill>
                  <a:srgbClr val="8DC6FF">
                    <a:lumMod val="50000"/>
                  </a:srgbClr>
                </a:solidFill>
                <a:effectLst>
                  <a:outerShdw blurRad="38100" dist="38100" dir="2700000" algn="tl">
                    <a:srgbClr val="000000">
                      <a:alpha val="43137"/>
                    </a:srgbClr>
                  </a:outerShdw>
                </a:effectLst>
                <a:latin typeface="Times New Roman" pitchFamily="18" charset="0"/>
                <a:cs typeface="Times New Roman" pitchFamily="18" charset="0"/>
              </a:rPr>
              <a:t>LANG  – ÂU LẠC</a:t>
            </a:r>
          </a:p>
        </p:txBody>
      </p:sp>
      <p:sp>
        <p:nvSpPr>
          <p:cNvPr id="22" name="Rounded Rectangle 21"/>
          <p:cNvSpPr/>
          <p:nvPr/>
        </p:nvSpPr>
        <p:spPr>
          <a:xfrm>
            <a:off x="6242304" y="209490"/>
            <a:ext cx="3694176" cy="1636508"/>
          </a:xfrm>
          <a:prstGeom prst="roundRect">
            <a:avLst/>
          </a:prstGeom>
          <a:solidFill>
            <a:schemeClr val="accent5">
              <a:lumMod val="20000"/>
              <a:lumOff val="80000"/>
            </a:schemeClr>
          </a:solidFill>
          <a:ln w="38100">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 ngưỡng.</a:t>
            </a:r>
            <a:endParaRPr lang="en-US" sz="4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26" name="Straight Arrow Connector 25"/>
          <p:cNvCxnSpPr>
            <a:stCxn id="20" idx="6"/>
            <a:endCxn id="22" idx="1"/>
          </p:cNvCxnSpPr>
          <p:nvPr/>
        </p:nvCxnSpPr>
        <p:spPr>
          <a:xfrm flipV="1">
            <a:off x="4907280" y="1027744"/>
            <a:ext cx="1335024" cy="2221424"/>
          </a:xfrm>
          <a:prstGeom prst="straightConnector1">
            <a:avLst/>
          </a:prstGeom>
          <a:ln w="76200">
            <a:solidFill>
              <a:srgbClr val="FFC00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6166104" y="2419291"/>
            <a:ext cx="5160264" cy="1370479"/>
          </a:xfrm>
          <a:prstGeom prst="roundRect">
            <a:avLst/>
          </a:prstGeom>
          <a:solidFill>
            <a:schemeClr val="accent5">
              <a:lumMod val="20000"/>
              <a:lumOff val="80000"/>
            </a:schemeClr>
          </a:solidFill>
          <a:ln w="38100">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rPr>
              <a:t>Ca múa, âm nhạc</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rPr>
              <a:t>.</a:t>
            </a:r>
          </a:p>
        </p:txBody>
      </p:sp>
      <p:cxnSp>
        <p:nvCxnSpPr>
          <p:cNvPr id="27" name="Straight Arrow Connector 26"/>
          <p:cNvCxnSpPr>
            <a:stCxn id="20" idx="6"/>
            <a:endCxn id="25" idx="1"/>
          </p:cNvCxnSpPr>
          <p:nvPr/>
        </p:nvCxnSpPr>
        <p:spPr>
          <a:xfrm flipV="1">
            <a:off x="4907280" y="3104531"/>
            <a:ext cx="1258824" cy="144637"/>
          </a:xfrm>
          <a:prstGeom prst="straightConnector1">
            <a:avLst/>
          </a:prstGeom>
          <a:ln w="76200">
            <a:solidFill>
              <a:srgbClr val="3017E9"/>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0" idx="6"/>
            <a:endCxn id="28" idx="1"/>
          </p:cNvCxnSpPr>
          <p:nvPr/>
        </p:nvCxnSpPr>
        <p:spPr>
          <a:xfrm>
            <a:off x="4907280" y="3249168"/>
            <a:ext cx="920496" cy="1951422"/>
          </a:xfrm>
          <a:prstGeom prst="straightConnector1">
            <a:avLst/>
          </a:prstGeom>
          <a:ln w="76200">
            <a:solidFill>
              <a:srgbClr val="9999FF"/>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5827776" y="4324290"/>
            <a:ext cx="6181344" cy="1752600"/>
          </a:xfrm>
          <a:prstGeom prst="roundRect">
            <a:avLst/>
          </a:prstGeom>
          <a:solidFill>
            <a:schemeClr val="accent5">
              <a:lumMod val="20000"/>
              <a:lumOff val="80000"/>
            </a:schemeClr>
          </a:solidFill>
          <a:ln w="38100">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6000" b="1">
                <a:ln w="28575">
                  <a:solidFill>
                    <a:srgbClr val="00B050"/>
                  </a:solidFill>
                </a:ln>
                <a:solidFill>
                  <a:srgbClr val="FF0000"/>
                </a:solidFill>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Trình độ, tư duy.</a:t>
            </a:r>
            <a:endParaRPr lang="en-US" sz="6000" dirty="0">
              <a:ln w="28575">
                <a:solidFill>
                  <a:srgbClr val="00B050"/>
                </a:solidFill>
              </a:ln>
              <a:solidFill>
                <a:srgbClr val="FF0000"/>
              </a:solidFill>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707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7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in)">
                                      <p:cBhvr>
                                        <p:cTn id="16" dur="6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500"/>
                            </p:stCondLst>
                            <p:childTnLst>
                              <p:par>
                                <p:cTn id="23" presetID="4"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ox(in)">
                                      <p:cBhvr>
                                        <p:cTn id="25" dur="11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500"/>
                            </p:stCondLst>
                            <p:childTnLst>
                              <p:par>
                                <p:cTn id="32" presetID="4"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ox(in)">
                                      <p:cBhvr>
                                        <p:cTn id="34" dur="6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5"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00906" y="1499616"/>
            <a:ext cx="11588758" cy="1560576"/>
          </a:xfrm>
          <a:prstGeom prst="roundRect">
            <a:avLst/>
          </a:prstGeom>
          <a:solidFill>
            <a:schemeClr val="bg1"/>
          </a:solidFill>
          <a:ln w="57150">
            <a:solidFill>
              <a:srgbClr val="BF598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a:solidFill>
                  <a:srgbClr val="FF0000"/>
                </a:solidFill>
                <a:latin typeface="Times New Roman" pitchFamily="18" charset="0"/>
                <a:cs typeface="Times New Roman" pitchFamily="18" charset="0"/>
              </a:rPr>
              <a:t>- C</a:t>
            </a:r>
            <a:r>
              <a:rPr lang="vi-VN" sz="4800">
                <a:solidFill>
                  <a:srgbClr val="FF0000"/>
                </a:solidFill>
                <a:latin typeface="Times New Roman" pitchFamily="18" charset="0"/>
                <a:cs typeface="Times New Roman" pitchFamily="18" charset="0"/>
              </a:rPr>
              <a:t>ó đời sống vật chất và tinh thần khá phong phú.</a:t>
            </a:r>
            <a:endParaRPr lang="en-US" sz="4800" dirty="0">
              <a:solidFill>
                <a:srgbClr val="FF0000"/>
              </a:solidFill>
              <a:latin typeface="Times New Roman" pitchFamily="18" charset="0"/>
              <a:cs typeface="Times New Roman" pitchFamily="18" charset="0"/>
            </a:endParaRPr>
          </a:p>
        </p:txBody>
      </p:sp>
      <p:sp>
        <p:nvSpPr>
          <p:cNvPr id="10" name="Rounded Rectangle 9"/>
          <p:cNvSpPr/>
          <p:nvPr/>
        </p:nvSpPr>
        <p:spPr>
          <a:xfrm>
            <a:off x="200908" y="138984"/>
            <a:ext cx="6163315" cy="1166611"/>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h="25400" prst="softRound"/>
            </a:sp3d>
          </a:bodyPr>
          <a:lstStyle/>
          <a:p>
            <a:pPr>
              <a:defRPr/>
            </a:pPr>
            <a:r>
              <a:rPr lang="en-US" sz="6600" b="1">
                <a:ln w="28575">
                  <a:solidFill>
                    <a:srgbClr val="663300"/>
                  </a:solidFill>
                </a:ln>
                <a:solidFill>
                  <a:schemeClr val="tx1"/>
                </a:solidFill>
                <a:latin typeface="Times New Roman" pitchFamily="18" charset="0"/>
                <a:cs typeface="Times New Roman" pitchFamily="18" charset="0"/>
              </a:rPr>
              <a:t>1. </a:t>
            </a:r>
            <a:r>
              <a:rPr lang="en-US" sz="6600" b="1" u="sng">
                <a:ln w="28575">
                  <a:solidFill>
                    <a:srgbClr val="663300"/>
                  </a:solidFill>
                </a:ln>
                <a:solidFill>
                  <a:schemeClr val="tx1"/>
                </a:solidFill>
                <a:latin typeface="Times New Roman" pitchFamily="18" charset="0"/>
                <a:cs typeface="Times New Roman" pitchFamily="18" charset="0"/>
              </a:rPr>
              <a:t>Tín ngưỡng</a:t>
            </a:r>
            <a:r>
              <a:rPr lang="en-US" sz="6600" b="1">
                <a:ln w="28575">
                  <a:solidFill>
                    <a:srgbClr val="663300"/>
                  </a:solidFill>
                </a:ln>
                <a:solidFill>
                  <a:schemeClr val="tx1"/>
                </a:solidFill>
                <a:latin typeface="Times New Roman" pitchFamily="18" charset="0"/>
                <a:cs typeface="Times New Roman" pitchFamily="18" charset="0"/>
              </a:rPr>
              <a:t>:</a:t>
            </a:r>
            <a:endParaRPr lang="en-US" sz="6600" b="1" dirty="0">
              <a:ln w="28575">
                <a:solidFill>
                  <a:srgbClr val="663300"/>
                </a:solidFill>
              </a:ln>
              <a:solidFill>
                <a:schemeClr val="tx1"/>
              </a:solidFill>
              <a:latin typeface="Times New Roman" pitchFamily="18" charset="0"/>
              <a:cs typeface="Times New Roman" pitchFamily="18" charset="0"/>
            </a:endParaRPr>
          </a:p>
        </p:txBody>
      </p:sp>
      <p:sp>
        <p:nvSpPr>
          <p:cNvPr id="11" name="Rounded Rectangle 10"/>
          <p:cNvSpPr/>
          <p:nvPr/>
        </p:nvSpPr>
        <p:spPr>
          <a:xfrm>
            <a:off x="200906" y="3395472"/>
            <a:ext cx="11588758" cy="1443938"/>
          </a:xfrm>
          <a:prstGeom prst="roundRect">
            <a:avLst/>
          </a:prstGeom>
          <a:solidFill>
            <a:schemeClr val="bg1"/>
          </a:solidFill>
          <a:ln w="57150">
            <a:solidFill>
              <a:srgbClr val="00999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a:solidFill>
                  <a:srgbClr val="FF0000"/>
                </a:solidFill>
                <a:latin typeface="Times New Roman" pitchFamily="18" charset="0"/>
                <a:cs typeface="Times New Roman" pitchFamily="18" charset="0"/>
              </a:rPr>
              <a:t>- Sùng bái tự nhiên (</a:t>
            </a:r>
            <a:r>
              <a:rPr lang="en-US" sz="3600" i="1">
                <a:solidFill>
                  <a:srgbClr val="FF0000"/>
                </a:solidFill>
                <a:latin typeface="Times New Roman" pitchFamily="18" charset="0"/>
                <a:cs typeface="Times New Roman" pitchFamily="18" charset="0"/>
              </a:rPr>
              <a:t>Thờ thần Mặt Trời, thần Sông, thần Núi và tục phồn thực</a:t>
            </a:r>
            <a:r>
              <a:rPr lang="en-US" sz="360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
        <p:nvSpPr>
          <p:cNvPr id="12" name="Rounded Rectangle 11"/>
          <p:cNvSpPr/>
          <p:nvPr/>
        </p:nvSpPr>
        <p:spPr>
          <a:xfrm>
            <a:off x="200906" y="5157216"/>
            <a:ext cx="11588758" cy="1443938"/>
          </a:xfrm>
          <a:prstGeom prst="roundRect">
            <a:avLst/>
          </a:prstGeom>
          <a:solidFill>
            <a:schemeClr val="bg1"/>
          </a:solidFill>
          <a:ln w="57150">
            <a:solidFill>
              <a:srgbClr val="8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a:solidFill>
                  <a:srgbClr val="FF0000"/>
                </a:solidFill>
                <a:latin typeface="Times New Roman" pitchFamily="18" charset="0"/>
                <a:cs typeface="Times New Roman" pitchFamily="18" charset="0"/>
              </a:rPr>
              <a:t>- T</a:t>
            </a:r>
            <a:r>
              <a:rPr lang="vi-VN" sz="3600">
                <a:solidFill>
                  <a:srgbClr val="FF0000"/>
                </a:solidFill>
                <a:latin typeface="Times New Roman" pitchFamily="18" charset="0"/>
                <a:cs typeface="Times New Roman" pitchFamily="18" charset="0"/>
              </a:rPr>
              <a:t>hờ cúng tổ tiên, sùng kính các anh hùng, người có công với làng nước là nét đặc sắc của người Việt cổ.</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20386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4393" y="174625"/>
            <a:ext cx="4644327" cy="6147253"/>
            <a:chOff x="354393" y="174625"/>
            <a:chExt cx="4644327" cy="6147253"/>
          </a:xfrm>
        </p:grpSpPr>
        <p:sp>
          <p:nvSpPr>
            <p:cNvPr id="76805" name="Rectangle 5"/>
            <p:cNvSpPr>
              <a:spLocks noChangeArrowheads="1"/>
            </p:cNvSpPr>
            <p:nvPr/>
          </p:nvSpPr>
          <p:spPr bwMode="auto">
            <a:xfrm>
              <a:off x="354393" y="5490881"/>
              <a:ext cx="4644327" cy="830997"/>
            </a:xfrm>
            <a:prstGeom prst="rect">
              <a:avLst/>
            </a:prstGeom>
            <a:noFill/>
            <a:ln w="57150">
              <a:solidFill>
                <a:srgbClr val="FF7C8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sp3d extrusionH="57150">
                <a:bevelT h="25400" prst="softRound"/>
              </a:sp3d>
            </a:bodyPr>
            <a:lstStyle/>
            <a:p>
              <a:pPr algn="ctr" eaLnBrk="1" hangingPunct="1"/>
              <a:r>
                <a:rPr lang="en-US" altLang="vi-VN" sz="4800" b="1" i="1">
                  <a:ln w="28575">
                    <a:solidFill>
                      <a:srgbClr val="CCFF33"/>
                    </a:solidFill>
                  </a:ln>
                  <a:solidFill>
                    <a:srgbClr val="800000"/>
                  </a:solidFill>
                  <a:latin typeface="Times New Roman" pitchFamily="18" charset="0"/>
                  <a:cs typeface="Times New Roman" pitchFamily="18" charset="0"/>
                </a:rPr>
                <a:t>Thờ cúng tổ tiên </a:t>
              </a:r>
              <a:endParaRPr lang="en-US" altLang="vi-VN" sz="4800" b="1" i="1" dirty="0">
                <a:ln w="28575">
                  <a:solidFill>
                    <a:srgbClr val="CCFF33"/>
                  </a:solidFill>
                </a:ln>
                <a:solidFill>
                  <a:srgbClr val="80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302"/>
            <a:stretch/>
          </p:blipFill>
          <p:spPr bwMode="auto">
            <a:xfrm>
              <a:off x="354393" y="174625"/>
              <a:ext cx="4644327" cy="494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6468253" y="188784"/>
            <a:ext cx="5266120" cy="6255295"/>
            <a:chOff x="6468253" y="188784"/>
            <a:chExt cx="5266120" cy="6255295"/>
          </a:xfrm>
        </p:grpSpPr>
        <p:sp>
          <p:nvSpPr>
            <p:cNvPr id="10" name="Rectangle 5"/>
            <p:cNvSpPr>
              <a:spLocks noChangeArrowheads="1"/>
            </p:cNvSpPr>
            <p:nvPr/>
          </p:nvSpPr>
          <p:spPr bwMode="auto">
            <a:xfrm>
              <a:off x="6468254" y="5120640"/>
              <a:ext cx="5266119" cy="1323439"/>
            </a:xfrm>
            <a:prstGeom prst="rect">
              <a:avLst/>
            </a:prstGeom>
            <a:noFill/>
            <a:ln w="57150">
              <a:solidFill>
                <a:srgbClr val="FFFF99"/>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r>
                <a:rPr lang="en-US" altLang="vi-VN" sz="4000" b="1" i="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Tục thờ thần núi của người Việt cổ.</a:t>
              </a:r>
              <a:endParaRPr lang="en-US" altLang="vi-VN"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62" t="4030" r="3691" b="10752"/>
            <a:stretch/>
          </p:blipFill>
          <p:spPr bwMode="auto">
            <a:xfrm>
              <a:off x="6468253" y="188784"/>
              <a:ext cx="5266119" cy="4688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75131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ppt_w</p:attrName>
                                        </p:attrNameLst>
                                      </p:cBhvr>
                                      <p:tavLst>
                                        <p:tav tm="0" fmla="#ppt_w*sin(2.5*pi*$)">
                                          <p:val>
                                            <p:fltVal val="0"/>
                                          </p:val>
                                        </p:tav>
                                        <p:tav tm="100000">
                                          <p:val>
                                            <p:fltVal val="1"/>
                                          </p:val>
                                        </p:tav>
                                      </p:tavLst>
                                    </p:anim>
                                    <p:anim calcmode="lin" valueType="num">
                                      <p:cBhvr>
                                        <p:cTn id="9" dur="3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300"/>
                            </p:stCondLst>
                            <p:childTnLst>
                              <p:par>
                                <p:cTn id="11" presetID="2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482" y="1186387"/>
            <a:ext cx="11774466" cy="2308324"/>
          </a:xfrm>
          <a:prstGeom prst="rect">
            <a:avLst/>
          </a:prstGeom>
        </p:spPr>
        <p:txBody>
          <a:bodyPr wrap="square">
            <a:spAutoFit/>
          </a:bodyPr>
          <a:lstStyle/>
          <a:p>
            <a:pPr lvl="0"/>
            <a:r>
              <a:rPr lang="en-US" sz="4800">
                <a:solidFill>
                  <a:srgbClr val="00B0F0"/>
                </a:solidFill>
                <a:latin typeface="Times New Roman" pitchFamily="18" charset="0"/>
                <a:cs typeface="Times New Roman" pitchFamily="18" charset="0"/>
              </a:rPr>
              <a:t>- Phong tục tập quán có nhiều nét đặc sắc như tục </a:t>
            </a:r>
            <a:r>
              <a:rPr lang="vi-VN" sz="4800">
                <a:solidFill>
                  <a:srgbClr val="00B0F0"/>
                </a:solidFill>
                <a:latin typeface="Times New Roman" pitchFamily="18" charset="0"/>
                <a:cs typeface="Times New Roman" pitchFamily="18" charset="0"/>
              </a:rPr>
              <a:t>nhuộm răng, ăn trầu, xăm mình</a:t>
            </a:r>
            <a:r>
              <a:rPr lang="en-US" sz="4800">
                <a:solidFill>
                  <a:srgbClr val="00B0F0"/>
                </a:solidFill>
                <a:latin typeface="Times New Roman" pitchFamily="18" charset="0"/>
                <a:cs typeface="Times New Roman" pitchFamily="18" charset="0"/>
              </a:rPr>
              <a:t>, đeo đồ trang sức, cưới xin, ma chay,</a:t>
            </a:r>
            <a:r>
              <a:rPr lang="vi-VN" sz="4800">
                <a:solidFill>
                  <a:srgbClr val="00B0F0"/>
                </a:solidFill>
                <a:latin typeface="Times New Roman" pitchFamily="18" charset="0"/>
                <a:cs typeface="Times New Roman" pitchFamily="18" charset="0"/>
              </a:rPr>
              <a:t>...</a:t>
            </a:r>
            <a:endParaRPr lang="en-US" sz="4800" dirty="0">
              <a:solidFill>
                <a:srgbClr val="00B0F0"/>
              </a:solidFill>
              <a:latin typeface="Times New Roman" pitchFamily="18" charset="0"/>
              <a:cs typeface="Times New Roman" pitchFamily="18" charset="0"/>
            </a:endParaRPr>
          </a:p>
        </p:txBody>
      </p:sp>
      <p:sp>
        <p:nvSpPr>
          <p:cNvPr id="3" name="Rectangle 2"/>
          <p:cNvSpPr/>
          <p:nvPr/>
        </p:nvSpPr>
        <p:spPr>
          <a:xfrm>
            <a:off x="379956" y="3357838"/>
            <a:ext cx="11786992" cy="1569660"/>
          </a:xfrm>
          <a:prstGeom prst="rect">
            <a:avLst/>
          </a:prstGeom>
        </p:spPr>
        <p:txBody>
          <a:bodyPr wrap="square">
            <a:spAutoFit/>
          </a:bodyPr>
          <a:lstStyle/>
          <a:p>
            <a:pPr lvl="0"/>
            <a:r>
              <a:rPr lang="en-US" sz="4800">
                <a:solidFill>
                  <a:schemeClr val="accent6">
                    <a:lumMod val="75000"/>
                  </a:schemeClr>
                </a:solidFill>
                <a:latin typeface="Times New Roman" pitchFamily="18" charset="0"/>
                <a:cs typeface="Times New Roman" pitchFamily="18" charset="0"/>
              </a:rPr>
              <a:t>- Trong các dịp lễ hội, người ta thường tổ chức đua thuyền, đấu vật, hội mùa.</a:t>
            </a:r>
            <a:endParaRPr lang="en-US" sz="4800" dirty="0">
              <a:solidFill>
                <a:schemeClr val="accent6">
                  <a:lumMod val="75000"/>
                </a:schemeClr>
              </a:solidFill>
              <a:latin typeface="Times New Roman" pitchFamily="18" charset="0"/>
              <a:cs typeface="Times New Roman" pitchFamily="18" charset="0"/>
            </a:endParaRPr>
          </a:p>
        </p:txBody>
      </p:sp>
      <p:sp>
        <p:nvSpPr>
          <p:cNvPr id="7" name="Title 1"/>
          <p:cNvSpPr txBox="1">
            <a:spLocks/>
          </p:cNvSpPr>
          <p:nvPr/>
        </p:nvSpPr>
        <p:spPr>
          <a:xfrm>
            <a:off x="0" y="273668"/>
            <a:ext cx="12192000" cy="539695"/>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9600" b="1" dirty="0">
                <a:ln w="28575">
                  <a:solidFill>
                    <a:srgbClr val="996600"/>
                  </a:solidFill>
                </a:ln>
                <a:solidFill>
                  <a:srgbClr val="FF6699"/>
                </a:solidFill>
                <a:latin typeface="Times New Roman" pitchFamily="18" charset="0"/>
                <a:cs typeface="Times New Roman" pitchFamily="18" charset="0"/>
              </a:rPr>
              <a:t>1</a:t>
            </a:r>
            <a:r>
              <a:rPr lang="en-US" sz="9600" b="1">
                <a:ln w="28575">
                  <a:solidFill>
                    <a:srgbClr val="996600"/>
                  </a:solidFill>
                </a:ln>
                <a:solidFill>
                  <a:srgbClr val="FF6699"/>
                </a:solidFill>
                <a:latin typeface="Times New Roman" pitchFamily="18" charset="0"/>
                <a:cs typeface="Times New Roman" pitchFamily="18" charset="0"/>
              </a:rPr>
              <a:t>.</a:t>
            </a:r>
            <a:r>
              <a:rPr lang="en-US" sz="9600" b="1">
                <a:solidFill>
                  <a:srgbClr val="FF6699"/>
                </a:solidFill>
                <a:latin typeface="Times New Roman" pitchFamily="18" charset="0"/>
                <a:cs typeface="Times New Roman" pitchFamily="18" charset="0"/>
              </a:rPr>
              <a:t> </a:t>
            </a:r>
            <a:r>
              <a:rPr lang="en-US" sz="9600" b="1" u="sng">
                <a:ln w="28575">
                  <a:solidFill>
                    <a:srgbClr val="663300"/>
                  </a:solidFill>
                </a:ln>
                <a:solidFill>
                  <a:srgbClr val="FF6699"/>
                </a:solidFill>
                <a:latin typeface="Times New Roman" pitchFamily="18" charset="0"/>
                <a:cs typeface="Times New Roman" pitchFamily="18" charset="0"/>
              </a:rPr>
              <a:t>Tín ngưỡng:</a:t>
            </a:r>
            <a:endParaRPr lang="en-US" sz="9600" b="1" u="sng" dirty="0">
              <a:solidFill>
                <a:srgbClr val="FF6699"/>
              </a:solidFill>
              <a:latin typeface="Times New Roman" pitchFamily="18" charset="0"/>
              <a:cs typeface="Times New Roman" pitchFamily="18" charset="0"/>
            </a:endParaRPr>
          </a:p>
        </p:txBody>
      </p:sp>
      <p:sp>
        <p:nvSpPr>
          <p:cNvPr id="4" name="Rectangle 3"/>
          <p:cNvSpPr/>
          <p:nvPr/>
        </p:nvSpPr>
        <p:spPr>
          <a:xfrm>
            <a:off x="524256" y="4873675"/>
            <a:ext cx="11667744" cy="1754326"/>
          </a:xfrm>
          <a:prstGeom prst="rect">
            <a:avLst/>
          </a:prstGeom>
        </p:spPr>
        <p:txBody>
          <a:bodyPr wrap="square">
            <a:spAutoFit/>
          </a:bodyPr>
          <a:lstStyle/>
          <a:p>
            <a:r>
              <a:rPr lang="vi-VN" sz="54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=&gt; Đời sống tinh thần tạo nên tình cảm cộng đồng sâu </a:t>
            </a:r>
            <a:r>
              <a:rPr lang="en-US" sz="54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sắc.</a:t>
            </a:r>
          </a:p>
        </p:txBody>
      </p:sp>
    </p:spTree>
    <p:extLst>
      <p:ext uri="{BB962C8B-B14F-4D97-AF65-F5344CB8AC3E}">
        <p14:creationId xmlns:p14="http://schemas.microsoft.com/office/powerpoint/2010/main" val="3452784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800" decel="100000"/>
                                        <p:tgtEl>
                                          <p:spTgt spid="4"/>
                                        </p:tgtEl>
                                      </p:cBhvr>
                                    </p:animEffect>
                                    <p:anim calcmode="lin" valueType="num">
                                      <p:cBhvr>
                                        <p:cTn id="18" dur="800" decel="100000" fill="hold"/>
                                        <p:tgtEl>
                                          <p:spTgt spid="4"/>
                                        </p:tgtEl>
                                        <p:attrNameLst>
                                          <p:attrName>style.rotation</p:attrName>
                                        </p:attrNameLst>
                                      </p:cBhvr>
                                      <p:tavLst>
                                        <p:tav tm="0">
                                          <p:val>
                                            <p:fltVal val="-90"/>
                                          </p:val>
                                        </p:tav>
                                        <p:tav tm="100000">
                                          <p:val>
                                            <p:fltVal val="0"/>
                                          </p:val>
                                        </p:tav>
                                      </p:tavLst>
                                    </p:anim>
                                    <p:anim calcmode="lin" valueType="num">
                                      <p:cBhvr>
                                        <p:cTn id="19" dur="800" decel="100000" fill="hold"/>
                                        <p:tgtEl>
                                          <p:spTgt spid="4"/>
                                        </p:tgtEl>
                                        <p:attrNameLst>
                                          <p:attrName>ppt_x</p:attrName>
                                        </p:attrNameLst>
                                      </p:cBhvr>
                                      <p:tavLst>
                                        <p:tav tm="0">
                                          <p:val>
                                            <p:strVal val="#ppt_x+0.4"/>
                                          </p:val>
                                        </p:tav>
                                        <p:tav tm="100000">
                                          <p:val>
                                            <p:strVal val="#ppt_x-0.05"/>
                                          </p:val>
                                        </p:tav>
                                      </p:tavLst>
                                    </p:anim>
                                    <p:anim calcmode="lin" valueType="num">
                                      <p:cBhvr>
                                        <p:cTn id="20" dur="800" decel="100000" fill="hold"/>
                                        <p:tgtEl>
                                          <p:spTgt spid="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本框 9"/>
          <p:cNvSpPr txBox="1"/>
          <p:nvPr/>
        </p:nvSpPr>
        <p:spPr>
          <a:xfrm>
            <a:off x="2077847" y="5491174"/>
            <a:ext cx="3696023" cy="707886"/>
          </a:xfrm>
          <a:prstGeom prst="rect">
            <a:avLst/>
          </a:prstGeom>
          <a:solidFill>
            <a:schemeClr val="accent2"/>
          </a:solidFill>
          <a:ln w="19050">
            <a:solidFill>
              <a:schemeClr val="accent2"/>
            </a:solid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sz="4000">
                <a:latin typeface="Times New Roman" panose="02020603050405020304" pitchFamily="18" charset="0"/>
                <a:cs typeface="Times New Roman" panose="02020603050405020304" pitchFamily="18" charset="0"/>
              </a:rPr>
              <a:t>Cư dân</a:t>
            </a:r>
            <a:endParaRPr lang="zh-CN" altLang="en-US" sz="4000" dirty="0">
              <a:latin typeface="Times New Roman" panose="02020603050405020304" pitchFamily="18" charset="0"/>
              <a:cs typeface="Times New Roman" panose="02020603050405020304" pitchFamily="18" charset="0"/>
            </a:endParaRPr>
          </a:p>
        </p:txBody>
      </p:sp>
      <p:sp>
        <p:nvSpPr>
          <p:cNvPr id="49" name="文本框 10"/>
          <p:cNvSpPr txBox="1"/>
          <p:nvPr/>
        </p:nvSpPr>
        <p:spPr>
          <a:xfrm>
            <a:off x="7464666" y="5491174"/>
            <a:ext cx="3696023" cy="707886"/>
          </a:xfrm>
          <a:prstGeom prst="rect">
            <a:avLst/>
          </a:prstGeom>
          <a:solidFill>
            <a:schemeClr val="accent5"/>
          </a:solidFill>
          <a:ln w="19050">
            <a:solidFill>
              <a:schemeClr val="accent5"/>
            </a:solid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sz="4000">
                <a:latin typeface="Times New Roman" panose="02020603050405020304" pitchFamily="18" charset="0"/>
                <a:cs typeface="Times New Roman" panose="02020603050405020304" pitchFamily="18" charset="0"/>
              </a:rPr>
              <a:t>Vị thần</a:t>
            </a:r>
            <a:endParaRPr lang="zh-CN" altLang="en-US" sz="4000" dirty="0">
              <a:latin typeface="Times New Roman" panose="02020603050405020304" pitchFamily="18" charset="0"/>
              <a:cs typeface="Times New Roman" panose="02020603050405020304" pitchFamily="18" charset="0"/>
            </a:endParaRPr>
          </a:p>
        </p:txBody>
      </p:sp>
      <p:sp>
        <p:nvSpPr>
          <p:cNvPr id="61" name="文本框 11"/>
          <p:cNvSpPr txBox="1"/>
          <p:nvPr/>
        </p:nvSpPr>
        <p:spPr>
          <a:xfrm>
            <a:off x="7464666" y="4319196"/>
            <a:ext cx="3696023" cy="707886"/>
          </a:xfrm>
          <a:prstGeom prst="rect">
            <a:avLst/>
          </a:prstGeom>
          <a:solidFill>
            <a:schemeClr val="accent2"/>
          </a:solidFill>
          <a:ln w="19050">
            <a:solidFill>
              <a:schemeClr val="accent2"/>
            </a:solid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sz="4000">
                <a:latin typeface="Times New Roman" panose="02020603050405020304" pitchFamily="18" charset="0"/>
                <a:cs typeface="Times New Roman" panose="02020603050405020304" pitchFamily="18" charset="0"/>
              </a:rPr>
              <a:t>Vua Hùng</a:t>
            </a:r>
            <a:endParaRPr lang="zh-CN" altLang="en-US" sz="4000" dirty="0">
              <a:latin typeface="Times New Roman" panose="02020603050405020304" pitchFamily="18" charset="0"/>
              <a:cs typeface="Times New Roman" panose="02020603050405020304" pitchFamily="18" charset="0"/>
            </a:endParaRPr>
          </a:p>
        </p:txBody>
      </p:sp>
      <p:sp>
        <p:nvSpPr>
          <p:cNvPr id="63" name="文本框 1"/>
          <p:cNvSpPr txBox="1"/>
          <p:nvPr/>
        </p:nvSpPr>
        <p:spPr>
          <a:xfrm>
            <a:off x="0" y="1585031"/>
            <a:ext cx="12192000" cy="2554545"/>
          </a:xfrm>
          <a:prstGeom prst="rect">
            <a:avLst/>
          </a:prstGeom>
          <a:noFill/>
        </p:spPr>
        <p:txBody>
          <a:bodyPr wrap="square" rtlCol="0">
            <a:spAutoFit/>
          </a:bodyPr>
          <a:lstStyle/>
          <a:p>
            <a:pPr algn="ctr"/>
            <a:r>
              <a:rPr lang="en-US" altLang="zh-CN" sz="4000" i="1">
                <a:solidFill>
                  <a:srgbClr val="009999"/>
                </a:solidFill>
                <a:latin typeface="Times New Roman" panose="02020603050405020304" pitchFamily="18" charset="0"/>
                <a:cs typeface="Times New Roman" panose="02020603050405020304" pitchFamily="18" charset="0"/>
              </a:rPr>
              <a:t>“</a:t>
            </a:r>
            <a:r>
              <a:rPr lang="vi-VN" altLang="zh-CN" sz="4000" i="1">
                <a:solidFill>
                  <a:srgbClr val="009999"/>
                </a:solidFill>
                <a:latin typeface="Times New Roman" panose="02020603050405020304" pitchFamily="18" charset="0"/>
                <a:cs typeface="Times New Roman" panose="02020603050405020304" pitchFamily="18" charset="0"/>
              </a:rPr>
              <a:t>Các tín ngưỡng của người Việt cổ gồm: Thờ các </a:t>
            </a:r>
            <a:r>
              <a:rPr lang="en-US" altLang="zh-CN" sz="4000" i="1">
                <a:solidFill>
                  <a:srgbClr val="009999"/>
                </a:solidFill>
                <a:latin typeface="Times New Roman" panose="02020603050405020304" pitchFamily="18" charset="0"/>
                <a:cs typeface="Times New Roman" panose="02020603050405020304" pitchFamily="18" charset="0"/>
              </a:rPr>
              <a:t>..........</a:t>
            </a:r>
            <a:r>
              <a:rPr lang="vi-VN" altLang="zh-CN" sz="4000" i="1">
                <a:solidFill>
                  <a:srgbClr val="009999"/>
                </a:solidFill>
                <a:latin typeface="Times New Roman" panose="02020603050405020304" pitchFamily="18" charset="0"/>
                <a:cs typeface="Times New Roman" panose="02020603050405020304" pitchFamily="18" charset="0"/>
              </a:rPr>
              <a:t>(</a:t>
            </a:r>
            <a:r>
              <a:rPr lang="vi-VN" altLang="zh-CN" sz="4000">
                <a:solidFill>
                  <a:srgbClr val="009999"/>
                </a:solidFill>
                <a:latin typeface="Times New Roman" panose="02020603050405020304" pitchFamily="18" charset="0"/>
                <a:cs typeface="Times New Roman" panose="02020603050405020304" pitchFamily="18" charset="0"/>
              </a:rPr>
              <a:t>thần Mặt Trời, thần núi, thần sông,…</a:t>
            </a:r>
            <a:r>
              <a:rPr lang="vi-VN" altLang="zh-CN" sz="4000" i="1">
                <a:solidFill>
                  <a:srgbClr val="009999"/>
                </a:solidFill>
                <a:latin typeface="Times New Roman" panose="02020603050405020304" pitchFamily="18" charset="0"/>
                <a:cs typeface="Times New Roman" panose="02020603050405020304" pitchFamily="18" charset="0"/>
              </a:rPr>
              <a:t>), thờ cúng tổ tiên, thủ lĩnh; thực hành các lễ nghi nông nghiệp cầu mong mùa màng bội thu.</a:t>
            </a:r>
            <a:r>
              <a:rPr lang="en-US" altLang="zh-CN" sz="4000" i="1">
                <a:solidFill>
                  <a:srgbClr val="009999"/>
                </a:solidFill>
                <a:latin typeface="Times New Roman" panose="02020603050405020304" pitchFamily="18" charset="0"/>
                <a:cs typeface="Times New Roman" panose="02020603050405020304" pitchFamily="18" charset="0"/>
              </a:rPr>
              <a:t>”</a:t>
            </a:r>
            <a:endParaRPr lang="zh-CN" altLang="en-US" sz="4000" i="1" dirty="0">
              <a:solidFill>
                <a:srgbClr val="009999"/>
              </a:solidFill>
              <a:latin typeface="Times New Roman" panose="02020603050405020304" pitchFamily="18" charset="0"/>
              <a:cs typeface="Times New Roman" panose="02020603050405020304" pitchFamily="18" charset="0"/>
            </a:endParaRPr>
          </a:p>
        </p:txBody>
      </p:sp>
      <p:sp>
        <p:nvSpPr>
          <p:cNvPr id="68" name="文本框 2"/>
          <p:cNvSpPr txBox="1"/>
          <p:nvPr/>
        </p:nvSpPr>
        <p:spPr>
          <a:xfrm>
            <a:off x="2077847" y="4319196"/>
            <a:ext cx="3696023" cy="707886"/>
          </a:xfrm>
          <a:prstGeom prst="rect">
            <a:avLst/>
          </a:prstGeom>
          <a:solidFill>
            <a:schemeClr val="accent5"/>
          </a:solidFill>
          <a:ln w="19050">
            <a:solidFill>
              <a:schemeClr val="accent5"/>
            </a:solidFill>
          </a:ln>
          <a:effectLst/>
        </p:spPr>
        <p:txBody>
          <a:bodyPr wrap="square" rtlCol="0">
            <a:spAutoFit/>
          </a:bodyPr>
          <a:lstStyle/>
          <a:p>
            <a:pPr algn="ctr"/>
            <a:r>
              <a:rPr lang="en-US" altLang="zh-CN" sz="4000">
                <a:solidFill>
                  <a:schemeClr val="bg1"/>
                </a:solidFill>
                <a:latin typeface="Times New Roman" panose="02020603050405020304" pitchFamily="18" charset="0"/>
                <a:cs typeface="Times New Roman" panose="02020603050405020304" pitchFamily="18" charset="0"/>
              </a:rPr>
              <a:t>Anh hùng</a:t>
            </a:r>
            <a:endParaRPr lang="zh-CN" altLang="en-US" sz="4000" dirty="0">
              <a:solidFill>
                <a:schemeClr val="bg1"/>
              </a:solidFill>
              <a:latin typeface="Times New Roman" panose="02020603050405020304" pitchFamily="18" charset="0"/>
              <a:cs typeface="Times New Roman" panose="02020603050405020304" pitchFamily="18" charset="0"/>
            </a:endParaRPr>
          </a:p>
        </p:txBody>
      </p:sp>
      <p:sp>
        <p:nvSpPr>
          <p:cNvPr id="69" name="文本框 9"/>
          <p:cNvSpPr txBox="1"/>
          <p:nvPr/>
        </p:nvSpPr>
        <p:spPr>
          <a:xfrm>
            <a:off x="927540" y="5491174"/>
            <a:ext cx="949297" cy="707886"/>
          </a:xfrm>
          <a:prstGeom prst="rect">
            <a:avLst/>
          </a:prstGeom>
          <a:solidFill>
            <a:schemeClr val="accent2"/>
          </a:solidFill>
          <a:ln w="19050">
            <a:solidFill>
              <a:schemeClr val="accent2"/>
            </a:solid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sz="4000">
                <a:latin typeface="Times New Roman" pitchFamily="18" charset="0"/>
                <a:ea typeface="+mn-ea"/>
                <a:cs typeface="Times New Roman" pitchFamily="18" charset="0"/>
              </a:rPr>
              <a:t>C.</a:t>
            </a:r>
            <a:endParaRPr lang="zh-CN" altLang="en-US" sz="4000" dirty="0">
              <a:latin typeface="Times New Roman" pitchFamily="18" charset="0"/>
              <a:ea typeface="+mn-ea"/>
              <a:cs typeface="Times New Roman" pitchFamily="18" charset="0"/>
            </a:endParaRPr>
          </a:p>
        </p:txBody>
      </p:sp>
      <p:sp>
        <p:nvSpPr>
          <p:cNvPr id="81" name="文本框 10"/>
          <p:cNvSpPr txBox="1"/>
          <p:nvPr/>
        </p:nvSpPr>
        <p:spPr>
          <a:xfrm>
            <a:off x="6079223" y="5488916"/>
            <a:ext cx="951061" cy="707886"/>
          </a:xfrm>
          <a:prstGeom prst="rect">
            <a:avLst/>
          </a:prstGeom>
          <a:solidFill>
            <a:schemeClr val="accent5"/>
          </a:solidFill>
          <a:ln w="19050">
            <a:solidFill>
              <a:schemeClr val="accent5"/>
            </a:solid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sz="4000">
                <a:latin typeface="Times New Roman" pitchFamily="18" charset="0"/>
                <a:ea typeface="+mn-ea"/>
                <a:cs typeface="Times New Roman" pitchFamily="18" charset="0"/>
              </a:rPr>
              <a:t>D.</a:t>
            </a:r>
            <a:endParaRPr lang="zh-CN" altLang="en-US" sz="4000" dirty="0">
              <a:latin typeface="Times New Roman" pitchFamily="18" charset="0"/>
              <a:ea typeface="+mn-ea"/>
              <a:cs typeface="Times New Roman" pitchFamily="18" charset="0"/>
            </a:endParaRPr>
          </a:p>
        </p:txBody>
      </p:sp>
      <p:sp>
        <p:nvSpPr>
          <p:cNvPr id="82" name="文本框 11"/>
          <p:cNvSpPr txBox="1"/>
          <p:nvPr/>
        </p:nvSpPr>
        <p:spPr>
          <a:xfrm>
            <a:off x="6079222" y="4319196"/>
            <a:ext cx="949297" cy="707886"/>
          </a:xfrm>
          <a:prstGeom prst="rect">
            <a:avLst/>
          </a:prstGeom>
          <a:solidFill>
            <a:schemeClr val="accent2"/>
          </a:solidFill>
          <a:ln w="19050">
            <a:solidFill>
              <a:schemeClr val="accent2"/>
            </a:solid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sz="4000">
                <a:latin typeface="Times New Roman" pitchFamily="18" charset="0"/>
                <a:ea typeface="+mn-ea"/>
                <a:cs typeface="Times New Roman" pitchFamily="18" charset="0"/>
              </a:rPr>
              <a:t>B.</a:t>
            </a:r>
            <a:endParaRPr lang="zh-CN" altLang="en-US" sz="4000" dirty="0">
              <a:latin typeface="Times New Roman" pitchFamily="18" charset="0"/>
              <a:ea typeface="+mn-ea"/>
              <a:cs typeface="Times New Roman" pitchFamily="18" charset="0"/>
            </a:endParaRPr>
          </a:p>
        </p:txBody>
      </p:sp>
      <p:sp>
        <p:nvSpPr>
          <p:cNvPr id="83" name="文本框 2"/>
          <p:cNvSpPr txBox="1"/>
          <p:nvPr/>
        </p:nvSpPr>
        <p:spPr>
          <a:xfrm>
            <a:off x="927542" y="4319196"/>
            <a:ext cx="949297" cy="707886"/>
          </a:xfrm>
          <a:prstGeom prst="rect">
            <a:avLst/>
          </a:prstGeom>
          <a:solidFill>
            <a:schemeClr val="accent5"/>
          </a:solidFill>
          <a:ln w="19050">
            <a:solidFill>
              <a:schemeClr val="accent5"/>
            </a:solidFill>
          </a:ln>
          <a:effectLst/>
        </p:spPr>
        <p:txBody>
          <a:bodyPr wrap="square" rtlCol="0">
            <a:spAutoFit/>
          </a:bodyPr>
          <a:lstStyle/>
          <a:p>
            <a:pPr algn="ctr"/>
            <a:r>
              <a:rPr lang="en-US" altLang="zh-CN" sz="4000">
                <a:solidFill>
                  <a:schemeClr val="bg1"/>
                </a:solidFill>
                <a:latin typeface="Times New Roman" pitchFamily="18" charset="0"/>
                <a:cs typeface="Times New Roman" pitchFamily="18" charset="0"/>
              </a:rPr>
              <a:t>A.</a:t>
            </a:r>
            <a:endParaRPr lang="zh-CN" altLang="en-US" sz="4000" dirty="0">
              <a:solidFill>
                <a:schemeClr val="bg1"/>
              </a:solidFill>
              <a:latin typeface="Times New Roman" pitchFamily="18" charset="0"/>
              <a:cs typeface="Times New Roman" pitchFamily="18" charset="0"/>
            </a:endParaRPr>
          </a:p>
        </p:txBody>
      </p:sp>
      <p:sp>
        <p:nvSpPr>
          <p:cNvPr id="13" name="TextBox 39"/>
          <p:cNvSpPr txBox="1"/>
          <p:nvPr/>
        </p:nvSpPr>
        <p:spPr>
          <a:xfrm>
            <a:off x="0" y="1001942"/>
            <a:ext cx="12192000" cy="706200"/>
          </a:xfrm>
          <a:prstGeom prst="rect">
            <a:avLst/>
          </a:prstGeom>
          <a:noFill/>
        </p:spPr>
        <p:txBody>
          <a:bodyPr wrap="square" lIns="89770" tIns="44885" rIns="89770" bIns="44885" rtlCol="0">
            <a:spAutoFit/>
          </a:bodyPr>
          <a:lstStyle/>
          <a:p>
            <a:pPr fontAlgn="base">
              <a:spcBef>
                <a:spcPct val="0"/>
              </a:spcBef>
              <a:spcAft>
                <a:spcPct val="0"/>
              </a:spcAft>
            </a:pPr>
            <a:r>
              <a:rPr lang="en-US" altLang="zh-CN" sz="4000" b="1" i="1">
                <a:solidFill>
                  <a:prstClr val="black">
                    <a:lumMod val="75000"/>
                    <a:lumOff val="25000"/>
                  </a:prstClr>
                </a:solidFill>
                <a:latin typeface="Times New Roman" panose="02020603050405020304" pitchFamily="18" charset="0"/>
                <a:ea typeface="微软雅黑" pitchFamily="34" charset="-122"/>
                <a:cs typeface="Times New Roman" panose="02020603050405020304" pitchFamily="18" charset="0"/>
              </a:rPr>
              <a:t>Bạn hãy điền từ còn thiếu </a:t>
            </a:r>
            <a:r>
              <a:rPr lang="en-US" altLang="zh-CN" sz="4000" b="1" i="1" dirty="0">
                <a:solidFill>
                  <a:prstClr val="black">
                    <a:lumMod val="75000"/>
                    <a:lumOff val="25000"/>
                  </a:prstClr>
                </a:solidFill>
                <a:latin typeface="Times New Roman" panose="02020603050405020304" pitchFamily="18" charset="0"/>
                <a:ea typeface="微软雅黑" pitchFamily="34" charset="-122"/>
                <a:cs typeface="Times New Roman" panose="02020603050405020304" pitchFamily="18" charset="0"/>
              </a:rPr>
              <a:t>để hoàn chỉnh </a:t>
            </a:r>
            <a:r>
              <a:rPr lang="en-US" altLang="zh-CN" sz="4000" b="1" i="1">
                <a:solidFill>
                  <a:prstClr val="black">
                    <a:lumMod val="75000"/>
                    <a:lumOff val="25000"/>
                  </a:prstClr>
                </a:solidFill>
                <a:latin typeface="Times New Roman" panose="02020603050405020304" pitchFamily="18" charset="0"/>
                <a:ea typeface="微软雅黑" pitchFamily="34" charset="-122"/>
                <a:cs typeface="Times New Roman" panose="02020603050405020304" pitchFamily="18" charset="0"/>
              </a:rPr>
              <a:t>câu sau:</a:t>
            </a:r>
            <a:endParaRPr lang="zh-CN" altLang="en-US" sz="4000" b="1" i="1" dirty="0">
              <a:solidFill>
                <a:prstClr val="black">
                  <a:lumMod val="75000"/>
                  <a:lumOff val="25000"/>
                </a:prstClr>
              </a:solidFill>
              <a:latin typeface="Times New Roman" panose="02020603050405020304" pitchFamily="18" charset="0"/>
              <a:ea typeface="微软雅黑" pitchFamily="34" charset="-122"/>
              <a:cs typeface="Times New Roman" panose="02020603050405020304" pitchFamily="18" charset="0"/>
            </a:endParaRPr>
          </a:p>
        </p:txBody>
      </p:sp>
      <p:sp>
        <p:nvSpPr>
          <p:cNvPr id="14" name="Rectangle 13"/>
          <p:cNvSpPr/>
          <p:nvPr/>
        </p:nvSpPr>
        <p:spPr>
          <a:xfrm>
            <a:off x="0" y="-29748"/>
            <a:ext cx="12192000" cy="1107996"/>
          </a:xfrm>
          <a:prstGeom prst="rect">
            <a:avLst/>
          </a:prstGeom>
        </p:spPr>
        <p:txBody>
          <a:bodyPr wrap="square">
            <a:spAutoFit/>
          </a:bodyPr>
          <a:lstStyle/>
          <a:p>
            <a:pPr algn="ctr"/>
            <a:r>
              <a:rPr lang="en-US" sz="6600" b="1">
                <a:solidFill>
                  <a:srgbClr val="FF0000"/>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rPr>
              <a:t>LUYỆN TẬP:</a:t>
            </a:r>
            <a:endParaRPr lang="en-US" sz="6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72907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animEffect transition="in" filter="fade">
                                      <p:cBhvr>
                                        <p:cTn id="14" dur="500"/>
                                        <p:tgtEl>
                                          <p:spTgt spid="63"/>
                                        </p:tgtEl>
                                      </p:cBhvr>
                                    </p:animEffect>
                                  </p:childTnLst>
                                </p:cTn>
                              </p:par>
                            </p:childTnLst>
                          </p:cTn>
                        </p:par>
                        <p:par>
                          <p:cTn id="15" fill="hold">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 calcmode="lin" valueType="num">
                                      <p:cBhvr>
                                        <p:cTn id="18" dur="1000" fill="hold"/>
                                        <p:tgtEl>
                                          <p:spTgt spid="69"/>
                                        </p:tgtEl>
                                        <p:attrNameLst>
                                          <p:attrName>ppt_w</p:attrName>
                                        </p:attrNameLst>
                                      </p:cBhvr>
                                      <p:tavLst>
                                        <p:tav tm="0">
                                          <p:val>
                                            <p:fltVal val="0"/>
                                          </p:val>
                                        </p:tav>
                                        <p:tav tm="100000">
                                          <p:val>
                                            <p:strVal val="#ppt_w"/>
                                          </p:val>
                                        </p:tav>
                                      </p:tavLst>
                                    </p:anim>
                                    <p:anim calcmode="lin" valueType="num">
                                      <p:cBhvr>
                                        <p:cTn id="19" dur="1000" fill="hold"/>
                                        <p:tgtEl>
                                          <p:spTgt spid="69"/>
                                        </p:tgtEl>
                                        <p:attrNameLst>
                                          <p:attrName>ppt_h</p:attrName>
                                        </p:attrNameLst>
                                      </p:cBhvr>
                                      <p:tavLst>
                                        <p:tav tm="0">
                                          <p:val>
                                            <p:fltVal val="0"/>
                                          </p:val>
                                        </p:tav>
                                        <p:tav tm="100000">
                                          <p:val>
                                            <p:strVal val="#ppt_h"/>
                                          </p:val>
                                        </p:tav>
                                      </p:tavLst>
                                    </p:anim>
                                    <p:anim calcmode="lin" valueType="num">
                                      <p:cBhvr>
                                        <p:cTn id="20" dur="1000" fill="hold"/>
                                        <p:tgtEl>
                                          <p:spTgt spid="69"/>
                                        </p:tgtEl>
                                        <p:attrNameLst>
                                          <p:attrName>style.rotation</p:attrName>
                                        </p:attrNameLst>
                                      </p:cBhvr>
                                      <p:tavLst>
                                        <p:tav tm="0">
                                          <p:val>
                                            <p:fltVal val="90"/>
                                          </p:val>
                                        </p:tav>
                                        <p:tav tm="100000">
                                          <p:val>
                                            <p:fltVal val="0"/>
                                          </p:val>
                                        </p:tav>
                                      </p:tavLst>
                                    </p:anim>
                                    <p:animEffect transition="in" filter="fade">
                                      <p:cBhvr>
                                        <p:cTn id="21" dur="1000"/>
                                        <p:tgtEl>
                                          <p:spTgt spid="69"/>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 calcmode="lin" valueType="num">
                                      <p:cBhvr>
                                        <p:cTn id="24" dur="1000" fill="hold"/>
                                        <p:tgtEl>
                                          <p:spTgt spid="81"/>
                                        </p:tgtEl>
                                        <p:attrNameLst>
                                          <p:attrName>ppt_w</p:attrName>
                                        </p:attrNameLst>
                                      </p:cBhvr>
                                      <p:tavLst>
                                        <p:tav tm="0">
                                          <p:val>
                                            <p:fltVal val="0"/>
                                          </p:val>
                                        </p:tav>
                                        <p:tav tm="100000">
                                          <p:val>
                                            <p:strVal val="#ppt_w"/>
                                          </p:val>
                                        </p:tav>
                                      </p:tavLst>
                                    </p:anim>
                                    <p:anim calcmode="lin" valueType="num">
                                      <p:cBhvr>
                                        <p:cTn id="25" dur="1000" fill="hold"/>
                                        <p:tgtEl>
                                          <p:spTgt spid="81"/>
                                        </p:tgtEl>
                                        <p:attrNameLst>
                                          <p:attrName>ppt_h</p:attrName>
                                        </p:attrNameLst>
                                      </p:cBhvr>
                                      <p:tavLst>
                                        <p:tav tm="0">
                                          <p:val>
                                            <p:fltVal val="0"/>
                                          </p:val>
                                        </p:tav>
                                        <p:tav tm="100000">
                                          <p:val>
                                            <p:strVal val="#ppt_h"/>
                                          </p:val>
                                        </p:tav>
                                      </p:tavLst>
                                    </p:anim>
                                    <p:anim calcmode="lin" valueType="num">
                                      <p:cBhvr>
                                        <p:cTn id="26" dur="1000" fill="hold"/>
                                        <p:tgtEl>
                                          <p:spTgt spid="81"/>
                                        </p:tgtEl>
                                        <p:attrNameLst>
                                          <p:attrName>style.rotation</p:attrName>
                                        </p:attrNameLst>
                                      </p:cBhvr>
                                      <p:tavLst>
                                        <p:tav tm="0">
                                          <p:val>
                                            <p:fltVal val="90"/>
                                          </p:val>
                                        </p:tav>
                                        <p:tav tm="100000">
                                          <p:val>
                                            <p:fltVal val="0"/>
                                          </p:val>
                                        </p:tav>
                                      </p:tavLst>
                                    </p:anim>
                                    <p:animEffect transition="in" filter="fade">
                                      <p:cBhvr>
                                        <p:cTn id="27" dur="1000"/>
                                        <p:tgtEl>
                                          <p:spTgt spid="81"/>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anim calcmode="lin" valueType="num">
                                      <p:cBhvr>
                                        <p:cTn id="30" dur="1000" fill="hold"/>
                                        <p:tgtEl>
                                          <p:spTgt spid="82"/>
                                        </p:tgtEl>
                                        <p:attrNameLst>
                                          <p:attrName>ppt_w</p:attrName>
                                        </p:attrNameLst>
                                      </p:cBhvr>
                                      <p:tavLst>
                                        <p:tav tm="0">
                                          <p:val>
                                            <p:fltVal val="0"/>
                                          </p:val>
                                        </p:tav>
                                        <p:tav tm="100000">
                                          <p:val>
                                            <p:strVal val="#ppt_w"/>
                                          </p:val>
                                        </p:tav>
                                      </p:tavLst>
                                    </p:anim>
                                    <p:anim calcmode="lin" valueType="num">
                                      <p:cBhvr>
                                        <p:cTn id="31" dur="1000" fill="hold"/>
                                        <p:tgtEl>
                                          <p:spTgt spid="82"/>
                                        </p:tgtEl>
                                        <p:attrNameLst>
                                          <p:attrName>ppt_h</p:attrName>
                                        </p:attrNameLst>
                                      </p:cBhvr>
                                      <p:tavLst>
                                        <p:tav tm="0">
                                          <p:val>
                                            <p:fltVal val="0"/>
                                          </p:val>
                                        </p:tav>
                                        <p:tav tm="100000">
                                          <p:val>
                                            <p:strVal val="#ppt_h"/>
                                          </p:val>
                                        </p:tav>
                                      </p:tavLst>
                                    </p:anim>
                                    <p:anim calcmode="lin" valueType="num">
                                      <p:cBhvr>
                                        <p:cTn id="32" dur="1000" fill="hold"/>
                                        <p:tgtEl>
                                          <p:spTgt spid="82"/>
                                        </p:tgtEl>
                                        <p:attrNameLst>
                                          <p:attrName>style.rotation</p:attrName>
                                        </p:attrNameLst>
                                      </p:cBhvr>
                                      <p:tavLst>
                                        <p:tav tm="0">
                                          <p:val>
                                            <p:fltVal val="90"/>
                                          </p:val>
                                        </p:tav>
                                        <p:tav tm="100000">
                                          <p:val>
                                            <p:fltVal val="0"/>
                                          </p:val>
                                        </p:tav>
                                      </p:tavLst>
                                    </p:anim>
                                    <p:animEffect transition="in" filter="fade">
                                      <p:cBhvr>
                                        <p:cTn id="33" dur="1000"/>
                                        <p:tgtEl>
                                          <p:spTgt spid="82"/>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1000" fill="hold"/>
                                        <p:tgtEl>
                                          <p:spTgt spid="83"/>
                                        </p:tgtEl>
                                        <p:attrNameLst>
                                          <p:attrName>ppt_w</p:attrName>
                                        </p:attrNameLst>
                                      </p:cBhvr>
                                      <p:tavLst>
                                        <p:tav tm="0">
                                          <p:val>
                                            <p:fltVal val="0"/>
                                          </p:val>
                                        </p:tav>
                                        <p:tav tm="100000">
                                          <p:val>
                                            <p:strVal val="#ppt_w"/>
                                          </p:val>
                                        </p:tav>
                                      </p:tavLst>
                                    </p:anim>
                                    <p:anim calcmode="lin" valueType="num">
                                      <p:cBhvr>
                                        <p:cTn id="37" dur="1000" fill="hold"/>
                                        <p:tgtEl>
                                          <p:spTgt spid="83"/>
                                        </p:tgtEl>
                                        <p:attrNameLst>
                                          <p:attrName>ppt_h</p:attrName>
                                        </p:attrNameLst>
                                      </p:cBhvr>
                                      <p:tavLst>
                                        <p:tav tm="0">
                                          <p:val>
                                            <p:fltVal val="0"/>
                                          </p:val>
                                        </p:tav>
                                        <p:tav tm="100000">
                                          <p:val>
                                            <p:strVal val="#ppt_h"/>
                                          </p:val>
                                        </p:tav>
                                      </p:tavLst>
                                    </p:anim>
                                    <p:anim calcmode="lin" valueType="num">
                                      <p:cBhvr>
                                        <p:cTn id="38" dur="1000" fill="hold"/>
                                        <p:tgtEl>
                                          <p:spTgt spid="83"/>
                                        </p:tgtEl>
                                        <p:attrNameLst>
                                          <p:attrName>style.rotation</p:attrName>
                                        </p:attrNameLst>
                                      </p:cBhvr>
                                      <p:tavLst>
                                        <p:tav tm="0">
                                          <p:val>
                                            <p:fltVal val="90"/>
                                          </p:val>
                                        </p:tav>
                                        <p:tav tm="100000">
                                          <p:val>
                                            <p:fltVal val="0"/>
                                          </p:val>
                                        </p:tav>
                                      </p:tavLst>
                                    </p:anim>
                                    <p:animEffect transition="in" filter="fade">
                                      <p:cBhvr>
                                        <p:cTn id="39" dur="1000"/>
                                        <p:tgtEl>
                                          <p:spTgt spid="83"/>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p:cTn id="42" dur="1000" fill="hold"/>
                                        <p:tgtEl>
                                          <p:spTgt spid="68"/>
                                        </p:tgtEl>
                                        <p:attrNameLst>
                                          <p:attrName>ppt_w</p:attrName>
                                        </p:attrNameLst>
                                      </p:cBhvr>
                                      <p:tavLst>
                                        <p:tav tm="0">
                                          <p:val>
                                            <p:fltVal val="0"/>
                                          </p:val>
                                        </p:tav>
                                        <p:tav tm="100000">
                                          <p:val>
                                            <p:strVal val="#ppt_w"/>
                                          </p:val>
                                        </p:tav>
                                      </p:tavLst>
                                    </p:anim>
                                    <p:anim calcmode="lin" valueType="num">
                                      <p:cBhvr>
                                        <p:cTn id="43" dur="1000" fill="hold"/>
                                        <p:tgtEl>
                                          <p:spTgt spid="68"/>
                                        </p:tgtEl>
                                        <p:attrNameLst>
                                          <p:attrName>ppt_h</p:attrName>
                                        </p:attrNameLst>
                                      </p:cBhvr>
                                      <p:tavLst>
                                        <p:tav tm="0">
                                          <p:val>
                                            <p:fltVal val="0"/>
                                          </p:val>
                                        </p:tav>
                                        <p:tav tm="100000">
                                          <p:val>
                                            <p:strVal val="#ppt_h"/>
                                          </p:val>
                                        </p:tav>
                                      </p:tavLst>
                                    </p:anim>
                                    <p:anim calcmode="lin" valueType="num">
                                      <p:cBhvr>
                                        <p:cTn id="44" dur="1000" fill="hold"/>
                                        <p:tgtEl>
                                          <p:spTgt spid="68"/>
                                        </p:tgtEl>
                                        <p:attrNameLst>
                                          <p:attrName>style.rotation</p:attrName>
                                        </p:attrNameLst>
                                      </p:cBhvr>
                                      <p:tavLst>
                                        <p:tav tm="0">
                                          <p:val>
                                            <p:fltVal val="90"/>
                                          </p:val>
                                        </p:tav>
                                        <p:tav tm="100000">
                                          <p:val>
                                            <p:fltVal val="0"/>
                                          </p:val>
                                        </p:tav>
                                      </p:tavLst>
                                    </p:anim>
                                    <p:animEffect transition="in" filter="fade">
                                      <p:cBhvr>
                                        <p:cTn id="45" dur="1000"/>
                                        <p:tgtEl>
                                          <p:spTgt spid="68"/>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p:cTn id="54" dur="1000" fill="hold"/>
                                        <p:tgtEl>
                                          <p:spTgt spid="49"/>
                                        </p:tgtEl>
                                        <p:attrNameLst>
                                          <p:attrName>ppt_w</p:attrName>
                                        </p:attrNameLst>
                                      </p:cBhvr>
                                      <p:tavLst>
                                        <p:tav tm="0">
                                          <p:val>
                                            <p:fltVal val="0"/>
                                          </p:val>
                                        </p:tav>
                                        <p:tav tm="100000">
                                          <p:val>
                                            <p:strVal val="#ppt_w"/>
                                          </p:val>
                                        </p:tav>
                                      </p:tavLst>
                                    </p:anim>
                                    <p:anim calcmode="lin" valueType="num">
                                      <p:cBhvr>
                                        <p:cTn id="55" dur="1000" fill="hold"/>
                                        <p:tgtEl>
                                          <p:spTgt spid="49"/>
                                        </p:tgtEl>
                                        <p:attrNameLst>
                                          <p:attrName>ppt_h</p:attrName>
                                        </p:attrNameLst>
                                      </p:cBhvr>
                                      <p:tavLst>
                                        <p:tav tm="0">
                                          <p:val>
                                            <p:fltVal val="0"/>
                                          </p:val>
                                        </p:tav>
                                        <p:tav tm="100000">
                                          <p:val>
                                            <p:strVal val="#ppt_h"/>
                                          </p:val>
                                        </p:tav>
                                      </p:tavLst>
                                    </p:anim>
                                    <p:anim calcmode="lin" valueType="num">
                                      <p:cBhvr>
                                        <p:cTn id="56" dur="1000" fill="hold"/>
                                        <p:tgtEl>
                                          <p:spTgt spid="49"/>
                                        </p:tgtEl>
                                        <p:attrNameLst>
                                          <p:attrName>style.rotation</p:attrName>
                                        </p:attrNameLst>
                                      </p:cBhvr>
                                      <p:tavLst>
                                        <p:tav tm="0">
                                          <p:val>
                                            <p:fltVal val="90"/>
                                          </p:val>
                                        </p:tav>
                                        <p:tav tm="100000">
                                          <p:val>
                                            <p:fltVal val="0"/>
                                          </p:val>
                                        </p:tav>
                                      </p:tavLst>
                                    </p:anim>
                                    <p:animEffect transition="in" filter="fade">
                                      <p:cBhvr>
                                        <p:cTn id="57" dur="1000"/>
                                        <p:tgtEl>
                                          <p:spTgt spid="49"/>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 calcmode="lin" valueType="num">
                                      <p:cBhvr>
                                        <p:cTn id="60" dur="1000" fill="hold"/>
                                        <p:tgtEl>
                                          <p:spTgt spid="61"/>
                                        </p:tgtEl>
                                        <p:attrNameLst>
                                          <p:attrName>ppt_w</p:attrName>
                                        </p:attrNameLst>
                                      </p:cBhvr>
                                      <p:tavLst>
                                        <p:tav tm="0">
                                          <p:val>
                                            <p:fltVal val="0"/>
                                          </p:val>
                                        </p:tav>
                                        <p:tav tm="100000">
                                          <p:val>
                                            <p:strVal val="#ppt_w"/>
                                          </p:val>
                                        </p:tav>
                                      </p:tavLst>
                                    </p:anim>
                                    <p:anim calcmode="lin" valueType="num">
                                      <p:cBhvr>
                                        <p:cTn id="61" dur="1000" fill="hold"/>
                                        <p:tgtEl>
                                          <p:spTgt spid="61"/>
                                        </p:tgtEl>
                                        <p:attrNameLst>
                                          <p:attrName>ppt_h</p:attrName>
                                        </p:attrNameLst>
                                      </p:cBhvr>
                                      <p:tavLst>
                                        <p:tav tm="0">
                                          <p:val>
                                            <p:fltVal val="0"/>
                                          </p:val>
                                        </p:tav>
                                        <p:tav tm="100000">
                                          <p:val>
                                            <p:strVal val="#ppt_h"/>
                                          </p:val>
                                        </p:tav>
                                      </p:tavLst>
                                    </p:anim>
                                    <p:anim calcmode="lin" valueType="num">
                                      <p:cBhvr>
                                        <p:cTn id="62" dur="1000" fill="hold"/>
                                        <p:tgtEl>
                                          <p:spTgt spid="61"/>
                                        </p:tgtEl>
                                        <p:attrNameLst>
                                          <p:attrName>style.rotation</p:attrName>
                                        </p:attrNameLst>
                                      </p:cBhvr>
                                      <p:tavLst>
                                        <p:tav tm="0">
                                          <p:val>
                                            <p:fltVal val="90"/>
                                          </p:val>
                                        </p:tav>
                                        <p:tav tm="100000">
                                          <p:val>
                                            <p:fltVal val="0"/>
                                          </p:val>
                                        </p:tav>
                                      </p:tavLst>
                                    </p:anim>
                                    <p:animEffect transition="in" filter="fade">
                                      <p:cBhvr>
                                        <p:cTn id="63" dur="1000"/>
                                        <p:tgtEl>
                                          <p:spTgt spid="61"/>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mph" presetSubtype="0" repeatCount="indefinite" fill="hold" grpId="1" nodeType="clickEffect">
                                  <p:stCondLst>
                                    <p:cond delay="0"/>
                                  </p:stCondLst>
                                  <p:endCondLst>
                                    <p:cond evt="onNext" delay="0">
                                      <p:tgtEl>
                                        <p:sldTgt/>
                                      </p:tgtEl>
                                    </p:cond>
                                  </p:endCondLst>
                                  <p:childTnLst>
                                    <p:animRot by="21600000">
                                      <p:cBhvr>
                                        <p:cTn id="67" dur="1000" fill="hold"/>
                                        <p:tgtEl>
                                          <p:spTgt spid="81"/>
                                        </p:tgtEl>
                                        <p:attrNameLst>
                                          <p:attrName>r</p:attrName>
                                        </p:attrNameLst>
                                      </p:cBhvr>
                                    </p:animRot>
                                  </p:childTnLst>
                                </p:cTn>
                              </p:par>
                              <p:par>
                                <p:cTn id="68" presetID="8" presetClass="emph" presetSubtype="0" repeatCount="indefinite" fill="hold" grpId="1" nodeType="withEffect">
                                  <p:stCondLst>
                                    <p:cond delay="0"/>
                                  </p:stCondLst>
                                  <p:endCondLst>
                                    <p:cond evt="onNext" delay="0">
                                      <p:tgtEl>
                                        <p:sldTgt/>
                                      </p:tgtEl>
                                    </p:cond>
                                  </p:endCondLst>
                                  <p:childTnLst>
                                    <p:animRot by="21600000">
                                      <p:cBhvr>
                                        <p:cTn id="69" dur="900" fill="hold"/>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49" grpId="1" animBg="1"/>
      <p:bldP spid="61" grpId="0" animBg="1"/>
      <p:bldP spid="63" grpId="0"/>
      <p:bldP spid="68" grpId="0" animBg="1"/>
      <p:bldP spid="69" grpId="0" animBg="1"/>
      <p:bldP spid="81" grpId="0" animBg="1"/>
      <p:bldP spid="81" grpId="1" animBg="1"/>
      <p:bldP spid="82" grpId="0" animBg="1"/>
      <p:bldP spid="83"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组合 125"/>
          <p:cNvGrpSpPr/>
          <p:nvPr/>
        </p:nvGrpSpPr>
        <p:grpSpPr>
          <a:xfrm>
            <a:off x="4441549" y="2510070"/>
            <a:ext cx="1731274" cy="1710088"/>
            <a:chOff x="4281488" y="1830388"/>
            <a:chExt cx="1816100" cy="1793875"/>
          </a:xfrm>
        </p:grpSpPr>
        <p:sp>
          <p:nvSpPr>
            <p:cNvPr id="127" name="Freeform 5"/>
            <p:cNvSpPr/>
            <p:nvPr/>
          </p:nvSpPr>
          <p:spPr bwMode="auto">
            <a:xfrm>
              <a:off x="4281488" y="1830388"/>
              <a:ext cx="1816100" cy="1793875"/>
            </a:xfrm>
            <a:custGeom>
              <a:avLst/>
              <a:gdLst>
                <a:gd name="T0" fmla="*/ 195 w 483"/>
                <a:gd name="T1" fmla="*/ 294 h 477"/>
                <a:gd name="T2" fmla="*/ 196 w 483"/>
                <a:gd name="T3" fmla="*/ 294 h 477"/>
                <a:gd name="T4" fmla="*/ 298 w 483"/>
                <a:gd name="T5" fmla="*/ 279 h 477"/>
                <a:gd name="T6" fmla="*/ 396 w 483"/>
                <a:gd name="T7" fmla="*/ 208 h 477"/>
                <a:gd name="T8" fmla="*/ 443 w 483"/>
                <a:gd name="T9" fmla="*/ 115 h 477"/>
                <a:gd name="T10" fmla="*/ 483 w 483"/>
                <a:gd name="T11" fmla="*/ 84 h 477"/>
                <a:gd name="T12" fmla="*/ 483 w 483"/>
                <a:gd name="T13" fmla="*/ 84 h 477"/>
                <a:gd name="T14" fmla="*/ 382 w 483"/>
                <a:gd name="T15" fmla="*/ 12 h 477"/>
                <a:gd name="T16" fmla="*/ 309 w 483"/>
                <a:gd name="T17" fmla="*/ 0 h 477"/>
                <a:gd name="T18" fmla="*/ 221 w 483"/>
                <a:gd name="T19" fmla="*/ 19 h 477"/>
                <a:gd name="T20" fmla="*/ 0 w 483"/>
                <a:gd name="T21" fmla="*/ 425 h 477"/>
                <a:gd name="T22" fmla="*/ 3 w 483"/>
                <a:gd name="T23" fmla="*/ 477 h 477"/>
                <a:gd name="T24" fmla="*/ 46 w 483"/>
                <a:gd name="T25" fmla="*/ 383 h 477"/>
                <a:gd name="T26" fmla="*/ 195 w 483"/>
                <a:gd name="T27" fmla="*/ 294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77">
                  <a:moveTo>
                    <a:pt x="195" y="294"/>
                  </a:moveTo>
                  <a:cubicBezTo>
                    <a:pt x="196" y="294"/>
                    <a:pt x="196" y="294"/>
                    <a:pt x="196" y="294"/>
                  </a:cubicBezTo>
                  <a:cubicBezTo>
                    <a:pt x="298" y="279"/>
                    <a:pt x="298" y="279"/>
                    <a:pt x="298" y="279"/>
                  </a:cubicBezTo>
                  <a:cubicBezTo>
                    <a:pt x="335" y="273"/>
                    <a:pt x="380" y="241"/>
                    <a:pt x="396" y="208"/>
                  </a:cubicBezTo>
                  <a:cubicBezTo>
                    <a:pt x="443" y="115"/>
                    <a:pt x="443" y="115"/>
                    <a:pt x="443" y="115"/>
                  </a:cubicBezTo>
                  <a:cubicBezTo>
                    <a:pt x="453" y="95"/>
                    <a:pt x="467" y="84"/>
                    <a:pt x="483" y="84"/>
                  </a:cubicBezTo>
                  <a:cubicBezTo>
                    <a:pt x="483" y="84"/>
                    <a:pt x="483" y="84"/>
                    <a:pt x="483" y="84"/>
                  </a:cubicBezTo>
                  <a:cubicBezTo>
                    <a:pt x="463" y="59"/>
                    <a:pt x="431" y="28"/>
                    <a:pt x="382" y="12"/>
                  </a:cubicBezTo>
                  <a:cubicBezTo>
                    <a:pt x="358" y="4"/>
                    <a:pt x="333" y="0"/>
                    <a:pt x="309" y="0"/>
                  </a:cubicBezTo>
                  <a:cubicBezTo>
                    <a:pt x="258" y="0"/>
                    <a:pt x="225" y="17"/>
                    <a:pt x="221" y="19"/>
                  </a:cubicBezTo>
                  <a:cubicBezTo>
                    <a:pt x="83" y="108"/>
                    <a:pt x="0" y="260"/>
                    <a:pt x="0" y="425"/>
                  </a:cubicBezTo>
                  <a:cubicBezTo>
                    <a:pt x="0" y="442"/>
                    <a:pt x="1" y="460"/>
                    <a:pt x="3" y="477"/>
                  </a:cubicBezTo>
                  <a:cubicBezTo>
                    <a:pt x="10" y="444"/>
                    <a:pt x="24" y="412"/>
                    <a:pt x="46" y="383"/>
                  </a:cubicBezTo>
                  <a:cubicBezTo>
                    <a:pt x="102" y="307"/>
                    <a:pt x="191" y="295"/>
                    <a:pt x="195" y="294"/>
                  </a:cubicBezTo>
                  <a:close/>
                </a:path>
              </a:pathLst>
            </a:custGeom>
            <a:gradFill flip="none" rotWithShape="1">
              <a:gsLst>
                <a:gs pos="50000">
                  <a:schemeClr val="accent1"/>
                </a:gs>
                <a:gs pos="0">
                  <a:schemeClr val="accent1">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微软雅黑" panose="020B0503020204020204" pitchFamily="34" charset="-122"/>
                <a:ea typeface="微软雅黑" panose="020B0503020204020204" pitchFamily="34" charset="-122"/>
              </a:endParaRPr>
            </a:p>
          </p:txBody>
        </p:sp>
        <p:sp>
          <p:nvSpPr>
            <p:cNvPr id="128" name="Freeform 5"/>
            <p:cNvSpPr/>
            <p:nvPr/>
          </p:nvSpPr>
          <p:spPr bwMode="auto">
            <a:xfrm>
              <a:off x="4281488" y="1830388"/>
              <a:ext cx="1816100" cy="1793875"/>
            </a:xfrm>
            <a:custGeom>
              <a:avLst/>
              <a:gdLst>
                <a:gd name="T0" fmla="*/ 195 w 483"/>
                <a:gd name="T1" fmla="*/ 294 h 477"/>
                <a:gd name="T2" fmla="*/ 196 w 483"/>
                <a:gd name="T3" fmla="*/ 294 h 477"/>
                <a:gd name="T4" fmla="*/ 298 w 483"/>
                <a:gd name="T5" fmla="*/ 279 h 477"/>
                <a:gd name="T6" fmla="*/ 396 w 483"/>
                <a:gd name="T7" fmla="*/ 208 h 477"/>
                <a:gd name="T8" fmla="*/ 443 w 483"/>
                <a:gd name="T9" fmla="*/ 115 h 477"/>
                <a:gd name="T10" fmla="*/ 483 w 483"/>
                <a:gd name="T11" fmla="*/ 84 h 477"/>
                <a:gd name="T12" fmla="*/ 483 w 483"/>
                <a:gd name="T13" fmla="*/ 84 h 477"/>
                <a:gd name="T14" fmla="*/ 382 w 483"/>
                <a:gd name="T15" fmla="*/ 12 h 477"/>
                <a:gd name="T16" fmla="*/ 309 w 483"/>
                <a:gd name="T17" fmla="*/ 0 h 477"/>
                <a:gd name="T18" fmla="*/ 221 w 483"/>
                <a:gd name="T19" fmla="*/ 19 h 477"/>
                <a:gd name="T20" fmla="*/ 0 w 483"/>
                <a:gd name="T21" fmla="*/ 425 h 477"/>
                <a:gd name="T22" fmla="*/ 3 w 483"/>
                <a:gd name="T23" fmla="*/ 477 h 477"/>
                <a:gd name="T24" fmla="*/ 46 w 483"/>
                <a:gd name="T25" fmla="*/ 383 h 477"/>
                <a:gd name="T26" fmla="*/ 195 w 483"/>
                <a:gd name="T27" fmla="*/ 294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77">
                  <a:moveTo>
                    <a:pt x="195" y="294"/>
                  </a:moveTo>
                  <a:cubicBezTo>
                    <a:pt x="196" y="294"/>
                    <a:pt x="196" y="294"/>
                    <a:pt x="196" y="294"/>
                  </a:cubicBezTo>
                  <a:cubicBezTo>
                    <a:pt x="298" y="279"/>
                    <a:pt x="298" y="279"/>
                    <a:pt x="298" y="279"/>
                  </a:cubicBezTo>
                  <a:cubicBezTo>
                    <a:pt x="335" y="273"/>
                    <a:pt x="380" y="241"/>
                    <a:pt x="396" y="208"/>
                  </a:cubicBezTo>
                  <a:cubicBezTo>
                    <a:pt x="443" y="115"/>
                    <a:pt x="443" y="115"/>
                    <a:pt x="443" y="115"/>
                  </a:cubicBezTo>
                  <a:cubicBezTo>
                    <a:pt x="453" y="95"/>
                    <a:pt x="467" y="84"/>
                    <a:pt x="483" y="84"/>
                  </a:cubicBezTo>
                  <a:cubicBezTo>
                    <a:pt x="483" y="84"/>
                    <a:pt x="483" y="84"/>
                    <a:pt x="483" y="84"/>
                  </a:cubicBezTo>
                  <a:cubicBezTo>
                    <a:pt x="463" y="59"/>
                    <a:pt x="431" y="28"/>
                    <a:pt x="382" y="12"/>
                  </a:cubicBezTo>
                  <a:cubicBezTo>
                    <a:pt x="358" y="4"/>
                    <a:pt x="333" y="0"/>
                    <a:pt x="309" y="0"/>
                  </a:cubicBezTo>
                  <a:cubicBezTo>
                    <a:pt x="258" y="0"/>
                    <a:pt x="225" y="17"/>
                    <a:pt x="221" y="19"/>
                  </a:cubicBezTo>
                  <a:cubicBezTo>
                    <a:pt x="83" y="108"/>
                    <a:pt x="0" y="260"/>
                    <a:pt x="0" y="425"/>
                  </a:cubicBezTo>
                  <a:cubicBezTo>
                    <a:pt x="0" y="442"/>
                    <a:pt x="1" y="460"/>
                    <a:pt x="3" y="477"/>
                  </a:cubicBezTo>
                  <a:cubicBezTo>
                    <a:pt x="10" y="444"/>
                    <a:pt x="24" y="412"/>
                    <a:pt x="46" y="383"/>
                  </a:cubicBezTo>
                  <a:cubicBezTo>
                    <a:pt x="102" y="307"/>
                    <a:pt x="191" y="295"/>
                    <a:pt x="195" y="294"/>
                  </a:cubicBezTo>
                  <a:close/>
                </a:path>
              </a:pathLst>
            </a:custGeom>
            <a:gradFill flip="none" rotWithShape="1">
              <a:gsLst>
                <a:gs pos="50000">
                  <a:schemeClr val="accent1"/>
                </a:gs>
                <a:gs pos="100000">
                  <a:schemeClr val="accent1">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grpSp>
      <p:grpSp>
        <p:nvGrpSpPr>
          <p:cNvPr id="129" name="组合 128"/>
          <p:cNvGrpSpPr/>
          <p:nvPr/>
        </p:nvGrpSpPr>
        <p:grpSpPr>
          <a:xfrm>
            <a:off x="5460035" y="2302740"/>
            <a:ext cx="2011245" cy="1354451"/>
            <a:chOff x="5349876" y="1612900"/>
            <a:chExt cx="2109788" cy="1420813"/>
          </a:xfrm>
        </p:grpSpPr>
        <p:sp>
          <p:nvSpPr>
            <p:cNvPr id="130" name="Freeform 6"/>
            <p:cNvSpPr/>
            <p:nvPr/>
          </p:nvSpPr>
          <p:spPr bwMode="auto">
            <a:xfrm>
              <a:off x="5349876" y="1612900"/>
              <a:ext cx="2109788" cy="1420813"/>
            </a:xfrm>
            <a:custGeom>
              <a:avLst/>
              <a:gdLst>
                <a:gd name="T0" fmla="*/ 103 w 561"/>
                <a:gd name="T1" fmla="*/ 54 h 378"/>
                <a:gd name="T2" fmla="*/ 232 w 561"/>
                <a:gd name="T3" fmla="*/ 162 h 378"/>
                <a:gd name="T4" fmla="*/ 238 w 561"/>
                <a:gd name="T5" fmla="*/ 173 h 378"/>
                <a:gd name="T6" fmla="*/ 285 w 561"/>
                <a:gd name="T7" fmla="*/ 266 h 378"/>
                <a:gd name="T8" fmla="*/ 383 w 561"/>
                <a:gd name="T9" fmla="*/ 337 h 378"/>
                <a:gd name="T10" fmla="*/ 485 w 561"/>
                <a:gd name="T11" fmla="*/ 352 h 378"/>
                <a:gd name="T12" fmla="*/ 526 w 561"/>
                <a:gd name="T13" fmla="*/ 378 h 378"/>
                <a:gd name="T14" fmla="*/ 560 w 561"/>
                <a:gd name="T15" fmla="*/ 260 h 378"/>
                <a:gd name="T16" fmla="*/ 504 w 561"/>
                <a:gd name="T17" fmla="*/ 110 h 378"/>
                <a:gd name="T18" fmla="*/ 199 w 561"/>
                <a:gd name="T19" fmla="*/ 0 h 378"/>
                <a:gd name="T20" fmla="*/ 0 w 561"/>
                <a:gd name="T21" fmla="*/ 43 h 378"/>
                <a:gd name="T22" fmla="*/ 25 w 561"/>
                <a:gd name="T23" fmla="*/ 42 h 378"/>
                <a:gd name="T24" fmla="*/ 103 w 561"/>
                <a:gd name="T25" fmla="*/ 5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378">
                  <a:moveTo>
                    <a:pt x="103" y="54"/>
                  </a:moveTo>
                  <a:cubicBezTo>
                    <a:pt x="190" y="83"/>
                    <a:pt x="228" y="153"/>
                    <a:pt x="232" y="162"/>
                  </a:cubicBezTo>
                  <a:cubicBezTo>
                    <a:pt x="234" y="165"/>
                    <a:pt x="236" y="169"/>
                    <a:pt x="238" y="173"/>
                  </a:cubicBezTo>
                  <a:cubicBezTo>
                    <a:pt x="285" y="266"/>
                    <a:pt x="285" y="266"/>
                    <a:pt x="285" y="266"/>
                  </a:cubicBezTo>
                  <a:cubicBezTo>
                    <a:pt x="301" y="299"/>
                    <a:pt x="346" y="331"/>
                    <a:pt x="383" y="337"/>
                  </a:cubicBezTo>
                  <a:cubicBezTo>
                    <a:pt x="485" y="352"/>
                    <a:pt x="485" y="352"/>
                    <a:pt x="485" y="352"/>
                  </a:cubicBezTo>
                  <a:cubicBezTo>
                    <a:pt x="506" y="355"/>
                    <a:pt x="521" y="364"/>
                    <a:pt x="526" y="378"/>
                  </a:cubicBezTo>
                  <a:cubicBezTo>
                    <a:pt x="542" y="351"/>
                    <a:pt x="560" y="309"/>
                    <a:pt x="560" y="260"/>
                  </a:cubicBezTo>
                  <a:cubicBezTo>
                    <a:pt x="561" y="168"/>
                    <a:pt x="511" y="116"/>
                    <a:pt x="504" y="110"/>
                  </a:cubicBezTo>
                  <a:cubicBezTo>
                    <a:pt x="419" y="39"/>
                    <a:pt x="310" y="0"/>
                    <a:pt x="199" y="0"/>
                  </a:cubicBezTo>
                  <a:cubicBezTo>
                    <a:pt x="129" y="0"/>
                    <a:pt x="63" y="15"/>
                    <a:pt x="0" y="43"/>
                  </a:cubicBezTo>
                  <a:cubicBezTo>
                    <a:pt x="8" y="42"/>
                    <a:pt x="16" y="42"/>
                    <a:pt x="25" y="42"/>
                  </a:cubicBezTo>
                  <a:cubicBezTo>
                    <a:pt x="51" y="42"/>
                    <a:pt x="77" y="46"/>
                    <a:pt x="103" y="54"/>
                  </a:cubicBezTo>
                  <a:close/>
                </a:path>
              </a:pathLst>
            </a:custGeom>
            <a:gradFill flip="none" rotWithShape="1">
              <a:gsLst>
                <a:gs pos="50000">
                  <a:schemeClr val="accent5"/>
                </a:gs>
                <a:gs pos="0">
                  <a:schemeClr val="accent5">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微软雅黑" panose="020B0503020204020204" pitchFamily="34" charset="-122"/>
                <a:ea typeface="微软雅黑" panose="020B0503020204020204" pitchFamily="34" charset="-122"/>
              </a:endParaRPr>
            </a:p>
          </p:txBody>
        </p:sp>
        <p:sp>
          <p:nvSpPr>
            <p:cNvPr id="131" name="Freeform 6"/>
            <p:cNvSpPr/>
            <p:nvPr/>
          </p:nvSpPr>
          <p:spPr bwMode="auto">
            <a:xfrm>
              <a:off x="5349876" y="1612900"/>
              <a:ext cx="2109788" cy="1420813"/>
            </a:xfrm>
            <a:custGeom>
              <a:avLst/>
              <a:gdLst>
                <a:gd name="T0" fmla="*/ 103 w 561"/>
                <a:gd name="T1" fmla="*/ 54 h 378"/>
                <a:gd name="T2" fmla="*/ 232 w 561"/>
                <a:gd name="T3" fmla="*/ 162 h 378"/>
                <a:gd name="T4" fmla="*/ 238 w 561"/>
                <a:gd name="T5" fmla="*/ 173 h 378"/>
                <a:gd name="T6" fmla="*/ 285 w 561"/>
                <a:gd name="T7" fmla="*/ 266 h 378"/>
                <a:gd name="T8" fmla="*/ 383 w 561"/>
                <a:gd name="T9" fmla="*/ 337 h 378"/>
                <a:gd name="T10" fmla="*/ 485 w 561"/>
                <a:gd name="T11" fmla="*/ 352 h 378"/>
                <a:gd name="T12" fmla="*/ 526 w 561"/>
                <a:gd name="T13" fmla="*/ 378 h 378"/>
                <a:gd name="T14" fmla="*/ 560 w 561"/>
                <a:gd name="T15" fmla="*/ 260 h 378"/>
                <a:gd name="T16" fmla="*/ 504 w 561"/>
                <a:gd name="T17" fmla="*/ 110 h 378"/>
                <a:gd name="T18" fmla="*/ 199 w 561"/>
                <a:gd name="T19" fmla="*/ 0 h 378"/>
                <a:gd name="T20" fmla="*/ 0 w 561"/>
                <a:gd name="T21" fmla="*/ 43 h 378"/>
                <a:gd name="T22" fmla="*/ 25 w 561"/>
                <a:gd name="T23" fmla="*/ 42 h 378"/>
                <a:gd name="T24" fmla="*/ 103 w 561"/>
                <a:gd name="T25" fmla="*/ 5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378">
                  <a:moveTo>
                    <a:pt x="103" y="54"/>
                  </a:moveTo>
                  <a:cubicBezTo>
                    <a:pt x="190" y="83"/>
                    <a:pt x="228" y="153"/>
                    <a:pt x="232" y="162"/>
                  </a:cubicBezTo>
                  <a:cubicBezTo>
                    <a:pt x="234" y="165"/>
                    <a:pt x="236" y="169"/>
                    <a:pt x="238" y="173"/>
                  </a:cubicBezTo>
                  <a:cubicBezTo>
                    <a:pt x="285" y="266"/>
                    <a:pt x="285" y="266"/>
                    <a:pt x="285" y="266"/>
                  </a:cubicBezTo>
                  <a:cubicBezTo>
                    <a:pt x="301" y="299"/>
                    <a:pt x="346" y="331"/>
                    <a:pt x="383" y="337"/>
                  </a:cubicBezTo>
                  <a:cubicBezTo>
                    <a:pt x="485" y="352"/>
                    <a:pt x="485" y="352"/>
                    <a:pt x="485" y="352"/>
                  </a:cubicBezTo>
                  <a:cubicBezTo>
                    <a:pt x="506" y="355"/>
                    <a:pt x="521" y="364"/>
                    <a:pt x="526" y="378"/>
                  </a:cubicBezTo>
                  <a:cubicBezTo>
                    <a:pt x="542" y="351"/>
                    <a:pt x="560" y="309"/>
                    <a:pt x="560" y="260"/>
                  </a:cubicBezTo>
                  <a:cubicBezTo>
                    <a:pt x="561" y="168"/>
                    <a:pt x="511" y="116"/>
                    <a:pt x="504" y="110"/>
                  </a:cubicBezTo>
                  <a:cubicBezTo>
                    <a:pt x="419" y="39"/>
                    <a:pt x="310" y="0"/>
                    <a:pt x="199" y="0"/>
                  </a:cubicBezTo>
                  <a:cubicBezTo>
                    <a:pt x="129" y="0"/>
                    <a:pt x="63" y="15"/>
                    <a:pt x="0" y="43"/>
                  </a:cubicBezTo>
                  <a:cubicBezTo>
                    <a:pt x="8" y="42"/>
                    <a:pt x="16" y="42"/>
                    <a:pt x="25" y="42"/>
                  </a:cubicBezTo>
                  <a:cubicBezTo>
                    <a:pt x="51" y="42"/>
                    <a:pt x="77" y="46"/>
                    <a:pt x="103" y="54"/>
                  </a:cubicBezTo>
                  <a:close/>
                </a:path>
              </a:pathLst>
            </a:custGeom>
            <a:gradFill flip="none" rotWithShape="1">
              <a:gsLst>
                <a:gs pos="50000">
                  <a:schemeClr val="accent5"/>
                </a:gs>
                <a:gs pos="100000">
                  <a:schemeClr val="accent5">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grpSp>
      <p:grpSp>
        <p:nvGrpSpPr>
          <p:cNvPr id="132" name="组合 131"/>
          <p:cNvGrpSpPr/>
          <p:nvPr/>
        </p:nvGrpSpPr>
        <p:grpSpPr>
          <a:xfrm>
            <a:off x="5449441" y="4825498"/>
            <a:ext cx="2194360" cy="939792"/>
            <a:chOff x="5338763" y="4259263"/>
            <a:chExt cx="2301875" cy="985838"/>
          </a:xfrm>
          <a:scene3d>
            <a:camera prst="orthographicFront">
              <a:rot lat="0" lon="0" rev="0"/>
            </a:camera>
            <a:lightRig rig="brightRoom" dir="t">
              <a:rot lat="0" lon="0" rev="600000"/>
            </a:lightRig>
          </a:scene3d>
        </p:grpSpPr>
        <p:sp>
          <p:nvSpPr>
            <p:cNvPr id="133" name="Freeform 7"/>
            <p:cNvSpPr/>
            <p:nvPr/>
          </p:nvSpPr>
          <p:spPr bwMode="auto">
            <a:xfrm>
              <a:off x="5338763" y="4259263"/>
              <a:ext cx="2301875" cy="985838"/>
            </a:xfrm>
            <a:custGeom>
              <a:avLst/>
              <a:gdLst>
                <a:gd name="T0" fmla="*/ 612 w 612"/>
                <a:gd name="T1" fmla="*/ 33 h 262"/>
                <a:gd name="T2" fmla="*/ 520 w 612"/>
                <a:gd name="T3" fmla="*/ 81 h 262"/>
                <a:gd name="T4" fmla="*/ 463 w 612"/>
                <a:gd name="T5" fmla="*/ 89 h 262"/>
                <a:gd name="T6" fmla="*/ 353 w 612"/>
                <a:gd name="T7" fmla="*/ 60 h 262"/>
                <a:gd name="T8" fmla="*/ 262 w 612"/>
                <a:gd name="T9" fmla="*/ 13 h 262"/>
                <a:gd name="T10" fmla="*/ 202 w 612"/>
                <a:gd name="T11" fmla="*/ 0 h 262"/>
                <a:gd name="T12" fmla="*/ 141 w 612"/>
                <a:gd name="T13" fmla="*/ 13 h 262"/>
                <a:gd name="T14" fmla="*/ 49 w 612"/>
                <a:gd name="T15" fmla="*/ 61 h 262"/>
                <a:gd name="T16" fmla="*/ 19 w 612"/>
                <a:gd name="T17" fmla="*/ 69 h 262"/>
                <a:gd name="T18" fmla="*/ 0 w 612"/>
                <a:gd name="T19" fmla="*/ 64 h 262"/>
                <a:gd name="T20" fmla="*/ 40 w 612"/>
                <a:gd name="T21" fmla="*/ 172 h 262"/>
                <a:gd name="T22" fmla="*/ 173 w 612"/>
                <a:gd name="T23" fmla="*/ 261 h 262"/>
                <a:gd name="T24" fmla="*/ 202 w 612"/>
                <a:gd name="T25" fmla="*/ 262 h 262"/>
                <a:gd name="T26" fmla="*/ 443 w 612"/>
                <a:gd name="T27" fmla="*/ 197 h 262"/>
                <a:gd name="T28" fmla="*/ 612 w 612"/>
                <a:gd name="T29" fmla="*/ 3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2" h="262">
                  <a:moveTo>
                    <a:pt x="612" y="33"/>
                  </a:moveTo>
                  <a:cubicBezTo>
                    <a:pt x="586" y="55"/>
                    <a:pt x="555" y="71"/>
                    <a:pt x="520" y="81"/>
                  </a:cubicBezTo>
                  <a:cubicBezTo>
                    <a:pt x="501" y="86"/>
                    <a:pt x="482" y="89"/>
                    <a:pt x="463" y="89"/>
                  </a:cubicBezTo>
                  <a:cubicBezTo>
                    <a:pt x="401" y="89"/>
                    <a:pt x="358" y="63"/>
                    <a:pt x="353" y="60"/>
                  </a:cubicBezTo>
                  <a:cubicBezTo>
                    <a:pt x="262" y="13"/>
                    <a:pt x="262" y="13"/>
                    <a:pt x="262" y="13"/>
                  </a:cubicBezTo>
                  <a:cubicBezTo>
                    <a:pt x="246" y="5"/>
                    <a:pt x="225" y="0"/>
                    <a:pt x="202" y="0"/>
                  </a:cubicBezTo>
                  <a:cubicBezTo>
                    <a:pt x="179" y="0"/>
                    <a:pt x="157" y="5"/>
                    <a:pt x="141" y="13"/>
                  </a:cubicBezTo>
                  <a:cubicBezTo>
                    <a:pt x="49" y="61"/>
                    <a:pt x="49" y="61"/>
                    <a:pt x="49" y="61"/>
                  </a:cubicBezTo>
                  <a:cubicBezTo>
                    <a:pt x="38" y="66"/>
                    <a:pt x="28" y="69"/>
                    <a:pt x="19" y="69"/>
                  </a:cubicBezTo>
                  <a:cubicBezTo>
                    <a:pt x="12" y="69"/>
                    <a:pt x="6" y="67"/>
                    <a:pt x="0" y="64"/>
                  </a:cubicBezTo>
                  <a:cubicBezTo>
                    <a:pt x="3" y="92"/>
                    <a:pt x="12" y="133"/>
                    <a:pt x="40" y="172"/>
                  </a:cubicBezTo>
                  <a:cubicBezTo>
                    <a:pt x="94" y="246"/>
                    <a:pt x="165" y="260"/>
                    <a:pt x="173" y="261"/>
                  </a:cubicBezTo>
                  <a:cubicBezTo>
                    <a:pt x="183" y="261"/>
                    <a:pt x="193" y="262"/>
                    <a:pt x="202" y="262"/>
                  </a:cubicBezTo>
                  <a:cubicBezTo>
                    <a:pt x="286" y="262"/>
                    <a:pt x="370" y="239"/>
                    <a:pt x="443" y="197"/>
                  </a:cubicBezTo>
                  <a:cubicBezTo>
                    <a:pt x="512" y="157"/>
                    <a:pt x="570" y="101"/>
                    <a:pt x="612" y="33"/>
                  </a:cubicBezTo>
                  <a:close/>
                </a:path>
              </a:pathLst>
            </a:custGeom>
            <a:gradFill flip="none" rotWithShape="1">
              <a:gsLst>
                <a:gs pos="50000">
                  <a:schemeClr val="accent3"/>
                </a:gs>
                <a:gs pos="0">
                  <a:schemeClr val="accent3">
                    <a:lumMod val="60000"/>
                    <a:lumOff val="40000"/>
                  </a:schemeClr>
                </a:gs>
              </a:gsLst>
              <a:path path="circle">
                <a:fillToRect r="100000" b="100000"/>
              </a:path>
              <a:tileRect l="-100000" t="-100000"/>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微软雅黑" panose="020B0503020204020204" pitchFamily="34" charset="-122"/>
                <a:ea typeface="微软雅黑" panose="020B0503020204020204" pitchFamily="34" charset="-122"/>
              </a:endParaRPr>
            </a:p>
          </p:txBody>
        </p:sp>
        <p:sp>
          <p:nvSpPr>
            <p:cNvPr id="134" name="Freeform 7"/>
            <p:cNvSpPr/>
            <p:nvPr/>
          </p:nvSpPr>
          <p:spPr bwMode="auto">
            <a:xfrm>
              <a:off x="5338763" y="4259263"/>
              <a:ext cx="2301875" cy="985838"/>
            </a:xfrm>
            <a:custGeom>
              <a:avLst/>
              <a:gdLst>
                <a:gd name="T0" fmla="*/ 612 w 612"/>
                <a:gd name="T1" fmla="*/ 33 h 262"/>
                <a:gd name="T2" fmla="*/ 520 w 612"/>
                <a:gd name="T3" fmla="*/ 81 h 262"/>
                <a:gd name="T4" fmla="*/ 463 w 612"/>
                <a:gd name="T5" fmla="*/ 89 h 262"/>
                <a:gd name="T6" fmla="*/ 353 w 612"/>
                <a:gd name="T7" fmla="*/ 60 h 262"/>
                <a:gd name="T8" fmla="*/ 262 w 612"/>
                <a:gd name="T9" fmla="*/ 13 h 262"/>
                <a:gd name="T10" fmla="*/ 202 w 612"/>
                <a:gd name="T11" fmla="*/ 0 h 262"/>
                <a:gd name="T12" fmla="*/ 141 w 612"/>
                <a:gd name="T13" fmla="*/ 13 h 262"/>
                <a:gd name="T14" fmla="*/ 49 w 612"/>
                <a:gd name="T15" fmla="*/ 61 h 262"/>
                <a:gd name="T16" fmla="*/ 19 w 612"/>
                <a:gd name="T17" fmla="*/ 69 h 262"/>
                <a:gd name="T18" fmla="*/ 0 w 612"/>
                <a:gd name="T19" fmla="*/ 64 h 262"/>
                <a:gd name="T20" fmla="*/ 40 w 612"/>
                <a:gd name="T21" fmla="*/ 172 h 262"/>
                <a:gd name="T22" fmla="*/ 173 w 612"/>
                <a:gd name="T23" fmla="*/ 261 h 262"/>
                <a:gd name="T24" fmla="*/ 202 w 612"/>
                <a:gd name="T25" fmla="*/ 262 h 262"/>
                <a:gd name="T26" fmla="*/ 443 w 612"/>
                <a:gd name="T27" fmla="*/ 197 h 262"/>
                <a:gd name="T28" fmla="*/ 612 w 612"/>
                <a:gd name="T29" fmla="*/ 3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2" h="262">
                  <a:moveTo>
                    <a:pt x="612" y="33"/>
                  </a:moveTo>
                  <a:cubicBezTo>
                    <a:pt x="586" y="55"/>
                    <a:pt x="555" y="71"/>
                    <a:pt x="520" y="81"/>
                  </a:cubicBezTo>
                  <a:cubicBezTo>
                    <a:pt x="501" y="86"/>
                    <a:pt x="482" y="89"/>
                    <a:pt x="463" y="89"/>
                  </a:cubicBezTo>
                  <a:cubicBezTo>
                    <a:pt x="401" y="89"/>
                    <a:pt x="358" y="63"/>
                    <a:pt x="353" y="60"/>
                  </a:cubicBezTo>
                  <a:cubicBezTo>
                    <a:pt x="262" y="13"/>
                    <a:pt x="262" y="13"/>
                    <a:pt x="262" y="13"/>
                  </a:cubicBezTo>
                  <a:cubicBezTo>
                    <a:pt x="246" y="5"/>
                    <a:pt x="225" y="0"/>
                    <a:pt x="202" y="0"/>
                  </a:cubicBezTo>
                  <a:cubicBezTo>
                    <a:pt x="179" y="0"/>
                    <a:pt x="157" y="5"/>
                    <a:pt x="141" y="13"/>
                  </a:cubicBezTo>
                  <a:cubicBezTo>
                    <a:pt x="49" y="61"/>
                    <a:pt x="49" y="61"/>
                    <a:pt x="49" y="61"/>
                  </a:cubicBezTo>
                  <a:cubicBezTo>
                    <a:pt x="38" y="66"/>
                    <a:pt x="28" y="69"/>
                    <a:pt x="19" y="69"/>
                  </a:cubicBezTo>
                  <a:cubicBezTo>
                    <a:pt x="12" y="69"/>
                    <a:pt x="6" y="67"/>
                    <a:pt x="0" y="64"/>
                  </a:cubicBezTo>
                  <a:cubicBezTo>
                    <a:pt x="3" y="92"/>
                    <a:pt x="12" y="133"/>
                    <a:pt x="40" y="172"/>
                  </a:cubicBezTo>
                  <a:cubicBezTo>
                    <a:pt x="94" y="246"/>
                    <a:pt x="165" y="260"/>
                    <a:pt x="173" y="261"/>
                  </a:cubicBezTo>
                  <a:cubicBezTo>
                    <a:pt x="183" y="261"/>
                    <a:pt x="193" y="262"/>
                    <a:pt x="202" y="262"/>
                  </a:cubicBezTo>
                  <a:cubicBezTo>
                    <a:pt x="286" y="262"/>
                    <a:pt x="370" y="239"/>
                    <a:pt x="443" y="197"/>
                  </a:cubicBezTo>
                  <a:cubicBezTo>
                    <a:pt x="512" y="157"/>
                    <a:pt x="570" y="101"/>
                    <a:pt x="612" y="33"/>
                  </a:cubicBezTo>
                  <a:close/>
                </a:path>
              </a:pathLst>
            </a:custGeom>
            <a:gradFill flip="none" rotWithShape="1">
              <a:gsLst>
                <a:gs pos="50000">
                  <a:schemeClr val="accent3"/>
                </a:gs>
                <a:gs pos="100000">
                  <a:schemeClr val="accent3">
                    <a:lumMod val="75000"/>
                    <a:lumOff val="25000"/>
                  </a:schemeClr>
                </a:gs>
              </a:gsLst>
              <a:path path="circle">
                <a:fillToRect r="100000" b="100000"/>
              </a:path>
              <a:tileRect l="-100000" t="-100000"/>
            </a:gradFill>
            <a:ln>
              <a:noFill/>
            </a:ln>
            <a:effectLst>
              <a:outerShdw blurRad="57785" dist="33020" dir="3180000" algn="ctr">
                <a:srgbClr val="000000">
                  <a:alpha val="30000"/>
                </a:srgbClr>
              </a:outerShdw>
              <a:softEdge rad="38100"/>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grpSp>
      <p:grpSp>
        <p:nvGrpSpPr>
          <p:cNvPr id="135" name="组合 134"/>
          <p:cNvGrpSpPr/>
          <p:nvPr/>
        </p:nvGrpSpPr>
        <p:grpSpPr>
          <a:xfrm>
            <a:off x="4252405" y="3980877"/>
            <a:ext cx="1612982" cy="1901976"/>
            <a:chOff x="4287838" y="3044825"/>
            <a:chExt cx="1441450" cy="2162175"/>
          </a:xfrm>
        </p:grpSpPr>
        <p:sp>
          <p:nvSpPr>
            <p:cNvPr id="136" name="Freeform 8"/>
            <p:cNvSpPr/>
            <p:nvPr/>
          </p:nvSpPr>
          <p:spPr bwMode="auto">
            <a:xfrm>
              <a:off x="4287838" y="3044825"/>
              <a:ext cx="1441450" cy="2162175"/>
            </a:xfrm>
            <a:custGeom>
              <a:avLst/>
              <a:gdLst>
                <a:gd name="T0" fmla="*/ 154 w 383"/>
                <a:gd name="T1" fmla="*/ 458 h 575"/>
                <a:gd name="T2" fmla="*/ 383 w 383"/>
                <a:gd name="T3" fmla="*/ 575 h 575"/>
                <a:gd name="T4" fmla="*/ 306 w 383"/>
                <a:gd name="T5" fmla="*/ 505 h 575"/>
                <a:gd name="T6" fmla="*/ 263 w 383"/>
                <a:gd name="T7" fmla="*/ 344 h 575"/>
                <a:gd name="T8" fmla="*/ 264 w 383"/>
                <a:gd name="T9" fmla="*/ 337 h 575"/>
                <a:gd name="T10" fmla="*/ 281 w 383"/>
                <a:gd name="T11" fmla="*/ 235 h 575"/>
                <a:gd name="T12" fmla="*/ 243 w 383"/>
                <a:gd name="T13" fmla="*/ 120 h 575"/>
                <a:gd name="T14" fmla="*/ 169 w 383"/>
                <a:gd name="T15" fmla="*/ 47 h 575"/>
                <a:gd name="T16" fmla="*/ 152 w 383"/>
                <a:gd name="T17" fmla="*/ 0 h 575"/>
                <a:gd name="T18" fmla="*/ 57 w 383"/>
                <a:gd name="T19" fmla="*/ 70 h 575"/>
                <a:gd name="T20" fmla="*/ 14 w 383"/>
                <a:gd name="T21" fmla="*/ 225 h 575"/>
                <a:gd name="T22" fmla="*/ 14 w 383"/>
                <a:gd name="T23" fmla="*/ 225 h 575"/>
                <a:gd name="T24" fmla="*/ 154 w 383"/>
                <a:gd name="T25" fmla="*/ 45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575">
                  <a:moveTo>
                    <a:pt x="154" y="458"/>
                  </a:moveTo>
                  <a:cubicBezTo>
                    <a:pt x="218" y="517"/>
                    <a:pt x="297" y="557"/>
                    <a:pt x="383" y="575"/>
                  </a:cubicBezTo>
                  <a:cubicBezTo>
                    <a:pt x="353" y="557"/>
                    <a:pt x="327" y="534"/>
                    <a:pt x="306" y="505"/>
                  </a:cubicBezTo>
                  <a:cubicBezTo>
                    <a:pt x="251" y="428"/>
                    <a:pt x="262" y="348"/>
                    <a:pt x="263" y="344"/>
                  </a:cubicBezTo>
                  <a:cubicBezTo>
                    <a:pt x="263" y="342"/>
                    <a:pt x="263" y="339"/>
                    <a:pt x="264" y="337"/>
                  </a:cubicBezTo>
                  <a:cubicBezTo>
                    <a:pt x="281" y="235"/>
                    <a:pt x="281" y="235"/>
                    <a:pt x="281" y="235"/>
                  </a:cubicBezTo>
                  <a:cubicBezTo>
                    <a:pt x="287" y="198"/>
                    <a:pt x="269" y="146"/>
                    <a:pt x="243" y="120"/>
                  </a:cubicBezTo>
                  <a:cubicBezTo>
                    <a:pt x="169" y="47"/>
                    <a:pt x="169" y="47"/>
                    <a:pt x="169" y="47"/>
                  </a:cubicBezTo>
                  <a:cubicBezTo>
                    <a:pt x="153" y="31"/>
                    <a:pt x="147" y="14"/>
                    <a:pt x="152" y="0"/>
                  </a:cubicBezTo>
                  <a:cubicBezTo>
                    <a:pt x="123" y="11"/>
                    <a:pt x="85" y="32"/>
                    <a:pt x="57" y="70"/>
                  </a:cubicBezTo>
                  <a:cubicBezTo>
                    <a:pt x="0" y="148"/>
                    <a:pt x="14" y="224"/>
                    <a:pt x="14" y="225"/>
                  </a:cubicBezTo>
                  <a:cubicBezTo>
                    <a:pt x="14" y="225"/>
                    <a:pt x="14" y="225"/>
                    <a:pt x="14" y="225"/>
                  </a:cubicBezTo>
                  <a:cubicBezTo>
                    <a:pt x="38" y="315"/>
                    <a:pt x="86" y="396"/>
                    <a:pt x="154" y="458"/>
                  </a:cubicBezTo>
                  <a:close/>
                </a:path>
              </a:pathLst>
            </a:custGeom>
            <a:gradFill flip="none" rotWithShape="1">
              <a:gsLst>
                <a:gs pos="50000">
                  <a:schemeClr val="accent2"/>
                </a:gs>
                <a:gs pos="0">
                  <a:schemeClr val="accent2">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微软雅黑" panose="020B0503020204020204" pitchFamily="34" charset="-122"/>
                <a:ea typeface="微软雅黑" panose="020B0503020204020204" pitchFamily="34" charset="-122"/>
              </a:endParaRPr>
            </a:p>
          </p:txBody>
        </p:sp>
        <p:sp>
          <p:nvSpPr>
            <p:cNvPr id="137" name="Freeform 8"/>
            <p:cNvSpPr/>
            <p:nvPr/>
          </p:nvSpPr>
          <p:spPr bwMode="auto">
            <a:xfrm>
              <a:off x="4287838" y="3044825"/>
              <a:ext cx="1441450" cy="2162175"/>
            </a:xfrm>
            <a:custGeom>
              <a:avLst/>
              <a:gdLst>
                <a:gd name="T0" fmla="*/ 154 w 383"/>
                <a:gd name="T1" fmla="*/ 458 h 575"/>
                <a:gd name="T2" fmla="*/ 383 w 383"/>
                <a:gd name="T3" fmla="*/ 575 h 575"/>
                <a:gd name="T4" fmla="*/ 306 w 383"/>
                <a:gd name="T5" fmla="*/ 505 h 575"/>
                <a:gd name="T6" fmla="*/ 263 w 383"/>
                <a:gd name="T7" fmla="*/ 344 h 575"/>
                <a:gd name="T8" fmla="*/ 264 w 383"/>
                <a:gd name="T9" fmla="*/ 337 h 575"/>
                <a:gd name="T10" fmla="*/ 281 w 383"/>
                <a:gd name="T11" fmla="*/ 235 h 575"/>
                <a:gd name="T12" fmla="*/ 243 w 383"/>
                <a:gd name="T13" fmla="*/ 120 h 575"/>
                <a:gd name="T14" fmla="*/ 169 w 383"/>
                <a:gd name="T15" fmla="*/ 47 h 575"/>
                <a:gd name="T16" fmla="*/ 152 w 383"/>
                <a:gd name="T17" fmla="*/ 0 h 575"/>
                <a:gd name="T18" fmla="*/ 57 w 383"/>
                <a:gd name="T19" fmla="*/ 70 h 575"/>
                <a:gd name="T20" fmla="*/ 14 w 383"/>
                <a:gd name="T21" fmla="*/ 225 h 575"/>
                <a:gd name="T22" fmla="*/ 14 w 383"/>
                <a:gd name="T23" fmla="*/ 225 h 575"/>
                <a:gd name="T24" fmla="*/ 154 w 383"/>
                <a:gd name="T25" fmla="*/ 45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575">
                  <a:moveTo>
                    <a:pt x="154" y="458"/>
                  </a:moveTo>
                  <a:cubicBezTo>
                    <a:pt x="218" y="517"/>
                    <a:pt x="297" y="557"/>
                    <a:pt x="383" y="575"/>
                  </a:cubicBezTo>
                  <a:cubicBezTo>
                    <a:pt x="353" y="557"/>
                    <a:pt x="327" y="534"/>
                    <a:pt x="306" y="505"/>
                  </a:cubicBezTo>
                  <a:cubicBezTo>
                    <a:pt x="251" y="428"/>
                    <a:pt x="262" y="348"/>
                    <a:pt x="263" y="344"/>
                  </a:cubicBezTo>
                  <a:cubicBezTo>
                    <a:pt x="263" y="342"/>
                    <a:pt x="263" y="339"/>
                    <a:pt x="264" y="337"/>
                  </a:cubicBezTo>
                  <a:cubicBezTo>
                    <a:pt x="281" y="235"/>
                    <a:pt x="281" y="235"/>
                    <a:pt x="281" y="235"/>
                  </a:cubicBezTo>
                  <a:cubicBezTo>
                    <a:pt x="287" y="198"/>
                    <a:pt x="269" y="146"/>
                    <a:pt x="243" y="120"/>
                  </a:cubicBezTo>
                  <a:cubicBezTo>
                    <a:pt x="169" y="47"/>
                    <a:pt x="169" y="47"/>
                    <a:pt x="169" y="47"/>
                  </a:cubicBezTo>
                  <a:cubicBezTo>
                    <a:pt x="153" y="31"/>
                    <a:pt x="147" y="14"/>
                    <a:pt x="152" y="0"/>
                  </a:cubicBezTo>
                  <a:cubicBezTo>
                    <a:pt x="123" y="11"/>
                    <a:pt x="85" y="32"/>
                    <a:pt x="57" y="70"/>
                  </a:cubicBezTo>
                  <a:cubicBezTo>
                    <a:pt x="0" y="148"/>
                    <a:pt x="14" y="224"/>
                    <a:pt x="14" y="225"/>
                  </a:cubicBezTo>
                  <a:cubicBezTo>
                    <a:pt x="14" y="225"/>
                    <a:pt x="14" y="225"/>
                    <a:pt x="14" y="225"/>
                  </a:cubicBezTo>
                  <a:cubicBezTo>
                    <a:pt x="38" y="315"/>
                    <a:pt x="86" y="396"/>
                    <a:pt x="154" y="458"/>
                  </a:cubicBezTo>
                  <a:close/>
                </a:path>
              </a:pathLst>
            </a:custGeom>
            <a:gradFill flip="none" rotWithShape="1">
              <a:gsLst>
                <a:gs pos="50000">
                  <a:schemeClr val="accent2"/>
                </a:gs>
                <a:gs pos="100000">
                  <a:schemeClr val="accent2">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grpSp>
      <p:grpSp>
        <p:nvGrpSpPr>
          <p:cNvPr id="138" name="组合 137"/>
          <p:cNvGrpSpPr/>
          <p:nvPr/>
        </p:nvGrpSpPr>
        <p:grpSpPr>
          <a:xfrm>
            <a:off x="6868967" y="2868734"/>
            <a:ext cx="1324282" cy="2215546"/>
            <a:chOff x="6827838" y="2206625"/>
            <a:chExt cx="1082675" cy="2324100"/>
          </a:xfrm>
        </p:grpSpPr>
        <p:sp>
          <p:nvSpPr>
            <p:cNvPr id="139" name="Freeform 9"/>
            <p:cNvSpPr/>
            <p:nvPr/>
          </p:nvSpPr>
          <p:spPr bwMode="auto">
            <a:xfrm>
              <a:off x="6827838" y="2206625"/>
              <a:ext cx="1082675" cy="2324100"/>
            </a:xfrm>
            <a:custGeom>
              <a:avLst/>
              <a:gdLst>
                <a:gd name="T0" fmla="*/ 163 w 288"/>
                <a:gd name="T1" fmla="*/ 0 h 618"/>
                <a:gd name="T2" fmla="*/ 184 w 288"/>
                <a:gd name="T3" fmla="*/ 102 h 618"/>
                <a:gd name="T4" fmla="*/ 122 w 288"/>
                <a:gd name="T5" fmla="*/ 264 h 618"/>
                <a:gd name="T6" fmla="*/ 117 w 288"/>
                <a:gd name="T7" fmla="*/ 270 h 618"/>
                <a:gd name="T8" fmla="*/ 43 w 288"/>
                <a:gd name="T9" fmla="*/ 343 h 618"/>
                <a:gd name="T10" fmla="*/ 6 w 288"/>
                <a:gd name="T11" fmla="*/ 458 h 618"/>
                <a:gd name="T12" fmla="*/ 23 w 288"/>
                <a:gd name="T13" fmla="*/ 560 h 618"/>
                <a:gd name="T14" fmla="*/ 14 w 288"/>
                <a:gd name="T15" fmla="*/ 604 h 618"/>
                <a:gd name="T16" fmla="*/ 8 w 288"/>
                <a:gd name="T17" fmla="*/ 610 h 618"/>
                <a:gd name="T18" fmla="*/ 67 w 288"/>
                <a:gd name="T19" fmla="*/ 618 h 618"/>
                <a:gd name="T20" fmla="*/ 120 w 288"/>
                <a:gd name="T21" fmla="*/ 611 h 618"/>
                <a:gd name="T22" fmla="*/ 249 w 288"/>
                <a:gd name="T23" fmla="*/ 515 h 618"/>
                <a:gd name="T24" fmla="*/ 249 w 288"/>
                <a:gd name="T25" fmla="*/ 515 h 618"/>
                <a:gd name="T26" fmla="*/ 288 w 288"/>
                <a:gd name="T27" fmla="*/ 325 h 618"/>
                <a:gd name="T28" fmla="*/ 163 w 288"/>
                <a:gd name="T29"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618">
                  <a:moveTo>
                    <a:pt x="163" y="0"/>
                  </a:moveTo>
                  <a:cubicBezTo>
                    <a:pt x="177" y="32"/>
                    <a:pt x="184" y="66"/>
                    <a:pt x="184" y="102"/>
                  </a:cubicBezTo>
                  <a:cubicBezTo>
                    <a:pt x="183" y="195"/>
                    <a:pt x="125" y="261"/>
                    <a:pt x="122" y="264"/>
                  </a:cubicBezTo>
                  <a:cubicBezTo>
                    <a:pt x="121" y="266"/>
                    <a:pt x="119" y="268"/>
                    <a:pt x="117" y="270"/>
                  </a:cubicBezTo>
                  <a:cubicBezTo>
                    <a:pt x="43" y="343"/>
                    <a:pt x="43" y="343"/>
                    <a:pt x="43" y="343"/>
                  </a:cubicBezTo>
                  <a:cubicBezTo>
                    <a:pt x="17" y="369"/>
                    <a:pt x="0" y="421"/>
                    <a:pt x="6" y="458"/>
                  </a:cubicBezTo>
                  <a:cubicBezTo>
                    <a:pt x="23" y="560"/>
                    <a:pt x="23" y="560"/>
                    <a:pt x="23" y="560"/>
                  </a:cubicBezTo>
                  <a:cubicBezTo>
                    <a:pt x="26" y="579"/>
                    <a:pt x="23" y="594"/>
                    <a:pt x="14" y="604"/>
                  </a:cubicBezTo>
                  <a:cubicBezTo>
                    <a:pt x="12" y="606"/>
                    <a:pt x="10" y="608"/>
                    <a:pt x="8" y="610"/>
                  </a:cubicBezTo>
                  <a:cubicBezTo>
                    <a:pt x="27" y="615"/>
                    <a:pt x="47" y="618"/>
                    <a:pt x="67" y="618"/>
                  </a:cubicBezTo>
                  <a:cubicBezTo>
                    <a:pt x="85" y="618"/>
                    <a:pt x="102" y="616"/>
                    <a:pt x="120" y="611"/>
                  </a:cubicBezTo>
                  <a:cubicBezTo>
                    <a:pt x="213" y="585"/>
                    <a:pt x="249" y="516"/>
                    <a:pt x="249" y="515"/>
                  </a:cubicBezTo>
                  <a:cubicBezTo>
                    <a:pt x="249" y="515"/>
                    <a:pt x="249" y="515"/>
                    <a:pt x="249" y="515"/>
                  </a:cubicBezTo>
                  <a:cubicBezTo>
                    <a:pt x="275" y="455"/>
                    <a:pt x="288" y="391"/>
                    <a:pt x="288" y="325"/>
                  </a:cubicBezTo>
                  <a:cubicBezTo>
                    <a:pt x="288" y="204"/>
                    <a:pt x="244" y="89"/>
                    <a:pt x="163" y="0"/>
                  </a:cubicBezTo>
                  <a:close/>
                </a:path>
              </a:pathLst>
            </a:custGeom>
            <a:gradFill flip="none" rotWithShape="1">
              <a:gsLst>
                <a:gs pos="50000">
                  <a:schemeClr val="accent4"/>
                </a:gs>
                <a:gs pos="0">
                  <a:schemeClr val="accent4">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微软雅黑" panose="020B0503020204020204" pitchFamily="34" charset="-122"/>
                <a:ea typeface="微软雅黑" panose="020B0503020204020204" pitchFamily="34" charset="-122"/>
              </a:endParaRPr>
            </a:p>
          </p:txBody>
        </p:sp>
        <p:sp>
          <p:nvSpPr>
            <p:cNvPr id="140" name="Freeform 9"/>
            <p:cNvSpPr/>
            <p:nvPr/>
          </p:nvSpPr>
          <p:spPr bwMode="auto">
            <a:xfrm>
              <a:off x="6827838" y="2206625"/>
              <a:ext cx="1082675" cy="2324100"/>
            </a:xfrm>
            <a:custGeom>
              <a:avLst/>
              <a:gdLst>
                <a:gd name="T0" fmla="*/ 163 w 288"/>
                <a:gd name="T1" fmla="*/ 0 h 618"/>
                <a:gd name="T2" fmla="*/ 184 w 288"/>
                <a:gd name="T3" fmla="*/ 102 h 618"/>
                <a:gd name="T4" fmla="*/ 122 w 288"/>
                <a:gd name="T5" fmla="*/ 264 h 618"/>
                <a:gd name="T6" fmla="*/ 117 w 288"/>
                <a:gd name="T7" fmla="*/ 270 h 618"/>
                <a:gd name="T8" fmla="*/ 43 w 288"/>
                <a:gd name="T9" fmla="*/ 343 h 618"/>
                <a:gd name="T10" fmla="*/ 6 w 288"/>
                <a:gd name="T11" fmla="*/ 458 h 618"/>
                <a:gd name="T12" fmla="*/ 23 w 288"/>
                <a:gd name="T13" fmla="*/ 560 h 618"/>
                <a:gd name="T14" fmla="*/ 14 w 288"/>
                <a:gd name="T15" fmla="*/ 604 h 618"/>
                <a:gd name="T16" fmla="*/ 8 w 288"/>
                <a:gd name="T17" fmla="*/ 610 h 618"/>
                <a:gd name="T18" fmla="*/ 67 w 288"/>
                <a:gd name="T19" fmla="*/ 618 h 618"/>
                <a:gd name="T20" fmla="*/ 120 w 288"/>
                <a:gd name="T21" fmla="*/ 611 h 618"/>
                <a:gd name="T22" fmla="*/ 249 w 288"/>
                <a:gd name="T23" fmla="*/ 515 h 618"/>
                <a:gd name="T24" fmla="*/ 249 w 288"/>
                <a:gd name="T25" fmla="*/ 515 h 618"/>
                <a:gd name="T26" fmla="*/ 288 w 288"/>
                <a:gd name="T27" fmla="*/ 325 h 618"/>
                <a:gd name="T28" fmla="*/ 163 w 288"/>
                <a:gd name="T29"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618">
                  <a:moveTo>
                    <a:pt x="163" y="0"/>
                  </a:moveTo>
                  <a:cubicBezTo>
                    <a:pt x="177" y="32"/>
                    <a:pt x="184" y="66"/>
                    <a:pt x="184" y="102"/>
                  </a:cubicBezTo>
                  <a:cubicBezTo>
                    <a:pt x="183" y="195"/>
                    <a:pt x="125" y="261"/>
                    <a:pt x="122" y="264"/>
                  </a:cubicBezTo>
                  <a:cubicBezTo>
                    <a:pt x="121" y="266"/>
                    <a:pt x="119" y="268"/>
                    <a:pt x="117" y="270"/>
                  </a:cubicBezTo>
                  <a:cubicBezTo>
                    <a:pt x="43" y="343"/>
                    <a:pt x="43" y="343"/>
                    <a:pt x="43" y="343"/>
                  </a:cubicBezTo>
                  <a:cubicBezTo>
                    <a:pt x="17" y="369"/>
                    <a:pt x="0" y="421"/>
                    <a:pt x="6" y="458"/>
                  </a:cubicBezTo>
                  <a:cubicBezTo>
                    <a:pt x="23" y="560"/>
                    <a:pt x="23" y="560"/>
                    <a:pt x="23" y="560"/>
                  </a:cubicBezTo>
                  <a:cubicBezTo>
                    <a:pt x="26" y="579"/>
                    <a:pt x="23" y="594"/>
                    <a:pt x="14" y="604"/>
                  </a:cubicBezTo>
                  <a:cubicBezTo>
                    <a:pt x="12" y="606"/>
                    <a:pt x="10" y="608"/>
                    <a:pt x="8" y="610"/>
                  </a:cubicBezTo>
                  <a:cubicBezTo>
                    <a:pt x="27" y="615"/>
                    <a:pt x="47" y="618"/>
                    <a:pt x="67" y="618"/>
                  </a:cubicBezTo>
                  <a:cubicBezTo>
                    <a:pt x="85" y="618"/>
                    <a:pt x="102" y="616"/>
                    <a:pt x="120" y="611"/>
                  </a:cubicBezTo>
                  <a:cubicBezTo>
                    <a:pt x="213" y="585"/>
                    <a:pt x="249" y="516"/>
                    <a:pt x="249" y="515"/>
                  </a:cubicBezTo>
                  <a:cubicBezTo>
                    <a:pt x="249" y="515"/>
                    <a:pt x="249" y="515"/>
                    <a:pt x="249" y="515"/>
                  </a:cubicBezTo>
                  <a:cubicBezTo>
                    <a:pt x="275" y="455"/>
                    <a:pt x="288" y="391"/>
                    <a:pt x="288" y="325"/>
                  </a:cubicBezTo>
                  <a:cubicBezTo>
                    <a:pt x="288" y="204"/>
                    <a:pt x="244" y="89"/>
                    <a:pt x="163" y="0"/>
                  </a:cubicBezTo>
                  <a:close/>
                </a:path>
              </a:pathLst>
            </a:custGeom>
            <a:gradFill flip="none" rotWithShape="1">
              <a:gsLst>
                <a:gs pos="50000">
                  <a:schemeClr val="accent4"/>
                </a:gs>
                <a:gs pos="100000">
                  <a:schemeClr val="accent4">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grpSp>
      <p:grpSp>
        <p:nvGrpSpPr>
          <p:cNvPr id="153" name="组合 152"/>
          <p:cNvGrpSpPr/>
          <p:nvPr/>
        </p:nvGrpSpPr>
        <p:grpSpPr>
          <a:xfrm>
            <a:off x="4380198" y="2829815"/>
            <a:ext cx="1901483" cy="497808"/>
            <a:chOff x="4440216" y="2345588"/>
            <a:chExt cx="1901483" cy="497808"/>
          </a:xfrm>
        </p:grpSpPr>
        <p:sp>
          <p:nvSpPr>
            <p:cNvPr id="141" name="文本框 140"/>
            <p:cNvSpPr txBox="1"/>
            <p:nvPr/>
          </p:nvSpPr>
          <p:spPr>
            <a:xfrm>
              <a:off x="5073266" y="2345588"/>
              <a:ext cx="184731" cy="400110"/>
            </a:xfrm>
            <a:prstGeom prst="rect">
              <a:avLst/>
            </a:prstGeom>
            <a:noFill/>
          </p:spPr>
          <p:txBody>
            <a:bodyPr wrap="none" rtlCol="0">
              <a:spAutoFit/>
            </a:bodyPr>
            <a:lstStyle/>
            <a:p>
              <a:endParaRPr lang="zh-CN" altLang="en-US" sz="2000" dirty="0">
                <a:solidFill>
                  <a:schemeClr val="bg1"/>
                </a:solidFill>
                <a:effectLst>
                  <a:innerShdw blurRad="25400" dist="127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142" name="矩形 141"/>
            <p:cNvSpPr/>
            <p:nvPr/>
          </p:nvSpPr>
          <p:spPr>
            <a:xfrm rot="19802183" flipH="1">
              <a:off x="4440216" y="2443286"/>
              <a:ext cx="1901483" cy="400110"/>
            </a:xfrm>
            <a:prstGeom prst="rect">
              <a:avLst/>
            </a:prstGeom>
          </p:spPr>
          <p:txBody>
            <a:bodyPr wrap="none">
              <a:spAutoFit/>
            </a:bodyPr>
            <a:lstStyle/>
            <a:p>
              <a:r>
                <a:rPr lang="en-US" altLang="zh-CN" sz="2000" b="1">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Vị đắng và chát</a:t>
              </a:r>
              <a:endParaRPr lang="zh-CN" altLang="en-US" sz="2000" b="1" dirty="0">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sp>
        <p:nvSpPr>
          <p:cNvPr id="151" name="文本框 150"/>
          <p:cNvSpPr txBox="1"/>
          <p:nvPr/>
        </p:nvSpPr>
        <p:spPr>
          <a:xfrm>
            <a:off x="5399973" y="3279658"/>
            <a:ext cx="1519274" cy="1569660"/>
          </a:xfrm>
          <a:prstGeom prst="rect">
            <a:avLst/>
          </a:prstGeom>
          <a:noFill/>
        </p:spPr>
        <p:txBody>
          <a:bodyPr wrap="square" rtlCol="0">
            <a:spAutoFit/>
          </a:bodyPr>
          <a:lstStyle/>
          <a:p>
            <a:pPr algn="ctr"/>
            <a:r>
              <a:rPr lang="en-US" altLang="zh-CN" sz="3200" b="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Ăn trầu cau.</a:t>
            </a:r>
            <a:endParaRPr lang="zh-CN" altLang="en-US" sz="32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44" name="矩形 141"/>
          <p:cNvSpPr/>
          <p:nvPr/>
        </p:nvSpPr>
        <p:spPr>
          <a:xfrm rot="1746690" flipH="1">
            <a:off x="6092427" y="2619368"/>
            <a:ext cx="1451872" cy="461665"/>
          </a:xfrm>
          <a:prstGeom prst="rect">
            <a:avLst/>
          </a:prstGeom>
        </p:spPr>
        <p:txBody>
          <a:bodyPr wrap="none">
            <a:spAutoFit/>
          </a:bodyPr>
          <a:lstStyle/>
          <a:p>
            <a:r>
              <a:rPr lang="en-US" altLang="zh-CN" sz="2400" b="1">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Tiêu đờm</a:t>
            </a:r>
            <a:endParaRPr lang="zh-CN" altLang="en-US" sz="2400" b="1" dirty="0">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45" name="矩形 141"/>
          <p:cNvSpPr/>
          <p:nvPr/>
        </p:nvSpPr>
        <p:spPr>
          <a:xfrm rot="17530292" flipH="1">
            <a:off x="6754070" y="3781576"/>
            <a:ext cx="1673733" cy="877163"/>
          </a:xfrm>
          <a:prstGeom prst="rect">
            <a:avLst/>
          </a:prstGeom>
        </p:spPr>
        <p:txBody>
          <a:bodyPr wrap="square">
            <a:spAutoFit/>
          </a:bodyPr>
          <a:lstStyle/>
          <a:p>
            <a:r>
              <a:rPr lang="vi-VN" altLang="zh-CN" sz="1700" b="1">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Sách</a:t>
            </a:r>
            <a:r>
              <a:rPr lang="en-US" altLang="zh-CN" sz="1700" b="1">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 “</a:t>
            </a:r>
            <a:r>
              <a:rPr lang="vi-VN" altLang="zh-CN" sz="1700" b="1" i="1">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Nam phương thảo mộc trạng</a:t>
            </a:r>
            <a:r>
              <a:rPr lang="en-US" altLang="zh-CN" sz="1700" b="1">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a:t>
            </a:r>
            <a:endParaRPr lang="zh-CN" altLang="en-US" sz="1700" b="1" i="1" dirty="0">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46" name="矩形 141"/>
          <p:cNvSpPr/>
          <p:nvPr/>
        </p:nvSpPr>
        <p:spPr>
          <a:xfrm rot="185580" flipH="1">
            <a:off x="5463777" y="5043696"/>
            <a:ext cx="1868811" cy="707886"/>
          </a:xfrm>
          <a:prstGeom prst="rect">
            <a:avLst/>
          </a:prstGeom>
        </p:spPr>
        <p:txBody>
          <a:bodyPr wrap="square">
            <a:spAutoFit/>
          </a:bodyPr>
          <a:lstStyle/>
          <a:p>
            <a:pPr algn="ctr"/>
            <a:r>
              <a:rPr lang="en-US" altLang="zh-CN" sz="2000" b="1">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Dùng ở đám cưới</a:t>
            </a:r>
            <a:endParaRPr lang="zh-CN" altLang="en-US" sz="2000" b="1" dirty="0">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47" name="矩形 141"/>
          <p:cNvSpPr/>
          <p:nvPr/>
        </p:nvSpPr>
        <p:spPr>
          <a:xfrm rot="4228276" flipH="1">
            <a:off x="4151042" y="4620293"/>
            <a:ext cx="1570778" cy="553998"/>
          </a:xfrm>
          <a:prstGeom prst="rect">
            <a:avLst/>
          </a:prstGeom>
        </p:spPr>
        <p:txBody>
          <a:bodyPr wrap="square">
            <a:spAutoFit/>
          </a:bodyPr>
          <a:lstStyle/>
          <a:p>
            <a:r>
              <a:rPr lang="en-US" altLang="zh-CN" sz="1500" b="1" i="1">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“Miếng ... là đầu câu chuyện”</a:t>
            </a:r>
            <a:endParaRPr lang="zh-CN" altLang="en-US" sz="1500" b="1" i="1" dirty="0">
              <a:solidFill>
                <a:schemeClr val="bg1"/>
              </a:solidFill>
              <a:effectLst>
                <a:innerShdw blurRad="25400" dist="12700" dir="13500000">
                  <a:prstClr val="black">
                    <a:alpha val="5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48" name="TextBox 39"/>
          <p:cNvSpPr txBox="1"/>
          <p:nvPr/>
        </p:nvSpPr>
        <p:spPr>
          <a:xfrm>
            <a:off x="-10833" y="1323585"/>
            <a:ext cx="12202833" cy="767755"/>
          </a:xfrm>
          <a:prstGeom prst="rect">
            <a:avLst/>
          </a:prstGeom>
          <a:noFill/>
        </p:spPr>
        <p:txBody>
          <a:bodyPr wrap="square" lIns="89770" tIns="44885" rIns="89770" bIns="44885" rtlCol="0">
            <a:spAutoFit/>
          </a:bodyPr>
          <a:lstStyle/>
          <a:p>
            <a:pPr fontAlgn="base">
              <a:spcBef>
                <a:spcPct val="0"/>
              </a:spcBef>
              <a:spcAft>
                <a:spcPct val="0"/>
              </a:spcAft>
            </a:pPr>
            <a:r>
              <a:rPr lang="en-US" altLang="zh-CN" sz="4300" b="1" i="1" dirty="0" err="1">
                <a:solidFill>
                  <a:prstClr val="black">
                    <a:lumMod val="75000"/>
                    <a:lumOff val="25000"/>
                  </a:prstClr>
                </a:solidFill>
                <a:latin typeface="Times New Roman" panose="02020603050405020304" pitchFamily="18" charset="0"/>
                <a:ea typeface="微软雅黑" pitchFamily="34" charset="-122"/>
                <a:cs typeface="Times New Roman" panose="02020603050405020304" pitchFamily="18" charset="0"/>
              </a:rPr>
              <a:t>Đây</a:t>
            </a:r>
            <a:r>
              <a:rPr lang="en-US" altLang="zh-CN" sz="4300" b="1" i="1" dirty="0">
                <a:solidFill>
                  <a:prstClr val="black">
                    <a:lumMod val="75000"/>
                    <a:lumOff val="25000"/>
                  </a:prstClr>
                </a:solidFill>
                <a:latin typeface="Times New Roman" panose="02020603050405020304" pitchFamily="18" charset="0"/>
                <a:ea typeface="微软雅黑" pitchFamily="34" charset="-122"/>
                <a:cs typeface="Times New Roman" panose="02020603050405020304" pitchFamily="18" charset="0"/>
              </a:rPr>
              <a:t> </a:t>
            </a:r>
            <a:r>
              <a:rPr lang="en-US" altLang="zh-CN" sz="4300" b="1" i="1">
                <a:solidFill>
                  <a:prstClr val="black">
                    <a:lumMod val="75000"/>
                    <a:lumOff val="25000"/>
                  </a:prstClr>
                </a:solidFill>
                <a:latin typeface="Times New Roman" panose="02020603050405020304" pitchFamily="18" charset="0"/>
                <a:ea typeface="微软雅黑" pitchFamily="34" charset="-122"/>
                <a:cs typeface="Times New Roman" panose="02020603050405020304" pitchFamily="18" charset="0"/>
              </a:rPr>
              <a:t>là phong tục gì của cư dân Văn Lang – Âu Lạc?</a:t>
            </a:r>
            <a:endParaRPr lang="zh-CN" altLang="en-US" sz="4300" b="1" i="1" dirty="0">
              <a:solidFill>
                <a:prstClr val="black">
                  <a:lumMod val="75000"/>
                  <a:lumOff val="25000"/>
                </a:prstClr>
              </a:solidFill>
              <a:latin typeface="Times New Roman" panose="02020603050405020304" pitchFamily="18" charset="0"/>
              <a:ea typeface="微软雅黑" pitchFamily="34" charset="-122"/>
              <a:cs typeface="Times New Roman" panose="02020603050405020304" pitchFamily="18" charset="0"/>
            </a:endParaRPr>
          </a:p>
        </p:txBody>
      </p:sp>
      <p:sp>
        <p:nvSpPr>
          <p:cNvPr id="27" name="Rectangle 26"/>
          <p:cNvSpPr/>
          <p:nvPr/>
        </p:nvSpPr>
        <p:spPr>
          <a:xfrm>
            <a:off x="0" y="-29748"/>
            <a:ext cx="12192000" cy="830997"/>
          </a:xfrm>
          <a:prstGeom prst="rect">
            <a:avLst/>
          </a:prstGeom>
        </p:spPr>
        <p:txBody>
          <a:bodyPr wrap="square">
            <a:spAutoFit/>
          </a:bodyPr>
          <a:lstStyle/>
          <a:p>
            <a:pPr algn="ctr"/>
            <a:r>
              <a:rPr lang="en-US" sz="4800" b="1">
                <a:solidFill>
                  <a:srgbClr val="FF0000"/>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rPr>
              <a:t>LUYỆN TẬP:</a:t>
            </a:r>
            <a:endParaRPr lang="en-US" sz="4800" dirty="0">
              <a:solidFill>
                <a:srgbClr val="FF000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738" b="89888" l="66578" r="97071">
                        <a14:foregroundMark x1="69507" y1="46067" x2="68176" y2="60674"/>
                        <a14:foregroundMark x1="68309" y1="55805" x2="66711" y2="56929"/>
                        <a14:foregroundMark x1="66711" y1="56929" x2="66711" y2="56929"/>
                        <a14:foregroundMark x1="94407" y1="38202" x2="97071" y2="47566"/>
                      </a14:backgroundRemoval>
                    </a14:imgEffect>
                  </a14:imgLayer>
                </a14:imgProps>
              </a:ext>
              <a:ext uri="{28A0092B-C50C-407E-A947-70E740481C1C}">
                <a14:useLocalDpi xmlns:a14="http://schemas.microsoft.com/office/drawing/2010/main" val="0"/>
              </a:ext>
            </a:extLst>
          </a:blip>
          <a:srcRect l="64987"/>
          <a:stretch/>
        </p:blipFill>
        <p:spPr bwMode="auto">
          <a:xfrm>
            <a:off x="-148742" y="1719135"/>
            <a:ext cx="4100522" cy="416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04" b="89706" l="9717" r="96356">
                        <a14:foregroundMark x1="75304" y1="67157" x2="92308" y2="32843"/>
                        <a14:foregroundMark x1="68421" y1="49510" x2="76518" y2="69608"/>
                        <a14:foregroundMark x1="64372" y1="61765" x2="75709" y2="74510"/>
                        <a14:foregroundMark x1="95951" y1="35294" x2="96356" y2="65686"/>
                        <a14:backgroundMark x1="35223" y1="50980" x2="38866" y2="80392"/>
                        <a14:backgroundMark x1="18623" y1="62255" x2="44130" y2="81373"/>
                        <a14:backgroundMark x1="59514" y1="49510" x2="46559" y2="73039"/>
                        <a14:backgroundMark x1="46559" y1="45098" x2="75709" y2="27941"/>
                        <a14:backgroundMark x1="83806" y1="28431" x2="95142" y2="21078"/>
                      </a14:backgroundRemoval>
                    </a14:imgEffect>
                  </a14:imgLayer>
                </a14:imgProps>
              </a:ext>
              <a:ext uri="{28A0092B-C50C-407E-A947-70E740481C1C}">
                <a14:useLocalDpi xmlns:a14="http://schemas.microsoft.com/office/drawing/2010/main" val="0"/>
              </a:ext>
            </a:extLst>
          </a:blip>
          <a:srcRect l="60043" t="31802" b="14646"/>
          <a:stretch/>
        </p:blipFill>
        <p:spPr bwMode="auto">
          <a:xfrm>
            <a:off x="8312906" y="2207240"/>
            <a:ext cx="3749658" cy="371449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236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fade">
                                      <p:cBhvr>
                                        <p:cTn id="17" dur="1000"/>
                                        <p:tgtEl>
                                          <p:spTgt spid="126"/>
                                        </p:tgtEl>
                                      </p:cBhvr>
                                    </p:animEffect>
                                    <p:anim calcmode="lin" valueType="num">
                                      <p:cBhvr>
                                        <p:cTn id="18" dur="1000" fill="hold"/>
                                        <p:tgtEl>
                                          <p:spTgt spid="126"/>
                                        </p:tgtEl>
                                        <p:attrNameLst>
                                          <p:attrName>style.rotation</p:attrName>
                                        </p:attrNameLst>
                                      </p:cBhvr>
                                      <p:tavLst>
                                        <p:tav tm="0">
                                          <p:val>
                                            <p:fltVal val="720"/>
                                          </p:val>
                                        </p:tav>
                                        <p:tav tm="100000">
                                          <p:val>
                                            <p:fltVal val="0"/>
                                          </p:val>
                                        </p:tav>
                                      </p:tavLst>
                                    </p:anim>
                                    <p:anim calcmode="lin" valueType="num">
                                      <p:cBhvr>
                                        <p:cTn id="19" dur="1000" fill="hold"/>
                                        <p:tgtEl>
                                          <p:spTgt spid="126"/>
                                        </p:tgtEl>
                                        <p:attrNameLst>
                                          <p:attrName>ppt_h</p:attrName>
                                        </p:attrNameLst>
                                      </p:cBhvr>
                                      <p:tavLst>
                                        <p:tav tm="0">
                                          <p:val>
                                            <p:fltVal val="0"/>
                                          </p:val>
                                        </p:tav>
                                        <p:tav tm="100000">
                                          <p:val>
                                            <p:strVal val="#ppt_h"/>
                                          </p:val>
                                        </p:tav>
                                      </p:tavLst>
                                    </p:anim>
                                    <p:anim calcmode="lin" valueType="num">
                                      <p:cBhvr>
                                        <p:cTn id="20" dur="1000" fill="hold"/>
                                        <p:tgtEl>
                                          <p:spTgt spid="126"/>
                                        </p:tgtEl>
                                        <p:attrNameLst>
                                          <p:attrName>ppt_w</p:attrName>
                                        </p:attrNameLst>
                                      </p:cBhvr>
                                      <p:tavLst>
                                        <p:tav tm="0">
                                          <p:val>
                                            <p:fltVal val="0"/>
                                          </p:val>
                                        </p:tav>
                                        <p:tav tm="100000">
                                          <p:val>
                                            <p:strVal val="#ppt_w"/>
                                          </p:val>
                                        </p:tav>
                                      </p:tavLst>
                                    </p:anim>
                                  </p:childTnLst>
                                </p:cTn>
                              </p:par>
                            </p:childTnLst>
                          </p:cTn>
                        </p:par>
                        <p:par>
                          <p:cTn id="21" fill="hold">
                            <p:stCondLst>
                              <p:cond delay="1000"/>
                            </p:stCondLst>
                            <p:childTnLst>
                              <p:par>
                                <p:cTn id="22" presetID="31" presetClass="entr" presetSubtype="0" fill="hold" nodeType="afterEffect">
                                  <p:stCondLst>
                                    <p:cond delay="0"/>
                                  </p:stCondLst>
                                  <p:childTnLst>
                                    <p:set>
                                      <p:cBhvr>
                                        <p:cTn id="23" dur="1" fill="hold">
                                          <p:stCondLst>
                                            <p:cond delay="0"/>
                                          </p:stCondLst>
                                        </p:cTn>
                                        <p:tgtEl>
                                          <p:spTgt spid="153"/>
                                        </p:tgtEl>
                                        <p:attrNameLst>
                                          <p:attrName>style.visibility</p:attrName>
                                        </p:attrNameLst>
                                      </p:cBhvr>
                                      <p:to>
                                        <p:strVal val="visible"/>
                                      </p:to>
                                    </p:set>
                                    <p:anim calcmode="lin" valueType="num">
                                      <p:cBhvr>
                                        <p:cTn id="24" dur="1000" fill="hold"/>
                                        <p:tgtEl>
                                          <p:spTgt spid="153"/>
                                        </p:tgtEl>
                                        <p:attrNameLst>
                                          <p:attrName>ppt_w</p:attrName>
                                        </p:attrNameLst>
                                      </p:cBhvr>
                                      <p:tavLst>
                                        <p:tav tm="0">
                                          <p:val>
                                            <p:fltVal val="0"/>
                                          </p:val>
                                        </p:tav>
                                        <p:tav tm="100000">
                                          <p:val>
                                            <p:strVal val="#ppt_w"/>
                                          </p:val>
                                        </p:tav>
                                      </p:tavLst>
                                    </p:anim>
                                    <p:anim calcmode="lin" valueType="num">
                                      <p:cBhvr>
                                        <p:cTn id="25" dur="1000" fill="hold"/>
                                        <p:tgtEl>
                                          <p:spTgt spid="153"/>
                                        </p:tgtEl>
                                        <p:attrNameLst>
                                          <p:attrName>ppt_h</p:attrName>
                                        </p:attrNameLst>
                                      </p:cBhvr>
                                      <p:tavLst>
                                        <p:tav tm="0">
                                          <p:val>
                                            <p:fltVal val="0"/>
                                          </p:val>
                                        </p:tav>
                                        <p:tav tm="100000">
                                          <p:val>
                                            <p:strVal val="#ppt_h"/>
                                          </p:val>
                                        </p:tav>
                                      </p:tavLst>
                                    </p:anim>
                                    <p:anim calcmode="lin" valueType="num">
                                      <p:cBhvr>
                                        <p:cTn id="26" dur="1000" fill="hold"/>
                                        <p:tgtEl>
                                          <p:spTgt spid="153"/>
                                        </p:tgtEl>
                                        <p:attrNameLst>
                                          <p:attrName>style.rotation</p:attrName>
                                        </p:attrNameLst>
                                      </p:cBhvr>
                                      <p:tavLst>
                                        <p:tav tm="0">
                                          <p:val>
                                            <p:fltVal val="90"/>
                                          </p:val>
                                        </p:tav>
                                        <p:tav tm="100000">
                                          <p:val>
                                            <p:fltVal val="0"/>
                                          </p:val>
                                        </p:tav>
                                      </p:tavLst>
                                    </p:anim>
                                    <p:animEffect transition="in" filter="fade">
                                      <p:cBhvr>
                                        <p:cTn id="27" dur="1000"/>
                                        <p:tgtEl>
                                          <p:spTgt spid="153"/>
                                        </p:tgtEl>
                                      </p:cBhvr>
                                    </p:animEffect>
                                  </p:childTnLst>
                                </p:cTn>
                              </p:par>
                              <p:par>
                                <p:cTn id="28" presetID="35" presetClass="entr" presetSubtype="0" fill="hold" nodeType="withEffect">
                                  <p:stCondLst>
                                    <p:cond delay="0"/>
                                  </p:stCondLst>
                                  <p:childTnLst>
                                    <p:set>
                                      <p:cBhvr>
                                        <p:cTn id="29" dur="1" fill="hold">
                                          <p:stCondLst>
                                            <p:cond delay="0"/>
                                          </p:stCondLst>
                                        </p:cTn>
                                        <p:tgtEl>
                                          <p:spTgt spid="129"/>
                                        </p:tgtEl>
                                        <p:attrNameLst>
                                          <p:attrName>style.visibility</p:attrName>
                                        </p:attrNameLst>
                                      </p:cBhvr>
                                      <p:to>
                                        <p:strVal val="visible"/>
                                      </p:to>
                                    </p:set>
                                    <p:animEffect transition="in" filter="fade">
                                      <p:cBhvr>
                                        <p:cTn id="30" dur="1000"/>
                                        <p:tgtEl>
                                          <p:spTgt spid="129"/>
                                        </p:tgtEl>
                                      </p:cBhvr>
                                    </p:animEffect>
                                    <p:anim calcmode="lin" valueType="num">
                                      <p:cBhvr>
                                        <p:cTn id="31" dur="1000" fill="hold"/>
                                        <p:tgtEl>
                                          <p:spTgt spid="129"/>
                                        </p:tgtEl>
                                        <p:attrNameLst>
                                          <p:attrName>style.rotation</p:attrName>
                                        </p:attrNameLst>
                                      </p:cBhvr>
                                      <p:tavLst>
                                        <p:tav tm="0">
                                          <p:val>
                                            <p:fltVal val="720"/>
                                          </p:val>
                                        </p:tav>
                                        <p:tav tm="100000">
                                          <p:val>
                                            <p:fltVal val="0"/>
                                          </p:val>
                                        </p:tav>
                                      </p:tavLst>
                                    </p:anim>
                                    <p:anim calcmode="lin" valueType="num">
                                      <p:cBhvr>
                                        <p:cTn id="32" dur="1000" fill="hold"/>
                                        <p:tgtEl>
                                          <p:spTgt spid="129"/>
                                        </p:tgtEl>
                                        <p:attrNameLst>
                                          <p:attrName>ppt_h</p:attrName>
                                        </p:attrNameLst>
                                      </p:cBhvr>
                                      <p:tavLst>
                                        <p:tav tm="0">
                                          <p:val>
                                            <p:fltVal val="0"/>
                                          </p:val>
                                        </p:tav>
                                        <p:tav tm="100000">
                                          <p:val>
                                            <p:strVal val="#ppt_h"/>
                                          </p:val>
                                        </p:tav>
                                      </p:tavLst>
                                    </p:anim>
                                    <p:anim calcmode="lin" valueType="num">
                                      <p:cBhvr>
                                        <p:cTn id="33" dur="1000" fill="hold"/>
                                        <p:tgtEl>
                                          <p:spTgt spid="129"/>
                                        </p:tgtEl>
                                        <p:attrNameLst>
                                          <p:attrName>ppt_w</p:attrName>
                                        </p:attrNameLst>
                                      </p:cBhvr>
                                      <p:tavLst>
                                        <p:tav tm="0">
                                          <p:val>
                                            <p:fltVal val="0"/>
                                          </p:val>
                                        </p:tav>
                                        <p:tav tm="100000">
                                          <p:val>
                                            <p:strVal val="#ppt_w"/>
                                          </p:val>
                                        </p:tav>
                                      </p:tavLst>
                                    </p:anim>
                                  </p:childTnLst>
                                </p:cTn>
                              </p:par>
                            </p:childTnLst>
                          </p:cTn>
                        </p:par>
                        <p:par>
                          <p:cTn id="34" fill="hold">
                            <p:stCondLst>
                              <p:cond delay="2000"/>
                            </p:stCondLst>
                            <p:childTnLst>
                              <p:par>
                                <p:cTn id="35" presetID="31" presetClass="entr" presetSubtype="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1000" fill="hold"/>
                                        <p:tgtEl>
                                          <p:spTgt spid="44"/>
                                        </p:tgtEl>
                                        <p:attrNameLst>
                                          <p:attrName>ppt_w</p:attrName>
                                        </p:attrNameLst>
                                      </p:cBhvr>
                                      <p:tavLst>
                                        <p:tav tm="0">
                                          <p:val>
                                            <p:fltVal val="0"/>
                                          </p:val>
                                        </p:tav>
                                        <p:tav tm="100000">
                                          <p:val>
                                            <p:strVal val="#ppt_w"/>
                                          </p:val>
                                        </p:tav>
                                      </p:tavLst>
                                    </p:anim>
                                    <p:anim calcmode="lin" valueType="num">
                                      <p:cBhvr>
                                        <p:cTn id="38" dur="1000" fill="hold"/>
                                        <p:tgtEl>
                                          <p:spTgt spid="44"/>
                                        </p:tgtEl>
                                        <p:attrNameLst>
                                          <p:attrName>ppt_h</p:attrName>
                                        </p:attrNameLst>
                                      </p:cBhvr>
                                      <p:tavLst>
                                        <p:tav tm="0">
                                          <p:val>
                                            <p:fltVal val="0"/>
                                          </p:val>
                                        </p:tav>
                                        <p:tav tm="100000">
                                          <p:val>
                                            <p:strVal val="#ppt_h"/>
                                          </p:val>
                                        </p:tav>
                                      </p:tavLst>
                                    </p:anim>
                                    <p:anim calcmode="lin" valueType="num">
                                      <p:cBhvr>
                                        <p:cTn id="39" dur="1000" fill="hold"/>
                                        <p:tgtEl>
                                          <p:spTgt spid="44"/>
                                        </p:tgtEl>
                                        <p:attrNameLst>
                                          <p:attrName>style.rotation</p:attrName>
                                        </p:attrNameLst>
                                      </p:cBhvr>
                                      <p:tavLst>
                                        <p:tav tm="0">
                                          <p:val>
                                            <p:fltVal val="90"/>
                                          </p:val>
                                        </p:tav>
                                        <p:tav tm="100000">
                                          <p:val>
                                            <p:fltVal val="0"/>
                                          </p:val>
                                        </p:tav>
                                      </p:tavLst>
                                    </p:anim>
                                    <p:animEffect transition="in" filter="fade">
                                      <p:cBhvr>
                                        <p:cTn id="40" dur="1000"/>
                                        <p:tgtEl>
                                          <p:spTgt spid="44"/>
                                        </p:tgtEl>
                                      </p:cBhvr>
                                    </p:animEffect>
                                  </p:childTnLst>
                                </p:cTn>
                              </p:par>
                              <p:par>
                                <p:cTn id="41" presetID="35" presetClass="entr" presetSubtype="0" fill="hold" nodeType="withEffect">
                                  <p:stCondLst>
                                    <p:cond delay="0"/>
                                  </p:stCondLst>
                                  <p:childTnLst>
                                    <p:set>
                                      <p:cBhvr>
                                        <p:cTn id="42" dur="1" fill="hold">
                                          <p:stCondLst>
                                            <p:cond delay="0"/>
                                          </p:stCondLst>
                                        </p:cTn>
                                        <p:tgtEl>
                                          <p:spTgt spid="138"/>
                                        </p:tgtEl>
                                        <p:attrNameLst>
                                          <p:attrName>style.visibility</p:attrName>
                                        </p:attrNameLst>
                                      </p:cBhvr>
                                      <p:to>
                                        <p:strVal val="visible"/>
                                      </p:to>
                                    </p:set>
                                    <p:animEffect transition="in" filter="fade">
                                      <p:cBhvr>
                                        <p:cTn id="43" dur="1000"/>
                                        <p:tgtEl>
                                          <p:spTgt spid="138"/>
                                        </p:tgtEl>
                                      </p:cBhvr>
                                    </p:animEffect>
                                    <p:anim calcmode="lin" valueType="num">
                                      <p:cBhvr>
                                        <p:cTn id="44" dur="1000" fill="hold"/>
                                        <p:tgtEl>
                                          <p:spTgt spid="138"/>
                                        </p:tgtEl>
                                        <p:attrNameLst>
                                          <p:attrName>style.rotation</p:attrName>
                                        </p:attrNameLst>
                                      </p:cBhvr>
                                      <p:tavLst>
                                        <p:tav tm="0">
                                          <p:val>
                                            <p:fltVal val="720"/>
                                          </p:val>
                                        </p:tav>
                                        <p:tav tm="100000">
                                          <p:val>
                                            <p:fltVal val="0"/>
                                          </p:val>
                                        </p:tav>
                                      </p:tavLst>
                                    </p:anim>
                                    <p:anim calcmode="lin" valueType="num">
                                      <p:cBhvr>
                                        <p:cTn id="45" dur="1000" fill="hold"/>
                                        <p:tgtEl>
                                          <p:spTgt spid="138"/>
                                        </p:tgtEl>
                                        <p:attrNameLst>
                                          <p:attrName>ppt_h</p:attrName>
                                        </p:attrNameLst>
                                      </p:cBhvr>
                                      <p:tavLst>
                                        <p:tav tm="0">
                                          <p:val>
                                            <p:fltVal val="0"/>
                                          </p:val>
                                        </p:tav>
                                        <p:tav tm="100000">
                                          <p:val>
                                            <p:strVal val="#ppt_h"/>
                                          </p:val>
                                        </p:tav>
                                      </p:tavLst>
                                    </p:anim>
                                    <p:anim calcmode="lin" valueType="num">
                                      <p:cBhvr>
                                        <p:cTn id="46" dur="1000" fill="hold"/>
                                        <p:tgtEl>
                                          <p:spTgt spid="138"/>
                                        </p:tgtEl>
                                        <p:attrNameLst>
                                          <p:attrName>ppt_w</p:attrName>
                                        </p:attrNameLst>
                                      </p:cBhvr>
                                      <p:tavLst>
                                        <p:tav tm="0">
                                          <p:val>
                                            <p:fltVal val="0"/>
                                          </p:val>
                                        </p:tav>
                                        <p:tav tm="100000">
                                          <p:val>
                                            <p:strVal val="#ppt_w"/>
                                          </p:val>
                                        </p:tav>
                                      </p:tavLst>
                                    </p:anim>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1000" fill="hold"/>
                                        <p:tgtEl>
                                          <p:spTgt spid="45"/>
                                        </p:tgtEl>
                                        <p:attrNameLst>
                                          <p:attrName>ppt_w</p:attrName>
                                        </p:attrNameLst>
                                      </p:cBhvr>
                                      <p:tavLst>
                                        <p:tav tm="0">
                                          <p:val>
                                            <p:fltVal val="0"/>
                                          </p:val>
                                        </p:tav>
                                        <p:tav tm="100000">
                                          <p:val>
                                            <p:strVal val="#ppt_w"/>
                                          </p:val>
                                        </p:tav>
                                      </p:tavLst>
                                    </p:anim>
                                    <p:anim calcmode="lin" valueType="num">
                                      <p:cBhvr>
                                        <p:cTn id="51" dur="1000" fill="hold"/>
                                        <p:tgtEl>
                                          <p:spTgt spid="45"/>
                                        </p:tgtEl>
                                        <p:attrNameLst>
                                          <p:attrName>ppt_h</p:attrName>
                                        </p:attrNameLst>
                                      </p:cBhvr>
                                      <p:tavLst>
                                        <p:tav tm="0">
                                          <p:val>
                                            <p:fltVal val="0"/>
                                          </p:val>
                                        </p:tav>
                                        <p:tav tm="100000">
                                          <p:val>
                                            <p:strVal val="#ppt_h"/>
                                          </p:val>
                                        </p:tav>
                                      </p:tavLst>
                                    </p:anim>
                                    <p:anim calcmode="lin" valueType="num">
                                      <p:cBhvr>
                                        <p:cTn id="52" dur="1000" fill="hold"/>
                                        <p:tgtEl>
                                          <p:spTgt spid="45"/>
                                        </p:tgtEl>
                                        <p:attrNameLst>
                                          <p:attrName>style.rotation</p:attrName>
                                        </p:attrNameLst>
                                      </p:cBhvr>
                                      <p:tavLst>
                                        <p:tav tm="0">
                                          <p:val>
                                            <p:fltVal val="90"/>
                                          </p:val>
                                        </p:tav>
                                        <p:tav tm="100000">
                                          <p:val>
                                            <p:fltVal val="0"/>
                                          </p:val>
                                        </p:tav>
                                      </p:tavLst>
                                    </p:anim>
                                    <p:animEffect transition="in" filter="fade">
                                      <p:cBhvr>
                                        <p:cTn id="53" dur="1000"/>
                                        <p:tgtEl>
                                          <p:spTgt spid="45"/>
                                        </p:tgtEl>
                                      </p:cBhvr>
                                    </p:animEffect>
                                  </p:childTnLst>
                                </p:cTn>
                              </p:par>
                              <p:par>
                                <p:cTn id="54" presetID="35" presetClass="entr" presetSubtype="0" fill="hold" nodeType="withEffect">
                                  <p:stCondLst>
                                    <p:cond delay="0"/>
                                  </p:stCondLst>
                                  <p:childTnLst>
                                    <p:set>
                                      <p:cBhvr>
                                        <p:cTn id="55" dur="1" fill="hold">
                                          <p:stCondLst>
                                            <p:cond delay="0"/>
                                          </p:stCondLst>
                                        </p:cTn>
                                        <p:tgtEl>
                                          <p:spTgt spid="132"/>
                                        </p:tgtEl>
                                        <p:attrNameLst>
                                          <p:attrName>style.visibility</p:attrName>
                                        </p:attrNameLst>
                                      </p:cBhvr>
                                      <p:to>
                                        <p:strVal val="visible"/>
                                      </p:to>
                                    </p:set>
                                    <p:animEffect transition="in" filter="fade">
                                      <p:cBhvr>
                                        <p:cTn id="56" dur="1000"/>
                                        <p:tgtEl>
                                          <p:spTgt spid="132"/>
                                        </p:tgtEl>
                                      </p:cBhvr>
                                    </p:animEffect>
                                    <p:anim calcmode="lin" valueType="num">
                                      <p:cBhvr>
                                        <p:cTn id="57" dur="1000" fill="hold"/>
                                        <p:tgtEl>
                                          <p:spTgt spid="132"/>
                                        </p:tgtEl>
                                        <p:attrNameLst>
                                          <p:attrName>style.rotation</p:attrName>
                                        </p:attrNameLst>
                                      </p:cBhvr>
                                      <p:tavLst>
                                        <p:tav tm="0">
                                          <p:val>
                                            <p:fltVal val="720"/>
                                          </p:val>
                                        </p:tav>
                                        <p:tav tm="100000">
                                          <p:val>
                                            <p:fltVal val="0"/>
                                          </p:val>
                                        </p:tav>
                                      </p:tavLst>
                                    </p:anim>
                                    <p:anim calcmode="lin" valueType="num">
                                      <p:cBhvr>
                                        <p:cTn id="58" dur="1000" fill="hold"/>
                                        <p:tgtEl>
                                          <p:spTgt spid="132"/>
                                        </p:tgtEl>
                                        <p:attrNameLst>
                                          <p:attrName>ppt_h</p:attrName>
                                        </p:attrNameLst>
                                      </p:cBhvr>
                                      <p:tavLst>
                                        <p:tav tm="0">
                                          <p:val>
                                            <p:fltVal val="0"/>
                                          </p:val>
                                        </p:tav>
                                        <p:tav tm="100000">
                                          <p:val>
                                            <p:strVal val="#ppt_h"/>
                                          </p:val>
                                        </p:tav>
                                      </p:tavLst>
                                    </p:anim>
                                    <p:anim calcmode="lin" valueType="num">
                                      <p:cBhvr>
                                        <p:cTn id="59" dur="1000" fill="hold"/>
                                        <p:tgtEl>
                                          <p:spTgt spid="132"/>
                                        </p:tgtEl>
                                        <p:attrNameLst>
                                          <p:attrName>ppt_w</p:attrName>
                                        </p:attrNameLst>
                                      </p:cBhvr>
                                      <p:tavLst>
                                        <p:tav tm="0">
                                          <p:val>
                                            <p:fltVal val="0"/>
                                          </p:val>
                                        </p:tav>
                                        <p:tav tm="100000">
                                          <p:val>
                                            <p:strVal val="#ppt_w"/>
                                          </p:val>
                                        </p:tav>
                                      </p:tavLst>
                                    </p:anim>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p:cTn id="63" dur="1000" fill="hold"/>
                                        <p:tgtEl>
                                          <p:spTgt spid="46"/>
                                        </p:tgtEl>
                                        <p:attrNameLst>
                                          <p:attrName>ppt_w</p:attrName>
                                        </p:attrNameLst>
                                      </p:cBhvr>
                                      <p:tavLst>
                                        <p:tav tm="0">
                                          <p:val>
                                            <p:fltVal val="0"/>
                                          </p:val>
                                        </p:tav>
                                        <p:tav tm="100000">
                                          <p:val>
                                            <p:strVal val="#ppt_w"/>
                                          </p:val>
                                        </p:tav>
                                      </p:tavLst>
                                    </p:anim>
                                    <p:anim calcmode="lin" valueType="num">
                                      <p:cBhvr>
                                        <p:cTn id="64" dur="1000" fill="hold"/>
                                        <p:tgtEl>
                                          <p:spTgt spid="46"/>
                                        </p:tgtEl>
                                        <p:attrNameLst>
                                          <p:attrName>ppt_h</p:attrName>
                                        </p:attrNameLst>
                                      </p:cBhvr>
                                      <p:tavLst>
                                        <p:tav tm="0">
                                          <p:val>
                                            <p:fltVal val="0"/>
                                          </p:val>
                                        </p:tav>
                                        <p:tav tm="100000">
                                          <p:val>
                                            <p:strVal val="#ppt_h"/>
                                          </p:val>
                                        </p:tav>
                                      </p:tavLst>
                                    </p:anim>
                                    <p:anim calcmode="lin" valueType="num">
                                      <p:cBhvr>
                                        <p:cTn id="65" dur="1000" fill="hold"/>
                                        <p:tgtEl>
                                          <p:spTgt spid="46"/>
                                        </p:tgtEl>
                                        <p:attrNameLst>
                                          <p:attrName>style.rotation</p:attrName>
                                        </p:attrNameLst>
                                      </p:cBhvr>
                                      <p:tavLst>
                                        <p:tav tm="0">
                                          <p:val>
                                            <p:fltVal val="90"/>
                                          </p:val>
                                        </p:tav>
                                        <p:tav tm="100000">
                                          <p:val>
                                            <p:fltVal val="0"/>
                                          </p:val>
                                        </p:tav>
                                      </p:tavLst>
                                    </p:anim>
                                    <p:animEffect transition="in" filter="fade">
                                      <p:cBhvr>
                                        <p:cTn id="66" dur="1000"/>
                                        <p:tgtEl>
                                          <p:spTgt spid="46"/>
                                        </p:tgtEl>
                                      </p:cBhvr>
                                    </p:animEffect>
                                  </p:childTnLst>
                                </p:cTn>
                              </p:par>
                            </p:childTnLst>
                          </p:cTn>
                        </p:par>
                        <p:par>
                          <p:cTn id="67" fill="hold">
                            <p:stCondLst>
                              <p:cond delay="5000"/>
                            </p:stCondLst>
                            <p:childTnLst>
                              <p:par>
                                <p:cTn id="68" presetID="35" presetClass="entr" presetSubtype="0" fill="hold" nodeType="afterEffect">
                                  <p:stCondLst>
                                    <p:cond delay="0"/>
                                  </p:stCondLst>
                                  <p:childTnLst>
                                    <p:set>
                                      <p:cBhvr>
                                        <p:cTn id="69" dur="1" fill="hold">
                                          <p:stCondLst>
                                            <p:cond delay="0"/>
                                          </p:stCondLst>
                                        </p:cTn>
                                        <p:tgtEl>
                                          <p:spTgt spid="135"/>
                                        </p:tgtEl>
                                        <p:attrNameLst>
                                          <p:attrName>style.visibility</p:attrName>
                                        </p:attrNameLst>
                                      </p:cBhvr>
                                      <p:to>
                                        <p:strVal val="visible"/>
                                      </p:to>
                                    </p:set>
                                    <p:animEffect transition="in" filter="fade">
                                      <p:cBhvr>
                                        <p:cTn id="70" dur="1000"/>
                                        <p:tgtEl>
                                          <p:spTgt spid="135"/>
                                        </p:tgtEl>
                                      </p:cBhvr>
                                    </p:animEffect>
                                    <p:anim calcmode="lin" valueType="num">
                                      <p:cBhvr>
                                        <p:cTn id="71" dur="1000" fill="hold"/>
                                        <p:tgtEl>
                                          <p:spTgt spid="135"/>
                                        </p:tgtEl>
                                        <p:attrNameLst>
                                          <p:attrName>style.rotation</p:attrName>
                                        </p:attrNameLst>
                                      </p:cBhvr>
                                      <p:tavLst>
                                        <p:tav tm="0">
                                          <p:val>
                                            <p:fltVal val="720"/>
                                          </p:val>
                                        </p:tav>
                                        <p:tav tm="100000">
                                          <p:val>
                                            <p:fltVal val="0"/>
                                          </p:val>
                                        </p:tav>
                                      </p:tavLst>
                                    </p:anim>
                                    <p:anim calcmode="lin" valueType="num">
                                      <p:cBhvr>
                                        <p:cTn id="72" dur="1000" fill="hold"/>
                                        <p:tgtEl>
                                          <p:spTgt spid="135"/>
                                        </p:tgtEl>
                                        <p:attrNameLst>
                                          <p:attrName>ppt_h</p:attrName>
                                        </p:attrNameLst>
                                      </p:cBhvr>
                                      <p:tavLst>
                                        <p:tav tm="0">
                                          <p:val>
                                            <p:fltVal val="0"/>
                                          </p:val>
                                        </p:tav>
                                        <p:tav tm="100000">
                                          <p:val>
                                            <p:strVal val="#ppt_h"/>
                                          </p:val>
                                        </p:tav>
                                      </p:tavLst>
                                    </p:anim>
                                    <p:anim calcmode="lin" valueType="num">
                                      <p:cBhvr>
                                        <p:cTn id="73" dur="1000" fill="hold"/>
                                        <p:tgtEl>
                                          <p:spTgt spid="135"/>
                                        </p:tgtEl>
                                        <p:attrNameLst>
                                          <p:attrName>ppt_w</p:attrName>
                                        </p:attrNameLst>
                                      </p:cBhvr>
                                      <p:tavLst>
                                        <p:tav tm="0">
                                          <p:val>
                                            <p:fltVal val="0"/>
                                          </p:val>
                                        </p:tav>
                                        <p:tav tm="100000">
                                          <p:val>
                                            <p:strVal val="#ppt_w"/>
                                          </p:val>
                                        </p:tav>
                                      </p:tavLst>
                                    </p:anim>
                                  </p:childTnLst>
                                </p:cTn>
                              </p:par>
                            </p:childTnLst>
                          </p:cTn>
                        </p:par>
                        <p:par>
                          <p:cTn id="74" fill="hold">
                            <p:stCondLst>
                              <p:cond delay="6000"/>
                            </p:stCondLst>
                            <p:childTnLst>
                              <p:par>
                                <p:cTn id="75" presetID="31" presetClass="entr" presetSubtype="0" fill="hold" grpId="0" nodeType="after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p:cTn id="77" dur="1000" fill="hold"/>
                                        <p:tgtEl>
                                          <p:spTgt spid="47"/>
                                        </p:tgtEl>
                                        <p:attrNameLst>
                                          <p:attrName>ppt_w</p:attrName>
                                        </p:attrNameLst>
                                      </p:cBhvr>
                                      <p:tavLst>
                                        <p:tav tm="0">
                                          <p:val>
                                            <p:fltVal val="0"/>
                                          </p:val>
                                        </p:tav>
                                        <p:tav tm="100000">
                                          <p:val>
                                            <p:strVal val="#ppt_w"/>
                                          </p:val>
                                        </p:tav>
                                      </p:tavLst>
                                    </p:anim>
                                    <p:anim calcmode="lin" valueType="num">
                                      <p:cBhvr>
                                        <p:cTn id="78" dur="1000" fill="hold"/>
                                        <p:tgtEl>
                                          <p:spTgt spid="47"/>
                                        </p:tgtEl>
                                        <p:attrNameLst>
                                          <p:attrName>ppt_h</p:attrName>
                                        </p:attrNameLst>
                                      </p:cBhvr>
                                      <p:tavLst>
                                        <p:tav tm="0">
                                          <p:val>
                                            <p:fltVal val="0"/>
                                          </p:val>
                                        </p:tav>
                                        <p:tav tm="100000">
                                          <p:val>
                                            <p:strVal val="#ppt_h"/>
                                          </p:val>
                                        </p:tav>
                                      </p:tavLst>
                                    </p:anim>
                                    <p:anim calcmode="lin" valueType="num">
                                      <p:cBhvr>
                                        <p:cTn id="79" dur="1000" fill="hold"/>
                                        <p:tgtEl>
                                          <p:spTgt spid="47"/>
                                        </p:tgtEl>
                                        <p:attrNameLst>
                                          <p:attrName>style.rotation</p:attrName>
                                        </p:attrNameLst>
                                      </p:cBhvr>
                                      <p:tavLst>
                                        <p:tav tm="0">
                                          <p:val>
                                            <p:fltVal val="90"/>
                                          </p:val>
                                        </p:tav>
                                        <p:tav tm="100000">
                                          <p:val>
                                            <p:fltVal val="0"/>
                                          </p:val>
                                        </p:tav>
                                      </p:tavLst>
                                    </p:anim>
                                    <p:animEffect transition="in" filter="fade">
                                      <p:cBhvr>
                                        <p:cTn id="80" dur="1000"/>
                                        <p:tgtEl>
                                          <p:spTgt spid="47"/>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51"/>
                                        </p:tgtEl>
                                        <p:attrNameLst>
                                          <p:attrName>style.visibility</p:attrName>
                                        </p:attrNameLst>
                                      </p:cBhvr>
                                      <p:to>
                                        <p:strVal val="visible"/>
                                      </p:to>
                                    </p:set>
                                    <p:anim calcmode="lin" valueType="num">
                                      <p:cBhvr>
                                        <p:cTn id="85" dur="200" fill="hold"/>
                                        <p:tgtEl>
                                          <p:spTgt spid="151"/>
                                        </p:tgtEl>
                                        <p:attrNameLst>
                                          <p:attrName>ppt_w</p:attrName>
                                        </p:attrNameLst>
                                      </p:cBhvr>
                                      <p:tavLst>
                                        <p:tav tm="0">
                                          <p:val>
                                            <p:fltVal val="0"/>
                                          </p:val>
                                        </p:tav>
                                        <p:tav tm="100000">
                                          <p:val>
                                            <p:strVal val="#ppt_w"/>
                                          </p:val>
                                        </p:tav>
                                      </p:tavLst>
                                    </p:anim>
                                    <p:anim calcmode="lin" valueType="num">
                                      <p:cBhvr>
                                        <p:cTn id="86" dur="200" fill="hold"/>
                                        <p:tgtEl>
                                          <p:spTgt spid="151"/>
                                        </p:tgtEl>
                                        <p:attrNameLst>
                                          <p:attrName>ppt_h</p:attrName>
                                        </p:attrNameLst>
                                      </p:cBhvr>
                                      <p:tavLst>
                                        <p:tav tm="0">
                                          <p:val>
                                            <p:fltVal val="0"/>
                                          </p:val>
                                        </p:tav>
                                        <p:tav tm="100000">
                                          <p:val>
                                            <p:strVal val="#ppt_h"/>
                                          </p:val>
                                        </p:tav>
                                      </p:tavLst>
                                    </p:anim>
                                    <p:animEffect transition="in" filter="fade">
                                      <p:cBhvr>
                                        <p:cTn id="87" dur="200"/>
                                        <p:tgtEl>
                                          <p:spTgt spid="151"/>
                                        </p:tgtEl>
                                      </p:cBhvr>
                                    </p:animEffect>
                                  </p:childTnLst>
                                </p:cTn>
                              </p:par>
                              <p:par>
                                <p:cTn id="88" presetID="21" presetClass="entr" presetSubtype="1" fill="hold" nodeType="withEffect">
                                  <p:stCondLst>
                                    <p:cond delay="0"/>
                                  </p:stCondLst>
                                  <p:childTnLst>
                                    <p:set>
                                      <p:cBhvr>
                                        <p:cTn id="89" dur="1" fill="hold">
                                          <p:stCondLst>
                                            <p:cond delay="0"/>
                                          </p:stCondLst>
                                        </p:cTn>
                                        <p:tgtEl>
                                          <p:spTgt spid="3074"/>
                                        </p:tgtEl>
                                        <p:attrNameLst>
                                          <p:attrName>style.visibility</p:attrName>
                                        </p:attrNameLst>
                                      </p:cBhvr>
                                      <p:to>
                                        <p:strVal val="visible"/>
                                      </p:to>
                                    </p:set>
                                    <p:animEffect transition="in" filter="wheel(1)">
                                      <p:cBhvr>
                                        <p:cTn id="90" dur="600"/>
                                        <p:tgtEl>
                                          <p:spTgt spid="3074"/>
                                        </p:tgtEl>
                                      </p:cBhvr>
                                    </p:animEffect>
                                  </p:childTnLst>
                                </p:cTn>
                              </p:par>
                              <p:par>
                                <p:cTn id="91" presetID="18" presetClass="entr" presetSubtype="3" fill="hold" nodeType="withEffect">
                                  <p:stCondLst>
                                    <p:cond delay="0"/>
                                  </p:stCondLst>
                                  <p:childTnLst>
                                    <p:set>
                                      <p:cBhvr>
                                        <p:cTn id="92" dur="1" fill="hold">
                                          <p:stCondLst>
                                            <p:cond delay="0"/>
                                          </p:stCondLst>
                                        </p:cTn>
                                        <p:tgtEl>
                                          <p:spTgt spid="3075"/>
                                        </p:tgtEl>
                                        <p:attrNameLst>
                                          <p:attrName>style.visibility</p:attrName>
                                        </p:attrNameLst>
                                      </p:cBhvr>
                                      <p:to>
                                        <p:strVal val="visible"/>
                                      </p:to>
                                    </p:set>
                                    <p:animEffect transition="in" filter="strips(upRight)">
                                      <p:cBhvr>
                                        <p:cTn id="93"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44" grpId="0"/>
      <p:bldP spid="45" grpId="0"/>
      <p:bldP spid="46" grpId="0"/>
      <p:bldP spid="47" grpId="0"/>
      <p:bldP spid="48"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578003"/>
            <a:ext cx="121920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convex"/>
            </a:sp3d>
          </a:bodyPr>
          <a:lstStyle/>
          <a:p>
            <a:pPr algn="just" fontAlgn="base">
              <a:spcBef>
                <a:spcPct val="0"/>
              </a:spcBef>
              <a:spcAft>
                <a:spcPct val="0"/>
              </a:spcAft>
              <a:tabLst>
                <a:tab pos="447675" algn="l"/>
              </a:tabLst>
            </a:pPr>
            <a:r>
              <a:rPr lang="en-US" sz="6000">
                <a:ln w="3175">
                  <a:solidFill>
                    <a:srgbClr val="FF0066"/>
                  </a:solidFill>
                </a:ln>
                <a:solidFill>
                  <a:srgbClr val="FFC000"/>
                </a:solidFill>
                <a:effectLst>
                  <a:outerShdw blurRad="50800" dist="38100" dir="10800000" algn="r" rotWithShape="0">
                    <a:prstClr val="black">
                      <a:alpha val="40000"/>
                    </a:prstClr>
                  </a:outerShdw>
                </a:effectLst>
                <a:latin typeface="Times New Roman" pitchFamily="18" charset="0"/>
                <a:ea typeface="Arial" pitchFamily="34" charset="0"/>
                <a:cs typeface="Times New Roman" pitchFamily="18" charset="0"/>
              </a:rPr>
              <a:t>* </a:t>
            </a:r>
            <a:r>
              <a:rPr lang="vi-VN" sz="6000">
                <a:ln w="3175">
                  <a:solidFill>
                    <a:srgbClr val="FF0066"/>
                  </a:solidFill>
                </a:ln>
                <a:solidFill>
                  <a:srgbClr val="FFC000"/>
                </a:solidFill>
                <a:effectLst>
                  <a:outerShdw blurRad="50800" dist="38100" dir="10800000" algn="r" rotWithShape="0">
                    <a:prstClr val="black">
                      <a:alpha val="40000"/>
                    </a:prstClr>
                  </a:outerShdw>
                </a:effectLst>
                <a:latin typeface="Times New Roman" pitchFamily="18" charset="0"/>
                <a:ea typeface="Arial" pitchFamily="34" charset="0"/>
                <a:cs typeface="Times New Roman" pitchFamily="18" charset="0"/>
              </a:rPr>
              <a:t>Có vị trí quan trọng trong đời sống tinh thần của cư dân với các loại nhạc cụ như </a:t>
            </a:r>
            <a:r>
              <a:rPr lang="vi-VN" sz="6000" i="1">
                <a:ln w="3175">
                  <a:solidFill>
                    <a:srgbClr val="FF0066"/>
                  </a:solidFill>
                </a:ln>
                <a:solidFill>
                  <a:srgbClr val="FFC000"/>
                </a:solidFill>
                <a:effectLst>
                  <a:outerShdw blurRad="50800" dist="38100" dir="10800000" algn="r" rotWithShape="0">
                    <a:prstClr val="black">
                      <a:alpha val="40000"/>
                    </a:prstClr>
                  </a:outerShdw>
                </a:effectLst>
                <a:latin typeface="Times New Roman" pitchFamily="18" charset="0"/>
                <a:ea typeface="Arial" pitchFamily="34" charset="0"/>
                <a:cs typeface="Times New Roman" pitchFamily="18" charset="0"/>
              </a:rPr>
              <a:t>trống đồng, chiêng, cồng, chuông…,</a:t>
            </a:r>
            <a:r>
              <a:rPr lang="en-US" sz="6000" i="1">
                <a:ln w="3175">
                  <a:solidFill>
                    <a:srgbClr val="FF0066"/>
                  </a:solidFill>
                </a:ln>
                <a:solidFill>
                  <a:srgbClr val="FFC000"/>
                </a:solidFill>
                <a:effectLst>
                  <a:outerShdw blurRad="50800" dist="38100" dir="10800000" algn="r" rotWithShape="0">
                    <a:prstClr val="black">
                      <a:alpha val="40000"/>
                    </a:prstClr>
                  </a:outerShdw>
                </a:effectLst>
                <a:latin typeface="Times New Roman" pitchFamily="18" charset="0"/>
                <a:ea typeface="Arial" pitchFamily="34" charset="0"/>
                <a:cs typeface="Times New Roman" pitchFamily="18" charset="0"/>
              </a:rPr>
              <a:t> </a:t>
            </a:r>
            <a:r>
              <a:rPr lang="vi-VN" sz="6000" i="1">
                <a:ln w="3175">
                  <a:solidFill>
                    <a:srgbClr val="FF0066"/>
                  </a:solidFill>
                </a:ln>
                <a:solidFill>
                  <a:srgbClr val="FFC000"/>
                </a:solidFill>
                <a:effectLst>
                  <a:outerShdw blurRad="50800" dist="38100" dir="10800000" algn="r" rotWithShape="0">
                    <a:prstClr val="black">
                      <a:alpha val="40000"/>
                    </a:prstClr>
                  </a:outerShdw>
                </a:effectLst>
                <a:latin typeface="Times New Roman" pitchFamily="18" charset="0"/>
                <a:ea typeface="Arial" pitchFamily="34" charset="0"/>
                <a:cs typeface="Times New Roman" pitchFamily="18" charset="0"/>
              </a:rPr>
              <a:t>các hoạt động hát múa, giao duyên nam nữ</a:t>
            </a:r>
            <a:r>
              <a:rPr lang="en-US" sz="6000">
                <a:ln w="3175">
                  <a:solidFill>
                    <a:srgbClr val="FF0066"/>
                  </a:solidFill>
                </a:ln>
                <a:solidFill>
                  <a:srgbClr val="FFC000"/>
                </a:solidFill>
                <a:effectLst>
                  <a:outerShdw blurRad="50800" dist="38100" dir="10800000" algn="r" rotWithShape="0">
                    <a:prstClr val="black">
                      <a:alpha val="40000"/>
                    </a:prstClr>
                  </a:outerShdw>
                </a:effectLst>
                <a:latin typeface="Times New Roman" pitchFamily="18" charset="0"/>
                <a:ea typeface="Arial" pitchFamily="34" charset="0"/>
                <a:cs typeface="Times New Roman" pitchFamily="18" charset="0"/>
              </a:rPr>
              <a:t>.</a:t>
            </a:r>
          </a:p>
        </p:txBody>
      </p:sp>
      <p:sp>
        <p:nvSpPr>
          <p:cNvPr id="7" name="Title 1"/>
          <p:cNvSpPr txBox="1">
            <a:spLocks/>
          </p:cNvSpPr>
          <p:nvPr/>
        </p:nvSpPr>
        <p:spPr>
          <a:xfrm>
            <a:off x="19463" y="501691"/>
            <a:ext cx="12172537" cy="539695"/>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9600" b="1">
                <a:ln w="17780" cmpd="sng">
                  <a:solidFill>
                    <a:srgbClr val="FF7C80"/>
                  </a:solidFill>
                  <a:prstDash val="solid"/>
                  <a:miter lim="800000"/>
                </a:ln>
                <a:solidFill>
                  <a:srgbClr val="FF0000"/>
                </a:solidFill>
                <a:effectLst>
                  <a:outerShdw blurRad="50800" algn="tl" rotWithShape="0">
                    <a:srgbClr val="000000"/>
                  </a:outerShdw>
                </a:effectLst>
                <a:latin typeface="Times New Roman" pitchFamily="18" charset="0"/>
                <a:cs typeface="Times New Roman" pitchFamily="18" charset="0"/>
              </a:rPr>
              <a:t>2. </a:t>
            </a:r>
            <a:r>
              <a:rPr lang="en-US" sz="9600" b="1" u="sng">
                <a:ln w="17780" cmpd="sng">
                  <a:solidFill>
                    <a:srgbClr val="FF7C80"/>
                  </a:solidFill>
                  <a:prstDash val="solid"/>
                  <a:miter lim="800000"/>
                </a:ln>
                <a:solidFill>
                  <a:srgbClr val="FF0000"/>
                </a:solidFill>
                <a:effectLst>
                  <a:outerShdw blurRad="50800" algn="tl" rotWithShape="0">
                    <a:srgbClr val="000000"/>
                  </a:outerShdw>
                </a:effectLst>
                <a:latin typeface="Times New Roman" pitchFamily="18" charset="0"/>
                <a:cs typeface="Times New Roman" pitchFamily="18" charset="0"/>
              </a:rPr>
              <a:t>Ca múa, âm nhạc:</a:t>
            </a:r>
            <a:endParaRPr lang="en-US" sz="9600" b="1" u="sng" dirty="0">
              <a:ln w="17780" cmpd="sng">
                <a:solidFill>
                  <a:srgbClr val="FF7C80"/>
                </a:solidFill>
                <a:prstDash val="solid"/>
                <a:miter lim="800000"/>
              </a:ln>
              <a:solidFill>
                <a:srgbClr val="FF0000"/>
              </a:solidFill>
              <a:effectLst>
                <a:outerShdw blurRad="50800" algn="tl" rotWithShape="0">
                  <a:srgbClr val="00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6916846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4" y="131572"/>
            <a:ext cx="4686715" cy="483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que 1"/>
          <p:cNvSpPr/>
          <p:nvPr/>
        </p:nvSpPr>
        <p:spPr>
          <a:xfrm>
            <a:off x="268604" y="5132832"/>
            <a:ext cx="4686715" cy="1450848"/>
          </a:xfrm>
          <a:prstGeom prst="plaqu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1">
                <a:ln w="1905"/>
                <a:solidFill>
                  <a:srgbClr val="FFFF66"/>
                </a:solidFill>
                <a:effectLst>
                  <a:innerShdw blurRad="69850" dist="43180" dir="5400000">
                    <a:srgbClr val="000000">
                      <a:alpha val="65000"/>
                    </a:srgbClr>
                  </a:innerShdw>
                </a:effectLst>
                <a:latin typeface="Times New Roman" pitchFamily="18" charset="0"/>
                <a:cs typeface="Times New Roman" pitchFamily="18" charset="0"/>
              </a:rPr>
              <a:t>Người Việt cổ thích ca múa trong dịp lễ hội</a:t>
            </a:r>
            <a:r>
              <a:rPr lang="en-US" sz="3200" i="1">
                <a:ln w="1905"/>
                <a:solidFill>
                  <a:srgbClr val="FFFF66"/>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9" name="Plaque 8"/>
          <p:cNvSpPr/>
          <p:nvPr/>
        </p:nvSpPr>
        <p:spPr>
          <a:xfrm>
            <a:off x="6498336" y="5132832"/>
            <a:ext cx="5449824" cy="1450848"/>
          </a:xfrm>
          <a:prstGeom prst="plaqu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a:ln w="1905"/>
                <a:solidFill>
                  <a:srgbClr val="FFFF66"/>
                </a:solidFill>
                <a:effectLst>
                  <a:innerShdw blurRad="69850" dist="43180" dir="5400000">
                    <a:srgbClr val="000000">
                      <a:alpha val="65000"/>
                    </a:srgbClr>
                  </a:innerShdw>
                </a:effectLst>
                <a:latin typeface="Times New Roman" pitchFamily="18" charset="0"/>
                <a:cs typeface="Times New Roman" pitchFamily="18" charset="0"/>
              </a:rPr>
              <a:t>Các loại nhạc cụ không thể thiếu trong ca múa, âm nhạc.</a:t>
            </a:r>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2726" b="4453"/>
          <a:stretch/>
        </p:blipFill>
        <p:spPr bwMode="auto">
          <a:xfrm>
            <a:off x="5852160" y="131572"/>
            <a:ext cx="6242304" cy="4745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8407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1141</TotalTime>
  <Words>971</Words>
  <Application>Microsoft Office PowerPoint</Application>
  <PresentationFormat>Màn hình rộng</PresentationFormat>
  <Paragraphs>73</Paragraphs>
  <Slides>14</Slides>
  <Notes>5</Notes>
  <HiddenSlides>0</HiddenSlides>
  <MMClips>0</MMClips>
  <ScaleCrop>false</ScaleCrop>
  <HeadingPairs>
    <vt:vector size="4" baseType="variant">
      <vt:variant>
        <vt:lpstr>Chủ đề</vt:lpstr>
      </vt:variant>
      <vt:variant>
        <vt:i4>1</vt:i4>
      </vt:variant>
      <vt:variant>
        <vt:lpstr>Tiêu đề Bản chiếu</vt:lpstr>
      </vt:variant>
      <vt:variant>
        <vt:i4>14</vt:i4>
      </vt:variant>
    </vt:vector>
  </HeadingPairs>
  <TitlesOfParts>
    <vt:vector size="15" baseType="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“Răng đen nhoẻn miệng em cười   Dẫu trời nóng nực cũng nguôi cơn nông”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Pham Minh Thai 8E</cp:lastModifiedBy>
  <cp:revision>115</cp:revision>
  <dcterms:created xsi:type="dcterms:W3CDTF">2021-11-24T09:10:20Z</dcterms:created>
  <dcterms:modified xsi:type="dcterms:W3CDTF">2023-12-30T01:57:11Z</dcterms:modified>
</cp:coreProperties>
</file>