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79" r:id="rId4"/>
    <p:sldId id="260" r:id="rId5"/>
    <p:sldId id="262" r:id="rId6"/>
    <p:sldId id="263" r:id="rId7"/>
    <p:sldId id="269" r:id="rId8"/>
    <p:sldId id="270" r:id="rId9"/>
    <p:sldId id="280" r:id="rId10"/>
    <p:sldId id="264" r:id="rId11"/>
    <p:sldId id="265" r:id="rId12"/>
    <p:sldId id="271" r:id="rId13"/>
    <p:sldId id="259" r:id="rId14"/>
    <p:sldId id="281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5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5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29d9724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29d9724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Th&#237;%20nghi&#7879;m%20v&#7873;%20s&#7921;%20truy&#7873;n%20&#226;m%20trong%20ch&#226;n%20kh&#244;ng.mp4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inh nen ppt lich su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78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152400"/>
            <a:ext cx="899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HÀO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MỪNG QUÝ 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THẦY</a:t>
            </a:r>
            <a:endParaRPr lang="vi-VN" sz="5400" b="1" i="1" kern="1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CÔ ĐẾN DỰ GIỜ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600200" y="4876800"/>
            <a:ext cx="586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KHTN 7</a:t>
            </a:r>
          </a:p>
          <a:p>
            <a:pPr algn="ctr"/>
            <a:endParaRPr lang="en-US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791" y="6248400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vũ trụ màu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00200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4102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62400" y="53340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dễ thương cho slice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2238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2860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0"/>
            <a:ext cx="434340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495800" y="22860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Âm thanh phát ra từ màng loa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352800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303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38600"/>
            <a:ext cx="4495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 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ơn giản với những dải màu sặc s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kumimoji="0" lang="vi-VN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24000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4953000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các</a:t>
            </a:r>
            <a:r>
              <a:rPr kumimoji="0" lang="vi-VN" sz="3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dao động này truyền tới tai làm cho màng nhĩ dao động 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vi-VN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1"/>
            <a:ext cx="3304374" cy="22098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52600"/>
            <a:ext cx="3422613" cy="22098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981200"/>
            <a:ext cx="2590800" cy="1942295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19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, đẹp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Thí nghiệm về sự truyền âm trong chân k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0" y="1981200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được phát ra từ các vật dao động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37;p32"/>
          <p:cNvGrpSpPr/>
          <p:nvPr/>
        </p:nvGrpSpPr>
        <p:grpSpPr>
          <a:xfrm>
            <a:off x="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vật dao động, ta luôn có thể nghe được âm thanh phát ra từ vật đó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" name="Google Shape;843;p32"/>
          <p:cNvGrpSpPr/>
          <p:nvPr/>
        </p:nvGrpSpPr>
        <p:grpSpPr>
          <a:xfrm>
            <a:off x="228599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có thể phát ra từ các vật cố định  (không dao động)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" name="Google Shape;849;p32"/>
          <p:cNvGrpSpPr/>
          <p:nvPr/>
        </p:nvGrpSpPr>
        <p:grpSpPr>
          <a:xfrm>
            <a:off x="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Tất cả các vật được xem là nguồn âm thì đều có thể phát ra âm thanh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tạo kiểu dáng cho đàn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100" dirty="0" smtClean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100" dirty="0" smtClean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 smtClean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Để  khuếch đại âm do dây đàn phát ra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/>
                <a:t> </a:t>
              </a:r>
              <a:r>
                <a:rPr lang="vi-VN" sz="3600" dirty="0" smtClean="0">
                  <a:latin typeface="+mj-lt"/>
                </a:rPr>
                <a:t>Để người nhạc sỹ vỗ vào hộp khi cần thiết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0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3352800" y="3505200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trống để trong sân trường</a:t>
              </a:r>
              <a:endParaRPr sz="3600" b="1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4114800" y="990600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 smtClean="0">
                <a:latin typeface="+mj-lt"/>
              </a:rPr>
              <a:t>Chiếc sáo mà người nghệ sỹ đang thổi trên sân khấu </a:t>
            </a:r>
            <a:endParaRPr sz="320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5" name="Google Shape;195;p18"/>
          <p:cNvGrpSpPr/>
          <p:nvPr/>
        </p:nvGrpSpPr>
        <p:grpSpPr>
          <a:xfrm>
            <a:off x="0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Chiếc âm thoa đặt trên bàn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3907325" y="1823351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9;p18"/>
          <p:cNvGrpSpPr/>
          <p:nvPr/>
        </p:nvGrpSpPr>
        <p:grpSpPr>
          <a:xfrm>
            <a:off x="4419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02;p18"/>
          <p:cNvGrpSpPr/>
          <p:nvPr/>
        </p:nvGrpSpPr>
        <p:grpSpPr>
          <a:xfrm>
            <a:off x="3886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4738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06;p18"/>
          <p:cNvGrpSpPr/>
          <p:nvPr/>
        </p:nvGrpSpPr>
        <p:grpSpPr>
          <a:xfrm>
            <a:off x="4030038" y="3891173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nền 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12:SÓNG ÂM </a:t>
            </a:r>
            <a:endParaRPr lang="en-US" sz="8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1066800" y="5257800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solidFill>
                    <a:schemeClr val="bg1"/>
                  </a:solidFill>
                  <a:latin typeface="+mj-lt"/>
                </a:rPr>
                <a:t>Không có âm thanh</a:t>
              </a:r>
              <a:endParaRPr lang="vi-VN" sz="3600" dirty="0">
                <a:solidFill>
                  <a:schemeClr val="bg1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0" y="1295400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381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609600" y="4038600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1400" y="2895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228600" y="1752600"/>
            <a:ext cx="1878479" cy="4648200"/>
            <a:chOff x="1338088" y="1919060"/>
            <a:chExt cx="1953900" cy="1012840"/>
          </a:xfrm>
        </p:grpSpPr>
        <p:sp>
          <p:nvSpPr>
            <p:cNvPr id="422" name="Google Shape;422;p23"/>
            <p:cNvSpPr/>
            <p:nvPr/>
          </p:nvSpPr>
          <p:spPr>
            <a:xfrm>
              <a:off x="133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2590800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4800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6934200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228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3;p28"/>
          <p:cNvGrpSpPr/>
          <p:nvPr/>
        </p:nvGrpSpPr>
        <p:grpSpPr>
          <a:xfrm>
            <a:off x="0" y="1447800"/>
            <a:ext cx="9144000" cy="1010467"/>
            <a:chOff x="2206725" y="1254350"/>
            <a:chExt cx="5735801" cy="757850"/>
          </a:xfrm>
        </p:grpSpPr>
        <p:sp>
          <p:nvSpPr>
            <p:cNvPr id="644" name="Google Shape;644;p28"/>
            <p:cNvSpPr/>
            <p:nvPr/>
          </p:nvSpPr>
          <p:spPr>
            <a:xfrm flipV="1">
              <a:off x="2820775" y="1579910"/>
              <a:ext cx="527547" cy="34289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206725" y="12543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0" y="7572"/>
                  </a:lnTo>
                  <a:lnTo>
                    <a:pt x="0" y="22729"/>
                  </a:lnTo>
                  <a:lnTo>
                    <a:pt x="13133" y="30313"/>
                  </a:lnTo>
                  <a:lnTo>
                    <a:pt x="26253" y="22729"/>
                  </a:lnTo>
                  <a:lnTo>
                    <a:pt x="26253" y="7572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268325" y="13251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1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5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369825" y="1468050"/>
              <a:ext cx="330125" cy="330125"/>
            </a:xfrm>
            <a:custGeom>
              <a:avLst/>
              <a:gdLst/>
              <a:ahLst/>
              <a:cxnLst/>
              <a:rect l="l" t="t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171768" y="1464043"/>
              <a:ext cx="3770758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tròn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348322" y="1371600"/>
              <a:ext cx="531345" cy="4000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A</a:t>
              </a:r>
              <a:endParaRPr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oogle Shape;650;p28"/>
          <p:cNvGrpSpPr/>
          <p:nvPr/>
        </p:nvGrpSpPr>
        <p:grpSpPr>
          <a:xfrm>
            <a:off x="457200" y="2667000"/>
            <a:ext cx="8686800" cy="1010467"/>
            <a:chOff x="2922575" y="1798150"/>
            <a:chExt cx="5019950" cy="757850"/>
          </a:xfrm>
        </p:grpSpPr>
        <p:sp>
          <p:nvSpPr>
            <p:cNvPr id="651" name="Google Shape;651;p28"/>
            <p:cNvSpPr/>
            <p:nvPr/>
          </p:nvSpPr>
          <p:spPr>
            <a:xfrm>
              <a:off x="3523550" y="2181525"/>
              <a:ext cx="468088" cy="34289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22575" y="17981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1"/>
                  </a:moveTo>
                  <a:lnTo>
                    <a:pt x="1" y="7585"/>
                  </a:lnTo>
                  <a:lnTo>
                    <a:pt x="1" y="22742"/>
                  </a:lnTo>
                  <a:lnTo>
                    <a:pt x="13133" y="30314"/>
                  </a:lnTo>
                  <a:lnTo>
                    <a:pt x="26254" y="22742"/>
                  </a:lnTo>
                  <a:lnTo>
                    <a:pt x="26254" y="7585"/>
                  </a:lnTo>
                  <a:lnTo>
                    <a:pt x="131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984200" y="186930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0"/>
                  </a:moveTo>
                  <a:lnTo>
                    <a:pt x="0" y="6156"/>
                  </a:lnTo>
                  <a:lnTo>
                    <a:pt x="0" y="18467"/>
                  </a:lnTo>
                  <a:lnTo>
                    <a:pt x="10668" y="24634"/>
                  </a:lnTo>
                  <a:lnTo>
                    <a:pt x="21336" y="18467"/>
                  </a:lnTo>
                  <a:lnTo>
                    <a:pt x="21336" y="615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100875" y="2027050"/>
              <a:ext cx="300050" cy="300050"/>
            </a:xfrm>
            <a:custGeom>
              <a:avLst/>
              <a:gdLst/>
              <a:ahLst/>
              <a:cxnLst/>
              <a:rect l="l" t="t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171725" y="2100950"/>
              <a:ext cx="136650" cy="98475"/>
            </a:xfrm>
            <a:custGeom>
              <a:avLst/>
              <a:gdLst/>
              <a:ahLst/>
              <a:cxnLst/>
              <a:rect l="l" t="t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991638" y="1969600"/>
              <a:ext cx="520588" cy="3808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4735335" y="2031393"/>
              <a:ext cx="320719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lặp đi lặp lại quanh một điểm nào đó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4" name="Google Shape;665;p28"/>
          <p:cNvGrpSpPr/>
          <p:nvPr/>
        </p:nvGrpSpPr>
        <p:grpSpPr>
          <a:xfrm>
            <a:off x="1066800" y="3886200"/>
            <a:ext cx="8077200" cy="1010467"/>
            <a:chOff x="2922575" y="3259950"/>
            <a:chExt cx="5019950" cy="757850"/>
          </a:xfrm>
        </p:grpSpPr>
        <p:sp>
          <p:nvSpPr>
            <p:cNvPr id="666" name="Google Shape;666;p28"/>
            <p:cNvSpPr/>
            <p:nvPr/>
          </p:nvSpPr>
          <p:spPr>
            <a:xfrm flipV="1">
              <a:off x="3523550" y="3602851"/>
              <a:ext cx="478080" cy="36000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2984200" y="33307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067550" y="3508475"/>
              <a:ext cx="366425" cy="260775"/>
            </a:xfrm>
            <a:custGeom>
              <a:avLst/>
              <a:gdLst/>
              <a:ahLst/>
              <a:cxnLst/>
              <a:rect l="l" t="t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954715" y="3374250"/>
              <a:ext cx="515678" cy="4000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658446" y="3488555"/>
              <a:ext cx="3284079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của vật được ném lên cao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5" name="Google Shape;672;p28"/>
          <p:cNvGrpSpPr/>
          <p:nvPr/>
        </p:nvGrpSpPr>
        <p:grpSpPr>
          <a:xfrm>
            <a:off x="1752600" y="5181600"/>
            <a:ext cx="7162800" cy="1010067"/>
            <a:chOff x="2206725" y="3849300"/>
            <a:chExt cx="5735800" cy="757550"/>
          </a:xfrm>
        </p:grpSpPr>
        <p:sp>
          <p:nvSpPr>
            <p:cNvPr id="673" name="Google Shape;673;p28"/>
            <p:cNvSpPr/>
            <p:nvPr/>
          </p:nvSpPr>
          <p:spPr>
            <a:xfrm flipV="1">
              <a:off x="2820776" y="4192200"/>
              <a:ext cx="596255" cy="35725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6350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2268325" y="392015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84125" y="4044275"/>
              <a:ext cx="298875" cy="300200"/>
            </a:xfrm>
            <a:custGeom>
              <a:avLst/>
              <a:gdLst/>
              <a:ahLst/>
              <a:cxnLst/>
              <a:rect l="l" t="t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17031" y="4020750"/>
              <a:ext cx="554555" cy="40005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8" name="Google Shape;678;p28"/>
            <p:cNvSpPr txBox="1"/>
            <p:nvPr/>
          </p:nvSpPr>
          <p:spPr>
            <a:xfrm>
              <a:off x="4258984" y="4077943"/>
              <a:ext cx="3683541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cong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sp>
        <p:nvSpPr>
          <p:cNvPr id="40" name="Flowchart: Terminator 39"/>
          <p:cNvSpPr/>
          <p:nvPr/>
        </p:nvSpPr>
        <p:spPr>
          <a:xfrm>
            <a:off x="0" y="0"/>
            <a:ext cx="9144000" cy="114300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+mj-lt"/>
              </a:rPr>
              <a:t>Câu 6:Chuyển động như thế nào được gọi là dao động.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2590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 smtClean="0">
                <a:solidFill>
                  <a:srgbClr val="00B05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Chuyển động lặp đi lặp lại quanh một điểm nào đó</a:t>
            </a:r>
            <a:endParaRPr lang="vi-VN" sz="3600" dirty="0">
              <a:solidFill>
                <a:srgbClr val="00B05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2286000" y="1143000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3124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2133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 smtClean="0"/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3048000" y="2286000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 smtClean="0">
                <a:latin typeface="+mj-lt"/>
              </a:rPr>
              <a:t>Câu 7 :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4953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ình nền powerpoint đơn giản [TẢI MIỄN PHÍ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114300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HƯỚNG DẪN VỀ NHÀ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2098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Ôn tập lại các kiến thức cơ bản đã học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815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Xem trước bài 13: Độ to và độ cao của âm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990600" y="3657600"/>
            <a:ext cx="466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bài tập trong SBT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backgroud hoa đào nở cực kỳ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685800" y="381000"/>
            <a:ext cx="784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 cam ƠN CAC EM HOC SINH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28956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16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16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16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1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48+49+50</a:t>
            </a:r>
            <a:b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12- SÓNG ÂM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với tông màu ấ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chuyển động qua lại quanh một vị trí cân bằng 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lại. Thấy thước chuyển động qua lại quanh một vị trí.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/>
              <a:t>.</a:t>
            </a:r>
            <a:r>
              <a:rPr lang="vi-VN" b="1" i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163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657600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với những đám mây trắ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5562600" cy="23241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3733800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910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48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0" y="52578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"/>
            <a:ext cx="33528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1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3733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8862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toạ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324600" cy="32639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276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543425"/>
            <a:ext cx="46482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b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ÂM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851</Words>
  <Application>Microsoft Office PowerPoint</Application>
  <PresentationFormat>On-screen Show (4:3)</PresentationFormat>
  <Paragraphs>115</Paragraphs>
  <Slides>25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TIẾT 48+49+50  Bài 12- SÓNG 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49 SÓNG ÂM</vt:lpstr>
      <vt:lpstr>PowerPoint Presentation</vt:lpstr>
      <vt:lpstr>PowerPoint Presentation</vt:lpstr>
      <vt:lpstr>PowerPoint Presentation</vt:lpstr>
      <vt:lpstr>PowerPoint Presentation</vt:lpstr>
      <vt:lpstr>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TRONGTIN</cp:lastModifiedBy>
  <cp:revision>59</cp:revision>
  <dcterms:created xsi:type="dcterms:W3CDTF">2022-03-14T12:06:38Z</dcterms:created>
  <dcterms:modified xsi:type="dcterms:W3CDTF">2022-11-23T16:28:22Z</dcterms:modified>
</cp:coreProperties>
</file>