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444" r:id="rId3"/>
    <p:sldId id="536" r:id="rId4"/>
    <p:sldId id="539" r:id="rId5"/>
    <p:sldId id="422" r:id="rId6"/>
    <p:sldId id="263" r:id="rId7"/>
    <p:sldId id="529" r:id="rId8"/>
    <p:sldId id="537" r:id="rId9"/>
    <p:sldId id="541" r:id="rId10"/>
    <p:sldId id="442" r:id="rId11"/>
    <p:sldId id="313" r:id="rId12"/>
    <p:sldId id="542" r:id="rId13"/>
    <p:sldId id="544" r:id="rId14"/>
    <p:sldId id="546" r:id="rId15"/>
    <p:sldId id="548" r:id="rId16"/>
    <p:sldId id="550" r:id="rId17"/>
    <p:sldId id="551" r:id="rId18"/>
    <p:sldId id="553" r:id="rId19"/>
    <p:sldId id="555" r:id="rId20"/>
    <p:sldId id="554" r:id="rId21"/>
    <p:sldId id="557"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FF"/>
    <a:srgbClr val="FF9900"/>
    <a:srgbClr val="FFFF00"/>
    <a:srgbClr val="00FF00"/>
    <a:srgbClr val="FFFFFF"/>
    <a:srgbClr val="FFCCFF"/>
    <a:srgbClr val="CCFF33"/>
    <a:srgbClr val="CCFF99"/>
    <a:srgbClr val="1A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92" d="100"/>
          <a:sy n="92" d="100"/>
        </p:scale>
        <p:origin x="-98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267F-B4A3-47EE-9F3E-F2528B322178}" type="datetimeFigureOut">
              <a:rPr lang="en-US" smtClean="0"/>
              <a:t>23/2/2025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AC3B2-C471-44CE-B5F5-87CA972FF8A9}" type="slidenum">
              <a:rPr lang="en-US" smtClean="0"/>
              <a:t>‹#›</a:t>
            </a:fld>
            <a:endParaRPr lang="en-US"/>
          </a:p>
        </p:txBody>
      </p:sp>
    </p:spTree>
    <p:extLst>
      <p:ext uri="{BB962C8B-B14F-4D97-AF65-F5344CB8AC3E}">
        <p14:creationId xmlns:p14="http://schemas.microsoft.com/office/powerpoint/2010/main" val="53185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4</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eaLnBrk="1" hangingPunct="1">
              <a:buFont typeface="Arial" charset="0"/>
              <a:buNone/>
            </a:pPr>
            <a:fld id="{192DF013-9B85-4616-9382-50AAA246101C}" type="slidenum">
              <a:rPr lang="en-US" smtClean="0">
                <a:latin typeface="Arial" charset="0"/>
                <a:cs typeface="Arial" charset="0"/>
              </a:rPr>
              <a:pPr eaLnBrk="1" hangingPunct="1">
                <a:buFont typeface="Arial" charset="0"/>
                <a:buNone/>
              </a:pPr>
              <a:t>15</a:t>
            </a:fld>
            <a:endParaRPr lang="en-US" smtClean="0">
              <a:latin typeface="Arial" charset="0"/>
              <a:cs typeface="Arial" charset="0"/>
            </a:endParaRPr>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smtClean="0">
              <a:latin typeface="Arial" charset="0"/>
            </a:endParaRPr>
          </a:p>
        </p:txBody>
      </p:sp>
      <p:sp>
        <p:nvSpPr>
          <p:cNvPr id="491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r" eaLnBrk="1" hangingPunct="1"/>
            <a:fld id="{CB6B9DA3-A2BE-408A-86E0-856B6ADB872E}" type="slidenum">
              <a:rPr lang="en-US" sz="1200">
                <a:latin typeface="Arial" charset="0"/>
              </a:rPr>
              <a:pPr algn="r" eaLnBrk="1" hangingPunct="1"/>
              <a:t>15</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D03774-4747-4B41-94EF-996A28996A91}" type="datetimeFigureOut">
              <a:rPr lang="en-US" smtClean="0"/>
              <a:t>23/2/2025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E7B367-DAAF-46D0-90A2-1EB3D8FA6B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23/2/2025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23/2/2025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1" y="1257300"/>
            <a:ext cx="91487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pic>
        <p:nvPicPr>
          <p:cNvPr id="3" name="Picture 5" descr="blotter_butt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1" y="171450"/>
            <a:ext cx="1476375"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userDrawn="1"/>
        </p:nvSpPr>
        <p:spPr bwMode="auto">
          <a:xfrm>
            <a:off x="304800" y="17145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mn-cs"/>
              </a:rPr>
              <a:t>Bài 22</a:t>
            </a:r>
          </a:p>
        </p:txBody>
      </p:sp>
      <p:sp>
        <p:nvSpPr>
          <p:cNvPr id="5" name="WordArt 7"/>
          <p:cNvSpPr>
            <a:spLocks noChangeArrowheads="1" noChangeShapeType="1" noTextEdit="1"/>
          </p:cNvSpPr>
          <p:nvPr userDrawn="1"/>
        </p:nvSpPr>
        <p:spPr bwMode="auto">
          <a:xfrm>
            <a:off x="2743200" y="0"/>
            <a:ext cx="5791200" cy="742950"/>
          </a:xfrm>
          <a:prstGeom prst="rect">
            <a:avLst/>
          </a:prstGeom>
        </p:spPr>
        <p:txBody>
          <a:bodyPr wrap="none" fromWordArt="1">
            <a:prstTxWarp prst="textDeflate">
              <a:avLst>
                <a:gd name="adj" fmla="val 26602"/>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1" lang="en-US" sz="27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DẪN NHIỆT</a:t>
            </a:r>
          </a:p>
        </p:txBody>
      </p:sp>
    </p:spTree>
    <p:extLst>
      <p:ext uri="{BB962C8B-B14F-4D97-AF65-F5344CB8AC3E}">
        <p14:creationId xmlns:p14="http://schemas.microsoft.com/office/powerpoint/2010/main" val="40385081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72618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485390"/>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442131178"/>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485900"/>
            <a:ext cx="33147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485900"/>
            <a:ext cx="33147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625504"/>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0690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8723339"/>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41121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59916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7142"/>
            <a:ext cx="3008313" cy="28918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06517165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23/2/2025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36321"/>
            <a:ext cx="5486400" cy="289183"/>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6243856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478801"/>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6787" y="514350"/>
            <a:ext cx="813813" cy="434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514350"/>
            <a:ext cx="51054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639061"/>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00200" y="514350"/>
            <a:ext cx="7010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23526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D03774-4747-4B41-94EF-996A28996A91}" type="datetimeFigureOut">
              <a:rPr lang="en-US" smtClean="0"/>
              <a:t>23/2/2025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D03774-4747-4B41-94EF-996A28996A91}" type="datetimeFigureOut">
              <a:rPr lang="en-US" smtClean="0"/>
              <a:t>23/2/2025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D03774-4747-4B41-94EF-996A28996A91}" type="datetimeFigureOut">
              <a:rPr lang="en-US" smtClean="0"/>
              <a:t>23/2/2025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D03774-4747-4B41-94EF-996A28996A91}" type="datetimeFigureOut">
              <a:rPr lang="en-US" smtClean="0"/>
              <a:t>23/2/2025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7B367-DAAF-46D0-90A2-1EB3D8FA6BA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03774-4747-4B41-94EF-996A28996A91}" type="datetimeFigureOut">
              <a:rPr lang="en-US" smtClean="0"/>
              <a:t>23/2/2025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CAD03774-4747-4B41-94EF-996A28996A91}" type="datetimeFigureOut">
              <a:rPr lang="en-US" smtClean="0"/>
              <a:t>23/2/2025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D03774-4747-4B41-94EF-996A28996A91}" type="datetimeFigureOut">
              <a:rPr lang="en-US" smtClean="0"/>
              <a:t>23/2/2025</a:t>
            </a:fld>
            <a:endParaRPr lang="en-US"/>
          </a:p>
        </p:txBody>
      </p:sp>
      <p:sp>
        <p:nvSpPr>
          <p:cNvPr id="6" name="Footer Placeholder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E7B367-DAAF-46D0-90A2-1EB3D8FA6BAD}"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CAD03774-4747-4B41-94EF-996A28996A91}" type="datetimeFigureOut">
              <a:rPr lang="en-US" smtClean="0"/>
              <a:t>23/2/2025</a:t>
            </a:fld>
            <a:endParaRPr lang="en-US"/>
          </a:p>
        </p:txBody>
      </p:sp>
      <p:sp>
        <p:nvSpPr>
          <p:cNvPr id="22" name="Footer Placeholder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76E7B367-DAAF-46D0-90A2-1EB3D8FA6B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514350"/>
            <a:ext cx="7010400" cy="40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en-US" altLang="zh-CN"/>
              <a:t>Click add title</a:t>
            </a:r>
          </a:p>
        </p:txBody>
      </p:sp>
      <p:sp>
        <p:nvSpPr>
          <p:cNvPr id="1027" name="Rectangle 3"/>
          <p:cNvSpPr>
            <a:spLocks noGrp="1" noChangeArrowheads="1"/>
          </p:cNvSpPr>
          <p:nvPr>
            <p:ph type="body" idx="1"/>
          </p:nvPr>
        </p:nvSpPr>
        <p:spPr bwMode="auto">
          <a:xfrm>
            <a:off x="1676400" y="1485900"/>
            <a:ext cx="6781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a:t>Click to add text</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pic>
        <p:nvPicPr>
          <p:cNvPr id="1028" name="Picture 4" descr="blotter_butto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4801" y="171450"/>
            <a:ext cx="1476375"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userDrawn="1"/>
        </p:nvSpPr>
        <p:spPr bwMode="auto">
          <a:xfrm>
            <a:off x="609600" y="171450"/>
            <a:ext cx="69442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350" b="1" i="0" u="none" strike="noStrike" kern="1200" cap="none" spc="0" normalizeH="0" baseline="0" noProof="0">
                <a:ln>
                  <a:noFill/>
                </a:ln>
                <a:solidFill>
                  <a:srgbClr val="FFFF00"/>
                </a:solidFill>
                <a:effectLst/>
                <a:uLnTx/>
                <a:uFillTx/>
                <a:latin typeface="Arial" panose="020B0604020202020204" pitchFamily="34" charset="0"/>
                <a:ea typeface="+mn-ea"/>
                <a:cs typeface="+mn-cs"/>
              </a:rPr>
              <a:t>Bài 54</a:t>
            </a:r>
          </a:p>
        </p:txBody>
      </p:sp>
      <p:sp>
        <p:nvSpPr>
          <p:cNvPr id="40966" name="WordArt 6"/>
          <p:cNvSpPr>
            <a:spLocks noChangeArrowheads="1" noChangeShapeType="1" noTextEdit="1"/>
          </p:cNvSpPr>
          <p:nvPr userDrawn="1"/>
        </p:nvSpPr>
        <p:spPr bwMode="auto">
          <a:xfrm>
            <a:off x="3048000" y="114300"/>
            <a:ext cx="5753100" cy="342900"/>
          </a:xfrm>
          <a:prstGeom prst="rect">
            <a:avLst/>
          </a:prstGeom>
        </p:spPr>
        <p:txBody>
          <a:bodyPr wrap="none" fromWordArt="1">
            <a:prstTxWarp prst="textPlain">
              <a:avLst>
                <a:gd name="adj" fmla="val 50000"/>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1" lang="en-US" sz="27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SỰ TRỘN ÁNH SÁNG MÀU</a:t>
            </a:r>
          </a:p>
        </p:txBody>
      </p:sp>
    </p:spTree>
    <p:extLst>
      <p:ext uri="{BB962C8B-B14F-4D97-AF65-F5344CB8AC3E}">
        <p14:creationId xmlns:p14="http://schemas.microsoft.com/office/powerpoint/2010/main" val="1152989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40966"/>
                                        </p:tgtEl>
                                        <p:attrNameLst>
                                          <p:attrName>style.color</p:attrName>
                                        </p:attrNameLst>
                                      </p:cBhvr>
                                      <p:by>
                                        <p:hsl h="-7200000" s="0" l="0"/>
                                      </p:by>
                                    </p:animClr>
                                    <p:animClr clrSpc="hsl" dir="cw">
                                      <p:cBhvr>
                                        <p:cTn id="7" dur="500" fill="hold"/>
                                        <p:tgtEl>
                                          <p:spTgt spid="40966"/>
                                        </p:tgtEl>
                                        <p:attrNameLst>
                                          <p:attrName>fillcolor</p:attrName>
                                        </p:attrNameLst>
                                      </p:cBhvr>
                                      <p:by>
                                        <p:hsl h="-7200000" s="0" l="0"/>
                                      </p:by>
                                    </p:animClr>
                                    <p:animClr clrSpc="hsl" dir="cw">
                                      <p:cBhvr>
                                        <p:cTn id="8" dur="500" fill="hold"/>
                                        <p:tgtEl>
                                          <p:spTgt spid="40966"/>
                                        </p:tgtEl>
                                        <p:attrNameLst>
                                          <p:attrName>stroke.color</p:attrName>
                                        </p:attrNameLst>
                                      </p:cBhvr>
                                      <p:by>
                                        <p:hsl h="-7200000" s="0" l="0"/>
                                      </p:by>
                                    </p:animClr>
                                    <p:set>
                                      <p:cBhvr>
                                        <p:cTn id="9" dur="500" fill="hold"/>
                                        <p:tgtEl>
                                          <p:spTgt spid="409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lnSpc>
          <a:spcPct val="85000"/>
        </a:lnSpc>
        <a:spcBef>
          <a:spcPct val="0"/>
        </a:spcBef>
        <a:spcAft>
          <a:spcPct val="0"/>
        </a:spcAft>
        <a:defRPr kumimoji="1" sz="2400" b="1">
          <a:solidFill>
            <a:srgbClr val="666699"/>
          </a:solidFill>
          <a:latin typeface="+mj-lt"/>
          <a:ea typeface="+mj-ea"/>
          <a:cs typeface="+mj-cs"/>
        </a:defRPr>
      </a:lvl1pPr>
      <a:lvl2pPr algn="l" rtl="0" eaLnBrk="0" fontAlgn="base" hangingPunct="0">
        <a:lnSpc>
          <a:spcPct val="85000"/>
        </a:lnSpc>
        <a:spcBef>
          <a:spcPct val="0"/>
        </a:spcBef>
        <a:spcAft>
          <a:spcPct val="0"/>
        </a:spcAft>
        <a:defRPr kumimoji="1" sz="2400" b="1">
          <a:solidFill>
            <a:srgbClr val="666699"/>
          </a:solidFill>
          <a:latin typeface="Tahoma" pitchFamily="34" charset="0"/>
        </a:defRPr>
      </a:lvl2pPr>
      <a:lvl3pPr algn="l" rtl="0" eaLnBrk="0" fontAlgn="base" hangingPunct="0">
        <a:lnSpc>
          <a:spcPct val="85000"/>
        </a:lnSpc>
        <a:spcBef>
          <a:spcPct val="0"/>
        </a:spcBef>
        <a:spcAft>
          <a:spcPct val="0"/>
        </a:spcAft>
        <a:defRPr kumimoji="1" sz="2400" b="1">
          <a:solidFill>
            <a:srgbClr val="666699"/>
          </a:solidFill>
          <a:latin typeface="Tahoma" pitchFamily="34" charset="0"/>
        </a:defRPr>
      </a:lvl3pPr>
      <a:lvl4pPr algn="l" rtl="0" eaLnBrk="0" fontAlgn="base" hangingPunct="0">
        <a:lnSpc>
          <a:spcPct val="85000"/>
        </a:lnSpc>
        <a:spcBef>
          <a:spcPct val="0"/>
        </a:spcBef>
        <a:spcAft>
          <a:spcPct val="0"/>
        </a:spcAft>
        <a:defRPr kumimoji="1" sz="2400" b="1">
          <a:solidFill>
            <a:srgbClr val="666699"/>
          </a:solidFill>
          <a:latin typeface="Tahoma" pitchFamily="34" charset="0"/>
        </a:defRPr>
      </a:lvl4pPr>
      <a:lvl5pPr algn="l" rtl="0" eaLnBrk="0" fontAlgn="base" hangingPunct="0">
        <a:lnSpc>
          <a:spcPct val="85000"/>
        </a:lnSpc>
        <a:spcBef>
          <a:spcPct val="0"/>
        </a:spcBef>
        <a:spcAft>
          <a:spcPct val="0"/>
        </a:spcAft>
        <a:defRPr kumimoji="1" sz="2400" b="1">
          <a:solidFill>
            <a:srgbClr val="666699"/>
          </a:solidFill>
          <a:latin typeface="Tahoma" pitchFamily="34" charset="0"/>
        </a:defRPr>
      </a:lvl5pPr>
      <a:lvl6pPr marL="342900" algn="l" rtl="0" eaLnBrk="0" fontAlgn="base" hangingPunct="0">
        <a:lnSpc>
          <a:spcPct val="85000"/>
        </a:lnSpc>
        <a:spcBef>
          <a:spcPct val="0"/>
        </a:spcBef>
        <a:spcAft>
          <a:spcPct val="0"/>
        </a:spcAft>
        <a:defRPr kumimoji="1" sz="2400" b="1">
          <a:solidFill>
            <a:srgbClr val="666699"/>
          </a:solidFill>
          <a:latin typeface="Tahoma" pitchFamily="34" charset="0"/>
        </a:defRPr>
      </a:lvl6pPr>
      <a:lvl7pPr marL="685800" algn="l" rtl="0" eaLnBrk="0" fontAlgn="base" hangingPunct="0">
        <a:lnSpc>
          <a:spcPct val="85000"/>
        </a:lnSpc>
        <a:spcBef>
          <a:spcPct val="0"/>
        </a:spcBef>
        <a:spcAft>
          <a:spcPct val="0"/>
        </a:spcAft>
        <a:defRPr kumimoji="1" sz="2400" b="1">
          <a:solidFill>
            <a:srgbClr val="666699"/>
          </a:solidFill>
          <a:latin typeface="Tahoma" pitchFamily="34" charset="0"/>
        </a:defRPr>
      </a:lvl7pPr>
      <a:lvl8pPr marL="1028700" algn="l" rtl="0" eaLnBrk="0" fontAlgn="base" hangingPunct="0">
        <a:lnSpc>
          <a:spcPct val="85000"/>
        </a:lnSpc>
        <a:spcBef>
          <a:spcPct val="0"/>
        </a:spcBef>
        <a:spcAft>
          <a:spcPct val="0"/>
        </a:spcAft>
        <a:defRPr kumimoji="1" sz="2400" b="1">
          <a:solidFill>
            <a:srgbClr val="666699"/>
          </a:solidFill>
          <a:latin typeface="Tahoma" pitchFamily="34" charset="0"/>
        </a:defRPr>
      </a:lvl8pPr>
      <a:lvl9pPr marL="1371600" algn="l" rtl="0" eaLnBrk="0" fontAlgn="base" hangingPunct="0">
        <a:lnSpc>
          <a:spcPct val="85000"/>
        </a:lnSpc>
        <a:spcBef>
          <a:spcPct val="0"/>
        </a:spcBef>
        <a:spcAft>
          <a:spcPct val="0"/>
        </a:spcAft>
        <a:defRPr kumimoji="1" sz="2400" b="1">
          <a:solidFill>
            <a:srgbClr val="666699"/>
          </a:solidFill>
          <a:latin typeface="Tahoma" pitchFamily="34" charset="0"/>
        </a:defRPr>
      </a:lvl9pPr>
    </p:titleStyle>
    <p:bodyStyle>
      <a:lvl1pPr marL="257175" indent="-257175" algn="l" rtl="0" eaLnBrk="0" fontAlgn="base" hangingPunct="0">
        <a:spcBef>
          <a:spcPct val="20000"/>
        </a:spcBef>
        <a:spcAft>
          <a:spcPct val="0"/>
        </a:spcAft>
        <a:buClr>
          <a:srgbClr val="3366CC"/>
        </a:buClr>
        <a:buChar char="•"/>
        <a:defRPr kumimoji="1" sz="2100">
          <a:solidFill>
            <a:schemeClr val="tx1"/>
          </a:solidFill>
          <a:latin typeface="+mn-lt"/>
          <a:ea typeface="+mn-ea"/>
          <a:cs typeface="+mn-cs"/>
        </a:defRPr>
      </a:lvl1pPr>
      <a:lvl2pPr marL="557213" indent="-214313" algn="l" rtl="0" eaLnBrk="0" fontAlgn="base" hangingPunct="0">
        <a:spcBef>
          <a:spcPct val="20000"/>
        </a:spcBef>
        <a:spcAft>
          <a:spcPct val="0"/>
        </a:spcAft>
        <a:buClr>
          <a:srgbClr val="3366CC"/>
        </a:buClr>
        <a:buChar char="•"/>
        <a:defRPr kumimoji="1" sz="1800">
          <a:solidFill>
            <a:schemeClr val="tx1"/>
          </a:solidFill>
          <a:latin typeface="+mn-lt"/>
        </a:defRPr>
      </a:lvl2pPr>
      <a:lvl3pPr marL="857250" indent="-171450" algn="l" rtl="0" eaLnBrk="0" fontAlgn="base" hangingPunct="0">
        <a:spcBef>
          <a:spcPct val="20000"/>
        </a:spcBef>
        <a:spcAft>
          <a:spcPct val="0"/>
        </a:spcAft>
        <a:buClr>
          <a:srgbClr val="3366CC"/>
        </a:buClr>
        <a:buChar char="•"/>
        <a:defRPr kumimoji="1" sz="1500">
          <a:solidFill>
            <a:schemeClr val="tx1"/>
          </a:solidFill>
          <a:latin typeface="+mn-lt"/>
        </a:defRPr>
      </a:lvl3pPr>
      <a:lvl4pPr marL="1200150" indent="-171450" algn="l" rtl="0" eaLnBrk="0" fontAlgn="base" hangingPunct="0">
        <a:spcBef>
          <a:spcPct val="20000"/>
        </a:spcBef>
        <a:spcAft>
          <a:spcPct val="0"/>
        </a:spcAft>
        <a:buClr>
          <a:srgbClr val="3366CC"/>
        </a:buClr>
        <a:buChar char="•"/>
        <a:defRPr kumimoji="1" sz="1500">
          <a:solidFill>
            <a:schemeClr val="tx1"/>
          </a:solidFill>
          <a:latin typeface="+mn-lt"/>
        </a:defRPr>
      </a:lvl4pPr>
      <a:lvl5pPr marL="1543050" indent="-171450" algn="l" rtl="0" eaLnBrk="0" fontAlgn="base" hangingPunct="0">
        <a:spcBef>
          <a:spcPct val="20000"/>
        </a:spcBef>
        <a:spcAft>
          <a:spcPct val="0"/>
        </a:spcAft>
        <a:buClr>
          <a:srgbClr val="3366CC"/>
        </a:buClr>
        <a:buChar char="•"/>
        <a:defRPr kumimoji="1">
          <a:solidFill>
            <a:schemeClr val="tx1"/>
          </a:solidFill>
          <a:latin typeface="+mn-lt"/>
        </a:defRPr>
      </a:lvl5pPr>
      <a:lvl6pPr marL="1885950" indent="-171450" algn="l" rtl="0" eaLnBrk="0" fontAlgn="base" hangingPunct="0">
        <a:spcBef>
          <a:spcPct val="20000"/>
        </a:spcBef>
        <a:spcAft>
          <a:spcPct val="0"/>
        </a:spcAft>
        <a:buClr>
          <a:srgbClr val="3366CC"/>
        </a:buClr>
        <a:buChar char="•"/>
        <a:defRPr kumimoji="1">
          <a:solidFill>
            <a:schemeClr val="tx1"/>
          </a:solidFill>
          <a:latin typeface="+mn-lt"/>
        </a:defRPr>
      </a:lvl6pPr>
      <a:lvl7pPr marL="2228850" indent="-171450" algn="l" rtl="0" eaLnBrk="0" fontAlgn="base" hangingPunct="0">
        <a:spcBef>
          <a:spcPct val="20000"/>
        </a:spcBef>
        <a:spcAft>
          <a:spcPct val="0"/>
        </a:spcAft>
        <a:buClr>
          <a:srgbClr val="3366CC"/>
        </a:buClr>
        <a:buChar char="•"/>
        <a:defRPr kumimoji="1">
          <a:solidFill>
            <a:schemeClr val="tx1"/>
          </a:solidFill>
          <a:latin typeface="+mn-lt"/>
        </a:defRPr>
      </a:lvl7pPr>
      <a:lvl8pPr marL="2571750" indent="-171450" algn="l" rtl="0" eaLnBrk="0" fontAlgn="base" hangingPunct="0">
        <a:spcBef>
          <a:spcPct val="20000"/>
        </a:spcBef>
        <a:spcAft>
          <a:spcPct val="0"/>
        </a:spcAft>
        <a:buClr>
          <a:srgbClr val="3366CC"/>
        </a:buClr>
        <a:buChar char="•"/>
        <a:defRPr kumimoji="1">
          <a:solidFill>
            <a:schemeClr val="tx1"/>
          </a:solidFill>
          <a:latin typeface="+mn-lt"/>
        </a:defRPr>
      </a:lvl8pPr>
      <a:lvl9pPr marL="2914650" indent="-171450" algn="l" rtl="0" eaLnBrk="0" fontAlgn="base" hangingPunct="0">
        <a:spcBef>
          <a:spcPct val="20000"/>
        </a:spcBef>
        <a:spcAft>
          <a:spcPct val="0"/>
        </a:spcAft>
        <a:buClr>
          <a:srgbClr val="3366CC"/>
        </a:buClr>
        <a:buChar char="•"/>
        <a:defRPr kumimoji="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6.gi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76200" y="-19050"/>
            <a:ext cx="9220200" cy="5143500"/>
          </a:xfrm>
          <a:prstGeom prst="rect">
            <a:avLst/>
          </a:prstGeom>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05"/>
            <a:ext cx="3629025"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78048"/>
            <a:ext cx="3505200" cy="302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Ly Vuông Plaza Rock 195ml – ly Thủy Tinh Nhập Khẩ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510" y="2026889"/>
            <a:ext cx="3555490" cy="311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1" descr="Tay viÕt ">
            <a:extLst>
              <a:ext uri="{FF2B5EF4-FFF2-40B4-BE49-F238E27FC236}">
                <a16:creationId xmlns="" xmlns:a16="http://schemas.microsoft.com/office/drawing/2014/main" id="{7B7339BE-BEFF-6BFE-27C5-56202B3A2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768" y="135255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a:extLst>
              <a:ext uri="{FF2B5EF4-FFF2-40B4-BE49-F238E27FC236}">
                <a16:creationId xmlns="" xmlns:a16="http://schemas.microsoft.com/office/drawing/2014/main" id="{1962715B-DE0F-D93E-7C40-8C74C0B8C56D}"/>
              </a:ext>
            </a:extLst>
          </p:cNvPr>
          <p:cNvSpPr txBox="1">
            <a:spLocks noChangeArrowheads="1"/>
          </p:cNvSpPr>
          <p:nvPr/>
        </p:nvSpPr>
        <p:spPr bwMode="auto">
          <a:xfrm>
            <a:off x="152400" y="1123950"/>
            <a:ext cx="81683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lgn="just" eaLnBrk="1" hangingPunct="1">
              <a:spcBef>
                <a:spcPct val="50000"/>
              </a:spcBef>
              <a:buFont typeface="Wingdings" panose="05000000000000000000" pitchFamily="2" charset="2"/>
              <a:buNone/>
            </a:pPr>
            <a:r>
              <a:rPr lang="en-US" altLang="zh-CN" sz="4000">
                <a:solidFill>
                  <a:srgbClr val="FF0000"/>
                </a:solidFill>
                <a:ea typeface="SimSun" panose="02010600030101010101" pitchFamily="2" charset="-122"/>
              </a:rPr>
              <a:t>+ Chất rắn dẫn nhiệt </a:t>
            </a:r>
            <a:r>
              <a:rPr lang="en-US" altLang="zh-CN" sz="4000" smtClean="0">
                <a:solidFill>
                  <a:srgbClr val="FF0000"/>
                </a:solidFill>
                <a:ea typeface="SimSun" panose="02010600030101010101" pitchFamily="2" charset="-122"/>
              </a:rPr>
              <a:t>tốt, chất lỏng và chất khí dẫn nhiệt kém</a:t>
            </a:r>
            <a:endParaRPr lang="en-US" altLang="zh-CN" sz="4000">
              <a:solidFill>
                <a:srgbClr val="FF00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arn(inHorizontal)">
                                      <p:cBhvr>
                                        <p:cTn id="7"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tự do: Hình 7">
            <a:extLst>
              <a:ext uri="{FF2B5EF4-FFF2-40B4-BE49-F238E27FC236}">
                <a16:creationId xmlns="" xmlns:a16="http://schemas.microsoft.com/office/drawing/2014/main" id="{27708298-43D2-5C04-C794-731E44769B9F}"/>
              </a:ext>
            </a:extLst>
          </p:cNvPr>
          <p:cNvSpPr/>
          <p:nvPr/>
        </p:nvSpPr>
        <p:spPr>
          <a:xfrm>
            <a:off x="3464" y="285750"/>
            <a:ext cx="5244353" cy="74001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marL="1079500"/>
            <a:r>
              <a:rPr lang="en-US" sz="2800" b="1" dirty="0" smtClean="0">
                <a:solidFill>
                  <a:schemeClr val="tx1"/>
                </a:solidFill>
                <a:latin typeface="Times New Roman" pitchFamily="18" charset="0"/>
                <a:cs typeface="Times New Roman" pitchFamily="18" charset="0"/>
              </a:rPr>
              <a:t>II. ĐỐI LƯU</a:t>
            </a:r>
            <a:endParaRPr lang="en-BZ" sz="2800" b="1" dirty="0">
              <a:solidFill>
                <a:schemeClr val="tx1"/>
              </a:solidFill>
              <a:latin typeface="Times New Roman" pitchFamily="18" charset="0"/>
              <a:cs typeface="Times New Roman" pitchFamily="18" charset="0"/>
            </a:endParaRPr>
          </a:p>
        </p:txBody>
      </p:sp>
      <p:sp>
        <p:nvSpPr>
          <p:cNvPr id="5" name="Hình tự do: Hình 7">
            <a:extLst>
              <a:ext uri="{FF2B5EF4-FFF2-40B4-BE49-F238E27FC236}">
                <a16:creationId xmlns="" xmlns:a16="http://schemas.microsoft.com/office/drawing/2014/main" id="{27708298-43D2-5C04-C794-731E44769B9F}"/>
              </a:ext>
            </a:extLst>
          </p:cNvPr>
          <p:cNvSpPr/>
          <p:nvPr/>
        </p:nvSpPr>
        <p:spPr>
          <a:xfrm>
            <a:off x="3464" y="1081248"/>
            <a:ext cx="5311588" cy="695004"/>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1079500" algn="just"/>
            <a:r>
              <a:rPr lang="en-US" sz="2400" b="1" dirty="0" smtClean="0">
                <a:solidFill>
                  <a:schemeClr val="tx1"/>
                </a:solidFill>
                <a:latin typeface="Times New Roman" pitchFamily="18" charset="0"/>
                <a:cs typeface="Times New Roman" pitchFamily="18" charset="0"/>
              </a:rPr>
              <a:t>1. </a:t>
            </a:r>
            <a:r>
              <a:rPr lang="en-US" sz="2400" b="1" dirty="0" err="1" smtClean="0">
                <a:solidFill>
                  <a:schemeClr val="tx1"/>
                </a:solidFill>
                <a:latin typeface="Times New Roman" pitchFamily="18" charset="0"/>
                <a:cs typeface="Times New Roman" pitchFamily="18" charset="0"/>
              </a:rPr>
              <a:t>Thí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nghiệm</a:t>
            </a:r>
            <a:endParaRPr lang="en-BZ"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8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1752600" y="1828800"/>
            <a:ext cx="838200" cy="342900"/>
          </a:xfrm>
          <a:prstGeom prst="cloudCallout">
            <a:avLst>
              <a:gd name="adj1" fmla="val 37310"/>
              <a:gd name="adj2" fmla="val 81250"/>
            </a:avLst>
          </a:prstGeom>
          <a:gradFill rotWithShape="1">
            <a:gsLst>
              <a:gs pos="0">
                <a:schemeClr val="bg1">
                  <a:alpha val="0"/>
                </a:schemeClr>
              </a:gs>
              <a:gs pos="100000">
                <a:schemeClr val="bg2">
                  <a:alpha val="25998"/>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vi-VN">
              <a:latin typeface="Arial" charset="0"/>
              <a:cs typeface="Arial" charset="0"/>
            </a:endParaRPr>
          </a:p>
        </p:txBody>
      </p:sp>
      <p:grpSp>
        <p:nvGrpSpPr>
          <p:cNvPr id="17411" name="Group 3"/>
          <p:cNvGrpSpPr>
            <a:grpSpLocks/>
          </p:cNvGrpSpPr>
          <p:nvPr/>
        </p:nvGrpSpPr>
        <p:grpSpPr bwMode="auto">
          <a:xfrm rot="1373107">
            <a:off x="1907940" y="2428875"/>
            <a:ext cx="4421073" cy="514350"/>
            <a:chOff x="1488" y="1776"/>
            <a:chExt cx="2832" cy="432"/>
          </a:xfrm>
        </p:grpSpPr>
        <p:sp>
          <p:nvSpPr>
            <p:cNvPr id="17434" name="AutoShape 4"/>
            <p:cNvSpPr>
              <a:spLocks noChangeArrowheads="1"/>
            </p:cNvSpPr>
            <p:nvPr/>
          </p:nvSpPr>
          <p:spPr bwMode="auto">
            <a:xfrm>
              <a:off x="3744" y="1776"/>
              <a:ext cx="576" cy="432"/>
            </a:xfrm>
            <a:prstGeom prst="flowChartDelay">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tLang="en-US">
                <a:cs typeface="Times New Roman" pitchFamily="18" charset="0"/>
              </a:endParaRPr>
            </a:p>
          </p:txBody>
        </p:sp>
        <p:sp>
          <p:nvSpPr>
            <p:cNvPr id="17435" name="Rectangle 5"/>
            <p:cNvSpPr>
              <a:spLocks noChangeArrowheads="1"/>
            </p:cNvSpPr>
            <p:nvPr/>
          </p:nvSpPr>
          <p:spPr bwMode="auto">
            <a:xfrm>
              <a:off x="1488" y="1776"/>
              <a:ext cx="2256" cy="4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tLang="en-US">
                <a:cs typeface="Times New Roman" pitchFamily="18" charset="0"/>
              </a:endParaRPr>
            </a:p>
          </p:txBody>
        </p:sp>
      </p:grpSp>
      <p:sp>
        <p:nvSpPr>
          <p:cNvPr id="17412" name="Freeform 6"/>
          <p:cNvSpPr>
            <a:spLocks noChangeArrowheads="1"/>
          </p:cNvSpPr>
          <p:nvPr/>
        </p:nvSpPr>
        <p:spPr bwMode="auto">
          <a:xfrm rot="336279">
            <a:off x="2091239" y="2325289"/>
            <a:ext cx="4114800" cy="1157288"/>
          </a:xfrm>
          <a:custGeom>
            <a:avLst/>
            <a:gdLst>
              <a:gd name="T0" fmla="*/ 2147483647 w 2592"/>
              <a:gd name="T1" fmla="*/ 0 h 972"/>
              <a:gd name="T2" fmla="*/ 2147483647 w 2592"/>
              <a:gd name="T3" fmla="*/ 0 h 972"/>
              <a:gd name="T4" fmla="*/ 2147483647 w 2592"/>
              <a:gd name="T5" fmla="*/ 2147483647 h 972"/>
              <a:gd name="T6" fmla="*/ 2147483647 w 2592"/>
              <a:gd name="T7" fmla="*/ 2147483647 h 972"/>
              <a:gd name="T8" fmla="*/ 2147483647 w 2592"/>
              <a:gd name="T9" fmla="*/ 2147483647 h 972"/>
              <a:gd name="T10" fmla="*/ 2147483647 w 2592"/>
              <a:gd name="T11" fmla="*/ 2147483647 h 972"/>
              <a:gd name="T12" fmla="*/ 2147483647 w 2592"/>
              <a:gd name="T13" fmla="*/ 2147483647 h 972"/>
              <a:gd name="T14" fmla="*/ 2147483647 w 2592"/>
              <a:gd name="T15" fmla="*/ 2147483647 h 972"/>
              <a:gd name="T16" fmla="*/ 2147483647 w 2592"/>
              <a:gd name="T17" fmla="*/ 2147483647 h 972"/>
              <a:gd name="T18" fmla="*/ 2147483647 w 2592"/>
              <a:gd name="T19" fmla="*/ 2147483647 h 972"/>
              <a:gd name="T20" fmla="*/ 2147483647 w 2592"/>
              <a:gd name="T21" fmla="*/ 2147483647 h 972"/>
              <a:gd name="T22" fmla="*/ 2147483647 w 2592"/>
              <a:gd name="T23" fmla="*/ 2147483647 h 972"/>
              <a:gd name="T24" fmla="*/ 2147483647 w 2592"/>
              <a:gd name="T25" fmla="*/ 2147483647 h 972"/>
              <a:gd name="T26" fmla="*/ 2147483647 w 2592"/>
              <a:gd name="T27" fmla="*/ 2147483647 h 972"/>
              <a:gd name="T28" fmla="*/ 2147483647 w 2592"/>
              <a:gd name="T29" fmla="*/ 2147483647 h 972"/>
              <a:gd name="T30" fmla="*/ 2147483647 w 2592"/>
              <a:gd name="T31" fmla="*/ 2147483647 h 972"/>
              <a:gd name="T32" fmla="*/ 0 w 2592"/>
              <a:gd name="T33" fmla="*/ 2147483647 h 972"/>
              <a:gd name="T34" fmla="*/ 2147483647 w 2592"/>
              <a:gd name="T35" fmla="*/ 0 h 9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92" h="972">
                <a:moveTo>
                  <a:pt x="52" y="0"/>
                </a:moveTo>
                <a:lnTo>
                  <a:pt x="1060" y="0"/>
                </a:lnTo>
                <a:lnTo>
                  <a:pt x="2452" y="576"/>
                </a:lnTo>
                <a:lnTo>
                  <a:pt x="2512" y="624"/>
                </a:lnTo>
                <a:lnTo>
                  <a:pt x="2548" y="672"/>
                </a:lnTo>
                <a:lnTo>
                  <a:pt x="2572" y="712"/>
                </a:lnTo>
                <a:lnTo>
                  <a:pt x="2592" y="764"/>
                </a:lnTo>
                <a:lnTo>
                  <a:pt x="2588" y="816"/>
                </a:lnTo>
                <a:lnTo>
                  <a:pt x="2572" y="868"/>
                </a:lnTo>
                <a:lnTo>
                  <a:pt x="2536" y="908"/>
                </a:lnTo>
                <a:lnTo>
                  <a:pt x="2492" y="948"/>
                </a:lnTo>
                <a:lnTo>
                  <a:pt x="2424" y="972"/>
                </a:lnTo>
                <a:lnTo>
                  <a:pt x="2364" y="972"/>
                </a:lnTo>
                <a:lnTo>
                  <a:pt x="2260" y="952"/>
                </a:lnTo>
                <a:lnTo>
                  <a:pt x="2168" y="916"/>
                </a:lnTo>
                <a:lnTo>
                  <a:pt x="1924" y="816"/>
                </a:lnTo>
                <a:lnTo>
                  <a:pt x="0" y="4"/>
                </a:lnTo>
                <a:lnTo>
                  <a:pt x="52"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79" name="Oval 7"/>
          <p:cNvSpPr>
            <a:spLocks noChangeArrowheads="1"/>
          </p:cNvSpPr>
          <p:nvPr/>
        </p:nvSpPr>
        <p:spPr bwMode="auto">
          <a:xfrm>
            <a:off x="2438400" y="234315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54280" name="Oval 8"/>
          <p:cNvSpPr>
            <a:spLocks noChangeArrowheads="1"/>
          </p:cNvSpPr>
          <p:nvPr/>
        </p:nvSpPr>
        <p:spPr bwMode="auto">
          <a:xfrm>
            <a:off x="2514600" y="2357438"/>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54281" name="Oval 9"/>
          <p:cNvSpPr>
            <a:spLocks noChangeArrowheads="1"/>
          </p:cNvSpPr>
          <p:nvPr/>
        </p:nvSpPr>
        <p:spPr bwMode="auto">
          <a:xfrm>
            <a:off x="2362200" y="228600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54282" name="Oval 10"/>
          <p:cNvSpPr>
            <a:spLocks noChangeArrowheads="1"/>
          </p:cNvSpPr>
          <p:nvPr/>
        </p:nvSpPr>
        <p:spPr bwMode="auto">
          <a:xfrm>
            <a:off x="2286000" y="228600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54283" name="AutoShape 11"/>
          <p:cNvSpPr>
            <a:spLocks noChangeArrowheads="1"/>
          </p:cNvSpPr>
          <p:nvPr/>
        </p:nvSpPr>
        <p:spPr bwMode="auto">
          <a:xfrm>
            <a:off x="1447800" y="1485900"/>
            <a:ext cx="914400" cy="457200"/>
          </a:xfrm>
          <a:prstGeom prst="cloudCallout">
            <a:avLst>
              <a:gd name="adj1" fmla="val 80037"/>
              <a:gd name="adj2" fmla="val 148440"/>
            </a:avLst>
          </a:prstGeom>
          <a:gradFill rotWithShape="1">
            <a:gsLst>
              <a:gs pos="0">
                <a:schemeClr val="bg1">
                  <a:alpha val="0"/>
                </a:schemeClr>
              </a:gs>
              <a:gs pos="100000">
                <a:schemeClr val="bg2">
                  <a:alpha val="2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vi-VN">
              <a:latin typeface="Arial" charset="0"/>
              <a:cs typeface="Arial" charset="0"/>
            </a:endParaRPr>
          </a:p>
        </p:txBody>
      </p:sp>
      <p:sp>
        <p:nvSpPr>
          <p:cNvPr id="17418" name="Freeform 12"/>
          <p:cNvSpPr>
            <a:spLocks noChangeArrowheads="1"/>
          </p:cNvSpPr>
          <p:nvPr/>
        </p:nvSpPr>
        <p:spPr bwMode="auto">
          <a:xfrm>
            <a:off x="5467394" y="3122309"/>
            <a:ext cx="604838" cy="454819"/>
          </a:xfrm>
          <a:custGeom>
            <a:avLst/>
            <a:gdLst>
              <a:gd name="T0" fmla="*/ 2147483647 w 381"/>
              <a:gd name="T1" fmla="*/ 2147483647 h 382"/>
              <a:gd name="T2" fmla="*/ 2147483647 w 381"/>
              <a:gd name="T3" fmla="*/ 2147483647 h 382"/>
              <a:gd name="T4" fmla="*/ 2147483647 w 381"/>
              <a:gd name="T5" fmla="*/ 2147483647 h 382"/>
              <a:gd name="T6" fmla="*/ 2147483647 w 381"/>
              <a:gd name="T7" fmla="*/ 2147483647 h 382"/>
              <a:gd name="T8" fmla="*/ 2147483647 w 381"/>
              <a:gd name="T9" fmla="*/ 2147483647 h 382"/>
              <a:gd name="T10" fmla="*/ 2147483647 w 381"/>
              <a:gd name="T11" fmla="*/ 2147483647 h 382"/>
              <a:gd name="T12" fmla="*/ 2147483647 w 381"/>
              <a:gd name="T13" fmla="*/ 2147483647 h 382"/>
              <a:gd name="T14" fmla="*/ 2147483647 w 381"/>
              <a:gd name="T15" fmla="*/ 2147483647 h 382"/>
              <a:gd name="T16" fmla="*/ 2147483647 w 381"/>
              <a:gd name="T17" fmla="*/ 2147483647 h 382"/>
              <a:gd name="T18" fmla="*/ 2147483647 w 381"/>
              <a:gd name="T19" fmla="*/ 2147483647 h 382"/>
              <a:gd name="T20" fmla="*/ 2147483647 w 381"/>
              <a:gd name="T21" fmla="*/ 2147483647 h 382"/>
              <a:gd name="T22" fmla="*/ 0 w 381"/>
              <a:gd name="T23" fmla="*/ 2147483647 h 382"/>
              <a:gd name="T24" fmla="*/ 2147483647 w 381"/>
              <a:gd name="T25" fmla="*/ 2147483647 h 382"/>
              <a:gd name="T26" fmla="*/ 2147483647 w 381"/>
              <a:gd name="T27" fmla="*/ 2147483647 h 382"/>
              <a:gd name="T28" fmla="*/ 2147483647 w 381"/>
              <a:gd name="T29" fmla="*/ 2147483647 h 382"/>
              <a:gd name="T30" fmla="*/ 2147483647 w 381"/>
              <a:gd name="T31" fmla="*/ 2147483647 h 382"/>
              <a:gd name="T32" fmla="*/ 2147483647 w 381"/>
              <a:gd name="T33" fmla="*/ 2147483647 h 3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1" h="382">
                <a:moveTo>
                  <a:pt x="128" y="13"/>
                </a:moveTo>
                <a:cubicBezTo>
                  <a:pt x="160" y="5"/>
                  <a:pt x="151" y="0"/>
                  <a:pt x="192" y="5"/>
                </a:cubicBezTo>
                <a:cubicBezTo>
                  <a:pt x="214" y="11"/>
                  <a:pt x="238" y="14"/>
                  <a:pt x="260" y="21"/>
                </a:cubicBezTo>
                <a:cubicBezTo>
                  <a:pt x="266" y="38"/>
                  <a:pt x="274" y="43"/>
                  <a:pt x="284" y="57"/>
                </a:cubicBezTo>
                <a:cubicBezTo>
                  <a:pt x="300" y="80"/>
                  <a:pt x="312" y="101"/>
                  <a:pt x="336" y="117"/>
                </a:cubicBezTo>
                <a:cubicBezTo>
                  <a:pt x="348" y="135"/>
                  <a:pt x="361" y="143"/>
                  <a:pt x="368" y="165"/>
                </a:cubicBezTo>
                <a:cubicBezTo>
                  <a:pt x="365" y="219"/>
                  <a:pt x="381" y="240"/>
                  <a:pt x="344" y="265"/>
                </a:cubicBezTo>
                <a:cubicBezTo>
                  <a:pt x="333" y="298"/>
                  <a:pt x="334" y="312"/>
                  <a:pt x="296" y="325"/>
                </a:cubicBezTo>
                <a:cubicBezTo>
                  <a:pt x="273" y="342"/>
                  <a:pt x="267" y="341"/>
                  <a:pt x="236" y="345"/>
                </a:cubicBezTo>
                <a:cubicBezTo>
                  <a:pt x="125" y="382"/>
                  <a:pt x="107" y="328"/>
                  <a:pt x="36" y="281"/>
                </a:cubicBezTo>
                <a:cubicBezTo>
                  <a:pt x="28" y="268"/>
                  <a:pt x="14" y="263"/>
                  <a:pt x="8" y="249"/>
                </a:cubicBezTo>
                <a:cubicBezTo>
                  <a:pt x="5" y="241"/>
                  <a:pt x="0" y="225"/>
                  <a:pt x="0" y="225"/>
                </a:cubicBezTo>
                <a:cubicBezTo>
                  <a:pt x="5" y="193"/>
                  <a:pt x="10" y="163"/>
                  <a:pt x="20" y="133"/>
                </a:cubicBezTo>
                <a:cubicBezTo>
                  <a:pt x="22" y="128"/>
                  <a:pt x="65" y="95"/>
                  <a:pt x="68" y="93"/>
                </a:cubicBezTo>
                <a:cubicBezTo>
                  <a:pt x="72" y="90"/>
                  <a:pt x="80" y="85"/>
                  <a:pt x="80" y="85"/>
                </a:cubicBezTo>
                <a:cubicBezTo>
                  <a:pt x="85" y="70"/>
                  <a:pt x="91" y="50"/>
                  <a:pt x="100" y="37"/>
                </a:cubicBezTo>
                <a:cubicBezTo>
                  <a:pt x="107" y="26"/>
                  <a:pt x="119" y="22"/>
                  <a:pt x="128" y="13"/>
                </a:cubicBezTo>
                <a:close/>
              </a:path>
            </a:pathLst>
          </a:custGeom>
          <a:solidFill>
            <a:srgbClr val="FF00FF">
              <a:alpha val="4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5" name="Freeform 13"/>
          <p:cNvSpPr>
            <a:spLocks noChangeArrowheads="1"/>
          </p:cNvSpPr>
          <p:nvPr/>
        </p:nvSpPr>
        <p:spPr bwMode="auto">
          <a:xfrm>
            <a:off x="2146300" y="2181225"/>
            <a:ext cx="508000" cy="114300"/>
          </a:xfrm>
          <a:custGeom>
            <a:avLst/>
            <a:gdLst>
              <a:gd name="T0" fmla="*/ 0 w 320"/>
              <a:gd name="T1" fmla="*/ 2147483647 h 64"/>
              <a:gd name="T2" fmla="*/ 2147483647 w 320"/>
              <a:gd name="T3" fmla="*/ 2147483647 h 64"/>
              <a:gd name="T4" fmla="*/ 2147483647 w 320"/>
              <a:gd name="T5" fmla="*/ 2147483647 h 64"/>
              <a:gd name="T6" fmla="*/ 2147483647 w 320"/>
              <a:gd name="T7" fmla="*/ 2147483647 h 64"/>
              <a:gd name="T8" fmla="*/ 2147483647 w 320"/>
              <a:gd name="T9" fmla="*/ 2147483647 h 64"/>
              <a:gd name="T10" fmla="*/ 2147483647 w 320"/>
              <a:gd name="T11" fmla="*/ 2147483647 h 64"/>
              <a:gd name="T12" fmla="*/ 2147483647 w 320"/>
              <a:gd name="T13" fmla="*/ 2147483647 h 64"/>
              <a:gd name="T14" fmla="*/ 2147483647 w 320"/>
              <a:gd name="T15" fmla="*/ 2147483647 h 64"/>
              <a:gd name="T16" fmla="*/ 2147483647 w 320"/>
              <a:gd name="T17" fmla="*/ 2147483647 h 64"/>
              <a:gd name="T18" fmla="*/ 2147483647 w 320"/>
              <a:gd name="T19" fmla="*/ 2147483647 h 64"/>
              <a:gd name="T20" fmla="*/ 2147483647 w 320"/>
              <a:gd name="T21" fmla="*/ 2147483647 h 64"/>
              <a:gd name="T22" fmla="*/ 2147483647 w 320"/>
              <a:gd name="T23" fmla="*/ 2147483647 h 64"/>
              <a:gd name="T24" fmla="*/ 2147483647 w 320"/>
              <a:gd name="T25" fmla="*/ 2147483647 h 64"/>
              <a:gd name="T26" fmla="*/ 2147483647 w 320"/>
              <a:gd name="T27" fmla="*/ 2147483647 h 64"/>
              <a:gd name="T28" fmla="*/ 2147483647 w 320"/>
              <a:gd name="T29" fmla="*/ 2147483647 h 64"/>
              <a:gd name="T30" fmla="*/ 0 w 32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0" h="64">
                <a:moveTo>
                  <a:pt x="0" y="60"/>
                </a:moveTo>
                <a:cubicBezTo>
                  <a:pt x="11" y="60"/>
                  <a:pt x="21" y="60"/>
                  <a:pt x="32" y="60"/>
                </a:cubicBezTo>
                <a:cubicBezTo>
                  <a:pt x="45" y="47"/>
                  <a:pt x="50" y="38"/>
                  <a:pt x="68" y="44"/>
                </a:cubicBezTo>
                <a:cubicBezTo>
                  <a:pt x="73" y="60"/>
                  <a:pt x="68" y="56"/>
                  <a:pt x="84" y="56"/>
                </a:cubicBezTo>
                <a:cubicBezTo>
                  <a:pt x="92" y="53"/>
                  <a:pt x="103" y="55"/>
                  <a:pt x="108" y="48"/>
                </a:cubicBezTo>
                <a:cubicBezTo>
                  <a:pt x="111" y="44"/>
                  <a:pt x="112" y="38"/>
                  <a:pt x="116" y="36"/>
                </a:cubicBezTo>
                <a:cubicBezTo>
                  <a:pt x="119" y="34"/>
                  <a:pt x="124" y="36"/>
                  <a:pt x="128" y="36"/>
                </a:cubicBezTo>
                <a:cubicBezTo>
                  <a:pt x="142" y="0"/>
                  <a:pt x="130" y="19"/>
                  <a:pt x="144" y="36"/>
                </a:cubicBezTo>
                <a:cubicBezTo>
                  <a:pt x="150" y="43"/>
                  <a:pt x="161" y="43"/>
                  <a:pt x="168" y="48"/>
                </a:cubicBezTo>
                <a:cubicBezTo>
                  <a:pt x="177" y="61"/>
                  <a:pt x="171" y="60"/>
                  <a:pt x="180" y="60"/>
                </a:cubicBezTo>
                <a:cubicBezTo>
                  <a:pt x="195" y="58"/>
                  <a:pt x="213" y="63"/>
                  <a:pt x="224" y="52"/>
                </a:cubicBezTo>
                <a:cubicBezTo>
                  <a:pt x="239" y="37"/>
                  <a:pt x="221" y="32"/>
                  <a:pt x="252" y="24"/>
                </a:cubicBezTo>
                <a:cubicBezTo>
                  <a:pt x="272" y="31"/>
                  <a:pt x="264" y="40"/>
                  <a:pt x="276" y="52"/>
                </a:cubicBezTo>
                <a:cubicBezTo>
                  <a:pt x="287" y="63"/>
                  <a:pt x="320" y="60"/>
                  <a:pt x="320" y="60"/>
                </a:cubicBezTo>
                <a:lnTo>
                  <a:pt x="40" y="64"/>
                </a:lnTo>
                <a:lnTo>
                  <a:pt x="0" y="6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7420" name="Picture 14" descr="tay1Cut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3184">
            <a:off x="3962400" y="1600200"/>
            <a:ext cx="2338388" cy="16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Freeform 15"/>
          <p:cNvSpPr>
            <a:spLocks noChangeArrowheads="1"/>
          </p:cNvSpPr>
          <p:nvPr/>
        </p:nvSpPr>
        <p:spPr bwMode="auto">
          <a:xfrm>
            <a:off x="3892550" y="2295525"/>
            <a:ext cx="584200" cy="200025"/>
          </a:xfrm>
          <a:custGeom>
            <a:avLst/>
            <a:gdLst>
              <a:gd name="T0" fmla="*/ 0 w 368"/>
              <a:gd name="T1" fmla="*/ 0 h 168"/>
              <a:gd name="T2" fmla="*/ 2147483647 w 368"/>
              <a:gd name="T3" fmla="*/ 2147483647 h 168"/>
              <a:gd name="T4" fmla="*/ 0 60000 65536"/>
              <a:gd name="T5" fmla="*/ 0 60000 65536"/>
            </a:gdLst>
            <a:ahLst/>
            <a:cxnLst>
              <a:cxn ang="T4">
                <a:pos x="T0" y="T1"/>
              </a:cxn>
              <a:cxn ang="T5">
                <a:pos x="T2" y="T3"/>
              </a:cxn>
            </a:cxnLst>
            <a:rect l="0" t="0" r="r" b="b"/>
            <a:pathLst>
              <a:path w="368" h="168">
                <a:moveTo>
                  <a:pt x="0" y="0"/>
                </a:moveTo>
                <a:lnTo>
                  <a:pt x="368" y="16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Freeform 16"/>
          <p:cNvSpPr>
            <a:spLocks noChangeArrowheads="1"/>
          </p:cNvSpPr>
          <p:nvPr/>
        </p:nvSpPr>
        <p:spPr bwMode="auto">
          <a:xfrm>
            <a:off x="4845050" y="2595562"/>
            <a:ext cx="120650" cy="33338"/>
          </a:xfrm>
          <a:custGeom>
            <a:avLst/>
            <a:gdLst>
              <a:gd name="T0" fmla="*/ 2147483647 w 76"/>
              <a:gd name="T1" fmla="*/ 2147483647 h 28"/>
              <a:gd name="T2" fmla="*/ 0 w 76"/>
              <a:gd name="T3" fmla="*/ 0 h 28"/>
              <a:gd name="T4" fmla="*/ 0 60000 65536"/>
              <a:gd name="T5" fmla="*/ 0 60000 65536"/>
            </a:gdLst>
            <a:ahLst/>
            <a:cxnLst>
              <a:cxn ang="T4">
                <a:pos x="T0" y="T1"/>
              </a:cxn>
              <a:cxn ang="T5">
                <a:pos x="T2" y="T3"/>
              </a:cxn>
            </a:cxnLst>
            <a:rect l="0" t="0" r="r" b="b"/>
            <a:pathLst>
              <a:path w="76" h="28">
                <a:moveTo>
                  <a:pt x="76" y="28"/>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3" name="Freeform 17"/>
          <p:cNvSpPr>
            <a:spLocks noChangeArrowheads="1"/>
          </p:cNvSpPr>
          <p:nvPr/>
        </p:nvSpPr>
        <p:spPr bwMode="auto">
          <a:xfrm>
            <a:off x="3733800" y="2314575"/>
            <a:ext cx="736600" cy="371475"/>
          </a:xfrm>
          <a:custGeom>
            <a:avLst/>
            <a:gdLst>
              <a:gd name="T0" fmla="*/ 2147483647 w 464"/>
              <a:gd name="T1" fmla="*/ 0 h 312"/>
              <a:gd name="T2" fmla="*/ 2147483647 w 464"/>
              <a:gd name="T3" fmla="*/ 2147483647 h 312"/>
              <a:gd name="T4" fmla="*/ 2147483647 w 464"/>
              <a:gd name="T5" fmla="*/ 2147483647 h 312"/>
              <a:gd name="T6" fmla="*/ 0 w 464"/>
              <a:gd name="T7" fmla="*/ 2147483647 h 312"/>
              <a:gd name="T8" fmla="*/ 2147483647 w 464"/>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4" h="312">
                <a:moveTo>
                  <a:pt x="108" y="0"/>
                </a:moveTo>
                <a:lnTo>
                  <a:pt x="464" y="160"/>
                </a:lnTo>
                <a:lnTo>
                  <a:pt x="288" y="312"/>
                </a:lnTo>
                <a:lnTo>
                  <a:pt x="0" y="216"/>
                </a:lnTo>
                <a:lnTo>
                  <a:pt x="108" y="0"/>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8"/>
          <p:cNvSpPr>
            <a:spLocks noChangeArrowheads="1"/>
          </p:cNvSpPr>
          <p:nvPr/>
        </p:nvSpPr>
        <p:spPr bwMode="auto">
          <a:xfrm>
            <a:off x="4419600" y="2600325"/>
            <a:ext cx="603250" cy="428625"/>
          </a:xfrm>
          <a:custGeom>
            <a:avLst/>
            <a:gdLst>
              <a:gd name="T0" fmla="*/ 2147483647 w 380"/>
              <a:gd name="T1" fmla="*/ 0 h 360"/>
              <a:gd name="T2" fmla="*/ 2147483647 w 380"/>
              <a:gd name="T3" fmla="*/ 2147483647 h 360"/>
              <a:gd name="T4" fmla="*/ 2147483647 w 380"/>
              <a:gd name="T5" fmla="*/ 2147483647 h 360"/>
              <a:gd name="T6" fmla="*/ 2147483647 w 380"/>
              <a:gd name="T7" fmla="*/ 2147483647 h 360"/>
              <a:gd name="T8" fmla="*/ 2147483647 w 380"/>
              <a:gd name="T9" fmla="*/ 2147483647 h 360"/>
              <a:gd name="T10" fmla="*/ 0 w 380"/>
              <a:gd name="T11" fmla="*/ 2147483647 h 360"/>
              <a:gd name="T12" fmla="*/ 2147483647 w 380"/>
              <a:gd name="T13" fmla="*/ 2147483647 h 360"/>
              <a:gd name="T14" fmla="*/ 2147483647 w 380"/>
              <a:gd name="T15" fmla="*/ 2147483647 h 360"/>
              <a:gd name="T16" fmla="*/ 2147483647 w 380"/>
              <a:gd name="T17" fmla="*/ 2147483647 h 360"/>
              <a:gd name="T18" fmla="*/ 2147483647 w 380"/>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0" h="360">
                <a:moveTo>
                  <a:pt x="272" y="0"/>
                </a:moveTo>
                <a:lnTo>
                  <a:pt x="184" y="64"/>
                </a:lnTo>
                <a:lnTo>
                  <a:pt x="148" y="88"/>
                </a:lnTo>
                <a:lnTo>
                  <a:pt x="116" y="128"/>
                </a:lnTo>
                <a:lnTo>
                  <a:pt x="52" y="164"/>
                </a:lnTo>
                <a:lnTo>
                  <a:pt x="0" y="216"/>
                </a:lnTo>
                <a:lnTo>
                  <a:pt x="48" y="312"/>
                </a:lnTo>
                <a:lnTo>
                  <a:pt x="192" y="360"/>
                </a:lnTo>
                <a:lnTo>
                  <a:pt x="380" y="56"/>
                </a:lnTo>
                <a:lnTo>
                  <a:pt x="272" y="0"/>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Rectangle 19"/>
          <p:cNvSpPr>
            <a:spLocks noChangeArrowheads="1"/>
          </p:cNvSpPr>
          <p:nvPr/>
        </p:nvSpPr>
        <p:spPr bwMode="auto">
          <a:xfrm rot="1355970">
            <a:off x="2509839" y="2872978"/>
            <a:ext cx="3032125" cy="61913"/>
          </a:xfrm>
          <a:prstGeom prst="rect">
            <a:avLst/>
          </a:prstGeom>
          <a:solidFill>
            <a:schemeClr val="bg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
        <p:nvSpPr>
          <p:cNvPr id="17426" name="Text Box 20"/>
          <p:cNvSpPr txBox="1">
            <a:spLocks noChangeArrowheads="1"/>
          </p:cNvSpPr>
          <p:nvPr/>
        </p:nvSpPr>
        <p:spPr bwMode="auto">
          <a:xfrm>
            <a:off x="2590800" y="382905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ctr" eaLnBrk="1" hangingPunct="1">
              <a:spcBef>
                <a:spcPct val="50000"/>
              </a:spcBef>
            </a:pPr>
            <a:r>
              <a:rPr lang="en-US" altLang="en-US" sz="1600" b="1">
                <a:cs typeface="Times New Roman" pitchFamily="18" charset="0"/>
              </a:rPr>
              <a:t>Hình </a:t>
            </a:r>
            <a:r>
              <a:rPr lang="en-US" altLang="en-US" sz="1600" b="1" smtClean="0">
                <a:cs typeface="Times New Roman" pitchFamily="18" charset="0"/>
              </a:rPr>
              <a:t>28.2</a:t>
            </a:r>
            <a:endParaRPr lang="en-US" altLang="en-US" sz="1600" b="1">
              <a:cs typeface="Times New Roman" pitchFamily="18" charset="0"/>
            </a:endParaRPr>
          </a:p>
        </p:txBody>
      </p:sp>
      <p:pic>
        <p:nvPicPr>
          <p:cNvPr id="54293" name="Picture 21" descr="Flame-04-j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28850"/>
            <a:ext cx="990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AutoShape 22"/>
          <p:cNvSpPr>
            <a:spLocks noChangeArrowheads="1"/>
          </p:cNvSpPr>
          <p:nvPr/>
        </p:nvSpPr>
        <p:spPr bwMode="auto">
          <a:xfrm rot="-5400000">
            <a:off x="1323975" y="3743325"/>
            <a:ext cx="171450" cy="22860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
        <p:nvSpPr>
          <p:cNvPr id="17429" name="Text Box 23"/>
          <p:cNvSpPr txBox="1">
            <a:spLocks noChangeArrowheads="1"/>
          </p:cNvSpPr>
          <p:nvPr/>
        </p:nvSpPr>
        <p:spPr bwMode="auto">
          <a:xfrm>
            <a:off x="952500" y="3943350"/>
            <a:ext cx="83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ctr" eaLnBrk="1" hangingPunct="1">
              <a:spcBef>
                <a:spcPct val="50000"/>
              </a:spcBef>
            </a:pPr>
            <a:r>
              <a:rPr lang="en-US" altLang="en-US" sz="1200" b="1">
                <a:solidFill>
                  <a:srgbClr val="0000FF"/>
                </a:solidFill>
                <a:latin typeface="Arial" charset="0"/>
                <a:cs typeface="Arial" charset="0"/>
              </a:rPr>
              <a:t>Play</a:t>
            </a:r>
          </a:p>
        </p:txBody>
      </p:sp>
      <p:pic>
        <p:nvPicPr>
          <p:cNvPr id="17430" name="Picture 26"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2778919"/>
            <a:ext cx="10747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AutoShape 28"/>
          <p:cNvSpPr>
            <a:spLocks noChangeArrowheads="1"/>
          </p:cNvSpPr>
          <p:nvPr/>
        </p:nvSpPr>
        <p:spPr bwMode="auto">
          <a:xfrm>
            <a:off x="6553200" y="3257550"/>
            <a:ext cx="1600200" cy="285750"/>
          </a:xfrm>
          <a:prstGeom prst="wedgeRoundRectCallout">
            <a:avLst>
              <a:gd name="adj1" fmla="val -70931"/>
              <a:gd name="adj2" fmla="val -42917"/>
              <a:gd name="adj3" fmla="val 16667"/>
            </a:avLst>
          </a:prstGeom>
          <a:solidFill>
            <a:schemeClr val="accent1"/>
          </a:solidFill>
          <a:ln w="9525">
            <a:solidFill>
              <a:schemeClr val="tx1"/>
            </a:solidFill>
            <a:miter lim="800000"/>
            <a:headEnd/>
            <a:tailEnd/>
          </a:ln>
        </p:spPr>
        <p:txBody>
          <a:bodyPr/>
          <a:lstStyle/>
          <a:p>
            <a:pPr algn="ctr" eaLnBrk="0" hangingPunct="0"/>
            <a:r>
              <a:rPr lang="en-US" altLang="en-US" sz="1600" b="1" i="1">
                <a:solidFill>
                  <a:schemeClr val="accent2"/>
                </a:solidFill>
                <a:latin typeface="Times New Roman" pitchFamily="18" charset="0"/>
                <a:cs typeface="Times New Roman" pitchFamily="18" charset="0"/>
              </a:rPr>
              <a:t>Miếng sáp</a:t>
            </a:r>
          </a:p>
        </p:txBody>
      </p:sp>
      <p:sp>
        <p:nvSpPr>
          <p:cNvPr id="54301" name="AutoShape 29"/>
          <p:cNvSpPr>
            <a:spLocks noChangeArrowheads="1"/>
          </p:cNvSpPr>
          <p:nvPr/>
        </p:nvSpPr>
        <p:spPr bwMode="auto">
          <a:xfrm>
            <a:off x="1226344" y="114300"/>
            <a:ext cx="7810500" cy="914400"/>
          </a:xfrm>
          <a:prstGeom prst="wedgeRoundRectCallout">
            <a:avLst>
              <a:gd name="adj1" fmla="val -37722"/>
              <a:gd name="adj2" fmla="val 155449"/>
              <a:gd name="adj3" fmla="val 16667"/>
            </a:avLst>
          </a:prstGeom>
          <a:solidFill>
            <a:srgbClr val="FFFF99"/>
          </a:solidFill>
          <a:ln w="9525">
            <a:solidFill>
              <a:schemeClr val="tx1"/>
            </a:solidFill>
            <a:miter lim="800000"/>
            <a:headEnd/>
            <a:tailEnd/>
          </a:ln>
        </p:spPr>
        <p:txBody>
          <a:bodyPr/>
          <a:lstStyle/>
          <a:p>
            <a:pPr algn="ctr" eaLnBrk="0" hangingPunct="0"/>
            <a:r>
              <a:rPr lang="en-US" altLang="en-US" sz="2800" b="1">
                <a:solidFill>
                  <a:srgbClr val="FF0000"/>
                </a:solidFill>
                <a:latin typeface="Times New Roman" pitchFamily="18" charset="0"/>
                <a:cs typeface="Times New Roman" pitchFamily="18" charset="0"/>
              </a:rPr>
              <a:t>Nước ở miệng ống sôi nhưng cục sáp không bị nóng chảy.</a:t>
            </a:r>
          </a:p>
        </p:txBody>
      </p:sp>
      <p:sp>
        <p:nvSpPr>
          <p:cNvPr id="17433" name="AutoShape 30"/>
          <p:cNvSpPr>
            <a:spLocks noChangeArrowheads="1"/>
          </p:cNvSpPr>
          <p:nvPr/>
        </p:nvSpPr>
        <p:spPr bwMode="auto">
          <a:xfrm>
            <a:off x="8686800" y="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Tree>
    <p:extLst>
      <p:ext uri="{BB962C8B-B14F-4D97-AF65-F5344CB8AC3E}">
        <p14:creationId xmlns:p14="http://schemas.microsoft.com/office/powerpoint/2010/main" val="3090788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301"/>
                                        </p:tgtEl>
                                        <p:attrNameLst>
                                          <p:attrName>style.visibility</p:attrName>
                                        </p:attrNameLst>
                                      </p:cBhvr>
                                      <p:to>
                                        <p:strVal val="visible"/>
                                      </p:to>
                                    </p:set>
                                    <p:animEffect transition="in" filter="checkerboard(across)">
                                      <p:cBhvr>
                                        <p:cTn id="7" dur="500"/>
                                        <p:tgtEl>
                                          <p:spTgt spid="543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165"/>
                    </p:tgtEl>
                  </p:cond>
                </p:stCondLst>
                <p:endSync evt="end" delay="0">
                  <p:rtn val="all"/>
                </p:endSync>
                <p:childTnLst>
                  <p:par>
                    <p:cTn id="9" fill="hold" nodeType="clickPar">
                      <p:stCondLst>
                        <p:cond delay="0"/>
                        <p:cond evt="onBegin" delay="0">
                          <p:tn val="8"/>
                        </p:cond>
                      </p:stCondLst>
                      <p:childTnLst>
                        <p:par>
                          <p:cTn id="10" fill="hold" nodeType="withGroup">
                            <p:stCondLst>
                              <p:cond delay="0"/>
                            </p:stCondLst>
                            <p:childTnLst>
                              <p:par>
                                <p:cTn id="11" presetID="10" presetClass="entr" presetSubtype="0" fill="hold" nodeType="withEffect">
                                  <p:stCondLst>
                                    <p:cond delay="0"/>
                                  </p:stCondLst>
                                  <p:childTnLst>
                                    <p:set>
                                      <p:cBhvr>
                                        <p:cTn id="12" dur="1" fill="hold">
                                          <p:stCondLst>
                                            <p:cond delay="0"/>
                                          </p:stCondLst>
                                        </p:cTn>
                                        <p:tgtEl>
                                          <p:spTgt spid="54293"/>
                                        </p:tgtEl>
                                        <p:attrNameLst>
                                          <p:attrName>style.visibility</p:attrName>
                                        </p:attrNameLst>
                                      </p:cBhvr>
                                      <p:to>
                                        <p:strVal val="visible"/>
                                      </p:to>
                                    </p:set>
                                    <p:animEffect transition="in" filter="fade">
                                      <p:cBhvr>
                                        <p:cTn id="13" dur="1000"/>
                                        <p:tgtEl>
                                          <p:spTgt spid="54293"/>
                                        </p:tgtEl>
                                      </p:cBhvr>
                                    </p:animEffect>
                                  </p:childTnLst>
                                </p:cTn>
                              </p:par>
                            </p:childTnLst>
                          </p:cTn>
                        </p:par>
                        <p:par>
                          <p:cTn id="14" fill="hold" nodeType="afterGroup">
                            <p:stCondLst>
                              <p:cond delay="1000"/>
                            </p:stCondLst>
                            <p:childTnLst>
                              <p:par>
                                <p:cTn id="15" presetID="10" presetClass="entr" presetSubtype="0" repeatCount="indefinite" fill="hold" grpId="0" nodeType="afterEffect">
                                  <p:stCondLst>
                                    <p:cond delay="3000"/>
                                  </p:stCondLst>
                                  <p:childTnLst>
                                    <p:set>
                                      <p:cBhvr>
                                        <p:cTn id="16" dur="1" fill="hold">
                                          <p:stCondLst>
                                            <p:cond delay="0"/>
                                          </p:stCondLst>
                                        </p:cTn>
                                        <p:tgtEl>
                                          <p:spTgt spid="54280"/>
                                        </p:tgtEl>
                                        <p:attrNameLst>
                                          <p:attrName>style.visibility</p:attrName>
                                        </p:attrNameLst>
                                      </p:cBhvr>
                                      <p:to>
                                        <p:strVal val="visible"/>
                                      </p:to>
                                    </p:set>
                                    <p:animEffect transition="in" filter="fade">
                                      <p:cBhvr>
                                        <p:cTn id="17" dur="1000"/>
                                        <p:tgtEl>
                                          <p:spTgt spid="54280"/>
                                        </p:tgtEl>
                                      </p:cBhvr>
                                    </p:animEffect>
                                  </p:childTnLst>
                                </p:cTn>
                              </p:par>
                            </p:childTnLst>
                          </p:cTn>
                        </p:par>
                        <p:par>
                          <p:cTn id="18" fill="hold" nodeType="afterGroup">
                            <p:stCondLst>
                              <p:cond delay="5000"/>
                            </p:stCondLst>
                            <p:childTnLst>
                              <p:par>
                                <p:cTn id="19" presetID="64" presetClass="path" presetSubtype="0" repeatCount="indefinite" accel="50000" decel="50000" fill="hold" grpId="1" nodeType="afterEffect">
                                  <p:stCondLst>
                                    <p:cond delay="0"/>
                                  </p:stCondLst>
                                  <p:childTnLst>
                                    <p:animMotion origin="layout" path="M -0.01666 -0.01944 L -0.00416 -0.08703 " pathEditMode="relative" rAng="0" ptsTypes="AA">
                                      <p:cBhvr>
                                        <p:cTn id="20" dur="2000" fill="hold"/>
                                        <p:tgtEl>
                                          <p:spTgt spid="54280"/>
                                        </p:tgtEl>
                                        <p:attrNameLst>
                                          <p:attrName>ppt_x,ppt_y</p:attrName>
                                        </p:attrNameLst>
                                      </p:cBhvr>
                                      <p:rCtr x="625" y="-3395"/>
                                    </p:animMotion>
                                  </p:childTnLst>
                                </p:cTn>
                              </p:par>
                            </p:childTnLst>
                          </p:cTn>
                        </p:par>
                        <p:par>
                          <p:cTn id="21" fill="hold" nodeType="afterGroup">
                            <p:stCondLst>
                              <p:cond delay="7000"/>
                            </p:stCondLst>
                            <p:childTnLst>
                              <p:par>
                                <p:cTn id="22" presetID="10" presetClass="entr" presetSubtype="0" repeatCount="indefinite" fill="hold" grpId="0" nodeType="afterEffect">
                                  <p:stCondLst>
                                    <p:cond delay="0"/>
                                  </p:stCondLst>
                                  <p:childTnLst>
                                    <p:set>
                                      <p:cBhvr>
                                        <p:cTn id="23" dur="1" fill="hold">
                                          <p:stCondLst>
                                            <p:cond delay="0"/>
                                          </p:stCondLst>
                                        </p:cTn>
                                        <p:tgtEl>
                                          <p:spTgt spid="54282"/>
                                        </p:tgtEl>
                                        <p:attrNameLst>
                                          <p:attrName>style.visibility</p:attrName>
                                        </p:attrNameLst>
                                      </p:cBhvr>
                                      <p:to>
                                        <p:strVal val="visible"/>
                                      </p:to>
                                    </p:set>
                                    <p:animEffect transition="in" filter="fade">
                                      <p:cBhvr>
                                        <p:cTn id="24" dur="1000"/>
                                        <p:tgtEl>
                                          <p:spTgt spid="54282"/>
                                        </p:tgtEl>
                                      </p:cBhvr>
                                    </p:animEffect>
                                  </p:childTnLst>
                                </p:cTn>
                              </p:par>
                            </p:childTnLst>
                          </p:cTn>
                        </p:par>
                        <p:par>
                          <p:cTn id="25" fill="hold" nodeType="afterGroup">
                            <p:stCondLst>
                              <p:cond delay="8000"/>
                            </p:stCondLst>
                            <p:childTnLst>
                              <p:par>
                                <p:cTn id="26" presetID="64" presetClass="path" presetSubtype="0" repeatCount="indefinite" accel="50000" decel="50000" fill="hold" grpId="1" nodeType="afterEffect">
                                  <p:stCondLst>
                                    <p:cond delay="0"/>
                                  </p:stCondLst>
                                  <p:childTnLst>
                                    <p:animMotion origin="layout" path="M 0.00625 0.00834 L 0.00833 -0.00555 " pathEditMode="relative" rAng="0" ptsTypes="AA">
                                      <p:cBhvr>
                                        <p:cTn id="27" dur="2000" fill="hold"/>
                                        <p:tgtEl>
                                          <p:spTgt spid="54282"/>
                                        </p:tgtEl>
                                        <p:attrNameLst>
                                          <p:attrName>ppt_x,ppt_y</p:attrName>
                                        </p:attrNameLst>
                                      </p:cBhvr>
                                      <p:rCtr x="100" y="-700"/>
                                    </p:animMotion>
                                  </p:childTnLst>
                                </p:cTn>
                              </p:par>
                            </p:childTnLst>
                          </p:cTn>
                        </p:par>
                        <p:par>
                          <p:cTn id="28" fill="hold" nodeType="afterGroup">
                            <p:stCondLst>
                              <p:cond delay="10000"/>
                            </p:stCondLst>
                            <p:childTnLst>
                              <p:par>
                                <p:cTn id="29" presetID="10" presetClass="entr" presetSubtype="0" repeatCount="indefinite" fill="hold" grpId="0" nodeType="afterEffect">
                                  <p:stCondLst>
                                    <p:cond delay="0"/>
                                  </p:stCondLst>
                                  <p:childTnLst>
                                    <p:set>
                                      <p:cBhvr>
                                        <p:cTn id="30" dur="1" fill="hold">
                                          <p:stCondLst>
                                            <p:cond delay="0"/>
                                          </p:stCondLst>
                                        </p:cTn>
                                        <p:tgtEl>
                                          <p:spTgt spid="54279"/>
                                        </p:tgtEl>
                                        <p:attrNameLst>
                                          <p:attrName>style.visibility</p:attrName>
                                        </p:attrNameLst>
                                      </p:cBhvr>
                                      <p:to>
                                        <p:strVal val="visible"/>
                                      </p:to>
                                    </p:set>
                                    <p:animEffect transition="in" filter="fade">
                                      <p:cBhvr>
                                        <p:cTn id="31" dur="1000"/>
                                        <p:tgtEl>
                                          <p:spTgt spid="54279"/>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54285"/>
                                        </p:tgtEl>
                                        <p:attrNameLst>
                                          <p:attrName>style.visibility</p:attrName>
                                        </p:attrNameLst>
                                      </p:cBhvr>
                                      <p:to>
                                        <p:strVal val="visible"/>
                                      </p:to>
                                    </p:set>
                                    <p:animEffect transition="in" filter="wipe(down)">
                                      <p:cBhvr>
                                        <p:cTn id="34" dur="500"/>
                                        <p:tgtEl>
                                          <p:spTgt spid="54285"/>
                                        </p:tgtEl>
                                      </p:cBhvr>
                                    </p:animEffect>
                                  </p:childTnLst>
                                </p:cTn>
                              </p:par>
                            </p:childTnLst>
                          </p:cTn>
                        </p:par>
                        <p:par>
                          <p:cTn id="35" fill="hold" nodeType="afterGroup">
                            <p:stCondLst>
                              <p:cond delay="11000"/>
                            </p:stCondLst>
                            <p:childTnLst>
                              <p:par>
                                <p:cTn id="36" presetID="64" presetClass="path" presetSubtype="0" repeatCount="indefinite" accel="50000" decel="50000" fill="hold" grpId="1" nodeType="afterEffect">
                                  <p:stCondLst>
                                    <p:cond delay="0"/>
                                  </p:stCondLst>
                                  <p:childTnLst>
                                    <p:animMotion origin="layout" path="M 0.00416 -0.08426 L 3.33333E-6 -0.11235 " pathEditMode="relative" rAng="0" ptsTypes="AA">
                                      <p:cBhvr>
                                        <p:cTn id="37" dur="2000" fill="hold"/>
                                        <p:tgtEl>
                                          <p:spTgt spid="54279"/>
                                        </p:tgtEl>
                                        <p:attrNameLst>
                                          <p:attrName>ppt_x,ppt_y</p:attrName>
                                        </p:attrNameLst>
                                      </p:cBhvr>
                                      <p:rCtr x="-208" y="-1420"/>
                                    </p:animMotion>
                                  </p:childTnLst>
                                </p:cTn>
                              </p:par>
                            </p:childTnLst>
                          </p:cTn>
                        </p:par>
                        <p:par>
                          <p:cTn id="38" fill="hold" nodeType="afterGroup">
                            <p:stCondLst>
                              <p:cond delay="13000"/>
                            </p:stCondLst>
                            <p:childTnLst>
                              <p:par>
                                <p:cTn id="39" presetID="10" presetClass="entr" presetSubtype="0" repeatCount="indefinite" fill="hold" grpId="0" nodeType="afterEffect">
                                  <p:stCondLst>
                                    <p:cond delay="0"/>
                                  </p:stCondLst>
                                  <p:childTnLst>
                                    <p:set>
                                      <p:cBhvr>
                                        <p:cTn id="40" dur="1" fill="hold">
                                          <p:stCondLst>
                                            <p:cond delay="0"/>
                                          </p:stCondLst>
                                        </p:cTn>
                                        <p:tgtEl>
                                          <p:spTgt spid="54281"/>
                                        </p:tgtEl>
                                        <p:attrNameLst>
                                          <p:attrName>style.visibility</p:attrName>
                                        </p:attrNameLst>
                                      </p:cBhvr>
                                      <p:to>
                                        <p:strVal val="visible"/>
                                      </p:to>
                                    </p:set>
                                    <p:animEffect transition="in" filter="fade">
                                      <p:cBhvr>
                                        <p:cTn id="41" dur="1000"/>
                                        <p:tgtEl>
                                          <p:spTgt spid="54281"/>
                                        </p:tgtEl>
                                      </p:cBhvr>
                                    </p:animEffect>
                                  </p:childTnLst>
                                </p:cTn>
                              </p:par>
                            </p:childTnLst>
                          </p:cTn>
                        </p:par>
                        <p:par>
                          <p:cTn id="42" fill="hold" nodeType="afterGroup">
                            <p:stCondLst>
                              <p:cond delay="14000"/>
                            </p:stCondLst>
                            <p:childTnLst>
                              <p:par>
                                <p:cTn id="43" presetID="64" presetClass="path" presetSubtype="0" repeatCount="indefinite" accel="50000" decel="50000" fill="hold" grpId="1" nodeType="afterEffect">
                                  <p:stCondLst>
                                    <p:cond delay="0"/>
                                  </p:stCondLst>
                                  <p:childTnLst>
                                    <p:animMotion origin="layout" path="M 0.00417 0.01667 L 0.00833 0 " pathEditMode="relative" rAng="0" ptsTypes="AA">
                                      <p:cBhvr>
                                        <p:cTn id="44" dur="2000" fill="hold"/>
                                        <p:tgtEl>
                                          <p:spTgt spid="54281"/>
                                        </p:tgtEl>
                                        <p:attrNameLst>
                                          <p:attrName>ppt_x,ppt_y</p:attrName>
                                        </p:attrNameLst>
                                      </p:cBhvr>
                                      <p:rCtr x="200" y="-800"/>
                                    </p:animMotion>
                                  </p:childTnLst>
                                </p:cTn>
                              </p:par>
                            </p:childTnLst>
                          </p:cTn>
                        </p:par>
                        <p:par>
                          <p:cTn id="45" fill="hold" nodeType="afterGroup">
                            <p:stCondLst>
                              <p:cond delay="16000"/>
                            </p:stCondLst>
                            <p:childTnLst>
                              <p:par>
                                <p:cTn id="46" presetID="22" presetClass="entr" presetSubtype="4" repeatCount="indefinite" fill="hold" grpId="0" nodeType="afterEffect">
                                  <p:stCondLst>
                                    <p:cond delay="0"/>
                                  </p:stCondLst>
                                  <p:childTnLst>
                                    <p:set>
                                      <p:cBhvr>
                                        <p:cTn id="47" dur="1" fill="hold">
                                          <p:stCondLst>
                                            <p:cond delay="0"/>
                                          </p:stCondLst>
                                        </p:cTn>
                                        <p:tgtEl>
                                          <p:spTgt spid="54274"/>
                                        </p:tgtEl>
                                        <p:attrNameLst>
                                          <p:attrName>style.visibility</p:attrName>
                                        </p:attrNameLst>
                                      </p:cBhvr>
                                      <p:to>
                                        <p:strVal val="visible"/>
                                      </p:to>
                                    </p:set>
                                    <p:animEffect transition="in" filter="wipe(down)">
                                      <p:cBhvr>
                                        <p:cTn id="48" dur="500"/>
                                        <p:tgtEl>
                                          <p:spTgt spid="54274"/>
                                        </p:tgtEl>
                                      </p:cBhvr>
                                    </p:animEffect>
                                  </p:childTnLst>
                                </p:cTn>
                              </p:par>
                            </p:childTnLst>
                          </p:cTn>
                        </p:par>
                        <p:par>
                          <p:cTn id="49" fill="hold" nodeType="afterGroup">
                            <p:stCondLst>
                              <p:cond delay="16500"/>
                            </p:stCondLst>
                            <p:childTnLst>
                              <p:par>
                                <p:cTn id="50" presetID="22" presetClass="entr" presetSubtype="4" repeatCount="indefinite" fill="hold" grpId="0" nodeType="afterEffect">
                                  <p:stCondLst>
                                    <p:cond delay="500"/>
                                  </p:stCondLst>
                                  <p:childTnLst>
                                    <p:set>
                                      <p:cBhvr>
                                        <p:cTn id="51" dur="1" fill="hold">
                                          <p:stCondLst>
                                            <p:cond delay="0"/>
                                          </p:stCondLst>
                                        </p:cTn>
                                        <p:tgtEl>
                                          <p:spTgt spid="54283"/>
                                        </p:tgtEl>
                                        <p:attrNameLst>
                                          <p:attrName>style.visibility</p:attrName>
                                        </p:attrNameLst>
                                      </p:cBhvr>
                                      <p:to>
                                        <p:strVal val="visible"/>
                                      </p:to>
                                    </p:set>
                                    <p:animEffect transition="in" filter="wipe(down)">
                                      <p:cBhvr>
                                        <p:cTn id="52" dur="500"/>
                                        <p:tgtEl>
                                          <p:spTgt spid="54283"/>
                                        </p:tgtEl>
                                      </p:cBhvr>
                                    </p:animEffect>
                                  </p:childTnLst>
                                </p:cTn>
                              </p:par>
                            </p:childTnLst>
                          </p:cTn>
                        </p:par>
                      </p:childTnLst>
                    </p:cTn>
                  </p:par>
                </p:childTnLst>
              </p:cTn>
              <p:nextCondLst>
                <p:cond evt="onClick" delay="0">
                  <p:tgtEl>
                    <p:spTgt spid="6165"/>
                  </p:tgtEl>
                </p:cond>
              </p:nextCondLst>
            </p:seq>
          </p:childTnLst>
        </p:cTn>
      </p:par>
    </p:tnLst>
    <p:bldLst>
      <p:bldP spid="54274" grpId="0" animBg="1"/>
      <p:bldP spid="54279" grpId="0" animBg="1"/>
      <p:bldP spid="54279" grpId="1" animBg="1"/>
      <p:bldP spid="54280" grpId="0" animBg="1"/>
      <p:bldP spid="54280" grpId="1" animBg="1"/>
      <p:bldP spid="54281" grpId="0" animBg="1"/>
      <p:bldP spid="54281" grpId="1" animBg="1"/>
      <p:bldP spid="54282" grpId="0" animBg="1"/>
      <p:bldP spid="54282" grpId="1" animBg="1"/>
      <p:bldP spid="54283" grpId="0" animBg="1"/>
      <p:bldP spid="54285" grpId="0" animBg="1"/>
      <p:bldP spid="543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Oak"/>
          <p:cNvSpPr>
            <a:spLocks noChangeArrowheads="1"/>
          </p:cNvSpPr>
          <p:nvPr/>
        </p:nvSpPr>
        <p:spPr bwMode="auto">
          <a:xfrm>
            <a:off x="914400" y="3314700"/>
            <a:ext cx="5638800" cy="14859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
        <p:nvSpPr>
          <p:cNvPr id="18435" name="AutoShape 3"/>
          <p:cNvSpPr>
            <a:spLocks noChangeArrowheads="1"/>
          </p:cNvSpPr>
          <p:nvPr/>
        </p:nvSpPr>
        <p:spPr bwMode="auto">
          <a:xfrm flipH="1">
            <a:off x="3814763" y="3425428"/>
            <a:ext cx="1752600" cy="685800"/>
          </a:xfrm>
          <a:prstGeom prst="cube">
            <a:avLst>
              <a:gd name="adj" fmla="val 83329"/>
            </a:avLst>
          </a:prstGeom>
          <a:gradFill rotWithShape="1">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
        <p:nvSpPr>
          <p:cNvPr id="7171" name="AutoShape 4"/>
          <p:cNvSpPr>
            <a:spLocks noChangeArrowheads="1"/>
          </p:cNvSpPr>
          <p:nvPr/>
        </p:nvSpPr>
        <p:spPr bwMode="auto">
          <a:xfrm>
            <a:off x="4343400" y="342900"/>
            <a:ext cx="76200" cy="32004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p:spPr>
        <p:txBody>
          <a:bodyPr wrap="none" anchor="ctr"/>
          <a:lstStyle/>
          <a:p>
            <a:pPr algn="ctr" eaLnBrk="0" hangingPunct="0">
              <a:buFont typeface="Arial" pitchFamily="34" charset="0"/>
              <a:buNone/>
              <a:defRPr/>
            </a:pPr>
            <a:endParaRPr lang="en-US" altLang="en-US">
              <a:cs typeface="Times New Roman" pitchFamily="18" charset="0"/>
            </a:endParaRPr>
          </a:p>
        </p:txBody>
      </p:sp>
      <p:grpSp>
        <p:nvGrpSpPr>
          <p:cNvPr id="18437" name="Group 5"/>
          <p:cNvGrpSpPr>
            <a:grpSpLocks/>
          </p:cNvGrpSpPr>
          <p:nvPr/>
        </p:nvGrpSpPr>
        <p:grpSpPr bwMode="auto">
          <a:xfrm rot="8381525">
            <a:off x="1803400" y="1576388"/>
            <a:ext cx="4495800" cy="400050"/>
            <a:chOff x="1488" y="1776"/>
            <a:chExt cx="2832" cy="432"/>
          </a:xfrm>
        </p:grpSpPr>
        <p:sp>
          <p:nvSpPr>
            <p:cNvPr id="18461" name="AutoShape 6"/>
            <p:cNvSpPr>
              <a:spLocks noChangeArrowheads="1"/>
            </p:cNvSpPr>
            <p:nvPr/>
          </p:nvSpPr>
          <p:spPr bwMode="auto">
            <a:xfrm>
              <a:off x="3744" y="1776"/>
              <a:ext cx="576" cy="432"/>
            </a:xfrm>
            <a:prstGeom prst="flowChartDelay">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tLang="en-US">
                <a:cs typeface="Times New Roman" pitchFamily="18" charset="0"/>
              </a:endParaRPr>
            </a:p>
          </p:txBody>
        </p:sp>
        <p:sp>
          <p:nvSpPr>
            <p:cNvPr id="18462" name="Rectangle 7"/>
            <p:cNvSpPr>
              <a:spLocks noChangeArrowheads="1"/>
            </p:cNvSpPr>
            <p:nvPr/>
          </p:nvSpPr>
          <p:spPr bwMode="auto">
            <a:xfrm>
              <a:off x="1488" y="1776"/>
              <a:ext cx="2256" cy="4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tLang="en-US">
                <a:cs typeface="Times New Roman" pitchFamily="18" charset="0"/>
              </a:endParaRPr>
            </a:p>
          </p:txBody>
        </p:sp>
      </p:grpSp>
      <p:sp>
        <p:nvSpPr>
          <p:cNvPr id="11272" name="Freeform 8"/>
          <p:cNvSpPr>
            <a:spLocks noChangeArrowheads="1"/>
          </p:cNvSpPr>
          <p:nvPr/>
        </p:nvSpPr>
        <p:spPr bwMode="auto">
          <a:xfrm>
            <a:off x="2806700" y="2228851"/>
            <a:ext cx="501650" cy="395288"/>
          </a:xfrm>
          <a:custGeom>
            <a:avLst/>
            <a:gdLst>
              <a:gd name="T0" fmla="*/ 0 w 316"/>
              <a:gd name="T1" fmla="*/ 2147483647 h 332"/>
              <a:gd name="T2" fmla="*/ 2147483647 w 316"/>
              <a:gd name="T3" fmla="*/ 0 h 332"/>
              <a:gd name="T4" fmla="*/ 2147483647 w 316"/>
              <a:gd name="T5" fmla="*/ 2147483647 h 332"/>
              <a:gd name="T6" fmla="*/ 2147483647 w 316"/>
              <a:gd name="T7" fmla="*/ 2147483647 h 332"/>
              <a:gd name="T8" fmla="*/ 0 w 316"/>
              <a:gd name="T9" fmla="*/ 2147483647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32">
                <a:moveTo>
                  <a:pt x="0" y="80"/>
                </a:moveTo>
                <a:lnTo>
                  <a:pt x="104" y="0"/>
                </a:lnTo>
                <a:lnTo>
                  <a:pt x="316" y="224"/>
                </a:lnTo>
                <a:lnTo>
                  <a:pt x="188" y="332"/>
                </a:lnTo>
                <a:lnTo>
                  <a:pt x="0"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Oval 9"/>
          <p:cNvSpPr>
            <a:spLocks noChangeArrowheads="1"/>
          </p:cNvSpPr>
          <p:nvPr/>
        </p:nvSpPr>
        <p:spPr bwMode="auto">
          <a:xfrm rot="3578433">
            <a:off x="5539149" y="152400"/>
            <a:ext cx="400050" cy="381000"/>
          </a:xfrm>
          <a:prstGeom prst="ellipse">
            <a:avLst/>
          </a:prstGeom>
          <a:solidFill>
            <a:schemeClr val="bg1"/>
          </a:solidFill>
          <a:ln w="28575">
            <a:solidFill>
              <a:schemeClr val="tx1"/>
            </a:solidFill>
            <a:round/>
            <a:headEnd/>
            <a:tailEnd/>
          </a:ln>
        </p:spPr>
        <p:txBody>
          <a:bodyPr wrap="none" anchor="ctr"/>
          <a:lstStyle/>
          <a:p>
            <a:pPr algn="ctr" eaLnBrk="0" hangingPunct="0"/>
            <a:endParaRPr lang="en-US" altLang="en-US">
              <a:cs typeface="Times New Roman" pitchFamily="18" charset="0"/>
            </a:endParaRPr>
          </a:p>
        </p:txBody>
      </p:sp>
      <p:sp>
        <p:nvSpPr>
          <p:cNvPr id="18440" name="Freeform 10"/>
          <p:cNvSpPr>
            <a:spLocks noChangeArrowheads="1"/>
          </p:cNvSpPr>
          <p:nvPr/>
        </p:nvSpPr>
        <p:spPr bwMode="auto">
          <a:xfrm rot="21103792">
            <a:off x="2160126" y="1265291"/>
            <a:ext cx="3200400" cy="1804988"/>
          </a:xfrm>
          <a:custGeom>
            <a:avLst/>
            <a:gdLst>
              <a:gd name="T0" fmla="*/ 2147483647 w 2016"/>
              <a:gd name="T1" fmla="*/ 2147483647 h 1516"/>
              <a:gd name="T2" fmla="*/ 2147483647 w 2016"/>
              <a:gd name="T3" fmla="*/ 0 h 1516"/>
              <a:gd name="T4" fmla="*/ 2147483647 w 2016"/>
              <a:gd name="T5" fmla="*/ 2147483647 h 1516"/>
              <a:gd name="T6" fmla="*/ 2147483647 w 2016"/>
              <a:gd name="T7" fmla="*/ 2147483647 h 1516"/>
              <a:gd name="T8" fmla="*/ 2147483647 w 2016"/>
              <a:gd name="T9" fmla="*/ 2147483647 h 1516"/>
              <a:gd name="T10" fmla="*/ 2147483647 w 2016"/>
              <a:gd name="T11" fmla="*/ 2147483647 h 1516"/>
              <a:gd name="T12" fmla="*/ 2147483647 w 2016"/>
              <a:gd name="T13" fmla="*/ 2147483647 h 1516"/>
              <a:gd name="T14" fmla="*/ 2147483647 w 2016"/>
              <a:gd name="T15" fmla="*/ 2147483647 h 1516"/>
              <a:gd name="T16" fmla="*/ 0 w 2016"/>
              <a:gd name="T17" fmla="*/ 2147483647 h 1516"/>
              <a:gd name="T18" fmla="*/ 2147483647 w 2016"/>
              <a:gd name="T19" fmla="*/ 2147483647 h 1516"/>
              <a:gd name="T20" fmla="*/ 2147483647 w 2016"/>
              <a:gd name="T21" fmla="*/ 2147483647 h 1516"/>
              <a:gd name="T22" fmla="*/ 2147483647 w 2016"/>
              <a:gd name="T23" fmla="*/ 2147483647 h 1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6" h="1516">
                <a:moveTo>
                  <a:pt x="1512" y="12"/>
                </a:moveTo>
                <a:lnTo>
                  <a:pt x="2016" y="0"/>
                </a:lnTo>
                <a:lnTo>
                  <a:pt x="380" y="1388"/>
                </a:lnTo>
                <a:lnTo>
                  <a:pt x="304" y="1452"/>
                </a:lnTo>
                <a:lnTo>
                  <a:pt x="236" y="1488"/>
                </a:lnTo>
                <a:lnTo>
                  <a:pt x="172" y="1512"/>
                </a:lnTo>
                <a:lnTo>
                  <a:pt x="104" y="1516"/>
                </a:lnTo>
                <a:lnTo>
                  <a:pt x="40" y="1496"/>
                </a:lnTo>
                <a:lnTo>
                  <a:pt x="0" y="1420"/>
                </a:lnTo>
                <a:lnTo>
                  <a:pt x="40" y="1284"/>
                </a:lnTo>
                <a:lnTo>
                  <a:pt x="184" y="1136"/>
                </a:lnTo>
                <a:lnTo>
                  <a:pt x="1512" y="12"/>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Oval 11"/>
          <p:cNvSpPr>
            <a:spLocks noChangeArrowheads="1"/>
          </p:cNvSpPr>
          <p:nvPr/>
        </p:nvSpPr>
        <p:spPr bwMode="auto">
          <a:xfrm>
            <a:off x="5946852" y="188056"/>
            <a:ext cx="781050" cy="114300"/>
          </a:xfrm>
          <a:prstGeom prst="ellipse">
            <a:avLst/>
          </a:prstGeom>
          <a:gradFill rotWithShape="1">
            <a:gsLst>
              <a:gs pos="0">
                <a:schemeClr val="accent1">
                  <a:alpha val="78000"/>
                </a:schemeClr>
              </a:gs>
              <a:gs pos="50000">
                <a:schemeClr val="bg1"/>
              </a:gs>
              <a:gs pos="100000">
                <a:schemeClr val="accent1">
                  <a:alpha val="78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buFont typeface="Arial" pitchFamily="34" charset="0"/>
              <a:buNone/>
              <a:defRPr/>
            </a:pPr>
            <a:endParaRPr lang="en-US" altLang="en-US">
              <a:cs typeface="Times New Roman" pitchFamily="18" charset="0"/>
            </a:endParaRPr>
          </a:p>
        </p:txBody>
      </p:sp>
      <p:sp>
        <p:nvSpPr>
          <p:cNvPr id="18442" name="Freeform 12"/>
          <p:cNvSpPr>
            <a:spLocks noChangeArrowheads="1"/>
          </p:cNvSpPr>
          <p:nvPr/>
        </p:nvSpPr>
        <p:spPr bwMode="auto">
          <a:xfrm rot="6011042" flipH="1">
            <a:off x="4270375" y="1463675"/>
            <a:ext cx="381000" cy="539750"/>
          </a:xfrm>
          <a:custGeom>
            <a:avLst/>
            <a:gdLst>
              <a:gd name="T0" fmla="*/ 2147483647 w 320"/>
              <a:gd name="T1" fmla="*/ 2147483647 h 340"/>
              <a:gd name="T2" fmla="*/ 2147483647 w 320"/>
              <a:gd name="T3" fmla="*/ 0 h 340"/>
              <a:gd name="T4" fmla="*/ 2147483647 w 320"/>
              <a:gd name="T5" fmla="*/ 2147483647 h 340"/>
              <a:gd name="T6" fmla="*/ 2147483647 w 320"/>
              <a:gd name="T7" fmla="*/ 2147483647 h 340"/>
              <a:gd name="T8" fmla="*/ 2147483647 w 320"/>
              <a:gd name="T9" fmla="*/ 2147483647 h 340"/>
              <a:gd name="T10" fmla="*/ 2147483647 w 320"/>
              <a:gd name="T11" fmla="*/ 2147483647 h 340"/>
              <a:gd name="T12" fmla="*/ 0 w 320"/>
              <a:gd name="T13" fmla="*/ 2147483647 h 340"/>
              <a:gd name="T14" fmla="*/ 0 w 320"/>
              <a:gd name="T15" fmla="*/ 2147483647 h 340"/>
              <a:gd name="T16" fmla="*/ 2147483647 w 320"/>
              <a:gd name="T17" fmla="*/ 2147483647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0" h="340">
                <a:moveTo>
                  <a:pt x="52" y="192"/>
                </a:moveTo>
                <a:lnTo>
                  <a:pt x="288" y="0"/>
                </a:lnTo>
                <a:lnTo>
                  <a:pt x="288" y="48"/>
                </a:lnTo>
                <a:lnTo>
                  <a:pt x="304" y="84"/>
                </a:lnTo>
                <a:lnTo>
                  <a:pt x="320" y="108"/>
                </a:lnTo>
                <a:lnTo>
                  <a:pt x="32" y="340"/>
                </a:lnTo>
                <a:lnTo>
                  <a:pt x="0" y="288"/>
                </a:lnTo>
                <a:lnTo>
                  <a:pt x="0" y="240"/>
                </a:lnTo>
                <a:lnTo>
                  <a:pt x="52" y="192"/>
                </a:lnTo>
                <a:close/>
              </a:path>
            </a:pathLst>
          </a:custGeom>
          <a:gradFill rotWithShape="1">
            <a:gsLst>
              <a:gs pos="0">
                <a:schemeClr val="bg2"/>
              </a:gs>
              <a:gs pos="100000">
                <a:schemeClr val="bg1"/>
              </a:gs>
            </a:gsLst>
            <a:lin ang="5400000" scaled="1"/>
          </a:gradFill>
          <a:ln w="19050">
            <a:solidFill>
              <a:schemeClr val="tx1"/>
            </a:solidFill>
            <a:round/>
            <a:headEnd/>
            <a:tailEnd/>
          </a:ln>
        </p:spPr>
        <p:txBody>
          <a:bodyPr/>
          <a:lstStyle/>
          <a:p>
            <a:endParaRPr lang="en-US"/>
          </a:p>
        </p:txBody>
      </p:sp>
      <p:sp>
        <p:nvSpPr>
          <p:cNvPr id="11277" name="Oval 13"/>
          <p:cNvSpPr>
            <a:spLocks noChangeArrowheads="1"/>
          </p:cNvSpPr>
          <p:nvPr/>
        </p:nvSpPr>
        <p:spPr bwMode="auto">
          <a:xfrm>
            <a:off x="2590800" y="280035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11278" name="Oval 14"/>
          <p:cNvSpPr>
            <a:spLocks noChangeArrowheads="1"/>
          </p:cNvSpPr>
          <p:nvPr/>
        </p:nvSpPr>
        <p:spPr bwMode="auto">
          <a:xfrm>
            <a:off x="2438400" y="285750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11279" name="Oval 15"/>
          <p:cNvSpPr>
            <a:spLocks noChangeArrowheads="1"/>
          </p:cNvSpPr>
          <p:nvPr/>
        </p:nvSpPr>
        <p:spPr bwMode="auto">
          <a:xfrm>
            <a:off x="2362200" y="2800350"/>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11280" name="Oval 16"/>
          <p:cNvSpPr>
            <a:spLocks noChangeArrowheads="1"/>
          </p:cNvSpPr>
          <p:nvPr/>
        </p:nvSpPr>
        <p:spPr bwMode="auto">
          <a:xfrm>
            <a:off x="2667000" y="2767013"/>
            <a:ext cx="76200" cy="57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11281" name="AutoShape 17"/>
          <p:cNvSpPr>
            <a:spLocks noChangeArrowheads="1"/>
          </p:cNvSpPr>
          <p:nvPr/>
        </p:nvSpPr>
        <p:spPr bwMode="auto">
          <a:xfrm>
            <a:off x="5590309" y="-206859"/>
            <a:ext cx="838200" cy="628650"/>
          </a:xfrm>
          <a:prstGeom prst="cloudCallout">
            <a:avLst>
              <a:gd name="adj1" fmla="val -79546"/>
              <a:gd name="adj2" fmla="val 88259"/>
            </a:avLst>
          </a:prstGeom>
          <a:gradFill rotWithShape="1">
            <a:gsLst>
              <a:gs pos="0">
                <a:schemeClr val="bg2">
                  <a:alpha val="26999"/>
                </a:schemeClr>
              </a:gs>
              <a:gs pos="50000">
                <a:schemeClr val="bg1"/>
              </a:gs>
              <a:gs pos="100000">
                <a:schemeClr val="bg2">
                  <a:alpha val="26999"/>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Font typeface="Arial" pitchFamily="34" charset="0"/>
              <a:buNone/>
              <a:defRPr/>
            </a:pPr>
            <a:endParaRPr lang="vi-VN">
              <a:latin typeface="Arial" pitchFamily="34" charset="0"/>
              <a:cs typeface="Times New Roman" pitchFamily="18" charset="0"/>
            </a:endParaRPr>
          </a:p>
        </p:txBody>
      </p:sp>
      <p:sp>
        <p:nvSpPr>
          <p:cNvPr id="11282" name="AutoShape 18"/>
          <p:cNvSpPr>
            <a:spLocks noChangeArrowheads="1"/>
          </p:cNvSpPr>
          <p:nvPr/>
        </p:nvSpPr>
        <p:spPr bwMode="auto">
          <a:xfrm>
            <a:off x="5257800" y="-314325"/>
            <a:ext cx="1219200" cy="628650"/>
          </a:xfrm>
          <a:prstGeom prst="cloudCallout">
            <a:avLst>
              <a:gd name="adj1" fmla="val -32810"/>
              <a:gd name="adj2" fmla="val 192801"/>
            </a:avLst>
          </a:prstGeom>
          <a:gradFill rotWithShape="1">
            <a:gsLst>
              <a:gs pos="0">
                <a:schemeClr val="bg2">
                  <a:alpha val="26999"/>
                </a:schemeClr>
              </a:gs>
              <a:gs pos="50000">
                <a:schemeClr val="bg1"/>
              </a:gs>
              <a:gs pos="100000">
                <a:schemeClr val="bg2">
                  <a:alpha val="26999"/>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Font typeface="Arial" pitchFamily="34" charset="0"/>
              <a:buNone/>
              <a:defRPr/>
            </a:pPr>
            <a:endParaRPr lang="vi-VN">
              <a:latin typeface="Arial" pitchFamily="34" charset="0"/>
              <a:cs typeface="Times New Roman" pitchFamily="18" charset="0"/>
            </a:endParaRPr>
          </a:p>
        </p:txBody>
      </p:sp>
      <p:sp>
        <p:nvSpPr>
          <p:cNvPr id="11284" name="Oval 20"/>
          <p:cNvSpPr>
            <a:spLocks noChangeArrowheads="1"/>
          </p:cNvSpPr>
          <p:nvPr/>
        </p:nvSpPr>
        <p:spPr bwMode="auto">
          <a:xfrm>
            <a:off x="4822537" y="787266"/>
            <a:ext cx="609600" cy="95250"/>
          </a:xfrm>
          <a:prstGeom prst="ellipse">
            <a:avLst/>
          </a:prstGeom>
          <a:solidFill>
            <a:schemeClr val="bg1">
              <a:alpha val="5098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7187" name="AutoShape 21"/>
          <p:cNvSpPr>
            <a:spLocks noChangeArrowheads="1"/>
          </p:cNvSpPr>
          <p:nvPr/>
        </p:nvSpPr>
        <p:spPr bwMode="auto">
          <a:xfrm rot="-5400000">
            <a:off x="1266825" y="3686175"/>
            <a:ext cx="285750" cy="22860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
        <p:nvSpPr>
          <p:cNvPr id="18451" name="Text Box 22"/>
          <p:cNvSpPr txBox="1">
            <a:spLocks noChangeArrowheads="1"/>
          </p:cNvSpPr>
          <p:nvPr/>
        </p:nvSpPr>
        <p:spPr bwMode="auto">
          <a:xfrm>
            <a:off x="952500" y="3943351"/>
            <a:ext cx="83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ctr" eaLnBrk="1" hangingPunct="1">
              <a:spcBef>
                <a:spcPct val="50000"/>
              </a:spcBef>
            </a:pPr>
            <a:r>
              <a:rPr lang="en-US" altLang="en-US" sz="1200" b="1">
                <a:solidFill>
                  <a:srgbClr val="0000FF"/>
                </a:solidFill>
                <a:latin typeface="Arial" charset="0"/>
                <a:cs typeface="Times New Roman" pitchFamily="18" charset="0"/>
              </a:rPr>
              <a:t>Play</a:t>
            </a:r>
          </a:p>
        </p:txBody>
      </p:sp>
      <p:sp>
        <p:nvSpPr>
          <p:cNvPr id="18452" name="Freeform 23"/>
          <p:cNvSpPr>
            <a:spLocks noChangeArrowheads="1"/>
          </p:cNvSpPr>
          <p:nvPr/>
        </p:nvSpPr>
        <p:spPr bwMode="auto">
          <a:xfrm>
            <a:off x="4013200" y="1200151"/>
            <a:ext cx="482600" cy="442913"/>
          </a:xfrm>
          <a:custGeom>
            <a:avLst/>
            <a:gdLst>
              <a:gd name="T0" fmla="*/ 2147483647 w 304"/>
              <a:gd name="T1" fmla="*/ 2147483647 h 372"/>
              <a:gd name="T2" fmla="*/ 2147483647 w 304"/>
              <a:gd name="T3" fmla="*/ 0 h 372"/>
              <a:gd name="T4" fmla="*/ 2147483647 w 304"/>
              <a:gd name="T5" fmla="*/ 2147483647 h 372"/>
              <a:gd name="T6" fmla="*/ 2147483647 w 304"/>
              <a:gd name="T7" fmla="*/ 2147483647 h 372"/>
              <a:gd name="T8" fmla="*/ 2147483647 w 304"/>
              <a:gd name="T9" fmla="*/ 2147483647 h 372"/>
              <a:gd name="T10" fmla="*/ 2147483647 w 304"/>
              <a:gd name="T11" fmla="*/ 2147483647 h 372"/>
              <a:gd name="T12" fmla="*/ 0 w 304"/>
              <a:gd name="T13" fmla="*/ 2147483647 h 372"/>
              <a:gd name="T14" fmla="*/ 2147483647 w 304"/>
              <a:gd name="T15" fmla="*/ 2147483647 h 372"/>
              <a:gd name="T16" fmla="*/ 2147483647 w 304"/>
              <a:gd name="T17" fmla="*/ 2147483647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4" h="372">
                <a:moveTo>
                  <a:pt x="68" y="192"/>
                </a:moveTo>
                <a:lnTo>
                  <a:pt x="304" y="0"/>
                </a:lnTo>
                <a:lnTo>
                  <a:pt x="280" y="60"/>
                </a:lnTo>
                <a:lnTo>
                  <a:pt x="280" y="104"/>
                </a:lnTo>
                <a:lnTo>
                  <a:pt x="296" y="136"/>
                </a:lnTo>
                <a:lnTo>
                  <a:pt x="16" y="372"/>
                </a:lnTo>
                <a:lnTo>
                  <a:pt x="0" y="308"/>
                </a:lnTo>
                <a:lnTo>
                  <a:pt x="16" y="240"/>
                </a:lnTo>
                <a:lnTo>
                  <a:pt x="68" y="192"/>
                </a:lnTo>
                <a:close/>
              </a:path>
            </a:pathLst>
          </a:custGeom>
          <a:gradFill rotWithShape="1">
            <a:gsLst>
              <a:gs pos="0">
                <a:schemeClr val="bg2"/>
              </a:gs>
              <a:gs pos="100000">
                <a:schemeClr val="bg1"/>
              </a:gs>
            </a:gsLst>
            <a:lin ang="5400000" scaled="1"/>
          </a:gradFill>
          <a:ln w="19050">
            <a:solidFill>
              <a:schemeClr val="tx1"/>
            </a:solidFill>
            <a:round/>
            <a:headEnd/>
            <a:tailEnd/>
          </a:ln>
        </p:spPr>
        <p:txBody>
          <a:bodyPr/>
          <a:lstStyle/>
          <a:p>
            <a:endParaRPr lang="en-US"/>
          </a:p>
        </p:txBody>
      </p:sp>
      <p:pic>
        <p:nvPicPr>
          <p:cNvPr id="11288" name="Picture 24" descr="Flame-04-j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855" y="3125929"/>
            <a:ext cx="76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Text Box 25"/>
          <p:cNvSpPr txBox="1">
            <a:spLocks noChangeArrowheads="1"/>
          </p:cNvSpPr>
          <p:nvPr/>
        </p:nvSpPr>
        <p:spPr bwMode="auto">
          <a:xfrm>
            <a:off x="3810000" y="43434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ctr" eaLnBrk="1" hangingPunct="1">
              <a:spcBef>
                <a:spcPct val="50000"/>
              </a:spcBef>
            </a:pPr>
            <a:r>
              <a:rPr lang="en-US" altLang="en-US" sz="1600" b="1">
                <a:latin typeface="Arial" charset="0"/>
                <a:cs typeface="Times New Roman" pitchFamily="18" charset="0"/>
              </a:rPr>
              <a:t>Hình 23.1</a:t>
            </a:r>
          </a:p>
        </p:txBody>
      </p:sp>
      <p:pic>
        <p:nvPicPr>
          <p:cNvPr id="18455" name="Picture 26"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529337"/>
            <a:ext cx="863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Oval 19"/>
          <p:cNvSpPr>
            <a:spLocks noChangeArrowheads="1"/>
          </p:cNvSpPr>
          <p:nvPr/>
        </p:nvSpPr>
        <p:spPr bwMode="auto">
          <a:xfrm>
            <a:off x="4460875" y="1250157"/>
            <a:ext cx="304800" cy="171450"/>
          </a:xfrm>
          <a:prstGeom prst="ellipse">
            <a:avLst/>
          </a:prstGeom>
          <a:solidFill>
            <a:srgbClr val="00004C">
              <a:alpha val="5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ltLang="en-US">
              <a:cs typeface="Times New Roman" pitchFamily="18" charset="0"/>
            </a:endParaRPr>
          </a:p>
        </p:txBody>
      </p:sp>
      <p:sp>
        <p:nvSpPr>
          <p:cNvPr id="18457" name="AutoShape 30"/>
          <p:cNvSpPr>
            <a:spLocks noChangeArrowheads="1"/>
          </p:cNvSpPr>
          <p:nvPr/>
        </p:nvSpPr>
        <p:spPr bwMode="auto">
          <a:xfrm>
            <a:off x="5120915" y="1437409"/>
            <a:ext cx="1600200" cy="285750"/>
          </a:xfrm>
          <a:prstGeom prst="wedgeRoundRectCallout">
            <a:avLst>
              <a:gd name="adj1" fmla="val -67958"/>
              <a:gd name="adj2" fmla="val -76250"/>
              <a:gd name="adj3" fmla="val 16667"/>
            </a:avLst>
          </a:prstGeom>
          <a:solidFill>
            <a:schemeClr val="accent1"/>
          </a:solidFill>
          <a:ln w="9525">
            <a:solidFill>
              <a:schemeClr val="tx1"/>
            </a:solidFill>
            <a:miter lim="800000"/>
            <a:headEnd/>
            <a:tailEnd/>
          </a:ln>
        </p:spPr>
        <p:txBody>
          <a:bodyPr/>
          <a:lstStyle/>
          <a:p>
            <a:pPr algn="ctr" eaLnBrk="0" hangingPunct="0"/>
            <a:r>
              <a:rPr lang="en-US" altLang="en-US" sz="1600" b="1" i="1">
                <a:solidFill>
                  <a:schemeClr val="accent2"/>
                </a:solidFill>
                <a:latin typeface="Arial" charset="0"/>
                <a:cs typeface="Times New Roman" pitchFamily="18" charset="0"/>
              </a:rPr>
              <a:t>Miếng sáp</a:t>
            </a:r>
          </a:p>
        </p:txBody>
      </p:sp>
      <p:sp>
        <p:nvSpPr>
          <p:cNvPr id="11296" name="AutoShape 32"/>
          <p:cNvSpPr>
            <a:spLocks noChangeArrowheads="1"/>
          </p:cNvSpPr>
          <p:nvPr/>
        </p:nvSpPr>
        <p:spPr bwMode="auto">
          <a:xfrm>
            <a:off x="304800" y="171449"/>
            <a:ext cx="3200400" cy="1326885"/>
          </a:xfrm>
          <a:prstGeom prst="wedgeRoundRectCallout">
            <a:avLst>
              <a:gd name="adj1" fmla="val 94444"/>
              <a:gd name="adj2" fmla="val 22042"/>
              <a:gd name="adj3" fmla="val 16667"/>
            </a:avLst>
          </a:prstGeom>
          <a:solidFill>
            <a:srgbClr val="FFFF99"/>
          </a:solidFill>
          <a:ln w="9525">
            <a:solidFill>
              <a:schemeClr val="tx1"/>
            </a:solidFill>
            <a:miter lim="800000"/>
            <a:headEnd/>
            <a:tailEnd/>
          </a:ln>
        </p:spPr>
        <p:txBody>
          <a:bodyPr/>
          <a:lstStyle/>
          <a:p>
            <a:pPr algn="ctr" eaLnBrk="0" hangingPunct="0"/>
            <a:r>
              <a:rPr lang="en-US" altLang="en-US" sz="2800" b="1">
                <a:solidFill>
                  <a:srgbClr val="FF0000"/>
                </a:solidFill>
                <a:latin typeface="Times New Roman" pitchFamily="18" charset="0"/>
                <a:cs typeface="Times New Roman" pitchFamily="18" charset="0"/>
              </a:rPr>
              <a:t>Chỉ trong thời gian ngắn cục sáp đã nóng chảy.</a:t>
            </a:r>
          </a:p>
        </p:txBody>
      </p:sp>
      <p:sp>
        <p:nvSpPr>
          <p:cNvPr id="18460" name="AutoShape 34"/>
          <p:cNvSpPr>
            <a:spLocks noChangeArrowheads="1"/>
          </p:cNvSpPr>
          <p:nvPr/>
        </p:nvSpPr>
        <p:spPr bwMode="auto">
          <a:xfrm rot="10800000">
            <a:off x="8763000" y="4857750"/>
            <a:ext cx="381000" cy="28575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ltLang="en-US">
              <a:cs typeface="Times New Roman" pitchFamily="18" charset="0"/>
            </a:endParaRPr>
          </a:p>
        </p:txBody>
      </p:sp>
    </p:spTree>
    <p:extLst>
      <p:ext uri="{BB962C8B-B14F-4D97-AF65-F5344CB8AC3E}">
        <p14:creationId xmlns:p14="http://schemas.microsoft.com/office/powerpoint/2010/main" val="1672959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barn(inVertical)">
                                      <p:cBhvr>
                                        <p:cTn id="7" dur="500"/>
                                        <p:tgtEl>
                                          <p:spTgt spid="112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18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1288"/>
                                        </p:tgtEl>
                                        <p:attrNameLst>
                                          <p:attrName>style.visibility</p:attrName>
                                        </p:attrNameLst>
                                      </p:cBhvr>
                                      <p:to>
                                        <p:strVal val="visible"/>
                                      </p:to>
                                    </p:set>
                                    <p:animEffect transition="in" filter="fade">
                                      <p:cBhvr>
                                        <p:cTn id="13" dur="1000"/>
                                        <p:tgtEl>
                                          <p:spTgt spid="11288"/>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11277"/>
                                        </p:tgtEl>
                                        <p:attrNameLst>
                                          <p:attrName>style.visibility</p:attrName>
                                        </p:attrNameLst>
                                      </p:cBhvr>
                                      <p:to>
                                        <p:strVal val="visible"/>
                                      </p:to>
                                    </p:set>
                                    <p:animEffect transition="in" filter="fade">
                                      <p:cBhvr>
                                        <p:cTn id="16" dur="2000"/>
                                        <p:tgtEl>
                                          <p:spTgt spid="11277"/>
                                        </p:tgtEl>
                                      </p:cBhvr>
                                    </p:animEffect>
                                  </p:childTnLst>
                                </p:cTn>
                              </p:par>
                              <p:par>
                                <p:cTn id="17" presetID="0" presetClass="path" presetSubtype="0" repeatCount="indefinite" accel="50000" decel="50000" fill="hold" grpId="1" nodeType="withEffect">
                                  <p:stCondLst>
                                    <p:cond delay="4000"/>
                                  </p:stCondLst>
                                  <p:childTnLst>
                                    <p:animMotion origin="layout" path="M 0.00677 0.0037 C 0.00434 -0.02315 -0.00417 -0.04877 -0.00417 -0.075 L 0.24358 -0.3463 " pathEditMode="relative" rAng="0" ptsTypes="fAA">
                                      <p:cBhvr>
                                        <p:cTn id="18" dur="2000" fill="hold"/>
                                        <p:tgtEl>
                                          <p:spTgt spid="11277"/>
                                        </p:tgtEl>
                                        <p:attrNameLst>
                                          <p:attrName>ppt_x,ppt_y</p:attrName>
                                        </p:attrNameLst>
                                      </p:cBhvr>
                                      <p:rCtr x="11285" y="-17500"/>
                                    </p:animMotion>
                                  </p:childTnLst>
                                  <p:subTnLst>
                                    <p:set>
                                      <p:cBhvr override="childStyle">
                                        <p:cTn dur="1" fill="hold" display="0" masterRel="sameClick" afterEffect="1">
                                          <p:stCondLst>
                                            <p:cond evt="end" delay="0">
                                              <p:tn val="17"/>
                                            </p:cond>
                                          </p:stCondLst>
                                        </p:cTn>
                                        <p:tgtEl>
                                          <p:spTgt spid="11277"/>
                                        </p:tgtEl>
                                        <p:attrNameLst>
                                          <p:attrName>style.visibility</p:attrName>
                                        </p:attrNameLst>
                                      </p:cBhvr>
                                      <p:to>
                                        <p:strVal val="hidden"/>
                                      </p:to>
                                    </p:set>
                                  </p:subTnLst>
                                </p:cTn>
                              </p:par>
                              <p:par>
                                <p:cTn id="19" presetID="10" presetClass="entr" presetSubtype="0" fill="hold" grpId="0" nodeType="withEffect">
                                  <p:stCondLst>
                                    <p:cond delay="4500"/>
                                  </p:stCondLst>
                                  <p:childTnLst>
                                    <p:set>
                                      <p:cBhvr>
                                        <p:cTn id="20" dur="1" fill="hold">
                                          <p:stCondLst>
                                            <p:cond delay="0"/>
                                          </p:stCondLst>
                                        </p:cTn>
                                        <p:tgtEl>
                                          <p:spTgt spid="11280"/>
                                        </p:tgtEl>
                                        <p:attrNameLst>
                                          <p:attrName>style.visibility</p:attrName>
                                        </p:attrNameLst>
                                      </p:cBhvr>
                                      <p:to>
                                        <p:strVal val="visible"/>
                                      </p:to>
                                    </p:set>
                                    <p:animEffect transition="in" filter="fade">
                                      <p:cBhvr>
                                        <p:cTn id="21" dur="2000"/>
                                        <p:tgtEl>
                                          <p:spTgt spid="11280"/>
                                        </p:tgtEl>
                                      </p:cBhvr>
                                    </p:animEffect>
                                  </p:childTnLst>
                                </p:cTn>
                              </p:par>
                              <p:par>
                                <p:cTn id="22" presetID="0" presetClass="path" presetSubtype="0" repeatCount="indefinite" accel="50000" decel="50000" fill="hold" grpId="1" nodeType="withEffect">
                                  <p:stCondLst>
                                    <p:cond delay="4500"/>
                                  </p:stCondLst>
                                  <p:childTnLst>
                                    <p:animMotion origin="layout" path="M 1.38889E-6 1.48148E-6 C -0.0007 -0.00255 -0.00139 -0.00463 -0.00208 -0.00695 C -0.00261 -0.00996 -0.00313 -0.0125 -0.00365 -0.01551 C -0.00486 -0.01991 -0.00712 -0.02871 -0.00712 -0.02847 C -0.0066 -0.03195 -0.00556 -0.03935 -0.00556 -0.03912 L 0.24462 -0.31019 " pathEditMode="relative" rAng="0" ptsTypes="ffffAA">
                                      <p:cBhvr>
                                        <p:cTn id="23" dur="2000" fill="hold"/>
                                        <p:tgtEl>
                                          <p:spTgt spid="11280"/>
                                        </p:tgtEl>
                                        <p:attrNameLst>
                                          <p:attrName>ppt_x,ppt_y</p:attrName>
                                        </p:attrNameLst>
                                      </p:cBhvr>
                                      <p:rCtr x="11900" y="-15500"/>
                                    </p:animMotion>
                                  </p:childTnLst>
                                  <p:subTnLst>
                                    <p:set>
                                      <p:cBhvr override="childStyle">
                                        <p:cTn dur="1" fill="hold" display="0" masterRel="sameClick" afterEffect="1">
                                          <p:stCondLst>
                                            <p:cond evt="end" delay="0">
                                              <p:tn val="22"/>
                                            </p:cond>
                                          </p:stCondLst>
                                        </p:cTn>
                                        <p:tgtEl>
                                          <p:spTgt spid="11280"/>
                                        </p:tgtEl>
                                        <p:attrNameLst>
                                          <p:attrName>style.visibility</p:attrName>
                                        </p:attrNameLst>
                                      </p:cBhvr>
                                      <p:to>
                                        <p:strVal val="hidden"/>
                                      </p:to>
                                    </p:set>
                                  </p:subTnLst>
                                </p:cTn>
                              </p:par>
                              <p:par>
                                <p:cTn id="24" presetID="10" presetClass="entr" presetSubtype="0" fill="hold" grpId="0" nodeType="withEffect">
                                  <p:stCondLst>
                                    <p:cond delay="5000"/>
                                  </p:stCondLst>
                                  <p:childTnLst>
                                    <p:set>
                                      <p:cBhvr>
                                        <p:cTn id="25" dur="1" fill="hold">
                                          <p:stCondLst>
                                            <p:cond delay="0"/>
                                          </p:stCondLst>
                                        </p:cTn>
                                        <p:tgtEl>
                                          <p:spTgt spid="11279"/>
                                        </p:tgtEl>
                                        <p:attrNameLst>
                                          <p:attrName>style.visibility</p:attrName>
                                        </p:attrNameLst>
                                      </p:cBhvr>
                                      <p:to>
                                        <p:strVal val="visible"/>
                                      </p:to>
                                    </p:set>
                                    <p:animEffect transition="in" filter="fade">
                                      <p:cBhvr>
                                        <p:cTn id="26" dur="2000"/>
                                        <p:tgtEl>
                                          <p:spTgt spid="11279"/>
                                        </p:tgtEl>
                                      </p:cBhvr>
                                    </p:animEffect>
                                  </p:childTnLst>
                                </p:cTn>
                              </p:par>
                              <p:par>
                                <p:cTn id="27" presetID="0" presetClass="path" presetSubtype="0" repeatCount="indefinite" accel="50000" decel="50000" fill="hold" grpId="1" nodeType="withEffect">
                                  <p:stCondLst>
                                    <p:cond delay="5000"/>
                                  </p:stCondLst>
                                  <p:childTnLst>
                                    <p:animMotion origin="layout" path="M 0.01493 0 C 0.02344 -0.01713 0.0099 0.00926 0.02275 -0.01042 C 0.02483 -0.01343 0.02795 -0.02106 0.02795 -0.02083 C 0.02969 -0.03542 0.02848 -0.02824 0.03177 -0.04213 C 0.03611 -0.05926 0.03577 -0.04213 0.03577 -0.04931 L 0.27084 -0.3169 " pathEditMode="relative" rAng="0" ptsTypes="ffffAA">
                                      <p:cBhvr>
                                        <p:cTn id="28" dur="2000" fill="hold"/>
                                        <p:tgtEl>
                                          <p:spTgt spid="11279"/>
                                        </p:tgtEl>
                                        <p:attrNameLst>
                                          <p:attrName>ppt_x,ppt_y</p:attrName>
                                        </p:attrNameLst>
                                      </p:cBhvr>
                                      <p:rCtr x="12500" y="-15400"/>
                                    </p:animMotion>
                                  </p:childTnLst>
                                  <p:subTnLst>
                                    <p:set>
                                      <p:cBhvr override="childStyle">
                                        <p:cTn dur="1" fill="hold" display="0" masterRel="sameClick" afterEffect="1">
                                          <p:stCondLst>
                                            <p:cond evt="end" delay="0">
                                              <p:tn val="27"/>
                                            </p:cond>
                                          </p:stCondLst>
                                        </p:cTn>
                                        <p:tgtEl>
                                          <p:spTgt spid="11279"/>
                                        </p:tgtEl>
                                        <p:attrNameLst>
                                          <p:attrName>style.visibility</p:attrName>
                                        </p:attrNameLst>
                                      </p:cBhvr>
                                      <p:to>
                                        <p:strVal val="hidden"/>
                                      </p:to>
                                    </p:set>
                                  </p:subTnLst>
                                </p:cTn>
                              </p:par>
                              <p:par>
                                <p:cTn id="29" presetID="10" presetClass="entr" presetSubtype="0" fill="hold" grpId="0" nodeType="withEffect">
                                  <p:stCondLst>
                                    <p:cond delay="4000"/>
                                  </p:stCondLst>
                                  <p:childTnLst>
                                    <p:set>
                                      <p:cBhvr>
                                        <p:cTn id="30" dur="1" fill="hold">
                                          <p:stCondLst>
                                            <p:cond delay="0"/>
                                          </p:stCondLst>
                                        </p:cTn>
                                        <p:tgtEl>
                                          <p:spTgt spid="11278"/>
                                        </p:tgtEl>
                                        <p:attrNameLst>
                                          <p:attrName>style.visibility</p:attrName>
                                        </p:attrNameLst>
                                      </p:cBhvr>
                                      <p:to>
                                        <p:strVal val="visible"/>
                                      </p:to>
                                    </p:set>
                                    <p:animEffect transition="in" filter="fade">
                                      <p:cBhvr>
                                        <p:cTn id="31" dur="2000"/>
                                        <p:tgtEl>
                                          <p:spTgt spid="11278"/>
                                        </p:tgtEl>
                                      </p:cBhvr>
                                    </p:animEffect>
                                  </p:childTnLst>
                                </p:cTn>
                              </p:par>
                              <p:par>
                                <p:cTn id="32" presetID="0" presetClass="path" presetSubtype="0" repeatCount="indefinite" accel="50000" decel="50000" fill="hold" grpId="1" nodeType="withEffect">
                                  <p:stCondLst>
                                    <p:cond delay="4000"/>
                                  </p:stCondLst>
                                  <p:childTnLst>
                                    <p:animMotion origin="layout" path="M 3.33333E-6 -1.11111E-6 L 0.00277 -0.05741 L 0.25833 -0.32778 " pathEditMode="relative" rAng="0" ptsTypes="AAA">
                                      <p:cBhvr>
                                        <p:cTn id="33" dur="2000" fill="hold"/>
                                        <p:tgtEl>
                                          <p:spTgt spid="11278"/>
                                        </p:tgtEl>
                                        <p:attrNameLst>
                                          <p:attrName>ppt_x,ppt_y</p:attrName>
                                        </p:attrNameLst>
                                      </p:cBhvr>
                                      <p:rCtr x="12900" y="-16400"/>
                                    </p:animMotion>
                                  </p:childTnLst>
                                  <p:subTnLst>
                                    <p:set>
                                      <p:cBhvr override="childStyle">
                                        <p:cTn dur="1" fill="hold" display="0" masterRel="sameClick" afterEffect="1">
                                          <p:stCondLst>
                                            <p:cond evt="end" delay="0">
                                              <p:tn val="32"/>
                                            </p:cond>
                                          </p:stCondLst>
                                        </p:cTn>
                                        <p:tgtEl>
                                          <p:spTgt spid="11278"/>
                                        </p:tgtEl>
                                        <p:attrNameLst>
                                          <p:attrName>style.visibility</p:attrName>
                                        </p:attrNameLst>
                                      </p:cBhvr>
                                      <p:to>
                                        <p:strVal val="hidden"/>
                                      </p:to>
                                    </p:set>
                                  </p:subTnLst>
                                </p:cTn>
                              </p:par>
                              <p:par>
                                <p:cTn id="34" presetID="10" presetClass="exit" presetSubtype="0" fill="hold" grpId="0" nodeType="withEffect">
                                  <p:stCondLst>
                                    <p:cond delay="6000"/>
                                  </p:stCondLst>
                                  <p:childTnLst>
                                    <p:animEffect transition="out" filter="fade">
                                      <p:cBhvr>
                                        <p:cTn id="35" dur="2000"/>
                                        <p:tgtEl>
                                          <p:spTgt spid="11283"/>
                                        </p:tgtEl>
                                      </p:cBhvr>
                                    </p:animEffect>
                                    <p:set>
                                      <p:cBhvr>
                                        <p:cTn id="36" dur="1" fill="hold">
                                          <p:stCondLst>
                                            <p:cond delay="1999"/>
                                          </p:stCondLst>
                                        </p:cTn>
                                        <p:tgtEl>
                                          <p:spTgt spid="11283"/>
                                        </p:tgtEl>
                                        <p:attrNameLst>
                                          <p:attrName>style.visibility</p:attrName>
                                        </p:attrNameLst>
                                      </p:cBhvr>
                                      <p:to>
                                        <p:strVal val="hidden"/>
                                      </p:to>
                                    </p:set>
                                  </p:childTnLst>
                                </p:cTn>
                              </p:par>
                              <p:par>
                                <p:cTn id="37" presetID="3" presetClass="entr" presetSubtype="10" repeatCount="indefinite" fill="hold" grpId="0" nodeType="withEffect">
                                  <p:stCondLst>
                                    <p:cond delay="6000"/>
                                  </p:stCondLst>
                                  <p:childTnLst>
                                    <p:set>
                                      <p:cBhvr>
                                        <p:cTn id="38" dur="1" fill="hold">
                                          <p:stCondLst>
                                            <p:cond delay="0"/>
                                          </p:stCondLst>
                                        </p:cTn>
                                        <p:tgtEl>
                                          <p:spTgt spid="11284"/>
                                        </p:tgtEl>
                                        <p:attrNameLst>
                                          <p:attrName>style.visibility</p:attrName>
                                        </p:attrNameLst>
                                      </p:cBhvr>
                                      <p:to>
                                        <p:strVal val="visible"/>
                                      </p:to>
                                    </p:set>
                                    <p:animEffect transition="in" filter="blinds(horizontal)">
                                      <p:cBhvr>
                                        <p:cTn id="39" dur="500"/>
                                        <p:tgtEl>
                                          <p:spTgt spid="11284"/>
                                        </p:tgtEl>
                                      </p:cBhvr>
                                    </p:animEffect>
                                  </p:childTnLst>
                                </p:cTn>
                              </p:par>
                              <p:par>
                                <p:cTn id="40" presetID="22" presetClass="entr" presetSubtype="4" repeatCount="indefinite" fill="hold" grpId="0" nodeType="withEffect">
                                  <p:stCondLst>
                                    <p:cond delay="5500"/>
                                  </p:stCondLst>
                                  <p:childTnLst>
                                    <p:set>
                                      <p:cBhvr>
                                        <p:cTn id="41" dur="1" fill="hold">
                                          <p:stCondLst>
                                            <p:cond delay="0"/>
                                          </p:stCondLst>
                                        </p:cTn>
                                        <p:tgtEl>
                                          <p:spTgt spid="11281"/>
                                        </p:tgtEl>
                                        <p:attrNameLst>
                                          <p:attrName>style.visibility</p:attrName>
                                        </p:attrNameLst>
                                      </p:cBhvr>
                                      <p:to>
                                        <p:strVal val="visible"/>
                                      </p:to>
                                    </p:set>
                                    <p:animEffect transition="in" filter="wipe(down)">
                                      <p:cBhvr>
                                        <p:cTn id="42" dur="200"/>
                                        <p:tgtEl>
                                          <p:spTgt spid="11281"/>
                                        </p:tgtEl>
                                      </p:cBhvr>
                                    </p:animEffect>
                                  </p:childTnLst>
                                </p:cTn>
                              </p:par>
                              <p:par>
                                <p:cTn id="43" presetID="22" presetClass="entr" presetSubtype="4" repeatCount="indefinite" fill="hold" grpId="0" nodeType="withEffect">
                                  <p:stCondLst>
                                    <p:cond delay="6000"/>
                                  </p:stCondLst>
                                  <p:childTnLst>
                                    <p:set>
                                      <p:cBhvr>
                                        <p:cTn id="44" dur="1" fill="hold">
                                          <p:stCondLst>
                                            <p:cond delay="0"/>
                                          </p:stCondLst>
                                        </p:cTn>
                                        <p:tgtEl>
                                          <p:spTgt spid="11282"/>
                                        </p:tgtEl>
                                        <p:attrNameLst>
                                          <p:attrName>style.visibility</p:attrName>
                                        </p:attrNameLst>
                                      </p:cBhvr>
                                      <p:to>
                                        <p:strVal val="visible"/>
                                      </p:to>
                                    </p:set>
                                    <p:animEffect transition="in" filter="wipe(down)">
                                      <p:cBhvr>
                                        <p:cTn id="45" dur="100"/>
                                        <p:tgtEl>
                                          <p:spTgt spid="112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grpId="0" nodeType="clickEffect">
                                  <p:stCondLst>
                                    <p:cond delay="0"/>
                                  </p:stCondLst>
                                  <p:childTnLst>
                                    <p:animEffect transition="out" filter="box(in)">
                                      <p:cBhvr>
                                        <p:cTn id="49" dur="500"/>
                                        <p:tgtEl>
                                          <p:spTgt spid="11272"/>
                                        </p:tgtEl>
                                      </p:cBhvr>
                                    </p:animEffect>
                                    <p:set>
                                      <p:cBhvr>
                                        <p:cTn id="50" dur="1" fill="hold">
                                          <p:stCondLst>
                                            <p:cond delay="499"/>
                                          </p:stCondLst>
                                        </p:cTn>
                                        <p:tgtEl>
                                          <p:spTgt spid="11272"/>
                                        </p:tgtEl>
                                        <p:attrNameLst>
                                          <p:attrName>style.visibility</p:attrName>
                                        </p:attrNameLst>
                                      </p:cBhvr>
                                      <p:to>
                                        <p:strVal val="hidden"/>
                                      </p:to>
                                    </p:set>
                                  </p:childTnLst>
                                </p:cTn>
                              </p:par>
                              <p:par>
                                <p:cTn id="51" presetID="4" presetClass="exit" presetSubtype="16" fill="hold" grpId="2" nodeType="withEffect">
                                  <p:stCondLst>
                                    <p:cond delay="0"/>
                                  </p:stCondLst>
                                  <p:childTnLst>
                                    <p:animEffect transition="out" filter="box(in)">
                                      <p:cBhvr>
                                        <p:cTn id="52" dur="500"/>
                                        <p:tgtEl>
                                          <p:spTgt spid="11277"/>
                                        </p:tgtEl>
                                      </p:cBhvr>
                                    </p:animEffect>
                                    <p:set>
                                      <p:cBhvr>
                                        <p:cTn id="53" dur="1" fill="hold">
                                          <p:stCondLst>
                                            <p:cond delay="499"/>
                                          </p:stCondLst>
                                        </p:cTn>
                                        <p:tgtEl>
                                          <p:spTgt spid="11277"/>
                                        </p:tgtEl>
                                        <p:attrNameLst>
                                          <p:attrName>style.visibility</p:attrName>
                                        </p:attrNameLst>
                                      </p:cBhvr>
                                      <p:to>
                                        <p:strVal val="hidden"/>
                                      </p:to>
                                    </p:set>
                                  </p:childTnLst>
                                </p:cTn>
                              </p:par>
                              <p:par>
                                <p:cTn id="54" presetID="4" presetClass="entr" presetSubtype="16" fill="hold" grpId="1" nodeType="withEffect">
                                  <p:stCondLst>
                                    <p:cond delay="0"/>
                                  </p:stCondLst>
                                  <p:childTnLst>
                                    <p:set>
                                      <p:cBhvr>
                                        <p:cTn id="55" dur="1" fill="hold">
                                          <p:stCondLst>
                                            <p:cond delay="0"/>
                                          </p:stCondLst>
                                        </p:cTn>
                                        <p:tgtEl>
                                          <p:spTgt spid="11283"/>
                                        </p:tgtEl>
                                        <p:attrNameLst>
                                          <p:attrName>style.visibility</p:attrName>
                                        </p:attrNameLst>
                                      </p:cBhvr>
                                      <p:to>
                                        <p:strVal val="visible"/>
                                      </p:to>
                                    </p:set>
                                    <p:animEffect transition="in" filter="box(in)">
                                      <p:cBhvr>
                                        <p:cTn id="56" dur="500"/>
                                        <p:tgtEl>
                                          <p:spTgt spid="11283"/>
                                        </p:tgtEl>
                                      </p:cBhvr>
                                    </p:animEffect>
                                  </p:childTnLst>
                                </p:cTn>
                              </p:par>
                              <p:par>
                                <p:cTn id="57" presetID="4" presetClass="exit" presetSubtype="16" fill="hold" grpId="2" nodeType="withEffect">
                                  <p:stCondLst>
                                    <p:cond delay="0"/>
                                  </p:stCondLst>
                                  <p:childTnLst>
                                    <p:animEffect transition="out" filter="box(in)">
                                      <p:cBhvr>
                                        <p:cTn id="58" dur="500"/>
                                        <p:tgtEl>
                                          <p:spTgt spid="11278"/>
                                        </p:tgtEl>
                                      </p:cBhvr>
                                    </p:animEffect>
                                    <p:set>
                                      <p:cBhvr>
                                        <p:cTn id="59" dur="1" fill="hold">
                                          <p:stCondLst>
                                            <p:cond delay="499"/>
                                          </p:stCondLst>
                                        </p:cTn>
                                        <p:tgtEl>
                                          <p:spTgt spid="11278"/>
                                        </p:tgtEl>
                                        <p:attrNameLst>
                                          <p:attrName>style.visibility</p:attrName>
                                        </p:attrNameLst>
                                      </p:cBhvr>
                                      <p:to>
                                        <p:strVal val="hidden"/>
                                      </p:to>
                                    </p:set>
                                  </p:childTnLst>
                                </p:cTn>
                              </p:par>
                              <p:par>
                                <p:cTn id="60" presetID="4" presetClass="exit" presetSubtype="16" fill="hold" grpId="2" nodeType="withEffect">
                                  <p:stCondLst>
                                    <p:cond delay="0"/>
                                  </p:stCondLst>
                                  <p:childTnLst>
                                    <p:animEffect transition="out" filter="box(in)">
                                      <p:cBhvr>
                                        <p:cTn id="61" dur="500"/>
                                        <p:tgtEl>
                                          <p:spTgt spid="11279"/>
                                        </p:tgtEl>
                                      </p:cBhvr>
                                    </p:animEffect>
                                    <p:set>
                                      <p:cBhvr>
                                        <p:cTn id="62" dur="1" fill="hold">
                                          <p:stCondLst>
                                            <p:cond delay="499"/>
                                          </p:stCondLst>
                                        </p:cTn>
                                        <p:tgtEl>
                                          <p:spTgt spid="11279"/>
                                        </p:tgtEl>
                                        <p:attrNameLst>
                                          <p:attrName>style.visibility</p:attrName>
                                        </p:attrNameLst>
                                      </p:cBhvr>
                                      <p:to>
                                        <p:strVal val="hidden"/>
                                      </p:to>
                                    </p:set>
                                  </p:childTnLst>
                                </p:cTn>
                              </p:par>
                              <p:par>
                                <p:cTn id="63" presetID="4" presetClass="exit" presetSubtype="16" fill="hold" grpId="2" nodeType="withEffect">
                                  <p:stCondLst>
                                    <p:cond delay="0"/>
                                  </p:stCondLst>
                                  <p:childTnLst>
                                    <p:animEffect transition="out" filter="box(in)">
                                      <p:cBhvr>
                                        <p:cTn id="64" dur="500"/>
                                        <p:tgtEl>
                                          <p:spTgt spid="11280"/>
                                        </p:tgtEl>
                                      </p:cBhvr>
                                    </p:animEffect>
                                    <p:set>
                                      <p:cBhvr>
                                        <p:cTn id="65" dur="1" fill="hold">
                                          <p:stCondLst>
                                            <p:cond delay="499"/>
                                          </p:stCondLst>
                                        </p:cTn>
                                        <p:tgtEl>
                                          <p:spTgt spid="11280"/>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11288"/>
                                        </p:tgtEl>
                                      </p:cBhvr>
                                    </p:animEffect>
                                    <p:set>
                                      <p:cBhvr>
                                        <p:cTn id="68" dur="1" fill="hold">
                                          <p:stCondLst>
                                            <p:cond delay="499"/>
                                          </p:stCondLst>
                                        </p:cTn>
                                        <p:tgtEl>
                                          <p:spTgt spid="11288"/>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11281"/>
                                        </p:tgtEl>
                                      </p:cBhvr>
                                    </p:animEffect>
                                    <p:set>
                                      <p:cBhvr>
                                        <p:cTn id="71" dur="1" fill="hold">
                                          <p:stCondLst>
                                            <p:cond delay="499"/>
                                          </p:stCondLst>
                                        </p:cTn>
                                        <p:tgtEl>
                                          <p:spTgt spid="11281"/>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11282"/>
                                        </p:tgtEl>
                                      </p:cBhvr>
                                    </p:animEffect>
                                    <p:set>
                                      <p:cBhvr>
                                        <p:cTn id="74" dur="1" fill="hold">
                                          <p:stCondLst>
                                            <p:cond delay="499"/>
                                          </p:stCondLst>
                                        </p:cTn>
                                        <p:tgtEl>
                                          <p:spTgt spid="11282"/>
                                        </p:tgtEl>
                                        <p:attrNameLst>
                                          <p:attrName>style.visibility</p:attrName>
                                        </p:attrNameLst>
                                      </p:cBhvr>
                                      <p:to>
                                        <p:strVal val="hidden"/>
                                      </p:to>
                                    </p:set>
                                  </p:childTnLst>
                                </p:cTn>
                              </p:par>
                            </p:childTnLst>
                          </p:cTn>
                        </p:par>
                      </p:childTnLst>
                    </p:cTn>
                  </p:par>
                </p:childTnLst>
              </p:cTn>
              <p:nextCondLst>
                <p:cond evt="onClick" delay="0">
                  <p:tgtEl>
                    <p:spTgt spid="7187"/>
                  </p:tgtEl>
                </p:cond>
              </p:nextCondLst>
            </p:seq>
          </p:childTnLst>
        </p:cTn>
      </p:par>
    </p:tnLst>
    <p:bldLst>
      <p:bldP spid="11272" grpId="0" animBg="1"/>
      <p:bldP spid="11277" grpId="0" animBg="1"/>
      <p:bldP spid="11277" grpId="1" animBg="1"/>
      <p:bldP spid="11277" grpId="2" animBg="1"/>
      <p:bldP spid="11278" grpId="0" animBg="1"/>
      <p:bldP spid="11278" grpId="1" animBg="1"/>
      <p:bldP spid="11278" grpId="2" animBg="1"/>
      <p:bldP spid="11279" grpId="0" animBg="1"/>
      <p:bldP spid="11279" grpId="1" animBg="1"/>
      <p:bldP spid="11279" grpId="2" animBg="1"/>
      <p:bldP spid="11280" grpId="0" animBg="1"/>
      <p:bldP spid="11280" grpId="1" animBg="1"/>
      <p:bldP spid="11280" grpId="2" animBg="1"/>
      <p:bldP spid="11281" grpId="0" animBg="1"/>
      <p:bldP spid="11281" grpId="1" animBg="1"/>
      <p:bldP spid="11282" grpId="0" animBg="1"/>
      <p:bldP spid="11282" grpId="1" animBg="1"/>
      <p:bldP spid="11284" grpId="0" animBg="1"/>
      <p:bldP spid="11283" grpId="0" animBg="1"/>
      <p:bldP spid="11283" grpId="1" animBg="1"/>
      <p:bldP spid="112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4" y="277712"/>
            <a:ext cx="8634845" cy="4362733"/>
          </a:xfrm>
          <a:prstGeom prst="rect">
            <a:avLst/>
          </a:prstGeom>
        </p:spPr>
        <p:txBody>
          <a:bodyPr wrap="square" lIns="68580" tIns="34290" rIns="68580" bIns="34290">
            <a:spAutoFit/>
          </a:bodyPr>
          <a:lstStyle/>
          <a:p>
            <a:pPr algn="just">
              <a:lnSpc>
                <a:spcPct val="115000"/>
              </a:lnSpc>
            </a:pP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Hiện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xảy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với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miếng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trong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hai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28.2a,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phần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của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bắt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đầu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sôi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cục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đáy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chưa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bị</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chảy</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28.2b,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phần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của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bắt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đầu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sôi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cục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miệng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bị</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chảy</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Hãy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giải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thích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hiện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xảy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trong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hai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28.2a,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đun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gần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miệng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hiện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truyền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sang </a:t>
            </a:r>
            <a:r>
              <a:rPr lang="en-US" b="1" dirty="0" err="1">
                <a:solidFill>
                  <a:schemeClr val="accent1"/>
                </a:solidFill>
                <a:latin typeface="Times New Roman" pitchFamily="18" charset="0"/>
                <a:ea typeface="Times New Roman" pitchFamily="18" charset="0"/>
                <a:cs typeface="Times New Roman" pitchFamily="18" charset="0"/>
              </a:rPr>
              <a:t>miếng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theo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thức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dẫn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dẫn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kém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miếng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đáy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khó</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được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độ</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nhiều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để</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đến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độ</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chảy</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r>
              <a:rPr lang="en-US" b="1" dirty="0">
                <a:solidFill>
                  <a:schemeClr val="accent1"/>
                </a:solidFill>
                <a:latin typeface="Times New Roman" pitchFamily="18" charset="0"/>
                <a:ea typeface="Times New Roman" panose="02020603050405020304"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28.2b,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đun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đáy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hiện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truyền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sang </a:t>
            </a:r>
            <a:r>
              <a:rPr lang="en-US" b="1" dirty="0" err="1">
                <a:solidFill>
                  <a:schemeClr val="accent1"/>
                </a:solidFill>
                <a:latin typeface="Times New Roman" pitchFamily="18" charset="0"/>
                <a:ea typeface="Times New Roman" pitchFamily="18" charset="0"/>
                <a:cs typeface="Times New Roman" pitchFamily="18" charset="0"/>
              </a:rPr>
              <a:t>miếng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theo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cả</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thức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dẫn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miếng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sáp</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miệng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nghiệm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được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độ</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nhiều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nhanh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được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độ</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chảy</a:t>
            </a:r>
            <a:r>
              <a:rPr lang="en-US" b="1" dirty="0">
                <a:solidFill>
                  <a:schemeClr val="accent1"/>
                </a:solidFill>
                <a:latin typeface="Times New Roman" pitchFamily="18" charset="0"/>
                <a:ea typeface="Times New Roman" pitchFamily="18" charset="0"/>
                <a:cs typeface="Times New Roman" pitchFamily="18" charset="0"/>
              </a:rPr>
              <a:t>.</a:t>
            </a:r>
            <a:endParaRPr lang="en-US" b="1" dirty="0">
              <a:solidFill>
                <a:schemeClr val="accent1"/>
              </a:solidFill>
              <a:latin typeface="Times New Roman" pitchFamily="18" charset="0"/>
              <a:cs typeface="Times New Roman" pitchFamily="18" charset="0"/>
            </a:endParaRPr>
          </a:p>
        </p:txBody>
      </p:sp>
      <p:sp>
        <p:nvSpPr>
          <p:cNvPr id="3" name="Rectangle 2"/>
          <p:cNvSpPr/>
          <p:nvPr/>
        </p:nvSpPr>
        <p:spPr>
          <a:xfrm>
            <a:off x="270163" y="1570874"/>
            <a:ext cx="8634845" cy="1177245"/>
          </a:xfrm>
          <a:prstGeom prst="rect">
            <a:avLst/>
          </a:prstGeom>
        </p:spPr>
        <p:txBody>
          <a:bodyPr wrap="square" lIns="68580" tIns="34290" rIns="68580" bIns="34290">
            <a:spAutoFit/>
          </a:bodyPr>
          <a:lstStyle/>
          <a:p>
            <a:pPr algn="just"/>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Chất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lỏng</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chất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khí</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được</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gọi</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là</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chất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lưu</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Trong</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hai</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thí</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nghiệm</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trên</a:t>
            </a:r>
            <a:r>
              <a:rPr lang="en-US" sz="2400" b="1" dirty="0">
                <a:solidFill>
                  <a:srgbClr val="FF0000"/>
                </a:solidFill>
                <a:latin typeface="Times New Roman" pitchFamily="18" charset="0"/>
                <a:ea typeface="Times New Roman" pitchFamily="18" charset="0"/>
                <a:cs typeface="Times New Roman" pitchFamily="18" charset="0"/>
              </a:rPr>
              <a:t> ta </a:t>
            </a:r>
            <a:r>
              <a:rPr lang="en-US" sz="2400" b="1" dirty="0" err="1">
                <a:solidFill>
                  <a:srgbClr val="FF0000"/>
                </a:solidFill>
                <a:latin typeface="Times New Roman" pitchFamily="18" charset="0"/>
                <a:ea typeface="Times New Roman" pitchFamily="18" charset="0"/>
                <a:cs typeface="Times New Roman" pitchFamily="18" charset="0"/>
              </a:rPr>
              <a:t>thấy</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chất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lưu</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dẫn</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nhiệt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kém</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nhưng</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vẫn</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có</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thể</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truyền</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nhiệt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tốt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vậy</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chất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lưu</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truyền</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nhiệt</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bằng</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cách</a:t>
            </a:r>
            <a:r>
              <a:rPr lang="en-US" sz="2400" b="1" dirty="0">
                <a:solidFill>
                  <a:srgbClr val="FF0000"/>
                </a:solidFill>
                <a:latin typeface="Times New Roman" pitchFamily="18" charset="0"/>
                <a:ea typeface="Times New Roman" pitchFamily="18" charset="0"/>
                <a:cs typeface="Times New Roman" pitchFamily="18" charset="0"/>
              </a:rPr>
              <a:t> </a:t>
            </a:r>
            <a:r>
              <a:rPr lang="en-US" sz="2400" b="1" dirty="0" err="1">
                <a:solidFill>
                  <a:srgbClr val="FF0000"/>
                </a:solidFill>
                <a:latin typeface="Times New Roman" pitchFamily="18" charset="0"/>
                <a:ea typeface="Times New Roman" pitchFamily="18" charset="0"/>
                <a:cs typeface="Times New Roman" pitchFamily="18" charset="0"/>
              </a:rPr>
              <a:t>nào</a:t>
            </a:r>
            <a:r>
              <a:rPr lang="en-US" sz="2400" b="1" dirty="0">
                <a:solidFill>
                  <a:srgbClr val="FF0000"/>
                </a:solidFill>
                <a:latin typeface="Times New Roman" pitchFamily="18" charset="0"/>
                <a:ea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4" name="Hình tự do: Hình 7">
            <a:extLst>
              <a:ext uri="{FF2B5EF4-FFF2-40B4-BE49-F238E27FC236}">
                <a16:creationId xmlns="" xmlns:a16="http://schemas.microsoft.com/office/drawing/2014/main" id="{27708298-43D2-5C04-C794-731E44769B9F}"/>
              </a:ext>
            </a:extLst>
          </p:cNvPr>
          <p:cNvSpPr/>
          <p:nvPr/>
        </p:nvSpPr>
        <p:spPr>
          <a:xfrm>
            <a:off x="270163" y="4574207"/>
            <a:ext cx="4637555" cy="521253"/>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marL="809625" algn="just"/>
            <a:r>
              <a:rPr lang="en-US" b="1" dirty="0">
                <a:solidFill>
                  <a:schemeClr val="tx1"/>
                </a:solidFill>
                <a:latin typeface="Times New Roman" pitchFamily="18" charset="0"/>
                <a:cs typeface="Times New Roman" pitchFamily="18" charset="0"/>
              </a:rPr>
              <a:t>2. </a:t>
            </a:r>
            <a:r>
              <a:rPr lang="en-US" b="1" dirty="0" err="1">
                <a:solidFill>
                  <a:schemeClr val="tx1"/>
                </a:solidFill>
                <a:latin typeface="Times New Roman" pitchFamily="18" charset="0"/>
                <a:cs typeface="Times New Roman" pitchFamily="18" charset="0"/>
              </a:rPr>
              <a:t>Truyền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nhiệt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bằng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đối</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lưu</a:t>
            </a:r>
            <a:r>
              <a:rPr lang="en-US" b="1" dirty="0">
                <a:solidFill>
                  <a:schemeClr val="tx1"/>
                </a:solidFill>
                <a:latin typeface="Times New Roman" pitchFamily="18" charset="0"/>
                <a:cs typeface="Times New Roman" pitchFamily="18" charset="0"/>
              </a:rPr>
              <a:t>.</a:t>
            </a:r>
            <a:endParaRPr lang="en-BZ"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715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2">
                                            <p:txEl>
                                              <p:pRg st="0" end="0"/>
                                            </p:txEl>
                                          </p:spTgt>
                                        </p:tgtEl>
                                        <p:attrNameLst>
                                          <p:attrName>ppt_w</p:attrName>
                                        </p:attrNameLst>
                                      </p:cBhvr>
                                      <p:tavLst>
                                        <p:tav tm="0">
                                          <p:val>
                                            <p:strVal val="ppt_w"/>
                                          </p:val>
                                        </p:tav>
                                        <p:tav tm="100000">
                                          <p:val>
                                            <p:fltVal val="0"/>
                                          </p:val>
                                        </p:tav>
                                      </p:tavLst>
                                    </p:anim>
                                    <p:anim calcmode="lin" valueType="num">
                                      <p:cBhvr>
                                        <p:cTn id="43"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44" dur="500"/>
                                        <p:tgtEl>
                                          <p:spTgt spid="2">
                                            <p:txEl>
                                              <p:pRg st="0" end="0"/>
                                            </p:txEl>
                                          </p:spTgt>
                                        </p:tgtEl>
                                      </p:cBhvr>
                                    </p:animEffect>
                                    <p:set>
                                      <p:cBhvr>
                                        <p:cTn id="45" dur="1" fill="hold">
                                          <p:stCondLst>
                                            <p:cond delay="499"/>
                                          </p:stCondLst>
                                        </p:cTn>
                                        <p:tgtEl>
                                          <p:spTgt spid="2">
                                            <p:txEl>
                                              <p:pRg st="0" end="0"/>
                                            </p:txEl>
                                          </p:spTgt>
                                        </p:tgtEl>
                                        <p:attrNameLst>
                                          <p:attrName>style.visibility</p:attrName>
                                        </p:attrNameLst>
                                      </p:cBhvr>
                                      <p:to>
                                        <p:strVal val="hidden"/>
                                      </p:to>
                                    </p:set>
                                  </p:childTnLst>
                                </p:cTn>
                              </p:par>
                              <p:par>
                                <p:cTn id="46" presetID="53" presetClass="exit" presetSubtype="32" fill="hold" grpId="0" nodeType="withEffect">
                                  <p:stCondLst>
                                    <p:cond delay="0"/>
                                  </p:stCondLst>
                                  <p:childTnLst>
                                    <p:anim calcmode="lin" valueType="num">
                                      <p:cBhvr>
                                        <p:cTn id="47" dur="500"/>
                                        <p:tgtEl>
                                          <p:spTgt spid="2">
                                            <p:txEl>
                                              <p:pRg st="1" end="1"/>
                                            </p:txEl>
                                          </p:spTgt>
                                        </p:tgtEl>
                                        <p:attrNameLst>
                                          <p:attrName>ppt_w</p:attrName>
                                        </p:attrNameLst>
                                      </p:cBhvr>
                                      <p:tavLst>
                                        <p:tav tm="0">
                                          <p:val>
                                            <p:strVal val="ppt_w"/>
                                          </p:val>
                                        </p:tav>
                                        <p:tav tm="100000">
                                          <p:val>
                                            <p:fltVal val="0"/>
                                          </p:val>
                                        </p:tav>
                                      </p:tavLst>
                                    </p:anim>
                                    <p:anim calcmode="lin" valueType="num">
                                      <p:cBhvr>
                                        <p:cTn id="48" dur="500"/>
                                        <p:tgtEl>
                                          <p:spTgt spid="2">
                                            <p:txEl>
                                              <p:pRg st="1" end="1"/>
                                            </p:txEl>
                                          </p:spTgt>
                                        </p:tgtEl>
                                        <p:attrNameLst>
                                          <p:attrName>ppt_h</p:attrName>
                                        </p:attrNameLst>
                                      </p:cBhvr>
                                      <p:tavLst>
                                        <p:tav tm="0">
                                          <p:val>
                                            <p:strVal val="ppt_h"/>
                                          </p:val>
                                        </p:tav>
                                        <p:tav tm="100000">
                                          <p:val>
                                            <p:fltVal val="0"/>
                                          </p:val>
                                        </p:tav>
                                      </p:tavLst>
                                    </p:anim>
                                    <p:animEffect transition="out" filter="fade">
                                      <p:cBhvr>
                                        <p:cTn id="49" dur="500"/>
                                        <p:tgtEl>
                                          <p:spTgt spid="2">
                                            <p:txEl>
                                              <p:pRg st="1" end="1"/>
                                            </p:txEl>
                                          </p:spTgt>
                                        </p:tgtEl>
                                      </p:cBhvr>
                                    </p:animEffect>
                                    <p:set>
                                      <p:cBhvr>
                                        <p:cTn id="50" dur="1" fill="hold">
                                          <p:stCondLst>
                                            <p:cond delay="499"/>
                                          </p:stCondLst>
                                        </p:cTn>
                                        <p:tgtEl>
                                          <p:spTgt spid="2">
                                            <p:txEl>
                                              <p:pRg st="1" end="1"/>
                                            </p:txEl>
                                          </p:spTgt>
                                        </p:tgtEl>
                                        <p:attrNameLst>
                                          <p:attrName>style.visibility</p:attrName>
                                        </p:attrNameLst>
                                      </p:cBhvr>
                                      <p:to>
                                        <p:strVal val="hidden"/>
                                      </p:to>
                                    </p:set>
                                  </p:childTnLst>
                                </p:cTn>
                              </p:par>
                              <p:par>
                                <p:cTn id="51" presetID="53" presetClass="exit" presetSubtype="32" fill="hold" grpId="0" nodeType="withEffect">
                                  <p:stCondLst>
                                    <p:cond delay="0"/>
                                  </p:stCondLst>
                                  <p:childTnLst>
                                    <p:anim calcmode="lin" valueType="num">
                                      <p:cBhvr>
                                        <p:cTn id="52" dur="500"/>
                                        <p:tgtEl>
                                          <p:spTgt spid="2">
                                            <p:txEl>
                                              <p:pRg st="2" end="2"/>
                                            </p:txEl>
                                          </p:spTgt>
                                        </p:tgtEl>
                                        <p:attrNameLst>
                                          <p:attrName>ppt_w</p:attrName>
                                        </p:attrNameLst>
                                      </p:cBhvr>
                                      <p:tavLst>
                                        <p:tav tm="0">
                                          <p:val>
                                            <p:strVal val="ppt_w"/>
                                          </p:val>
                                        </p:tav>
                                        <p:tav tm="100000">
                                          <p:val>
                                            <p:fltVal val="0"/>
                                          </p:val>
                                        </p:tav>
                                      </p:tavLst>
                                    </p:anim>
                                    <p:anim calcmode="lin" valueType="num">
                                      <p:cBhvr>
                                        <p:cTn id="53"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54" dur="500"/>
                                        <p:tgtEl>
                                          <p:spTgt spid="2">
                                            <p:txEl>
                                              <p:pRg st="2" end="2"/>
                                            </p:txEl>
                                          </p:spTgt>
                                        </p:tgtEl>
                                      </p:cBhvr>
                                    </p:animEffect>
                                    <p:set>
                                      <p:cBhvr>
                                        <p:cTn id="55" dur="1" fill="hold">
                                          <p:stCondLst>
                                            <p:cond delay="499"/>
                                          </p:stCondLst>
                                        </p:cTn>
                                        <p:tgtEl>
                                          <p:spTgt spid="2">
                                            <p:txEl>
                                              <p:pRg st="2" end="2"/>
                                            </p:txEl>
                                          </p:spTgt>
                                        </p:tgtEl>
                                        <p:attrNameLst>
                                          <p:attrName>style.visibility</p:attrName>
                                        </p:attrNameLst>
                                      </p:cBhvr>
                                      <p:to>
                                        <p:strVal val="hidden"/>
                                      </p:to>
                                    </p:set>
                                  </p:childTnLst>
                                </p:cTn>
                              </p:par>
                              <p:par>
                                <p:cTn id="56" presetID="53" presetClass="exit" presetSubtype="32" fill="hold" grpId="0" nodeType="withEffect">
                                  <p:stCondLst>
                                    <p:cond delay="0"/>
                                  </p:stCondLst>
                                  <p:childTnLst>
                                    <p:anim calcmode="lin" valueType="num">
                                      <p:cBhvr>
                                        <p:cTn id="57" dur="500"/>
                                        <p:tgtEl>
                                          <p:spTgt spid="2">
                                            <p:txEl>
                                              <p:pRg st="3" end="3"/>
                                            </p:txEl>
                                          </p:spTgt>
                                        </p:tgtEl>
                                        <p:attrNameLst>
                                          <p:attrName>ppt_w</p:attrName>
                                        </p:attrNameLst>
                                      </p:cBhvr>
                                      <p:tavLst>
                                        <p:tav tm="0">
                                          <p:val>
                                            <p:strVal val="ppt_w"/>
                                          </p:val>
                                        </p:tav>
                                        <p:tav tm="100000">
                                          <p:val>
                                            <p:fltVal val="0"/>
                                          </p:val>
                                        </p:tav>
                                      </p:tavLst>
                                    </p:anim>
                                    <p:anim calcmode="lin" valueType="num">
                                      <p:cBhvr>
                                        <p:cTn id="58"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59" dur="500"/>
                                        <p:tgtEl>
                                          <p:spTgt spid="2">
                                            <p:txEl>
                                              <p:pRg st="3" end="3"/>
                                            </p:txEl>
                                          </p:spTgt>
                                        </p:tgtEl>
                                      </p:cBhvr>
                                    </p:animEffect>
                                    <p:set>
                                      <p:cBhvr>
                                        <p:cTn id="60" dur="1" fill="hold">
                                          <p:stCondLst>
                                            <p:cond delay="499"/>
                                          </p:stCondLst>
                                        </p:cTn>
                                        <p:tgtEl>
                                          <p:spTgt spid="2">
                                            <p:txEl>
                                              <p:pRg st="3" end="3"/>
                                            </p:txEl>
                                          </p:spTgt>
                                        </p:tgtEl>
                                        <p:attrNameLst>
                                          <p:attrName>style.visibility</p:attrName>
                                        </p:attrNameLst>
                                      </p:cBhvr>
                                      <p:to>
                                        <p:strVal val="hidden"/>
                                      </p:to>
                                    </p:set>
                                  </p:childTnLst>
                                </p:cTn>
                              </p:par>
                              <p:par>
                                <p:cTn id="61" presetID="53" presetClass="exit" presetSubtype="32" fill="hold" grpId="0" nodeType="withEffect">
                                  <p:stCondLst>
                                    <p:cond delay="0"/>
                                  </p:stCondLst>
                                  <p:childTnLst>
                                    <p:anim calcmode="lin" valueType="num">
                                      <p:cBhvr>
                                        <p:cTn id="62" dur="500"/>
                                        <p:tgtEl>
                                          <p:spTgt spid="2">
                                            <p:txEl>
                                              <p:pRg st="4" end="4"/>
                                            </p:txEl>
                                          </p:spTgt>
                                        </p:tgtEl>
                                        <p:attrNameLst>
                                          <p:attrName>ppt_w</p:attrName>
                                        </p:attrNameLst>
                                      </p:cBhvr>
                                      <p:tavLst>
                                        <p:tav tm="0">
                                          <p:val>
                                            <p:strVal val="ppt_w"/>
                                          </p:val>
                                        </p:tav>
                                        <p:tav tm="100000">
                                          <p:val>
                                            <p:fltVal val="0"/>
                                          </p:val>
                                        </p:tav>
                                      </p:tavLst>
                                    </p:anim>
                                    <p:anim calcmode="lin" valueType="num">
                                      <p:cBhvr>
                                        <p:cTn id="63" dur="500"/>
                                        <p:tgtEl>
                                          <p:spTgt spid="2">
                                            <p:txEl>
                                              <p:pRg st="4" end="4"/>
                                            </p:txEl>
                                          </p:spTgt>
                                        </p:tgtEl>
                                        <p:attrNameLst>
                                          <p:attrName>ppt_h</p:attrName>
                                        </p:attrNameLst>
                                      </p:cBhvr>
                                      <p:tavLst>
                                        <p:tav tm="0">
                                          <p:val>
                                            <p:strVal val="ppt_h"/>
                                          </p:val>
                                        </p:tav>
                                        <p:tav tm="100000">
                                          <p:val>
                                            <p:fltVal val="0"/>
                                          </p:val>
                                        </p:tav>
                                      </p:tavLst>
                                    </p:anim>
                                    <p:animEffect transition="out" filter="fade">
                                      <p:cBhvr>
                                        <p:cTn id="64" dur="500"/>
                                        <p:tgtEl>
                                          <p:spTgt spid="2">
                                            <p:txEl>
                                              <p:pRg st="4" end="4"/>
                                            </p:txEl>
                                          </p:spTgt>
                                        </p:tgtEl>
                                      </p:cBhvr>
                                    </p:animEffect>
                                    <p:set>
                                      <p:cBhvr>
                                        <p:cTn id="65" dur="1" fill="hold">
                                          <p:stCondLst>
                                            <p:cond delay="499"/>
                                          </p:stCondLst>
                                        </p:cTn>
                                        <p:tgtEl>
                                          <p:spTgt spid="2">
                                            <p:txEl>
                                              <p:pRg st="4" end="4"/>
                                            </p:txEl>
                                          </p:spTgt>
                                        </p:tgtEl>
                                        <p:attrNameLst>
                                          <p:attrName>style.visibility</p:attrName>
                                        </p:attrNameLst>
                                      </p:cBhvr>
                                      <p:to>
                                        <p:strVal val="hidden"/>
                                      </p:to>
                                    </p:set>
                                  </p:childTnLst>
                                </p:cTn>
                              </p:par>
                              <p:par>
                                <p:cTn id="66" presetID="53" presetClass="exit" presetSubtype="32" fill="hold" grpId="0" nodeType="withEffect">
                                  <p:stCondLst>
                                    <p:cond delay="0"/>
                                  </p:stCondLst>
                                  <p:childTnLst>
                                    <p:anim calcmode="lin" valueType="num">
                                      <p:cBhvr>
                                        <p:cTn id="67" dur="500"/>
                                        <p:tgtEl>
                                          <p:spTgt spid="2">
                                            <p:txEl>
                                              <p:pRg st="5" end="5"/>
                                            </p:txEl>
                                          </p:spTgt>
                                        </p:tgtEl>
                                        <p:attrNameLst>
                                          <p:attrName>ppt_w</p:attrName>
                                        </p:attrNameLst>
                                      </p:cBhvr>
                                      <p:tavLst>
                                        <p:tav tm="0">
                                          <p:val>
                                            <p:strVal val="ppt_w"/>
                                          </p:val>
                                        </p:tav>
                                        <p:tav tm="100000">
                                          <p:val>
                                            <p:fltVal val="0"/>
                                          </p:val>
                                        </p:tav>
                                      </p:tavLst>
                                    </p:anim>
                                    <p:anim calcmode="lin" valueType="num">
                                      <p:cBhvr>
                                        <p:cTn id="68" dur="500"/>
                                        <p:tgtEl>
                                          <p:spTgt spid="2">
                                            <p:txEl>
                                              <p:pRg st="5" end="5"/>
                                            </p:txEl>
                                          </p:spTgt>
                                        </p:tgtEl>
                                        <p:attrNameLst>
                                          <p:attrName>ppt_h</p:attrName>
                                        </p:attrNameLst>
                                      </p:cBhvr>
                                      <p:tavLst>
                                        <p:tav tm="0">
                                          <p:val>
                                            <p:strVal val="ppt_h"/>
                                          </p:val>
                                        </p:tav>
                                        <p:tav tm="100000">
                                          <p:val>
                                            <p:fltVal val="0"/>
                                          </p:val>
                                        </p:tav>
                                      </p:tavLst>
                                    </p:anim>
                                    <p:animEffect transition="out" filter="fade">
                                      <p:cBhvr>
                                        <p:cTn id="69" dur="500"/>
                                        <p:tgtEl>
                                          <p:spTgt spid="2">
                                            <p:txEl>
                                              <p:pRg st="5" end="5"/>
                                            </p:txEl>
                                          </p:spTgt>
                                        </p:tgtEl>
                                      </p:cBhvr>
                                    </p:animEffect>
                                    <p:set>
                                      <p:cBhvr>
                                        <p:cTn id="70"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 calcmode="lin" valueType="num">
                                      <p:cBhvr>
                                        <p:cTn id="77" dur="1000" fill="hold"/>
                                        <p:tgtEl>
                                          <p:spTgt spid="3"/>
                                        </p:tgtEl>
                                        <p:attrNameLst>
                                          <p:attrName>style.rotation</p:attrName>
                                        </p:attrNameLst>
                                      </p:cBhvr>
                                      <p:tavLst>
                                        <p:tav tm="0">
                                          <p:val>
                                            <p:fltVal val="90"/>
                                          </p:val>
                                        </p:tav>
                                        <p:tav tm="100000">
                                          <p:val>
                                            <p:fltVal val="0"/>
                                          </p:val>
                                        </p:tav>
                                      </p:tavLst>
                                    </p:anim>
                                    <p:animEffect transition="in" filter="fade">
                                      <p:cBhvr>
                                        <p:cTn id="78" dur="1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anim calcmode="lin" valueType="num">
                                      <p:cBhvr>
                                        <p:cTn id="84" dur="1000" fill="hold"/>
                                        <p:tgtEl>
                                          <p:spTgt spid="4"/>
                                        </p:tgtEl>
                                        <p:attrNameLst>
                                          <p:attrName>ppt_x</p:attrName>
                                        </p:attrNameLst>
                                      </p:cBhvr>
                                      <p:tavLst>
                                        <p:tav tm="0">
                                          <p:val>
                                            <p:strVal val="#ppt_x"/>
                                          </p:val>
                                        </p:tav>
                                        <p:tav tm="100000">
                                          <p:val>
                                            <p:strVal val="#ppt_x"/>
                                          </p:val>
                                        </p:tav>
                                      </p:tavLst>
                                    </p:anim>
                                    <p:anim calcmode="lin" valueType="num">
                                      <p:cBhvr>
                                        <p:cTn id="8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2893219"/>
            <a:ext cx="76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auto">
          <a:xfrm flipH="1">
            <a:off x="5029200" y="2443163"/>
            <a:ext cx="1981200" cy="571500"/>
          </a:xfrm>
          <a:prstGeom prst="cube">
            <a:avLst>
              <a:gd name="adj" fmla="val 91454"/>
            </a:avLst>
          </a:prstGeom>
          <a:gradFill rotWithShape="1">
            <a:gsLst>
              <a:gs pos="0">
                <a:schemeClr val="bg1">
                  <a:gamma/>
                  <a:shade val="0"/>
                  <a:invGamma/>
                </a:schemeClr>
              </a:gs>
              <a:gs pos="50000">
                <a:schemeClr val="bg1"/>
              </a:gs>
              <a:gs pos="100000">
                <a:schemeClr val="bg1">
                  <a:gamma/>
                  <a:shade val="0"/>
                  <a:invGamma/>
                </a:schemeClr>
              </a:gs>
            </a:gsLst>
            <a:lin ang="5400000" scaled="1"/>
          </a:gradFill>
          <a:ln w="9525">
            <a:solidFill>
              <a:schemeClr val="tx1"/>
            </a:solidFill>
            <a:miter lim="800000"/>
            <a:headEnd/>
            <a:tailEnd/>
          </a:ln>
          <a:effectLst/>
        </p:spPr>
        <p:txBody>
          <a:bodyPr wrap="none" anchor="ctr"/>
          <a:lstStyle/>
          <a:p>
            <a:pPr>
              <a:defRPr/>
            </a:pPr>
            <a:endParaRPr lang="en-US"/>
          </a:p>
        </p:txBody>
      </p:sp>
      <p:pic>
        <p:nvPicPr>
          <p:cNvPr id="2150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5288" y="285750"/>
            <a:ext cx="406400" cy="226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5"/>
          <p:cNvSpPr>
            <a:spLocks/>
          </p:cNvSpPr>
          <p:nvPr/>
        </p:nvSpPr>
        <p:spPr bwMode="auto">
          <a:xfrm rot="10800000">
            <a:off x="5664200" y="2286000"/>
            <a:ext cx="160338" cy="363141"/>
          </a:xfrm>
          <a:custGeom>
            <a:avLst/>
            <a:gdLst>
              <a:gd name="T0" fmla="*/ 2147483647 w 101"/>
              <a:gd name="T1" fmla="*/ 2147483647 h 305"/>
              <a:gd name="T2" fmla="*/ 2147483647 w 101"/>
              <a:gd name="T3" fmla="*/ 2147483647 h 305"/>
              <a:gd name="T4" fmla="*/ 2147483647 w 101"/>
              <a:gd name="T5" fmla="*/ 2147483647 h 305"/>
              <a:gd name="T6" fmla="*/ 2147483647 w 101"/>
              <a:gd name="T7" fmla="*/ 2147483647 h 305"/>
              <a:gd name="T8" fmla="*/ 2147483647 w 101"/>
              <a:gd name="T9" fmla="*/ 2147483647 h 305"/>
              <a:gd name="T10" fmla="*/ 0 w 101"/>
              <a:gd name="T11" fmla="*/ 2147483647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88900" cap="flat" cmpd="sng">
            <a:pattFill prst="pct60">
              <a:fgClr>
                <a:srgbClr val="660066"/>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utoShape 6"/>
          <p:cNvSpPr>
            <a:spLocks noChangeArrowheads="1"/>
          </p:cNvSpPr>
          <p:nvPr/>
        </p:nvSpPr>
        <p:spPr bwMode="auto">
          <a:xfrm flipH="1">
            <a:off x="4572000" y="3657600"/>
            <a:ext cx="2362200" cy="571500"/>
          </a:xfrm>
          <a:prstGeom prst="cube">
            <a:avLst>
              <a:gd name="adj" fmla="val 72500"/>
            </a:avLst>
          </a:prstGeom>
          <a:gradFill rotWithShape="1">
            <a:gsLst>
              <a:gs pos="0">
                <a:schemeClr val="bg1"/>
              </a:gs>
              <a:gs pos="50000">
                <a:schemeClr val="bg2"/>
              </a:gs>
              <a:gs pos="100000">
                <a:schemeClr val="bg1"/>
              </a:gs>
            </a:gsLst>
            <a:lin ang="2700000" scaled="1"/>
          </a:gradFill>
          <a:ln w="9525">
            <a:noFill/>
            <a:miter lim="800000"/>
            <a:headEnd/>
            <a:tailEnd/>
          </a:ln>
          <a:effectLst/>
        </p:spPr>
        <p:txBody>
          <a:bodyPr wrap="none" anchor="ctr"/>
          <a:lstStyle/>
          <a:p>
            <a:pPr>
              <a:defRPr/>
            </a:pPr>
            <a:endParaRPr lang="en-US"/>
          </a:p>
        </p:txBody>
      </p:sp>
      <p:sp>
        <p:nvSpPr>
          <p:cNvPr id="9" name="AutoShape 7"/>
          <p:cNvSpPr>
            <a:spLocks noChangeArrowheads="1"/>
          </p:cNvSpPr>
          <p:nvPr/>
        </p:nvSpPr>
        <p:spPr bwMode="auto">
          <a:xfrm>
            <a:off x="4953000" y="628650"/>
            <a:ext cx="76200" cy="32004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a:p>
        </p:txBody>
      </p:sp>
      <p:sp>
        <p:nvSpPr>
          <p:cNvPr id="10" name="AutoShape 8"/>
          <p:cNvSpPr>
            <a:spLocks noChangeArrowheads="1"/>
          </p:cNvSpPr>
          <p:nvPr/>
        </p:nvSpPr>
        <p:spPr bwMode="auto">
          <a:xfrm rot="16200000" flipH="1">
            <a:off x="5038725" y="2447925"/>
            <a:ext cx="57150" cy="533400"/>
          </a:xfrm>
          <a:prstGeom prst="can">
            <a:avLst>
              <a:gd name="adj" fmla="val 6546"/>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a:p>
        </p:txBody>
      </p:sp>
      <p:sp>
        <p:nvSpPr>
          <p:cNvPr id="11" name="AutoShape 9"/>
          <p:cNvSpPr>
            <a:spLocks noChangeArrowheads="1"/>
          </p:cNvSpPr>
          <p:nvPr/>
        </p:nvSpPr>
        <p:spPr bwMode="auto">
          <a:xfrm rot="16200000" flipH="1">
            <a:off x="5191125" y="923925"/>
            <a:ext cx="57150" cy="838200"/>
          </a:xfrm>
          <a:prstGeom prst="can">
            <a:avLst>
              <a:gd name="adj" fmla="val 10287"/>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a:p>
        </p:txBody>
      </p:sp>
      <p:sp>
        <p:nvSpPr>
          <p:cNvPr id="12" name="Rectangle 10"/>
          <p:cNvSpPr>
            <a:spLocks noChangeArrowheads="1"/>
          </p:cNvSpPr>
          <p:nvPr/>
        </p:nvSpPr>
        <p:spPr bwMode="auto">
          <a:xfrm>
            <a:off x="4876800" y="1278731"/>
            <a:ext cx="228600" cy="1143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a:p>
        </p:txBody>
      </p:sp>
      <p:sp>
        <p:nvSpPr>
          <p:cNvPr id="13" name="Rectangle 11"/>
          <p:cNvSpPr>
            <a:spLocks noChangeArrowheads="1"/>
          </p:cNvSpPr>
          <p:nvPr/>
        </p:nvSpPr>
        <p:spPr bwMode="auto">
          <a:xfrm>
            <a:off x="4876800" y="2653904"/>
            <a:ext cx="228600" cy="1143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a:p>
        </p:txBody>
      </p:sp>
      <p:sp>
        <p:nvSpPr>
          <p:cNvPr id="21516" name="Freeform 12"/>
          <p:cNvSpPr>
            <a:spLocks/>
          </p:cNvSpPr>
          <p:nvPr/>
        </p:nvSpPr>
        <p:spPr bwMode="auto">
          <a:xfrm>
            <a:off x="5500688" y="1657350"/>
            <a:ext cx="1066800" cy="1200150"/>
          </a:xfrm>
          <a:custGeom>
            <a:avLst/>
            <a:gdLst>
              <a:gd name="T0" fmla="*/ 0 w 864"/>
              <a:gd name="T1" fmla="*/ 2147483647 h 1188"/>
              <a:gd name="T2" fmla="*/ 2147483647 w 864"/>
              <a:gd name="T3" fmla="*/ 2147483647 h 1188"/>
              <a:gd name="T4" fmla="*/ 2147483647 w 864"/>
              <a:gd name="T5" fmla="*/ 2147483647 h 1188"/>
              <a:gd name="T6" fmla="*/ 2147483647 w 864"/>
              <a:gd name="T7" fmla="*/ 2147483647 h 1188"/>
              <a:gd name="T8" fmla="*/ 2147483647 w 864"/>
              <a:gd name="T9" fmla="*/ 2147483647 h 1188"/>
              <a:gd name="T10" fmla="*/ 2147483647 w 864"/>
              <a:gd name="T11" fmla="*/ 2147483647 h 1188"/>
              <a:gd name="T12" fmla="*/ 2147483647 w 864"/>
              <a:gd name="T13" fmla="*/ 2147483647 h 1188"/>
              <a:gd name="T14" fmla="*/ 2147483647 w 864"/>
              <a:gd name="T15" fmla="*/ 2147483647 h 1188"/>
              <a:gd name="T16" fmla="*/ 2147483647 w 864"/>
              <a:gd name="T17" fmla="*/ 2147483647 h 1188"/>
              <a:gd name="T18" fmla="*/ 2147483647 w 864"/>
              <a:gd name="T19" fmla="*/ 2147483647 h 1188"/>
              <a:gd name="T20" fmla="*/ 2147483647 w 864"/>
              <a:gd name="T21" fmla="*/ 2147483647 h 1188"/>
              <a:gd name="T22" fmla="*/ 2147483647 w 864"/>
              <a:gd name="T23" fmla="*/ 2147483647 h 1188"/>
              <a:gd name="T24" fmla="*/ 2147483647 w 864"/>
              <a:gd name="T25" fmla="*/ 2147483647 h 1188"/>
              <a:gd name="T26" fmla="*/ 2147483647 w 864"/>
              <a:gd name="T27" fmla="*/ 2147483647 h 1188"/>
              <a:gd name="T28" fmla="*/ 2147483647 w 864"/>
              <a:gd name="T29" fmla="*/ 2147483647 h 1188"/>
              <a:gd name="T30" fmla="*/ 2147483647 w 864"/>
              <a:gd name="T31" fmla="*/ 2147483647 h 1188"/>
              <a:gd name="T32" fmla="*/ 2147483647 w 864"/>
              <a:gd name="T33" fmla="*/ 2147483647 h 1188"/>
              <a:gd name="T34" fmla="*/ 2147483647 w 864"/>
              <a:gd name="T35" fmla="*/ 2147483647 h 1188"/>
              <a:gd name="T36" fmla="*/ 2147483647 w 864"/>
              <a:gd name="T37" fmla="*/ 2147483647 h 1188"/>
              <a:gd name="T38" fmla="*/ 2147483647 w 864"/>
              <a:gd name="T39" fmla="*/ 2147483647 h 1188"/>
              <a:gd name="T40" fmla="*/ 2147483647 w 864"/>
              <a:gd name="T41" fmla="*/ 2147483647 h 1188"/>
              <a:gd name="T42" fmla="*/ 2147483647 w 864"/>
              <a:gd name="T43" fmla="*/ 0 h 1188"/>
              <a:gd name="T44" fmla="*/ 2147483647 w 864"/>
              <a:gd name="T45" fmla="*/ 2147483647 h 1188"/>
              <a:gd name="T46" fmla="*/ 2147483647 w 864"/>
              <a:gd name="T47" fmla="*/ 2147483647 h 1188"/>
              <a:gd name="T48" fmla="*/ 2147483647 w 864"/>
              <a:gd name="T49" fmla="*/ 2147483647 h 1188"/>
              <a:gd name="T50" fmla="*/ 2147483647 w 864"/>
              <a:gd name="T51" fmla="*/ 2147483647 h 1188"/>
              <a:gd name="T52" fmla="*/ 0 w 864"/>
              <a:gd name="T53" fmla="*/ 2147483647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4"/>
              <a:gd name="T82" fmla="*/ 0 h 1188"/>
              <a:gd name="T83" fmla="*/ 864 w 864"/>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4" h="1188">
                <a:moveTo>
                  <a:pt x="0" y="172"/>
                </a:moveTo>
                <a:lnTo>
                  <a:pt x="48" y="220"/>
                </a:lnTo>
                <a:lnTo>
                  <a:pt x="45" y="1081"/>
                </a:lnTo>
                <a:lnTo>
                  <a:pt x="84" y="1120"/>
                </a:lnTo>
                <a:lnTo>
                  <a:pt x="141" y="1147"/>
                </a:lnTo>
                <a:lnTo>
                  <a:pt x="228" y="1171"/>
                </a:lnTo>
                <a:lnTo>
                  <a:pt x="333" y="1186"/>
                </a:lnTo>
                <a:lnTo>
                  <a:pt x="452" y="1188"/>
                </a:lnTo>
                <a:lnTo>
                  <a:pt x="576" y="1180"/>
                </a:lnTo>
                <a:lnTo>
                  <a:pt x="648" y="1168"/>
                </a:lnTo>
                <a:lnTo>
                  <a:pt x="726" y="1147"/>
                </a:lnTo>
                <a:lnTo>
                  <a:pt x="789" y="1114"/>
                </a:lnTo>
                <a:lnTo>
                  <a:pt x="819" y="1072"/>
                </a:lnTo>
                <a:lnTo>
                  <a:pt x="816" y="220"/>
                </a:lnTo>
                <a:lnTo>
                  <a:pt x="864" y="172"/>
                </a:lnTo>
                <a:lnTo>
                  <a:pt x="856" y="132"/>
                </a:lnTo>
                <a:lnTo>
                  <a:pt x="844" y="112"/>
                </a:lnTo>
                <a:lnTo>
                  <a:pt x="816" y="80"/>
                </a:lnTo>
                <a:lnTo>
                  <a:pt x="708" y="32"/>
                </a:lnTo>
                <a:lnTo>
                  <a:pt x="612" y="12"/>
                </a:lnTo>
                <a:lnTo>
                  <a:pt x="536" y="4"/>
                </a:lnTo>
                <a:lnTo>
                  <a:pt x="392" y="0"/>
                </a:lnTo>
                <a:lnTo>
                  <a:pt x="240" y="16"/>
                </a:lnTo>
                <a:lnTo>
                  <a:pt x="108" y="48"/>
                </a:lnTo>
                <a:lnTo>
                  <a:pt x="56" y="80"/>
                </a:lnTo>
                <a:lnTo>
                  <a:pt x="12" y="116"/>
                </a:lnTo>
                <a:lnTo>
                  <a:pt x="0" y="172"/>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Oval 13"/>
          <p:cNvSpPr>
            <a:spLocks noChangeArrowheads="1"/>
          </p:cNvSpPr>
          <p:nvPr/>
        </p:nvSpPr>
        <p:spPr bwMode="auto">
          <a:xfrm>
            <a:off x="6324600" y="2628900"/>
            <a:ext cx="152400" cy="114300"/>
          </a:xfrm>
          <a:prstGeom prst="ellipse">
            <a:avLst/>
          </a:prstGeom>
          <a:solidFill>
            <a:srgbClr val="8000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6" name="Line 14"/>
          <p:cNvSpPr>
            <a:spLocks noChangeShapeType="1"/>
          </p:cNvSpPr>
          <p:nvPr/>
        </p:nvSpPr>
        <p:spPr bwMode="auto">
          <a:xfrm>
            <a:off x="5715000" y="1164431"/>
            <a:ext cx="0" cy="785813"/>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9" name="Oval 15"/>
          <p:cNvSpPr>
            <a:spLocks noChangeArrowheads="1"/>
          </p:cNvSpPr>
          <p:nvPr/>
        </p:nvSpPr>
        <p:spPr bwMode="auto">
          <a:xfrm>
            <a:off x="5500688" y="1660923"/>
            <a:ext cx="1066800" cy="29170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16"/>
          <p:cNvSpPr>
            <a:spLocks noChangeArrowheads="1"/>
          </p:cNvSpPr>
          <p:nvPr/>
        </p:nvSpPr>
        <p:spPr bwMode="auto">
          <a:xfrm>
            <a:off x="5600700" y="1289447"/>
            <a:ext cx="228600" cy="1143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a:p>
        </p:txBody>
      </p:sp>
      <p:sp>
        <p:nvSpPr>
          <p:cNvPr id="19" name="Freeform 17"/>
          <p:cNvSpPr>
            <a:spLocks/>
          </p:cNvSpPr>
          <p:nvPr/>
        </p:nvSpPr>
        <p:spPr bwMode="auto">
          <a:xfrm>
            <a:off x="6172200" y="2252663"/>
            <a:ext cx="261938" cy="363141"/>
          </a:xfrm>
          <a:custGeom>
            <a:avLst/>
            <a:gdLst>
              <a:gd name="T0" fmla="*/ 2147483647 w 101"/>
              <a:gd name="T1" fmla="*/ 2147483647 h 305"/>
              <a:gd name="T2" fmla="*/ 2147483647 w 101"/>
              <a:gd name="T3" fmla="*/ 2147483647 h 305"/>
              <a:gd name="T4" fmla="*/ 2147483647 w 101"/>
              <a:gd name="T5" fmla="*/ 2147483647 h 305"/>
              <a:gd name="T6" fmla="*/ 2147483647 w 101"/>
              <a:gd name="T7" fmla="*/ 2147483647 h 305"/>
              <a:gd name="T8" fmla="*/ 2147483647 w 101"/>
              <a:gd name="T9" fmla="*/ 2147483647 h 305"/>
              <a:gd name="T10" fmla="*/ 0 w 101"/>
              <a:gd name="T11" fmla="*/ 2147483647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76200" cap="flat" cmpd="sng">
            <a:pattFill prst="pct60">
              <a:fgClr>
                <a:srgbClr val="660066"/>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8"/>
          <p:cNvSpPr>
            <a:spLocks/>
          </p:cNvSpPr>
          <p:nvPr/>
        </p:nvSpPr>
        <p:spPr bwMode="auto">
          <a:xfrm rot="-5022559">
            <a:off x="5896967" y="2023070"/>
            <a:ext cx="120254" cy="484188"/>
          </a:xfrm>
          <a:custGeom>
            <a:avLst/>
            <a:gdLst>
              <a:gd name="T0" fmla="*/ 2147483647 w 101"/>
              <a:gd name="T1" fmla="*/ 2147483647 h 305"/>
              <a:gd name="T2" fmla="*/ 2147483647 w 101"/>
              <a:gd name="T3" fmla="*/ 2147483647 h 305"/>
              <a:gd name="T4" fmla="*/ 2147483647 w 101"/>
              <a:gd name="T5" fmla="*/ 2147483647 h 305"/>
              <a:gd name="T6" fmla="*/ 2147483647 w 101"/>
              <a:gd name="T7" fmla="*/ 2147483647 h 305"/>
              <a:gd name="T8" fmla="*/ 2147483647 w 101"/>
              <a:gd name="T9" fmla="*/ 2147483647 h 305"/>
              <a:gd name="T10" fmla="*/ 0 w 101"/>
              <a:gd name="T11" fmla="*/ 2147483647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95250" cap="flat" cmpd="sng">
            <a:pattFill prst="pct60">
              <a:fgClr>
                <a:srgbClr val="660066"/>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9"/>
          <p:cNvSpPr>
            <a:spLocks/>
          </p:cNvSpPr>
          <p:nvPr/>
        </p:nvSpPr>
        <p:spPr bwMode="auto">
          <a:xfrm rot="6153138">
            <a:off x="5973168" y="2412405"/>
            <a:ext cx="120253" cy="484188"/>
          </a:xfrm>
          <a:custGeom>
            <a:avLst/>
            <a:gdLst>
              <a:gd name="T0" fmla="*/ 2147483647 w 101"/>
              <a:gd name="T1" fmla="*/ 2147483647 h 305"/>
              <a:gd name="T2" fmla="*/ 2147483647 w 101"/>
              <a:gd name="T3" fmla="*/ 2147483647 h 305"/>
              <a:gd name="T4" fmla="*/ 2147483647 w 101"/>
              <a:gd name="T5" fmla="*/ 2147483647 h 305"/>
              <a:gd name="T6" fmla="*/ 2147483647 w 101"/>
              <a:gd name="T7" fmla="*/ 2147483647 h 305"/>
              <a:gd name="T8" fmla="*/ 2147483647 w 101"/>
              <a:gd name="T9" fmla="*/ 2147483647 h 305"/>
              <a:gd name="T10" fmla="*/ 0 w 101"/>
              <a:gd name="T11" fmla="*/ 2147483647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104775" cap="flat" cmpd="sng">
            <a:pattFill prst="pct60">
              <a:fgClr>
                <a:srgbClr val="660066"/>
              </a:fgClr>
              <a:bgClr>
                <a:srgbClr val="FFFFFF"/>
              </a:bgClr>
            </a:patt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20"/>
          <p:cNvSpPr>
            <a:spLocks noChangeArrowheads="1"/>
          </p:cNvSpPr>
          <p:nvPr/>
        </p:nvSpPr>
        <p:spPr bwMode="auto">
          <a:xfrm>
            <a:off x="5568880" y="1964532"/>
            <a:ext cx="928688" cy="216694"/>
          </a:xfrm>
          <a:prstGeom prst="ellipse">
            <a:avLst/>
          </a:prstGeom>
          <a:gradFill rotWithShape="1">
            <a:gsLst>
              <a:gs pos="0">
                <a:srgbClr val="6699FF">
                  <a:alpha val="49001"/>
                </a:srgbClr>
              </a:gs>
              <a:gs pos="50000">
                <a:schemeClr val="bg1"/>
              </a:gs>
              <a:gs pos="100000">
                <a:srgbClr val="6699FF">
                  <a:alpha val="49001"/>
                </a:srgbClr>
              </a:gs>
            </a:gsLst>
            <a:lin ang="0" scaled="1"/>
          </a:gradFill>
          <a:ln w="9525" algn="ctr">
            <a:noFill/>
            <a:round/>
            <a:headEnd/>
            <a:tailEnd/>
          </a:ln>
          <a:effectLst/>
        </p:spPr>
        <p:txBody>
          <a:bodyPr wrap="none" anchor="ctr"/>
          <a:lstStyle/>
          <a:p>
            <a:pPr>
              <a:defRPr/>
            </a:pPr>
            <a:endParaRPr lang="en-US"/>
          </a:p>
        </p:txBody>
      </p:sp>
      <p:sp>
        <p:nvSpPr>
          <p:cNvPr id="21527" name="Freeform 21"/>
          <p:cNvSpPr>
            <a:spLocks/>
          </p:cNvSpPr>
          <p:nvPr/>
        </p:nvSpPr>
        <p:spPr bwMode="auto">
          <a:xfrm>
            <a:off x="5613400" y="2171700"/>
            <a:ext cx="939800" cy="762000"/>
          </a:xfrm>
          <a:custGeom>
            <a:avLst/>
            <a:gdLst>
              <a:gd name="T0" fmla="*/ 2147483647 w 592"/>
              <a:gd name="T1" fmla="*/ 0 h 640"/>
              <a:gd name="T2" fmla="*/ 2147483647 w 592"/>
              <a:gd name="T3" fmla="*/ 2147483647 h 640"/>
              <a:gd name="T4" fmla="*/ 2147483647 w 592"/>
              <a:gd name="T5" fmla="*/ 2147483647 h 640"/>
              <a:gd name="T6" fmla="*/ 2147483647 w 592"/>
              <a:gd name="T7" fmla="*/ 2147483647 h 640"/>
              <a:gd name="T8" fmla="*/ 2147483647 w 592"/>
              <a:gd name="T9" fmla="*/ 2147483647 h 640"/>
              <a:gd name="T10" fmla="*/ 2147483647 w 592"/>
              <a:gd name="T11" fmla="*/ 0 h 640"/>
              <a:gd name="T12" fmla="*/ 2147483647 w 592"/>
              <a:gd name="T13" fmla="*/ 2147483647 h 640"/>
              <a:gd name="T14" fmla="*/ 2147483647 w 592"/>
              <a:gd name="T15" fmla="*/ 2147483647 h 640"/>
              <a:gd name="T16" fmla="*/ 2147483647 w 592"/>
              <a:gd name="T17" fmla="*/ 2147483647 h 640"/>
              <a:gd name="T18" fmla="*/ 2147483647 w 592"/>
              <a:gd name="T19" fmla="*/ 2147483647 h 640"/>
              <a:gd name="T20" fmla="*/ 2147483647 w 592"/>
              <a:gd name="T21" fmla="*/ 2147483647 h 640"/>
              <a:gd name="T22" fmla="*/ 2147483647 w 592"/>
              <a:gd name="T23" fmla="*/ 2147483647 h 640"/>
              <a:gd name="T24" fmla="*/ 2147483647 w 592"/>
              <a:gd name="T25" fmla="*/ 2147483647 h 640"/>
              <a:gd name="T26" fmla="*/ 0 w 592"/>
              <a:gd name="T27" fmla="*/ 2147483647 h 640"/>
              <a:gd name="T28" fmla="*/ 2147483647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solidFill>
            <a:schemeClr val="bg1">
              <a:alpha val="29019"/>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21528" name="Text Box 22"/>
          <p:cNvSpPr txBox="1">
            <a:spLocks noChangeArrowheads="1"/>
          </p:cNvSpPr>
          <p:nvPr/>
        </p:nvSpPr>
        <p:spPr bwMode="auto">
          <a:xfrm>
            <a:off x="5410200" y="44577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defRPr>
            </a:lvl9pPr>
          </a:lstStyle>
          <a:p>
            <a:pPr algn="ctr" eaLnBrk="1" hangingPunct="1">
              <a:spcBef>
                <a:spcPct val="50000"/>
              </a:spcBef>
            </a:pPr>
            <a:r>
              <a:rPr lang="en-US" b="1">
                <a:latin typeface="Arial" charset="0"/>
              </a:rPr>
              <a:t>Hình 23.2</a:t>
            </a:r>
          </a:p>
        </p:txBody>
      </p:sp>
      <p:pic>
        <p:nvPicPr>
          <p:cNvPr id="21529" name="Picture 25" descr="den conCut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513" y="3243262"/>
            <a:ext cx="1004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Isosceles Triangle 26"/>
          <p:cNvSpPr>
            <a:spLocks noChangeArrowheads="1"/>
          </p:cNvSpPr>
          <p:nvPr/>
        </p:nvSpPr>
        <p:spPr bwMode="auto">
          <a:xfrm rot="5400000">
            <a:off x="4891088" y="4271963"/>
            <a:ext cx="314325" cy="342900"/>
          </a:xfrm>
          <a:prstGeom prst="triangle">
            <a:avLst>
              <a:gd name="adj" fmla="val 50000"/>
            </a:avLst>
          </a:prstGeom>
          <a:solidFill>
            <a:schemeClr val="accent1"/>
          </a:solidFill>
          <a:ln w="25400" algn="ctr">
            <a:solidFill>
              <a:srgbClr val="085091"/>
            </a:solidFill>
            <a:miter lim="800000"/>
            <a:headEnd/>
            <a:tailEnd/>
          </a:ln>
        </p:spPr>
        <p:txBody>
          <a:bodyPr rot="10800000" vert="eaVert" anchor="ctr"/>
          <a:lstStyle/>
          <a:p>
            <a:pPr algn="ctr">
              <a:defRPr/>
            </a:pPr>
            <a:endParaRPr lang="en-US">
              <a:solidFill>
                <a:schemeClr val="lt1"/>
              </a:solidFill>
              <a:latin typeface="+mn-lt"/>
            </a:endParaRPr>
          </a:p>
        </p:txBody>
      </p:sp>
    </p:spTree>
    <p:extLst>
      <p:ext uri="{BB962C8B-B14F-4D97-AF65-F5344CB8AC3E}">
        <p14:creationId xmlns:p14="http://schemas.microsoft.com/office/powerpoint/2010/main" val="290835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0"/>
                                        <p:tgtEl>
                                          <p:spTgt spid="16"/>
                                        </p:tgtEl>
                                      </p:cBhvr>
                                    </p:animEffect>
                                  </p:childTnLst>
                                </p:cTn>
                              </p:par>
                              <p:par>
                                <p:cTn id="11" presetID="22" presetClass="entr" presetSubtype="4" repeatCount="indefinite" fill="hold" grpId="0" nodeType="withEffect">
                                  <p:stCondLst>
                                    <p:cond delay="250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2" repeatCount="indefinite" fill="hold" grpId="0"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22" presetClass="entr" presetSubtype="1" repeatCount="indefinite" fill="hold" grpId="0" nodeType="withEffect">
                                  <p:stCondLst>
                                    <p:cond delay="35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8" repeatCount="indefinite" fill="hold" grpId="0" nodeType="withEffect">
                                  <p:stCondLst>
                                    <p:cond delay="40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02090"/>
            <a:ext cx="8229600" cy="1938992"/>
          </a:xfrm>
          <a:prstGeom prst="rect">
            <a:avLst/>
          </a:prstGeom>
        </p:spPr>
        <p:txBody>
          <a:bodyPr wrap="square">
            <a:spAutoFit/>
          </a:bodyPr>
          <a:lstStyle/>
          <a:p>
            <a:r>
              <a:rPr lang="en-US" b="1">
                <a:solidFill>
                  <a:srgbClr val="081C36"/>
                </a:solidFill>
              </a:rPr>
              <a:t> </a:t>
            </a:r>
            <a:r>
              <a:rPr lang="vi-VN" sz="2000" b="1">
                <a:solidFill>
                  <a:srgbClr val="081C36"/>
                </a:solidFill>
                <a:latin typeface="Times New Roman" pitchFamily="18" charset="0"/>
                <a:cs typeface="Times New Roman" pitchFamily="18" charset="0"/>
              </a:rPr>
              <a:t>Nước ở gần ngọn lửa đèn cồn nhận được năng lượng, nóng lên, di chuyển thành dòng nước nóng đi lên trên, đồng thời nước lạnh ở trên cũng di chuyển thành dòng đi xuống dưới và nhận năng lượng từ ngọn lửa đèn cồn. Các dòng nước nóng, lạnh di chuyển ngược chiều như trên được gọi là dòng đối lưu. </a:t>
            </a:r>
            <a:endParaRPr lang="en-US" sz="2000" b="1">
              <a:solidFill>
                <a:srgbClr val="081C36"/>
              </a:solidFill>
              <a:latin typeface="Times New Roman" pitchFamily="18" charset="0"/>
              <a:cs typeface="Times New Roman" pitchFamily="18" charset="0"/>
            </a:endParaRPr>
          </a:p>
          <a:p>
            <a:r>
              <a:rPr lang="en-US" sz="2000" b="1">
                <a:solidFill>
                  <a:srgbClr val="081C36"/>
                </a:solidFill>
                <a:latin typeface="Times New Roman" pitchFamily="18" charset="0"/>
                <a:cs typeface="Times New Roman" pitchFamily="18" charset="0"/>
              </a:rPr>
              <a:t>    </a:t>
            </a:r>
            <a:r>
              <a:rPr lang="vi-VN" sz="2000" b="1">
                <a:solidFill>
                  <a:srgbClr val="081C36"/>
                </a:solidFill>
                <a:latin typeface="Times New Roman" pitchFamily="18" charset="0"/>
                <a:cs typeface="Times New Roman" pitchFamily="18" charset="0"/>
              </a:rPr>
              <a:t>Hiện tượng truyền nhiệt nhờ dòng đối lưu gọi là sự đối lưu.</a:t>
            </a:r>
            <a:endParaRPr lang="en-US" sz="2000">
              <a:latin typeface="Times New Roman" pitchFamily="18" charset="0"/>
              <a:cs typeface="Times New Roman" pitchFamily="18" charset="0"/>
            </a:endParaRPr>
          </a:p>
        </p:txBody>
      </p:sp>
      <p:sp>
        <p:nvSpPr>
          <p:cNvPr id="3" name="TextBox 2"/>
          <p:cNvSpPr txBox="1"/>
          <p:nvPr/>
        </p:nvSpPr>
        <p:spPr>
          <a:xfrm>
            <a:off x="304800" y="3409950"/>
            <a:ext cx="8001000" cy="892552"/>
          </a:xfrm>
          <a:prstGeom prst="rect">
            <a:avLst/>
          </a:prstGeom>
          <a:noFill/>
        </p:spPr>
        <p:txBody>
          <a:bodyPr wrap="square" rtlCol="0">
            <a:spAutoFit/>
          </a:bodyPr>
          <a:lstStyle/>
          <a:p>
            <a:r>
              <a:rPr lang="en-US" sz="2600" smtClean="0">
                <a:solidFill>
                  <a:srgbClr val="FF0000"/>
                </a:solidFill>
                <a:latin typeface="Times New Roman" pitchFamily="18" charset="0"/>
                <a:cs typeface="Times New Roman" pitchFamily="18" charset="0"/>
              </a:rPr>
              <a:t>Đối lưu là sự truyền năng lượng bằng các dòng chất lưu di chuyển từ vùng nóng hơn lên vùng lạnh hơn trong chất lưu</a:t>
            </a:r>
            <a:endParaRPr lang="en-US" sz="2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52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764" y="44332"/>
            <a:ext cx="8052954" cy="362279"/>
          </a:xfrm>
          <a:prstGeom prst="rect">
            <a:avLst/>
          </a:prstGeom>
        </p:spPr>
        <p:txBody>
          <a:bodyPr wrap="square" lIns="68580" tIns="34290" rIns="68580" bIns="34290">
            <a:spAutoFit/>
          </a:bodyPr>
          <a:lstStyle/>
          <a:p>
            <a:pPr>
              <a:lnSpc>
                <a:spcPct val="115000"/>
              </a:lnSpc>
              <a:spcBef>
                <a:spcPts val="1350"/>
              </a:spcBef>
            </a:pPr>
            <a:r>
              <a:rPr lang="en-US" b="1" dirty="0">
                <a:solidFill>
                  <a:srgbClr val="FF0000"/>
                </a:solidFill>
                <a:latin typeface="Times New Roman" pitchFamily="18" charset="0"/>
                <a:ea typeface="Times New Roman" pitchFamily="18" charset="0"/>
                <a:cs typeface="Times New Roman" pitchFamily="18" charset="0"/>
              </a:rPr>
              <a:t>1. </a:t>
            </a:r>
            <a:r>
              <a:rPr lang="en-US" b="1" dirty="0" err="1">
                <a:solidFill>
                  <a:srgbClr val="FF0000"/>
                </a:solidFill>
                <a:latin typeface="Times New Roman" pitchFamily="18" charset="0"/>
                <a:ea typeface="Times New Roman" pitchFamily="18" charset="0"/>
                <a:cs typeface="Times New Roman" pitchFamily="18" charset="0"/>
              </a:rPr>
              <a:t>Tại</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sao</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khi</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đốt</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nến</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thì</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cánh</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quạt</a:t>
            </a:r>
            <a:r>
              <a:rPr lang="en-US" b="1" dirty="0">
                <a:solidFill>
                  <a:srgbClr val="FF0000"/>
                </a:solidFill>
                <a:latin typeface="Times New Roman" pitchFamily="18" charset="0"/>
                <a:ea typeface="Times New Roman" pitchFamily="18" charset="0"/>
                <a:cs typeface="Times New Roman" pitchFamily="18" charset="0"/>
              </a:rPr>
              <a:t> </a:t>
            </a:r>
            <a:r>
              <a:rPr lang="en-US" b="1" dirty="0" err="1">
                <a:solidFill>
                  <a:srgbClr val="FF0000"/>
                </a:solidFill>
                <a:latin typeface="Times New Roman" pitchFamily="18" charset="0"/>
                <a:ea typeface="Times New Roman" pitchFamily="18" charset="0"/>
                <a:cs typeface="Times New Roman" pitchFamily="18" charset="0"/>
              </a:rPr>
              <a:t>trong</a:t>
            </a:r>
            <a:r>
              <a:rPr lang="en-US" b="1" dirty="0">
                <a:solidFill>
                  <a:srgbClr val="FF0000"/>
                </a:solidFill>
                <a:latin typeface="Times New Roman" pitchFamily="18" charset="0"/>
                <a:ea typeface="Times New Roman" pitchFamily="18" charset="0"/>
                <a:cs typeface="Times New Roman" pitchFamily="18" charset="0"/>
              </a:rPr>
              <a:t> video </a:t>
            </a:r>
            <a:r>
              <a:rPr lang="en-US" b="1" dirty="0" err="1">
                <a:solidFill>
                  <a:srgbClr val="FF0000"/>
                </a:solidFill>
                <a:latin typeface="Times New Roman" pitchFamily="18" charset="0"/>
                <a:ea typeface="Times New Roman" pitchFamily="18" charset="0"/>
                <a:cs typeface="Times New Roman" pitchFamily="18" charset="0"/>
              </a:rPr>
              <a:t>lại</a:t>
            </a:r>
            <a:r>
              <a:rPr lang="en-US" b="1" dirty="0">
                <a:solidFill>
                  <a:srgbClr val="FF0000"/>
                </a:solidFill>
                <a:latin typeface="Times New Roman" pitchFamily="18" charset="0"/>
                <a:ea typeface="Times New Roman" pitchFamily="18" charset="0"/>
                <a:cs typeface="Times New Roman" pitchFamily="18" charset="0"/>
              </a:rPr>
              <a:t> quay?</a:t>
            </a:r>
          </a:p>
        </p:txBody>
      </p:sp>
      <p:sp>
        <p:nvSpPr>
          <p:cNvPr id="4" name="Rectangle 3"/>
          <p:cNvSpPr/>
          <p:nvPr/>
        </p:nvSpPr>
        <p:spPr>
          <a:xfrm>
            <a:off x="342900" y="507972"/>
            <a:ext cx="6244937" cy="362279"/>
          </a:xfrm>
          <a:prstGeom prst="rect">
            <a:avLst/>
          </a:prstGeom>
        </p:spPr>
        <p:txBody>
          <a:bodyPr wrap="square" lIns="68580" tIns="34290" rIns="68580" bIns="34290">
            <a:spAutoFit/>
          </a:bodyPr>
          <a:lstStyle/>
          <a:p>
            <a:pPr indent="190500" algn="just">
              <a:lnSpc>
                <a:spcPct val="115000"/>
              </a:lnSpc>
              <a:tabLst>
                <a:tab pos="290513" algn="l"/>
              </a:tabLst>
            </a:pPr>
            <a:r>
              <a:rPr lang="en-US" b="1" dirty="0">
                <a:solidFill>
                  <a:srgbClr val="FF0000"/>
                </a:solidFill>
                <a:latin typeface="Times New Roman" pitchFamily="18" charset="0"/>
                <a:ea typeface="Segoe UI" panose="020B0502040204020203" pitchFamily="34" charset="0"/>
                <a:cs typeface="Times New Roman" pitchFamily="18" charset="0"/>
              </a:rPr>
              <a:t>2. </a:t>
            </a:r>
            <a:r>
              <a:rPr lang="en-US" b="1" dirty="0" err="1">
                <a:solidFill>
                  <a:srgbClr val="FF0000"/>
                </a:solidFill>
                <a:latin typeface="Times New Roman" pitchFamily="18" charset="0"/>
                <a:ea typeface="Segoe UI" panose="020B0502040204020203" pitchFamily="34" charset="0"/>
                <a:cs typeface="Times New Roman" pitchFamily="18" charset="0"/>
              </a:rPr>
              <a:t>Tìm</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thêm</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ví</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dụ</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về</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sự</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đối</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lưu</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trong</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thực</a:t>
            </a:r>
            <a:r>
              <a:rPr lang="en-US" b="1" dirty="0">
                <a:solidFill>
                  <a:srgbClr val="FF0000"/>
                </a:solidFill>
                <a:latin typeface="Times New Roman" pitchFamily="18" charset="0"/>
                <a:ea typeface="Segoe UI" panose="020B0502040204020203" pitchFamily="34" charset="0"/>
                <a:cs typeface="Times New Roman" pitchFamily="18" charset="0"/>
              </a:rPr>
              <a:t> </a:t>
            </a:r>
            <a:r>
              <a:rPr lang="en-US" b="1" dirty="0" err="1">
                <a:solidFill>
                  <a:srgbClr val="FF0000"/>
                </a:solidFill>
                <a:latin typeface="Times New Roman" pitchFamily="18" charset="0"/>
                <a:ea typeface="Segoe UI" panose="020B0502040204020203" pitchFamily="34" charset="0"/>
                <a:cs typeface="Times New Roman" pitchFamily="18" charset="0"/>
              </a:rPr>
              <a:t>tế</a:t>
            </a:r>
            <a:r>
              <a:rPr lang="en-US" b="1" dirty="0">
                <a:solidFill>
                  <a:srgbClr val="FF0000"/>
                </a:solidFill>
                <a:latin typeface="Times New Roman" pitchFamily="18" charset="0"/>
                <a:ea typeface="Segoe UI" panose="020B0502040204020203" pitchFamily="34" charset="0"/>
                <a:cs typeface="Times New Roman" pitchFamily="18" charset="0"/>
              </a:rPr>
              <a:t>.</a:t>
            </a:r>
          </a:p>
        </p:txBody>
      </p:sp>
      <p:sp>
        <p:nvSpPr>
          <p:cNvPr id="6" name="Rectangle 5"/>
          <p:cNvSpPr/>
          <p:nvPr/>
        </p:nvSpPr>
        <p:spPr>
          <a:xfrm>
            <a:off x="342900" y="958817"/>
            <a:ext cx="8364682" cy="1343445"/>
          </a:xfrm>
          <a:prstGeom prst="rect">
            <a:avLst/>
          </a:prstGeom>
        </p:spPr>
        <p:txBody>
          <a:bodyPr wrap="square" lIns="68580" tIns="34290" rIns="68580" bIns="34290">
            <a:spAutoFit/>
          </a:bodyPr>
          <a:lstStyle/>
          <a:p>
            <a:pPr algn="just">
              <a:lnSpc>
                <a:spcPct val="115000"/>
              </a:lnSpc>
            </a:pPr>
            <a:r>
              <a:rPr lang="en-US" b="1" dirty="0" err="1">
                <a:solidFill>
                  <a:schemeClr val="accent1"/>
                </a:solidFill>
                <a:latin typeface="Times New Roman" pitchFamily="18" charset="0"/>
                <a:ea typeface="Times New Roman" pitchFamily="18" charset="0"/>
                <a:cs typeface="Times New Roman" pitchFamily="18" charset="0"/>
              </a:rPr>
              <a:t>Giải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thích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nến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lớp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xung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quanh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ngọn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nến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nhận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năng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nở</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nhẹ</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a:t>
            </a:r>
            <a:r>
              <a:rPr lang="en-US" b="1" dirty="0">
                <a:solidFill>
                  <a:schemeClr val="accent1"/>
                </a:solidFill>
                <a:latin typeface="Times New Roman" pitchFamily="18" charset="0"/>
                <a:ea typeface="Times New Roman" pitchFamily="18" charset="0"/>
                <a:cs typeface="Times New Roman" pitchFamily="18" charset="0"/>
              </a:rPr>
              <a:t> di </a:t>
            </a:r>
            <a:r>
              <a:rPr lang="en-US" b="1" dirty="0" err="1">
                <a:solidFill>
                  <a:schemeClr val="accent1"/>
                </a:solidFill>
                <a:latin typeface="Times New Roman" pitchFamily="18" charset="0"/>
                <a:ea typeface="Times New Roman" pitchFamily="18" charset="0"/>
                <a:cs typeface="Times New Roman" pitchFamily="18" charset="0"/>
              </a:rPr>
              <a:t>chuyển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lớp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lạnh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nặng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di </a:t>
            </a:r>
            <a:r>
              <a:rPr lang="en-US" b="1" dirty="0" err="1">
                <a:solidFill>
                  <a:schemeClr val="accent1"/>
                </a:solidFill>
                <a:latin typeface="Times New Roman" pitchFamily="18" charset="0"/>
                <a:ea typeface="Times New Roman" pitchFamily="18" charset="0"/>
                <a:cs typeface="Times New Roman" pitchFamily="18" charset="0"/>
              </a:rPr>
              <a:t>chuyển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xuống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dưới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lại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được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Cứ</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như</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vậy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dòng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cánh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quạt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dần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dần</a:t>
            </a:r>
            <a:r>
              <a:rPr lang="en-US" b="1" dirty="0">
                <a:solidFill>
                  <a:schemeClr val="accent1"/>
                </a:solidFill>
                <a:latin typeface="Times New Roman" pitchFamily="18" charset="0"/>
                <a:ea typeface="Times New Roman" pitchFamily="18" charset="0"/>
                <a:cs typeface="Times New Roman" pitchFamily="18" charset="0"/>
              </a:rPr>
              <a:t> di </a:t>
            </a:r>
            <a:r>
              <a:rPr lang="en-US" b="1" dirty="0" err="1">
                <a:solidFill>
                  <a:schemeClr val="accent1"/>
                </a:solidFill>
                <a:latin typeface="Times New Roman" pitchFamily="18" charset="0"/>
                <a:ea typeface="Times New Roman" pitchFamily="18" charset="0"/>
                <a:cs typeface="Times New Roman" pitchFamily="18" charset="0"/>
              </a:rPr>
              <a:t>chuyển</a:t>
            </a:r>
            <a:r>
              <a:rPr lang="en-US" b="1" dirty="0">
                <a:solidFill>
                  <a:schemeClr val="accent1"/>
                </a:solidFill>
                <a:latin typeface="Times New Roman" pitchFamily="18" charset="0"/>
                <a:ea typeface="Times New Roman" pitchFamily="18" charset="0"/>
                <a:cs typeface="Times New Roman" pitchFamily="18" charset="0"/>
              </a:rPr>
              <a:t>.</a:t>
            </a:r>
          </a:p>
        </p:txBody>
      </p:sp>
      <p:sp>
        <p:nvSpPr>
          <p:cNvPr id="7" name="Rectangle 6"/>
          <p:cNvSpPr/>
          <p:nvPr/>
        </p:nvSpPr>
        <p:spPr>
          <a:xfrm>
            <a:off x="197427" y="958817"/>
            <a:ext cx="8655627" cy="4044184"/>
          </a:xfrm>
          <a:prstGeom prst="rect">
            <a:avLst/>
          </a:prstGeom>
        </p:spPr>
        <p:txBody>
          <a:bodyPr wrap="square" lIns="68580" tIns="34290" rIns="68580" bIns="34290">
            <a:spAutoFit/>
          </a:bodyPr>
          <a:lstStyle/>
          <a:p>
            <a:pPr algn="just">
              <a:lnSpc>
                <a:spcPct val="115000"/>
              </a:lnSpc>
            </a:pPr>
            <a:r>
              <a:rPr lang="en-US" b="1" dirty="0" err="1">
                <a:solidFill>
                  <a:schemeClr val="accent1"/>
                </a:solidFill>
                <a:latin typeface="Times New Roman" pitchFamily="18" charset="0"/>
                <a:ea typeface="Times New Roman" pitchFamily="18" charset="0"/>
                <a:cs typeface="Times New Roman" pitchFamily="18" charset="0"/>
              </a:rPr>
              <a:t>Ví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dụ</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về</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sự</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lưu</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Đun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sôi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trong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ấm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đun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dòng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dưới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nhận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được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năng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sẽ</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nở</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nhẹ</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phía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phần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phía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lạnh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nặng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xuống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dưới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Cứ</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như</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thế</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thành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dòng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toàn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bộ</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trong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ấm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pPr algn="just">
              <a:lnSpc>
                <a:spcPct val="115000"/>
              </a:lnSpc>
            </a:pPr>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Điều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hòa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thường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lắp</a:t>
            </a:r>
            <a:r>
              <a:rPr lang="en-US" b="1" dirty="0">
                <a:solidFill>
                  <a:schemeClr val="accent1"/>
                </a:solidFill>
                <a:latin typeface="Times New Roman" pitchFamily="18" charset="0"/>
                <a:ea typeface="Times New Roman" pitchFamily="18" charset="0"/>
                <a:cs typeface="Times New Roman" pitchFamily="18" charset="0"/>
              </a:rPr>
              <a:t> ở </a:t>
            </a:r>
            <a:r>
              <a:rPr lang="en-US" b="1" dirty="0" err="1">
                <a:solidFill>
                  <a:schemeClr val="accent1"/>
                </a:solidFill>
                <a:latin typeface="Times New Roman" pitchFamily="18" charset="0"/>
                <a:ea typeface="Times New Roman" pitchFamily="18" charset="0"/>
                <a:cs typeface="Times New Roman" pitchFamily="18" charset="0"/>
              </a:rPr>
              <a:t>phía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cao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để</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điều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hòa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có</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lượng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riêng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lớn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thường</a:t>
            </a:r>
            <a:r>
              <a:rPr lang="en-US" b="1" dirty="0">
                <a:solidFill>
                  <a:schemeClr val="accent1"/>
                </a:solidFill>
                <a:latin typeface="Times New Roman" pitchFamily="18" charset="0"/>
                <a:ea typeface="Times New Roman" pitchFamily="18" charset="0"/>
                <a:cs typeface="Times New Roman" pitchFamily="18" charset="0"/>
              </a:rPr>
              <a:t> di </a:t>
            </a:r>
            <a:r>
              <a:rPr lang="en-US" b="1" dirty="0" err="1">
                <a:solidFill>
                  <a:schemeClr val="accent1"/>
                </a:solidFill>
                <a:latin typeface="Times New Roman" pitchFamily="18" charset="0"/>
                <a:ea typeface="Times New Roman" pitchFamily="18" charset="0"/>
                <a:cs typeface="Times New Roman" pitchFamily="18" charset="0"/>
              </a:rPr>
              <a:t>chuyển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xuống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dưới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chiếm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chỗ</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lớp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thường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đẩy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lớp</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thường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nhẹ</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bay </a:t>
            </a:r>
            <a:r>
              <a:rPr lang="en-US" b="1" dirty="0" err="1">
                <a:solidFill>
                  <a:schemeClr val="accent1"/>
                </a:solidFill>
                <a:latin typeface="Times New Roman" pitchFamily="18" charset="0"/>
                <a:ea typeface="Times New Roman" pitchFamily="18" charset="0"/>
                <a:cs typeface="Times New Roman" pitchFamily="18" charset="0"/>
              </a:rPr>
              <a:t>lên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cứ</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như</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thế</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thành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dòng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đối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lưu</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làm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mát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cả</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phòng</a:t>
            </a:r>
            <a:r>
              <a:rPr lang="en-US" b="1" dirty="0">
                <a:solidFill>
                  <a:schemeClr val="accent1"/>
                </a:solidFill>
                <a:latin typeface="Times New Roman" pitchFamily="18" charset="0"/>
                <a:ea typeface="Times New Roman" panose="02020603050405020304" pitchFamily="18" charset="0"/>
                <a:cs typeface="Times New Roman" pitchFamily="18" charset="0"/>
              </a:rPr>
              <a:t>.</a:t>
            </a:r>
          </a:p>
          <a:p>
            <a:r>
              <a:rPr lang="en-US" b="1" dirty="0">
                <a:solidFill>
                  <a:schemeClr val="accent1"/>
                </a:solidFill>
                <a:latin typeface="Times New Roman" pitchFamily="18" charset="0"/>
                <a:ea typeface="Times New Roman" panose="02020603050405020304"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Hình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thành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gió</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trời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liền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nhanh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nóng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vậy</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buổi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nắng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gắt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thì</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luồng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tràn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liền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gió</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thổi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mạnh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nhưng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liền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cũng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giảm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nhiệt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nhanh</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hơn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nước</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nên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vào</a:t>
            </a:r>
            <a:r>
              <a:rPr lang="en-US" b="1" dirty="0">
                <a:solidFill>
                  <a:schemeClr val="accent1"/>
                </a:solidFill>
                <a:latin typeface="Times New Roman" pitchFamily="18" charset="0"/>
                <a:ea typeface="Times New Roman" pitchFamily="18" charset="0"/>
                <a:cs typeface="Times New Roman" pitchFamily="18" charset="0"/>
              </a:rPr>
              <a:t> ban </a:t>
            </a:r>
            <a:r>
              <a:rPr lang="en-US" b="1" dirty="0" err="1">
                <a:solidFill>
                  <a:schemeClr val="accent1"/>
                </a:solidFill>
                <a:latin typeface="Times New Roman" pitchFamily="18" charset="0"/>
                <a:ea typeface="Times New Roman" pitchFamily="18" charset="0"/>
                <a:cs typeface="Times New Roman" pitchFamily="18" charset="0"/>
              </a:rPr>
              <a:t>đêm</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luồng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không</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khí</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liền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tràn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tạo</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gió</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thổi</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từ</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đất</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liền</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ra</a:t>
            </a:r>
            <a:r>
              <a:rPr lang="en-US" b="1" dirty="0">
                <a:solidFill>
                  <a:schemeClr val="accent1"/>
                </a:solidFill>
                <a:latin typeface="Times New Roman" pitchFamily="18" charset="0"/>
                <a:ea typeface="Times New Roman" pitchFamily="18" charset="0"/>
                <a:cs typeface="Times New Roman" pitchFamily="18" charset="0"/>
              </a:rPr>
              <a:t> </a:t>
            </a:r>
            <a:r>
              <a:rPr lang="en-US" b="1" dirty="0" err="1">
                <a:solidFill>
                  <a:schemeClr val="accent1"/>
                </a:solidFill>
                <a:latin typeface="Times New Roman" pitchFamily="18" charset="0"/>
                <a:ea typeface="Times New Roman" pitchFamily="18" charset="0"/>
                <a:cs typeface="Times New Roman" pitchFamily="18" charset="0"/>
              </a:rPr>
              <a:t>biển</a:t>
            </a:r>
            <a:r>
              <a:rPr lang="en-US" b="1" dirty="0">
                <a:solidFill>
                  <a:schemeClr val="accent1"/>
                </a:solidFill>
                <a:latin typeface="Times New Roman" pitchFamily="18" charset="0"/>
                <a:ea typeface="Times New Roman" pitchFamily="18" charset="0"/>
                <a:cs typeface="Times New Roman" pitchFamily="18" charset="0"/>
              </a:rPr>
              <a:t>. </a:t>
            </a:r>
            <a:endParaRPr lang="en-US"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1775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1000"/>
                                        <p:tgtEl>
                                          <p:spTgt spid="6"/>
                                        </p:tgtEl>
                                        <p:attrNameLst>
                                          <p:attrName>ppt_w</p:attrName>
                                        </p:attrNameLst>
                                      </p:cBhvr>
                                      <p:tavLst>
                                        <p:tav tm="0">
                                          <p:val>
                                            <p:strVal val="ppt_w"/>
                                          </p:val>
                                        </p:tav>
                                        <p:tav tm="100000">
                                          <p:val>
                                            <p:fltVal val="0"/>
                                          </p:val>
                                        </p:tav>
                                      </p:tavLst>
                                    </p:anim>
                                    <p:anim calcmode="lin" valueType="num">
                                      <p:cBhvr>
                                        <p:cTn id="21" dur="1000"/>
                                        <p:tgtEl>
                                          <p:spTgt spid="6"/>
                                        </p:tgtEl>
                                        <p:attrNameLst>
                                          <p:attrName>ppt_h</p:attrName>
                                        </p:attrNameLst>
                                      </p:cBhvr>
                                      <p:tavLst>
                                        <p:tav tm="0">
                                          <p:val>
                                            <p:strVal val="ppt_h"/>
                                          </p:val>
                                        </p:tav>
                                        <p:tav tm="100000">
                                          <p:val>
                                            <p:fltVal val="0"/>
                                          </p:val>
                                        </p:tav>
                                      </p:tavLst>
                                    </p:anim>
                                    <p:anim calcmode="lin" valueType="num">
                                      <p:cBhvr>
                                        <p:cTn id="22" dur="1000"/>
                                        <p:tgtEl>
                                          <p:spTgt spid="6"/>
                                        </p:tgtEl>
                                        <p:attrNameLst>
                                          <p:attrName>style.rotation</p:attrName>
                                        </p:attrNameLst>
                                      </p:cBhvr>
                                      <p:tavLst>
                                        <p:tav tm="0">
                                          <p:val>
                                            <p:fltVal val="0"/>
                                          </p:val>
                                        </p:tav>
                                        <p:tav tm="100000">
                                          <p:val>
                                            <p:fltVal val="90"/>
                                          </p:val>
                                        </p:tav>
                                      </p:tavLst>
                                    </p:anim>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53" presetClass="exit" presetSubtype="32" fill="hold" grpId="1" nodeType="withEffect">
                                  <p:stCondLst>
                                    <p:cond delay="0"/>
                                  </p:stCondLst>
                                  <p:childTnLst>
                                    <p:anim calcmode="lin" valueType="num">
                                      <p:cBhvr>
                                        <p:cTn id="26" dur="500"/>
                                        <p:tgtEl>
                                          <p:spTgt spid="3"/>
                                        </p:tgtEl>
                                        <p:attrNameLst>
                                          <p:attrName>ppt_w</p:attrName>
                                        </p:attrNameLst>
                                      </p:cBhvr>
                                      <p:tavLst>
                                        <p:tav tm="0">
                                          <p:val>
                                            <p:strVal val="ppt_w"/>
                                          </p:val>
                                        </p:tav>
                                        <p:tav tm="100000">
                                          <p:val>
                                            <p:fltVal val="0"/>
                                          </p:val>
                                        </p:tav>
                                      </p:tavLst>
                                    </p:anim>
                                    <p:anim calcmode="lin" valueType="num">
                                      <p:cBhvr>
                                        <p:cTn id="27" dur="500"/>
                                        <p:tgtEl>
                                          <p:spTgt spid="3"/>
                                        </p:tgtEl>
                                        <p:attrNameLst>
                                          <p:attrName>ppt_h</p:attrName>
                                        </p:attrNameLst>
                                      </p:cBhvr>
                                      <p:tavLst>
                                        <p:tav tm="0">
                                          <p:val>
                                            <p:strVal val="ppt_h"/>
                                          </p:val>
                                        </p:tav>
                                        <p:tav tm="100000">
                                          <p:val>
                                            <p:fltVal val="0"/>
                                          </p:val>
                                        </p:tav>
                                      </p:tavLst>
                                    </p:anim>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6" grpId="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ình tự do: Hình 7">
            <a:extLst>
              <a:ext uri="{FF2B5EF4-FFF2-40B4-BE49-F238E27FC236}">
                <a16:creationId xmlns="" xmlns:a16="http://schemas.microsoft.com/office/drawing/2014/main" id="{27708298-43D2-5C04-C794-731E44769B9F}"/>
              </a:ext>
            </a:extLst>
          </p:cNvPr>
          <p:cNvSpPr/>
          <p:nvPr/>
        </p:nvSpPr>
        <p:spPr>
          <a:xfrm>
            <a:off x="0" y="0"/>
            <a:ext cx="3933265" cy="555013"/>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indent="135255" algn="ctr">
              <a:lnSpc>
                <a:spcPct val="115000"/>
              </a:lnSpc>
            </a:pPr>
            <a:r>
              <a:rPr lang="en-US" sz="2100" b="1" dirty="0">
                <a:solidFill>
                  <a:schemeClr val="tx1"/>
                </a:solidFill>
                <a:latin typeface="Times New Roman" panose="02020603050405020304" pitchFamily="18" charset="0"/>
                <a:ea typeface="Segoe UI" panose="020B0502040204020203" pitchFamily="34" charset="0"/>
              </a:rPr>
              <a:t>III. BỨC XẠ NHIỆT </a:t>
            </a:r>
            <a:endParaRPr lang="en-US" sz="1200" dirty="0">
              <a:solidFill>
                <a:schemeClr val="tx1"/>
              </a:solidFill>
              <a:latin typeface="Segoe UI" panose="020B0502040204020203" pitchFamily="34" charset="0"/>
              <a:ea typeface="Segoe UI" panose="020B0502040204020203" pitchFamily="34" charset="0"/>
            </a:endParaRPr>
          </a:p>
        </p:txBody>
      </p:sp>
      <p:sp>
        <p:nvSpPr>
          <p:cNvPr id="4" name="Rectangle 3"/>
          <p:cNvSpPr/>
          <p:nvPr/>
        </p:nvSpPr>
        <p:spPr>
          <a:xfrm>
            <a:off x="88321" y="979906"/>
            <a:ext cx="8821882" cy="1685077"/>
          </a:xfrm>
          <a:prstGeom prst="rect">
            <a:avLst/>
          </a:prstGeom>
        </p:spPr>
        <p:txBody>
          <a:bodyPr wrap="square" lIns="68580" tIns="34290" rIns="68580" bIns="34290">
            <a:spAutoFit/>
          </a:bodyPr>
          <a:lstStyle/>
          <a:p>
            <a:r>
              <a:rPr lang="en-US" sz="2100" b="1" dirty="0">
                <a:solidFill>
                  <a:schemeClr val="accent1">
                    <a:lumMod val="75000"/>
                  </a:schemeClr>
                </a:solidFill>
                <a:latin typeface="Arial" panose="020B0604020202020204" pitchFamily="34" charset="0"/>
                <a:cs typeface="Arial" panose="020B0604020202020204" pitchFamily="34" charset="0"/>
              </a:rPr>
              <a:t>    </a:t>
            </a:r>
            <a:r>
              <a:rPr lang="vi-VN" sz="2100" b="1" dirty="0">
                <a:solidFill>
                  <a:schemeClr val="accent1">
                    <a:lumMod val="75000"/>
                  </a:schemeClr>
                </a:solidFill>
                <a:latin typeface="+mj-lt"/>
                <a:cs typeface="Arial" panose="020B0604020202020204" pitchFamily="34" charset="0"/>
              </a:rPr>
              <a:t>Ngoài lớp khí quyển bao quanh Trái Đất, khoảng không gian còn lại giữa Mặt Trời và Trái Đất là ch</a:t>
            </a:r>
            <a:r>
              <a:rPr lang="en-US" sz="2100" b="1" dirty="0">
                <a:solidFill>
                  <a:schemeClr val="accent1">
                    <a:lumMod val="75000"/>
                  </a:schemeClr>
                </a:solidFill>
                <a:latin typeface="+mj-lt"/>
                <a:cs typeface="Arial" panose="020B0604020202020204" pitchFamily="34" charset="0"/>
              </a:rPr>
              <a:t>â</a:t>
            </a:r>
            <a:r>
              <a:rPr lang="vi-VN" sz="2100" b="1" dirty="0">
                <a:solidFill>
                  <a:schemeClr val="accent1">
                    <a:lumMod val="75000"/>
                  </a:schemeClr>
                </a:solidFill>
                <a:latin typeface="+mj-lt"/>
                <a:cs typeface="Arial" panose="020B0604020202020204" pitchFamily="34" charset="0"/>
              </a:rPr>
              <a:t>n không. Tuy nhiên, hằng ngày Mặt Trời vẫn không ngừng truyền năng lượng tới Trái Đất. Vậy năng lượng được truyền từ Mặt Trời tới Trái Đất bằng cách nào?</a:t>
            </a:r>
            <a:endParaRPr lang="en-US" sz="2100" b="1" dirty="0">
              <a:solidFill>
                <a:schemeClr val="accent1">
                  <a:lumMod val="75000"/>
                </a:schemeClr>
              </a:solidFill>
              <a:latin typeface="+mj-lt"/>
              <a:cs typeface="Arial" panose="020B0604020202020204" pitchFamily="34" charset="0"/>
            </a:endParaRPr>
          </a:p>
        </p:txBody>
      </p:sp>
      <p:sp>
        <p:nvSpPr>
          <p:cNvPr id="6" name="Rectangle 5"/>
          <p:cNvSpPr/>
          <p:nvPr/>
        </p:nvSpPr>
        <p:spPr>
          <a:xfrm>
            <a:off x="176644" y="2656324"/>
            <a:ext cx="8603672" cy="2412199"/>
          </a:xfrm>
          <a:prstGeom prst="rect">
            <a:avLst/>
          </a:prstGeom>
        </p:spPr>
        <p:txBody>
          <a:bodyPr wrap="square" lIns="68580" tIns="34290" rIns="68580" bIns="34290">
            <a:spAutoFit/>
          </a:bodyPr>
          <a:lstStyle/>
          <a:p>
            <a:pPr indent="190500" algn="just">
              <a:lnSpc>
                <a:spcPct val="150000"/>
              </a:lnSpc>
            </a:pPr>
            <a:r>
              <a:rPr lang="nl-NL" sz="2100" b="1" dirty="0">
                <a:latin typeface="Times New Roman" pitchFamily="18" charset="0"/>
                <a:ea typeface="Segoe UI" panose="020B0502040204020203" pitchFamily="34" charset="0"/>
                <a:cs typeface="Times New Roman" pitchFamily="18" charset="0"/>
              </a:rPr>
              <a:t>HS thảo luận nhóm cặp đôi trả lời 2 câu hỏi sau:</a:t>
            </a:r>
            <a:endParaRPr lang="en-US" sz="2100" b="1" dirty="0">
              <a:latin typeface="Times New Roman" pitchFamily="18" charset="0"/>
              <a:ea typeface="Segoe UI" panose="020B0502040204020203" pitchFamily="34" charset="0"/>
              <a:cs typeface="Times New Roman" pitchFamily="18" charset="0"/>
            </a:endParaRPr>
          </a:p>
          <a:p>
            <a:pPr algn="just">
              <a:lnSpc>
                <a:spcPct val="115000"/>
              </a:lnSpc>
            </a:pPr>
            <a:r>
              <a:rPr lang="en-US" sz="2100" b="1" dirty="0">
                <a:solidFill>
                  <a:srgbClr val="000000"/>
                </a:solidFill>
                <a:latin typeface="Times New Roman" pitchFamily="18" charset="0"/>
                <a:ea typeface="Times New Roman" panose="02020603050405020304" pitchFamily="18" charset="0"/>
                <a:cs typeface="Times New Roman" pitchFamily="18" charset="0"/>
              </a:rPr>
              <a:t>1. </a:t>
            </a:r>
            <a:r>
              <a:rPr lang="en-US" sz="2100" b="1" dirty="0" err="1">
                <a:solidFill>
                  <a:srgbClr val="000000"/>
                </a:solidFill>
                <a:latin typeface="Times New Roman" pitchFamily="18" charset="0"/>
                <a:ea typeface="Times New Roman" panose="02020603050405020304" pitchFamily="18" charset="0"/>
                <a:cs typeface="Times New Roman" pitchFamily="18" charset="0"/>
              </a:rPr>
              <a:t>Tại</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sao</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trong</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thí</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nghiệm</a:t>
            </a:r>
            <a:r>
              <a:rPr lang="en-US" sz="2100" b="1" dirty="0">
                <a:solidFill>
                  <a:srgbClr val="000000"/>
                </a:solidFill>
                <a:latin typeface="Times New Roman" pitchFamily="18" charset="0"/>
                <a:ea typeface="Times New Roman" panose="02020603050405020304" pitchFamily="18" charset="0"/>
                <a:cs typeface="Times New Roman" pitchFamily="18" charset="0"/>
              </a:rPr>
              <a:t> ở </a:t>
            </a:r>
            <a:r>
              <a:rPr lang="en-US" sz="2100" b="1" dirty="0" err="1">
                <a:solidFill>
                  <a:srgbClr val="000000"/>
                </a:solidFill>
                <a:latin typeface="Times New Roman" pitchFamily="18" charset="0"/>
                <a:ea typeface="Times New Roman" panose="02020603050405020304" pitchFamily="18" charset="0"/>
                <a:cs typeface="Times New Roman" pitchFamily="18" charset="0"/>
              </a:rPr>
              <a:t>Hình</a:t>
            </a:r>
            <a:r>
              <a:rPr lang="en-US" sz="2100" b="1" dirty="0">
                <a:solidFill>
                  <a:srgbClr val="000000"/>
                </a:solidFill>
                <a:latin typeface="Times New Roman" pitchFamily="18" charset="0"/>
                <a:ea typeface="Times New Roman" panose="02020603050405020304" pitchFamily="18" charset="0"/>
                <a:cs typeface="Times New Roman" pitchFamily="18" charset="0"/>
              </a:rPr>
              <a:t> 28.5a </a:t>
            </a:r>
            <a:r>
              <a:rPr lang="en-US" sz="2100" b="1" dirty="0" err="1">
                <a:solidFill>
                  <a:srgbClr val="000000"/>
                </a:solidFill>
                <a:latin typeface="Times New Roman" pitchFamily="18" charset="0"/>
                <a:ea typeface="Times New Roman" panose="02020603050405020304" pitchFamily="18" charset="0"/>
                <a:cs typeface="Times New Roman" pitchFamily="18" charset="0"/>
              </a:rPr>
              <a:t>thì</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nhiệt</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độ</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trong</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bình</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thủy</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tinh</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tăng</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dần</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còn</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trong</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thí</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nghiệm</a:t>
            </a:r>
            <a:r>
              <a:rPr lang="en-US" sz="2100" b="1" dirty="0">
                <a:solidFill>
                  <a:srgbClr val="000000"/>
                </a:solidFill>
                <a:latin typeface="Times New Roman" pitchFamily="18" charset="0"/>
                <a:ea typeface="Times New Roman" panose="02020603050405020304" pitchFamily="18" charset="0"/>
                <a:cs typeface="Times New Roman" pitchFamily="18" charset="0"/>
              </a:rPr>
              <a:t> ở </a:t>
            </a:r>
            <a:r>
              <a:rPr lang="en-US" sz="2100" b="1" dirty="0" err="1">
                <a:solidFill>
                  <a:srgbClr val="000000"/>
                </a:solidFill>
                <a:latin typeface="Times New Roman" pitchFamily="18" charset="0"/>
                <a:ea typeface="Times New Roman" panose="02020603050405020304" pitchFamily="18" charset="0"/>
                <a:cs typeface="Times New Roman" pitchFamily="18" charset="0"/>
              </a:rPr>
              <a:t>Hình</a:t>
            </a:r>
            <a:r>
              <a:rPr lang="en-US" sz="2100" b="1" dirty="0">
                <a:solidFill>
                  <a:srgbClr val="000000"/>
                </a:solidFill>
                <a:latin typeface="Times New Roman" pitchFamily="18" charset="0"/>
                <a:ea typeface="Times New Roman" panose="02020603050405020304" pitchFamily="18" charset="0"/>
                <a:cs typeface="Times New Roman" pitchFamily="18" charset="0"/>
              </a:rPr>
              <a:t> 28.5b </a:t>
            </a:r>
            <a:r>
              <a:rPr lang="en-US" sz="2100" b="1" dirty="0" err="1">
                <a:solidFill>
                  <a:srgbClr val="000000"/>
                </a:solidFill>
                <a:latin typeface="Times New Roman" pitchFamily="18" charset="0"/>
                <a:ea typeface="Times New Roman" panose="02020603050405020304" pitchFamily="18" charset="0"/>
                <a:cs typeface="Times New Roman" pitchFamily="18" charset="0"/>
              </a:rPr>
              <a:t>thì</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nhiệt</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Times New Roman" pitchFamily="18" charset="0"/>
                <a:ea typeface="Times New Roman" panose="02020603050405020304" pitchFamily="18" charset="0"/>
                <a:cs typeface="Times New Roman" pitchFamily="18" charset="0"/>
              </a:rPr>
              <a:t>độ</a:t>
            </a:r>
            <a:r>
              <a:rPr lang="en-US" sz="2100" b="1" dirty="0">
                <a:solidFill>
                  <a:srgbClr val="000000"/>
                </a:solidFill>
                <a:latin typeface="Times New Roman" pitchFamily="18" charset="0"/>
                <a:ea typeface="Times New Roman" panose="02020603050405020304" pitchFamily="18" charset="0"/>
                <a:cs typeface="Times New Roman" pitchFamily="18" charset="0"/>
              </a:rPr>
              <a:t> </a:t>
            </a:r>
            <a:r>
              <a:rPr lang="en-US" sz="21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21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21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thủy</a:t>
            </a:r>
            <a:r>
              <a:rPr lang="en-US" sz="21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rgbClr val="000000"/>
                </a:solidFill>
                <a:latin typeface="Times New Roman" pitchFamily="18" charset="0"/>
                <a:ea typeface="Times New Roman" pitchFamily="18" charset="0"/>
                <a:cs typeface="Times New Roman" pitchFamily="18" charset="0"/>
              </a:rPr>
              <a:t>tinh</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lại</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giảm</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dần</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về</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nhiệt</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độ</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cũ</a:t>
            </a:r>
            <a:r>
              <a:rPr lang="en-US" sz="2100" b="1" dirty="0">
                <a:solidFill>
                  <a:srgbClr val="000000"/>
                </a:solidFill>
                <a:latin typeface="Times New Roman" pitchFamily="18" charset="0"/>
                <a:ea typeface="Times New Roman" pitchFamily="18" charset="0"/>
                <a:cs typeface="Times New Roman" pitchFamily="18" charset="0"/>
              </a:rPr>
              <a:t>?</a:t>
            </a:r>
            <a:endParaRPr lang="en-US" sz="2100" b="1" dirty="0">
              <a:latin typeface="Times New Roman" pitchFamily="18" charset="0"/>
              <a:ea typeface="Times New Roman" pitchFamily="18" charset="0"/>
              <a:cs typeface="Times New Roman" pitchFamily="18" charset="0"/>
            </a:endParaRPr>
          </a:p>
          <a:p>
            <a:pPr algn="just">
              <a:lnSpc>
                <a:spcPct val="115000"/>
              </a:lnSpc>
            </a:pPr>
            <a:r>
              <a:rPr lang="en-US" sz="2100" b="1" dirty="0">
                <a:solidFill>
                  <a:srgbClr val="000000"/>
                </a:solidFill>
                <a:latin typeface="Times New Roman" pitchFamily="18" charset="0"/>
                <a:ea typeface="Times New Roman" pitchFamily="18" charset="0"/>
                <a:cs typeface="Times New Roman" pitchFamily="18" charset="0"/>
              </a:rPr>
              <a:t>2. </a:t>
            </a:r>
            <a:r>
              <a:rPr lang="en-US" sz="2100" b="1" dirty="0" err="1">
                <a:solidFill>
                  <a:srgbClr val="000000"/>
                </a:solidFill>
                <a:latin typeface="Times New Roman" pitchFamily="18" charset="0"/>
                <a:ea typeface="Times New Roman" pitchFamily="18" charset="0"/>
                <a:cs typeface="Times New Roman" pitchFamily="18" charset="0"/>
              </a:rPr>
              <a:t>Có</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phải</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sự</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truyền</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nhiệt</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từ</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đèn</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đến</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bình</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thủy</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tinh</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là</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dẫn</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nhiệt</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và</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đối</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lưu</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không</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Tại</a:t>
            </a:r>
            <a:r>
              <a:rPr lang="en-US" sz="2100" b="1" dirty="0">
                <a:solidFill>
                  <a:srgbClr val="000000"/>
                </a:solidFill>
                <a:latin typeface="Times New Roman" pitchFamily="18" charset="0"/>
                <a:ea typeface="Times New Roman" pitchFamily="18" charset="0"/>
                <a:cs typeface="Times New Roman" pitchFamily="18" charset="0"/>
              </a:rPr>
              <a:t> </a:t>
            </a:r>
            <a:r>
              <a:rPr lang="en-US" sz="2100" b="1" dirty="0" err="1">
                <a:solidFill>
                  <a:srgbClr val="000000"/>
                </a:solidFill>
                <a:latin typeface="Times New Roman" pitchFamily="18" charset="0"/>
                <a:ea typeface="Times New Roman" pitchFamily="18" charset="0"/>
                <a:cs typeface="Times New Roman" pitchFamily="18" charset="0"/>
              </a:rPr>
              <a:t>sao</a:t>
            </a:r>
            <a:r>
              <a:rPr lang="en-US" sz="2100" b="1" dirty="0">
                <a:solidFill>
                  <a:srgbClr val="000000"/>
                </a:solidFill>
                <a:latin typeface="Times New Roman" pitchFamily="18" charset="0"/>
                <a:ea typeface="Times New Roman" pitchFamily="18" charset="0"/>
                <a:cs typeface="Times New Roman" pitchFamily="18" charset="0"/>
              </a:rPr>
              <a:t>?</a:t>
            </a:r>
            <a:endParaRPr lang="en-US" sz="2100" b="1" dirty="0">
              <a:latin typeface="Times New Roman" pitchFamily="18" charset="0"/>
              <a:ea typeface="Times New Roman" pitchFamily="18" charset="0"/>
              <a:cs typeface="Times New Roman" pitchFamily="18" charset="0"/>
            </a:endParaRPr>
          </a:p>
        </p:txBody>
      </p:sp>
      <p:sp>
        <p:nvSpPr>
          <p:cNvPr id="9" name="Hình tự do: Hình 7">
            <a:extLst>
              <a:ext uri="{FF2B5EF4-FFF2-40B4-BE49-F238E27FC236}">
                <a16:creationId xmlns="" xmlns:a16="http://schemas.microsoft.com/office/drawing/2014/main" id="{27708298-43D2-5C04-C794-731E44769B9F}"/>
              </a:ext>
            </a:extLst>
          </p:cNvPr>
          <p:cNvSpPr/>
          <p:nvPr/>
        </p:nvSpPr>
        <p:spPr>
          <a:xfrm>
            <a:off x="1528" y="508353"/>
            <a:ext cx="3983691" cy="521253"/>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marL="809625" algn="just"/>
            <a:r>
              <a:rPr lang="en-US" b="1" dirty="0">
                <a:solidFill>
                  <a:schemeClr val="tx1"/>
                </a:solidFill>
                <a:latin typeface="Arial" panose="020B0604020202020204" pitchFamily="34" charset="0"/>
                <a:cs typeface="Arial" panose="020B0604020202020204" pitchFamily="34" charset="0"/>
              </a:rPr>
              <a:t>1. </a:t>
            </a:r>
            <a:r>
              <a:rPr lang="en-US" b="1" dirty="0" err="1">
                <a:solidFill>
                  <a:schemeClr val="tx1"/>
                </a:solidFill>
                <a:latin typeface="Arial" panose="020B0604020202020204" pitchFamily="34" charset="0"/>
                <a:cs typeface="Arial" panose="020B0604020202020204" pitchFamily="34" charset="0"/>
              </a:rPr>
              <a:t>Thí</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nghiệm</a:t>
            </a:r>
            <a:endParaRPr lang="en-BZ"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9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arn(inVertical)">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9800" y="2307431"/>
            <a:ext cx="228600" cy="571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descr="Sand"/>
          <p:cNvSpPr>
            <a:spLocks noChangeArrowheads="1"/>
          </p:cNvSpPr>
          <p:nvPr/>
        </p:nvSpPr>
        <p:spPr bwMode="auto">
          <a:xfrm>
            <a:off x="0" y="3771900"/>
            <a:ext cx="9144000" cy="1371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AutoShape 4"/>
          <p:cNvSpPr>
            <a:spLocks noChangeArrowheads="1"/>
          </p:cNvSpPr>
          <p:nvPr/>
        </p:nvSpPr>
        <p:spPr bwMode="auto">
          <a:xfrm>
            <a:off x="5424488" y="4214813"/>
            <a:ext cx="685800" cy="228600"/>
          </a:xfrm>
          <a:prstGeom prst="can">
            <a:avLst>
              <a:gd name="adj" fmla="val 43750"/>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5576888" y="3271838"/>
            <a:ext cx="381000" cy="228600"/>
          </a:xfrm>
          <a:prstGeom prst="rect">
            <a:avLst/>
          </a:prstGeom>
          <a:gradFill rotWithShape="1">
            <a:gsLst>
              <a:gs pos="0">
                <a:schemeClr val="tx2">
                  <a:alpha val="96001"/>
                </a:schemeClr>
              </a:gs>
              <a:gs pos="50000">
                <a:schemeClr val="bg2"/>
              </a:gs>
              <a:gs pos="100000">
                <a:schemeClr val="tx2">
                  <a:alpha val="96001"/>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34822" name="Group 6"/>
          <p:cNvGrpSpPr>
            <a:grpSpLocks/>
          </p:cNvGrpSpPr>
          <p:nvPr/>
        </p:nvGrpSpPr>
        <p:grpSpPr bwMode="auto">
          <a:xfrm>
            <a:off x="4967288" y="2228850"/>
            <a:ext cx="2952750" cy="2150269"/>
            <a:chOff x="3129" y="1881"/>
            <a:chExt cx="1860" cy="1806"/>
          </a:xfrm>
        </p:grpSpPr>
        <p:grpSp>
          <p:nvGrpSpPr>
            <p:cNvPr id="34840" name="Group 7"/>
            <p:cNvGrpSpPr>
              <a:grpSpLocks/>
            </p:cNvGrpSpPr>
            <p:nvPr/>
          </p:nvGrpSpPr>
          <p:grpSpPr bwMode="auto">
            <a:xfrm>
              <a:off x="3129" y="1881"/>
              <a:ext cx="1860" cy="1806"/>
              <a:chOff x="3129" y="1872"/>
              <a:chExt cx="1860" cy="1806"/>
            </a:xfrm>
          </p:grpSpPr>
          <p:pic>
            <p:nvPicPr>
              <p:cNvPr id="3484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9" y="1872"/>
                <a:ext cx="1410"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9"/>
              <p:cNvPicPr>
                <a:picLocks noChangeAspect="1" noChangeArrowheads="1"/>
              </p:cNvPicPr>
              <p:nvPr/>
            </p:nvPicPr>
            <p:blipFill>
              <a:blip r:embed="rId4">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3129" y="2268"/>
                <a:ext cx="922"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AutoShape 10"/>
              <p:cNvSpPr>
                <a:spLocks noChangeArrowheads="1"/>
              </p:cNvSpPr>
              <p:nvPr/>
            </p:nvSpPr>
            <p:spPr bwMode="auto">
              <a:xfrm>
                <a:off x="3483" y="2226"/>
                <a:ext cx="288" cy="384"/>
              </a:xfrm>
              <a:prstGeom prst="flowChartManualOperation">
                <a:avLst/>
              </a:prstGeom>
              <a:gradFill rotWithShape="1">
                <a:gsLst>
                  <a:gs pos="0">
                    <a:schemeClr val="tx2"/>
                  </a:gs>
                  <a:gs pos="50000">
                    <a:srgbClr val="0000FF"/>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34841" name="Oval 11"/>
            <p:cNvSpPr>
              <a:spLocks noChangeArrowheads="1"/>
            </p:cNvSpPr>
            <p:nvPr/>
          </p:nvSpPr>
          <p:spPr bwMode="auto">
            <a:xfrm>
              <a:off x="3273" y="2892"/>
              <a:ext cx="720" cy="702"/>
            </a:xfrm>
            <a:prstGeom prst="ellipse">
              <a:avLst/>
            </a:prstGeom>
            <a:gradFill rotWithShape="1">
              <a:gsLst>
                <a:gs pos="0">
                  <a:schemeClr val="bg2"/>
                </a:gs>
                <a:gs pos="100000">
                  <a:schemeClr val="tx2">
                    <a:alpha val="90999"/>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8" name="Group 12"/>
          <p:cNvGrpSpPr>
            <a:grpSpLocks/>
          </p:cNvGrpSpPr>
          <p:nvPr/>
        </p:nvGrpSpPr>
        <p:grpSpPr bwMode="auto">
          <a:xfrm>
            <a:off x="3609975" y="2139554"/>
            <a:ext cx="1066800" cy="2478881"/>
            <a:chOff x="2256" y="1680"/>
            <a:chExt cx="672" cy="2082"/>
          </a:xfrm>
        </p:grpSpPr>
        <p:sp>
          <p:nvSpPr>
            <p:cNvPr id="34838" name="AutoShape 13" descr="Walnut"/>
            <p:cNvSpPr>
              <a:spLocks noChangeArrowheads="1"/>
            </p:cNvSpPr>
            <p:nvPr/>
          </p:nvSpPr>
          <p:spPr bwMode="auto">
            <a:xfrm rot="5400000" flipH="1" flipV="1">
              <a:off x="1560" y="2376"/>
              <a:ext cx="2064" cy="672"/>
            </a:xfrm>
            <a:prstGeom prst="cube">
              <a:avLst>
                <a:gd name="adj" fmla="val 86847"/>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Freeform 14" descr="Oak"/>
            <p:cNvSpPr>
              <a:spLocks/>
            </p:cNvSpPr>
            <p:nvPr/>
          </p:nvSpPr>
          <p:spPr bwMode="auto">
            <a:xfrm>
              <a:off x="2256" y="1698"/>
              <a:ext cx="576" cy="2064"/>
            </a:xfrm>
            <a:custGeom>
              <a:avLst/>
              <a:gdLst>
                <a:gd name="T0" fmla="*/ 0 w 576"/>
                <a:gd name="T1" fmla="*/ 0 h 2064"/>
                <a:gd name="T2" fmla="*/ 576 w 576"/>
                <a:gd name="T3" fmla="*/ 576 h 2064"/>
                <a:gd name="T4" fmla="*/ 576 w 576"/>
                <a:gd name="T5" fmla="*/ 2064 h 2064"/>
                <a:gd name="T6" fmla="*/ 0 w 576"/>
                <a:gd name="T7" fmla="*/ 1488 h 2064"/>
                <a:gd name="T8" fmla="*/ 0 w 576"/>
                <a:gd name="T9" fmla="*/ 0 h 20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064">
                  <a:moveTo>
                    <a:pt x="0" y="0"/>
                  </a:moveTo>
                  <a:lnTo>
                    <a:pt x="576" y="576"/>
                  </a:lnTo>
                  <a:lnTo>
                    <a:pt x="576" y="2064"/>
                  </a:lnTo>
                  <a:lnTo>
                    <a:pt x="0" y="1488"/>
                  </a:lnTo>
                  <a:lnTo>
                    <a:pt x="0" y="0"/>
                  </a:lnTo>
                  <a:close/>
                </a:path>
              </a:pathLst>
            </a:custGeom>
            <a:blipFill dpi="0" rotWithShape="1">
              <a:blip r:embed="rId6"/>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4824" name="Picture 17" descr="den conCuto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689" y="3693319"/>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8"/>
          <p:cNvPicPr>
            <a:picLocks noChangeAspect="1" noChangeArrowheads="1"/>
          </p:cNvPicPr>
          <p:nvPr/>
        </p:nvPicPr>
        <p:blipFill>
          <a:blip r:embed="rId8">
            <a:clrChange>
              <a:clrFrom>
                <a:srgbClr val="FFFFFF"/>
              </a:clrFrom>
              <a:clrTo>
                <a:srgbClr val="FFFFFF">
                  <a:alpha val="0"/>
                </a:srgbClr>
              </a:clrTo>
            </a:clrChange>
            <a:lum bright="-6000" contrast="36000"/>
            <a:extLst>
              <a:ext uri="{28A0092B-C50C-407E-A947-70E740481C1C}">
                <a14:useLocalDpi xmlns:a14="http://schemas.microsoft.com/office/drawing/2010/main" val="0"/>
              </a:ext>
            </a:extLst>
          </a:blip>
          <a:srcRect/>
          <a:stretch>
            <a:fillRect/>
          </a:stretch>
        </p:blipFill>
        <p:spPr bwMode="auto">
          <a:xfrm>
            <a:off x="1066800" y="440055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19"/>
          <p:cNvSpPr txBox="1">
            <a:spLocks noChangeArrowheads="1"/>
          </p:cNvSpPr>
          <p:nvPr/>
        </p:nvSpPr>
        <p:spPr bwMode="auto">
          <a:xfrm>
            <a:off x="838200" y="4743450"/>
            <a:ext cx="838200" cy="338554"/>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defRPr/>
            </a:pPr>
            <a:r>
              <a:rPr lang="en-US" sz="1600" b="1">
                <a:solidFill>
                  <a:srgbClr val="FF0000"/>
                </a:solidFill>
                <a:cs typeface="Arial" charset="0"/>
              </a:rPr>
              <a:t>Play</a:t>
            </a:r>
          </a:p>
        </p:txBody>
      </p:sp>
      <p:sp>
        <p:nvSpPr>
          <p:cNvPr id="9236" name="Text Box 20"/>
          <p:cNvSpPr txBox="1">
            <a:spLocks noChangeArrowheads="1"/>
          </p:cNvSpPr>
          <p:nvPr/>
        </p:nvSpPr>
        <p:spPr bwMode="auto">
          <a:xfrm>
            <a:off x="6019800" y="1950244"/>
            <a:ext cx="457200"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a:solidFill>
                  <a:srgbClr val="FF0000"/>
                </a:solidFill>
                <a:cs typeface="Arial" charset="0"/>
              </a:rPr>
              <a:t>A</a:t>
            </a:r>
          </a:p>
        </p:txBody>
      </p:sp>
      <p:sp>
        <p:nvSpPr>
          <p:cNvPr id="9237" name="Text Box 21"/>
          <p:cNvSpPr txBox="1">
            <a:spLocks noChangeArrowheads="1"/>
          </p:cNvSpPr>
          <p:nvPr/>
        </p:nvSpPr>
        <p:spPr bwMode="auto">
          <a:xfrm>
            <a:off x="7391400" y="1943100"/>
            <a:ext cx="457200" cy="400110"/>
          </a:xfrm>
          <a:prstGeom prst="rect">
            <a:avLst/>
          </a:prstGeom>
          <a:noFill/>
          <a:ln>
            <a:noFill/>
          </a:ln>
          <a:effectLst/>
          <a:extLst>
            <a:ext uri="{909E8E84-426E-40DD-AFC4-6F175D3DCCD1}">
              <a14:hiddenFill xmlns:a14="http://schemas.microsoft.com/office/drawing/2010/main">
                <a:gradFill rotWithShape="1">
                  <a:gsLst>
                    <a:gs pos="0">
                      <a:srgbClr val="6699FF">
                        <a:alpha val="49001"/>
                      </a:srgbClr>
                    </a:gs>
                    <a:gs pos="50000">
                      <a:schemeClr val="bg1"/>
                    </a:gs>
                    <a:gs pos="100000">
                      <a:srgbClr val="6699FF">
                        <a:alpha val="49001"/>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a:solidFill>
                  <a:srgbClr val="FF0000"/>
                </a:solidFill>
                <a:cs typeface="Arial" charset="0"/>
              </a:rPr>
              <a:t>B</a:t>
            </a:r>
          </a:p>
        </p:txBody>
      </p:sp>
      <p:pic>
        <p:nvPicPr>
          <p:cNvPr id="9238" name="Picture 22" descr="Flame-04-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52650" y="3187304"/>
            <a:ext cx="1295400" cy="69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495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38"/>
                                        </p:tgtEl>
                                        <p:attrNameLst>
                                          <p:attrName>style.visibility</p:attrName>
                                        </p:attrNameLst>
                                      </p:cBhvr>
                                      <p:to>
                                        <p:strVal val="visible"/>
                                      </p:to>
                                    </p:set>
                                    <p:animEffect transition="in" filter="fade">
                                      <p:cBhvr>
                                        <p:cTn id="7" dur="1000"/>
                                        <p:tgtEl>
                                          <p:spTgt spid="9238"/>
                                        </p:tgtEl>
                                      </p:cBhvr>
                                    </p:animEffect>
                                  </p:childTnLst>
                                </p:cTn>
                              </p:par>
                            </p:childTnLst>
                          </p:cTn>
                        </p:par>
                        <p:par>
                          <p:cTn id="8" fill="hold" nodeType="afterGroup">
                            <p:stCondLst>
                              <p:cond delay="1000"/>
                            </p:stCondLst>
                            <p:childTnLst>
                              <p:par>
                                <p:cTn id="9" presetID="63" presetClass="path" presetSubtype="0" accel="50000" decel="50000" fill="hold" grpId="0" nodeType="afterEffect">
                                  <p:stCondLst>
                                    <p:cond delay="0"/>
                                  </p:stCondLst>
                                  <p:childTnLst>
                                    <p:animMotion origin="layout" path="M -0.00104 0.0007 L 0.17396 0.0007 " pathEditMode="relative" rAng="0" ptsTypes="AA">
                                      <p:cBhvr>
                                        <p:cTn id="10" dur="15000" fill="hold"/>
                                        <p:tgtEl>
                                          <p:spTgt spid="9218"/>
                                        </p:tgtEl>
                                        <p:attrNameLst>
                                          <p:attrName>ppt_x</p:attrName>
                                          <p:attrName>ppt_y</p:attrName>
                                        </p:attrNameLst>
                                      </p:cBhvr>
                                      <p:rCtr x="875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9228"/>
                                        </p:tgtEl>
                                        <p:attrNameLst>
                                          <p:attrName>style.visibility</p:attrName>
                                        </p:attrNameLst>
                                      </p:cBhvr>
                                      <p:to>
                                        <p:strVal val="visible"/>
                                      </p:to>
                                    </p:set>
                                    <p:anim calcmode="lin" valueType="num">
                                      <p:cBhvr additive="base">
                                        <p:cTn id="15" dur="2000" fill="hold"/>
                                        <p:tgtEl>
                                          <p:spTgt spid="9228"/>
                                        </p:tgtEl>
                                        <p:attrNameLst>
                                          <p:attrName>ppt_x</p:attrName>
                                        </p:attrNameLst>
                                      </p:cBhvr>
                                      <p:tavLst>
                                        <p:tav tm="0">
                                          <p:val>
                                            <p:strVal val="#ppt_x"/>
                                          </p:val>
                                        </p:tav>
                                        <p:tav tm="100000">
                                          <p:val>
                                            <p:strVal val="#ppt_x"/>
                                          </p:val>
                                        </p:tav>
                                      </p:tavLst>
                                    </p:anim>
                                    <p:anim calcmode="lin" valueType="num">
                                      <p:cBhvr additive="base">
                                        <p:cTn id="16" dur="2000" fill="hold"/>
                                        <p:tgtEl>
                                          <p:spTgt spid="9228"/>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2000"/>
                            </p:stCondLst>
                            <p:childTnLst>
                              <p:par>
                                <p:cTn id="18" presetID="35" presetClass="path" presetSubtype="0" accel="50000" decel="50000" fill="hold" grpId="1" nodeType="afterEffect">
                                  <p:stCondLst>
                                    <p:cond delay="0"/>
                                  </p:stCondLst>
                                  <p:childTnLst>
                                    <p:animMotion origin="layout" path="M 0.17084 0.0007 L 0.02084 0.0007 " pathEditMode="relative" rAng="0" ptsTypes="AA">
                                      <p:cBhvr>
                                        <p:cTn id="19" dur="25000" fill="hold"/>
                                        <p:tgtEl>
                                          <p:spTgt spid="9218"/>
                                        </p:tgtEl>
                                        <p:attrNameLst>
                                          <p:attrName>ppt_x</p:attrName>
                                          <p:attrName>ppt_y</p:attrName>
                                        </p:attrNameLst>
                                      </p:cBhvr>
                                      <p:rCtr x="-7500" y="0"/>
                                    </p:animMotion>
                                  </p:childTnLst>
                                </p:cTn>
                              </p:par>
                            </p:childTnLst>
                          </p:cTn>
                        </p:par>
                      </p:childTnLst>
                    </p:cTn>
                  </p:par>
                </p:childTnLst>
              </p:cTn>
              <p:nextCondLst>
                <p:cond evt="onClick" delay="0">
                  <p:tgtEl>
                    <p:spTgt spid="9234"/>
                  </p:tgtEl>
                </p:cond>
              </p:nextCondLst>
            </p:seq>
          </p:childTnLst>
        </p:cTn>
      </p:par>
    </p:tnLst>
    <p:bldLst>
      <p:bldP spid="9218" grpId="0" animBg="1"/>
      <p:bldP spid="92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Hình ảnh 20">
            <a:extLst>
              <a:ext uri="{FF2B5EF4-FFF2-40B4-BE49-F238E27FC236}">
                <a16:creationId xmlns="" xmlns:a16="http://schemas.microsoft.com/office/drawing/2014/main" id="{B723095D-729D-467C-BD4A-29D19A585A47}"/>
              </a:ext>
            </a:extLst>
          </p:cNvPr>
          <p:cNvPicPr>
            <a:picLocks noChangeAspect="1"/>
          </p:cNvPicPr>
          <p:nvPr/>
        </p:nvPicPr>
        <p:blipFill>
          <a:blip r:embed="rId2"/>
          <a:stretch>
            <a:fillRect/>
          </a:stretch>
        </p:blipFill>
        <p:spPr>
          <a:xfrm>
            <a:off x="4098465" y="-1167615"/>
            <a:ext cx="1106429" cy="7758994"/>
          </a:xfrm>
          <a:prstGeom prst="rect">
            <a:avLst/>
          </a:prstGeom>
        </p:spPr>
      </p:pic>
      <p:grpSp>
        <p:nvGrpSpPr>
          <p:cNvPr id="29" name="Nhóm 28">
            <a:extLst>
              <a:ext uri="{FF2B5EF4-FFF2-40B4-BE49-F238E27FC236}">
                <a16:creationId xmlns="" xmlns:a16="http://schemas.microsoft.com/office/drawing/2014/main" id="{CB6B1F0A-DE5B-41FE-BA76-42FCC28E2DB2}"/>
              </a:ext>
            </a:extLst>
          </p:cNvPr>
          <p:cNvGrpSpPr/>
          <p:nvPr/>
        </p:nvGrpSpPr>
        <p:grpSpPr>
          <a:xfrm>
            <a:off x="4098465" y="69586"/>
            <a:ext cx="5234773" cy="1409384"/>
            <a:chOff x="5495820" y="951429"/>
            <a:chExt cx="6979697" cy="1879179"/>
          </a:xfrm>
        </p:grpSpPr>
        <p:grpSp>
          <p:nvGrpSpPr>
            <p:cNvPr id="11" name="Nhóm 10">
              <a:extLst>
                <a:ext uri="{FF2B5EF4-FFF2-40B4-BE49-F238E27FC236}">
                  <a16:creationId xmlns="" xmlns:a16="http://schemas.microsoft.com/office/drawing/2014/main" id="{EB9A88C3-C4F3-4215-A51A-8BDD8D415629}"/>
                </a:ext>
              </a:extLst>
            </p:cNvPr>
            <p:cNvGrpSpPr/>
            <p:nvPr/>
          </p:nvGrpSpPr>
          <p:grpSpPr>
            <a:xfrm>
              <a:off x="5495820" y="951429"/>
              <a:ext cx="6979697" cy="1879179"/>
              <a:chOff x="5489437" y="1671145"/>
              <a:chExt cx="6979697" cy="1460794"/>
            </a:xfrm>
          </p:grpSpPr>
          <p:pic>
            <p:nvPicPr>
              <p:cNvPr id="10" name="Hình ảnh 9">
                <a:extLst>
                  <a:ext uri="{FF2B5EF4-FFF2-40B4-BE49-F238E27FC236}">
                    <a16:creationId xmlns="" xmlns:a16="http://schemas.microsoft.com/office/drawing/2014/main" id="{AE79B5CA-5442-43F4-AC8E-BDD32392F078}"/>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8" name="Hình tự do: Hình 7">
                <a:extLst>
                  <a:ext uri="{FF2B5EF4-FFF2-40B4-BE49-F238E27FC236}">
                    <a16:creationId xmlns="" xmlns:a16="http://schemas.microsoft.com/office/drawing/2014/main" id="{2BC6DFF8-5663-44AC-8952-6FCEC7A44C0E}"/>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algn="just"/>
                <a:r>
                  <a:rPr lang="en-US" sz="2800" b="1" dirty="0">
                    <a:solidFill>
                      <a:schemeClr val="tx1"/>
                    </a:solidFill>
                    <a:latin typeface="Times New Roman" pitchFamily="18" charset="0"/>
                    <a:cs typeface="Times New Roman" pitchFamily="18" charset="0"/>
                  </a:rPr>
                  <a:t>DẪN NHIỆT</a:t>
                </a:r>
                <a:endParaRPr lang="en-BZ" sz="2800" b="1" dirty="0">
                  <a:solidFill>
                    <a:schemeClr val="tx1"/>
                  </a:solidFill>
                  <a:latin typeface="Times New Roman" pitchFamily="18" charset="0"/>
                  <a:cs typeface="Times New Roman" pitchFamily="18" charset="0"/>
                </a:endParaRPr>
              </a:p>
            </p:txBody>
          </p:sp>
        </p:grpSp>
        <p:pic>
          <p:nvPicPr>
            <p:cNvPr id="24" name="Hình ảnh 23">
              <a:extLst>
                <a:ext uri="{FF2B5EF4-FFF2-40B4-BE49-F238E27FC236}">
                  <a16:creationId xmlns="" xmlns:a16="http://schemas.microsoft.com/office/drawing/2014/main" id="{0538EEEE-281F-40AB-B52A-AB78C87C8C9E}"/>
                </a:ext>
              </a:extLst>
            </p:cNvPr>
            <p:cNvPicPr>
              <a:picLocks/>
            </p:cNvPicPr>
            <p:nvPr/>
          </p:nvPicPr>
          <p:blipFill>
            <a:blip r:embed="rId4"/>
            <a:stretch>
              <a:fillRect/>
            </a:stretch>
          </p:blipFill>
          <p:spPr>
            <a:xfrm>
              <a:off x="5740028" y="1237572"/>
              <a:ext cx="694789" cy="652202"/>
            </a:xfrm>
            <a:prstGeom prst="rect">
              <a:avLst/>
            </a:prstGeom>
            <a:solidFill>
              <a:schemeClr val="accent6"/>
            </a:solidFill>
          </p:spPr>
        </p:pic>
      </p:grpSp>
      <p:grpSp>
        <p:nvGrpSpPr>
          <p:cNvPr id="30" name="Nhóm 29">
            <a:extLst>
              <a:ext uri="{FF2B5EF4-FFF2-40B4-BE49-F238E27FC236}">
                <a16:creationId xmlns="" xmlns:a16="http://schemas.microsoft.com/office/drawing/2014/main" id="{FD485AAF-8055-4CD4-B8E7-DAFE3CC9A476}"/>
              </a:ext>
            </a:extLst>
          </p:cNvPr>
          <p:cNvGrpSpPr/>
          <p:nvPr/>
        </p:nvGrpSpPr>
        <p:grpSpPr>
          <a:xfrm>
            <a:off x="-300782" y="946689"/>
            <a:ext cx="5185097" cy="1409386"/>
            <a:chOff x="-274714" y="2191774"/>
            <a:chExt cx="6913463" cy="1879181"/>
          </a:xfrm>
        </p:grpSpPr>
        <p:grpSp>
          <p:nvGrpSpPr>
            <p:cNvPr id="12" name="Nhóm 11">
              <a:extLst>
                <a:ext uri="{FF2B5EF4-FFF2-40B4-BE49-F238E27FC236}">
                  <a16:creationId xmlns="" xmlns:a16="http://schemas.microsoft.com/office/drawing/2014/main" id="{24BDE641-6E06-424F-97B0-E01E2AEFFAA7}"/>
                </a:ext>
              </a:extLst>
            </p:cNvPr>
            <p:cNvGrpSpPr/>
            <p:nvPr/>
          </p:nvGrpSpPr>
          <p:grpSpPr>
            <a:xfrm flipH="1">
              <a:off x="-274714" y="2191774"/>
              <a:ext cx="6913463" cy="1879181"/>
              <a:chOff x="5555671" y="1671144"/>
              <a:chExt cx="6913463" cy="1460795"/>
            </a:xfrm>
          </p:grpSpPr>
          <p:pic>
            <p:nvPicPr>
              <p:cNvPr id="13" name="Hình ảnh 12">
                <a:extLst>
                  <a:ext uri="{FF2B5EF4-FFF2-40B4-BE49-F238E27FC236}">
                    <a16:creationId xmlns="" xmlns:a16="http://schemas.microsoft.com/office/drawing/2014/main" id="{C0131F0D-9FF5-45BA-99E7-F4DE405F396D}"/>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14" name="Hình tự do: Hình 13">
                <a:extLst>
                  <a:ext uri="{FF2B5EF4-FFF2-40B4-BE49-F238E27FC236}">
                    <a16:creationId xmlns="" xmlns:a16="http://schemas.microsoft.com/office/drawing/2014/main" id="{8A8EE740-56A8-4246-AD3F-0779C4602A4B}"/>
                  </a:ext>
                </a:extLst>
              </p:cNvPr>
              <p:cNvSpPr/>
              <p:nvPr/>
            </p:nvSpPr>
            <p:spPr>
              <a:xfrm>
                <a:off x="6459652" y="1671144"/>
                <a:ext cx="5396017"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ĐỐI LƯU</a:t>
                </a:r>
                <a:endParaRPr lang="en-BZ" sz="2800" b="1" dirty="0">
                  <a:solidFill>
                    <a:schemeClr val="tx1"/>
                  </a:solidFill>
                  <a:latin typeface="Times New Roman" pitchFamily="18" charset="0"/>
                  <a:cs typeface="Times New Roman" pitchFamily="18" charset="0"/>
                </a:endParaRPr>
              </a:p>
            </p:txBody>
          </p:sp>
        </p:grpSp>
        <p:pic>
          <p:nvPicPr>
            <p:cNvPr id="25" name="Hình ảnh 24">
              <a:extLst>
                <a:ext uri="{FF2B5EF4-FFF2-40B4-BE49-F238E27FC236}">
                  <a16:creationId xmlns="" xmlns:a16="http://schemas.microsoft.com/office/drawing/2014/main" id="{48251DC4-0102-4AA5-9A62-0EEFDC506328}"/>
                </a:ext>
              </a:extLst>
            </p:cNvPr>
            <p:cNvPicPr>
              <a:picLocks/>
            </p:cNvPicPr>
            <p:nvPr/>
          </p:nvPicPr>
          <p:blipFill>
            <a:blip r:embed="rId5"/>
            <a:stretch>
              <a:fillRect/>
            </a:stretch>
          </p:blipFill>
          <p:spPr>
            <a:xfrm>
              <a:off x="5740045" y="2489463"/>
              <a:ext cx="694790" cy="678449"/>
            </a:xfrm>
            <a:prstGeom prst="rect">
              <a:avLst/>
            </a:prstGeom>
            <a:solidFill>
              <a:schemeClr val="accent2">
                <a:lumMod val="75000"/>
              </a:schemeClr>
            </a:solidFill>
          </p:spPr>
        </p:pic>
      </p:grpSp>
      <p:grpSp>
        <p:nvGrpSpPr>
          <p:cNvPr id="36" name="Nhóm 30">
            <a:extLst>
              <a:ext uri="{FF2B5EF4-FFF2-40B4-BE49-F238E27FC236}">
                <a16:creationId xmlns="" xmlns:a16="http://schemas.microsoft.com/office/drawing/2014/main" id="{C6FA70A0-C5B8-4087-9AEA-21E15CEBD1DD}"/>
              </a:ext>
            </a:extLst>
          </p:cNvPr>
          <p:cNvGrpSpPr/>
          <p:nvPr/>
        </p:nvGrpSpPr>
        <p:grpSpPr>
          <a:xfrm>
            <a:off x="4248056" y="3937193"/>
            <a:ext cx="5185097" cy="1409384"/>
            <a:chOff x="5602056" y="3467117"/>
            <a:chExt cx="6913463" cy="1879179"/>
          </a:xfrm>
        </p:grpSpPr>
        <p:grpSp>
          <p:nvGrpSpPr>
            <p:cNvPr id="37" name="Nhóm 17">
              <a:extLst>
                <a:ext uri="{FF2B5EF4-FFF2-40B4-BE49-F238E27FC236}">
                  <a16:creationId xmlns="" xmlns:a16="http://schemas.microsoft.com/office/drawing/2014/main" id="{B237AC3D-6C54-4B5F-B271-0C6711392720}"/>
                </a:ext>
              </a:extLst>
            </p:cNvPr>
            <p:cNvGrpSpPr/>
            <p:nvPr/>
          </p:nvGrpSpPr>
          <p:grpSpPr>
            <a:xfrm>
              <a:off x="5602056" y="3467117"/>
              <a:ext cx="6913463" cy="1879179"/>
              <a:chOff x="5555671" y="1671145"/>
              <a:chExt cx="6913463" cy="1460794"/>
            </a:xfrm>
          </p:grpSpPr>
          <p:pic>
            <p:nvPicPr>
              <p:cNvPr id="39" name="Hình ảnh 18">
                <a:extLst>
                  <a:ext uri="{FF2B5EF4-FFF2-40B4-BE49-F238E27FC236}">
                    <a16:creationId xmlns="" xmlns:a16="http://schemas.microsoft.com/office/drawing/2014/main" id="{54E7155F-B819-4B94-8047-EEDDD95BD642}"/>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40" name="Hình tự do: Hình 19">
                <a:extLst>
                  <a:ext uri="{FF2B5EF4-FFF2-40B4-BE49-F238E27FC236}">
                    <a16:creationId xmlns="" xmlns:a16="http://schemas.microsoft.com/office/drawing/2014/main" id="{4C4C14AA-97D8-41C2-8055-149E097AF20B}"/>
                  </a:ext>
                </a:extLst>
              </p:cNvPr>
              <p:cNvSpPr/>
              <p:nvPr/>
            </p:nvSpPr>
            <p:spPr>
              <a:xfrm>
                <a:off x="6362199" y="1671145"/>
                <a:ext cx="5493469"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Times New Roman" pitchFamily="18" charset="0"/>
                    <a:cs typeface="Times New Roman" pitchFamily="18" charset="0"/>
                  </a:rPr>
                  <a:t>HIỆU ỨNG NHÀ KÍNH KHÍ </a:t>
                </a:r>
                <a:endParaRPr lang="en-US" b="1" dirty="0">
                  <a:latin typeface="Times New Roman" pitchFamily="18" charset="0"/>
                  <a:cs typeface="Times New Roman" pitchFamily="18" charset="0"/>
                </a:endParaRPr>
              </a:p>
              <a:p>
                <a:pPr algn="ctr"/>
                <a:r>
                  <a:rPr lang="vi-VN" b="1" dirty="0">
                    <a:latin typeface="Times New Roman" pitchFamily="18" charset="0"/>
                    <a:cs typeface="Times New Roman" pitchFamily="18" charset="0"/>
                  </a:rPr>
                  <a:t>QUYỂN VÀ THẢO LUẬN VỀ VẤN </a:t>
                </a:r>
                <a:endParaRPr lang="en-US" b="1" dirty="0">
                  <a:latin typeface="Times New Roman" pitchFamily="18" charset="0"/>
                  <a:cs typeface="Times New Roman" pitchFamily="18" charset="0"/>
                </a:endParaRPr>
              </a:p>
              <a:p>
                <a:pPr algn="ctr"/>
                <a:r>
                  <a:rPr lang="vi-VN" b="1" dirty="0">
                    <a:latin typeface="Times New Roman" pitchFamily="18" charset="0"/>
                    <a:cs typeface="Times New Roman" pitchFamily="18" charset="0"/>
                  </a:rPr>
                  <a:t>ĐỀ BẢO VỆ MÔI TRƯỜNG</a:t>
                </a:r>
                <a:endParaRPr lang="en-BZ" b="1" dirty="0">
                  <a:solidFill>
                    <a:schemeClr val="tx1"/>
                  </a:solidFill>
                  <a:latin typeface="Times New Roman" pitchFamily="18" charset="0"/>
                  <a:cs typeface="Times New Roman" pitchFamily="18" charset="0"/>
                </a:endParaRPr>
              </a:p>
            </p:txBody>
          </p:sp>
        </p:grpSp>
        <p:pic>
          <p:nvPicPr>
            <p:cNvPr id="38" name="Hình ảnh 25">
              <a:extLst>
                <a:ext uri="{FF2B5EF4-FFF2-40B4-BE49-F238E27FC236}">
                  <a16:creationId xmlns="" xmlns:a16="http://schemas.microsoft.com/office/drawing/2014/main" id="{97346B12-CDAD-47DC-B2E7-E20F8DF1493B}"/>
                </a:ext>
              </a:extLst>
            </p:cNvPr>
            <p:cNvPicPr>
              <a:picLocks/>
            </p:cNvPicPr>
            <p:nvPr/>
          </p:nvPicPr>
          <p:blipFill>
            <a:blip r:embed="rId6"/>
            <a:stretch>
              <a:fillRect/>
            </a:stretch>
          </p:blipFill>
          <p:spPr>
            <a:xfrm>
              <a:off x="5740028" y="3723602"/>
              <a:ext cx="694807" cy="709177"/>
            </a:xfrm>
            <a:prstGeom prst="rect">
              <a:avLst/>
            </a:prstGeom>
            <a:solidFill>
              <a:srgbClr val="7030A0"/>
            </a:solidFill>
          </p:spPr>
        </p:pic>
      </p:grpSp>
      <p:grpSp>
        <p:nvGrpSpPr>
          <p:cNvPr id="18" name="Nhóm 29">
            <a:extLst>
              <a:ext uri="{FF2B5EF4-FFF2-40B4-BE49-F238E27FC236}">
                <a16:creationId xmlns="" xmlns:a16="http://schemas.microsoft.com/office/drawing/2014/main" id="{FD485AAF-8055-4CD4-B8E7-DAFE3CC9A476}"/>
              </a:ext>
            </a:extLst>
          </p:cNvPr>
          <p:cNvGrpSpPr/>
          <p:nvPr/>
        </p:nvGrpSpPr>
        <p:grpSpPr>
          <a:xfrm>
            <a:off x="-239033" y="3056167"/>
            <a:ext cx="5185097" cy="1319416"/>
            <a:chOff x="-274714" y="2311735"/>
            <a:chExt cx="6913463" cy="1759221"/>
          </a:xfrm>
        </p:grpSpPr>
        <p:grpSp>
          <p:nvGrpSpPr>
            <p:cNvPr id="19" name="Nhóm 11">
              <a:extLst>
                <a:ext uri="{FF2B5EF4-FFF2-40B4-BE49-F238E27FC236}">
                  <a16:creationId xmlns="" xmlns:a16="http://schemas.microsoft.com/office/drawing/2014/main" id="{24BDE641-6E06-424F-97B0-E01E2AEFFAA7}"/>
                </a:ext>
              </a:extLst>
            </p:cNvPr>
            <p:cNvGrpSpPr/>
            <p:nvPr/>
          </p:nvGrpSpPr>
          <p:grpSpPr>
            <a:xfrm flipH="1">
              <a:off x="-274714" y="2311735"/>
              <a:ext cx="6913463" cy="1759221"/>
              <a:chOff x="5555671" y="1764396"/>
              <a:chExt cx="6913463" cy="1367543"/>
            </a:xfrm>
          </p:grpSpPr>
          <p:pic>
            <p:nvPicPr>
              <p:cNvPr id="22" name="Hình ảnh 12">
                <a:extLst>
                  <a:ext uri="{FF2B5EF4-FFF2-40B4-BE49-F238E27FC236}">
                    <a16:creationId xmlns="" xmlns:a16="http://schemas.microsoft.com/office/drawing/2014/main" id="{C0131F0D-9FF5-45BA-99E7-F4DE405F396D}"/>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23" name="Hình tự do: Hình 13">
                <a:extLst>
                  <a:ext uri="{FF2B5EF4-FFF2-40B4-BE49-F238E27FC236}">
                    <a16:creationId xmlns="" xmlns:a16="http://schemas.microsoft.com/office/drawing/2014/main" id="{8A8EE740-56A8-4246-AD3F-0779C4602A4B}"/>
                  </a:ext>
                </a:extLst>
              </p:cNvPr>
              <p:cNvSpPr/>
              <p:nvPr/>
            </p:nvSpPr>
            <p:spPr>
              <a:xfrm>
                <a:off x="6486349" y="1764396"/>
                <a:ext cx="5396017"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HIỆU ỨNG NHÀ KÍNH</a:t>
                </a:r>
                <a:endParaRPr lang="en-BZ" sz="2800" b="1" dirty="0">
                  <a:solidFill>
                    <a:schemeClr val="tx1"/>
                  </a:solidFill>
                  <a:latin typeface="Times New Roman" pitchFamily="18" charset="0"/>
                  <a:cs typeface="Times New Roman" pitchFamily="18" charset="0"/>
                </a:endParaRPr>
              </a:p>
            </p:txBody>
          </p:sp>
        </p:grpSp>
        <p:pic>
          <p:nvPicPr>
            <p:cNvPr id="20" name="Hình ảnh 24">
              <a:extLst>
                <a:ext uri="{FF2B5EF4-FFF2-40B4-BE49-F238E27FC236}">
                  <a16:creationId xmlns="" xmlns:a16="http://schemas.microsoft.com/office/drawing/2014/main" id="{48251DC4-0102-4AA5-9A62-0EEFDC506328}"/>
                </a:ext>
              </a:extLst>
            </p:cNvPr>
            <p:cNvPicPr>
              <a:picLocks/>
            </p:cNvPicPr>
            <p:nvPr/>
          </p:nvPicPr>
          <p:blipFill rotWithShape="1">
            <a:blip r:embed="rId5"/>
            <a:srcRect l="5261" t="1982" r="-5841" b="-1982"/>
            <a:stretch/>
          </p:blipFill>
          <p:spPr>
            <a:xfrm>
              <a:off x="5708071" y="2588210"/>
              <a:ext cx="694790" cy="678449"/>
            </a:xfrm>
            <a:prstGeom prst="rect">
              <a:avLst/>
            </a:prstGeom>
            <a:solidFill>
              <a:schemeClr val="accent2">
                <a:lumMod val="75000"/>
              </a:schemeClr>
            </a:solidFill>
          </p:spPr>
        </p:pic>
      </p:grpSp>
      <p:grpSp>
        <p:nvGrpSpPr>
          <p:cNvPr id="26" name="Nhóm 30">
            <a:extLst>
              <a:ext uri="{FF2B5EF4-FFF2-40B4-BE49-F238E27FC236}">
                <a16:creationId xmlns="" xmlns:a16="http://schemas.microsoft.com/office/drawing/2014/main" id="{C6FA70A0-C5B8-4087-9AEA-21E15CEBD1DD}"/>
              </a:ext>
            </a:extLst>
          </p:cNvPr>
          <p:cNvGrpSpPr/>
          <p:nvPr/>
        </p:nvGrpSpPr>
        <p:grpSpPr>
          <a:xfrm>
            <a:off x="4098465" y="1959895"/>
            <a:ext cx="5234773" cy="1409384"/>
            <a:chOff x="5535822" y="3467117"/>
            <a:chExt cx="6979697" cy="1879179"/>
          </a:xfrm>
        </p:grpSpPr>
        <p:grpSp>
          <p:nvGrpSpPr>
            <p:cNvPr id="27" name="Nhóm 17">
              <a:extLst>
                <a:ext uri="{FF2B5EF4-FFF2-40B4-BE49-F238E27FC236}">
                  <a16:creationId xmlns="" xmlns:a16="http://schemas.microsoft.com/office/drawing/2014/main" id="{B237AC3D-6C54-4B5F-B271-0C6711392720}"/>
                </a:ext>
              </a:extLst>
            </p:cNvPr>
            <p:cNvGrpSpPr/>
            <p:nvPr/>
          </p:nvGrpSpPr>
          <p:grpSpPr>
            <a:xfrm>
              <a:off x="5535822" y="3467117"/>
              <a:ext cx="6979697" cy="1879179"/>
              <a:chOff x="5489437" y="1671145"/>
              <a:chExt cx="6979697" cy="1460794"/>
            </a:xfrm>
          </p:grpSpPr>
          <p:pic>
            <p:nvPicPr>
              <p:cNvPr id="31" name="Hình ảnh 18">
                <a:extLst>
                  <a:ext uri="{FF2B5EF4-FFF2-40B4-BE49-F238E27FC236}">
                    <a16:creationId xmlns="" xmlns:a16="http://schemas.microsoft.com/office/drawing/2014/main" id="{54E7155F-B819-4B94-8047-EEDDD95BD642}"/>
                  </a:ext>
                </a:extLst>
              </p:cNvPr>
              <p:cNvPicPr>
                <a:picLocks noChangeAspect="1"/>
              </p:cNvPicPr>
              <p:nvPr/>
            </p:nvPicPr>
            <p:blipFill rotWithShape="1">
              <a:blip r:embed="rId3"/>
              <a:srcRect t="37138"/>
              <a:stretch/>
            </p:blipFill>
            <p:spPr>
              <a:xfrm>
                <a:off x="5555671" y="1786758"/>
                <a:ext cx="6913463" cy="1345181"/>
              </a:xfrm>
              <a:prstGeom prst="rect">
                <a:avLst/>
              </a:prstGeom>
            </p:spPr>
          </p:pic>
          <p:sp>
            <p:nvSpPr>
              <p:cNvPr id="32" name="Hình tự do: Hình 19">
                <a:extLst>
                  <a:ext uri="{FF2B5EF4-FFF2-40B4-BE49-F238E27FC236}">
                    <a16:creationId xmlns="" xmlns:a16="http://schemas.microsoft.com/office/drawing/2014/main" id="{4C4C14AA-97D8-41C2-8055-149E097AF20B}"/>
                  </a:ext>
                </a:extLst>
              </p:cNvPr>
              <p:cNvSpPr/>
              <p:nvPr/>
            </p:nvSpPr>
            <p:spPr>
              <a:xfrm>
                <a:off x="5489437" y="1671145"/>
                <a:ext cx="6366232" cy="932137"/>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BỨC XẠ NHIỆT</a:t>
                </a:r>
                <a:endParaRPr lang="en-BZ" sz="2800" b="1" dirty="0">
                  <a:solidFill>
                    <a:schemeClr val="tx1"/>
                  </a:solidFill>
                  <a:latin typeface="Times New Roman" pitchFamily="18" charset="0"/>
                  <a:cs typeface="Times New Roman" pitchFamily="18" charset="0"/>
                </a:endParaRPr>
              </a:p>
            </p:txBody>
          </p:sp>
        </p:grpSp>
        <p:pic>
          <p:nvPicPr>
            <p:cNvPr id="28" name="Hình ảnh 25">
              <a:extLst>
                <a:ext uri="{FF2B5EF4-FFF2-40B4-BE49-F238E27FC236}">
                  <a16:creationId xmlns="" xmlns:a16="http://schemas.microsoft.com/office/drawing/2014/main" id="{97346B12-CDAD-47DC-B2E7-E20F8DF1493B}"/>
                </a:ext>
              </a:extLst>
            </p:cNvPr>
            <p:cNvPicPr>
              <a:picLocks/>
            </p:cNvPicPr>
            <p:nvPr/>
          </p:nvPicPr>
          <p:blipFill>
            <a:blip r:embed="rId6"/>
            <a:stretch>
              <a:fillRect/>
            </a:stretch>
          </p:blipFill>
          <p:spPr>
            <a:xfrm>
              <a:off x="5740028" y="3723602"/>
              <a:ext cx="694807" cy="709177"/>
            </a:xfrm>
            <a:prstGeom prst="rect">
              <a:avLst/>
            </a:prstGeom>
            <a:solidFill>
              <a:srgbClr val="7030A0"/>
            </a:solidFill>
          </p:spPr>
        </p:pic>
      </p:grpSp>
      <p:sp>
        <p:nvSpPr>
          <p:cNvPr id="4" name="Rectangle 3"/>
          <p:cNvSpPr/>
          <p:nvPr/>
        </p:nvSpPr>
        <p:spPr>
          <a:xfrm>
            <a:off x="4306895" y="3296035"/>
            <a:ext cx="403412" cy="40504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r>
              <a:rPr lang="en-US" sz="3000" b="1" dirty="0">
                <a:solidFill>
                  <a:schemeClr val="bg2">
                    <a:lumMod val="75000"/>
                  </a:schemeClr>
                </a:solidFill>
              </a:rPr>
              <a:t>4</a:t>
            </a:r>
          </a:p>
        </p:txBody>
      </p:sp>
      <p:sp>
        <p:nvSpPr>
          <p:cNvPr id="5" name="Rectangle 4"/>
          <p:cNvSpPr/>
          <p:nvPr/>
        </p:nvSpPr>
        <p:spPr>
          <a:xfrm>
            <a:off x="4351534" y="4159074"/>
            <a:ext cx="532781" cy="47284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000" b="1" dirty="0">
                <a:solidFill>
                  <a:schemeClr val="tx2">
                    <a:lumMod val="40000"/>
                    <a:lumOff val="60000"/>
                  </a:schemeClr>
                </a:solidFill>
              </a:rPr>
              <a:t>5</a:t>
            </a:r>
          </a:p>
        </p:txBody>
      </p:sp>
    </p:spTree>
    <p:extLst>
      <p:ext uri="{BB962C8B-B14F-4D97-AF65-F5344CB8AC3E}">
        <p14:creationId xmlns:p14="http://schemas.microsoft.com/office/powerpoint/2010/main" val="30197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1+#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0-#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ình tự do: Hình 7">
            <a:extLst>
              <a:ext uri="{FF2B5EF4-FFF2-40B4-BE49-F238E27FC236}">
                <a16:creationId xmlns="" xmlns:a16="http://schemas.microsoft.com/office/drawing/2014/main" id="{27708298-43D2-5C04-C794-731E44769B9F}"/>
              </a:ext>
            </a:extLst>
          </p:cNvPr>
          <p:cNvSpPr/>
          <p:nvPr/>
        </p:nvSpPr>
        <p:spPr>
          <a:xfrm>
            <a:off x="-1" y="0"/>
            <a:ext cx="7086601" cy="521253"/>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marL="809625" algn="just"/>
            <a:r>
              <a:rPr lang="en-US" sz="2500" b="1" dirty="0">
                <a:solidFill>
                  <a:schemeClr val="tx1"/>
                </a:solidFill>
                <a:latin typeface="Times New Roman" pitchFamily="18" charset="0"/>
                <a:cs typeface="Times New Roman" pitchFamily="18" charset="0"/>
              </a:rPr>
              <a:t>2. </a:t>
            </a:r>
            <a:r>
              <a:rPr lang="en-US" sz="2500" b="1" dirty="0" err="1">
                <a:solidFill>
                  <a:schemeClr val="tx1"/>
                </a:solidFill>
                <a:latin typeface="Times New Roman" pitchFamily="18" charset="0"/>
                <a:cs typeface="Times New Roman" pitchFamily="18" charset="0"/>
              </a:rPr>
              <a:t>Sự</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truyền</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nhiệt</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bằng</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bức</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xạ</a:t>
            </a:r>
            <a:r>
              <a:rPr lang="en-US" sz="2500" b="1" dirty="0">
                <a:solidFill>
                  <a:schemeClr val="tx1"/>
                </a:solidFill>
                <a:latin typeface="Times New Roman" pitchFamily="18" charset="0"/>
                <a:cs typeface="Times New Roman" pitchFamily="18" charset="0"/>
              </a:rPr>
              <a:t> </a:t>
            </a:r>
            <a:r>
              <a:rPr lang="en-US" sz="2500" b="1" dirty="0" err="1">
                <a:solidFill>
                  <a:schemeClr val="tx1"/>
                </a:solidFill>
                <a:latin typeface="Times New Roman" pitchFamily="18" charset="0"/>
                <a:cs typeface="Times New Roman" pitchFamily="18" charset="0"/>
              </a:rPr>
              <a:t>nhiệt</a:t>
            </a:r>
            <a:endParaRPr lang="en-BZ" sz="2500" b="1" dirty="0">
              <a:solidFill>
                <a:schemeClr val="tx1"/>
              </a:solidFill>
              <a:latin typeface="Times New Roman" pitchFamily="18" charset="0"/>
              <a:cs typeface="Times New Roman" pitchFamily="18" charset="0"/>
            </a:endParaRPr>
          </a:p>
        </p:txBody>
      </p:sp>
      <p:sp>
        <p:nvSpPr>
          <p:cNvPr id="4" name="Rectangle 3"/>
          <p:cNvSpPr/>
          <p:nvPr/>
        </p:nvSpPr>
        <p:spPr>
          <a:xfrm>
            <a:off x="93518" y="521253"/>
            <a:ext cx="8759537" cy="3963970"/>
          </a:xfrm>
          <a:prstGeom prst="rect">
            <a:avLst/>
          </a:prstGeom>
        </p:spPr>
        <p:txBody>
          <a:bodyPr wrap="square" lIns="68580" tIns="34290" rIns="68580" bIns="34290">
            <a:spAutoFit/>
          </a:bodyPr>
          <a:lstStyle/>
          <a:p>
            <a:pPr algn="just">
              <a:lnSpc>
                <a:spcPct val="150000"/>
              </a:lnSpc>
            </a:pPr>
            <a:r>
              <a:rPr lang="en-US" b="1" dirty="0">
                <a:solidFill>
                  <a:schemeClr val="accent1"/>
                </a:solidFill>
              </a:rPr>
              <a:t>     </a:t>
            </a:r>
            <a:r>
              <a:rPr lang="vi-VN" sz="1900" b="1" dirty="0">
                <a:solidFill>
                  <a:schemeClr val="accent1"/>
                </a:solidFill>
                <a:latin typeface="Times New Roman" pitchFamily="18" charset="0"/>
                <a:cs typeface="Times New Roman" pitchFamily="18" charset="0"/>
              </a:rPr>
              <a:t>Thí nghiệm trên chứng tỏ năng lượng nhiệt đã được truyền bằng các tia gọi là tia nhiệt. Tia nhiệt có một số tính chất giống tia sáng như</a:t>
            </a:r>
            <a:r>
              <a:rPr lang="en-US" sz="1900" b="1" dirty="0" err="1">
                <a:solidFill>
                  <a:schemeClr val="accent1"/>
                </a:solidFill>
                <a:latin typeface="Times New Roman" pitchFamily="18" charset="0"/>
                <a:cs typeface="Times New Roman" pitchFamily="18" charset="0"/>
              </a:rPr>
              <a:t>ng</a:t>
            </a:r>
            <a:r>
              <a:rPr lang="vi-VN" sz="1900" b="1" dirty="0">
                <a:solidFill>
                  <a:schemeClr val="accent1"/>
                </a:solidFill>
                <a:latin typeface="Times New Roman" pitchFamily="18" charset="0"/>
                <a:cs typeface="Times New Roman" pitchFamily="18" charset="0"/>
              </a:rPr>
              <a:t> mang năng lượng, truyền thẳng, phản xạ, không truyền qua các vật chắn sáng,... Vật nhận được tia nhiệt thì nóng lên. Hình thức truyền nhiệt này được gọi là bức xạ nhiệt. Mặt Trời truyền được năng lượng tới Trái Đất là nhờ bức xạ nhiệt, vì các tia nhiệt có thể truyền ngay cả trong chân không. Khả năng hấp thụ và phản xạ tia nhiệt của một vật phụ thuộc tính chất mặt ngoài của nó. Mặt ngoài của vật càng xù xì và càng sẫm màu thì vật hấp thụ tia nhiệt càng mạnh; mặt ngoài của vật càng nhẵn và càng sáng màu thì vật phản xạ tia nhiệt càng mạnh.</a:t>
            </a:r>
            <a:endParaRPr lang="en-US" sz="19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5000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1913877"/>
            <a:ext cx="8501903" cy="1731243"/>
          </a:xfrm>
          <a:prstGeom prst="rect">
            <a:avLst/>
          </a:prstGeom>
        </p:spPr>
        <p:txBody>
          <a:bodyPr wrap="square" lIns="68580" tIns="34290" rIns="68580" bIns="34290">
            <a:spAutoFit/>
          </a:bodyPr>
          <a:lstStyle/>
          <a:p>
            <a:pPr marL="342900" algn="just">
              <a:lnSpc>
                <a:spcPct val="150000"/>
              </a:lnSpc>
            </a:pPr>
            <a:r>
              <a:rPr lang="en-US" sz="2400" b="1" dirty="0">
                <a:solidFill>
                  <a:srgbClr val="FF0000"/>
                </a:solidFill>
                <a:latin typeface="Times New Roman" panose="02020603050405020304" pitchFamily="18" charset="0"/>
                <a:ea typeface="Times New Roman" panose="02020603050405020304" pitchFamily="18" charset="0"/>
              </a:rPr>
              <a:t>Theo </a:t>
            </a:r>
            <a:r>
              <a:rPr lang="en-US" sz="2400" b="1" dirty="0" err="1">
                <a:solidFill>
                  <a:srgbClr val="FF0000"/>
                </a:solidFill>
                <a:latin typeface="Times New Roman" panose="02020603050405020304" pitchFamily="18" charset="0"/>
                <a:ea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lượng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nhiệt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thể</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truyền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err="1">
                <a:solidFill>
                  <a:srgbClr val="FF0000"/>
                </a:solidFill>
                <a:latin typeface="Times New Roman" panose="02020603050405020304" pitchFamily="18" charset="0"/>
                <a:ea typeface="Times New Roman" panose="02020603050405020304" pitchFamily="18" charset="0"/>
              </a:rPr>
              <a:t>trường</a:t>
            </a:r>
            <a:r>
              <a:rPr lang="en-US" sz="2400" b="1">
                <a:solidFill>
                  <a:srgbClr val="FF0000"/>
                </a:solidFill>
                <a:latin typeface="Times New Roman" panose="02020603050405020304" pitchFamily="18" charset="0"/>
                <a:ea typeface="Times New Roman" panose="02020603050405020304" pitchFamily="18" charset="0"/>
              </a:rPr>
              <a:t> </a:t>
            </a:r>
            <a:r>
              <a:rPr lang="en-US" sz="2400" b="1" smtClean="0">
                <a:solidFill>
                  <a:srgbClr val="FF0000"/>
                </a:solidFill>
                <a:latin typeface="Times New Roman" panose="02020603050405020304" pitchFamily="18" charset="0"/>
                <a:ea typeface="Times New Roman" panose="02020603050405020304" pitchFamily="18" charset="0"/>
              </a:rPr>
              <a:t>nào? </a:t>
            </a:r>
            <a:r>
              <a:rPr lang="en-US" sz="2400" b="1" dirty="0" err="1">
                <a:solidFill>
                  <a:srgbClr val="FF0000"/>
                </a:solidFill>
                <a:latin typeface="Times New Roman" panose="02020603050405020304" pitchFamily="18" charset="0"/>
                <a:ea typeface="Times New Roman" panose="02020603050405020304" pitchFamily="18" charset="0"/>
              </a:rPr>
              <a:t>Hãy</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tìm</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tượng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tế</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để</a:t>
            </a:r>
            <a:r>
              <a:rPr lang="en-US" sz="2400" b="1" dirty="0">
                <a:solidFill>
                  <a:srgbClr val="FF0000"/>
                </a:solidFill>
                <a:latin typeface="Times New Roman" panose="02020603050405020304" pitchFamily="18" charset="0"/>
                <a:ea typeface="Times New Roman" panose="02020603050405020304" pitchFamily="18" charset="0"/>
              </a:rPr>
              <a:t> minh </a:t>
            </a:r>
            <a:r>
              <a:rPr lang="en-US" sz="2400" b="1" dirty="0" err="1">
                <a:solidFill>
                  <a:srgbClr val="FF0000"/>
                </a:solidFill>
                <a:latin typeface="Times New Roman" panose="02020603050405020304" pitchFamily="18" charset="0"/>
                <a:ea typeface="Times New Roman" panose="02020603050405020304" pitchFamily="18" charset="0"/>
              </a:rPr>
              <a:t>họa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cho</a:t>
            </a:r>
            <a:r>
              <a:rPr lang="en-US" sz="2400" b="1" dirty="0">
                <a:solidFill>
                  <a:srgbClr val="FF0000"/>
                </a:solidFill>
                <a:latin typeface="Times New Roman" panose="02020603050405020304" pitchFamily="18" charset="0"/>
                <a:ea typeface="Times New Roman" panose="02020603050405020304" pitchFamily="18" charset="0"/>
              </a:rPr>
              <a:t> ý </a:t>
            </a:r>
            <a:r>
              <a:rPr lang="en-US" sz="2400" b="1" dirty="0" err="1">
                <a:solidFill>
                  <a:srgbClr val="FF0000"/>
                </a:solidFill>
                <a:latin typeface="Times New Roman" panose="02020603050405020304" pitchFamily="18" charset="0"/>
                <a:ea typeface="Times New Roman" panose="02020603050405020304" pitchFamily="18" charset="0"/>
              </a:rPr>
              <a:t>kiến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mình</a:t>
            </a:r>
            <a:r>
              <a:rPr lang="en-US" sz="2400" b="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88244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0"/>
            <a:ext cx="9144000" cy="2800350"/>
          </a:xfrm>
          <a:prstGeom prst="rect">
            <a:avLst/>
          </a:prstGeom>
          <a:gradFill rotWithShape="1">
            <a:gsLst>
              <a:gs pos="0">
                <a:schemeClr val="tx2"/>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AutoShape 50"/>
          <p:cNvSpPr>
            <a:spLocks noChangeArrowheads="1"/>
          </p:cNvSpPr>
          <p:nvPr/>
        </p:nvSpPr>
        <p:spPr bwMode="auto">
          <a:xfrm rot="5400000" flipH="1">
            <a:off x="3914775" y="-2028825"/>
            <a:ext cx="171450" cy="7543800"/>
          </a:xfrm>
          <a:prstGeom prst="can">
            <a:avLst>
              <a:gd name="adj" fmla="val 52708"/>
            </a:avLst>
          </a:prstGeom>
          <a:gradFill rotWithShape="1">
            <a:gsLst>
              <a:gs pos="0">
                <a:schemeClr val="bg2">
                  <a:alpha val="49001"/>
                </a:schemeClr>
              </a:gs>
              <a:gs pos="50000">
                <a:schemeClr val="bg1"/>
              </a:gs>
              <a:gs pos="100000">
                <a:schemeClr val="bg2">
                  <a:alpha val="49001"/>
                </a:schemeClr>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7" name="Rectangle 3" descr="Medium wood"/>
          <p:cNvSpPr>
            <a:spLocks noChangeArrowheads="1"/>
          </p:cNvSpPr>
          <p:nvPr/>
        </p:nvSpPr>
        <p:spPr bwMode="auto">
          <a:xfrm>
            <a:off x="0" y="2800350"/>
            <a:ext cx="9144000" cy="234315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8" name="AutoShape 4" descr="Oak"/>
          <p:cNvSpPr>
            <a:spLocks noChangeArrowheads="1"/>
          </p:cNvSpPr>
          <p:nvPr/>
        </p:nvSpPr>
        <p:spPr bwMode="auto">
          <a:xfrm>
            <a:off x="228600" y="2971800"/>
            <a:ext cx="1371600" cy="628650"/>
          </a:xfrm>
          <a:prstGeom prst="cube">
            <a:avLst>
              <a:gd name="adj" fmla="val 25000"/>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3" name="AutoShape 19"/>
          <p:cNvSpPr>
            <a:spLocks noChangeArrowheads="1"/>
          </p:cNvSpPr>
          <p:nvPr/>
        </p:nvSpPr>
        <p:spPr bwMode="auto">
          <a:xfrm>
            <a:off x="5486400" y="3200400"/>
            <a:ext cx="2438400" cy="400050"/>
          </a:xfrm>
          <a:prstGeom prst="cube">
            <a:avLst>
              <a:gd name="adj" fmla="val 68454"/>
            </a:avLst>
          </a:prstGeom>
          <a:gradFill rotWithShape="1">
            <a:gsLst>
              <a:gs pos="0">
                <a:schemeClr val="bg2"/>
              </a:gs>
              <a:gs pos="50000">
                <a:schemeClr val="bg1"/>
              </a:gs>
              <a:gs pos="100000">
                <a:schemeClr val="bg2"/>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AutoShape 20"/>
          <p:cNvSpPr>
            <a:spLocks noChangeArrowheads="1"/>
          </p:cNvSpPr>
          <p:nvPr/>
        </p:nvSpPr>
        <p:spPr bwMode="auto">
          <a:xfrm>
            <a:off x="7086600" y="1314450"/>
            <a:ext cx="228600" cy="2057400"/>
          </a:xfrm>
          <a:prstGeom prst="can">
            <a:avLst>
              <a:gd name="adj" fmla="val 6527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5" name="AutoShape 21"/>
          <p:cNvSpPr>
            <a:spLocks noChangeArrowheads="1"/>
          </p:cNvSpPr>
          <p:nvPr/>
        </p:nvSpPr>
        <p:spPr bwMode="auto">
          <a:xfrm>
            <a:off x="7010400" y="1557338"/>
            <a:ext cx="381000" cy="385763"/>
          </a:xfrm>
          <a:prstGeom prst="can">
            <a:avLst>
              <a:gd name="adj" fmla="val 4443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6" name="AutoShape 22"/>
          <p:cNvSpPr>
            <a:spLocks noChangeArrowheads="1"/>
          </p:cNvSpPr>
          <p:nvPr/>
        </p:nvSpPr>
        <p:spPr bwMode="auto">
          <a:xfrm>
            <a:off x="7086600" y="1143000"/>
            <a:ext cx="228600" cy="457200"/>
          </a:xfrm>
          <a:prstGeom prst="can">
            <a:avLst>
              <a:gd name="adj" fmla="val 40284"/>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7" name="Group 23"/>
          <p:cNvGrpSpPr>
            <a:grpSpLocks/>
          </p:cNvGrpSpPr>
          <p:nvPr/>
        </p:nvGrpSpPr>
        <p:grpSpPr bwMode="auto">
          <a:xfrm>
            <a:off x="3581400" y="1828800"/>
            <a:ext cx="457200" cy="457200"/>
            <a:chOff x="1152" y="3744"/>
            <a:chExt cx="288" cy="384"/>
          </a:xfrm>
        </p:grpSpPr>
        <p:sp>
          <p:nvSpPr>
            <p:cNvPr id="139288" name="Rectangle 24"/>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89" name="Oval 25"/>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0" name="Group 26"/>
          <p:cNvGrpSpPr>
            <a:grpSpLocks/>
          </p:cNvGrpSpPr>
          <p:nvPr/>
        </p:nvGrpSpPr>
        <p:grpSpPr bwMode="auto">
          <a:xfrm>
            <a:off x="2819400" y="1828800"/>
            <a:ext cx="457200" cy="457200"/>
            <a:chOff x="1152" y="3744"/>
            <a:chExt cx="288" cy="384"/>
          </a:xfrm>
        </p:grpSpPr>
        <p:sp>
          <p:nvSpPr>
            <p:cNvPr id="139291" name="Rectangle 27"/>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2" name="Oval 28"/>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3" name="Group 29"/>
          <p:cNvGrpSpPr>
            <a:grpSpLocks/>
          </p:cNvGrpSpPr>
          <p:nvPr/>
        </p:nvGrpSpPr>
        <p:grpSpPr bwMode="auto">
          <a:xfrm>
            <a:off x="2057400" y="1828800"/>
            <a:ext cx="457200" cy="457200"/>
            <a:chOff x="1152" y="3744"/>
            <a:chExt cx="288" cy="384"/>
          </a:xfrm>
        </p:grpSpPr>
        <p:sp>
          <p:nvSpPr>
            <p:cNvPr id="139294" name="Rectangle 30"/>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5" name="Oval 31"/>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6" name="Group 32"/>
          <p:cNvGrpSpPr>
            <a:grpSpLocks/>
          </p:cNvGrpSpPr>
          <p:nvPr/>
        </p:nvGrpSpPr>
        <p:grpSpPr bwMode="auto">
          <a:xfrm>
            <a:off x="4343400" y="1828800"/>
            <a:ext cx="457200" cy="457200"/>
            <a:chOff x="1152" y="3744"/>
            <a:chExt cx="288" cy="384"/>
          </a:xfrm>
        </p:grpSpPr>
        <p:sp>
          <p:nvSpPr>
            <p:cNvPr id="139297" name="Rectangle 33"/>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8" name="Oval 34"/>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9" name="Group 35"/>
          <p:cNvGrpSpPr>
            <a:grpSpLocks/>
          </p:cNvGrpSpPr>
          <p:nvPr/>
        </p:nvGrpSpPr>
        <p:grpSpPr bwMode="auto">
          <a:xfrm>
            <a:off x="5105400" y="1828800"/>
            <a:ext cx="457200" cy="457200"/>
            <a:chOff x="1152" y="3744"/>
            <a:chExt cx="288" cy="384"/>
          </a:xfrm>
        </p:grpSpPr>
        <p:sp>
          <p:nvSpPr>
            <p:cNvPr id="139300" name="Rectangle 36"/>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301" name="Oval 37"/>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pic>
        <p:nvPicPr>
          <p:cNvPr id="139302" name="Picture 38" descr="Flam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14500"/>
            <a:ext cx="838200" cy="857250"/>
          </a:xfrm>
          <a:prstGeom prst="rect">
            <a:avLst/>
          </a:prstGeom>
          <a:noFill/>
          <a:extLst>
            <a:ext uri="{909E8E84-426E-40DD-AFC4-6F175D3DCCD1}">
              <a14:hiddenFill xmlns:a14="http://schemas.microsoft.com/office/drawing/2010/main">
                <a:solidFill>
                  <a:srgbClr val="FFFFFF"/>
                </a:solidFill>
              </a14:hiddenFill>
            </a:ext>
          </a:extLst>
        </p:spPr>
      </p:pic>
      <p:sp>
        <p:nvSpPr>
          <p:cNvPr id="139303" name="Freeform 39"/>
          <p:cNvSpPr>
            <a:spLocks/>
          </p:cNvSpPr>
          <p:nvPr/>
        </p:nvSpPr>
        <p:spPr bwMode="auto">
          <a:xfrm>
            <a:off x="2133603" y="1759745"/>
            <a:ext cx="295275" cy="146447"/>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4" name="Freeform 40"/>
          <p:cNvSpPr>
            <a:spLocks/>
          </p:cNvSpPr>
          <p:nvPr/>
        </p:nvSpPr>
        <p:spPr bwMode="auto">
          <a:xfrm>
            <a:off x="2133600" y="1743076"/>
            <a:ext cx="280988" cy="314325"/>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5" name="Freeform 41"/>
          <p:cNvSpPr>
            <a:spLocks/>
          </p:cNvSpPr>
          <p:nvPr/>
        </p:nvSpPr>
        <p:spPr bwMode="auto">
          <a:xfrm>
            <a:off x="2895603" y="1771652"/>
            <a:ext cx="295275" cy="146447"/>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6" name="Freeform 42"/>
          <p:cNvSpPr>
            <a:spLocks/>
          </p:cNvSpPr>
          <p:nvPr/>
        </p:nvSpPr>
        <p:spPr bwMode="auto">
          <a:xfrm>
            <a:off x="3657603" y="1771652"/>
            <a:ext cx="295275" cy="146447"/>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7" name="Freeform 43"/>
          <p:cNvSpPr>
            <a:spLocks/>
          </p:cNvSpPr>
          <p:nvPr/>
        </p:nvSpPr>
        <p:spPr bwMode="auto">
          <a:xfrm>
            <a:off x="4419603" y="1771652"/>
            <a:ext cx="295275" cy="146447"/>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8" name="Freeform 44"/>
          <p:cNvSpPr>
            <a:spLocks/>
          </p:cNvSpPr>
          <p:nvPr/>
        </p:nvSpPr>
        <p:spPr bwMode="auto">
          <a:xfrm>
            <a:off x="5181603" y="1771652"/>
            <a:ext cx="295275" cy="146447"/>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9" name="Freeform 45"/>
          <p:cNvSpPr>
            <a:spLocks/>
          </p:cNvSpPr>
          <p:nvPr/>
        </p:nvSpPr>
        <p:spPr bwMode="auto">
          <a:xfrm>
            <a:off x="2895600" y="1743076"/>
            <a:ext cx="280988" cy="314325"/>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0" name="Freeform 46"/>
          <p:cNvSpPr>
            <a:spLocks/>
          </p:cNvSpPr>
          <p:nvPr/>
        </p:nvSpPr>
        <p:spPr bwMode="auto">
          <a:xfrm>
            <a:off x="3657600" y="1743076"/>
            <a:ext cx="280988" cy="314325"/>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1" name="Freeform 47"/>
          <p:cNvSpPr>
            <a:spLocks/>
          </p:cNvSpPr>
          <p:nvPr/>
        </p:nvSpPr>
        <p:spPr bwMode="auto">
          <a:xfrm>
            <a:off x="4419600" y="1743076"/>
            <a:ext cx="280988" cy="314325"/>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2" name="Freeform 48"/>
          <p:cNvSpPr>
            <a:spLocks/>
          </p:cNvSpPr>
          <p:nvPr/>
        </p:nvSpPr>
        <p:spPr bwMode="auto">
          <a:xfrm>
            <a:off x="5181600" y="1743076"/>
            <a:ext cx="280988" cy="314325"/>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3" name="Text Box 49"/>
          <p:cNvSpPr txBox="1">
            <a:spLocks noChangeArrowheads="1"/>
          </p:cNvSpPr>
          <p:nvPr/>
        </p:nvSpPr>
        <p:spPr bwMode="auto">
          <a:xfrm>
            <a:off x="609600" y="4229101"/>
            <a:ext cx="762000" cy="461665"/>
          </a:xfrm>
          <a:prstGeom prst="rect">
            <a:avLst/>
          </a:prstGeom>
          <a:solidFill>
            <a:srgbClr val="FFFF00"/>
          </a:solidFill>
          <a:ln>
            <a:noFill/>
          </a:ln>
          <a:effectLst>
            <a:outerShdw dist="91581" dir="2021404"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b="1" dirty="0">
                <a:latin typeface="Times New Roman" pitchFamily="18" charset="0"/>
                <a:cs typeface="Times New Roman" pitchFamily="18" charset="0"/>
              </a:rPr>
              <a:t>Play</a:t>
            </a:r>
          </a:p>
        </p:txBody>
      </p:sp>
      <p:sp>
        <p:nvSpPr>
          <p:cNvPr id="139315" name="AutoShape 51">
            <a:hlinkClick r:id="rId6" action="ppaction://hlinksldjump" highlightClick="1"/>
          </p:cNvPr>
          <p:cNvSpPr>
            <a:spLocks noChangeArrowheads="1"/>
          </p:cNvSpPr>
          <p:nvPr/>
        </p:nvSpPr>
        <p:spPr bwMode="auto">
          <a:xfrm>
            <a:off x="8001000" y="4438650"/>
            <a:ext cx="304800" cy="228600"/>
          </a:xfrm>
          <a:prstGeom prst="actionButtonBeginning">
            <a:avLst/>
          </a:prstGeom>
          <a:solidFill>
            <a:srgbClr val="00FF00"/>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39317" name="Picture 53" descr="den conCuto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43151"/>
            <a:ext cx="1074738" cy="87153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05313" y="200819"/>
            <a:ext cx="4519186" cy="646331"/>
          </a:xfrm>
          <a:prstGeom prst="rect">
            <a:avLst/>
          </a:prstGeom>
          <a:solidFill>
            <a:srgbClr val="FFFFFF"/>
          </a:solidFill>
        </p:spPr>
        <p:txBody>
          <a:bodyPr wrap="none">
            <a:spAutoFit/>
          </a:bodyPr>
          <a:lstStyle/>
          <a:p>
            <a:r>
              <a:rPr lang="en-US" sz="3600" smtClean="0">
                <a:latin typeface="Times New Roman" pitchFamily="18" charset="0"/>
                <a:cs typeface="Times New Roman" pitchFamily="18" charset="0"/>
              </a:rPr>
              <a:t>Thí </a:t>
            </a:r>
            <a:r>
              <a:rPr lang="en-US" sz="3600" dirty="0" err="1">
                <a:latin typeface="Times New Roman" pitchFamily="18" charset="0"/>
                <a:cs typeface="Times New Roman" pitchFamily="18" charset="0"/>
              </a:rPr>
              <a:t>nghiệm</a:t>
            </a:r>
            <a:r>
              <a:rPr lang="en-US" sz="3600" dirty="0">
                <a:latin typeface="Times New Roman" pitchFamily="18" charset="0"/>
                <a:cs typeface="Times New Roman" pitchFamily="18" charset="0"/>
              </a:rPr>
              <a:t> </a:t>
            </a:r>
            <a:r>
              <a:rPr lang="en-US" sz="3600" err="1">
                <a:latin typeface="Times New Roman" pitchFamily="18" charset="0"/>
                <a:cs typeface="Times New Roman" pitchFamily="18" charset="0"/>
              </a:rPr>
              <a:t>hình</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H28.1</a:t>
            </a:r>
            <a:endParaRPr lang="en-US" sz="3600" dirty="0">
              <a:latin typeface="Times New Roman" pitchFamily="18" charset="0"/>
              <a:cs typeface="Times New Roman" pitchFamily="18" charset="0"/>
            </a:endParaRPr>
          </a:p>
        </p:txBody>
      </p:sp>
      <p:sp>
        <p:nvSpPr>
          <p:cNvPr id="2" name="Left Arrow 1"/>
          <p:cNvSpPr/>
          <p:nvPr/>
        </p:nvSpPr>
        <p:spPr>
          <a:xfrm>
            <a:off x="7343404" y="2431256"/>
            <a:ext cx="1800596" cy="69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đỡ</a:t>
            </a:r>
            <a:endParaRPr lang="en-US" sz="2400" b="1" dirty="0">
              <a:latin typeface="Times New Roman" pitchFamily="18" charset="0"/>
              <a:cs typeface="Times New Roman" pitchFamily="18" charset="0"/>
            </a:endParaRPr>
          </a:p>
        </p:txBody>
      </p:sp>
      <p:sp>
        <p:nvSpPr>
          <p:cNvPr id="42" name="Left Arrow 41"/>
          <p:cNvSpPr/>
          <p:nvPr/>
        </p:nvSpPr>
        <p:spPr>
          <a:xfrm rot="18942977">
            <a:off x="5706560" y="561043"/>
            <a:ext cx="2304623" cy="69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loại</a:t>
            </a:r>
            <a:endParaRPr lang="en-US" sz="2000" b="1" dirty="0">
              <a:latin typeface="Times New Roman" pitchFamily="18" charset="0"/>
              <a:cs typeface="Times New Roman" pitchFamily="18" charset="0"/>
            </a:endParaRPr>
          </a:p>
        </p:txBody>
      </p:sp>
      <p:sp>
        <p:nvSpPr>
          <p:cNvPr id="43" name="Left Arrow 42"/>
          <p:cNvSpPr/>
          <p:nvPr/>
        </p:nvSpPr>
        <p:spPr>
          <a:xfrm rot="5400000">
            <a:off x="2900360" y="2938466"/>
            <a:ext cx="1885950" cy="69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Đinh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ghim</a:t>
            </a:r>
            <a:endParaRPr lang="en-US" sz="2400" b="1" dirty="0">
              <a:latin typeface="Times New Roman" pitchFamily="18" charset="0"/>
              <a:cs typeface="Times New Roman" pitchFamily="18" charset="0"/>
            </a:endParaRPr>
          </a:p>
        </p:txBody>
      </p:sp>
      <p:sp>
        <p:nvSpPr>
          <p:cNvPr id="44" name="Left Arrow 43"/>
          <p:cNvSpPr/>
          <p:nvPr/>
        </p:nvSpPr>
        <p:spPr>
          <a:xfrm rot="2422662">
            <a:off x="914400" y="3596524"/>
            <a:ext cx="2119498" cy="69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cồn</a:t>
            </a:r>
            <a:endParaRPr lang="en-US" sz="2400" b="1" dirty="0">
              <a:latin typeface="Times New Roman" pitchFamily="18" charset="0"/>
              <a:cs typeface="Times New Roman" pitchFamily="18" charset="0"/>
            </a:endParaRPr>
          </a:p>
        </p:txBody>
      </p:sp>
      <p:sp>
        <p:nvSpPr>
          <p:cNvPr id="49" name="Text Box 38"/>
          <p:cNvSpPr txBox="1">
            <a:spLocks noChangeArrowheads="1"/>
          </p:cNvSpPr>
          <p:nvPr/>
        </p:nvSpPr>
        <p:spPr bwMode="auto">
          <a:xfrm>
            <a:off x="2057400" y="101318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sp>
        <p:nvSpPr>
          <p:cNvPr id="50" name="Text Box 39"/>
          <p:cNvSpPr txBox="1">
            <a:spLocks noChangeArrowheads="1"/>
          </p:cNvSpPr>
          <p:nvPr/>
        </p:nvSpPr>
        <p:spPr bwMode="auto">
          <a:xfrm>
            <a:off x="2819400" y="101318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b</a:t>
            </a:r>
          </a:p>
        </p:txBody>
      </p:sp>
      <p:sp>
        <p:nvSpPr>
          <p:cNvPr id="51" name="Text Box 40"/>
          <p:cNvSpPr txBox="1">
            <a:spLocks noChangeArrowheads="1"/>
          </p:cNvSpPr>
          <p:nvPr/>
        </p:nvSpPr>
        <p:spPr bwMode="auto">
          <a:xfrm>
            <a:off x="3657600" y="101318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c</a:t>
            </a:r>
          </a:p>
        </p:txBody>
      </p:sp>
      <p:sp>
        <p:nvSpPr>
          <p:cNvPr id="52" name="Text Box 41"/>
          <p:cNvSpPr txBox="1">
            <a:spLocks noChangeArrowheads="1"/>
          </p:cNvSpPr>
          <p:nvPr/>
        </p:nvSpPr>
        <p:spPr bwMode="auto">
          <a:xfrm>
            <a:off x="4343400" y="101318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d</a:t>
            </a:r>
          </a:p>
        </p:txBody>
      </p:sp>
      <p:sp>
        <p:nvSpPr>
          <p:cNvPr id="53" name="Text Box 42"/>
          <p:cNvSpPr txBox="1">
            <a:spLocks noChangeArrowheads="1"/>
          </p:cNvSpPr>
          <p:nvPr/>
        </p:nvSpPr>
        <p:spPr bwMode="auto">
          <a:xfrm>
            <a:off x="5181600" y="101318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e</a:t>
            </a:r>
          </a:p>
        </p:txBody>
      </p:sp>
      <p:sp>
        <p:nvSpPr>
          <p:cNvPr id="54" name="Text Box 43"/>
          <p:cNvSpPr txBox="1">
            <a:spLocks noChangeArrowheads="1"/>
          </p:cNvSpPr>
          <p:nvPr/>
        </p:nvSpPr>
        <p:spPr bwMode="auto">
          <a:xfrm>
            <a:off x="7391400" y="107033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B</a:t>
            </a:r>
          </a:p>
        </p:txBody>
      </p:sp>
      <p:sp>
        <p:nvSpPr>
          <p:cNvPr id="55" name="Text Box 44"/>
          <p:cNvSpPr txBox="1">
            <a:spLocks noChangeArrowheads="1"/>
          </p:cNvSpPr>
          <p:nvPr/>
        </p:nvSpPr>
        <p:spPr bwMode="auto">
          <a:xfrm>
            <a:off x="762000" y="107033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sp>
        <p:nvSpPr>
          <p:cNvPr id="56" name="Right Arrow 55">
            <a:hlinkClick r:id="rId8" action="ppaction://hlinksldjump"/>
          </p:cNvPr>
          <p:cNvSpPr/>
          <p:nvPr/>
        </p:nvSpPr>
        <p:spPr bwMode="auto">
          <a:xfrm>
            <a:off x="8115300" y="4629150"/>
            <a:ext cx="838200" cy="457200"/>
          </a:xfrm>
          <a:prstGeom prst="rightArrow">
            <a:avLst/>
          </a:prstGeom>
          <a:solidFill>
            <a:schemeClr val="bg2"/>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Tree>
    <p:extLst>
      <p:ext uri="{BB962C8B-B14F-4D97-AF65-F5344CB8AC3E}">
        <p14:creationId xmlns:p14="http://schemas.microsoft.com/office/powerpoint/2010/main" val="37851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
                                        </p:tgtEl>
                                        <p:attrNameLst>
                                          <p:attrName>ppt_x</p:attrName>
                                        </p:attrNameLst>
                                      </p:cBhvr>
                                      <p:tavLst>
                                        <p:tav tm="0">
                                          <p:val>
                                            <p:strVal val="ppt_x"/>
                                          </p:val>
                                        </p:tav>
                                        <p:tav tm="100000">
                                          <p:val>
                                            <p:strVal val="ppt_x"/>
                                          </p:val>
                                        </p:tav>
                                      </p:tavLst>
                                    </p:anim>
                                    <p:anim calcmode="lin" valueType="num">
                                      <p:cBhvr additive="base">
                                        <p:cTn id="31" dur="500"/>
                                        <p:tgtEl>
                                          <p:spTgt spid="2"/>
                                        </p:tgtEl>
                                        <p:attrNameLst>
                                          <p:attrName>ppt_y</p:attrName>
                                        </p:attrNameLst>
                                      </p:cBhvr>
                                      <p:tavLst>
                                        <p:tav tm="0">
                                          <p:val>
                                            <p:strVal val="ppt_y"/>
                                          </p:val>
                                        </p:tav>
                                        <p:tav tm="100000">
                                          <p:val>
                                            <p:strVal val="1+ppt_h/2"/>
                                          </p:val>
                                        </p:tav>
                                      </p:tavLst>
                                    </p:anim>
                                    <p:set>
                                      <p:cBhvr>
                                        <p:cTn id="32" dur="1" fill="hold">
                                          <p:stCondLst>
                                            <p:cond delay="499"/>
                                          </p:stCondLst>
                                        </p:cTn>
                                        <p:tgtEl>
                                          <p:spTgt spid="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42"/>
                                        </p:tgtEl>
                                        <p:attrNameLst>
                                          <p:attrName>ppt_x</p:attrName>
                                        </p:attrNameLst>
                                      </p:cBhvr>
                                      <p:tavLst>
                                        <p:tav tm="0">
                                          <p:val>
                                            <p:strVal val="ppt_x"/>
                                          </p:val>
                                        </p:tav>
                                        <p:tav tm="100000">
                                          <p:val>
                                            <p:strVal val="ppt_x"/>
                                          </p:val>
                                        </p:tav>
                                      </p:tavLst>
                                    </p:anim>
                                    <p:anim calcmode="lin" valueType="num">
                                      <p:cBhvr additive="base">
                                        <p:cTn id="35" dur="500"/>
                                        <p:tgtEl>
                                          <p:spTgt spid="42"/>
                                        </p:tgtEl>
                                        <p:attrNameLst>
                                          <p:attrName>ppt_y</p:attrName>
                                        </p:attrNameLst>
                                      </p:cBhvr>
                                      <p:tavLst>
                                        <p:tav tm="0">
                                          <p:val>
                                            <p:strVal val="ppt_y"/>
                                          </p:val>
                                        </p:tav>
                                        <p:tav tm="100000">
                                          <p:val>
                                            <p:strVal val="1+ppt_h/2"/>
                                          </p:val>
                                        </p:tav>
                                      </p:tavLst>
                                    </p:anim>
                                    <p:set>
                                      <p:cBhvr>
                                        <p:cTn id="36" dur="1" fill="hold">
                                          <p:stCondLst>
                                            <p:cond delay="499"/>
                                          </p:stCondLst>
                                        </p:cTn>
                                        <p:tgtEl>
                                          <p:spTgt spid="42"/>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43"/>
                                        </p:tgtEl>
                                        <p:attrNameLst>
                                          <p:attrName>ppt_x</p:attrName>
                                        </p:attrNameLst>
                                      </p:cBhvr>
                                      <p:tavLst>
                                        <p:tav tm="0">
                                          <p:val>
                                            <p:strVal val="ppt_x"/>
                                          </p:val>
                                        </p:tav>
                                        <p:tav tm="100000">
                                          <p:val>
                                            <p:strVal val="ppt_x"/>
                                          </p:val>
                                        </p:tav>
                                      </p:tavLst>
                                    </p:anim>
                                    <p:anim calcmode="lin" valueType="num">
                                      <p:cBhvr additive="base">
                                        <p:cTn id="39" dur="500"/>
                                        <p:tgtEl>
                                          <p:spTgt spid="43"/>
                                        </p:tgtEl>
                                        <p:attrNameLst>
                                          <p:attrName>ppt_y</p:attrName>
                                        </p:attrNameLst>
                                      </p:cBhvr>
                                      <p:tavLst>
                                        <p:tav tm="0">
                                          <p:val>
                                            <p:strVal val="ppt_y"/>
                                          </p:val>
                                        </p:tav>
                                        <p:tav tm="100000">
                                          <p:val>
                                            <p:strVal val="1+ppt_h/2"/>
                                          </p:val>
                                        </p:tav>
                                      </p:tavLst>
                                    </p:anim>
                                    <p:set>
                                      <p:cBhvr>
                                        <p:cTn id="40" dur="1" fill="hold">
                                          <p:stCondLst>
                                            <p:cond delay="499"/>
                                          </p:stCondLst>
                                        </p:cTn>
                                        <p:tgtEl>
                                          <p:spTgt spid="4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44"/>
                                        </p:tgtEl>
                                        <p:attrNameLst>
                                          <p:attrName>ppt_x</p:attrName>
                                        </p:attrNameLst>
                                      </p:cBhvr>
                                      <p:tavLst>
                                        <p:tav tm="0">
                                          <p:val>
                                            <p:strVal val="ppt_x"/>
                                          </p:val>
                                        </p:tav>
                                        <p:tav tm="100000">
                                          <p:val>
                                            <p:strVal val="ppt_x"/>
                                          </p:val>
                                        </p:tav>
                                      </p:tavLst>
                                    </p:anim>
                                    <p:anim calcmode="lin" valueType="num">
                                      <p:cBhvr additive="base">
                                        <p:cTn id="43" dur="500"/>
                                        <p:tgtEl>
                                          <p:spTgt spid="44"/>
                                        </p:tgtEl>
                                        <p:attrNameLst>
                                          <p:attrName>ppt_y</p:attrName>
                                        </p:attrNameLst>
                                      </p:cBhvr>
                                      <p:tavLst>
                                        <p:tav tm="0">
                                          <p:val>
                                            <p:strVal val="ppt_y"/>
                                          </p:val>
                                        </p:tav>
                                        <p:tav tm="100000">
                                          <p:val>
                                            <p:strVal val="1+ppt_h/2"/>
                                          </p:val>
                                        </p:tav>
                                      </p:tavLst>
                                    </p:anim>
                                    <p:set>
                                      <p:cBhvr>
                                        <p:cTn id="44"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393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0" presetClass="entr" presetSubtype="0" fill="hold" nodeType="withEffect">
                                  <p:stCondLst>
                                    <p:cond delay="0"/>
                                  </p:stCondLst>
                                  <p:childTnLst>
                                    <p:set>
                                      <p:cBhvr>
                                        <p:cTn id="49" dur="1" fill="hold">
                                          <p:stCondLst>
                                            <p:cond delay="0"/>
                                          </p:stCondLst>
                                        </p:cTn>
                                        <p:tgtEl>
                                          <p:spTgt spid="139302"/>
                                        </p:tgtEl>
                                        <p:attrNameLst>
                                          <p:attrName>style.visibility</p:attrName>
                                        </p:attrNameLst>
                                      </p:cBhvr>
                                      <p:to>
                                        <p:strVal val="visible"/>
                                      </p:to>
                                    </p:set>
                                    <p:animEffect transition="in" filter="fade">
                                      <p:cBhvr>
                                        <p:cTn id="50" dur="500"/>
                                        <p:tgtEl>
                                          <p:spTgt spid="139302"/>
                                        </p:tgtEl>
                                      </p:cBhvr>
                                    </p:animEffect>
                                  </p:childTnLst>
                                </p:cTn>
                              </p:par>
                              <p:par>
                                <p:cTn id="51" presetID="10" presetClass="exit" presetSubtype="0" fill="hold" nodeType="withEffect">
                                  <p:stCondLst>
                                    <p:cond delay="4000"/>
                                  </p:stCondLst>
                                  <p:childTnLst>
                                    <p:animEffect transition="out" filter="fade">
                                      <p:cBhvr>
                                        <p:cTn id="52" dur="2000"/>
                                        <p:tgtEl>
                                          <p:spTgt spid="139303"/>
                                        </p:tgtEl>
                                      </p:cBhvr>
                                    </p:animEffect>
                                    <p:set>
                                      <p:cBhvr>
                                        <p:cTn id="53" dur="1" fill="hold">
                                          <p:stCondLst>
                                            <p:cond delay="1999"/>
                                          </p:stCondLst>
                                        </p:cTn>
                                        <p:tgtEl>
                                          <p:spTgt spid="139303"/>
                                        </p:tgtEl>
                                        <p:attrNameLst>
                                          <p:attrName>style.visibility</p:attrName>
                                        </p:attrNameLst>
                                      </p:cBhvr>
                                      <p:to>
                                        <p:strVal val="hidden"/>
                                      </p:to>
                                    </p:set>
                                  </p:childTnLst>
                                </p:cTn>
                              </p:par>
                              <p:par>
                                <p:cTn id="54" presetID="10" presetClass="entr" presetSubtype="0" fill="hold" nodeType="withEffect">
                                  <p:stCondLst>
                                    <p:cond delay="4000"/>
                                  </p:stCondLst>
                                  <p:childTnLst>
                                    <p:set>
                                      <p:cBhvr>
                                        <p:cTn id="55" dur="1" fill="hold">
                                          <p:stCondLst>
                                            <p:cond delay="0"/>
                                          </p:stCondLst>
                                        </p:cTn>
                                        <p:tgtEl>
                                          <p:spTgt spid="139304"/>
                                        </p:tgtEl>
                                        <p:attrNameLst>
                                          <p:attrName>style.visibility</p:attrName>
                                        </p:attrNameLst>
                                      </p:cBhvr>
                                      <p:to>
                                        <p:strVal val="visible"/>
                                      </p:to>
                                    </p:set>
                                    <p:animEffect transition="in" filter="fade">
                                      <p:cBhvr>
                                        <p:cTn id="56" dur="2000"/>
                                        <p:tgtEl>
                                          <p:spTgt spid="139304"/>
                                        </p:tgtEl>
                                      </p:cBhvr>
                                    </p:animEffect>
                                  </p:childTnLst>
                                </p:cTn>
                              </p:par>
                            </p:childTnLst>
                          </p:cTn>
                        </p:par>
                        <p:par>
                          <p:cTn id="57" fill="hold" nodeType="afterGroup">
                            <p:stCondLst>
                              <p:cond delay="6000"/>
                            </p:stCondLst>
                            <p:childTnLst>
                              <p:par>
                                <p:cTn id="58" presetID="42" presetClass="path" presetSubtype="0" accel="50000" decel="50000" fill="hold" nodeType="afterEffect">
                                  <p:stCondLst>
                                    <p:cond delay="0"/>
                                  </p:stCondLst>
                                  <p:childTnLst>
                                    <p:animMotion origin="layout" path="M 0 0 L 0 0.27778 " pathEditMode="relative" rAng="0" ptsTypes="AA">
                                      <p:cBhvr>
                                        <p:cTn id="59" dur="2000" fill="hold"/>
                                        <p:tgtEl>
                                          <p:spTgt spid="139293"/>
                                        </p:tgtEl>
                                        <p:attrNameLst>
                                          <p:attrName>ppt_x</p:attrName>
                                          <p:attrName>ppt_y</p:attrName>
                                        </p:attrNameLst>
                                      </p:cBhvr>
                                      <p:rCtr x="0" y="13889"/>
                                    </p:animMotion>
                                  </p:childTnLst>
                                </p:cTn>
                              </p:par>
                            </p:childTnLst>
                          </p:cTn>
                        </p:par>
                        <p:par>
                          <p:cTn id="60" fill="hold" nodeType="afterGroup">
                            <p:stCondLst>
                              <p:cond delay="8000"/>
                            </p:stCondLst>
                            <p:childTnLst>
                              <p:par>
                                <p:cTn id="61" presetID="10" presetClass="exit" presetSubtype="0" fill="hold" nodeType="afterEffect">
                                  <p:stCondLst>
                                    <p:cond delay="2000"/>
                                  </p:stCondLst>
                                  <p:childTnLst>
                                    <p:animEffect transition="out" filter="fade">
                                      <p:cBhvr>
                                        <p:cTn id="62" dur="2000"/>
                                        <p:tgtEl>
                                          <p:spTgt spid="139305"/>
                                        </p:tgtEl>
                                      </p:cBhvr>
                                    </p:animEffect>
                                    <p:set>
                                      <p:cBhvr>
                                        <p:cTn id="63" dur="1" fill="hold">
                                          <p:stCondLst>
                                            <p:cond delay="1999"/>
                                          </p:stCondLst>
                                        </p:cTn>
                                        <p:tgtEl>
                                          <p:spTgt spid="139305"/>
                                        </p:tgtEl>
                                        <p:attrNameLst>
                                          <p:attrName>style.visibility</p:attrName>
                                        </p:attrNameLst>
                                      </p:cBhvr>
                                      <p:to>
                                        <p:strVal val="hidden"/>
                                      </p:to>
                                    </p:set>
                                  </p:childTnLst>
                                </p:cTn>
                              </p:par>
                              <p:par>
                                <p:cTn id="64" presetID="10" presetClass="entr" presetSubtype="0" fill="hold" nodeType="withEffect">
                                  <p:stCondLst>
                                    <p:cond delay="2000"/>
                                  </p:stCondLst>
                                  <p:childTnLst>
                                    <p:set>
                                      <p:cBhvr>
                                        <p:cTn id="65" dur="1" fill="hold">
                                          <p:stCondLst>
                                            <p:cond delay="0"/>
                                          </p:stCondLst>
                                        </p:cTn>
                                        <p:tgtEl>
                                          <p:spTgt spid="139309"/>
                                        </p:tgtEl>
                                        <p:attrNameLst>
                                          <p:attrName>style.visibility</p:attrName>
                                        </p:attrNameLst>
                                      </p:cBhvr>
                                      <p:to>
                                        <p:strVal val="visible"/>
                                      </p:to>
                                    </p:set>
                                    <p:animEffect transition="in" filter="fade">
                                      <p:cBhvr>
                                        <p:cTn id="66" dur="2000"/>
                                        <p:tgtEl>
                                          <p:spTgt spid="139309"/>
                                        </p:tgtEl>
                                      </p:cBhvr>
                                    </p:animEffect>
                                  </p:childTnLst>
                                </p:cTn>
                              </p:par>
                            </p:childTnLst>
                          </p:cTn>
                        </p:par>
                        <p:par>
                          <p:cTn id="67" fill="hold" nodeType="afterGroup">
                            <p:stCondLst>
                              <p:cond delay="12000"/>
                            </p:stCondLst>
                            <p:childTnLst>
                              <p:par>
                                <p:cTn id="68" presetID="42" presetClass="path" presetSubtype="0" accel="50000" decel="50000" fill="hold" nodeType="afterEffect">
                                  <p:stCondLst>
                                    <p:cond delay="0"/>
                                  </p:stCondLst>
                                  <p:childTnLst>
                                    <p:animMotion origin="layout" path="M -3.33333E-6 0 L -3.33333E-6 0.26667 " pathEditMode="relative" rAng="0" ptsTypes="AA">
                                      <p:cBhvr>
                                        <p:cTn id="69" dur="2000" fill="hold"/>
                                        <p:tgtEl>
                                          <p:spTgt spid="139290"/>
                                        </p:tgtEl>
                                        <p:attrNameLst>
                                          <p:attrName>ppt_x</p:attrName>
                                          <p:attrName>ppt_y</p:attrName>
                                        </p:attrNameLst>
                                      </p:cBhvr>
                                      <p:rCtr x="0" y="13333"/>
                                    </p:animMotion>
                                  </p:childTnLst>
                                </p:cTn>
                              </p:par>
                            </p:childTnLst>
                          </p:cTn>
                        </p:par>
                        <p:par>
                          <p:cTn id="70" fill="hold" nodeType="afterGroup">
                            <p:stCondLst>
                              <p:cond delay="14000"/>
                            </p:stCondLst>
                            <p:childTnLst>
                              <p:par>
                                <p:cTn id="71" presetID="10" presetClass="exit" presetSubtype="0" fill="hold" nodeType="afterEffect">
                                  <p:stCondLst>
                                    <p:cond delay="2000"/>
                                  </p:stCondLst>
                                  <p:childTnLst>
                                    <p:animEffect transition="out" filter="fade">
                                      <p:cBhvr>
                                        <p:cTn id="72" dur="2000"/>
                                        <p:tgtEl>
                                          <p:spTgt spid="139306"/>
                                        </p:tgtEl>
                                      </p:cBhvr>
                                    </p:animEffect>
                                    <p:set>
                                      <p:cBhvr>
                                        <p:cTn id="73" dur="1" fill="hold">
                                          <p:stCondLst>
                                            <p:cond delay="1999"/>
                                          </p:stCondLst>
                                        </p:cTn>
                                        <p:tgtEl>
                                          <p:spTgt spid="139306"/>
                                        </p:tgtEl>
                                        <p:attrNameLst>
                                          <p:attrName>style.visibility</p:attrName>
                                        </p:attrNameLst>
                                      </p:cBhvr>
                                      <p:to>
                                        <p:strVal val="hidden"/>
                                      </p:to>
                                    </p:set>
                                  </p:childTnLst>
                                </p:cTn>
                              </p:par>
                              <p:par>
                                <p:cTn id="74" presetID="10" presetClass="entr" presetSubtype="0" fill="hold" nodeType="withEffect">
                                  <p:stCondLst>
                                    <p:cond delay="2000"/>
                                  </p:stCondLst>
                                  <p:childTnLst>
                                    <p:set>
                                      <p:cBhvr>
                                        <p:cTn id="75" dur="1" fill="hold">
                                          <p:stCondLst>
                                            <p:cond delay="0"/>
                                          </p:stCondLst>
                                        </p:cTn>
                                        <p:tgtEl>
                                          <p:spTgt spid="139310"/>
                                        </p:tgtEl>
                                        <p:attrNameLst>
                                          <p:attrName>style.visibility</p:attrName>
                                        </p:attrNameLst>
                                      </p:cBhvr>
                                      <p:to>
                                        <p:strVal val="visible"/>
                                      </p:to>
                                    </p:set>
                                    <p:animEffect transition="in" filter="fade">
                                      <p:cBhvr>
                                        <p:cTn id="76" dur="2000"/>
                                        <p:tgtEl>
                                          <p:spTgt spid="139310"/>
                                        </p:tgtEl>
                                      </p:cBhvr>
                                    </p:animEffect>
                                  </p:childTnLst>
                                </p:cTn>
                              </p:par>
                            </p:childTnLst>
                          </p:cTn>
                        </p:par>
                        <p:par>
                          <p:cTn id="77" fill="hold" nodeType="afterGroup">
                            <p:stCondLst>
                              <p:cond delay="18000"/>
                            </p:stCondLst>
                            <p:childTnLst>
                              <p:par>
                                <p:cTn id="78" presetID="42" presetClass="path" presetSubtype="0" accel="50000" decel="50000" fill="hold" nodeType="afterEffect">
                                  <p:stCondLst>
                                    <p:cond delay="0"/>
                                  </p:stCondLst>
                                  <p:childTnLst>
                                    <p:animMotion origin="layout" path="M 3.33333E-6 0 L 3.33333E-6 0.26667 " pathEditMode="relative" rAng="0" ptsTypes="AA">
                                      <p:cBhvr>
                                        <p:cTn id="79" dur="2000" fill="hold"/>
                                        <p:tgtEl>
                                          <p:spTgt spid="139287"/>
                                        </p:tgtEl>
                                        <p:attrNameLst>
                                          <p:attrName>ppt_x</p:attrName>
                                          <p:attrName>ppt_y</p:attrName>
                                        </p:attrNameLst>
                                      </p:cBhvr>
                                      <p:rCtr x="0" y="13333"/>
                                    </p:animMotion>
                                  </p:childTnLst>
                                </p:cTn>
                              </p:par>
                            </p:childTnLst>
                          </p:cTn>
                        </p:par>
                        <p:par>
                          <p:cTn id="80" fill="hold" nodeType="afterGroup">
                            <p:stCondLst>
                              <p:cond delay="20000"/>
                            </p:stCondLst>
                            <p:childTnLst>
                              <p:par>
                                <p:cTn id="81" presetID="10" presetClass="exit" presetSubtype="0" fill="hold" nodeType="afterEffect">
                                  <p:stCondLst>
                                    <p:cond delay="2000"/>
                                  </p:stCondLst>
                                  <p:childTnLst>
                                    <p:animEffect transition="out" filter="fade">
                                      <p:cBhvr>
                                        <p:cTn id="82" dur="2000"/>
                                        <p:tgtEl>
                                          <p:spTgt spid="139307"/>
                                        </p:tgtEl>
                                      </p:cBhvr>
                                    </p:animEffect>
                                    <p:set>
                                      <p:cBhvr>
                                        <p:cTn id="83" dur="1" fill="hold">
                                          <p:stCondLst>
                                            <p:cond delay="1999"/>
                                          </p:stCondLst>
                                        </p:cTn>
                                        <p:tgtEl>
                                          <p:spTgt spid="139307"/>
                                        </p:tgtEl>
                                        <p:attrNameLst>
                                          <p:attrName>style.visibility</p:attrName>
                                        </p:attrNameLst>
                                      </p:cBhvr>
                                      <p:to>
                                        <p:strVal val="hidden"/>
                                      </p:to>
                                    </p:set>
                                  </p:childTnLst>
                                </p:cTn>
                              </p:par>
                              <p:par>
                                <p:cTn id="84" presetID="10" presetClass="entr" presetSubtype="0" fill="hold" nodeType="withEffect">
                                  <p:stCondLst>
                                    <p:cond delay="2000"/>
                                  </p:stCondLst>
                                  <p:childTnLst>
                                    <p:set>
                                      <p:cBhvr>
                                        <p:cTn id="85" dur="1" fill="hold">
                                          <p:stCondLst>
                                            <p:cond delay="0"/>
                                          </p:stCondLst>
                                        </p:cTn>
                                        <p:tgtEl>
                                          <p:spTgt spid="139311"/>
                                        </p:tgtEl>
                                        <p:attrNameLst>
                                          <p:attrName>style.visibility</p:attrName>
                                        </p:attrNameLst>
                                      </p:cBhvr>
                                      <p:to>
                                        <p:strVal val="visible"/>
                                      </p:to>
                                    </p:set>
                                    <p:animEffect transition="in" filter="fade">
                                      <p:cBhvr>
                                        <p:cTn id="86" dur="2000"/>
                                        <p:tgtEl>
                                          <p:spTgt spid="139311"/>
                                        </p:tgtEl>
                                      </p:cBhvr>
                                    </p:animEffect>
                                  </p:childTnLst>
                                </p:cTn>
                              </p:par>
                            </p:childTnLst>
                          </p:cTn>
                        </p:par>
                        <p:par>
                          <p:cTn id="87" fill="hold" nodeType="afterGroup">
                            <p:stCondLst>
                              <p:cond delay="24000"/>
                            </p:stCondLst>
                            <p:childTnLst>
                              <p:par>
                                <p:cTn id="88" presetID="42" presetClass="path" presetSubtype="0" accel="50000" decel="50000" fill="hold" nodeType="afterEffect">
                                  <p:stCondLst>
                                    <p:cond delay="0"/>
                                  </p:stCondLst>
                                  <p:childTnLst>
                                    <p:animMotion origin="layout" path="M 0 0 L 0 0.27778 " pathEditMode="relative" rAng="0" ptsTypes="AA">
                                      <p:cBhvr>
                                        <p:cTn id="89" dur="2000" fill="hold"/>
                                        <p:tgtEl>
                                          <p:spTgt spid="139296"/>
                                        </p:tgtEl>
                                        <p:attrNameLst>
                                          <p:attrName>ppt_x</p:attrName>
                                          <p:attrName>ppt_y</p:attrName>
                                        </p:attrNameLst>
                                      </p:cBhvr>
                                      <p:rCtr x="0" y="13889"/>
                                    </p:animMotion>
                                  </p:childTnLst>
                                </p:cTn>
                              </p:par>
                            </p:childTnLst>
                          </p:cTn>
                        </p:par>
                        <p:par>
                          <p:cTn id="90" fill="hold" nodeType="afterGroup">
                            <p:stCondLst>
                              <p:cond delay="26000"/>
                            </p:stCondLst>
                            <p:childTnLst>
                              <p:par>
                                <p:cTn id="91" presetID="10" presetClass="exit" presetSubtype="0" fill="hold" nodeType="afterEffect">
                                  <p:stCondLst>
                                    <p:cond delay="2000"/>
                                  </p:stCondLst>
                                  <p:childTnLst>
                                    <p:animEffect transition="out" filter="fade">
                                      <p:cBhvr>
                                        <p:cTn id="92" dur="2000"/>
                                        <p:tgtEl>
                                          <p:spTgt spid="139308"/>
                                        </p:tgtEl>
                                      </p:cBhvr>
                                    </p:animEffect>
                                    <p:set>
                                      <p:cBhvr>
                                        <p:cTn id="93" dur="1" fill="hold">
                                          <p:stCondLst>
                                            <p:cond delay="1999"/>
                                          </p:stCondLst>
                                        </p:cTn>
                                        <p:tgtEl>
                                          <p:spTgt spid="139308"/>
                                        </p:tgtEl>
                                        <p:attrNameLst>
                                          <p:attrName>style.visibility</p:attrName>
                                        </p:attrNameLst>
                                      </p:cBhvr>
                                      <p:to>
                                        <p:strVal val="hidden"/>
                                      </p:to>
                                    </p:set>
                                  </p:childTnLst>
                                </p:cTn>
                              </p:par>
                              <p:par>
                                <p:cTn id="94" presetID="10" presetClass="entr" presetSubtype="0" fill="hold" nodeType="withEffect">
                                  <p:stCondLst>
                                    <p:cond delay="2000"/>
                                  </p:stCondLst>
                                  <p:childTnLst>
                                    <p:set>
                                      <p:cBhvr>
                                        <p:cTn id="95" dur="1" fill="hold">
                                          <p:stCondLst>
                                            <p:cond delay="0"/>
                                          </p:stCondLst>
                                        </p:cTn>
                                        <p:tgtEl>
                                          <p:spTgt spid="139312"/>
                                        </p:tgtEl>
                                        <p:attrNameLst>
                                          <p:attrName>style.visibility</p:attrName>
                                        </p:attrNameLst>
                                      </p:cBhvr>
                                      <p:to>
                                        <p:strVal val="visible"/>
                                      </p:to>
                                    </p:set>
                                    <p:animEffect transition="in" filter="fade">
                                      <p:cBhvr>
                                        <p:cTn id="96" dur="2000"/>
                                        <p:tgtEl>
                                          <p:spTgt spid="139312"/>
                                        </p:tgtEl>
                                      </p:cBhvr>
                                    </p:animEffect>
                                  </p:childTnLst>
                                </p:cTn>
                              </p:par>
                            </p:childTnLst>
                          </p:cTn>
                        </p:par>
                        <p:par>
                          <p:cTn id="97" fill="hold" nodeType="afterGroup">
                            <p:stCondLst>
                              <p:cond delay="30000"/>
                            </p:stCondLst>
                            <p:childTnLst>
                              <p:par>
                                <p:cTn id="98" presetID="42" presetClass="path" presetSubtype="0" accel="50000" decel="50000" fill="hold" nodeType="afterEffect">
                                  <p:stCondLst>
                                    <p:cond delay="0"/>
                                  </p:stCondLst>
                                  <p:childTnLst>
                                    <p:animMotion origin="layout" path="M -3.33333E-6 0 L -3.33333E-6 0.26667 " pathEditMode="relative" rAng="0" ptsTypes="AA">
                                      <p:cBhvr>
                                        <p:cTn id="99" dur="2000" fill="hold"/>
                                        <p:tgtEl>
                                          <p:spTgt spid="139299"/>
                                        </p:tgtEl>
                                        <p:attrNameLst>
                                          <p:attrName>ppt_x</p:attrName>
                                          <p:attrName>ppt_y</p:attrName>
                                        </p:attrNameLst>
                                      </p:cBhvr>
                                      <p:rCtr x="0" y="13333"/>
                                    </p:animMotion>
                                  </p:childTnLst>
                                </p:cTn>
                              </p:par>
                            </p:childTnLst>
                          </p:cTn>
                        </p:par>
                      </p:childTnLst>
                    </p:cTn>
                  </p:par>
                </p:childTnLst>
              </p:cTn>
              <p:nextCondLst>
                <p:cond evt="onClick" delay="0">
                  <p:tgtEl>
                    <p:spTgt spid="139313"/>
                  </p:tgtEl>
                </p:cond>
              </p:nextCondLst>
            </p:seq>
          </p:childTnLst>
        </p:cTn>
      </p:par>
    </p:tnLst>
    <p:bldLst>
      <p:bldP spid="2" grpId="0" animBg="1"/>
      <p:bldP spid="2" grpId="1" animBg="1"/>
      <p:bldP spid="42" grpId="0" animBg="1"/>
      <p:bldP spid="42" grpId="1" animBg="1"/>
      <p:bldP spid="43" grpId="0" animBg="1"/>
      <p:bldP spid="43" grpId="1" animBg="1"/>
      <p:bldP spid="44" grpId="0" animBg="1"/>
      <p:bldP spid="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1">
            <a:extLst>
              <a:ext uri="{FF2B5EF4-FFF2-40B4-BE49-F238E27FC236}">
                <a16:creationId xmlns="" xmlns:a16="http://schemas.microsoft.com/office/drawing/2014/main" id="{36EC0EDF-A2F7-CA44-BB06-5565C0439662}"/>
              </a:ext>
            </a:extLst>
          </p:cNvPr>
          <p:cNvSpPr txBox="1">
            <a:spLocks noChangeArrowheads="1"/>
          </p:cNvSpPr>
          <p:nvPr/>
        </p:nvSpPr>
        <p:spPr bwMode="auto">
          <a:xfrm>
            <a:off x="63273" y="755975"/>
            <a:ext cx="83695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lvl="0"/>
            <a:r>
              <a:rPr lang="en-US" sz="2800" b="1" smtClean="0">
                <a:solidFill>
                  <a:srgbClr val="FF0000"/>
                </a:solidFill>
                <a:cs typeface="Times New Roman" pitchFamily="18" charset="0"/>
              </a:rPr>
              <a:t>1</a:t>
            </a:r>
            <a:r>
              <a:rPr lang="en-US" sz="2800" b="1">
                <a:solidFill>
                  <a:srgbClr val="FF0000"/>
                </a:solidFill>
                <a:cs typeface="Times New Roman" pitchFamily="18" charset="0"/>
              </a:rPr>
              <a:t>. Mô tả hiện tượng xảy ra đối với các đinh.</a:t>
            </a:r>
            <a:endParaRPr lang="en-US" sz="2800" b="1" dirty="0">
              <a:solidFill>
                <a:srgbClr val="FF0000"/>
              </a:solidFill>
              <a:cs typeface="Times New Roman" pitchFamily="18" charset="0"/>
            </a:endParaRPr>
          </a:p>
        </p:txBody>
      </p:sp>
      <p:sp>
        <p:nvSpPr>
          <p:cNvPr id="12310" name="Text Box 22">
            <a:extLst>
              <a:ext uri="{FF2B5EF4-FFF2-40B4-BE49-F238E27FC236}">
                <a16:creationId xmlns="" xmlns:a16="http://schemas.microsoft.com/office/drawing/2014/main" id="{A468103E-430E-5BBF-B367-5E2AE730DE3A}"/>
              </a:ext>
            </a:extLst>
          </p:cNvPr>
          <p:cNvSpPr txBox="1">
            <a:spLocks noChangeArrowheads="1"/>
          </p:cNvSpPr>
          <p:nvPr/>
        </p:nvSpPr>
        <p:spPr bwMode="auto">
          <a:xfrm>
            <a:off x="63273" y="1246766"/>
            <a:ext cx="8817427" cy="521618"/>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lvl="0" algn="just">
              <a:lnSpc>
                <a:spcPct val="117000"/>
              </a:lnSpc>
              <a:spcAft>
                <a:spcPts val="0"/>
              </a:spcAft>
              <a:buClr>
                <a:srgbClr val="232323"/>
              </a:buClr>
              <a:buSzPts val="1400"/>
              <a:tabLst>
                <a:tab pos="491490" algn="l"/>
              </a:tabLst>
            </a:pPr>
            <a:r>
              <a:rPr lang="en-US" sz="2600" b="1">
                <a:solidFill>
                  <a:schemeClr val="accent1">
                    <a:lumMod val="75000"/>
                  </a:schemeClr>
                </a:solidFill>
                <a:ea typeface="Times New Roman" pitchFamily="18" charset="0"/>
                <a:cs typeface="Times New Roman" pitchFamily="18" charset="0"/>
              </a:rPr>
              <a:t>Khi đốt nóng thanh AB thì sáp chảy ra, các đinh rơi xuống.</a:t>
            </a:r>
            <a:endParaRPr lang="en-US" sz="2600" b="1" dirty="0">
              <a:solidFill>
                <a:schemeClr val="accent1">
                  <a:lumMod val="75000"/>
                </a:schemeClr>
              </a:solidFill>
              <a:ea typeface="Times New Roman" pitchFamily="18" charset="0"/>
              <a:cs typeface="Times New Roman" pitchFamily="18" charset="0"/>
            </a:endParaRPr>
          </a:p>
        </p:txBody>
      </p:sp>
      <p:sp>
        <p:nvSpPr>
          <p:cNvPr id="8198" name="Text Box 23">
            <a:extLst>
              <a:ext uri="{FF2B5EF4-FFF2-40B4-BE49-F238E27FC236}">
                <a16:creationId xmlns="" xmlns:a16="http://schemas.microsoft.com/office/drawing/2014/main" id="{645BB40C-40F6-A634-EFB6-6A3929CA1494}"/>
              </a:ext>
            </a:extLst>
          </p:cNvPr>
          <p:cNvSpPr txBox="1">
            <a:spLocks noChangeArrowheads="1"/>
          </p:cNvSpPr>
          <p:nvPr/>
        </p:nvSpPr>
        <p:spPr bwMode="auto">
          <a:xfrm>
            <a:off x="125462" y="1809750"/>
            <a:ext cx="81506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lvl="0"/>
            <a:r>
              <a:rPr lang="en-US" altLang="zh-CN" sz="2800" b="1">
                <a:solidFill>
                  <a:srgbClr val="FF0000"/>
                </a:solidFill>
                <a:ea typeface="SimSun" panose="02010600030101010101" pitchFamily="2" charset="-122"/>
              </a:rPr>
              <a:t>2</a:t>
            </a:r>
            <a:r>
              <a:rPr lang="en-US" altLang="zh-CN" sz="2800" b="1" smtClean="0">
                <a:solidFill>
                  <a:srgbClr val="FF0000"/>
                </a:solidFill>
                <a:ea typeface="SimSun" panose="02010600030101010101" pitchFamily="2" charset="-122"/>
                <a:cs typeface="Times New Roman" pitchFamily="18" charset="0"/>
              </a:rPr>
              <a:t>: </a:t>
            </a:r>
            <a:r>
              <a:rPr lang="en-US" sz="2800" b="1">
                <a:solidFill>
                  <a:srgbClr val="FF0000"/>
                </a:solidFill>
                <a:cs typeface="Times New Roman" pitchFamily="18" charset="0"/>
              </a:rPr>
              <a:t>Các đinh rơi xuống chứng tỏ điều gì?</a:t>
            </a:r>
            <a:endParaRPr lang="en-US" sz="2800" b="1" dirty="0">
              <a:solidFill>
                <a:srgbClr val="FF0000"/>
              </a:solidFill>
              <a:cs typeface="Times New Roman" pitchFamily="18" charset="0"/>
            </a:endParaRPr>
          </a:p>
        </p:txBody>
      </p:sp>
      <p:sp>
        <p:nvSpPr>
          <p:cNvPr id="12312" name="Text Box 24">
            <a:extLst>
              <a:ext uri="{FF2B5EF4-FFF2-40B4-BE49-F238E27FC236}">
                <a16:creationId xmlns="" xmlns:a16="http://schemas.microsoft.com/office/drawing/2014/main" id="{424B1982-723C-305C-38D0-9B6616B6754F}"/>
              </a:ext>
            </a:extLst>
          </p:cNvPr>
          <p:cNvSpPr txBox="1">
            <a:spLocks noChangeArrowheads="1"/>
          </p:cNvSpPr>
          <p:nvPr/>
        </p:nvSpPr>
        <p:spPr bwMode="auto">
          <a:xfrm>
            <a:off x="128926" y="2381211"/>
            <a:ext cx="8686120" cy="1332481"/>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lvl="0" algn="just">
              <a:lnSpc>
                <a:spcPct val="115000"/>
              </a:lnSpc>
              <a:spcAft>
                <a:spcPts val="0"/>
              </a:spcAft>
              <a:buClr>
                <a:srgbClr val="232323"/>
              </a:buClr>
              <a:buSzPts val="1400"/>
              <a:tabLst>
                <a:tab pos="485775" algn="l"/>
              </a:tabLst>
            </a:pPr>
            <a:r>
              <a:rPr lang="en-US" b="1">
                <a:solidFill>
                  <a:schemeClr val="accent1">
                    <a:lumMod val="75000"/>
                  </a:schemeClr>
                </a:solidFill>
                <a:ea typeface="Times New Roman" pitchFamily="18" charset="0"/>
                <a:cs typeface="Times New Roman" pitchFamily="18" charset="0"/>
              </a:rPr>
              <a:t>Đinh rơi xuống do sáp bị thanh đồng nung nóng chảy ra: năng lượng nhiệt đã được đèn truyền vào thanh đồng và truyền dần từ đầu A tới đầu B của thanh đồng.</a:t>
            </a:r>
            <a:endParaRPr lang="en-US" b="1" dirty="0">
              <a:solidFill>
                <a:schemeClr val="accent1">
                  <a:lumMod val="75000"/>
                </a:schemeClr>
              </a:solidFill>
              <a:ea typeface="Times New Roman" pitchFamily="18" charset="0"/>
              <a:cs typeface="Times New Roman" pitchFamily="18" charset="0"/>
            </a:endParaRPr>
          </a:p>
        </p:txBody>
      </p:sp>
      <p:sp>
        <p:nvSpPr>
          <p:cNvPr id="9" name="Text Box 8">
            <a:extLst>
              <a:ext uri="{FF2B5EF4-FFF2-40B4-BE49-F238E27FC236}">
                <a16:creationId xmlns="" xmlns:a16="http://schemas.microsoft.com/office/drawing/2014/main" id="{0A80F200-9BE7-D9DD-7E15-560DF99DDF20}"/>
              </a:ext>
            </a:extLst>
          </p:cNvPr>
          <p:cNvSpPr txBox="1">
            <a:spLocks noChangeArrowheads="1"/>
          </p:cNvSpPr>
          <p:nvPr/>
        </p:nvSpPr>
        <p:spPr bwMode="auto">
          <a:xfrm>
            <a:off x="0" y="4189393"/>
            <a:ext cx="9144000" cy="5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lvl="0" algn="just">
              <a:lnSpc>
                <a:spcPct val="117000"/>
              </a:lnSpc>
              <a:spcAft>
                <a:spcPts val="0"/>
              </a:spcAft>
              <a:buClr>
                <a:srgbClr val="232323"/>
              </a:buClr>
              <a:buSzPts val="1400"/>
              <a:tabLst>
                <a:tab pos="503555" algn="l"/>
              </a:tabLst>
            </a:pPr>
            <a:r>
              <a:rPr lang="en-US" altLang="zh-CN" sz="2800">
                <a:ea typeface="SimSun" panose="02010600030101010101" pitchFamily="2" charset="-122"/>
                <a:cs typeface="Times New Roman" pitchFamily="18" charset="0"/>
              </a:rPr>
              <a:t>+ </a:t>
            </a:r>
            <a:r>
              <a:rPr lang="en-US" sz="2800" b="1">
                <a:solidFill>
                  <a:schemeClr val="accent1">
                    <a:lumMod val="75000"/>
                  </a:schemeClr>
                </a:solidFill>
                <a:ea typeface="Times New Roman" panose="02020603050405020304" pitchFamily="18" charset="0"/>
                <a:cs typeface="Times New Roman" pitchFamily="18" charset="0"/>
              </a:rPr>
              <a:t>Các đinh rơi xuống lần lượt theo thứ tự từ a đến e.</a:t>
            </a:r>
            <a:endParaRPr lang="en-US" sz="2800" b="1" dirty="0">
              <a:solidFill>
                <a:schemeClr val="accent1">
                  <a:lumMod val="75000"/>
                </a:schemeClr>
              </a:solidFill>
              <a:ea typeface="Times New Roman" panose="02020603050405020304" pitchFamily="18" charset="0"/>
              <a:cs typeface="Times New Roman" pitchFamily="18" charset="0"/>
            </a:endParaRPr>
          </a:p>
        </p:txBody>
      </p:sp>
      <p:sp>
        <p:nvSpPr>
          <p:cNvPr id="2" name="Hình chữ nhật 1">
            <a:extLst>
              <a:ext uri="{FF2B5EF4-FFF2-40B4-BE49-F238E27FC236}">
                <a16:creationId xmlns="" xmlns:a16="http://schemas.microsoft.com/office/drawing/2014/main" id="{A26DA984-17CA-2A33-84B2-C0F090B692F7}"/>
              </a:ext>
            </a:extLst>
          </p:cNvPr>
          <p:cNvSpPr/>
          <p:nvPr/>
        </p:nvSpPr>
        <p:spPr bwMode="auto">
          <a:xfrm>
            <a:off x="0" y="-1267"/>
            <a:ext cx="9144000" cy="71903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vi-VN" sz="2400" b="0" i="0" u="none" strike="noStrike" cap="none" normalizeH="0" baseline="0">
              <a:ln>
                <a:noFill/>
              </a:ln>
              <a:solidFill>
                <a:schemeClr val="tx1"/>
              </a:solidFill>
              <a:effectLst/>
              <a:latin typeface="Arial" charset="0"/>
            </a:endParaRPr>
          </a:p>
        </p:txBody>
      </p:sp>
      <p:sp>
        <p:nvSpPr>
          <p:cNvPr id="4" name="Text Box 20">
            <a:extLst>
              <a:ext uri="{FF2B5EF4-FFF2-40B4-BE49-F238E27FC236}">
                <a16:creationId xmlns="" xmlns:a16="http://schemas.microsoft.com/office/drawing/2014/main" id="{32495548-A5BF-C00B-4D31-8484562A3888}"/>
              </a:ext>
            </a:extLst>
          </p:cNvPr>
          <p:cNvSpPr txBox="1">
            <a:spLocks noChangeArrowheads="1"/>
          </p:cNvSpPr>
          <p:nvPr/>
        </p:nvSpPr>
        <p:spPr bwMode="auto">
          <a:xfrm>
            <a:off x="326571" y="122753"/>
            <a:ext cx="8694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defRPr>
            </a:lvl9pPr>
          </a:lstStyle>
          <a:p>
            <a:pPr>
              <a:spcBef>
                <a:spcPct val="50000"/>
              </a:spcBef>
            </a:pPr>
            <a:r>
              <a:rPr lang="en-US" altLang="zh-CN" sz="2800" b="1" i="1" dirty="0" err="1">
                <a:solidFill>
                  <a:srgbClr val="0000FF"/>
                </a:solidFill>
                <a:ea typeface="SimSun" panose="02010600030101010101" pitchFamily="2" charset="-122"/>
              </a:rPr>
              <a:t>Dùng</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đèn</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cồn</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đốt</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nóng</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đầu</a:t>
            </a:r>
            <a:r>
              <a:rPr lang="en-US" altLang="zh-CN" sz="2800" b="1" i="1" dirty="0">
                <a:solidFill>
                  <a:srgbClr val="0000FF"/>
                </a:solidFill>
                <a:ea typeface="SimSun" panose="02010600030101010101" pitchFamily="2" charset="-122"/>
              </a:rPr>
              <a:t> A </a:t>
            </a:r>
            <a:r>
              <a:rPr lang="en-US" altLang="zh-CN" sz="2800" b="1" i="1" dirty="0" err="1">
                <a:solidFill>
                  <a:srgbClr val="0000FF"/>
                </a:solidFill>
                <a:ea typeface="SimSun" panose="02010600030101010101" pitchFamily="2" charset="-122"/>
              </a:rPr>
              <a:t>của</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thanh</a:t>
            </a:r>
            <a:r>
              <a:rPr lang="en-US" altLang="zh-CN" sz="2800" b="1" i="1" dirty="0">
                <a:solidFill>
                  <a:srgbClr val="0000FF"/>
                </a:solidFill>
                <a:ea typeface="SimSun" panose="02010600030101010101" pitchFamily="2" charset="-122"/>
              </a:rPr>
              <a:t> </a:t>
            </a:r>
            <a:r>
              <a:rPr lang="en-US" altLang="zh-CN" sz="2800" b="1" i="1" dirty="0" err="1">
                <a:solidFill>
                  <a:srgbClr val="0000FF"/>
                </a:solidFill>
                <a:ea typeface="SimSun" panose="02010600030101010101" pitchFamily="2" charset="-122"/>
              </a:rPr>
              <a:t>đồng</a:t>
            </a:r>
            <a:r>
              <a:rPr lang="en-US" altLang="zh-CN" sz="2800" b="1" i="1" dirty="0">
                <a:solidFill>
                  <a:srgbClr val="0000FF"/>
                </a:solidFill>
                <a:ea typeface="SimSun" panose="02010600030101010101" pitchFamily="2" charset="-122"/>
              </a:rPr>
              <a:t>.</a:t>
            </a:r>
          </a:p>
        </p:txBody>
      </p:sp>
      <p:sp>
        <p:nvSpPr>
          <p:cNvPr id="5" name="Rectangle 4"/>
          <p:cNvSpPr/>
          <p:nvPr/>
        </p:nvSpPr>
        <p:spPr>
          <a:xfrm>
            <a:off x="128926" y="3749013"/>
            <a:ext cx="7262474" cy="492443"/>
          </a:xfrm>
          <a:prstGeom prst="rect">
            <a:avLst/>
          </a:prstGeom>
        </p:spPr>
        <p:txBody>
          <a:bodyPr wrap="square">
            <a:spAutoFit/>
          </a:bodyPr>
          <a:lstStyle/>
          <a:p>
            <a:pPr lvl="0"/>
            <a:r>
              <a:rPr lang="en-US" sz="2600" b="1" smtClean="0">
                <a:solidFill>
                  <a:srgbClr val="FF0000"/>
                </a:solidFill>
                <a:latin typeface="Times New Roman" pitchFamily="18" charset="0"/>
                <a:cs typeface="Times New Roman" pitchFamily="18" charset="0"/>
              </a:rPr>
              <a:t>3. Đinh </a:t>
            </a:r>
            <a:r>
              <a:rPr lang="en-US" sz="2600" b="1">
                <a:solidFill>
                  <a:srgbClr val="FF0000"/>
                </a:solidFill>
                <a:latin typeface="Times New Roman" pitchFamily="18" charset="0"/>
                <a:cs typeface="Times New Roman" pitchFamily="18" charset="0"/>
              </a:rPr>
              <a:t>lần lượt rơi xuống theo thứ tự nào?</a:t>
            </a:r>
            <a:endParaRPr lang="en-US" sz="2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 calcmode="lin" valueType="num">
                                      <p:cBhvr additive="base">
                                        <p:cTn id="7" dur="500" fill="hold"/>
                                        <p:tgtEl>
                                          <p:spTgt spid="12310"/>
                                        </p:tgtEl>
                                        <p:attrNameLst>
                                          <p:attrName>ppt_x</p:attrName>
                                        </p:attrNameLst>
                                      </p:cBhvr>
                                      <p:tavLst>
                                        <p:tav tm="0">
                                          <p:val>
                                            <p:strVal val="#ppt_x"/>
                                          </p:val>
                                        </p:tav>
                                        <p:tav tm="100000">
                                          <p:val>
                                            <p:strVal val="#ppt_x"/>
                                          </p:val>
                                        </p:tav>
                                      </p:tavLst>
                                    </p:anim>
                                    <p:anim calcmode="lin" valueType="num">
                                      <p:cBhvr additive="base">
                                        <p:cTn id="8" dur="500" fill="hold"/>
                                        <p:tgtEl>
                                          <p:spTgt spid="123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12"/>
                                        </p:tgtEl>
                                        <p:attrNameLst>
                                          <p:attrName>style.visibility</p:attrName>
                                        </p:attrNameLst>
                                      </p:cBhvr>
                                      <p:to>
                                        <p:strVal val="visible"/>
                                      </p:to>
                                    </p:set>
                                    <p:anim calcmode="lin" valueType="num">
                                      <p:cBhvr additive="base">
                                        <p:cTn id="13" dur="500" fill="hold"/>
                                        <p:tgtEl>
                                          <p:spTgt spid="12312"/>
                                        </p:tgtEl>
                                        <p:attrNameLst>
                                          <p:attrName>ppt_x</p:attrName>
                                        </p:attrNameLst>
                                      </p:cBhvr>
                                      <p:tavLst>
                                        <p:tav tm="0">
                                          <p:val>
                                            <p:strVal val="#ppt_x"/>
                                          </p:val>
                                        </p:tav>
                                        <p:tav tm="100000">
                                          <p:val>
                                            <p:strVal val="#ppt_x"/>
                                          </p:val>
                                        </p:tav>
                                      </p:tavLst>
                                    </p:anim>
                                    <p:anim calcmode="lin" valueType="num">
                                      <p:cBhvr additive="base">
                                        <p:cTn id="14" dur="500" fill="hold"/>
                                        <p:tgtEl>
                                          <p:spTgt spid="123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bldLvl="0" animBg="1"/>
      <p:bldP spid="12312" grpId="0"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descr="Medium wood"/>
          <p:cNvSpPr>
            <a:spLocks/>
          </p:cNvSpPr>
          <p:nvPr/>
        </p:nvSpPr>
        <p:spPr bwMode="auto">
          <a:xfrm>
            <a:off x="2000250" y="3543300"/>
            <a:ext cx="3829050" cy="457200"/>
          </a:xfrm>
          <a:custGeom>
            <a:avLst/>
            <a:gdLst>
              <a:gd name="T0" fmla="*/ 0 w 1392"/>
              <a:gd name="T1" fmla="*/ 0 h 336"/>
              <a:gd name="T2" fmla="*/ 5105400 w 1392"/>
              <a:gd name="T3" fmla="*/ 0 h 336"/>
              <a:gd name="T4" fmla="*/ 5105400 w 1392"/>
              <a:gd name="T5" fmla="*/ 609600 h 336"/>
              <a:gd name="T6" fmla="*/ 4283841 w 1392"/>
              <a:gd name="T7" fmla="*/ 609600 h 336"/>
              <a:gd name="T8" fmla="*/ 4001431 w 1392"/>
              <a:gd name="T9" fmla="*/ 237671 h 336"/>
              <a:gd name="T10" fmla="*/ 858235 w 1392"/>
              <a:gd name="T11" fmla="*/ 237671 h 336"/>
              <a:gd name="T12" fmla="*/ 715196 w 1392"/>
              <a:gd name="T13" fmla="*/ 586014 h 336"/>
              <a:gd name="T14" fmla="*/ 0 w 1392"/>
              <a:gd name="T15" fmla="*/ 609600 h 336"/>
              <a:gd name="T16" fmla="*/ 0 w 1392"/>
              <a:gd name="T17" fmla="*/ 0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336"/>
              <a:gd name="T29" fmla="*/ 1392 w 1392"/>
              <a:gd name="T30" fmla="*/ 336 h 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336">
                <a:moveTo>
                  <a:pt x="0" y="0"/>
                </a:moveTo>
                <a:lnTo>
                  <a:pt x="1392" y="0"/>
                </a:lnTo>
                <a:lnTo>
                  <a:pt x="1392" y="336"/>
                </a:lnTo>
                <a:lnTo>
                  <a:pt x="1168" y="336"/>
                </a:lnTo>
                <a:lnTo>
                  <a:pt x="1091" y="131"/>
                </a:lnTo>
                <a:lnTo>
                  <a:pt x="234" y="131"/>
                </a:lnTo>
                <a:lnTo>
                  <a:pt x="195" y="323"/>
                </a:lnTo>
                <a:lnTo>
                  <a:pt x="0" y="336"/>
                </a:lnTo>
                <a:lnTo>
                  <a:pt x="0" y="0"/>
                </a:lnTo>
                <a:close/>
              </a:path>
            </a:pathLst>
          </a:custGeom>
          <a:blipFill dpi="0" rotWithShape="1">
            <a:blip r:embed="rId2"/>
            <a:srcRect/>
            <a:tile tx="0" ty="0" sx="100000" sy="100000" flip="none" algn="tl"/>
          </a:blipFill>
          <a:ln w="9525">
            <a:round/>
            <a:headEnd/>
            <a:tailEnd/>
          </a:ln>
          <a:scene3d>
            <a:camera prst="legacyObliqueTopRight"/>
            <a:lightRig rig="legacyFlat3" dir="b"/>
          </a:scene3d>
          <a:sp3d extrusionH="1801800" prstMaterial="legacyMatte">
            <a:bevelT w="13500" h="13500" prst="angle"/>
            <a:bevelB w="13500" h="13500" prst="angle"/>
            <a:extrusionClr>
              <a:srgbClr val="996633"/>
            </a:extrusionClr>
            <a:contourClr>
              <a:srgbClr val="FFFFFF"/>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6147" name="AutoShape 3" descr="Blue tissue paper"/>
          <p:cNvSpPr>
            <a:spLocks noChangeArrowheads="1"/>
          </p:cNvSpPr>
          <p:nvPr/>
        </p:nvSpPr>
        <p:spPr bwMode="auto">
          <a:xfrm>
            <a:off x="2983706" y="3177778"/>
            <a:ext cx="577454" cy="185738"/>
          </a:xfrm>
          <a:prstGeom prst="flowChartMagneticDisk">
            <a:avLst/>
          </a:prstGeom>
          <a:blipFill dpi="0" rotWithShape="1">
            <a:blip r:embed="rId3"/>
            <a:srcRect/>
            <a:tile tx="0" ty="0" sx="100000" sy="100000" flip="none" algn="tl"/>
          </a:blipFill>
          <a:ln w="9525">
            <a:solidFill>
              <a:srgbClr val="66CCFF"/>
            </a:solidFill>
            <a:round/>
            <a:headEnd/>
            <a:tailEnd/>
          </a:ln>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48" name="Oval 4" descr="Blue tissue paper"/>
          <p:cNvSpPr>
            <a:spLocks noChangeArrowheads="1"/>
          </p:cNvSpPr>
          <p:nvPr/>
        </p:nvSpPr>
        <p:spPr bwMode="auto">
          <a:xfrm>
            <a:off x="2782491" y="2597944"/>
            <a:ext cx="989409" cy="747713"/>
          </a:xfrm>
          <a:prstGeom prst="ellipse">
            <a:avLst/>
          </a:prstGeom>
          <a:blipFill dpi="0" rotWithShape="1">
            <a:blip r:embed="rId3"/>
            <a:srcRect/>
            <a:tile tx="0" ty="0" sx="100000" sy="100000" flip="none" algn="tl"/>
          </a:blipFill>
          <a:ln w="9525">
            <a:solidFill>
              <a:srgbClr val="66CCFF"/>
            </a:solidFill>
            <a:round/>
            <a:headEnd/>
            <a:tailEnd/>
          </a:ln>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49" name="AutoShape 5"/>
          <p:cNvSpPr>
            <a:spLocks noChangeArrowheads="1"/>
          </p:cNvSpPr>
          <p:nvPr/>
        </p:nvSpPr>
        <p:spPr bwMode="auto">
          <a:xfrm rot="16200000">
            <a:off x="3065265" y="2653308"/>
            <a:ext cx="427435" cy="978694"/>
          </a:xfrm>
          <a:prstGeom prst="moon">
            <a:avLst>
              <a:gd name="adj" fmla="val 87500"/>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0" name="Freeform 6"/>
          <p:cNvSpPr>
            <a:spLocks/>
          </p:cNvSpPr>
          <p:nvPr/>
        </p:nvSpPr>
        <p:spPr bwMode="auto">
          <a:xfrm>
            <a:off x="3095626" y="2541985"/>
            <a:ext cx="451247" cy="753665"/>
          </a:xfrm>
          <a:custGeom>
            <a:avLst/>
            <a:gdLst>
              <a:gd name="T0" fmla="*/ 219738 w 920"/>
              <a:gd name="T1" fmla="*/ 0 h 1496"/>
              <a:gd name="T2" fmla="*/ 219738 w 920"/>
              <a:gd name="T3" fmla="*/ 193454 h 1496"/>
              <a:gd name="T4" fmla="*/ 282520 w 920"/>
              <a:gd name="T5" fmla="*/ 322424 h 1496"/>
              <a:gd name="T6" fmla="*/ 470867 w 920"/>
              <a:gd name="T7" fmla="*/ 451393 h 1496"/>
              <a:gd name="T8" fmla="*/ 533649 w 920"/>
              <a:gd name="T9" fmla="*/ 515878 h 1496"/>
              <a:gd name="T10" fmla="*/ 596431 w 920"/>
              <a:gd name="T11" fmla="*/ 677090 h 1496"/>
              <a:gd name="T12" fmla="*/ 565040 w 920"/>
              <a:gd name="T13" fmla="*/ 838301 h 1496"/>
              <a:gd name="T14" fmla="*/ 470867 w 920"/>
              <a:gd name="T15" fmla="*/ 967271 h 1496"/>
              <a:gd name="T16" fmla="*/ 313911 w 920"/>
              <a:gd name="T17" fmla="*/ 999513 h 1496"/>
              <a:gd name="T18" fmla="*/ 156956 w 920"/>
              <a:gd name="T19" fmla="*/ 999513 h 1496"/>
              <a:gd name="T20" fmla="*/ 0 w 920"/>
              <a:gd name="T21" fmla="*/ 967271 h 14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0"/>
              <a:gd name="T34" fmla="*/ 0 h 1496"/>
              <a:gd name="T35" fmla="*/ 920 w 920"/>
              <a:gd name="T36" fmla="*/ 1496 h 14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0" h="1496">
                <a:moveTo>
                  <a:pt x="336" y="0"/>
                </a:moveTo>
                <a:cubicBezTo>
                  <a:pt x="328" y="104"/>
                  <a:pt x="320" y="208"/>
                  <a:pt x="336" y="288"/>
                </a:cubicBezTo>
                <a:cubicBezTo>
                  <a:pt x="352" y="368"/>
                  <a:pt x="368" y="416"/>
                  <a:pt x="432" y="480"/>
                </a:cubicBezTo>
                <a:cubicBezTo>
                  <a:pt x="496" y="544"/>
                  <a:pt x="656" y="624"/>
                  <a:pt x="720" y="672"/>
                </a:cubicBezTo>
                <a:cubicBezTo>
                  <a:pt x="784" y="720"/>
                  <a:pt x="784" y="712"/>
                  <a:pt x="816" y="768"/>
                </a:cubicBezTo>
                <a:cubicBezTo>
                  <a:pt x="848" y="824"/>
                  <a:pt x="904" y="928"/>
                  <a:pt x="912" y="1008"/>
                </a:cubicBezTo>
                <a:cubicBezTo>
                  <a:pt x="920" y="1088"/>
                  <a:pt x="896" y="1176"/>
                  <a:pt x="864" y="1248"/>
                </a:cubicBezTo>
                <a:cubicBezTo>
                  <a:pt x="832" y="1320"/>
                  <a:pt x="784" y="1400"/>
                  <a:pt x="720" y="1440"/>
                </a:cubicBezTo>
                <a:cubicBezTo>
                  <a:pt x="656" y="1480"/>
                  <a:pt x="560" y="1480"/>
                  <a:pt x="480" y="1488"/>
                </a:cubicBezTo>
                <a:cubicBezTo>
                  <a:pt x="400" y="1496"/>
                  <a:pt x="320" y="1496"/>
                  <a:pt x="240" y="1488"/>
                </a:cubicBezTo>
                <a:cubicBezTo>
                  <a:pt x="160" y="1480"/>
                  <a:pt x="80" y="1460"/>
                  <a:pt x="0" y="1440"/>
                </a:cubicBezTo>
              </a:path>
            </a:pathLst>
          </a:custGeom>
          <a:noFill/>
          <a:ln w="1143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6151" name="AutoShape 7" descr="Granite"/>
          <p:cNvSpPr>
            <a:spLocks noChangeArrowheads="1"/>
          </p:cNvSpPr>
          <p:nvPr/>
        </p:nvSpPr>
        <p:spPr bwMode="auto">
          <a:xfrm>
            <a:off x="2343150" y="1365648"/>
            <a:ext cx="342900" cy="1963340"/>
          </a:xfrm>
          <a:prstGeom prst="can">
            <a:avLst>
              <a:gd name="adj" fmla="val 24838"/>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algn="ctr" defTabSz="685800" fontAlgn="base">
              <a:spcBef>
                <a:spcPct val="0"/>
              </a:spcBef>
              <a:spcAft>
                <a:spcPct val="0"/>
              </a:spcAft>
              <a:buClrTx/>
              <a:buNone/>
            </a:pPr>
            <a:endParaRPr kumimoji="0" lang="vi-VN" altLang="en-US" sz="1350">
              <a:solidFill>
                <a:srgbClr val="000066"/>
              </a:solidFill>
              <a:latin typeface="Arial" panose="020B0604020202020204" pitchFamily="34" charset="0"/>
            </a:endParaRPr>
          </a:p>
        </p:txBody>
      </p:sp>
      <p:sp>
        <p:nvSpPr>
          <p:cNvPr id="6152" name="AutoShape 8" descr="Blue tissue paper"/>
          <p:cNvSpPr>
            <a:spLocks noChangeArrowheads="1"/>
          </p:cNvSpPr>
          <p:nvPr/>
        </p:nvSpPr>
        <p:spPr bwMode="auto">
          <a:xfrm>
            <a:off x="3071813" y="2482454"/>
            <a:ext cx="400050" cy="169069"/>
          </a:xfrm>
          <a:prstGeom prst="flowChartMagneticDisk">
            <a:avLst/>
          </a:prstGeom>
          <a:blipFill dpi="0" rotWithShape="1">
            <a:blip r:embed="rId3"/>
            <a:srcRect/>
            <a:tile tx="0" ty="0" sx="100000" sy="100000" flip="none" algn="tl"/>
          </a:blipFill>
          <a:ln w="9525">
            <a:solidFill>
              <a:srgbClr val="66CCFF"/>
            </a:solidFill>
            <a:round/>
            <a:headEnd/>
            <a:tailEnd/>
          </a:ln>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3" name="AutoShape 9" descr="Granite"/>
          <p:cNvSpPr>
            <a:spLocks noChangeArrowheads="1"/>
          </p:cNvSpPr>
          <p:nvPr/>
        </p:nvSpPr>
        <p:spPr bwMode="auto">
          <a:xfrm>
            <a:off x="3149204" y="2386013"/>
            <a:ext cx="235744" cy="145256"/>
          </a:xfrm>
          <a:prstGeom prst="flowChartMagneticDisk">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4" name="AutoShape 10"/>
          <p:cNvSpPr>
            <a:spLocks noChangeArrowheads="1"/>
          </p:cNvSpPr>
          <p:nvPr/>
        </p:nvSpPr>
        <p:spPr bwMode="auto">
          <a:xfrm>
            <a:off x="3237310" y="2283619"/>
            <a:ext cx="53578" cy="133350"/>
          </a:xfrm>
          <a:prstGeom prst="flowChartMagneticDisk">
            <a:avLst/>
          </a:prstGeom>
          <a:solidFill>
            <a:schemeClr val="bg2"/>
          </a:solidFill>
          <a:ln w="9525">
            <a:solidFill>
              <a:schemeClr val="bg2"/>
            </a:solidFill>
            <a:round/>
            <a:headEnd/>
            <a:tailEnd/>
          </a:ln>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5" name="Rectangle 11" descr="Granite"/>
          <p:cNvSpPr>
            <a:spLocks noChangeArrowheads="1"/>
          </p:cNvSpPr>
          <p:nvPr/>
        </p:nvSpPr>
        <p:spPr bwMode="auto">
          <a:xfrm>
            <a:off x="2057401" y="1314450"/>
            <a:ext cx="783431" cy="400050"/>
          </a:xfrm>
          <a:prstGeom prst="rect">
            <a:avLst/>
          </a:prstGeom>
          <a:blipFill dpi="0" rotWithShape="1">
            <a:blip r:embed="rId4"/>
            <a:srcRect/>
            <a:tile tx="0" ty="0" sx="100000" sy="100000" flip="none" algn="tl"/>
          </a:blipFill>
          <a:ln w="9525">
            <a:miter lim="800000"/>
            <a:headEnd/>
            <a:tailEnd/>
          </a:ln>
          <a:scene3d>
            <a:camera prst="legacyObliqueTopRight"/>
            <a:lightRig rig="legacyFlat3" dir="b"/>
          </a:scene3d>
          <a:sp3d extrusionH="430200" prstMaterial="legacyMetal">
            <a:bevelT w="13500" h="13500" prst="angle"/>
            <a:bevelB w="13500" h="13500" prst="angle"/>
            <a:extrusionClr>
              <a:srgbClr val="DDDDDD"/>
            </a:extrusionClr>
            <a:contourClr>
              <a:srgbClr val="FFFFFF"/>
            </a:contourClr>
          </a:sp3d>
        </p:spPr>
        <p:txBody>
          <a:bodyPr wrap="none" anchor="ctr">
            <a:flatTx/>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6" name="AutoShape 12" descr="Granite"/>
          <p:cNvSpPr>
            <a:spLocks noChangeArrowheads="1"/>
          </p:cNvSpPr>
          <p:nvPr/>
        </p:nvSpPr>
        <p:spPr bwMode="auto">
          <a:xfrm>
            <a:off x="2343150" y="701279"/>
            <a:ext cx="342900" cy="571500"/>
          </a:xfrm>
          <a:prstGeom prst="can">
            <a:avLst>
              <a:gd name="adj" fmla="val 29514"/>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eaLnBrk="0" fontAlgn="base" hangingPunct="0">
              <a:spcBef>
                <a:spcPct val="0"/>
              </a:spcBef>
              <a:spcAft>
                <a:spcPct val="0"/>
              </a:spcAft>
              <a:buClrTx/>
              <a:buNone/>
            </a:pPr>
            <a:endParaRPr lang="en-US" altLang="en-US" sz="1800">
              <a:solidFill>
                <a:srgbClr val="000066"/>
              </a:solidFill>
              <a:latin typeface="Arial" panose="020B0604020202020204" pitchFamily="34" charset="0"/>
            </a:endParaRPr>
          </a:p>
        </p:txBody>
      </p:sp>
      <p:sp>
        <p:nvSpPr>
          <p:cNvPr id="6157" name="Oval 13" descr="Paper bag"/>
          <p:cNvSpPr>
            <a:spLocks noChangeArrowheads="1"/>
          </p:cNvSpPr>
          <p:nvPr/>
        </p:nvSpPr>
        <p:spPr bwMode="auto">
          <a:xfrm flipH="1" flipV="1">
            <a:off x="5632847" y="1314450"/>
            <a:ext cx="295275" cy="228600"/>
          </a:xfrm>
          <a:prstGeom prst="ellipse">
            <a:avLst/>
          </a:prstGeom>
          <a:blipFill dpi="0" rotWithShape="1">
            <a:blip r:embed="rId5"/>
            <a:srcRect/>
            <a:tile tx="0" ty="0" sx="100000" sy="100000" flip="none" algn="tl"/>
          </a:blipFill>
          <a:ln w="9525">
            <a:round/>
            <a:headEnd/>
            <a:tailEnd/>
          </a:ln>
          <a:scene3d>
            <a:camera prst="legacyObliqueTopRight">
              <a:rot lat="300000" lon="16199995" rev="0"/>
            </a:camera>
            <a:lightRig rig="legacyFlat3" dir="b"/>
          </a:scene3d>
          <a:sp3d extrusionH="3783000" prstMaterial="legacyMatte">
            <a:bevelT w="13500" h="13500" prst="angle"/>
            <a:bevelB w="13500" h="13500" prst="angle"/>
            <a:extrusionClr>
              <a:srgbClr val="FFCC99"/>
            </a:extrusionClr>
            <a:contourClr>
              <a:srgbClr val="FFFFFF"/>
            </a:contourClr>
          </a:sp3d>
        </p:spPr>
        <p:txBody>
          <a:bodyPr rot="10800000" wrap="none" anchor="ctr">
            <a:flatTx/>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algn="ctr" defTabSz="685800" fontAlgn="base">
              <a:spcBef>
                <a:spcPct val="0"/>
              </a:spcBef>
              <a:spcAft>
                <a:spcPct val="0"/>
              </a:spcAft>
              <a:buClrTx/>
              <a:buNone/>
            </a:pPr>
            <a:endParaRPr kumimoji="0" lang="vi-VN" altLang="en-US" sz="1350">
              <a:solidFill>
                <a:srgbClr val="000066"/>
              </a:solidFill>
              <a:latin typeface="Arial" panose="020B0604020202020204" pitchFamily="34" charset="0"/>
            </a:endParaRPr>
          </a:p>
        </p:txBody>
      </p:sp>
      <p:sp>
        <p:nvSpPr>
          <p:cNvPr id="82958" name="Freeform 14"/>
          <p:cNvSpPr>
            <a:spLocks/>
          </p:cNvSpPr>
          <p:nvPr/>
        </p:nvSpPr>
        <p:spPr bwMode="auto">
          <a:xfrm>
            <a:off x="3806428" y="1543050"/>
            <a:ext cx="251222" cy="514350"/>
          </a:xfrm>
          <a:custGeom>
            <a:avLst/>
            <a:gdLst>
              <a:gd name="T0" fmla="*/ 0 w 259"/>
              <a:gd name="T1" fmla="*/ 0 h 630"/>
              <a:gd name="T2" fmla="*/ 334962 w 259"/>
              <a:gd name="T3" fmla="*/ 6531 h 630"/>
              <a:gd name="T4" fmla="*/ 210806 w 259"/>
              <a:gd name="T5" fmla="*/ 111034 h 630"/>
              <a:gd name="T6" fmla="*/ 210806 w 259"/>
              <a:gd name="T7" fmla="*/ 529046 h 630"/>
              <a:gd name="T8" fmla="*/ 148728 w 259"/>
              <a:gd name="T9" fmla="*/ 685800 h 630"/>
              <a:gd name="T10" fmla="*/ 86650 w 259"/>
              <a:gd name="T11" fmla="*/ 529046 h 630"/>
              <a:gd name="T12" fmla="*/ 82771 w 259"/>
              <a:gd name="T13" fmla="*/ 111034 h 630"/>
              <a:gd name="T14" fmla="*/ 0 w 259"/>
              <a:gd name="T15" fmla="*/ 13063 h 630"/>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30"/>
              <a:gd name="T26" fmla="*/ 259 w 259"/>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30">
                <a:moveTo>
                  <a:pt x="0" y="0"/>
                </a:moveTo>
                <a:lnTo>
                  <a:pt x="259" y="6"/>
                </a:lnTo>
                <a:lnTo>
                  <a:pt x="163" y="102"/>
                </a:lnTo>
                <a:lnTo>
                  <a:pt x="163" y="486"/>
                </a:lnTo>
                <a:lnTo>
                  <a:pt x="115" y="630"/>
                </a:lnTo>
                <a:lnTo>
                  <a:pt x="67" y="486"/>
                </a:lnTo>
                <a:lnTo>
                  <a:pt x="64" y="102"/>
                </a:lnTo>
                <a:lnTo>
                  <a:pt x="0" y="12"/>
                </a:lnTo>
              </a:path>
            </a:pathLst>
          </a:custGeom>
          <a:solidFill>
            <a:schemeClr val="bg2"/>
          </a:solidFill>
          <a:ln w="9525">
            <a:round/>
            <a:headEnd/>
            <a:tailEnd/>
          </a:ln>
          <a:scene3d>
            <a:camera prst="legacyObliqueFront"/>
            <a:lightRig rig="legacyFlat3" dir="b"/>
          </a:scene3d>
          <a:sp3d extrusionH="430200" prstMaterial="legacyMetal">
            <a:bevelT w="13500" h="13500" prst="angle"/>
            <a:bevelB w="13500" h="13500" prst="angle"/>
            <a:extrusionClr>
              <a:schemeClr val="bg2"/>
            </a:extrusionClr>
            <a:contourClr>
              <a:schemeClr val="bg2"/>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82959" name="Freeform 15"/>
          <p:cNvSpPr>
            <a:spLocks/>
          </p:cNvSpPr>
          <p:nvPr/>
        </p:nvSpPr>
        <p:spPr bwMode="auto">
          <a:xfrm>
            <a:off x="4206478" y="1543050"/>
            <a:ext cx="251222" cy="514350"/>
          </a:xfrm>
          <a:custGeom>
            <a:avLst/>
            <a:gdLst>
              <a:gd name="T0" fmla="*/ 0 w 259"/>
              <a:gd name="T1" fmla="*/ 0 h 630"/>
              <a:gd name="T2" fmla="*/ 334962 w 259"/>
              <a:gd name="T3" fmla="*/ 6531 h 630"/>
              <a:gd name="T4" fmla="*/ 210806 w 259"/>
              <a:gd name="T5" fmla="*/ 111034 h 630"/>
              <a:gd name="T6" fmla="*/ 210806 w 259"/>
              <a:gd name="T7" fmla="*/ 529046 h 630"/>
              <a:gd name="T8" fmla="*/ 148728 w 259"/>
              <a:gd name="T9" fmla="*/ 685800 h 630"/>
              <a:gd name="T10" fmla="*/ 86650 w 259"/>
              <a:gd name="T11" fmla="*/ 529046 h 630"/>
              <a:gd name="T12" fmla="*/ 82771 w 259"/>
              <a:gd name="T13" fmla="*/ 111034 h 630"/>
              <a:gd name="T14" fmla="*/ 0 w 259"/>
              <a:gd name="T15" fmla="*/ 13063 h 630"/>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30"/>
              <a:gd name="T26" fmla="*/ 259 w 259"/>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30">
                <a:moveTo>
                  <a:pt x="0" y="0"/>
                </a:moveTo>
                <a:lnTo>
                  <a:pt x="259" y="6"/>
                </a:lnTo>
                <a:lnTo>
                  <a:pt x="163" y="102"/>
                </a:lnTo>
                <a:lnTo>
                  <a:pt x="163" y="486"/>
                </a:lnTo>
                <a:lnTo>
                  <a:pt x="115" y="630"/>
                </a:lnTo>
                <a:lnTo>
                  <a:pt x="67" y="486"/>
                </a:lnTo>
                <a:lnTo>
                  <a:pt x="64" y="102"/>
                </a:lnTo>
                <a:lnTo>
                  <a:pt x="0" y="12"/>
                </a:lnTo>
              </a:path>
            </a:pathLst>
          </a:custGeom>
          <a:solidFill>
            <a:schemeClr val="bg2"/>
          </a:solidFill>
          <a:ln w="9525">
            <a:round/>
            <a:headEnd/>
            <a:tailEnd/>
          </a:ln>
          <a:scene3d>
            <a:camera prst="legacyObliqueFront"/>
            <a:lightRig rig="legacyFlat3" dir="b"/>
          </a:scene3d>
          <a:sp3d extrusionH="430200" prstMaterial="legacyMetal">
            <a:bevelT w="13500" h="13500" prst="angle"/>
            <a:bevelB w="13500" h="13500" prst="angle"/>
            <a:extrusionClr>
              <a:schemeClr val="bg2"/>
            </a:extrusionClr>
            <a:contourClr>
              <a:schemeClr val="bg2"/>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82960" name="Freeform 16"/>
          <p:cNvSpPr>
            <a:spLocks/>
          </p:cNvSpPr>
          <p:nvPr/>
        </p:nvSpPr>
        <p:spPr bwMode="auto">
          <a:xfrm>
            <a:off x="4606528" y="1543050"/>
            <a:ext cx="251222" cy="514350"/>
          </a:xfrm>
          <a:custGeom>
            <a:avLst/>
            <a:gdLst>
              <a:gd name="T0" fmla="*/ 0 w 259"/>
              <a:gd name="T1" fmla="*/ 0 h 630"/>
              <a:gd name="T2" fmla="*/ 334962 w 259"/>
              <a:gd name="T3" fmla="*/ 6531 h 630"/>
              <a:gd name="T4" fmla="*/ 210806 w 259"/>
              <a:gd name="T5" fmla="*/ 111034 h 630"/>
              <a:gd name="T6" fmla="*/ 210806 w 259"/>
              <a:gd name="T7" fmla="*/ 529046 h 630"/>
              <a:gd name="T8" fmla="*/ 148728 w 259"/>
              <a:gd name="T9" fmla="*/ 685800 h 630"/>
              <a:gd name="T10" fmla="*/ 86650 w 259"/>
              <a:gd name="T11" fmla="*/ 529046 h 630"/>
              <a:gd name="T12" fmla="*/ 82771 w 259"/>
              <a:gd name="T13" fmla="*/ 111034 h 630"/>
              <a:gd name="T14" fmla="*/ 0 w 259"/>
              <a:gd name="T15" fmla="*/ 13063 h 630"/>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30"/>
              <a:gd name="T26" fmla="*/ 259 w 259"/>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30">
                <a:moveTo>
                  <a:pt x="0" y="0"/>
                </a:moveTo>
                <a:lnTo>
                  <a:pt x="259" y="6"/>
                </a:lnTo>
                <a:lnTo>
                  <a:pt x="163" y="102"/>
                </a:lnTo>
                <a:lnTo>
                  <a:pt x="163" y="486"/>
                </a:lnTo>
                <a:lnTo>
                  <a:pt x="115" y="630"/>
                </a:lnTo>
                <a:lnTo>
                  <a:pt x="67" y="486"/>
                </a:lnTo>
                <a:lnTo>
                  <a:pt x="64" y="102"/>
                </a:lnTo>
                <a:lnTo>
                  <a:pt x="0" y="12"/>
                </a:lnTo>
              </a:path>
            </a:pathLst>
          </a:custGeom>
          <a:solidFill>
            <a:schemeClr val="bg2"/>
          </a:solidFill>
          <a:ln w="9525">
            <a:round/>
            <a:headEnd/>
            <a:tailEnd/>
          </a:ln>
          <a:scene3d>
            <a:camera prst="legacyObliqueFront"/>
            <a:lightRig rig="legacyFlat3" dir="b"/>
          </a:scene3d>
          <a:sp3d extrusionH="430200" prstMaterial="legacyMetal">
            <a:bevelT w="13500" h="13500" prst="angle"/>
            <a:bevelB w="13500" h="13500" prst="angle"/>
            <a:extrusionClr>
              <a:schemeClr val="bg2"/>
            </a:extrusionClr>
            <a:contourClr>
              <a:schemeClr val="bg2"/>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82961" name="Freeform 17"/>
          <p:cNvSpPr>
            <a:spLocks/>
          </p:cNvSpPr>
          <p:nvPr/>
        </p:nvSpPr>
        <p:spPr bwMode="auto">
          <a:xfrm>
            <a:off x="5029200" y="1543050"/>
            <a:ext cx="285750" cy="514350"/>
          </a:xfrm>
          <a:custGeom>
            <a:avLst/>
            <a:gdLst>
              <a:gd name="T0" fmla="*/ 0 w 259"/>
              <a:gd name="T1" fmla="*/ 0 h 630"/>
              <a:gd name="T2" fmla="*/ 381000 w 259"/>
              <a:gd name="T3" fmla="*/ 6531 h 630"/>
              <a:gd name="T4" fmla="*/ 239780 w 259"/>
              <a:gd name="T5" fmla="*/ 111034 h 630"/>
              <a:gd name="T6" fmla="*/ 239780 w 259"/>
              <a:gd name="T7" fmla="*/ 529046 h 630"/>
              <a:gd name="T8" fmla="*/ 169170 w 259"/>
              <a:gd name="T9" fmla="*/ 685800 h 630"/>
              <a:gd name="T10" fmla="*/ 98560 w 259"/>
              <a:gd name="T11" fmla="*/ 529046 h 630"/>
              <a:gd name="T12" fmla="*/ 94147 w 259"/>
              <a:gd name="T13" fmla="*/ 111034 h 630"/>
              <a:gd name="T14" fmla="*/ 0 w 259"/>
              <a:gd name="T15" fmla="*/ 13063 h 630"/>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30"/>
              <a:gd name="T26" fmla="*/ 259 w 259"/>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30">
                <a:moveTo>
                  <a:pt x="0" y="0"/>
                </a:moveTo>
                <a:lnTo>
                  <a:pt x="259" y="6"/>
                </a:lnTo>
                <a:lnTo>
                  <a:pt x="163" y="102"/>
                </a:lnTo>
                <a:lnTo>
                  <a:pt x="163" y="486"/>
                </a:lnTo>
                <a:lnTo>
                  <a:pt x="115" y="630"/>
                </a:lnTo>
                <a:lnTo>
                  <a:pt x="67" y="486"/>
                </a:lnTo>
                <a:lnTo>
                  <a:pt x="64" y="102"/>
                </a:lnTo>
                <a:lnTo>
                  <a:pt x="0" y="12"/>
                </a:lnTo>
              </a:path>
            </a:pathLst>
          </a:custGeom>
          <a:solidFill>
            <a:schemeClr val="bg2"/>
          </a:solidFill>
          <a:ln w="9525">
            <a:round/>
            <a:headEnd/>
            <a:tailEnd/>
          </a:ln>
          <a:scene3d>
            <a:camera prst="legacyObliqueFront"/>
            <a:lightRig rig="legacyFlat3" dir="b"/>
          </a:scene3d>
          <a:sp3d extrusionH="430200" prstMaterial="legacyMetal">
            <a:bevelT w="13500" h="13500" prst="angle"/>
            <a:bevelB w="13500" h="13500" prst="angle"/>
            <a:extrusionClr>
              <a:schemeClr val="bg2"/>
            </a:extrusionClr>
            <a:contourClr>
              <a:schemeClr val="bg2"/>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sp>
        <p:nvSpPr>
          <p:cNvPr id="82962" name="Freeform 18"/>
          <p:cNvSpPr>
            <a:spLocks/>
          </p:cNvSpPr>
          <p:nvPr/>
        </p:nvSpPr>
        <p:spPr bwMode="auto">
          <a:xfrm>
            <a:off x="5463778" y="1543050"/>
            <a:ext cx="251222" cy="514350"/>
          </a:xfrm>
          <a:custGeom>
            <a:avLst/>
            <a:gdLst>
              <a:gd name="T0" fmla="*/ 0 w 259"/>
              <a:gd name="T1" fmla="*/ 0 h 630"/>
              <a:gd name="T2" fmla="*/ 334962 w 259"/>
              <a:gd name="T3" fmla="*/ 6531 h 630"/>
              <a:gd name="T4" fmla="*/ 210806 w 259"/>
              <a:gd name="T5" fmla="*/ 111034 h 630"/>
              <a:gd name="T6" fmla="*/ 210806 w 259"/>
              <a:gd name="T7" fmla="*/ 529046 h 630"/>
              <a:gd name="T8" fmla="*/ 148728 w 259"/>
              <a:gd name="T9" fmla="*/ 685800 h 630"/>
              <a:gd name="T10" fmla="*/ 86650 w 259"/>
              <a:gd name="T11" fmla="*/ 529046 h 630"/>
              <a:gd name="T12" fmla="*/ 82771 w 259"/>
              <a:gd name="T13" fmla="*/ 111034 h 630"/>
              <a:gd name="T14" fmla="*/ 0 w 259"/>
              <a:gd name="T15" fmla="*/ 13063 h 630"/>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630"/>
              <a:gd name="T26" fmla="*/ 259 w 259"/>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630">
                <a:moveTo>
                  <a:pt x="0" y="0"/>
                </a:moveTo>
                <a:lnTo>
                  <a:pt x="259" y="6"/>
                </a:lnTo>
                <a:lnTo>
                  <a:pt x="163" y="102"/>
                </a:lnTo>
                <a:lnTo>
                  <a:pt x="163" y="486"/>
                </a:lnTo>
                <a:lnTo>
                  <a:pt x="115" y="630"/>
                </a:lnTo>
                <a:lnTo>
                  <a:pt x="67" y="486"/>
                </a:lnTo>
                <a:lnTo>
                  <a:pt x="64" y="102"/>
                </a:lnTo>
                <a:lnTo>
                  <a:pt x="0" y="12"/>
                </a:lnTo>
              </a:path>
            </a:pathLst>
          </a:custGeom>
          <a:solidFill>
            <a:schemeClr val="bg2"/>
          </a:solidFill>
          <a:ln w="9525">
            <a:round/>
            <a:headEnd/>
            <a:tailEnd/>
          </a:ln>
          <a:scene3d>
            <a:camera prst="legacyObliqueFront"/>
            <a:lightRig rig="legacyFlat3" dir="b"/>
          </a:scene3d>
          <a:sp3d extrusionH="430200" prstMaterial="legacyMetal">
            <a:bevelT w="13500" h="13500" prst="angle"/>
            <a:bevelB w="13500" h="13500" prst="angle"/>
            <a:extrusionClr>
              <a:schemeClr val="bg2"/>
            </a:extrusionClr>
            <a:contourClr>
              <a:schemeClr val="bg2"/>
            </a:contourClr>
          </a:sp3d>
        </p:spPr>
        <p:txBody>
          <a:bodyPr>
            <a:flatTx/>
          </a:bodyPr>
          <a:lstStyle/>
          <a:p>
            <a:pPr defTabSz="685800" eaLnBrk="0" fontAlgn="base" hangingPunct="0">
              <a:spcBef>
                <a:spcPct val="0"/>
              </a:spcBef>
              <a:spcAft>
                <a:spcPct val="0"/>
              </a:spcAft>
            </a:pPr>
            <a:endParaRPr kumimoji="1" lang="en-US">
              <a:solidFill>
                <a:srgbClr val="000066"/>
              </a:solidFill>
              <a:latin typeface="Arial" panose="020B0604020202020204" pitchFamily="34" charset="0"/>
            </a:endParaRPr>
          </a:p>
        </p:txBody>
      </p:sp>
      <p:grpSp>
        <p:nvGrpSpPr>
          <p:cNvPr id="2" name="Group 19"/>
          <p:cNvGrpSpPr>
            <a:grpSpLocks/>
          </p:cNvGrpSpPr>
          <p:nvPr/>
        </p:nvGrpSpPr>
        <p:grpSpPr bwMode="auto">
          <a:xfrm>
            <a:off x="2997994" y="1119187"/>
            <a:ext cx="571500" cy="1281113"/>
            <a:chOff x="1474" y="1124"/>
            <a:chExt cx="432" cy="864"/>
          </a:xfrm>
        </p:grpSpPr>
        <p:sp>
          <p:nvSpPr>
            <p:cNvPr id="82964" name="Freeform 20"/>
            <p:cNvSpPr>
              <a:spLocks/>
            </p:cNvSpPr>
            <p:nvPr/>
          </p:nvSpPr>
          <p:spPr bwMode="auto">
            <a:xfrm>
              <a:off x="1474" y="1124"/>
              <a:ext cx="432" cy="854"/>
            </a:xfrm>
            <a:custGeom>
              <a:avLst/>
              <a:gdLst/>
              <a:ahLst/>
              <a:cxnLst>
                <a:cxn ang="0">
                  <a:pos x="435" y="1318"/>
                </a:cxn>
                <a:cxn ang="0">
                  <a:pos x="256" y="1292"/>
                </a:cxn>
                <a:cxn ang="0">
                  <a:pos x="102" y="1190"/>
                </a:cxn>
                <a:cxn ang="0">
                  <a:pos x="13" y="1024"/>
                </a:cxn>
                <a:cxn ang="0">
                  <a:pos x="0" y="819"/>
                </a:cxn>
                <a:cxn ang="0">
                  <a:pos x="102" y="588"/>
                </a:cxn>
                <a:cxn ang="0">
                  <a:pos x="230" y="396"/>
                </a:cxn>
                <a:cxn ang="0">
                  <a:pos x="397" y="0"/>
                </a:cxn>
                <a:cxn ang="0">
                  <a:pos x="601" y="345"/>
                </a:cxn>
                <a:cxn ang="0">
                  <a:pos x="717" y="473"/>
                </a:cxn>
                <a:cxn ang="0">
                  <a:pos x="806" y="576"/>
                </a:cxn>
                <a:cxn ang="0">
                  <a:pos x="883" y="716"/>
                </a:cxn>
                <a:cxn ang="0">
                  <a:pos x="896" y="857"/>
                </a:cxn>
                <a:cxn ang="0">
                  <a:pos x="870" y="1062"/>
                </a:cxn>
                <a:cxn ang="0">
                  <a:pos x="793" y="1190"/>
                </a:cxn>
                <a:cxn ang="0">
                  <a:pos x="614" y="1292"/>
                </a:cxn>
                <a:cxn ang="0">
                  <a:pos x="435" y="1318"/>
                </a:cxn>
              </a:cxnLst>
              <a:rect l="0" t="0" r="r" b="b"/>
              <a:pathLst>
                <a:path w="896" h="1318">
                  <a:moveTo>
                    <a:pt x="435" y="1318"/>
                  </a:moveTo>
                  <a:lnTo>
                    <a:pt x="256" y="1292"/>
                  </a:lnTo>
                  <a:lnTo>
                    <a:pt x="102" y="1190"/>
                  </a:lnTo>
                  <a:lnTo>
                    <a:pt x="13" y="1024"/>
                  </a:lnTo>
                  <a:lnTo>
                    <a:pt x="0" y="819"/>
                  </a:lnTo>
                  <a:lnTo>
                    <a:pt x="102" y="588"/>
                  </a:lnTo>
                  <a:lnTo>
                    <a:pt x="230" y="396"/>
                  </a:lnTo>
                  <a:lnTo>
                    <a:pt x="397" y="0"/>
                  </a:lnTo>
                  <a:lnTo>
                    <a:pt x="601" y="345"/>
                  </a:lnTo>
                  <a:lnTo>
                    <a:pt x="717" y="473"/>
                  </a:lnTo>
                  <a:lnTo>
                    <a:pt x="806" y="576"/>
                  </a:lnTo>
                  <a:lnTo>
                    <a:pt x="883" y="716"/>
                  </a:lnTo>
                  <a:lnTo>
                    <a:pt x="896" y="857"/>
                  </a:lnTo>
                  <a:lnTo>
                    <a:pt x="870" y="1062"/>
                  </a:lnTo>
                  <a:lnTo>
                    <a:pt x="793" y="1190"/>
                  </a:lnTo>
                  <a:lnTo>
                    <a:pt x="614" y="1292"/>
                  </a:lnTo>
                  <a:lnTo>
                    <a:pt x="435" y="1318"/>
                  </a:lnTo>
                  <a:close/>
                </a:path>
              </a:pathLst>
            </a:custGeom>
            <a:gradFill rotWithShape="1">
              <a:gsLst>
                <a:gs pos="0">
                  <a:schemeClr val="bg1"/>
                </a:gs>
                <a:gs pos="50000">
                  <a:srgbClr val="FF3300"/>
                </a:gs>
                <a:gs pos="100000">
                  <a:schemeClr val="bg1"/>
                </a:gs>
              </a:gsLst>
              <a:lin ang="0" scaled="1"/>
            </a:gradFill>
            <a:ln w="9525">
              <a:noFill/>
              <a:round/>
              <a:headEnd/>
              <a:tailEnd/>
            </a:ln>
            <a:effectLst/>
          </p:spPr>
          <p:txBody>
            <a:bodyPr/>
            <a:lstStyle/>
            <a:p>
              <a:pPr defTabSz="685800" eaLnBrk="0" fontAlgn="base" hangingPunct="0">
                <a:spcBef>
                  <a:spcPct val="0"/>
                </a:spcBef>
                <a:spcAft>
                  <a:spcPct val="0"/>
                </a:spcAft>
                <a:defRPr/>
              </a:pPr>
              <a:endParaRPr kumimoji="1" lang="en-US">
                <a:solidFill>
                  <a:srgbClr val="000066"/>
                </a:solidFill>
                <a:latin typeface="Arial" charset="0"/>
              </a:endParaRPr>
            </a:p>
          </p:txBody>
        </p:sp>
        <p:sp>
          <p:nvSpPr>
            <p:cNvPr id="82965" name="Freeform 21"/>
            <p:cNvSpPr>
              <a:spLocks/>
            </p:cNvSpPr>
            <p:nvPr/>
          </p:nvSpPr>
          <p:spPr bwMode="auto">
            <a:xfrm>
              <a:off x="1525" y="1291"/>
              <a:ext cx="324" cy="697"/>
            </a:xfrm>
            <a:custGeom>
              <a:avLst/>
              <a:gdLst/>
              <a:ahLst/>
              <a:cxnLst>
                <a:cxn ang="0">
                  <a:pos x="435" y="1318"/>
                </a:cxn>
                <a:cxn ang="0">
                  <a:pos x="256" y="1292"/>
                </a:cxn>
                <a:cxn ang="0">
                  <a:pos x="102" y="1190"/>
                </a:cxn>
                <a:cxn ang="0">
                  <a:pos x="13" y="1024"/>
                </a:cxn>
                <a:cxn ang="0">
                  <a:pos x="0" y="819"/>
                </a:cxn>
                <a:cxn ang="0">
                  <a:pos x="102" y="588"/>
                </a:cxn>
                <a:cxn ang="0">
                  <a:pos x="230" y="396"/>
                </a:cxn>
                <a:cxn ang="0">
                  <a:pos x="397" y="0"/>
                </a:cxn>
                <a:cxn ang="0">
                  <a:pos x="601" y="345"/>
                </a:cxn>
                <a:cxn ang="0">
                  <a:pos x="717" y="473"/>
                </a:cxn>
                <a:cxn ang="0">
                  <a:pos x="806" y="576"/>
                </a:cxn>
                <a:cxn ang="0">
                  <a:pos x="883" y="716"/>
                </a:cxn>
                <a:cxn ang="0">
                  <a:pos x="896" y="857"/>
                </a:cxn>
                <a:cxn ang="0">
                  <a:pos x="870" y="1062"/>
                </a:cxn>
                <a:cxn ang="0">
                  <a:pos x="793" y="1190"/>
                </a:cxn>
                <a:cxn ang="0">
                  <a:pos x="614" y="1292"/>
                </a:cxn>
                <a:cxn ang="0">
                  <a:pos x="435" y="1318"/>
                </a:cxn>
              </a:cxnLst>
              <a:rect l="0" t="0" r="r" b="b"/>
              <a:pathLst>
                <a:path w="896" h="1318">
                  <a:moveTo>
                    <a:pt x="435" y="1318"/>
                  </a:moveTo>
                  <a:lnTo>
                    <a:pt x="256" y="1292"/>
                  </a:lnTo>
                  <a:lnTo>
                    <a:pt x="102" y="1190"/>
                  </a:lnTo>
                  <a:lnTo>
                    <a:pt x="13" y="1024"/>
                  </a:lnTo>
                  <a:lnTo>
                    <a:pt x="0" y="819"/>
                  </a:lnTo>
                  <a:lnTo>
                    <a:pt x="102" y="588"/>
                  </a:lnTo>
                  <a:lnTo>
                    <a:pt x="230" y="396"/>
                  </a:lnTo>
                  <a:lnTo>
                    <a:pt x="397" y="0"/>
                  </a:lnTo>
                  <a:lnTo>
                    <a:pt x="601" y="345"/>
                  </a:lnTo>
                  <a:lnTo>
                    <a:pt x="717" y="473"/>
                  </a:lnTo>
                  <a:lnTo>
                    <a:pt x="806" y="576"/>
                  </a:lnTo>
                  <a:lnTo>
                    <a:pt x="883" y="716"/>
                  </a:lnTo>
                  <a:lnTo>
                    <a:pt x="896" y="857"/>
                  </a:lnTo>
                  <a:lnTo>
                    <a:pt x="870" y="1062"/>
                  </a:lnTo>
                  <a:lnTo>
                    <a:pt x="793" y="1190"/>
                  </a:lnTo>
                  <a:lnTo>
                    <a:pt x="614" y="1292"/>
                  </a:lnTo>
                  <a:lnTo>
                    <a:pt x="435" y="1318"/>
                  </a:lnTo>
                  <a:close/>
                </a:path>
              </a:pathLst>
            </a:custGeom>
            <a:gradFill rotWithShape="1">
              <a:gsLst>
                <a:gs pos="0">
                  <a:srgbClr val="FF6600"/>
                </a:gs>
                <a:gs pos="50000">
                  <a:schemeClr val="bg1"/>
                </a:gs>
                <a:gs pos="100000">
                  <a:srgbClr val="FF6600"/>
                </a:gs>
              </a:gsLst>
              <a:lin ang="0" scaled="1"/>
            </a:gradFill>
            <a:ln w="9525">
              <a:noFill/>
              <a:round/>
              <a:headEnd/>
              <a:tailEnd/>
            </a:ln>
            <a:effectLst/>
          </p:spPr>
          <p:txBody>
            <a:bodyPr/>
            <a:lstStyle/>
            <a:p>
              <a:pPr defTabSz="685800" eaLnBrk="0" fontAlgn="base" hangingPunct="0">
                <a:spcBef>
                  <a:spcPct val="0"/>
                </a:spcBef>
                <a:spcAft>
                  <a:spcPct val="0"/>
                </a:spcAft>
                <a:defRPr/>
              </a:pPr>
              <a:endParaRPr kumimoji="1" lang="en-US">
                <a:solidFill>
                  <a:srgbClr val="000066"/>
                </a:solidFill>
                <a:latin typeface="Arial" charset="0"/>
              </a:endParaRPr>
            </a:p>
          </p:txBody>
        </p:sp>
        <p:sp>
          <p:nvSpPr>
            <p:cNvPr id="82966" name="Freeform 22"/>
            <p:cNvSpPr>
              <a:spLocks/>
            </p:cNvSpPr>
            <p:nvPr/>
          </p:nvSpPr>
          <p:spPr bwMode="auto">
            <a:xfrm>
              <a:off x="1590" y="1387"/>
              <a:ext cx="184" cy="591"/>
            </a:xfrm>
            <a:custGeom>
              <a:avLst/>
              <a:gdLst/>
              <a:ahLst/>
              <a:cxnLst>
                <a:cxn ang="0">
                  <a:pos x="435" y="1318"/>
                </a:cxn>
                <a:cxn ang="0">
                  <a:pos x="256" y="1292"/>
                </a:cxn>
                <a:cxn ang="0">
                  <a:pos x="102" y="1190"/>
                </a:cxn>
                <a:cxn ang="0">
                  <a:pos x="13" y="1024"/>
                </a:cxn>
                <a:cxn ang="0">
                  <a:pos x="0" y="819"/>
                </a:cxn>
                <a:cxn ang="0">
                  <a:pos x="102" y="588"/>
                </a:cxn>
                <a:cxn ang="0">
                  <a:pos x="230" y="396"/>
                </a:cxn>
                <a:cxn ang="0">
                  <a:pos x="397" y="0"/>
                </a:cxn>
                <a:cxn ang="0">
                  <a:pos x="601" y="345"/>
                </a:cxn>
                <a:cxn ang="0">
                  <a:pos x="717" y="473"/>
                </a:cxn>
                <a:cxn ang="0">
                  <a:pos x="806" y="576"/>
                </a:cxn>
                <a:cxn ang="0">
                  <a:pos x="883" y="716"/>
                </a:cxn>
                <a:cxn ang="0">
                  <a:pos x="896" y="857"/>
                </a:cxn>
                <a:cxn ang="0">
                  <a:pos x="870" y="1062"/>
                </a:cxn>
                <a:cxn ang="0">
                  <a:pos x="793" y="1190"/>
                </a:cxn>
                <a:cxn ang="0">
                  <a:pos x="614" y="1292"/>
                </a:cxn>
                <a:cxn ang="0">
                  <a:pos x="435" y="1318"/>
                </a:cxn>
              </a:cxnLst>
              <a:rect l="0" t="0" r="r" b="b"/>
              <a:pathLst>
                <a:path w="896" h="1318">
                  <a:moveTo>
                    <a:pt x="435" y="1318"/>
                  </a:moveTo>
                  <a:lnTo>
                    <a:pt x="256" y="1292"/>
                  </a:lnTo>
                  <a:lnTo>
                    <a:pt x="102" y="1190"/>
                  </a:lnTo>
                  <a:lnTo>
                    <a:pt x="13" y="1024"/>
                  </a:lnTo>
                  <a:lnTo>
                    <a:pt x="0" y="819"/>
                  </a:lnTo>
                  <a:lnTo>
                    <a:pt x="102" y="588"/>
                  </a:lnTo>
                  <a:lnTo>
                    <a:pt x="230" y="396"/>
                  </a:lnTo>
                  <a:lnTo>
                    <a:pt x="397" y="0"/>
                  </a:lnTo>
                  <a:lnTo>
                    <a:pt x="601" y="345"/>
                  </a:lnTo>
                  <a:lnTo>
                    <a:pt x="717" y="473"/>
                  </a:lnTo>
                  <a:lnTo>
                    <a:pt x="806" y="576"/>
                  </a:lnTo>
                  <a:lnTo>
                    <a:pt x="883" y="716"/>
                  </a:lnTo>
                  <a:lnTo>
                    <a:pt x="896" y="857"/>
                  </a:lnTo>
                  <a:lnTo>
                    <a:pt x="870" y="1062"/>
                  </a:lnTo>
                  <a:lnTo>
                    <a:pt x="793" y="1190"/>
                  </a:lnTo>
                  <a:lnTo>
                    <a:pt x="614" y="1292"/>
                  </a:lnTo>
                  <a:lnTo>
                    <a:pt x="435" y="1318"/>
                  </a:lnTo>
                  <a:close/>
                </a:path>
              </a:pathLst>
            </a:custGeom>
            <a:gradFill rotWithShape="1">
              <a:gsLst>
                <a:gs pos="0">
                  <a:schemeClr val="bg1"/>
                </a:gs>
                <a:gs pos="50000">
                  <a:srgbClr val="FF6600"/>
                </a:gs>
                <a:gs pos="100000">
                  <a:schemeClr val="bg1"/>
                </a:gs>
              </a:gsLst>
              <a:lin ang="0" scaled="1"/>
            </a:gradFill>
            <a:ln w="9525">
              <a:noFill/>
              <a:round/>
              <a:headEnd/>
              <a:tailEnd/>
            </a:ln>
            <a:effectLst/>
          </p:spPr>
          <p:txBody>
            <a:bodyPr/>
            <a:lstStyle/>
            <a:p>
              <a:pPr defTabSz="685800" eaLnBrk="0" fontAlgn="base" hangingPunct="0">
                <a:spcBef>
                  <a:spcPct val="0"/>
                </a:spcBef>
                <a:spcAft>
                  <a:spcPct val="0"/>
                </a:spcAft>
                <a:defRPr/>
              </a:pPr>
              <a:endParaRPr kumimoji="1" lang="en-US">
                <a:solidFill>
                  <a:srgbClr val="000066"/>
                </a:solidFill>
                <a:latin typeface="Arial" charset="0"/>
              </a:endParaRPr>
            </a:p>
          </p:txBody>
        </p:sp>
      </p:grpSp>
      <p:sp>
        <p:nvSpPr>
          <p:cNvPr id="6164" name="Text Box 23"/>
          <p:cNvSpPr txBox="1">
            <a:spLocks noChangeArrowheads="1"/>
          </p:cNvSpPr>
          <p:nvPr/>
        </p:nvSpPr>
        <p:spPr bwMode="auto">
          <a:xfrm>
            <a:off x="3817144" y="998935"/>
            <a:ext cx="2808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fontAlgn="base">
              <a:spcBef>
                <a:spcPct val="0"/>
              </a:spcBef>
              <a:spcAft>
                <a:spcPct val="0"/>
              </a:spcAft>
              <a:buClrTx/>
              <a:buNone/>
            </a:pPr>
            <a:r>
              <a:rPr kumimoji="0" lang="en-US" altLang="en-US" sz="1350">
                <a:solidFill>
                  <a:srgbClr val="000066"/>
                </a:solidFill>
                <a:latin typeface="Arial" panose="020B0604020202020204" pitchFamily="34" charset="0"/>
              </a:rPr>
              <a:t>a</a:t>
            </a:r>
          </a:p>
        </p:txBody>
      </p:sp>
      <p:sp>
        <p:nvSpPr>
          <p:cNvPr id="6165" name="Text Box 24"/>
          <p:cNvSpPr txBox="1">
            <a:spLocks noChangeArrowheads="1"/>
          </p:cNvSpPr>
          <p:nvPr/>
        </p:nvSpPr>
        <p:spPr bwMode="auto">
          <a:xfrm>
            <a:off x="4160044" y="941785"/>
            <a:ext cx="2808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fontAlgn="base">
              <a:spcBef>
                <a:spcPct val="0"/>
              </a:spcBef>
              <a:spcAft>
                <a:spcPct val="0"/>
              </a:spcAft>
              <a:buClrTx/>
              <a:buNone/>
            </a:pPr>
            <a:r>
              <a:rPr kumimoji="0" lang="en-US" altLang="en-US" sz="1350">
                <a:solidFill>
                  <a:srgbClr val="000066"/>
                </a:solidFill>
                <a:latin typeface="Arial" panose="020B0604020202020204" pitchFamily="34" charset="0"/>
              </a:rPr>
              <a:t>b</a:t>
            </a:r>
          </a:p>
        </p:txBody>
      </p:sp>
      <p:sp>
        <p:nvSpPr>
          <p:cNvPr id="6166" name="Text Box 25"/>
          <p:cNvSpPr txBox="1">
            <a:spLocks noChangeArrowheads="1"/>
          </p:cNvSpPr>
          <p:nvPr/>
        </p:nvSpPr>
        <p:spPr bwMode="auto">
          <a:xfrm>
            <a:off x="5074444" y="998935"/>
            <a:ext cx="2808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fontAlgn="base">
              <a:spcBef>
                <a:spcPct val="0"/>
              </a:spcBef>
              <a:spcAft>
                <a:spcPct val="0"/>
              </a:spcAft>
              <a:buClrTx/>
              <a:buNone/>
            </a:pPr>
            <a:r>
              <a:rPr kumimoji="0" lang="en-US" altLang="en-US" sz="1350">
                <a:solidFill>
                  <a:srgbClr val="000066"/>
                </a:solidFill>
                <a:latin typeface="Arial" panose="020B0604020202020204" pitchFamily="34" charset="0"/>
              </a:rPr>
              <a:t>d</a:t>
            </a:r>
          </a:p>
        </p:txBody>
      </p:sp>
      <p:sp>
        <p:nvSpPr>
          <p:cNvPr id="6167" name="Text Box 26"/>
          <p:cNvSpPr txBox="1">
            <a:spLocks noChangeArrowheads="1"/>
          </p:cNvSpPr>
          <p:nvPr/>
        </p:nvSpPr>
        <p:spPr bwMode="auto">
          <a:xfrm>
            <a:off x="5474494" y="941785"/>
            <a:ext cx="2808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fontAlgn="base">
              <a:spcBef>
                <a:spcPct val="0"/>
              </a:spcBef>
              <a:spcAft>
                <a:spcPct val="0"/>
              </a:spcAft>
              <a:buClrTx/>
              <a:buNone/>
            </a:pPr>
            <a:r>
              <a:rPr kumimoji="0" lang="en-US" altLang="en-US" sz="1350">
                <a:solidFill>
                  <a:srgbClr val="000066"/>
                </a:solidFill>
                <a:latin typeface="Arial" panose="020B0604020202020204" pitchFamily="34" charset="0"/>
              </a:rPr>
              <a:t>e</a:t>
            </a:r>
          </a:p>
        </p:txBody>
      </p:sp>
      <p:sp>
        <p:nvSpPr>
          <p:cNvPr id="6168" name="Text Box 27"/>
          <p:cNvSpPr txBox="1">
            <a:spLocks noChangeArrowheads="1"/>
          </p:cNvSpPr>
          <p:nvPr/>
        </p:nvSpPr>
        <p:spPr bwMode="auto">
          <a:xfrm>
            <a:off x="4617244" y="941785"/>
            <a:ext cx="2712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kumimoji="1" sz="2800">
                <a:solidFill>
                  <a:schemeClr val="tx1"/>
                </a:solidFill>
                <a:latin typeface="Tahoma" panose="020B0604030504040204" pitchFamily="34" charset="0"/>
              </a:defRPr>
            </a:lvl1pPr>
            <a:lvl2pPr marL="742950" indent="-285750">
              <a:spcBef>
                <a:spcPct val="20000"/>
              </a:spcBef>
              <a:buClr>
                <a:srgbClr val="3366CC"/>
              </a:buClr>
              <a:buChar char="•"/>
              <a:defRPr kumimoji="1" sz="2400">
                <a:solidFill>
                  <a:schemeClr val="tx1"/>
                </a:solidFill>
                <a:latin typeface="Tahoma" panose="020B0604030504040204" pitchFamily="34" charset="0"/>
              </a:defRPr>
            </a:lvl2pPr>
            <a:lvl3pPr marL="1143000" indent="-228600">
              <a:spcBef>
                <a:spcPct val="20000"/>
              </a:spcBef>
              <a:buClr>
                <a:srgbClr val="3366CC"/>
              </a:buClr>
              <a:buChar char="•"/>
              <a:defRPr kumimoji="1" sz="2000">
                <a:solidFill>
                  <a:schemeClr val="tx1"/>
                </a:solidFill>
                <a:latin typeface="Tahoma" panose="020B0604030504040204" pitchFamily="34" charset="0"/>
              </a:defRPr>
            </a:lvl3pPr>
            <a:lvl4pPr marL="1600200" indent="-228600">
              <a:spcBef>
                <a:spcPct val="20000"/>
              </a:spcBef>
              <a:buClr>
                <a:srgbClr val="3366CC"/>
              </a:buClr>
              <a:buChar char="•"/>
              <a:defRPr kumimoji="1" sz="2000">
                <a:solidFill>
                  <a:schemeClr val="tx1"/>
                </a:solidFill>
                <a:latin typeface="Tahoma" panose="020B0604030504040204" pitchFamily="34" charset="0"/>
              </a:defRPr>
            </a:lvl4pPr>
            <a:lvl5pPr marL="2057400" indent="-228600">
              <a:spcBef>
                <a:spcPct val="20000"/>
              </a:spcBef>
              <a:buClr>
                <a:srgbClr val="3366CC"/>
              </a:buClr>
              <a:buChar char="•"/>
              <a:defRPr kumimoji="1">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3366CC"/>
              </a:buClr>
              <a:buChar char="•"/>
              <a:defRPr kumimoji="1">
                <a:solidFill>
                  <a:schemeClr val="tx1"/>
                </a:solidFill>
                <a:latin typeface="Tahoma" panose="020B0604030504040204" pitchFamily="34" charset="0"/>
              </a:defRPr>
            </a:lvl9pPr>
          </a:lstStyle>
          <a:p>
            <a:pPr defTabSz="685800" fontAlgn="base">
              <a:spcBef>
                <a:spcPct val="0"/>
              </a:spcBef>
              <a:spcAft>
                <a:spcPct val="0"/>
              </a:spcAft>
              <a:buClrTx/>
              <a:buNone/>
            </a:pPr>
            <a:r>
              <a:rPr kumimoji="0" lang="en-US" altLang="en-US" sz="1350">
                <a:solidFill>
                  <a:srgbClr val="000066"/>
                </a:solidFill>
                <a:latin typeface="Arial" panose="020B0604020202020204" pitchFamily="34" charset="0"/>
              </a:rPr>
              <a:t>c</a:t>
            </a:r>
          </a:p>
        </p:txBody>
      </p:sp>
      <p:sp>
        <p:nvSpPr>
          <p:cNvPr id="31" name="Rectangle 30"/>
          <p:cNvSpPr/>
          <p:nvPr/>
        </p:nvSpPr>
        <p:spPr>
          <a:xfrm>
            <a:off x="1" y="-22471"/>
            <a:ext cx="9144000" cy="646331"/>
          </a:xfrm>
          <a:prstGeom prst="rect">
            <a:avLst/>
          </a:prstGeom>
          <a:solidFill>
            <a:srgbClr val="FFFFFF"/>
          </a:solidFill>
        </p:spPr>
        <p:txBody>
          <a:bodyPr wrap="square">
            <a:spAutoFit/>
          </a:bodyPr>
          <a:lstStyle/>
          <a:p>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nghiệm</a:t>
            </a:r>
            <a:r>
              <a:rPr lang="en-US" sz="3600" dirty="0">
                <a:solidFill>
                  <a:prstClr val="black"/>
                </a:solidFill>
                <a:latin typeface="Times New Roman" pitchFamily="18" charset="0"/>
                <a:cs typeface="Times New Roman" pitchFamily="18" charset="0"/>
              </a:rPr>
              <a:t> </a:t>
            </a:r>
            <a:r>
              <a:rPr lang="en-US" sz="3600" err="1">
                <a:solidFill>
                  <a:prstClr val="black"/>
                </a:solidFill>
                <a:latin typeface="Times New Roman" pitchFamily="18" charset="0"/>
                <a:cs typeface="Times New Roman" pitchFamily="18" charset="0"/>
              </a:rPr>
              <a:t>hình</a:t>
            </a:r>
            <a:r>
              <a:rPr lang="en-US" sz="3600">
                <a:solidFill>
                  <a:prstClr val="black"/>
                </a:solidFill>
                <a:latin typeface="Times New Roman" pitchFamily="18" charset="0"/>
                <a:cs typeface="Times New Roman" pitchFamily="18" charset="0"/>
              </a:rPr>
              <a:t> </a:t>
            </a:r>
            <a:r>
              <a:rPr lang="en-US" sz="3600" smtClean="0">
                <a:solidFill>
                  <a:prstClr val="black"/>
                </a:solidFill>
                <a:latin typeface="Times New Roman" pitchFamily="18" charset="0"/>
                <a:cs typeface="Times New Roman" pitchFamily="18" charset="0"/>
              </a:rPr>
              <a:t>H28.1</a:t>
            </a:r>
            <a:endParaRPr lang="en-US" sz="3600" dirty="0">
              <a:solidFill>
                <a:prstClr val="black"/>
              </a:solidFill>
              <a:latin typeface="Times New Roman" pitchFamily="18" charset="0"/>
              <a:cs typeface="Times New Roman" pitchFamily="18" charset="0"/>
            </a:endParaRPr>
          </a:p>
        </p:txBody>
      </p:sp>
      <p:cxnSp>
        <p:nvCxnSpPr>
          <p:cNvPr id="36" name="Straight Arrow Connector 35"/>
          <p:cNvCxnSpPr/>
          <p:nvPr/>
        </p:nvCxnSpPr>
        <p:spPr>
          <a:xfrm>
            <a:off x="1931194" y="1428750"/>
            <a:ext cx="1638300" cy="0"/>
          </a:xfrm>
          <a:prstGeom prst="straightConnector1">
            <a:avLst/>
          </a:prstGeom>
          <a:noFill/>
          <a:ln w="44450" cap="flat" cmpd="sng" algn="ctr">
            <a:solidFill>
              <a:srgbClr val="FF0000"/>
            </a:solidFill>
            <a:prstDash val="solid"/>
            <a:tailEnd type="stealth"/>
          </a:ln>
          <a:effectLst/>
        </p:spPr>
      </p:cxnSp>
      <p:sp>
        <p:nvSpPr>
          <p:cNvPr id="41" name="AutoShape 58"/>
          <p:cNvSpPr>
            <a:spLocks noChangeArrowheads="1"/>
          </p:cNvSpPr>
          <p:nvPr/>
        </p:nvSpPr>
        <p:spPr bwMode="auto">
          <a:xfrm>
            <a:off x="4457700" y="1932457"/>
            <a:ext cx="4381500" cy="2143125"/>
          </a:xfrm>
          <a:prstGeom prst="cloudCallout">
            <a:avLst>
              <a:gd name="adj1" fmla="val -80947"/>
              <a:gd name="adj2" fmla="val 31777"/>
            </a:avLst>
          </a:prstGeom>
          <a:solidFill>
            <a:srgbClr val="2DA2BF">
              <a:lumMod val="40000"/>
              <a:lumOff val="60000"/>
            </a:srgbClr>
          </a:solidFill>
          <a:ln w="9525">
            <a:solidFill>
              <a:sysClr val="windowText" lastClr="000000"/>
            </a:solid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err="1">
                <a:ln>
                  <a:noFill/>
                </a:ln>
                <a:solidFill>
                  <a:srgbClr val="FF0000"/>
                </a:solidFill>
                <a:effectLst/>
                <a:uLnTx/>
                <a:uFillTx/>
                <a:latin typeface="Times New Roman" pitchFamily="18" charset="0"/>
                <a:cs typeface="Times New Roman" pitchFamily="18" charset="0"/>
              </a:rPr>
              <a:t>Sự</a:t>
            </a:r>
            <a:r>
              <a:rPr kumimoji="0" lang="en-US" sz="4000" b="0" i="0" u="none" strike="noStrike" kern="0" cap="none" spc="0" normalizeH="0" baseline="0" noProof="0">
                <a:ln>
                  <a:noFill/>
                </a:ln>
                <a:solidFill>
                  <a:srgbClr val="FF0000"/>
                </a:solidFill>
                <a:effectLst/>
                <a:uLnTx/>
                <a:uFillTx/>
                <a:latin typeface="Times New Roman" pitchFamily="18" charset="0"/>
                <a:cs typeface="Times New Roman" pitchFamily="18" charset="0"/>
              </a:rPr>
              <a:t> </a:t>
            </a:r>
            <a:r>
              <a:rPr kumimoji="0" lang="en-US" sz="4000" b="0" i="0" u="none" strike="noStrike" kern="0" cap="none" spc="0" normalizeH="0" baseline="0" noProof="0" smtClean="0">
                <a:ln>
                  <a:noFill/>
                </a:ln>
                <a:solidFill>
                  <a:srgbClr val="FF0000"/>
                </a:solidFill>
                <a:effectLst/>
                <a:uLnTx/>
                <a:uFillTx/>
                <a:latin typeface="Times New Roman" pitchFamily="18" charset="0"/>
                <a:cs typeface="Times New Roman" pitchFamily="18" charset="0"/>
              </a:rPr>
              <a:t>truyền </a:t>
            </a:r>
            <a:r>
              <a:rPr kumimoji="0" lang="en-US" sz="40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nhiệt</a:t>
            </a:r>
            <a:r>
              <a:rPr kumimoji="0" lang="en-US" sz="40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là</a:t>
            </a:r>
            <a:r>
              <a:rPr kumimoji="0" lang="en-US" sz="40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40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endParaRPr kumimoji="0" lang="en-US" sz="40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42" name="Group 41"/>
          <p:cNvGrpSpPr/>
          <p:nvPr/>
        </p:nvGrpSpPr>
        <p:grpSpPr>
          <a:xfrm>
            <a:off x="223838" y="4119748"/>
            <a:ext cx="8686800" cy="790583"/>
            <a:chOff x="205995" y="2572560"/>
            <a:chExt cx="8633197" cy="790583"/>
          </a:xfrm>
          <a:scene3d>
            <a:camera prst="orthographicFront"/>
            <a:lightRig rig="threePt" dir="t"/>
          </a:scene3d>
        </p:grpSpPr>
        <p:sp>
          <p:nvSpPr>
            <p:cNvPr id="43" name="Rounded Rectangle 42"/>
            <p:cNvSpPr/>
            <p:nvPr/>
          </p:nvSpPr>
          <p:spPr>
            <a:xfrm>
              <a:off x="205995" y="2572560"/>
              <a:ext cx="8633197" cy="790583"/>
            </a:xfrm>
            <a:prstGeom prst="roundRect">
              <a:avLst/>
            </a:prstGeom>
            <a:solidFill>
              <a:srgbClr val="CCFF99">
                <a:alpha val="89804"/>
              </a:srgbClr>
            </a:solidFill>
            <a:ln w="55000" cap="flat" cmpd="thickThin" algn="ctr">
              <a:solidFill>
                <a:srgbClr val="2DA2BF">
                  <a:hueOff val="0"/>
                  <a:satOff val="0"/>
                  <a:lumOff val="0"/>
                  <a:alphaOff val="0"/>
                </a:srgbClr>
              </a:solidFill>
              <a:prstDash val="solid"/>
            </a:ln>
            <a:effectLst/>
            <a:sp3d contourW="12700">
              <a:bevelT prst="angle"/>
              <a:bevelB prst="angle"/>
              <a:contourClr>
                <a:sysClr val="window" lastClr="FFFFFF"/>
              </a:contourClr>
            </a:sp3d>
          </p:spPr>
        </p:sp>
        <p:sp>
          <p:nvSpPr>
            <p:cNvPr id="44" name="Rounded Rectangle 4"/>
            <p:cNvSpPr/>
            <p:nvPr/>
          </p:nvSpPr>
          <p:spPr>
            <a:xfrm>
              <a:off x="244588" y="2611153"/>
              <a:ext cx="8556011" cy="713397"/>
            </a:xfrm>
            <a:prstGeom prst="rect">
              <a:avLst/>
            </a:prstGeom>
            <a:noFill/>
            <a:ln>
              <a:noFill/>
            </a:ln>
            <a:effectLs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3600" b="0" i="0" u="none" strike="noStrike" kern="0" cap="none" spc="0" normalizeH="0" baseline="0" noProof="0" smtClean="0">
                  <a:ln>
                    <a:noFill/>
                  </a:ln>
                  <a:solidFill>
                    <a:prstClr val="black">
                      <a:hueOff val="0"/>
                      <a:satOff val="0"/>
                      <a:lumOff val="0"/>
                      <a:alphaOff val="0"/>
                    </a:prstClr>
                  </a:solidFill>
                  <a:effectLst/>
                  <a:uLnTx/>
                  <a:uFillTx/>
                  <a:latin typeface="Times New Roman" pitchFamily="18" charset="0"/>
                  <a:ea typeface="+mn-ea"/>
                  <a:cs typeface="Times New Roman" pitchFamily="18" charset="0"/>
                </a:rPr>
                <a:t>Hiện</a:t>
              </a:r>
              <a:r>
                <a:rPr kumimoji="0" lang="en-US" sz="3600" b="0" i="0" u="none" strike="noStrike" kern="0" cap="none" spc="0" normalizeH="0" noProof="0" smtClean="0">
                  <a:ln>
                    <a:noFill/>
                  </a:ln>
                  <a:solidFill>
                    <a:prstClr val="black">
                      <a:hueOff val="0"/>
                      <a:satOff val="0"/>
                      <a:lumOff val="0"/>
                      <a:alphaOff val="0"/>
                    </a:prstClr>
                  </a:solidFill>
                  <a:effectLst/>
                  <a:uLnTx/>
                  <a:uFillTx/>
                  <a:latin typeface="Times New Roman" pitchFamily="18" charset="0"/>
                  <a:ea typeface="+mn-ea"/>
                  <a:cs typeface="Times New Roman" pitchFamily="18" charset="0"/>
                </a:rPr>
                <a:t> tượng truyền năng lượng trong thí nghiệm trên  gọi là : </a:t>
              </a:r>
              <a:r>
                <a:rPr kumimoji="0" lang="en-US" sz="3600" b="1" i="0" u="none" strike="noStrike" kern="0" cap="none" spc="0" normalizeH="0" baseline="0" noProof="0" smtClean="0">
                  <a:ln>
                    <a:noFill/>
                  </a:ln>
                  <a:solidFill>
                    <a:srgbClr val="FF0000"/>
                  </a:solidFill>
                  <a:effectLst/>
                  <a:uLnTx/>
                  <a:uFillTx/>
                  <a:latin typeface="Times New Roman" pitchFamily="18" charset="0"/>
                  <a:ea typeface="+mn-ea"/>
                  <a:cs typeface="Times New Roman" pitchFamily="18" charset="0"/>
                </a:rPr>
                <a:t>SỰ </a:t>
              </a:r>
              <a:r>
                <a:rPr kumimoji="0" lang="en-US" sz="3600" b="1" i="0" u="none" strike="noStrike" kern="0" cap="none" spc="0" normalizeH="0" baseline="0" noProof="0" smtClean="0">
                  <a:ln>
                    <a:noFill/>
                  </a:ln>
                  <a:solidFill>
                    <a:srgbClr val="FF0000"/>
                  </a:solidFill>
                  <a:effectLst/>
                  <a:uLnTx/>
                  <a:uFillTx/>
                  <a:latin typeface="Times New Roman" pitchFamily="18" charset="0"/>
                  <a:ea typeface="+mn-ea"/>
                  <a:cs typeface="Times New Roman" pitchFamily="18" charset="0"/>
                </a:rPr>
                <a:t>TRUYỀN </a:t>
              </a:r>
              <a:r>
                <a:rPr kumimoji="0" lang="en-US" sz="36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NHIỆT</a:t>
              </a:r>
            </a:p>
          </p:txBody>
        </p:sp>
      </p:grpSp>
    </p:spTree>
    <p:extLst>
      <p:ext uri="{BB962C8B-B14F-4D97-AF65-F5344CB8AC3E}">
        <p14:creationId xmlns:p14="http://schemas.microsoft.com/office/powerpoint/2010/main" val="23979527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
                                        <p:tgtEl>
                                          <p:spTgt spid="2"/>
                                        </p:tgtEl>
                                      </p:cBhvr>
                                    </p:animEffect>
                                  </p:childTnLst>
                                </p:cTn>
                              </p:par>
                              <p:par>
                                <p:cTn id="8" presetID="0" presetClass="path" presetSubtype="0" accel="50000" decel="50000" fill="hold" nodeType="withEffect">
                                  <p:stCondLst>
                                    <p:cond delay="5000"/>
                                  </p:stCondLst>
                                  <p:childTnLst>
                                    <p:animMotion origin="layout" path="M -0.0007 -4.56311E-6 C -0.00174 0.132 -0.00243 0.26468 -0.0007 0.30699 C 0.00104 0.34952 0.00781 0.25382 0.01007 0.25382 C 0.0125 0.25382 0.01163 0.30745 0.01389 0.30699 C 0.0158 0.30606 0.02066 0.25035 0.02291 0.24966 C 0.02482 0.24873 0.02569 0.27532 0.02673 0.30236 " pathEditMode="relative" rAng="0" ptsTypes="aaaaaA">
                                      <p:cBhvr>
                                        <p:cTn id="9" dur="1000" fill="hold"/>
                                        <p:tgtEl>
                                          <p:spTgt spid="82958"/>
                                        </p:tgtEl>
                                        <p:attrNameLst>
                                          <p:attrName>ppt_x</p:attrName>
                                          <p:attrName>ppt_y</p:attrName>
                                        </p:attrNameLst>
                                      </p:cBhvr>
                                      <p:rCtr x="1285" y="17476"/>
                                    </p:animMotion>
                                  </p:childTnLst>
                                </p:cTn>
                              </p:par>
                              <p:par>
                                <p:cTn id="10" presetID="8" presetClass="emph" presetSubtype="0" fill="hold" nodeType="withEffect">
                                  <p:stCondLst>
                                    <p:cond delay="5000"/>
                                  </p:stCondLst>
                                  <p:childTnLst>
                                    <p:animRot by="5400000">
                                      <p:cBhvr>
                                        <p:cTn id="11" dur="1000" fill="hold"/>
                                        <p:tgtEl>
                                          <p:spTgt spid="82958"/>
                                        </p:tgtEl>
                                        <p:attrNameLst>
                                          <p:attrName>r</p:attrName>
                                        </p:attrNameLst>
                                      </p:cBhvr>
                                    </p:animRot>
                                  </p:childTnLst>
                                </p:cTn>
                              </p:par>
                              <p:par>
                                <p:cTn id="12" presetID="0" presetClass="path" presetSubtype="0" accel="50000" decel="50000" fill="hold" nodeType="withEffect">
                                  <p:stCondLst>
                                    <p:cond delay="10000"/>
                                  </p:stCondLst>
                                  <p:childTnLst>
                                    <p:animMotion origin="layout" path="M -0.00035 -4.56311E-6 C -0.00139 0.11951 -0.00243 0.23949 -0.00035 0.27786 C 0.00208 0.31623 0.01059 0.22978 0.01372 0.22978 C 0.01684 0.22978 0.01563 0.27809 0.0184 0.27786 C 0.02101 0.27693 0.02726 0.22631 0.03021 0.22585 C 0.03281 0.22492 0.03368 0.2492 0.03507 0.2737 " pathEditMode="relative" rAng="0" ptsTypes="aaaaaA">
                                      <p:cBhvr>
                                        <p:cTn id="13" dur="1000" fill="hold"/>
                                        <p:tgtEl>
                                          <p:spTgt spid="82959"/>
                                        </p:tgtEl>
                                        <p:attrNameLst>
                                          <p:attrName>ppt_x</p:attrName>
                                          <p:attrName>ppt_y</p:attrName>
                                        </p:attrNameLst>
                                      </p:cBhvr>
                                      <p:rCtr x="1667" y="15811"/>
                                    </p:animMotion>
                                  </p:childTnLst>
                                </p:cTn>
                              </p:par>
                              <p:par>
                                <p:cTn id="14" presetID="8" presetClass="emph" presetSubtype="0" fill="hold" nodeType="withEffect">
                                  <p:stCondLst>
                                    <p:cond delay="10000"/>
                                  </p:stCondLst>
                                  <p:childTnLst>
                                    <p:animRot by="4800000">
                                      <p:cBhvr>
                                        <p:cTn id="15" dur="1000" fill="hold"/>
                                        <p:tgtEl>
                                          <p:spTgt spid="82959"/>
                                        </p:tgtEl>
                                        <p:attrNameLst>
                                          <p:attrName>r</p:attrName>
                                        </p:attrNameLst>
                                      </p:cBhvr>
                                    </p:animRot>
                                  </p:childTnLst>
                                </p:cTn>
                              </p:par>
                              <p:par>
                                <p:cTn id="16" presetID="0" presetClass="path" presetSubtype="0" accel="50000" decel="50000" fill="hold" nodeType="withEffect">
                                  <p:stCondLst>
                                    <p:cond delay="15000"/>
                                  </p:stCondLst>
                                  <p:childTnLst>
                                    <p:animMotion origin="layout" path="M 0.00035 -4.56311E-6 C -0.00104 0.13223 -0.00243 0.26491 0.00035 0.30722 C 0.00313 0.34952 0.01372 0.25428 0.01737 0.25428 C 0.02118 0.25428 0.0198 0.30768 0.02327 0.30722 C 0.02657 0.30629 0.03403 0.25035 0.0375 0.24966 C 0.04063 0.24896 0.04184 0.27578 0.04341 0.30259 " pathEditMode="relative" rAng="0" ptsTypes="aaaaaA">
                                      <p:cBhvr>
                                        <p:cTn id="17" dur="1000" fill="hold"/>
                                        <p:tgtEl>
                                          <p:spTgt spid="82960"/>
                                        </p:tgtEl>
                                        <p:attrNameLst>
                                          <p:attrName>ppt_x</p:attrName>
                                          <p:attrName>ppt_y</p:attrName>
                                        </p:attrNameLst>
                                      </p:cBhvr>
                                      <p:rCtr x="2014" y="17476"/>
                                    </p:animMotion>
                                  </p:childTnLst>
                                </p:cTn>
                              </p:par>
                              <p:par>
                                <p:cTn id="18" presetID="8" presetClass="emph" presetSubtype="0" fill="hold" nodeType="withEffect">
                                  <p:stCondLst>
                                    <p:cond delay="15000"/>
                                  </p:stCondLst>
                                  <p:childTnLst>
                                    <p:animRot by="3900000">
                                      <p:cBhvr>
                                        <p:cTn id="19" dur="1000" fill="hold"/>
                                        <p:tgtEl>
                                          <p:spTgt spid="82960"/>
                                        </p:tgtEl>
                                        <p:attrNameLst>
                                          <p:attrName>r</p:attrName>
                                        </p:attrNameLst>
                                      </p:cBhvr>
                                    </p:animRot>
                                  </p:childTnLst>
                                </p:cTn>
                              </p:par>
                              <p:par>
                                <p:cTn id="20" presetID="0" presetClass="path" presetSubtype="0" accel="50000" decel="50000" fill="hold" nodeType="withEffect">
                                  <p:stCondLst>
                                    <p:cond delay="18000"/>
                                  </p:stCondLst>
                                  <p:childTnLst>
                                    <p:animMotion origin="layout" path="M -0.00018 3.33333E-6 C -0.00139 0.11111 -0.00243 0.22245 -0.00018 0.2581 C 0.00225 0.29375 0.01111 0.21365 0.01406 0.21365 C 0.01736 0.21365 0.01614 0.25856 0.01909 0.2581 C 0.0217 0.2574 0.02812 0.21041 0.0309 0.20995 C 0.03368 0.20926 0.03472 0.23171 0.03593 0.25439 " pathEditMode="relative" rAng="0" ptsTypes="aaaaaA">
                                      <p:cBhvr>
                                        <p:cTn id="21" dur="1000" fill="hold"/>
                                        <p:tgtEl>
                                          <p:spTgt spid="82961"/>
                                        </p:tgtEl>
                                        <p:attrNameLst>
                                          <p:attrName>ppt_x</p:attrName>
                                          <p:attrName>ppt_y</p:attrName>
                                        </p:attrNameLst>
                                      </p:cBhvr>
                                      <p:rCtr x="1684" y="14676"/>
                                    </p:animMotion>
                                  </p:childTnLst>
                                </p:cTn>
                              </p:par>
                              <p:par>
                                <p:cTn id="22" presetID="8" presetClass="emph" presetSubtype="0" fill="hold" nodeType="withEffect">
                                  <p:stCondLst>
                                    <p:cond delay="18000"/>
                                  </p:stCondLst>
                                  <p:childTnLst>
                                    <p:animRot by="4800000">
                                      <p:cBhvr>
                                        <p:cTn id="23" dur="1000" fill="hold"/>
                                        <p:tgtEl>
                                          <p:spTgt spid="82961"/>
                                        </p:tgtEl>
                                        <p:attrNameLst>
                                          <p:attrName>r</p:attrName>
                                        </p:attrNameLst>
                                      </p:cBhvr>
                                    </p:animRot>
                                  </p:childTnLst>
                                </p:cTn>
                              </p:par>
                              <p:par>
                                <p:cTn id="24" presetID="0" presetClass="path" presetSubtype="0" accel="50000" decel="50000" fill="hold" nodeType="withEffect">
                                  <p:stCondLst>
                                    <p:cond delay="20000"/>
                                  </p:stCondLst>
                                  <p:childTnLst>
                                    <p:animMotion origin="layout" path="M -0.00052 3.33333E-6 C -0.00156 0.11481 -0.00243 0.23055 -0.00052 0.26736 C 0.00156 0.30486 0.0092 0.22152 0.01198 0.22152 C 0.01476 0.22152 0.01372 0.26805 0.01615 0.26736 C 0.01858 0.26689 0.02396 0.21805 0.02656 0.21782 C 0.02882 0.21689 0.02986 0.24004 0.0309 0.26365 " pathEditMode="relative" rAng="0" ptsTypes="aaaaaA">
                                      <p:cBhvr>
                                        <p:cTn id="25" dur="1000" fill="hold"/>
                                        <p:tgtEl>
                                          <p:spTgt spid="82962"/>
                                        </p:tgtEl>
                                        <p:attrNameLst>
                                          <p:attrName>ppt_x</p:attrName>
                                          <p:attrName>ppt_y</p:attrName>
                                        </p:attrNameLst>
                                      </p:cBhvr>
                                      <p:rCtr x="1476" y="15231"/>
                                    </p:animMotion>
                                  </p:childTnLst>
                                </p:cTn>
                              </p:par>
                              <p:par>
                                <p:cTn id="26" presetID="8" presetClass="emph" presetSubtype="0" fill="hold" nodeType="withEffect">
                                  <p:stCondLst>
                                    <p:cond delay="20000"/>
                                  </p:stCondLst>
                                  <p:childTnLst>
                                    <p:animRot by="4800000">
                                      <p:cBhvr>
                                        <p:cTn id="27" dur="1000" fill="hold"/>
                                        <p:tgtEl>
                                          <p:spTgt spid="8296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94444E-6 2.22222E-6 L 0.33663 -0.00124 " pathEditMode="relative" rAng="0" ptsTypes="AA">
                                      <p:cBhvr>
                                        <p:cTn id="36" dur="2000" fill="hold"/>
                                        <p:tgtEl>
                                          <p:spTgt spid="36"/>
                                        </p:tgtEl>
                                        <p:attrNameLst>
                                          <p:attrName>ppt_x</p:attrName>
                                          <p:attrName>ppt_y</p:attrName>
                                        </p:attrNameLst>
                                      </p:cBhvr>
                                      <p:rCtr x="16823" y="-62"/>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heel(1)">
                                      <p:cBhvr>
                                        <p:cTn id="51"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61950"/>
            <a:ext cx="7924800" cy="1815882"/>
          </a:xfrm>
          <a:prstGeom prst="rect">
            <a:avLst/>
          </a:prstGeom>
        </p:spPr>
        <p:txBody>
          <a:bodyPr wrap="square">
            <a:spAutoFit/>
          </a:bodyPr>
          <a:lstStyle/>
          <a:p>
            <a:pPr algn="just"/>
            <a:r>
              <a:rPr lang="en-US" sz="2800" b="1">
                <a:solidFill>
                  <a:srgbClr val="FF0000"/>
                </a:solidFill>
                <a:latin typeface="Times New Roman" pitchFamily="18" charset="0"/>
                <a:cs typeface="Times New Roman" pitchFamily="18" charset="0"/>
              </a:rPr>
              <a:t>D</a:t>
            </a:r>
            <a:r>
              <a:rPr lang="vi-VN" sz="2800" b="1">
                <a:solidFill>
                  <a:srgbClr val="FF0000"/>
                </a:solidFill>
                <a:latin typeface="Times New Roman" pitchFamily="18" charset="0"/>
                <a:cs typeface="Times New Roman" pitchFamily="18" charset="0"/>
              </a:rPr>
              <a:t>ẫn nhiệt là sự truyền năng lượng trực tiếp từ các nguyên tử, phân tử có động năng lớn hơn sang các nguyên tử, phân tử có động năng nhỏ hơn thông qua va chạm.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508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tự do: Hình 7">
            <a:extLst>
              <a:ext uri="{FF2B5EF4-FFF2-40B4-BE49-F238E27FC236}">
                <a16:creationId xmlns="" xmlns:a16="http://schemas.microsoft.com/office/drawing/2014/main" id="{27708298-43D2-5C04-C794-731E44769B9F}"/>
              </a:ext>
            </a:extLst>
          </p:cNvPr>
          <p:cNvSpPr/>
          <p:nvPr/>
        </p:nvSpPr>
        <p:spPr>
          <a:xfrm>
            <a:off x="131109" y="163472"/>
            <a:ext cx="8159003" cy="521253"/>
          </a:xfrm>
          <a:custGeom>
            <a:avLst/>
            <a:gdLst>
              <a:gd name="connsiteX0" fmla="*/ 0 w 6212047"/>
              <a:gd name="connsiteY0" fmla="*/ 0 h 914402"/>
              <a:gd name="connsiteX1" fmla="*/ 5665510 w 6212047"/>
              <a:gd name="connsiteY1" fmla="*/ 0 h 914402"/>
              <a:gd name="connsiteX2" fmla="*/ 5665510 w 6212047"/>
              <a:gd name="connsiteY2" fmla="*/ 1 h 914402"/>
              <a:gd name="connsiteX3" fmla="*/ 6212047 w 6212047"/>
              <a:gd name="connsiteY3" fmla="*/ 435960 h 914402"/>
              <a:gd name="connsiteX4" fmla="*/ 5665510 w 6212047"/>
              <a:gd name="connsiteY4" fmla="*/ 914402 h 914402"/>
              <a:gd name="connsiteX5" fmla="*/ 5665510 w 6212047"/>
              <a:gd name="connsiteY5" fmla="*/ 914400 h 914402"/>
              <a:gd name="connsiteX6" fmla="*/ 0 w 6212047"/>
              <a:gd name="connsiteY6" fmla="*/ 914400 h 914402"/>
              <a:gd name="connsiteX0" fmla="*/ 0 w 6327661"/>
              <a:gd name="connsiteY0" fmla="*/ 0 h 924950"/>
              <a:gd name="connsiteX1" fmla="*/ 5781124 w 6327661"/>
              <a:gd name="connsiteY1" fmla="*/ 10548 h 924950"/>
              <a:gd name="connsiteX2" fmla="*/ 5781124 w 6327661"/>
              <a:gd name="connsiteY2" fmla="*/ 10549 h 924950"/>
              <a:gd name="connsiteX3" fmla="*/ 6327661 w 6327661"/>
              <a:gd name="connsiteY3" fmla="*/ 446508 h 924950"/>
              <a:gd name="connsiteX4" fmla="*/ 5781124 w 6327661"/>
              <a:gd name="connsiteY4" fmla="*/ 924950 h 924950"/>
              <a:gd name="connsiteX5" fmla="*/ 5781124 w 6327661"/>
              <a:gd name="connsiteY5" fmla="*/ 924948 h 924950"/>
              <a:gd name="connsiteX6" fmla="*/ 115614 w 6327661"/>
              <a:gd name="connsiteY6" fmla="*/ 924948 h 924950"/>
              <a:gd name="connsiteX7" fmla="*/ 0 w 6327661"/>
              <a:gd name="connsiteY7" fmla="*/ 0 h 924950"/>
              <a:gd name="connsiteX0" fmla="*/ 66266 w 6393927"/>
              <a:gd name="connsiteY0" fmla="*/ 0 h 924950"/>
              <a:gd name="connsiteX1" fmla="*/ 5847390 w 6393927"/>
              <a:gd name="connsiteY1" fmla="*/ 10548 h 924950"/>
              <a:gd name="connsiteX2" fmla="*/ 5847390 w 6393927"/>
              <a:gd name="connsiteY2" fmla="*/ 10549 h 924950"/>
              <a:gd name="connsiteX3" fmla="*/ 6393927 w 6393927"/>
              <a:gd name="connsiteY3" fmla="*/ 446508 h 924950"/>
              <a:gd name="connsiteX4" fmla="*/ 5847390 w 6393927"/>
              <a:gd name="connsiteY4" fmla="*/ 924950 h 924950"/>
              <a:gd name="connsiteX5" fmla="*/ 5847390 w 6393927"/>
              <a:gd name="connsiteY5" fmla="*/ 924948 h 924950"/>
              <a:gd name="connsiteX6" fmla="*/ 181880 w 6393927"/>
              <a:gd name="connsiteY6" fmla="*/ 924948 h 924950"/>
              <a:gd name="connsiteX7" fmla="*/ 66266 w 6393927"/>
              <a:gd name="connsiteY7" fmla="*/ 0 h 924950"/>
              <a:gd name="connsiteX0" fmla="*/ 79119 w 6406780"/>
              <a:gd name="connsiteY0" fmla="*/ 0 h 924950"/>
              <a:gd name="connsiteX1" fmla="*/ 5860243 w 6406780"/>
              <a:gd name="connsiteY1" fmla="*/ 10548 h 924950"/>
              <a:gd name="connsiteX2" fmla="*/ 5860243 w 6406780"/>
              <a:gd name="connsiteY2" fmla="*/ 10549 h 924950"/>
              <a:gd name="connsiteX3" fmla="*/ 6406780 w 6406780"/>
              <a:gd name="connsiteY3" fmla="*/ 446508 h 924950"/>
              <a:gd name="connsiteX4" fmla="*/ 5860243 w 6406780"/>
              <a:gd name="connsiteY4" fmla="*/ 924950 h 924950"/>
              <a:gd name="connsiteX5" fmla="*/ 5860243 w 6406780"/>
              <a:gd name="connsiteY5" fmla="*/ 924948 h 924950"/>
              <a:gd name="connsiteX6" fmla="*/ 194733 w 6406780"/>
              <a:gd name="connsiteY6" fmla="*/ 924948 h 924950"/>
              <a:gd name="connsiteX7" fmla="*/ 79119 w 6406780"/>
              <a:gd name="connsiteY7" fmla="*/ 0 h 924950"/>
              <a:gd name="connsiteX0" fmla="*/ 121315 w 6448976"/>
              <a:gd name="connsiteY0" fmla="*/ 0 h 924950"/>
              <a:gd name="connsiteX1" fmla="*/ 5902439 w 6448976"/>
              <a:gd name="connsiteY1" fmla="*/ 10548 h 924950"/>
              <a:gd name="connsiteX2" fmla="*/ 5902439 w 6448976"/>
              <a:gd name="connsiteY2" fmla="*/ 10549 h 924950"/>
              <a:gd name="connsiteX3" fmla="*/ 6448976 w 6448976"/>
              <a:gd name="connsiteY3" fmla="*/ 446508 h 924950"/>
              <a:gd name="connsiteX4" fmla="*/ 5902439 w 6448976"/>
              <a:gd name="connsiteY4" fmla="*/ 924950 h 924950"/>
              <a:gd name="connsiteX5" fmla="*/ 5902439 w 6448976"/>
              <a:gd name="connsiteY5" fmla="*/ 924948 h 924950"/>
              <a:gd name="connsiteX6" fmla="*/ 236929 w 6448976"/>
              <a:gd name="connsiteY6" fmla="*/ 924948 h 924950"/>
              <a:gd name="connsiteX7" fmla="*/ 121315 w 6448976"/>
              <a:gd name="connsiteY7" fmla="*/ 0 h 924950"/>
              <a:gd name="connsiteX0" fmla="*/ 147504 w 6412103"/>
              <a:gd name="connsiteY0" fmla="*/ 0 h 935498"/>
              <a:gd name="connsiteX1" fmla="*/ 5865566 w 6412103"/>
              <a:gd name="connsiteY1" fmla="*/ 21096 h 935498"/>
              <a:gd name="connsiteX2" fmla="*/ 5865566 w 6412103"/>
              <a:gd name="connsiteY2" fmla="*/ 21097 h 935498"/>
              <a:gd name="connsiteX3" fmla="*/ 6412103 w 6412103"/>
              <a:gd name="connsiteY3" fmla="*/ 457056 h 935498"/>
              <a:gd name="connsiteX4" fmla="*/ 5865566 w 6412103"/>
              <a:gd name="connsiteY4" fmla="*/ 935498 h 935498"/>
              <a:gd name="connsiteX5" fmla="*/ 5865566 w 6412103"/>
              <a:gd name="connsiteY5" fmla="*/ 935496 h 935498"/>
              <a:gd name="connsiteX6" fmla="*/ 200056 w 6412103"/>
              <a:gd name="connsiteY6" fmla="*/ 935496 h 935498"/>
              <a:gd name="connsiteX7" fmla="*/ 147504 w 6412103"/>
              <a:gd name="connsiteY7" fmla="*/ 0 h 935498"/>
              <a:gd name="connsiteX0" fmla="*/ 101633 w 6366232"/>
              <a:gd name="connsiteY0" fmla="*/ 0 h 935498"/>
              <a:gd name="connsiteX1" fmla="*/ 5819695 w 6366232"/>
              <a:gd name="connsiteY1" fmla="*/ 21096 h 935498"/>
              <a:gd name="connsiteX2" fmla="*/ 5819695 w 6366232"/>
              <a:gd name="connsiteY2" fmla="*/ 21097 h 935498"/>
              <a:gd name="connsiteX3" fmla="*/ 6366232 w 6366232"/>
              <a:gd name="connsiteY3" fmla="*/ 457056 h 935498"/>
              <a:gd name="connsiteX4" fmla="*/ 5819695 w 6366232"/>
              <a:gd name="connsiteY4" fmla="*/ 935498 h 935498"/>
              <a:gd name="connsiteX5" fmla="*/ 5819695 w 6366232"/>
              <a:gd name="connsiteY5" fmla="*/ 935496 h 935498"/>
              <a:gd name="connsiteX6" fmla="*/ 154185 w 6366232"/>
              <a:gd name="connsiteY6" fmla="*/ 935496 h 935498"/>
              <a:gd name="connsiteX7" fmla="*/ 101633 w 6366232"/>
              <a:gd name="connsiteY7" fmla="*/ 0 h 93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232" h="935498">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chemeClr val="accent1">
              <a:lumMod val="40000"/>
              <a:lumOff val="6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marL="809625" algn="just"/>
            <a:r>
              <a:rPr lang="en-US" b="1" dirty="0">
                <a:solidFill>
                  <a:schemeClr val="tx1"/>
                </a:solidFill>
                <a:latin typeface="Times New Roman" pitchFamily="18" charset="0"/>
                <a:cs typeface="Times New Roman" pitchFamily="18" charset="0"/>
              </a:rPr>
              <a:t>2. </a:t>
            </a:r>
            <a:r>
              <a:rPr lang="en-US" b="1" dirty="0" err="1">
                <a:solidFill>
                  <a:schemeClr val="tx1"/>
                </a:solidFill>
                <a:latin typeface="Times New Roman" pitchFamily="18" charset="0"/>
                <a:cs typeface="Times New Roman" pitchFamily="18" charset="0"/>
              </a:rPr>
              <a:t>Vật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dẫn</a:t>
            </a:r>
            <a:r>
              <a:rPr lang="en-US" b="1" dirty="0">
                <a:solidFill>
                  <a:schemeClr val="tx1"/>
                </a:solidFill>
                <a:latin typeface="Times New Roman" pitchFamily="18" charset="0"/>
                <a:cs typeface="Times New Roman" pitchFamily="18" charset="0"/>
              </a:rPr>
              <a:t> </a:t>
            </a:r>
            <a:r>
              <a:rPr lang="en-US" b="1" err="1">
                <a:solidFill>
                  <a:schemeClr val="tx1"/>
                </a:solidFill>
                <a:latin typeface="Times New Roman" pitchFamily="18" charset="0"/>
                <a:cs typeface="Times New Roman" pitchFamily="18" charset="0"/>
              </a:rPr>
              <a:t>nhiệt</a:t>
            </a:r>
            <a:r>
              <a:rPr lang="en-US" b="1">
                <a:solidFill>
                  <a:schemeClr val="tx1"/>
                </a:solidFill>
                <a:latin typeface="Times New Roman" pitchFamily="18" charset="0"/>
                <a:cs typeface="Times New Roman" pitchFamily="18" charset="0"/>
              </a:rPr>
              <a:t> </a:t>
            </a:r>
            <a:r>
              <a:rPr lang="en-US" b="1" smtClean="0">
                <a:solidFill>
                  <a:schemeClr val="tx1"/>
                </a:solidFill>
                <a:latin typeface="Times New Roman" pitchFamily="18" charset="0"/>
                <a:cs typeface="Times New Roman" pitchFamily="18" charset="0"/>
              </a:rPr>
              <a:t>tốt, vật cách </a:t>
            </a:r>
            <a:r>
              <a:rPr lang="en-US" b="1" dirty="0" err="1">
                <a:solidFill>
                  <a:schemeClr val="tx1"/>
                </a:solidFill>
                <a:latin typeface="Times New Roman" pitchFamily="18" charset="0"/>
                <a:cs typeface="Times New Roman" pitchFamily="18" charset="0"/>
              </a:rPr>
              <a:t>nhiệt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tốt</a:t>
            </a:r>
            <a:endParaRPr lang="en-BZ" b="1" dirty="0">
              <a:solidFill>
                <a:schemeClr val="tx1"/>
              </a:solidFill>
              <a:latin typeface="Times New Roman" pitchFamily="18" charset="0"/>
              <a:cs typeface="Times New Roman" pitchFamily="18" charset="0"/>
            </a:endParaRPr>
          </a:p>
        </p:txBody>
      </p:sp>
      <p:sp>
        <p:nvSpPr>
          <p:cNvPr id="2" name="Rectangle 1"/>
          <p:cNvSpPr/>
          <p:nvPr/>
        </p:nvSpPr>
        <p:spPr>
          <a:xfrm>
            <a:off x="304800" y="728766"/>
            <a:ext cx="8290112" cy="1177245"/>
          </a:xfrm>
          <a:prstGeom prst="rect">
            <a:avLst/>
          </a:prstGeom>
        </p:spPr>
        <p:txBody>
          <a:bodyPr wrap="square" lIns="68580" tIns="34290" rIns="68580" bIns="34290">
            <a:spAutoFit/>
          </a:bodyPr>
          <a:lstStyle/>
          <a:p>
            <a:r>
              <a:rPr lang="en-US" b="1" dirty="0">
                <a:solidFill>
                  <a:srgbClr val="FF0000"/>
                </a:solidFill>
                <a:latin typeface="Arial" panose="020B0604020202020204" pitchFamily="34" charset="0"/>
                <a:cs typeface="Arial" panose="020B0604020202020204" pitchFamily="34" charset="0"/>
              </a:rPr>
              <a:t>     </a:t>
            </a:r>
            <a:r>
              <a:rPr lang="vi-VN" b="1" dirty="0">
                <a:solidFill>
                  <a:srgbClr val="FF0000"/>
                </a:solidFill>
                <a:latin typeface="Times New Roman" pitchFamily="18" charset="0"/>
                <a:cs typeface="Times New Roman" pitchFamily="18" charset="0"/>
              </a:rPr>
              <a:t>Vật được cấu tạo từ những chất, vật liệu, có thể dẫn nhiệt tốt được gọi là vật dẫn </a:t>
            </a:r>
            <a:r>
              <a:rPr lang="vi-VN" b="1">
                <a:solidFill>
                  <a:srgbClr val="FF0000"/>
                </a:solidFill>
                <a:latin typeface="Times New Roman" pitchFamily="18" charset="0"/>
                <a:cs typeface="Times New Roman" pitchFamily="18" charset="0"/>
              </a:rPr>
              <a:t>nhiệt </a:t>
            </a:r>
            <a:r>
              <a:rPr lang="vi-VN" b="1" smtClean="0">
                <a:solidFill>
                  <a:srgbClr val="FF0000"/>
                </a:solidFill>
                <a:latin typeface="Times New Roman" pitchFamily="18" charset="0"/>
                <a:cs typeface="Times New Roman" pitchFamily="18" charset="0"/>
              </a:rPr>
              <a:t>tốt</a:t>
            </a:r>
            <a:endParaRPr lang="en-US" b="1" smtClean="0">
              <a:solidFill>
                <a:srgbClr val="FF0000"/>
              </a:solidFill>
              <a:latin typeface="Times New Roman" pitchFamily="18" charset="0"/>
              <a:cs typeface="Times New Roman" pitchFamily="18" charset="0"/>
            </a:endParaRPr>
          </a:p>
          <a:p>
            <a:r>
              <a:rPr lang="en-US" b="1" smtClean="0">
                <a:solidFill>
                  <a:srgbClr val="FF0000"/>
                </a:solidFill>
                <a:latin typeface="Times New Roman" pitchFamily="18" charset="0"/>
                <a:cs typeface="Times New Roman" pitchFamily="18" charset="0"/>
              </a:rPr>
              <a:t>- </a:t>
            </a:r>
            <a:r>
              <a:rPr lang="vi-VN" b="1" smtClean="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V</a:t>
            </a:r>
            <a:r>
              <a:rPr lang="vi-VN" b="1" smtClean="0">
                <a:solidFill>
                  <a:srgbClr val="FF0000"/>
                </a:solidFill>
                <a:latin typeface="Times New Roman" pitchFamily="18" charset="0"/>
                <a:cs typeface="Times New Roman" pitchFamily="18" charset="0"/>
              </a:rPr>
              <a:t>ật </a:t>
            </a:r>
            <a:r>
              <a:rPr lang="vi-VN" b="1" dirty="0">
                <a:solidFill>
                  <a:srgbClr val="FF0000"/>
                </a:solidFill>
                <a:latin typeface="Times New Roman" pitchFamily="18" charset="0"/>
                <a:cs typeface="Times New Roman" pitchFamily="18" charset="0"/>
              </a:rPr>
              <a:t>được cấu tạo từ những chất, vật liệu có thể cản trở tốt sự dẫn nhiệt gọi là vật cách nhiệt tốt</a:t>
            </a:r>
            <a:r>
              <a:rPr lang="vi-VN" b="1">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34499475"/>
              </p:ext>
            </p:extLst>
          </p:nvPr>
        </p:nvGraphicFramePr>
        <p:xfrm>
          <a:off x="155354" y="2849224"/>
          <a:ext cx="9012892" cy="2171700"/>
        </p:xfrm>
        <a:graphic>
          <a:graphicData uri="http://schemas.openxmlformats.org/drawingml/2006/table">
            <a:tbl>
              <a:tblPr firstRow="1" bandRow="1">
                <a:tableStyleId>{5C22544A-7EE6-4342-B048-85BDC9FD1C3A}</a:tableStyleId>
              </a:tblPr>
              <a:tblGrid>
                <a:gridCol w="2253223"/>
                <a:gridCol w="2253223"/>
                <a:gridCol w="2253223"/>
                <a:gridCol w="2253223"/>
              </a:tblGrid>
              <a:tr h="525780">
                <a:tc>
                  <a:txBody>
                    <a:bodyPr/>
                    <a:lstStyle/>
                    <a:p>
                      <a:pPr algn="ctr"/>
                      <a:r>
                        <a:rPr lang="en-US" sz="2000" b="1" dirty="0" err="1" smtClean="0">
                          <a:latin typeface="Times New Roman" pitchFamily="18" charset="0"/>
                          <a:cs typeface="Times New Roman" pitchFamily="18" charset="0"/>
                        </a:rPr>
                        <a:t>Chất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Khả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năng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dẫn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nhiệt</a:t>
                      </a:r>
                      <a:endParaRPr lang="en-US" sz="2000" b="1" dirty="0">
                        <a:latin typeface="Times New Roman" pitchFamily="18" charset="0"/>
                        <a:cs typeface="Times New Roman"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latin typeface="Times New Roman" pitchFamily="18" charset="0"/>
                          <a:cs typeface="Times New Roman" pitchFamily="18" charset="0"/>
                        </a:rPr>
                        <a:t>Chất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endParaRPr lang="en-US" sz="2000" b="1" dirty="0" smtClean="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Khả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năng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dẫn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nhiệt</a:t>
                      </a:r>
                      <a:endParaRPr lang="en-US" sz="2000" b="1" dirty="0">
                        <a:latin typeface="Times New Roman" pitchFamily="18" charset="0"/>
                        <a:cs typeface="Times New Roman" pitchFamily="18" charset="0"/>
                      </a:endParaRPr>
                    </a:p>
                  </a:txBody>
                  <a:tcPr marL="68580" marR="68580" marT="34290" marB="34290"/>
                </a:tc>
              </a:tr>
              <a:tr h="297180">
                <a:tc>
                  <a:txBody>
                    <a:bodyPr/>
                    <a:lstStyle/>
                    <a:p>
                      <a:pPr algn="ctr"/>
                      <a:r>
                        <a:rPr lang="en-US" sz="2000" b="1" dirty="0" smtClean="0">
                          <a:latin typeface="Times New Roman" pitchFamily="18" charset="0"/>
                          <a:cs typeface="Times New Roman" pitchFamily="18" charset="0"/>
                        </a:rPr>
                        <a:t>Len</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2</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Đất</a:t>
                      </a:r>
                      <a:r>
                        <a:rPr lang="en-US" sz="2000" b="1" baseline="0"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65</a:t>
                      </a:r>
                      <a:endParaRPr lang="en-US" sz="2000" b="1" dirty="0">
                        <a:latin typeface="Times New Roman" pitchFamily="18" charset="0"/>
                        <a:cs typeface="Times New Roman" pitchFamily="18" charset="0"/>
                      </a:endParaRPr>
                    </a:p>
                  </a:txBody>
                  <a:tcPr marL="68580" marR="68580" marT="34290" marB="34290"/>
                </a:tc>
              </a:tr>
              <a:tr h="297180">
                <a:tc>
                  <a:txBody>
                    <a:bodyPr/>
                    <a:lstStyle/>
                    <a:p>
                      <a:pPr algn="ctr"/>
                      <a:r>
                        <a:rPr lang="en-US" sz="2000" b="1" dirty="0" err="1" smtClean="0">
                          <a:latin typeface="Times New Roman" pitchFamily="18" charset="0"/>
                          <a:cs typeface="Times New Roman" pitchFamily="18" charset="0"/>
                        </a:rPr>
                        <a:t>Gổ</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7</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Thép</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2 860</a:t>
                      </a:r>
                      <a:endParaRPr lang="en-US" sz="2000" b="1" dirty="0">
                        <a:latin typeface="Times New Roman" pitchFamily="18" charset="0"/>
                        <a:cs typeface="Times New Roman" pitchFamily="18" charset="0"/>
                      </a:endParaRPr>
                    </a:p>
                  </a:txBody>
                  <a:tcPr marL="68580" marR="68580" marT="34290" marB="34290"/>
                </a:tc>
              </a:tr>
              <a:tr h="297180">
                <a:tc>
                  <a:txBody>
                    <a:bodyPr/>
                    <a:lstStyle/>
                    <a:p>
                      <a:pPr algn="ctr"/>
                      <a:r>
                        <a:rPr lang="en-US" sz="2000" b="1" dirty="0" err="1" smtClean="0">
                          <a:latin typeface="Times New Roman" pitchFamily="18" charset="0"/>
                          <a:cs typeface="Times New Roman" pitchFamily="18" charset="0"/>
                        </a:rPr>
                        <a:t>Nước</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25</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Nhôm</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8 770</a:t>
                      </a:r>
                      <a:endParaRPr lang="en-US" sz="2000" b="1" dirty="0">
                        <a:latin typeface="Times New Roman" pitchFamily="18" charset="0"/>
                        <a:cs typeface="Times New Roman" pitchFamily="18" charset="0"/>
                      </a:endParaRPr>
                    </a:p>
                  </a:txBody>
                  <a:tcPr marL="68580" marR="68580" marT="34290" marB="34290"/>
                </a:tc>
              </a:tr>
              <a:tr h="297180">
                <a:tc>
                  <a:txBody>
                    <a:bodyPr/>
                    <a:lstStyle/>
                    <a:p>
                      <a:pPr algn="ctr"/>
                      <a:r>
                        <a:rPr lang="en-US" sz="2000" b="1" dirty="0" err="1" smtClean="0">
                          <a:latin typeface="Times New Roman" pitchFamily="18" charset="0"/>
                          <a:cs typeface="Times New Roman" pitchFamily="18" charset="0"/>
                        </a:rPr>
                        <a:t>Thủy</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tinh</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44</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a:txBody>
                  <a:tcPr marL="68580" marR="68580" marT="34290" marB="34290"/>
                </a:tc>
                <a:tc>
                  <a:txBody>
                    <a:bodyPr/>
                    <a:lstStyle/>
                    <a:p>
                      <a:pPr algn="ctr"/>
                      <a:r>
                        <a:rPr lang="en-US" sz="2000" b="1" dirty="0" smtClean="0">
                          <a:latin typeface="Times New Roman" pitchFamily="18" charset="0"/>
                          <a:cs typeface="Times New Roman" pitchFamily="18" charset="0"/>
                        </a:rPr>
                        <a:t>17 370</a:t>
                      </a:r>
                      <a:endParaRPr lang="en-US" sz="2000" b="1" dirty="0">
                        <a:latin typeface="Times New Roman" pitchFamily="18" charset="0"/>
                        <a:cs typeface="Times New Roman" pitchFamily="18" charset="0"/>
                      </a:endParaRPr>
                    </a:p>
                  </a:txBody>
                  <a:tcPr marL="68580" marR="68580" marT="34290" marB="34290"/>
                </a:tc>
              </a:tr>
            </a:tbl>
          </a:graphicData>
        </a:graphic>
      </p:graphicFrame>
      <p:sp>
        <p:nvSpPr>
          <p:cNvPr id="4" name="Rectangle 3"/>
          <p:cNvSpPr/>
          <p:nvPr/>
        </p:nvSpPr>
        <p:spPr>
          <a:xfrm>
            <a:off x="304800" y="1910308"/>
            <a:ext cx="8458200" cy="923330"/>
          </a:xfrm>
          <a:prstGeom prst="rect">
            <a:avLst/>
          </a:prstGeom>
        </p:spPr>
        <p:txBody>
          <a:bodyPr wrap="square">
            <a:spAutoFit/>
          </a:bodyPr>
          <a:lstStyle/>
          <a:p>
            <a:r>
              <a:rPr lang="en-US" b="1">
                <a:solidFill>
                  <a:srgbClr val="081C36"/>
                </a:solidFill>
                <a:latin typeface="Times New Roman" pitchFamily="18" charset="0"/>
                <a:cs typeface="Times New Roman" pitchFamily="18" charset="0"/>
              </a:rPr>
              <a:t> </a:t>
            </a:r>
            <a:r>
              <a:rPr lang="vi-VN" b="1">
                <a:solidFill>
                  <a:srgbClr val="081C36"/>
                </a:solidFill>
                <a:latin typeface="Times New Roman" pitchFamily="18" charset="0"/>
                <a:cs typeface="Times New Roman" pitchFamily="18" charset="0"/>
              </a:rPr>
              <a:t>Nếu coi khả năng dẫn nhiệt của không khí là 1 thì khả năng dẫn nhiệt của một số chất và vật liệu có giá trị gần đúng như sau: </a:t>
            </a:r>
            <a:endParaRPr lang="en-US" b="1">
              <a:solidFill>
                <a:srgbClr val="081C36"/>
              </a:solidFill>
              <a:latin typeface="Times New Roman" pitchFamily="18" charset="0"/>
              <a:cs typeface="Times New Roman" pitchFamily="18" charset="0"/>
            </a:endParaRPr>
          </a:p>
          <a:p>
            <a:r>
              <a:rPr lang="vi-VN" b="1">
                <a:solidFill>
                  <a:srgbClr val="081C36"/>
                </a:solidFill>
                <a:latin typeface="Times New Roman" pitchFamily="18" charset="0"/>
                <a:cs typeface="Times New Roman" pitchFamily="18" charset="0"/>
              </a:rPr>
              <a:t>Bảng 28.1. Khả năng dẫn nhiệt của các chất/vật liệu khác nhau so với không khí</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0016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pic>
        <p:nvPicPr>
          <p:cNvPr id="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83" y="2956336"/>
            <a:ext cx="1478584" cy="11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loud Callout 20"/>
          <p:cNvSpPr/>
          <p:nvPr/>
        </p:nvSpPr>
        <p:spPr>
          <a:xfrm>
            <a:off x="3124200" y="1742641"/>
            <a:ext cx="6553200" cy="2686050"/>
          </a:xfrm>
          <a:prstGeom prst="cloudCallout">
            <a:avLst>
              <a:gd name="adj1" fmla="val -73658"/>
              <a:gd name="adj2" fmla="val 2538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Vậy</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em</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rắn</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lỏng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khí</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thì</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dẫn nhiệt của chúng có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giống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nhau</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8754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bwMode="auto"/>
      <a:bodyPr wrap="none" fromWordArt="1">
        <a:prstTxWarp prst="textPlain">
          <a:avLst>
            <a:gd name="adj" fmla="val 50000"/>
          </a:avLst>
        </a:prstTxWarp>
      </a:bodyPr>
      <a:lstStyle>
        <a:defPPr algn="ctr">
          <a:defRPr sz="3600" b="1" kern="10" dirty="0" smtClean="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defRPr>
        </a:defPPr>
      </a:lstStyle>
    </a:spDef>
  </a:objectDefaults>
  <a:extraClrSchemeLst/>
</a:theme>
</file>

<file path=ppt/theme/theme2.xml><?xml version="1.0" encoding="utf-8"?>
<a:theme xmlns:a="http://schemas.openxmlformats.org/drawingml/2006/main" name="08-02">
  <a:themeElements>
    <a:clrScheme name="">
      <a:dk1>
        <a:srgbClr val="000066"/>
      </a:dk1>
      <a:lt1>
        <a:srgbClr val="FFFFFF"/>
      </a:lt1>
      <a:dk2>
        <a:srgbClr val="666699"/>
      </a:dk2>
      <a:lt2>
        <a:srgbClr val="000000"/>
      </a:lt2>
      <a:accent1>
        <a:srgbClr val="33CCCC"/>
      </a:accent1>
      <a:accent2>
        <a:srgbClr val="FFFF66"/>
      </a:accent2>
      <a:accent3>
        <a:srgbClr val="FFFFFF"/>
      </a:accent3>
      <a:accent4>
        <a:srgbClr val="000056"/>
      </a:accent4>
      <a:accent5>
        <a:srgbClr val="ADE2E2"/>
      </a:accent5>
      <a:accent6>
        <a:srgbClr val="E7E75C"/>
      </a:accent6>
      <a:hlink>
        <a:srgbClr val="3399FF"/>
      </a:hlink>
      <a:folHlink>
        <a:srgbClr val="9966FF"/>
      </a:folHlink>
    </a:clrScheme>
    <a:fontScheme name="08-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08-02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08-02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08-02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08-02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2195</TotalTime>
  <Words>1234</Words>
  <Application>Microsoft Office PowerPoint</Application>
  <PresentationFormat>On-screen Show (16:9)</PresentationFormat>
  <Paragraphs>109</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Concourse</vt:lpstr>
      <vt:lpstr>08-02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Phan Danh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Tommy_Phan</dc:creator>
  <cp:lastModifiedBy>Admin</cp:lastModifiedBy>
  <cp:revision>413</cp:revision>
  <dcterms:created xsi:type="dcterms:W3CDTF">2016-01-27T12:55:40Z</dcterms:created>
  <dcterms:modified xsi:type="dcterms:W3CDTF">2025-02-23T08:31:05Z</dcterms:modified>
</cp:coreProperties>
</file>