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9" r:id="rId2"/>
    <p:sldId id="262" r:id="rId3"/>
    <p:sldId id="256" r:id="rId4"/>
    <p:sldId id="257" r:id="rId5"/>
    <p:sldId id="258" r:id="rId6"/>
    <p:sldId id="259" r:id="rId7"/>
    <p:sldId id="260" r:id="rId8"/>
    <p:sldId id="263" r:id="rId9"/>
    <p:sldId id="266" r:id="rId10"/>
    <p:sldId id="264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5">
          <p15:clr>
            <a:srgbClr val="A4A3A4"/>
          </p15:clr>
        </p15:guide>
        <p15:guide id="2" pos="377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6" y="717"/>
      </p:cViewPr>
      <p:guideLst>
        <p:guide orient="horz" pos="2155"/>
        <p:guide pos="37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75000"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9EB5A-2272-4789-9964-8A286C74BFD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" Target="slide1.xml"/><Relationship Id="rId7" Type="http://schemas.openxmlformats.org/officeDocument/2006/relationships/image" Target="../media/image4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352217" y="35574"/>
            <a:ext cx="340280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solidFill>
                  <a:srgbClr val="FF0000"/>
                </a:solidFill>
              </a:rPr>
              <a:t>CHỦ ĐỀ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8541" y="839898"/>
            <a:ext cx="10377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 HIỆN ĐẠI THẾ GIỚI</a:t>
            </a:r>
          </a:p>
        </p:txBody>
      </p:sp>
      <p:sp>
        <p:nvSpPr>
          <p:cNvPr id="7" name="Vertical Scroll 6"/>
          <p:cNvSpPr/>
          <p:nvPr/>
        </p:nvSpPr>
        <p:spPr>
          <a:xfrm>
            <a:off x="816412" y="2040670"/>
            <a:ext cx="10512151" cy="4476040"/>
          </a:xfrm>
          <a:prstGeom prst="vertic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250202" y="3106465"/>
            <a:ext cx="7606834" cy="1874509"/>
          </a:xfrm>
          <a:ln w="38100">
            <a:solidFill>
              <a:srgbClr val="FFFF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4000" b="1" dirty="0" err="1">
                <a:solidFill>
                  <a:srgbClr val="002060"/>
                </a:solidFill>
              </a:rPr>
              <a:t>Tiết</a:t>
            </a:r>
            <a:r>
              <a:rPr lang="en-US" sz="4000" b="1" dirty="0">
                <a:solidFill>
                  <a:srgbClr val="002060"/>
                </a:solidFill>
              </a:rPr>
              <a:t> 1: </a:t>
            </a:r>
            <a:r>
              <a:rPr lang="en-US" sz="4000" b="1" dirty="0" err="1">
                <a:solidFill>
                  <a:srgbClr val="002060"/>
                </a:solidFill>
              </a:rPr>
              <a:t>Bài</a:t>
            </a:r>
            <a:r>
              <a:rPr lang="en-US" sz="4000" b="1" dirty="0">
                <a:solidFill>
                  <a:srgbClr val="002060"/>
                </a:solidFill>
              </a:rPr>
              <a:t> 1: </a:t>
            </a:r>
            <a:br>
              <a:rPr lang="en-US" sz="4000" b="1" dirty="0">
                <a:solidFill>
                  <a:srgbClr val="002060"/>
                </a:solidFill>
              </a:rPr>
            </a:br>
            <a:r>
              <a:rPr lang="en-US" sz="4000" b="1" dirty="0">
                <a:solidFill>
                  <a:srgbClr val="002060"/>
                </a:solidFill>
              </a:rPr>
              <a:t>THIÊN NHIÊN TRONG TRANH CỦA HỌA SĨ PAUL GAUGUIN (</a:t>
            </a:r>
            <a:r>
              <a:rPr lang="en-US" sz="4000" b="1" dirty="0" err="1">
                <a:solidFill>
                  <a:srgbClr val="002060"/>
                </a:solidFill>
              </a:rPr>
              <a:t>Tiết</a:t>
            </a:r>
            <a:r>
              <a:rPr lang="en-US" sz="4000" b="1" dirty="0">
                <a:solidFill>
                  <a:srgbClr val="002060"/>
                </a:solidFill>
              </a:rPr>
              <a:t> 1)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942" y="1356186"/>
            <a:ext cx="5704113" cy="4069788"/>
          </a:xfrm>
          <a:prstGeom prst="rect">
            <a:avLst/>
          </a:prstGeom>
          <a:ln w="38100">
            <a:solidFill>
              <a:srgbClr val="996633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6706145" y="5637193"/>
            <a:ext cx="4978399" cy="953135"/>
          </a:xfrm>
          <a:prstGeom prst="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Bước 4: Vẽ màu chi tiết. Hoàn thiện tranh tranh.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5" y="191996"/>
            <a:ext cx="6060168" cy="4449050"/>
          </a:xfrm>
          <a:prstGeom prst="rect">
            <a:avLst/>
          </a:prstGeom>
          <a:ln w="38100">
            <a:solidFill>
              <a:srgbClr val="996633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525932" y="4819404"/>
            <a:ext cx="4893974" cy="953135"/>
          </a:xfrm>
          <a:prstGeom prst="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Bước 3: Vẽ màu khái quát theo đậm nhạt của tranh mẫu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04/41/8d/04418d57d21a257a297d8f4358888fa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44" y="1076005"/>
            <a:ext cx="4988117" cy="4988117"/>
          </a:xfrm>
          <a:prstGeom prst="rect">
            <a:avLst/>
          </a:prstGeom>
          <a:noFill/>
          <a:ln w="38100">
            <a:solidFill>
              <a:srgbClr val="9966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67955" y="6164828"/>
            <a:ext cx="3754755" cy="629920"/>
          </a:xfrm>
          <a:prstGeom prst="rect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35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Tahitian Mountains</a:t>
            </a:r>
          </a:p>
        </p:txBody>
      </p:sp>
      <p:pic>
        <p:nvPicPr>
          <p:cNvPr id="1028" name="Picture 4" descr="A seashore, 1887 - Paul Gauguin - WikiArt.o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197" y="1334748"/>
            <a:ext cx="6197649" cy="4470572"/>
          </a:xfrm>
          <a:prstGeom prst="rect">
            <a:avLst/>
          </a:prstGeom>
          <a:noFill/>
          <a:ln w="38100">
            <a:solidFill>
              <a:srgbClr val="9966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746689" y="5933746"/>
            <a:ext cx="2237105" cy="629920"/>
          </a:xfrm>
          <a:prstGeom prst="rect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500" b="1">
                <a:solidFill>
                  <a:srgbClr val="002060"/>
                </a:solidFill>
              </a:rPr>
              <a:t>A Seashore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34795" y="205740"/>
            <a:ext cx="9337152" cy="707886"/>
          </a:xfrm>
          <a:prstGeom prst="rect">
            <a:avLst/>
          </a:prstGeom>
          <a:pattFill prst="pct25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  <a:ln w="38100">
            <a:solidFill>
              <a:srgbClr val="9966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III.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Cách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vẽ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tranh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theo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tác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phẩm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họa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sĩ</a:t>
            </a:r>
            <a:endParaRPr lang="en-US" sz="4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andscape at Arles, 1888 - Paul Gaugu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81" y="541654"/>
            <a:ext cx="7143750" cy="5638800"/>
          </a:xfrm>
          <a:prstGeom prst="rect">
            <a:avLst/>
          </a:prstGeom>
          <a:noFill/>
          <a:ln w="57150">
            <a:solidFill>
              <a:srgbClr val="9966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924203" y="2835656"/>
            <a:ext cx="3717925" cy="629920"/>
          </a:xfrm>
          <a:prstGeom prst="rect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500" b="1">
                <a:solidFill>
                  <a:srgbClr val="002060"/>
                </a:solidFill>
              </a:rPr>
              <a:t>Landscape at  Arles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80820" y="115570"/>
            <a:ext cx="4893945" cy="706755"/>
          </a:xfrm>
          <a:prstGeom prst="rect">
            <a:avLst/>
          </a:prstGeom>
          <a:blipFill>
            <a:blip r:embed="rId2"/>
          </a:blipFill>
          <a:ln w="38100">
            <a:solidFill>
              <a:srgbClr val="996633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40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Tranh vẽ của học sinh</a:t>
            </a:r>
          </a:p>
        </p:txBody>
      </p:sp>
      <p:sp>
        <p:nvSpPr>
          <p:cNvPr id="9" name="Right Arrow 8">
            <a:hlinkClick r:id="rId3" action="ppaction://hlinksldjump"/>
          </p:cNvPr>
          <p:cNvSpPr/>
          <p:nvPr/>
        </p:nvSpPr>
        <p:spPr>
          <a:xfrm>
            <a:off x="11093824" y="6252882"/>
            <a:ext cx="739588" cy="416859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Callout 9"/>
          <p:cNvSpPr/>
          <p:nvPr/>
        </p:nvSpPr>
        <p:spPr>
          <a:xfrm>
            <a:off x="8314055" y="2190115"/>
            <a:ext cx="2897505" cy="3053080"/>
          </a:xfrm>
          <a:prstGeom prst="leftArrowCallout">
            <a:avLst/>
          </a:prstGeom>
          <a:ln w="38100">
            <a:solidFill>
              <a:srgbClr val="996633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sym typeface="+mn-ea"/>
              </a:rPr>
              <a:t>Bảo Lâm -  Mô phỏng tranh </a:t>
            </a:r>
            <a:endParaRPr lang="en-US" sz="2800" b="1">
              <a:solidFill>
                <a:srgbClr val="002060"/>
              </a:solidFill>
            </a:endParaRPr>
          </a:p>
          <a:p>
            <a:pPr algn="ctr"/>
            <a:r>
              <a:rPr lang="en-US" sz="2800" b="1" i="1">
                <a:solidFill>
                  <a:srgbClr val="002060"/>
                </a:solidFill>
                <a:sym typeface="+mn-ea"/>
              </a:rPr>
              <a:t>  </a:t>
            </a:r>
            <a:r>
              <a:rPr lang="en-US" sz="2800" b="1" i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Bên Bờ Biển ( Màu nước )</a:t>
            </a:r>
          </a:p>
        </p:txBody>
      </p:sp>
      <p:sp>
        <p:nvSpPr>
          <p:cNvPr id="12" name="Left Arrow Callout 11"/>
          <p:cNvSpPr/>
          <p:nvPr/>
        </p:nvSpPr>
        <p:spPr>
          <a:xfrm>
            <a:off x="8314055" y="2202180"/>
            <a:ext cx="2954020" cy="3062605"/>
          </a:xfrm>
          <a:prstGeom prst="left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sym typeface="+mn-ea"/>
              </a:rPr>
              <a:t>Thanh Bình-  Mô phỏng tranh của Gauguin, màu sáp  </a:t>
            </a:r>
          </a:p>
        </p:txBody>
      </p:sp>
      <p:sp>
        <p:nvSpPr>
          <p:cNvPr id="13" name="Left Arrow Callout 12"/>
          <p:cNvSpPr/>
          <p:nvPr/>
        </p:nvSpPr>
        <p:spPr>
          <a:xfrm>
            <a:off x="8315325" y="2171700"/>
            <a:ext cx="2952750" cy="3171825"/>
          </a:xfrm>
          <a:prstGeom prst="leftArrowCallout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Nhã Kỳ - Mô phỏng tranh Phụ nữ Tahiti, sáp màu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05" y="940435"/>
            <a:ext cx="8021320" cy="5553075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1100" y="879475"/>
            <a:ext cx="4592955" cy="5708015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sp>
        <p:nvSpPr>
          <p:cNvPr id="16" name="Flowchart: Process 15"/>
          <p:cNvSpPr/>
          <p:nvPr/>
        </p:nvSpPr>
        <p:spPr>
          <a:xfrm>
            <a:off x="243205" y="887095"/>
            <a:ext cx="3540125" cy="5700395"/>
          </a:xfrm>
          <a:prstGeom prst="flowChartProcess">
            <a:avLst/>
          </a:prstGeom>
          <a:blipFill>
            <a:blip r:embed="rId6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1440" y="1788160"/>
            <a:ext cx="3455035" cy="34550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205" y="821690"/>
            <a:ext cx="8150860" cy="5871210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2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6" grpId="0" animBg="1"/>
      <p:bldP spid="1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436989" y="284798"/>
            <a:ext cx="4025158" cy="783590"/>
          </a:xfrm>
          <a:prstGeom prst="rect">
            <a:avLst/>
          </a:prstGeom>
          <a:gradFill>
            <a:gsLst>
              <a:gs pos="21839">
                <a:srgbClr val="FFFFFF"/>
              </a:gs>
              <a:gs pos="15120">
                <a:srgbClr val="FFFFFF"/>
              </a:gs>
              <a:gs pos="68930">
                <a:srgbClr val="FFDE7A"/>
              </a:gs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r"/>
            <a:r>
              <a:rPr lang="en-US" sz="45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FF9933"/>
                </a:highlight>
              </a:rPr>
              <a:t>Cấu</a:t>
            </a:r>
            <a:r>
              <a:rPr lang="en-US" sz="45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FF9933"/>
                </a:highlight>
              </a:rPr>
              <a:t> </a:t>
            </a:r>
            <a:r>
              <a:rPr lang="en-US" sz="45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FF9933"/>
                </a:highlight>
              </a:rPr>
              <a:t>trúc</a:t>
            </a:r>
            <a:r>
              <a:rPr lang="en-US" sz="45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FF9933"/>
                </a:highlight>
              </a:rPr>
              <a:t> </a:t>
            </a:r>
            <a:r>
              <a:rPr lang="en-US" sz="45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FF9933"/>
                </a:highlight>
              </a:rPr>
              <a:t>bài</a:t>
            </a:r>
            <a:r>
              <a:rPr lang="en-US" sz="45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FF9933"/>
                </a:highlight>
              </a:rPr>
              <a:t> </a:t>
            </a:r>
            <a:r>
              <a:rPr lang="en-US" sz="45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FF9933"/>
                </a:highlight>
              </a:rPr>
              <a:t>học</a:t>
            </a:r>
            <a:endParaRPr lang="en-US" sz="45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FF9933"/>
              </a:highlight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008505" y="1211580"/>
            <a:ext cx="9301480" cy="740410"/>
          </a:xfrm>
          <a:prstGeom prst="wedgeRoundRectCallout">
            <a:avLst>
              <a:gd name="adj1" fmla="val -57373"/>
              <a:gd name="adj2" fmla="val 52915"/>
              <a:gd name="adj3" fmla="val 16667"/>
            </a:avLst>
          </a:prstGeom>
          <a:gradFill>
            <a:gsLst>
              <a:gs pos="21839">
                <a:srgbClr val="FFFFFF"/>
              </a:gs>
              <a:gs pos="15120">
                <a:srgbClr val="FFFFFF"/>
              </a:gs>
              <a:gs pos="68930">
                <a:srgbClr val="FFDE7A"/>
              </a:gs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sym typeface="+mn-ea"/>
              </a:rPr>
              <a:t>1. Quan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sym typeface="+mn-ea"/>
              </a:rPr>
              <a:t>sát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sym typeface="+mn-ea"/>
              </a:rPr>
              <a:t> –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sym typeface="+mn-ea"/>
              </a:rPr>
              <a:t>nhận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sym typeface="+mn-ea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sym typeface="+mn-ea"/>
              </a:rPr>
              <a:t>thức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sym typeface="+mn-ea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sym typeface="+mn-ea"/>
              </a:rPr>
              <a:t>về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sym typeface="+mn-ea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sym typeface="+mn-ea"/>
              </a:rPr>
              <a:t>tranh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sym typeface="+mn-ea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sym typeface="+mn-ea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sym typeface="+mn-ea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sym typeface="+mn-ea"/>
              </a:rPr>
              <a:t>họa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sym typeface="+mn-ea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sym typeface="+mn-ea"/>
              </a:rPr>
              <a:t>sĩ</a:t>
            </a:r>
            <a:endParaRPr lang="en-US" sz="3600" b="1" dirty="0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C0C0C0"/>
              </a:highlight>
              <a:sym typeface="+mn-ea"/>
            </a:endParaRPr>
          </a:p>
        </p:txBody>
      </p:sp>
      <p:sp>
        <p:nvSpPr>
          <p:cNvPr id="22" name="Oval Callout 21"/>
          <p:cNvSpPr/>
          <p:nvPr/>
        </p:nvSpPr>
        <p:spPr>
          <a:xfrm>
            <a:off x="1825625" y="2237740"/>
            <a:ext cx="10241280" cy="1179830"/>
          </a:xfrm>
          <a:prstGeom prst="wedgeEllipseCallout">
            <a:avLst>
              <a:gd name="adj1" fmla="val -54893"/>
              <a:gd name="adj2" fmla="val 17046"/>
            </a:avLst>
          </a:prstGeom>
          <a:gradFill>
            <a:gsLst>
              <a:gs pos="21839">
                <a:srgbClr val="FFFFFF"/>
              </a:gs>
              <a:gs pos="15120">
                <a:srgbClr val="FFFFFF"/>
              </a:gs>
              <a:gs pos="68930">
                <a:srgbClr val="FFDE7A"/>
              </a:gs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sym typeface="+mn-ea"/>
              </a:rPr>
              <a:t>2. Cách vẽ tranh theo tác phẩm của họa sĩ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1825625" y="3703320"/>
            <a:ext cx="9401810" cy="777875"/>
          </a:xfrm>
          <a:prstGeom prst="wedgeRectCallout">
            <a:avLst>
              <a:gd name="adj1" fmla="val -56220"/>
              <a:gd name="adj2" fmla="val 24174"/>
            </a:avLst>
          </a:prstGeom>
          <a:gradFill>
            <a:gsLst>
              <a:gs pos="21839">
                <a:srgbClr val="FFFFFF"/>
              </a:gs>
              <a:gs pos="15120">
                <a:srgbClr val="FFFFFF"/>
              </a:gs>
              <a:gs pos="68930">
                <a:srgbClr val="FFDE7A"/>
              </a:gs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sym typeface="+mn-ea"/>
              </a:rPr>
              <a:t>3. Cách vẽ tranh theo tác phẩm của họa sĩ</a:t>
            </a:r>
          </a:p>
        </p:txBody>
      </p:sp>
      <p:sp>
        <p:nvSpPr>
          <p:cNvPr id="27" name="Cloud Callout 26"/>
          <p:cNvSpPr/>
          <p:nvPr/>
        </p:nvSpPr>
        <p:spPr>
          <a:xfrm>
            <a:off x="2007870" y="4767580"/>
            <a:ext cx="9138920" cy="871220"/>
          </a:xfrm>
          <a:prstGeom prst="cloudCallout">
            <a:avLst>
              <a:gd name="adj1" fmla="val -58567"/>
              <a:gd name="adj2" fmla="val 10121"/>
            </a:avLst>
          </a:prstGeom>
          <a:gradFill>
            <a:gsLst>
              <a:gs pos="21839">
                <a:srgbClr val="FFFFFF"/>
              </a:gs>
              <a:gs pos="15120">
                <a:srgbClr val="FFFFFF"/>
              </a:gs>
              <a:gs pos="68930">
                <a:srgbClr val="FFDE7A"/>
              </a:gs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sym typeface="+mn-ea"/>
              </a:rPr>
              <a:t>4. Trưng bày sản phẩm và chia sẻ</a:t>
            </a:r>
          </a:p>
        </p:txBody>
      </p:sp>
      <p:sp>
        <p:nvSpPr>
          <p:cNvPr id="28" name="Rounded Rectangular Callout 27"/>
          <p:cNvSpPr/>
          <p:nvPr/>
        </p:nvSpPr>
        <p:spPr>
          <a:xfrm>
            <a:off x="1997710" y="5995035"/>
            <a:ext cx="9766935" cy="729615"/>
          </a:xfrm>
          <a:prstGeom prst="wedgeRoundRectCallout">
            <a:avLst>
              <a:gd name="adj1" fmla="val -58009"/>
              <a:gd name="adj2" fmla="val 26414"/>
              <a:gd name="adj3" fmla="val 16667"/>
            </a:avLst>
          </a:prstGeom>
          <a:gradFill>
            <a:gsLst>
              <a:gs pos="21839">
                <a:srgbClr val="FFFFFF"/>
              </a:gs>
              <a:gs pos="15120">
                <a:srgbClr val="FFFFFF"/>
              </a:gs>
              <a:gs pos="68930">
                <a:srgbClr val="FFDE7A"/>
              </a:gs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sym typeface="+mn-ea"/>
              </a:rPr>
              <a:t>5. Tìm hiểu tác phẩm hội họa của trường phái Ấn Tượng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animBg="1"/>
      <p:bldP spid="3" grpId="0" animBg="1"/>
      <p:bldP spid="3" grpId="1" animBg="1"/>
      <p:bldP spid="22" grpId="0" animBg="1"/>
      <p:bldP spid="22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575" y="1814830"/>
            <a:ext cx="3373120" cy="2975610"/>
          </a:xfrm>
          <a:ln w="285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4400" b="1" dirty="0" err="1">
                <a:solidFill>
                  <a:srgbClr val="FFFF00"/>
                </a:solidFill>
              </a:rPr>
              <a:t>Paul</a:t>
            </a:r>
            <a:r>
              <a:rPr lang="en-US" sz="4400" b="1" dirty="0">
                <a:solidFill>
                  <a:srgbClr val="FFFF00"/>
                </a:solidFill>
              </a:rPr>
              <a:t> </a:t>
            </a:r>
            <a:r>
              <a:rPr lang="en-US" sz="4400" b="1" dirty="0" err="1">
                <a:solidFill>
                  <a:srgbClr val="FFFF00"/>
                </a:solidFill>
              </a:rPr>
              <a:t>Guiguin</a:t>
            </a:r>
            <a:br>
              <a:rPr lang="en-US" sz="4400" b="1" dirty="0">
                <a:solidFill>
                  <a:srgbClr val="FFFF00"/>
                </a:solidFill>
              </a:rPr>
            </a:br>
            <a:r>
              <a:rPr lang="en-US" sz="4400" b="1" dirty="0">
                <a:solidFill>
                  <a:srgbClr val="FFFF00"/>
                </a:solidFill>
              </a:rPr>
              <a:t>(</a:t>
            </a:r>
            <a:r>
              <a:rPr lang="en-US" sz="4400" b="1" dirty="0" err="1">
                <a:solidFill>
                  <a:srgbClr val="FFFF00"/>
                </a:solidFill>
              </a:rPr>
              <a:t>Pôn</a:t>
            </a:r>
            <a:r>
              <a:rPr lang="en-US" sz="4400" b="1" dirty="0">
                <a:solidFill>
                  <a:srgbClr val="FFFF00"/>
                </a:solidFill>
              </a:rPr>
              <a:t> </a:t>
            </a:r>
            <a:r>
              <a:rPr lang="en-US" sz="4400" b="1" dirty="0" err="1">
                <a:solidFill>
                  <a:srgbClr val="FFFF00"/>
                </a:solidFill>
              </a:rPr>
              <a:t>Gô-ganh</a:t>
            </a:r>
            <a:r>
              <a:rPr lang="en-US" sz="4400" b="1" dirty="0">
                <a:solidFill>
                  <a:srgbClr val="FFFF00"/>
                </a:solidFill>
              </a:rPr>
              <a:t>)</a:t>
            </a:r>
            <a:br>
              <a:rPr lang="en-US" sz="4400" b="1" dirty="0">
                <a:solidFill>
                  <a:srgbClr val="FFFF00"/>
                </a:solidFill>
              </a:rPr>
            </a:br>
            <a:r>
              <a:rPr lang="en-US" sz="4400" b="1" dirty="0" err="1">
                <a:solidFill>
                  <a:srgbClr val="FFFF00"/>
                </a:solidFill>
              </a:rPr>
              <a:t>sinh</a:t>
            </a:r>
            <a:r>
              <a:rPr lang="en-US" sz="4400" b="1" dirty="0">
                <a:solidFill>
                  <a:srgbClr val="FFFF00"/>
                </a:solidFill>
              </a:rPr>
              <a:t> </a:t>
            </a:r>
            <a:r>
              <a:rPr lang="en-US" sz="4400" b="1" dirty="0" err="1">
                <a:solidFill>
                  <a:srgbClr val="FFFF00"/>
                </a:solidFill>
              </a:rPr>
              <a:t>ngày</a:t>
            </a:r>
            <a:r>
              <a:rPr lang="en-US" sz="4400" b="1" dirty="0">
                <a:solidFill>
                  <a:srgbClr val="FFFF00"/>
                </a:solidFill>
              </a:rPr>
              <a:t> 7/06/1848</a:t>
            </a:r>
            <a:br>
              <a:rPr lang="en-US" sz="4400" b="1" dirty="0">
                <a:solidFill>
                  <a:srgbClr val="FFFF00"/>
                </a:solidFill>
              </a:rPr>
            </a:br>
            <a:r>
              <a:rPr lang="en-US" sz="4400" b="1" dirty="0" err="1">
                <a:solidFill>
                  <a:srgbClr val="FFFF00"/>
                </a:solidFill>
              </a:rPr>
              <a:t>tại</a:t>
            </a:r>
            <a:r>
              <a:rPr lang="en-US" sz="4400" b="1" dirty="0">
                <a:solidFill>
                  <a:srgbClr val="FFFF00"/>
                </a:solidFill>
              </a:rPr>
              <a:t> Paris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990" y="5485765"/>
            <a:ext cx="11572016" cy="1290320"/>
          </a:xfrm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vi-VN" sz="2800" b="1" dirty="0">
                <a:solidFill>
                  <a:srgbClr val="002060"/>
                </a:solidFill>
                <a:latin typeface="Calibri Light" panose="020F0302020204030204" pitchFamily="34" charset="0"/>
              </a:rPr>
              <a:t>        </a:t>
            </a:r>
            <a:r>
              <a:rPr lang="vi-VN" sz="2800" b="1" dirty="0">
                <a:solidFill>
                  <a:srgbClr val="002060"/>
                </a:solidFill>
                <a:latin typeface="Calibri Light" panose="020F0302020204030204" pitchFamily="34" charset="0"/>
              </a:rPr>
              <a:t>Khi lên 6 tuổi Paul Gauguin bắt đầu nhận được sự nuôi dạy</a:t>
            </a:r>
            <a:r>
              <a:rPr lang="en-US" altLang="vi-VN" sz="2800" b="1" dirty="0">
                <a:solidFill>
                  <a:srgbClr val="002060"/>
                </a:solidFill>
                <a:latin typeface="Calibri Light" panose="020F0302020204030204" pitchFamily="34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Calibri Light" panose="020F0302020204030204" pitchFamily="34" charset="0"/>
              </a:rPr>
              <a:t>đặc quyền tại Peru nhờ người chú làm tổng thống Peru của</a:t>
            </a:r>
            <a:r>
              <a:rPr lang="en-US" sz="2800" b="1" dirty="0">
                <a:solidFill>
                  <a:srgbClr val="002060"/>
                </a:solidFill>
                <a:latin typeface="Calibri Light" panose="020F03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mình</a:t>
            </a:r>
            <a:r>
              <a:rPr lang="vi-VN" sz="2800" b="1" dirty="0">
                <a:solidFill>
                  <a:srgbClr val="002060"/>
                </a:solidFill>
                <a:latin typeface="+mj-lt"/>
              </a:rPr>
              <a:t>.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Nơi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phong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vẽ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tranh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này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+mj-lt"/>
              </a:rPr>
              <a:t> </a:t>
            </a:r>
            <a:endParaRPr lang="en-US" sz="28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0" y="1256030"/>
            <a:ext cx="3235325" cy="4109720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460" y="1477010"/>
            <a:ext cx="4622800" cy="3850640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01153" y="0"/>
            <a:ext cx="977153" cy="977153"/>
          </a:xfrm>
          <a:prstGeom prst="rect">
            <a:avLst/>
          </a:prstGeom>
        </p:spPr>
      </p:pic>
      <p:sp>
        <p:nvSpPr>
          <p:cNvPr id="10" name="Title 1"/>
          <p:cNvSpPr txBox="1"/>
          <p:nvPr/>
        </p:nvSpPr>
        <p:spPr>
          <a:xfrm>
            <a:off x="1386840" y="170180"/>
            <a:ext cx="8804910" cy="878840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err="1">
                <a:solidFill>
                  <a:sysClr val="windowText" lastClr="000000"/>
                </a:solidFill>
              </a:rPr>
              <a:t>Họa</a:t>
            </a:r>
            <a:r>
              <a:rPr lang="en-US" sz="4400" b="1" dirty="0">
                <a:solidFill>
                  <a:sysClr val="windowText" lastClr="000000"/>
                </a:solidFill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</a:rPr>
              <a:t>Sĩ</a:t>
            </a:r>
            <a:r>
              <a:rPr lang="en-US" sz="4400" b="1" dirty="0">
                <a:solidFill>
                  <a:sysClr val="windowText" lastClr="000000"/>
                </a:solidFill>
              </a:rPr>
              <a:t> Paul Gauguin </a:t>
            </a:r>
            <a:r>
              <a:rPr lang="en-US" sz="4400" b="1" dirty="0">
                <a:solidFill>
                  <a:srgbClr val="002060"/>
                </a:solidFill>
              </a:rPr>
              <a:t>(</a:t>
            </a:r>
            <a:r>
              <a:rPr lang="en-US" sz="4400" b="1" dirty="0" err="1">
                <a:solidFill>
                  <a:srgbClr val="002060"/>
                </a:solidFill>
              </a:rPr>
              <a:t>Pôn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Gô-ganh</a:t>
            </a:r>
            <a:r>
              <a:rPr lang="en-US" sz="4400" b="1" dirty="0">
                <a:solidFill>
                  <a:srgbClr val="002060"/>
                </a:solidFill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C 4.16667E-6 0.03495 0.02591 0.06203 0.05729 0.06203 C 0.08958 0.06203 0.11536 0.03495 0.11536 3.7037E-6 C 0.11536 -0.03496 0.14114 -0.06204 0.1733 -0.06204 C 0.20468 -0.06204 0.23059 -0.03496 0.23059 3.703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build="p" animBg="1"/>
      <p:bldP spid="3" grpId="1" build="p" animBg="1"/>
      <p:bldP spid="10" grpId="0" bldLvl="0" animBg="1"/>
      <p:bldP spid="1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 t="-75000"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" y="170180"/>
            <a:ext cx="5142230" cy="6250940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45125" y="395605"/>
            <a:ext cx="6367145" cy="2705735"/>
          </a:xfrm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en-US" sz="4000" b="1">
                <a:ln/>
                <a:solidFill>
                  <a:schemeClr val="tx1"/>
                </a:solidFill>
                <a:effectLst/>
              </a:rPr>
              <a:t>Năm 1854 Paul Gauguin trở về Pháp và bắt đầu theo học ở Học viện Loriol tại Paris từ năm 14 tuổi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45125" y="3484880"/>
            <a:ext cx="6500495" cy="2835275"/>
          </a:xfrm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vi-VN" sz="4000" b="1">
                <a:ln/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" panose="020F0502020204030204" pitchFamily="34" charset="0"/>
              </a:rPr>
              <a:t>Tháng 5/1886 Paul Gauguin bắt đầu triển lãm tranh của mình lần đầu tiên với 19 bức tranh sơn dầu và một bức tranh gỗ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build="p" animBg="1"/>
      <p:bldP spid="3" grpI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" y="102870"/>
            <a:ext cx="2875280" cy="3810635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728" y="1589027"/>
            <a:ext cx="4065431" cy="3232018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1231" y="3079082"/>
            <a:ext cx="4501166" cy="3381501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sp>
        <p:nvSpPr>
          <p:cNvPr id="2" name="Flowchart: Alternate Process 1"/>
          <p:cNvSpPr/>
          <p:nvPr/>
        </p:nvSpPr>
        <p:spPr>
          <a:xfrm>
            <a:off x="68580" y="4006849"/>
            <a:ext cx="3078148" cy="2125009"/>
          </a:xfrm>
          <a:prstGeom prst="flowChartAlternate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Khi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lấy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chồng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Paul Gauguin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300 tr USD</a:t>
            </a:r>
          </a:p>
        </p:txBody>
      </p:sp>
      <p:sp>
        <p:nvSpPr>
          <p:cNvPr id="3" name="Flowchart: Alternate Process 2"/>
          <p:cNvSpPr/>
          <p:nvPr/>
        </p:nvSpPr>
        <p:spPr>
          <a:xfrm>
            <a:off x="7662171" y="159159"/>
            <a:ext cx="4047083" cy="2859736"/>
          </a:xfrm>
          <a:prstGeom prst="flowChartAlternateProcess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bức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tranh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chủ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đề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dân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Tahiti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Họa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sĩ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Paul Gauguin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3" grpId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anh Họa Paul Gauguin (1848 - 1903) | Vietnam arts | Vietnam antique |  Vietnam gall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1338580"/>
            <a:ext cx="5347335" cy="397891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900" y="1054735"/>
            <a:ext cx="3822700" cy="471868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842645" y="5608955"/>
            <a:ext cx="4912995" cy="953135"/>
          </a:xfrm>
          <a:prstGeom prst="rect">
            <a:avLst/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Sacred Pring – 1894 ( sơn dầu )                  </a:t>
            </a:r>
          </a:p>
          <a:p>
            <a:r>
              <a:rPr lang="en-US" sz="2800" b="1">
                <a:solidFill>
                  <a:srgbClr val="002060"/>
                </a:solidFill>
              </a:rPr>
              <a:t>            Kt: 74 x 100 cm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82180" y="5869940"/>
            <a:ext cx="3718560" cy="953135"/>
          </a:xfrm>
          <a:prstGeom prst="rect">
            <a:avLst/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Road in Tahiti – 1981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</a:rPr>
              <a:t>( sơn dầu 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35685" y="205740"/>
            <a:ext cx="9472930" cy="706755"/>
          </a:xfrm>
          <a:prstGeom prst="rect">
            <a:avLst/>
          </a:prstGeom>
          <a:pattFill prst="pct50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I. Quan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sát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nhận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thức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tranh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họa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sĩ</a:t>
            </a:r>
            <a:endParaRPr lang="en-US" sz="4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6000" contrast="18000"/>
          </a:blip>
          <a:stretch>
            <a:fillRect/>
          </a:stretch>
        </p:blipFill>
        <p:spPr>
          <a:xfrm>
            <a:off x="920477" y="2049734"/>
            <a:ext cx="10554366" cy="4606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6000" contrast="18000"/>
          </a:blip>
          <a:stretch>
            <a:fillRect/>
          </a:stretch>
        </p:blipFill>
        <p:spPr>
          <a:xfrm>
            <a:off x="933722" y="2857093"/>
            <a:ext cx="10554369" cy="434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 bright="6000" contrast="18000"/>
          </a:blip>
          <a:stretch>
            <a:fillRect/>
          </a:stretch>
        </p:blipFill>
        <p:spPr>
          <a:xfrm>
            <a:off x="880696" y="3637962"/>
            <a:ext cx="10620172" cy="4079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lum bright="12000" contrast="18000"/>
          </a:blip>
          <a:stretch>
            <a:fillRect/>
          </a:stretch>
        </p:blipFill>
        <p:spPr>
          <a:xfrm>
            <a:off x="900744" y="4389849"/>
            <a:ext cx="10620170" cy="4211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lum bright="12000" contrast="24000"/>
          </a:blip>
          <a:stretch>
            <a:fillRect/>
          </a:stretch>
        </p:blipFill>
        <p:spPr>
          <a:xfrm>
            <a:off x="933269" y="5043401"/>
            <a:ext cx="10580686" cy="4606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lum bright="12000" contrast="18000"/>
          </a:blip>
          <a:stretch>
            <a:fillRect/>
          </a:stretch>
        </p:blipFill>
        <p:spPr>
          <a:xfrm>
            <a:off x="920882" y="5735185"/>
            <a:ext cx="8040795" cy="460602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3772535" y="378460"/>
            <a:ext cx="3347085" cy="1301750"/>
          </a:xfrm>
          <a:prstGeom prst="cloudCallout">
            <a:avLst>
              <a:gd name="adj1" fmla="val -69256"/>
              <a:gd name="adj2" fmla="val -7609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TÓM LẠI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1100" y="205740"/>
            <a:ext cx="9182735" cy="706755"/>
          </a:xfrm>
          <a:prstGeom prst="rect">
            <a:avLst/>
          </a:prstGeom>
          <a:pattFill prst="pct5">
            <a:fgClr>
              <a:schemeClr val="lt1"/>
            </a:fgClr>
            <a:bgClr>
              <a:schemeClr val="accent1">
                <a:lumMod val="60000"/>
                <a:lumOff val="40000"/>
              </a:schemeClr>
            </a:bgClr>
          </a:patt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II.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Cách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vẽ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tranh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theo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tác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phẩm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họa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sĩ</a:t>
            </a:r>
            <a:endParaRPr lang="en-US" sz="4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62" y="1236481"/>
            <a:ext cx="6843524" cy="5196578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592695" y="1863090"/>
            <a:ext cx="4368800" cy="3169285"/>
          </a:xfrm>
          <a:prstGeom prst="rect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</a:rPr>
              <a:t>Quan sát tranh mẫu, tìm ra đặc điểm cơ bản về: Bố cục, hình ảnh,  màu sắc.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050" y="1762384"/>
            <a:ext cx="5700878" cy="3967034"/>
          </a:xfrm>
          <a:prstGeom prst="rect">
            <a:avLst/>
          </a:prstGeom>
          <a:ln w="38100">
            <a:solidFill>
              <a:srgbClr val="996633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6265818" y="5894363"/>
            <a:ext cx="5486400" cy="52322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</a:rPr>
              <a:t>Bước 2: Vẽ nhân vật mới cho tranh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lum bright="-18000" contrast="36000"/>
          </a:blip>
          <a:stretch>
            <a:fillRect/>
          </a:stretch>
        </p:blipFill>
        <p:spPr>
          <a:xfrm>
            <a:off x="169393" y="233681"/>
            <a:ext cx="5588423" cy="3952445"/>
          </a:xfrm>
          <a:prstGeom prst="rect">
            <a:avLst/>
          </a:prstGeom>
          <a:ln w="38100">
            <a:solidFill>
              <a:srgbClr val="996633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375530" y="4350864"/>
            <a:ext cx="4893974" cy="95313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Bước 1: Vẽ phác hình dựa theo cảnh vật trong mẫu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400</Words>
  <Application>Microsoft Office PowerPoint</Application>
  <PresentationFormat>Widescreen</PresentationFormat>
  <Paragraphs>37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Tiết 1: Bài 1:  THIÊN NHIÊN TRONG TRANH CỦA HỌA SĨ PAUL GAUGUIN (Tiết 1)</vt:lpstr>
      <vt:lpstr>PowerPoint Presentation</vt:lpstr>
      <vt:lpstr>Paul Guiguin (Pôn Gô-ganh) sinh ngày 7/06/1848 tại Paris</vt:lpstr>
      <vt:lpstr>Năm 1854 Paul Gauguin trở về Pháp và bắt đầu theo học ở Học viện Loriol tại Paris từ năm 14 tuổi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Guiguin sinh ngày 7/06/1848 tại Paris</dc:title>
  <dc:creator>SCD</dc:creator>
  <cp:lastModifiedBy>Hi</cp:lastModifiedBy>
  <cp:revision>54</cp:revision>
  <dcterms:created xsi:type="dcterms:W3CDTF">2023-05-10T06:45:00Z</dcterms:created>
  <dcterms:modified xsi:type="dcterms:W3CDTF">2025-03-03T19:35:00Z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4B16B2DDB97E4960ABBC6D58D3741FA1</vt:lpwstr>
  </property>
  <property fmtid="{D5CDD505-2E9C-101B-9397-08002B2CF9AE}" pid="3" name="KSOProductBuildVer">
    <vt:lpwstr>1033-11.2.0.11537</vt:lpwstr>
  </property>
</Properties>
</file>