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0" r:id="rId3"/>
    <p:sldId id="277" r:id="rId4"/>
    <p:sldId id="272" r:id="rId5"/>
    <p:sldId id="273" r:id="rId6"/>
    <p:sldId id="275" r:id="rId7"/>
    <p:sldId id="276" r:id="rId8"/>
    <p:sldId id="337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9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5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06FA2-3F1B-6886-760A-AB69FE311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CBF1E-A959-5464-BCF8-F05278EF7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77E0D-E852-2D40-E7C7-71401BD86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AD55-A275-4F88-8D3C-8FFB076D615E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FF4EB-E851-6D23-5916-8FC5183E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B779F-4A3E-8F26-B330-579365931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B20-4688-44C4-8873-6865B9F9AA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349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7E2D4-3E17-B1E1-5AEC-6E8864C89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5172D-5AED-B41A-6FD7-69FC4347A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499DC-DACA-66D3-DC9B-C9EE37F73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AD55-A275-4F88-8D3C-8FFB076D615E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9A389-C852-1BAE-330B-6D1FC1C49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98F44-C25A-60E8-82BB-9C330378C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B20-4688-44C4-8873-6865B9F9AA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995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A498E7-3E54-3DFA-1A81-8284E42EBF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43FF11-3197-F743-A113-7EC3ADBF2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13987-7393-F321-BCCA-B6BFB9E80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AD55-A275-4F88-8D3C-8FFB076D615E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6C554-55A3-2DE8-70B0-72CFC88E3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C0FB0-5DAE-9021-D15C-05FFE65D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B20-4688-44C4-8873-6865B9F9AA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088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C9CE2-9C36-3AD5-4AC7-B90A3F7C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A0CF3-07D1-2BED-2993-F0DF791C2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441DA-8CCE-E608-AB37-01BAF2A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AD55-A275-4F88-8D3C-8FFB076D615E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8C944-E28A-4230-3DEC-C8D9DFF7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FBE70-745B-A506-E285-A3FC4467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B20-4688-44C4-8873-6865B9F9AA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575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B780F-9382-B3D5-C70B-C3775141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4F150-7582-08D2-5645-3B5866CD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DDDC2-5B49-9EE7-D73F-E2C23121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AD55-A275-4F88-8D3C-8FFB076D615E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E95E6-C7D9-7BF8-934A-C390B9568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8027A-933D-52BE-80E6-8C061E8E4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B20-4688-44C4-8873-6865B9F9AA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9718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F4A2B-871C-04AA-F8A9-6091947D2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045EE-B814-28A0-84D4-90E9A820A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554DA-5A0E-BE06-F8B3-E2D4CA914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9D946-C68C-1171-2F93-CCE52D69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AD55-A275-4F88-8D3C-8FFB076D615E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72DC4-C486-20CD-37F5-804F3A2E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2282BA-A6DD-D6EF-85D3-6E622198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B20-4688-44C4-8873-6865B9F9AA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86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3FD7C-FDE8-7759-8FBE-BC41C042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2D362-B8F7-D899-DB78-3FD72CEB5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EC431-07B4-1353-ADCA-5C93025B8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6DBF8-7223-455F-D36D-BC58C1E379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E23EAB-AE01-7580-7D37-68A092E03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971AB-875C-F51A-B693-D5893795C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AD55-A275-4F88-8D3C-8FFB076D615E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4530E6-1DE6-74A6-AA0B-47A4CBC6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F0EDF4-F67E-A303-BD8E-FF915CC60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B20-4688-44C4-8873-6865B9F9AA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028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88972-FC99-26E4-7C92-DC5C5AE6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155812-B26E-41CD-83E4-6D2CE00F7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AD55-A275-4F88-8D3C-8FFB076D615E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B645D-3B75-5D90-5CC9-2ED204CA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B02C5-A363-0B7F-784D-A24CD2F4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B20-4688-44C4-8873-6865B9F9AA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045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C185D1-E4B3-9315-D6B6-428393B81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AD55-A275-4F88-8D3C-8FFB076D615E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E88647-B3C5-C7B8-F23C-51A03ED1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1EC60-F9E2-E49D-A695-F7CB103B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B20-4688-44C4-8873-6865B9F9AA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308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7E98-BCF0-B77D-89E7-09E744C77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2EDAB-700B-9767-B17A-CD804F3F9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B4541E-F323-E1E0-F70A-124D738E8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2B9858-E1F7-2129-39C8-B40316938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AD55-A275-4F88-8D3C-8FFB076D615E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08D17-4CFF-0CDA-7743-D1576CAF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29982-08C6-24D5-A2EF-F6B25CBC6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B20-4688-44C4-8873-6865B9F9AA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460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0A46-18A1-C5F8-3AC4-FEA57F3A7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FE2218-8FBE-AB34-FCAC-7B5B447B6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F981C-0139-FEB2-4C04-917B01BD5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D10C8-82AE-B291-14C9-6CA98E7C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8AD55-A275-4F88-8D3C-8FFB076D615E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C6248-0A91-600E-D863-034B0605E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58678-4EE2-4A36-A9E7-27A62D376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5CB20-4688-44C4-8873-6865B9F9AA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977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81A750-77E4-A6DC-D672-191428C0D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EF387-8CCD-4E75-0588-E93F13260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4D2AF-2827-8EB3-9D8B-6CD0B31CE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8AD55-A275-4F88-8D3C-8FFB076D615E}" type="datetimeFigureOut">
              <a:rPr lang="vi-VN" smtClean="0"/>
              <a:t>04/03/2025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8DFFE-D116-5346-BD33-DA4338E55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042FF-D44F-9070-BDB3-5FDB56526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5CB20-4688-44C4-8873-6865B9F9AAF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414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thuthuatphanmem.vn/uploads/2018/04/06/hinh-nen-dong-day-ngang-dep-1-6_1042365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52217" y="35574"/>
            <a:ext cx="34028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FF0000"/>
                </a:solidFill>
              </a:rPr>
              <a:t>CHỦ ĐỀ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8541" y="839898"/>
            <a:ext cx="10377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HIỆN ĐẠI THẾ GIỚI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816412" y="2040670"/>
            <a:ext cx="10512151" cy="447604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50202" y="3106465"/>
            <a:ext cx="7606834" cy="1874509"/>
          </a:xfrm>
          <a:ln w="38100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Tiết</a:t>
            </a:r>
            <a:r>
              <a:rPr lang="en-US" sz="4000" b="1" dirty="0">
                <a:solidFill>
                  <a:srgbClr val="002060"/>
                </a:solidFill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</a:rPr>
              <a:t>Bài</a:t>
            </a:r>
            <a:r>
              <a:rPr lang="en-US" sz="4000" b="1" dirty="0">
                <a:solidFill>
                  <a:srgbClr val="002060"/>
                </a:solidFill>
              </a:rPr>
              <a:t> 1: 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THIÊN NHIÊN TRONG TRANH CỦA HỌA SĨ PAUL GAUGUIN (</a:t>
            </a:r>
            <a:r>
              <a:rPr lang="en-US" sz="4000" b="1" dirty="0" err="1">
                <a:solidFill>
                  <a:srgbClr val="002060"/>
                </a:solidFill>
              </a:rPr>
              <a:t>Tiết</a:t>
            </a:r>
            <a:r>
              <a:rPr lang="en-US" sz="4000" b="1" dirty="0">
                <a:solidFill>
                  <a:srgbClr val="002060"/>
                </a:solidFill>
              </a:rPr>
              <a:t> 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3499" y="205740"/>
            <a:ext cx="8086165" cy="7620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IV.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Trưng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bày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sản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phẩm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chia </a:t>
            </a:r>
            <a:r>
              <a:rPr lang="en-US" sz="44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sẻ</a:t>
            </a:r>
            <a:endParaRPr lang="en-US" sz="4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37870" y="967740"/>
            <a:ext cx="890524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Wingdings" panose="05000000000000000000" charset="0"/>
              <a:buChar char="v"/>
            </a:pPr>
            <a:r>
              <a:rPr lang="en-US" altLang="en-US" sz="4000" b="1" i="1">
                <a:solidFill>
                  <a:srgbClr val="002060"/>
                </a:solidFill>
                <a:latin typeface="Times New Roman" panose="02020603050405020304" pitchFamily="18" charset="0"/>
              </a:rPr>
              <a:t>Nêu cảm nhận và phân tích: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29236" y="1757931"/>
            <a:ext cx="9067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Wingdings" panose="05000000000000000000" charset="0"/>
              <a:buChar char="Ø"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 Bài vẽ em ấn tượng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29236" y="2279192"/>
            <a:ext cx="9067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Wingdings" panose="05000000000000000000" charset="0"/>
              <a:buChar char="Ø"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Cảnh vật, không gian và con người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29124" y="2829027"/>
            <a:ext cx="9067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Wingdings" panose="05000000000000000000" charset="0"/>
              <a:buChar char="Ø"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Cách diễn tả mảng hình, đậm nhạt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29012" y="3312076"/>
            <a:ext cx="90678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Wingdings" panose="05000000000000000000" charset="0"/>
              <a:buChar char="Ø"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Hòa sắc trong bài vẽ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89000" y="3866515"/>
            <a:ext cx="1110742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Wingdings" panose="05000000000000000000" charset="0"/>
              <a:buChar char="Ø"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Ý tưởng điều chỉnh để bài vẽ gần hơn với phong cách hõa sĩ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37870" y="4392930"/>
            <a:ext cx="11004550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1500" indent="-571500">
              <a:spcBef>
                <a:spcPct val="50000"/>
              </a:spcBef>
              <a:buFont typeface="Wingdings" panose="05000000000000000000" charset="0"/>
              <a:buChar char="v"/>
            </a:pPr>
            <a:r>
              <a:rPr lang="en-US" altLang="en-US" sz="4000" b="1" i="1">
                <a:solidFill>
                  <a:schemeClr val="tx1"/>
                </a:solidFill>
                <a:latin typeface="Times New Roman" panose="02020603050405020304" pitchFamily="18" charset="0"/>
              </a:rPr>
              <a:t>Em rút ra được bài học gì, khi thể hiện tranh theo phong các họa sĩ Paul Gauguin 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94018" y="1315819"/>
            <a:ext cx="10558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Wingdings" panose="05000000000000000000" charset="0"/>
              <a:buChar char="v"/>
            </a:pP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phái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hội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hoạ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Ấn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tượng</a:t>
            </a:r>
            <a:endParaRPr lang="en-US" altLang="en-US" sz="3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97828" y="3455035"/>
            <a:ext cx="1004125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spcBef>
                <a:spcPct val="50000"/>
              </a:spcBef>
              <a:buFont typeface="Wingdings" panose="05000000000000000000" charset="0"/>
              <a:buChar char="Ø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trời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chiếu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41008" y="2352675"/>
            <a:ext cx="1026350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 typeface="Wingdings" panose="05000000000000000000" charset="0"/>
              <a:buChar char="Ø"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Ra đời từ thập niên 60 của thế kỉ XIX, ở nước Pháp do một nhóm hoạ sĩ trẻ ở Pa-ri khởi xướng.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018" y="4531360"/>
            <a:ext cx="1004506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buFont typeface="Wingdings" panose="05000000000000000000" charset="0"/>
              <a:buChar char="Ø"/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</a:rPr>
              <a:t>Chủ đề là những sinh hoạt của con người và phong cảnh thiên nhiên với bảng màu trong sáng.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37" y="361315"/>
            <a:ext cx="12023725" cy="70675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V.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Tìm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hiểu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tác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phẩm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hội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họa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của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trường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phái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Ấn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Tượng</a:t>
            </a:r>
            <a:endParaRPr lang="en-US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" y="262255"/>
            <a:ext cx="4821555" cy="6158230"/>
          </a:xfrm>
          <a:prstGeom prst="rect">
            <a:avLst/>
          </a:prstGeom>
          <a:ln w="38100">
            <a:solidFill>
              <a:srgbClr val="996633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06705" y="6212840"/>
            <a:ext cx="4866005" cy="368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i="1">
                <a:solidFill>
                  <a:srgbClr val="FF0000"/>
                </a:solidFill>
                <a:latin typeface="Exo 2"/>
              </a:rPr>
              <a:t>Hai vũ công trên sân khấu -</a:t>
            </a:r>
            <a:r>
              <a:rPr lang="en-US" b="1" i="1">
                <a:solidFill>
                  <a:srgbClr val="111111"/>
                </a:solidFill>
                <a:latin typeface="Exo 2"/>
              </a:rPr>
              <a:t> Egar Degas</a:t>
            </a:r>
            <a:endParaRPr lang="en-US" b="1"/>
          </a:p>
        </p:txBody>
      </p:sp>
      <p:grpSp>
        <p:nvGrpSpPr>
          <p:cNvPr id="4" name="Group 12"/>
          <p:cNvGrpSpPr/>
          <p:nvPr/>
        </p:nvGrpSpPr>
        <p:grpSpPr bwMode="auto">
          <a:xfrm>
            <a:off x="6579862" y="262423"/>
            <a:ext cx="4400501" cy="6258392"/>
            <a:chOff x="3438" y="530"/>
            <a:chExt cx="2087" cy="3390"/>
          </a:xfrm>
        </p:grpSpPr>
        <p:pic>
          <p:nvPicPr>
            <p:cNvPr id="5" name="Picture 4" descr="A_EAR2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" y="530"/>
              <a:ext cx="2030" cy="3137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3438" y="3721"/>
              <a:ext cx="2087" cy="19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solidFill>
                    <a:srgbClr val="FF0000"/>
                  </a:solidFill>
                </a:rPr>
                <a:t>Ngôi sao - </a:t>
              </a:r>
              <a:r>
                <a:rPr lang="en-US" i="1">
                  <a:solidFill>
                    <a:srgbClr val="111111"/>
                  </a:solidFill>
                  <a:latin typeface="Exo 2"/>
                </a:rPr>
                <a:t>Egar Degas</a:t>
              </a:r>
              <a:r>
                <a:rPr lang="en-US" altLang="en-US">
                  <a:solidFill>
                    <a:srgbClr val="FF0000"/>
                  </a:solidFill>
                </a:rPr>
                <a:t> </a:t>
              </a:r>
              <a:endParaRPr lang="en-US" altLang="en-US" i="1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" y="115570"/>
            <a:ext cx="5719445" cy="3813175"/>
          </a:xfrm>
          <a:prstGeom prst="rect">
            <a:avLst/>
          </a:prstGeom>
          <a:ln w="57150">
            <a:solidFill>
              <a:srgbClr val="996633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852170" y="4157008"/>
            <a:ext cx="4666615" cy="954107"/>
          </a:xfrm>
          <a:prstGeom prst="rect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Exo 2"/>
              </a:rPr>
              <a:t>Mùa</a:t>
            </a:r>
            <a:r>
              <a:rPr lang="en-US" sz="2800" b="1" i="1" dirty="0">
                <a:solidFill>
                  <a:srgbClr val="0070C0"/>
                </a:solidFill>
                <a:latin typeface="Exo 2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Exo 2"/>
              </a:rPr>
              <a:t>thu</a:t>
            </a:r>
            <a:r>
              <a:rPr lang="en-US" sz="2800" b="1" i="1" dirty="0">
                <a:solidFill>
                  <a:srgbClr val="0070C0"/>
                </a:solidFill>
                <a:latin typeface="Exo 2"/>
              </a:rPr>
              <a:t> ở Argenteuil </a:t>
            </a:r>
            <a:r>
              <a:rPr lang="en-US" sz="2800" b="1" i="1" dirty="0">
                <a:solidFill>
                  <a:srgbClr val="111111"/>
                </a:solidFill>
                <a:latin typeface="Exo 2"/>
              </a:rPr>
              <a:t>– Claude Monet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970" y="898189"/>
            <a:ext cx="5788660" cy="4582160"/>
          </a:xfrm>
          <a:prstGeom prst="rect">
            <a:avLst/>
          </a:prstGeom>
          <a:ln w="57150">
            <a:solidFill>
              <a:srgbClr val="996633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5805956" y="5714768"/>
            <a:ext cx="6386044" cy="954107"/>
          </a:xfrm>
          <a:prstGeom prst="rect">
            <a:avLst/>
          </a:prstGeom>
          <a:gradFill>
            <a:gsLst>
              <a:gs pos="58000">
                <a:schemeClr val="accent2">
                  <a:lumMod val="110000"/>
                  <a:satMod val="105000"/>
                  <a:tint val="6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ln w="38100">
            <a:solidFill>
              <a:srgbClr val="99663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i="1" dirty="0" err="1">
                <a:solidFill>
                  <a:srgbClr val="0070C0"/>
                </a:solidFill>
                <a:latin typeface="Exo 2"/>
              </a:rPr>
              <a:t>Chiếc</a:t>
            </a:r>
            <a:r>
              <a:rPr lang="en-US" sz="2800" b="1" i="1" dirty="0">
                <a:solidFill>
                  <a:srgbClr val="0070C0"/>
                </a:solidFill>
                <a:latin typeface="Exo 2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Exo 2"/>
              </a:rPr>
              <a:t>thuyền</a:t>
            </a:r>
            <a:r>
              <a:rPr lang="en-US" sz="2800" b="1" i="1" dirty="0">
                <a:solidFill>
                  <a:srgbClr val="0070C0"/>
                </a:solidFill>
                <a:latin typeface="Exo 2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Exo 2"/>
              </a:rPr>
              <a:t>trong</a:t>
            </a:r>
            <a:r>
              <a:rPr lang="en-US" sz="2800" b="1" i="1" dirty="0">
                <a:solidFill>
                  <a:srgbClr val="0070C0"/>
                </a:solidFill>
                <a:latin typeface="Exo 2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Exo 2"/>
              </a:rPr>
              <a:t>trận</a:t>
            </a:r>
            <a:r>
              <a:rPr lang="en-US" sz="2800" b="1" i="1" dirty="0">
                <a:solidFill>
                  <a:srgbClr val="0070C0"/>
                </a:solidFill>
                <a:latin typeface="Exo 2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Exo 2"/>
              </a:rPr>
              <a:t>lũ</a:t>
            </a:r>
            <a:r>
              <a:rPr lang="en-US" sz="2800" b="1" i="1" dirty="0">
                <a:solidFill>
                  <a:srgbClr val="0070C0"/>
                </a:solidFill>
                <a:latin typeface="Exo 2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Exo 2"/>
              </a:rPr>
              <a:t>tại</a:t>
            </a:r>
            <a:r>
              <a:rPr lang="en-US" sz="2800" b="1" i="1" dirty="0">
                <a:solidFill>
                  <a:srgbClr val="0070C0"/>
                </a:solidFill>
                <a:latin typeface="Exo 2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Exo 2"/>
              </a:rPr>
              <a:t>cảng</a:t>
            </a:r>
            <a:r>
              <a:rPr lang="en-US" sz="2800" b="1" i="1" dirty="0">
                <a:solidFill>
                  <a:srgbClr val="0070C0"/>
                </a:solidFill>
                <a:latin typeface="Exo 2"/>
              </a:rPr>
              <a:t> Marly </a:t>
            </a:r>
          </a:p>
          <a:p>
            <a:r>
              <a:rPr lang="en-US" sz="2800" b="1" i="1" dirty="0">
                <a:solidFill>
                  <a:srgbClr val="111111"/>
                </a:solidFill>
                <a:latin typeface="Exo 2"/>
              </a:rPr>
              <a:t>– Alfred Sisley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gogh_pic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" y="168275"/>
            <a:ext cx="5460365" cy="4079875"/>
          </a:xfrm>
          <a:prstGeom prst="rect">
            <a:avLst/>
          </a:prstGeom>
          <a:noFill/>
          <a:ln w="38100">
            <a:solidFill>
              <a:srgbClr val="9966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859118" y="4572000"/>
            <a:ext cx="4069229" cy="523220"/>
          </a:xfrm>
          <a:prstGeom prst="rect">
            <a:avLst/>
          </a:prstGeom>
          <a:ln w="38100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Hoa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diên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vĩ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</a:rPr>
              <a:t>-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latin typeface="Arial" panose="020B0604020202020204" pitchFamily="34" charset="0"/>
              </a:rPr>
              <a:t>Van </a:t>
            </a:r>
            <a:r>
              <a:rPr lang="en-US" altLang="en-US" sz="2800" b="1" dirty="0" err="1">
                <a:latin typeface="Arial" panose="020B0604020202020204" pitchFamily="34" charset="0"/>
              </a:rPr>
              <a:t>Gốc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  <p:pic>
        <p:nvPicPr>
          <p:cNvPr id="4" name="Picture 6" descr="tuil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6" y="1439908"/>
            <a:ext cx="5952308" cy="4179280"/>
          </a:xfrm>
          <a:prstGeom prst="rect">
            <a:avLst/>
          </a:prstGeom>
          <a:noFill/>
          <a:ln w="38100">
            <a:solidFill>
              <a:srgbClr val="9966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732780" y="5825789"/>
            <a:ext cx="6127115" cy="523220"/>
          </a:xfrm>
          <a:prstGeom prst="rect">
            <a:avLst/>
          </a:prstGeom>
          <a:ln w="38100">
            <a:solidFill>
              <a:srgbClr val="99663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Buổi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hòa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nhạc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 ở Tu-le-</a:t>
            </a:r>
            <a:r>
              <a:rPr lang="en-US" altLang="en-US" sz="2800" b="1" dirty="0" err="1">
                <a:solidFill>
                  <a:srgbClr val="0070C0"/>
                </a:solidFill>
                <a:latin typeface="Arial" panose="020B0604020202020204" pitchFamily="34" charset="0"/>
              </a:rPr>
              <a:t>ri</a:t>
            </a:r>
            <a:r>
              <a:rPr lang="en-US" altLang="en-US" sz="2800" b="1" dirty="0">
                <a:solidFill>
                  <a:srgbClr val="0070C0"/>
                </a:solidFill>
                <a:latin typeface="Arial" panose="020B0604020202020204" pitchFamily="34" charset="0"/>
              </a:rPr>
              <a:t>-e </a:t>
            </a:r>
            <a:r>
              <a:rPr lang="en-US" altLang="en-US" sz="2800" b="1" dirty="0">
                <a:latin typeface="Arial" panose="020B0604020202020204" pitchFamily="34" charset="0"/>
              </a:rPr>
              <a:t>– Ma-</a:t>
            </a:r>
            <a:r>
              <a:rPr lang="en-US" altLang="en-US" sz="2800" b="1" dirty="0" err="1">
                <a:latin typeface="Arial" panose="020B0604020202020204" pitchFamily="34" charset="0"/>
              </a:rPr>
              <a:t>nê</a:t>
            </a:r>
            <a:endParaRPr lang="en-US" altLang="en-US"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 bwMode="auto">
          <a:xfrm>
            <a:off x="392032" y="185806"/>
            <a:ext cx="4343400" cy="6255873"/>
            <a:chOff x="3058" y="551"/>
            <a:chExt cx="2256" cy="3691"/>
          </a:xfrm>
        </p:grpSpPr>
        <p:pic>
          <p:nvPicPr>
            <p:cNvPr id="3" name="Picture 5" descr="A_EAR2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6" y="551"/>
              <a:ext cx="2181" cy="3123"/>
            </a:xfrm>
            <a:prstGeom prst="rect">
              <a:avLst/>
            </a:prstGeom>
            <a:noFill/>
            <a:ln w="76200" cmpd="tri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3058" y="3752"/>
              <a:ext cx="2256" cy="490"/>
            </a:xfrm>
            <a:prstGeom prst="rect">
              <a:avLst/>
            </a:prstGeom>
            <a:ln w="28575">
              <a:solidFill>
                <a:srgbClr val="996633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400" b="1" dirty="0" err="1">
                  <a:solidFill>
                    <a:srgbClr val="0070C0"/>
                  </a:solidFill>
                </a:rPr>
                <a:t>Nhà</a:t>
              </a:r>
              <a:r>
                <a:rPr lang="en-US" alt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0070C0"/>
                  </a:solidFill>
                </a:rPr>
                <a:t>thờ</a:t>
              </a:r>
              <a:r>
                <a:rPr lang="en-US" alt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altLang="en-US" sz="2400" b="1" dirty="0" err="1">
                  <a:solidFill>
                    <a:srgbClr val="0070C0"/>
                  </a:solidFill>
                </a:rPr>
                <a:t>lớn</a:t>
              </a:r>
              <a:r>
                <a:rPr lang="en-US" altLang="en-US" sz="2400" b="1" dirty="0">
                  <a:solidFill>
                    <a:srgbClr val="0070C0"/>
                  </a:solidFill>
                </a:rPr>
                <a:t>  Ru-</a:t>
              </a:r>
              <a:r>
                <a:rPr lang="en-US" altLang="en-US" sz="2400" b="1" dirty="0" err="1">
                  <a:solidFill>
                    <a:srgbClr val="0070C0"/>
                  </a:solidFill>
                </a:rPr>
                <a:t>văng</a:t>
              </a:r>
              <a:r>
                <a:rPr lang="en-US" alt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altLang="en-US" sz="2400" b="1" dirty="0"/>
                <a:t>- </a:t>
              </a:r>
              <a:r>
                <a:rPr lang="en-US" altLang="en-US" sz="2400" b="1" i="1" dirty="0"/>
                <a:t>Mone </a:t>
              </a:r>
            </a:p>
          </p:txBody>
        </p:sp>
      </p:grpSp>
      <p:pic>
        <p:nvPicPr>
          <p:cNvPr id="8" name="Picture 8" descr="An tuong Mat troi m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522605"/>
            <a:ext cx="6717030" cy="5158740"/>
          </a:xfrm>
          <a:prstGeom prst="rect">
            <a:avLst/>
          </a:prstGeom>
          <a:noFill/>
          <a:ln w="57150">
            <a:solidFill>
              <a:srgbClr val="9966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81383" y="5836285"/>
            <a:ext cx="4989158" cy="523220"/>
          </a:xfrm>
          <a:prstGeom prst="rect">
            <a:avLst/>
          </a:prstGeom>
          <a:ln w="38100">
            <a:solidFill>
              <a:srgbClr val="99663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2800" b="1" dirty="0" err="1">
                <a:solidFill>
                  <a:srgbClr val="0070C0"/>
                </a:solidFill>
              </a:rPr>
              <a:t>Ấn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tượng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mặt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trời</a:t>
            </a:r>
            <a:r>
              <a:rPr lang="en-US" altLang="en-US" sz="2800" b="1" dirty="0">
                <a:solidFill>
                  <a:srgbClr val="0070C0"/>
                </a:solidFill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</a:rPr>
              <a:t>mọc</a:t>
            </a:r>
            <a:r>
              <a:rPr lang="en-US" altLang="en-US" sz="2800" b="1" dirty="0">
                <a:solidFill>
                  <a:srgbClr val="0070C0"/>
                </a:solidFill>
              </a:rPr>
              <a:t> - </a:t>
            </a:r>
            <a:r>
              <a:rPr lang="en-US" altLang="en-US" sz="2800" b="1" i="1" dirty="0">
                <a:solidFill>
                  <a:srgbClr val="C00000"/>
                </a:solidFill>
              </a:rPr>
              <a:t>Mone</a:t>
            </a:r>
            <a:r>
              <a:rPr lang="en-US" altLang="en-US" sz="2800" b="1" i="1" dirty="0">
                <a:solidFill>
                  <a:srgbClr val="0070C0"/>
                </a:solidFill>
              </a:rPr>
              <a:t> 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00" y="3746377"/>
            <a:ext cx="3298825" cy="3647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07" y="3876350"/>
            <a:ext cx="329882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1500186" y="-1"/>
            <a:ext cx="9730191" cy="204774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2542"/>
              </a:avLst>
            </a:prstTxWarp>
          </a:bodyPr>
          <a:lstStyle/>
          <a:p>
            <a:pPr algn="ctr"/>
            <a:r>
              <a:rPr lang="en-US" sz="72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72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082959" y="2062639"/>
            <a:ext cx="4257675" cy="1428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684234" y="5450889"/>
            <a:ext cx="5060272" cy="1011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</a:t>
            </a:r>
            <a:endParaRPr lang="en-US" sz="3200" kern="10" dirty="0">
              <a:ln w="9525">
                <a:solidFill>
                  <a:srgbClr val="FF0000"/>
                </a:solidFill>
                <a:rou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kern="10" dirty="0" err="1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kern="10" dirty="0" err="1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kern="10" dirty="0">
                <a:ln w="9525">
                  <a:solidFill>
                    <a:srgbClr val="FF0000"/>
                  </a:solidFill>
                  <a:round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kern="10" dirty="0">
              <a:ln w="9525">
                <a:solidFill>
                  <a:srgbClr val="FF0000"/>
                </a:solidFill>
                <a:round/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48403" y="3357428"/>
            <a:ext cx="3583576" cy="9144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endParaRPr lang="en-US" sz="5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12"/>
          <p:cNvSpPr>
            <a:spLocks noChangeArrowheads="1" noChangeShapeType="1" noTextEdit="1"/>
          </p:cNvSpPr>
          <p:nvPr/>
        </p:nvSpPr>
        <p:spPr bwMode="auto">
          <a:xfrm>
            <a:off x="-33583124" y="1296141"/>
            <a:ext cx="42498523" cy="422859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anose="020B0604030504040204"/>
                <a:ea typeface="Tahoma" panose="020B0604030504040204"/>
                <a:cs typeface="Tahoma" panose="020B0604030504040204"/>
              </a:rPr>
              <a:t>BÀI 1 ĐẾN ĐÂY LÀ HẾT HẸN GẶP LẠI TIẾT HỌC SAU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477" y="427182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963" y="4271828"/>
            <a:ext cx="3298825" cy="3016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289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Exo 2</vt:lpstr>
      <vt:lpstr>Tahoma</vt:lpstr>
      <vt:lpstr>Times New Roman</vt:lpstr>
      <vt:lpstr>Wingdings</vt:lpstr>
      <vt:lpstr>Office Theme</vt:lpstr>
      <vt:lpstr>Tiết 2: Bài 1:  THIÊN NHIÊN TRONG TRANH CỦA HỌA SĨ PAUL GAUGUIN (Tiết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</dc:creator>
  <cp:lastModifiedBy>Hi</cp:lastModifiedBy>
  <cp:revision>8</cp:revision>
  <dcterms:created xsi:type="dcterms:W3CDTF">2025-03-03T19:14:03Z</dcterms:created>
  <dcterms:modified xsi:type="dcterms:W3CDTF">2025-03-04T15:38:14Z</dcterms:modified>
</cp:coreProperties>
</file>