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6" r:id="rId5"/>
    <p:sldId id="312" r:id="rId6"/>
    <p:sldId id="310" r:id="rId7"/>
    <p:sldId id="313" r:id="rId8"/>
    <p:sldId id="314" r:id="rId9"/>
    <p:sldId id="315" r:id="rId10"/>
    <p:sldId id="308" r:id="rId11"/>
    <p:sldId id="268" r:id="rId12"/>
    <p:sldId id="304" r:id="rId13"/>
    <p:sldId id="302" r:id="rId14"/>
    <p:sldId id="303" r:id="rId15"/>
    <p:sldId id="274" r:id="rId16"/>
    <p:sldId id="306" r:id="rId17"/>
    <p:sldId id="316" r:id="rId18"/>
    <p:sldId id="307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0">
          <p15:clr>
            <a:srgbClr val="A4A3A4"/>
          </p15:clr>
        </p15:guide>
        <p15:guide id="5" pos="7296">
          <p15:clr>
            <a:srgbClr val="A4A3A4"/>
          </p15:clr>
        </p15:guide>
        <p15:guide id="6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E450E"/>
    <a:srgbClr val="964B21"/>
    <a:srgbClr val="ED7809"/>
    <a:srgbClr val="67A5DC"/>
    <a:srgbClr val="943323"/>
    <a:srgbClr val="951A0D"/>
    <a:srgbClr val="C52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5"/>
    <p:restoredTop sz="94660"/>
  </p:normalViewPr>
  <p:slideViewPr>
    <p:cSldViewPr snapToGrid="0" showGuides="1">
      <p:cViewPr varScale="1">
        <p:scale>
          <a:sx n="95" d="100"/>
          <a:sy n="95" d="100"/>
        </p:scale>
        <p:origin x="-360" y="72"/>
      </p:cViewPr>
      <p:guideLst>
        <p:guide orient="horz" pos="2160"/>
        <p:guide orient="horz" pos="336"/>
        <p:guide orient="horz" pos="3984"/>
        <p:guide pos="3840"/>
        <p:guide pos="729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CF2AE6-B609-4542-B6D2-A94B4F1AD7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7E4B5C-B627-488A-816E-6EEF85AA0F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A0F0F1-3637-4E59-A6D1-97BBA9F2B6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3C9BA-1A1F-4B64-A319-85285DD4A2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>
          <a:xfrm>
            <a:off x="3421063" y="-1587"/>
            <a:ext cx="7138988" cy="6948488"/>
          </a:xfrm>
          <a:custGeom>
            <a:avLst/>
            <a:gdLst>
              <a:gd name="connsiteX0" fmla="*/ 1837596 w 7988820"/>
              <a:gd name="connsiteY0" fmla="*/ 0 h 6858000"/>
              <a:gd name="connsiteX1" fmla="*/ 7988820 w 7988820"/>
              <a:gd name="connsiteY1" fmla="*/ 0 h 6858000"/>
              <a:gd name="connsiteX2" fmla="*/ 7988820 w 7988820"/>
              <a:gd name="connsiteY2" fmla="*/ 6858000 h 6858000"/>
              <a:gd name="connsiteX3" fmla="*/ 0 w 7988820"/>
              <a:gd name="connsiteY3" fmla="*/ 6858000 h 6858000"/>
              <a:gd name="connsiteX0-1" fmla="*/ 1837596 w 7988820"/>
              <a:gd name="connsiteY0-2" fmla="*/ 0 h 6946476"/>
              <a:gd name="connsiteX1-3" fmla="*/ 7988820 w 7988820"/>
              <a:gd name="connsiteY1-4" fmla="*/ 0 h 6946476"/>
              <a:gd name="connsiteX2-5" fmla="*/ 6339516 w 7988820"/>
              <a:gd name="connsiteY2-6" fmla="*/ 6946476 h 6946476"/>
              <a:gd name="connsiteX3-7" fmla="*/ 0 w 7988820"/>
              <a:gd name="connsiteY3-8" fmla="*/ 6858000 h 6946476"/>
              <a:gd name="connsiteX4" fmla="*/ 1837596 w 7988820"/>
              <a:gd name="connsiteY4" fmla="*/ 0 h 69464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7988820" h="6946476">
                <a:moveTo>
                  <a:pt x="1837596" y="0"/>
                </a:moveTo>
                <a:lnTo>
                  <a:pt x="7988820" y="0"/>
                </a:lnTo>
                <a:lnTo>
                  <a:pt x="6339516" y="6946476"/>
                </a:lnTo>
                <a:lnTo>
                  <a:pt x="0" y="6858000"/>
                </a:lnTo>
                <a:lnTo>
                  <a:pt x="1837596" y="0"/>
                </a:lnTo>
                <a:close/>
              </a:path>
            </a:pathLst>
          </a:custGeom>
          <a:solidFill>
            <a:srgbClr val="61D6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470775" y="-1651000"/>
            <a:ext cx="7467600" cy="10160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4950" y="1804988"/>
            <a:ext cx="53736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54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UTM Alberta Heavy" pitchFamily="18" charset="0"/>
              </a:rPr>
              <a:t>MĨ THUẬT 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33454">
            <a:off x="233363" y="820738"/>
            <a:ext cx="4545013" cy="2892425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2638" y="4535488"/>
            <a:ext cx="3789363" cy="2411413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113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NGÀNH NGHỀ LIÊN QUAN ĐẾN MĨ THUẬT</a:t>
            </a:r>
            <a:endParaRPr sz="36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1071563"/>
            <a:ext cx="10818813" cy="483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bao nhiêu nghề liên quan đến Mĩ thuật tạo hình ở Việt Nam hiện nay m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biết </a:t>
            </a:r>
            <a:endParaRPr lang="en-US" alt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việc chủ yếu của các nghề liên quan đến Mỹ thuật tạo hình đ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vi-VN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Sản phẩm chính của các nghề liên quan đến Mĩ thuật tạo hình đó l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en-US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ì?</a:t>
            </a:r>
            <a:endParaRPr lang="vi-VN" altLang="en-US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biết những cơ sở đ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tạo n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ở Việt Nam hiện nay đang đ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tạo nghề liên quan đến Mĩ thuật tạo hình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thích nghề liên quan đến Mĩ thuật tạo hình n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nhất</a:t>
            </a:r>
            <a:r>
              <a:rPr lang="en-US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altLang="en-US" sz="3200" dirty="0"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Freeform: Shape 104"/>
          <p:cNvSpPr/>
          <p:nvPr/>
        </p:nvSpPr>
        <p:spPr>
          <a:xfrm>
            <a:off x="0" y="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E75B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" name="Freeform: Shape 105"/>
          <p:cNvSpPr/>
          <p:nvPr/>
        </p:nvSpPr>
        <p:spPr>
          <a:xfrm flipH="1" flipV="1">
            <a:off x="7286625" y="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13326" name="Group 8"/>
            <p:cNvGrpSpPr/>
            <p:nvPr/>
          </p:nvGrpSpPr>
          <p:grpSpPr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27" name="Group 60"/>
            <p:cNvGrpSpPr/>
            <p:nvPr/>
          </p:nvGrpSpPr>
          <p:grpSpPr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957970" y="1233937"/>
                <a:ext cx="246140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52480" y="5339262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28" name="Group 64"/>
            <p:cNvGrpSpPr/>
            <p:nvPr/>
          </p:nvGrpSpPr>
          <p:grpSpPr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62558" y="5348057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29" name="Group 67"/>
            <p:cNvGrpSpPr/>
            <p:nvPr/>
          </p:nvGrpSpPr>
          <p:grpSpPr>
            <a:xfrm rot="2700000">
              <a:off x="5963650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931247" y="1267119"/>
                <a:ext cx="275230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36103" y="5374264"/>
                <a:ext cx="272694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30" name="Group 76"/>
            <p:cNvGrpSpPr/>
            <p:nvPr/>
          </p:nvGrpSpPr>
          <p:grpSpPr>
            <a:xfrm rot="3600000">
              <a:off x="5963650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944813" y="1272477"/>
                <a:ext cx="270158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43581" y="538522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31" name="Group 79"/>
            <p:cNvGrpSpPr/>
            <p:nvPr/>
          </p:nvGrpSpPr>
          <p:grpSpPr>
            <a:xfrm rot="4500000">
              <a:off x="5963650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955152" y="1267073"/>
                <a:ext cx="24605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53049" y="5378156"/>
                <a:ext cx="248595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32" name="Group 82"/>
            <p:cNvGrpSpPr/>
            <p:nvPr/>
          </p:nvGrpSpPr>
          <p:grpSpPr>
            <a:xfrm rot="5400000">
              <a:off x="5963650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964157" y="1263358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4156" y="5372870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33" name="Group 85"/>
            <p:cNvGrpSpPr/>
            <p:nvPr/>
          </p:nvGrpSpPr>
          <p:grpSpPr>
            <a:xfrm rot="6300000">
              <a:off x="5963650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946662" y="127647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945046" y="538821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34" name="Group 88"/>
            <p:cNvGrpSpPr/>
            <p:nvPr/>
          </p:nvGrpSpPr>
          <p:grpSpPr>
            <a:xfrm rot="7200000">
              <a:off x="5963650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957114" y="127848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59360" y="5388081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35" name="Group 91"/>
            <p:cNvGrpSpPr/>
            <p:nvPr/>
          </p:nvGrpSpPr>
          <p:grpSpPr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36" name="Group 94"/>
            <p:cNvGrpSpPr/>
            <p:nvPr/>
          </p:nvGrpSpPr>
          <p:grpSpPr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981461" y="1263295"/>
                <a:ext cx="251215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337" name="Group 97"/>
            <p:cNvGrpSpPr/>
            <p:nvPr/>
          </p:nvGrpSpPr>
          <p:grpSpPr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991467" y="1255306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996563" y="5362348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4250134" y="1095533"/>
            <a:ext cx="38477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HOẠT ĐỘNG </a:t>
            </a:r>
            <a:r>
              <a:rPr kumimoji="0" lang="en-US" sz="60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2</a:t>
            </a:r>
            <a:endParaRPr kumimoji="0" lang="en-US" sz="3200" kern="1200" cap="none" spc="0" normalizeH="0" baseline="0" noProof="0" dirty="0">
              <a:solidFill>
                <a:schemeClr val="accent4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itchFamily="18" charset="0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76009" y="2616108"/>
            <a:ext cx="506814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CÁCH 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THỰC HIỆN</a:t>
            </a:r>
            <a:endParaRPr kumimoji="0" lang="en-US" sz="4800" kern="1200" cap="none" spc="0" normalizeH="0" baseline="0" noProof="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" y="4794250"/>
            <a:ext cx="2965450" cy="2063750"/>
          </a:xfrm>
          <a:prstGeom prst="rect">
            <a:avLst/>
          </a:prstGeom>
          <a:effectLst>
            <a:outerShdw blurRad="342900" dist="215900" dir="13500000" algn="br" rotWithShape="0">
              <a:prstClr val="black">
                <a:alpha val="67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82013" y="-117475"/>
            <a:ext cx="3660775" cy="2328863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175" y="574675"/>
            <a:ext cx="10436225" cy="6894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bao nhiêu cách tạo sản phẩm giới thiệu đặc trưng của nghề liên quan đến Mĩ thuật tạo hình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sử dụng phần mềm n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để l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bảng thuyết trình về đặc trưng của nghề liên quan đến Mĩ thuật tạo hình?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sử dụng ứng dụng n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trên điện thoại thông minh để l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video giới thiệu các đặc trưng của nghề liên quan đến Mỹ thuật tạo hình?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sử dụng phần mềm n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để l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truyện tranh giới thiệu đặc trưng của nghề liên quan đến Mĩ thuật tạo hình?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•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 thức sản phẩm n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được sử dụng để phân tích v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giới thiệu được các đặc trưng của nghề liên quan đến Mĩ thuật tạo hình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FontTx/>
              <a:buNone/>
            </a:pPr>
            <a:br>
              <a:rPr lang="vi-V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077913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TẠO SP GIỚI THIỆU MỘT SỐ NGHỀ LIÊN QUAN ĐẾN MĨ THUẬT TẠO HÌNH</a:t>
            </a:r>
            <a:endParaRPr sz="32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16502" y="1227909"/>
            <a:ext cx="4569032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992097" y="3149604"/>
            <a:ext cx="4716372" cy="1538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488" y="4940484"/>
            <a:ext cx="4580937" cy="1826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9377" y="1332315"/>
            <a:ext cx="4773242" cy="5172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8"/>
            <a:ext cx="12192000" cy="646113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HƯỚNG DẪN THỰC HIỆN</a:t>
            </a:r>
            <a:endParaRPr sz="36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TextBox 4"/>
          <p:cNvSpPr txBox="1"/>
          <p:nvPr/>
        </p:nvSpPr>
        <p:spPr>
          <a:xfrm>
            <a:off x="3017838" y="2181225"/>
            <a:ext cx="42846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Video hoặc hướng dẫn trực tiếp</a:t>
            </a:r>
            <a:endParaRPr lang="en-US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Freeform: Shape 104"/>
          <p:cNvSpPr/>
          <p:nvPr/>
        </p:nvSpPr>
        <p:spPr>
          <a:xfrm>
            <a:off x="0" y="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E75B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" name="Freeform: Shape 105"/>
          <p:cNvSpPr/>
          <p:nvPr/>
        </p:nvSpPr>
        <p:spPr>
          <a:xfrm flipH="1" flipV="1">
            <a:off x="7286625" y="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17422" name="Group 8"/>
            <p:cNvGrpSpPr/>
            <p:nvPr/>
          </p:nvGrpSpPr>
          <p:grpSpPr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23" name="Group 60"/>
            <p:cNvGrpSpPr/>
            <p:nvPr/>
          </p:nvGrpSpPr>
          <p:grpSpPr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957970" y="1233937"/>
                <a:ext cx="246140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52480" y="5339262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24" name="Group 64"/>
            <p:cNvGrpSpPr/>
            <p:nvPr/>
          </p:nvGrpSpPr>
          <p:grpSpPr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62558" y="5348057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25" name="Group 67"/>
            <p:cNvGrpSpPr/>
            <p:nvPr/>
          </p:nvGrpSpPr>
          <p:grpSpPr>
            <a:xfrm rot="2700000">
              <a:off x="5963650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931247" y="1267119"/>
                <a:ext cx="275230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36103" y="5374264"/>
                <a:ext cx="272694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26" name="Group 76"/>
            <p:cNvGrpSpPr/>
            <p:nvPr/>
          </p:nvGrpSpPr>
          <p:grpSpPr>
            <a:xfrm rot="3600000">
              <a:off x="5963650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944813" y="1272477"/>
                <a:ext cx="270158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43581" y="538522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27" name="Group 79"/>
            <p:cNvGrpSpPr/>
            <p:nvPr/>
          </p:nvGrpSpPr>
          <p:grpSpPr>
            <a:xfrm rot="4500000">
              <a:off x="5963650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955152" y="1267073"/>
                <a:ext cx="24605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53049" y="5378156"/>
                <a:ext cx="248595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28" name="Group 82"/>
            <p:cNvGrpSpPr/>
            <p:nvPr/>
          </p:nvGrpSpPr>
          <p:grpSpPr>
            <a:xfrm rot="5400000">
              <a:off x="5963650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964157" y="1263358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4156" y="5372870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29" name="Group 85"/>
            <p:cNvGrpSpPr/>
            <p:nvPr/>
          </p:nvGrpSpPr>
          <p:grpSpPr>
            <a:xfrm rot="6300000">
              <a:off x="5963650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946662" y="127647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945046" y="538821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30" name="Group 88"/>
            <p:cNvGrpSpPr/>
            <p:nvPr/>
          </p:nvGrpSpPr>
          <p:grpSpPr>
            <a:xfrm rot="7200000">
              <a:off x="5963650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957114" y="127848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59360" y="5388081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31" name="Group 91"/>
            <p:cNvGrpSpPr/>
            <p:nvPr/>
          </p:nvGrpSpPr>
          <p:grpSpPr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32" name="Group 94"/>
            <p:cNvGrpSpPr/>
            <p:nvPr/>
          </p:nvGrpSpPr>
          <p:grpSpPr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981461" y="1263295"/>
                <a:ext cx="251215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433" name="Group 97"/>
            <p:cNvGrpSpPr/>
            <p:nvPr/>
          </p:nvGrpSpPr>
          <p:grpSpPr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991467" y="1255306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996563" y="5362348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4222697" y="1332095"/>
            <a:ext cx="384772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HOẠT ĐỘNG </a:t>
            </a:r>
            <a:r>
              <a:rPr kumimoji="0" lang="en-US" sz="60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3</a:t>
            </a:r>
            <a:endParaRPr kumimoji="0" lang="en-US" sz="3200" kern="1200" cap="none" spc="0" normalizeH="0" baseline="0" noProof="0" dirty="0">
              <a:solidFill>
                <a:schemeClr val="accent4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itchFamily="18" charset="0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14039" y="2807017"/>
            <a:ext cx="506814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Times New Roman" panose="02020603050405020304" pitchFamily="18" charset="0"/>
              </a:rPr>
              <a:t>SÁNG TẠO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863" y="4900613"/>
            <a:ext cx="2840038" cy="1974850"/>
          </a:xfrm>
          <a:prstGeom prst="rect">
            <a:avLst/>
          </a:prstGeom>
          <a:effectLst>
            <a:outerShdw blurRad="342900" dist="215900" dir="13500000" algn="br" rotWithShape="0">
              <a:prstClr val="black">
                <a:alpha val="67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700" y="-133350"/>
            <a:ext cx="4481513" cy="2309813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2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48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8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tham khảo</a:t>
            </a:r>
            <a:endParaRPr sz="4800"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093788"/>
            <a:ext cx="8059738" cy="538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093788"/>
            <a:ext cx="8048625" cy="538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325" y="1101725"/>
            <a:ext cx="8061325" cy="538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025" y="1101725"/>
            <a:ext cx="8048625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2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48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8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tham khảo</a:t>
            </a:r>
            <a:endParaRPr sz="4800"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25" y="1031875"/>
            <a:ext cx="4559300" cy="550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8" y="1031875"/>
            <a:ext cx="8047037" cy="550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38" y="1031875"/>
            <a:ext cx="8037512" cy="550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838" y="1031875"/>
            <a:ext cx="8080375" cy="5500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375" y="781050"/>
            <a:ext cx="46497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4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7163" y="1851025"/>
            <a:ext cx="929005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Vẽ một bức tranh thể hiện ng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nghề m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thích. 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C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3" r="24286"/>
          <a:stretch>
            <a:fillRect/>
          </a:stretch>
        </p:blipFill>
        <p:spPr>
          <a:xfrm>
            <a:off x="-589446" y="-8155"/>
            <a:ext cx="4864674" cy="6858000"/>
          </a:xfrm>
          <a:custGeom>
            <a:avLst/>
            <a:gdLst>
              <a:gd name="connsiteX0" fmla="*/ 0 w 4864674"/>
              <a:gd name="connsiteY0" fmla="*/ 0 h 6858000"/>
              <a:gd name="connsiteX1" fmla="*/ 4864674 w 4864674"/>
              <a:gd name="connsiteY1" fmla="*/ 0 h 6858000"/>
              <a:gd name="connsiteX2" fmla="*/ 3027078 w 4864674"/>
              <a:gd name="connsiteY2" fmla="*/ 6858000 h 6858000"/>
              <a:gd name="connsiteX3" fmla="*/ 0 w 48646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674" h="6858000">
                <a:moveTo>
                  <a:pt x="0" y="0"/>
                </a:moveTo>
                <a:lnTo>
                  <a:pt x="4864674" y="0"/>
                </a:lnTo>
                <a:lnTo>
                  <a:pt x="30270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3" r="24286"/>
          <a:stretch>
            <a:fillRect/>
          </a:stretch>
        </p:blipFill>
        <p:spPr>
          <a:xfrm flipH="1" flipV="1">
            <a:off x="8118380" y="0"/>
            <a:ext cx="4864674" cy="6858000"/>
          </a:xfrm>
          <a:custGeom>
            <a:avLst/>
            <a:gdLst>
              <a:gd name="connsiteX0" fmla="*/ 0 w 4864674"/>
              <a:gd name="connsiteY0" fmla="*/ 0 h 6858000"/>
              <a:gd name="connsiteX1" fmla="*/ 4864674 w 4864674"/>
              <a:gd name="connsiteY1" fmla="*/ 0 h 6858000"/>
              <a:gd name="connsiteX2" fmla="*/ 3027078 w 4864674"/>
              <a:gd name="connsiteY2" fmla="*/ 6858000 h 6858000"/>
              <a:gd name="connsiteX3" fmla="*/ 0 w 48646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674" h="6858000">
                <a:moveTo>
                  <a:pt x="0" y="0"/>
                </a:moveTo>
                <a:lnTo>
                  <a:pt x="4864674" y="0"/>
                </a:lnTo>
                <a:lnTo>
                  <a:pt x="30270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Oval 4"/>
          <p:cNvSpPr/>
          <p:nvPr/>
        </p:nvSpPr>
        <p:spPr>
          <a:xfrm>
            <a:off x="4217988" y="1527175"/>
            <a:ext cx="3803650" cy="3803650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99173" y="300234"/>
            <a:ext cx="6241222" cy="6330916"/>
            <a:chOff x="2975388" y="308389"/>
            <a:chExt cx="6241222" cy="6330916"/>
          </a:xfrm>
          <a:solidFill>
            <a:srgbClr val="8BE1FF"/>
          </a:solidFill>
        </p:grpSpPr>
        <p:grpSp>
          <p:nvGrpSpPr>
            <p:cNvPr id="7" name="Group 6"/>
            <p:cNvGrpSpPr/>
            <p:nvPr/>
          </p:nvGrpSpPr>
          <p:grpSpPr>
            <a:xfrm>
              <a:off x="5759313" y="30838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" name="Teardrop 5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Teardrop 29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900000">
              <a:off x="5759313" y="31654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33" name="Teardrop 32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Teardrop 34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1800000">
              <a:off x="5759313" y="324697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39" name="Teardrop 38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Teardrop 40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2700000">
              <a:off x="5759313" y="332851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44" name="Teardrop 43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Teardrop 44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3600000">
              <a:off x="5759313" y="341005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47" name="Teardrop 46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Teardrop 47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4500000">
              <a:off x="5759313" y="34915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1" name="Teardrop 50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Teardrop 53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5400000">
              <a:off x="5759313" y="35731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6" name="Teardrop 55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Teardrop 56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6300000">
              <a:off x="5759313" y="365467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Teardrop 59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7200000">
              <a:off x="5759313" y="373621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2" name="Teardrop 61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Teardrop 62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 rot="8100000">
              <a:off x="5759313" y="381775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5" name="Teardrop 64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Teardrop 65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rot="9000000">
              <a:off x="5759313" y="389929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68" name="Teardrop 67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Teardrop 68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9900000">
              <a:off x="5759313" y="398083"/>
              <a:ext cx="673371" cy="6241222"/>
              <a:chOff x="5759313" y="308389"/>
              <a:chExt cx="673371" cy="6241222"/>
            </a:xfrm>
            <a:grpFill/>
          </p:grpSpPr>
          <p:sp>
            <p:nvSpPr>
              <p:cNvPr id="71" name="Teardrop 70"/>
              <p:cNvSpPr/>
              <p:nvPr/>
            </p:nvSpPr>
            <p:spPr>
              <a:xfrm rot="8100000">
                <a:off x="5759313" y="308389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Teardrop 71"/>
              <p:cNvSpPr/>
              <p:nvPr/>
            </p:nvSpPr>
            <p:spPr>
              <a:xfrm rot="13500000" flipV="1">
                <a:off x="5759314" y="5876241"/>
                <a:ext cx="673370" cy="673370"/>
              </a:xfrm>
              <a:prstGeom prst="teardrop">
                <a:avLst>
                  <a:gd name="adj" fmla="val 1613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73" name="Oval 72"/>
          <p:cNvSpPr/>
          <p:nvPr/>
        </p:nvSpPr>
        <p:spPr>
          <a:xfrm>
            <a:off x="4570413" y="1871663"/>
            <a:ext cx="3098800" cy="309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054725" y="2928938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13238" y="1622425"/>
            <a:ext cx="3613150" cy="3597275"/>
            <a:chOff x="4303696" y="1644666"/>
            <a:chExt cx="3613934" cy="3597649"/>
          </a:xfrm>
        </p:grpSpPr>
        <p:grpSp>
          <p:nvGrpSpPr>
            <p:cNvPr id="4110" name="Group 12"/>
            <p:cNvGrpSpPr/>
            <p:nvPr/>
          </p:nvGrpSpPr>
          <p:grpSpPr>
            <a:xfrm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031271" y="164466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031271" y="511212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1" name="Group 84"/>
            <p:cNvGrpSpPr/>
            <p:nvPr/>
          </p:nvGrpSpPr>
          <p:grpSpPr>
            <a:xfrm rot="900000">
              <a:off x="6030767" y="1644666"/>
              <a:ext cx="130462" cy="3597639"/>
              <a:chOff x="6030767" y="1644666"/>
              <a:chExt cx="130462" cy="3597639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030234" y="1644713"/>
                <a:ext cx="128615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017027" y="5092169"/>
                <a:ext cx="125439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2" name="Group 87"/>
            <p:cNvGrpSpPr/>
            <p:nvPr/>
          </p:nvGrpSpPr>
          <p:grpSpPr>
            <a:xfrm rot="1800000">
              <a:off x="6034026" y="1644667"/>
              <a:ext cx="130462" cy="3597639"/>
              <a:chOff x="6030767" y="1644666"/>
              <a:chExt cx="130462" cy="3597639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6030912" y="1644106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029007" y="5108268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3" name="Group 90"/>
            <p:cNvGrpSpPr/>
            <p:nvPr/>
          </p:nvGrpSpPr>
          <p:grpSpPr>
            <a:xfrm rot="2700000">
              <a:off x="6037284" y="1644668"/>
              <a:ext cx="130462" cy="3597639"/>
              <a:chOff x="6030767" y="1644666"/>
              <a:chExt cx="130462" cy="3597639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028807" y="1642428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028807" y="5114050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4" name="Group 93"/>
            <p:cNvGrpSpPr/>
            <p:nvPr/>
          </p:nvGrpSpPr>
          <p:grpSpPr>
            <a:xfrm rot="3600000">
              <a:off x="6040543" y="1644669"/>
              <a:ext cx="130462" cy="3597639"/>
              <a:chOff x="6030767" y="1644666"/>
              <a:chExt cx="130462" cy="3597639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6029037" y="1644520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030729" y="5112616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5" name="Group 96"/>
            <p:cNvGrpSpPr/>
            <p:nvPr/>
          </p:nvGrpSpPr>
          <p:grpSpPr>
            <a:xfrm rot="4500000">
              <a:off x="6043802" y="1644670"/>
              <a:ext cx="130462" cy="3597639"/>
              <a:chOff x="6030767" y="1644666"/>
              <a:chExt cx="130462" cy="3597639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6013072" y="1647299"/>
                <a:ext cx="128601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012087" y="5122943"/>
                <a:ext cx="122250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6" name="Group 99"/>
            <p:cNvGrpSpPr/>
            <p:nvPr/>
          </p:nvGrpSpPr>
          <p:grpSpPr>
            <a:xfrm rot="5400000">
              <a:off x="6047061" y="1644671"/>
              <a:ext cx="130462" cy="3597639"/>
              <a:chOff x="6030767" y="1644666"/>
              <a:chExt cx="130462" cy="359763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6030904" y="1644499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030904" y="5112351"/>
                <a:ext cx="130189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7" name="Group 102"/>
            <p:cNvGrpSpPr/>
            <p:nvPr/>
          </p:nvGrpSpPr>
          <p:grpSpPr>
            <a:xfrm rot="6300000">
              <a:off x="6050320" y="1644672"/>
              <a:ext cx="130462" cy="3597639"/>
              <a:chOff x="6030767" y="1644666"/>
              <a:chExt cx="130462" cy="3597639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025639" y="1665594"/>
                <a:ext cx="128602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029677" y="5164738"/>
                <a:ext cx="125426" cy="13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8" name="Group 105"/>
            <p:cNvGrpSpPr/>
            <p:nvPr/>
          </p:nvGrpSpPr>
          <p:grpSpPr>
            <a:xfrm rot="7200000">
              <a:off x="6053579" y="1644673"/>
              <a:ext cx="130462" cy="3597639"/>
              <a:chOff x="6030767" y="1644666"/>
              <a:chExt cx="130462" cy="359763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6030881" y="1667079"/>
                <a:ext cx="127014" cy="1302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031289" y="5166173"/>
                <a:ext cx="130189" cy="1317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19" name="Group 108"/>
            <p:cNvGrpSpPr/>
            <p:nvPr/>
          </p:nvGrpSpPr>
          <p:grpSpPr>
            <a:xfrm rot="8100000">
              <a:off x="6056839" y="1644674"/>
              <a:ext cx="130462" cy="3597639"/>
              <a:chOff x="6030767" y="1644666"/>
              <a:chExt cx="130462" cy="3597639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6031101" y="1645231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31102" y="5114215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20" name="Group 111"/>
            <p:cNvGrpSpPr/>
            <p:nvPr/>
          </p:nvGrpSpPr>
          <p:grpSpPr>
            <a:xfrm rot="9000000">
              <a:off x="6060098" y="1644675"/>
              <a:ext cx="130462" cy="3597639"/>
              <a:chOff x="6030767" y="1644666"/>
              <a:chExt cx="130462" cy="359763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6047109" y="1673640"/>
                <a:ext cx="123852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032938" y="5115688"/>
                <a:ext cx="130203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121" name="Group 114"/>
            <p:cNvGrpSpPr/>
            <p:nvPr/>
          </p:nvGrpSpPr>
          <p:grpSpPr>
            <a:xfrm rot="9900000">
              <a:off x="6063357" y="1644676"/>
              <a:ext cx="130462" cy="3597639"/>
              <a:chOff x="6030767" y="1644666"/>
              <a:chExt cx="130462" cy="3597639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6060517" y="1668482"/>
                <a:ext cx="128615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055399" y="5134833"/>
                <a:ext cx="125439" cy="1301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8" name="TextBox 117"/>
          <p:cNvSpPr txBox="1"/>
          <p:nvPr/>
        </p:nvSpPr>
        <p:spPr>
          <a:xfrm>
            <a:off x="4335644" y="2553411"/>
            <a:ext cx="40059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Tiết</a:t>
            </a:r>
            <a:r>
              <a:rPr kumimoji="0" lang="en-US" sz="44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33: BÀI 16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6292" y="3570015"/>
            <a:ext cx="12932228" cy="1938992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solidFill>
                  <a:srgbClr val="FF0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ĐẶC TRƯNG MỘT SỐ NGHỀ 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solidFill>
                  <a:srgbClr val="FF0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LIÊN QUAN ĐẾN MĨ THUẬT TẠO HÌNH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84810" y="358808"/>
            <a:ext cx="31772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MĨ THUẬT LỚP 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93974" y="962737"/>
            <a:ext cx="671052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Chủ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đề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: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Hướng</a:t>
            </a:r>
            <a:r>
              <a:rPr kumimoji="0" lang="en-US" sz="48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 </a:t>
            </a:r>
            <a:r>
              <a:rPr kumimoji="0" lang="en-US" sz="4800" kern="1200" cap="none" spc="0" normalizeH="0" baseline="0" noProof="0" dirty="0" err="1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nghiệp</a:t>
            </a:r>
            <a:endParaRPr kumimoji="0" lang="en-US" sz="4800" kern="1200" cap="none" spc="0" normalizeH="0" baseline="0" noProof="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itchFamily="18" charset="0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77761" y="5621908"/>
            <a:ext cx="1605268" cy="5921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vi-VN" sz="3200" b="1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</a:rPr>
              <a:t>(Tiết 1)</a:t>
            </a:r>
            <a:endParaRPr sz="3200" b="1" dirty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Freeform: Shape 104"/>
          <p:cNvSpPr/>
          <p:nvPr/>
        </p:nvSpPr>
        <p:spPr>
          <a:xfrm>
            <a:off x="0" y="0"/>
            <a:ext cx="49053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E75B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" name="Freeform: Shape 105"/>
          <p:cNvSpPr/>
          <p:nvPr/>
        </p:nvSpPr>
        <p:spPr>
          <a:xfrm flipH="1" flipV="1">
            <a:off x="7261225" y="0"/>
            <a:ext cx="4930775" cy="6858000"/>
          </a:xfrm>
          <a:custGeom>
            <a:avLst/>
            <a:gdLst>
              <a:gd name="connsiteX0" fmla="*/ 0 w 4905560"/>
              <a:gd name="connsiteY0" fmla="*/ 0 h 6858000"/>
              <a:gd name="connsiteX1" fmla="*/ 3021460 w 4905560"/>
              <a:gd name="connsiteY1" fmla="*/ 0 h 6858000"/>
              <a:gd name="connsiteX2" fmla="*/ 4905560 w 4905560"/>
              <a:gd name="connsiteY2" fmla="*/ 0 h 6858000"/>
              <a:gd name="connsiteX3" fmla="*/ 3067964 w 4905560"/>
              <a:gd name="connsiteY3" fmla="*/ 6858000 h 6858000"/>
              <a:gd name="connsiteX4" fmla="*/ 3021460 w 4905560"/>
              <a:gd name="connsiteY4" fmla="*/ 6858000 h 6858000"/>
              <a:gd name="connsiteX5" fmla="*/ 0 w 490556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5560" h="6858000">
                <a:moveTo>
                  <a:pt x="0" y="0"/>
                </a:moveTo>
                <a:lnTo>
                  <a:pt x="3021460" y="0"/>
                </a:lnTo>
                <a:lnTo>
                  <a:pt x="4905560" y="0"/>
                </a:lnTo>
                <a:lnTo>
                  <a:pt x="3067964" y="6858000"/>
                </a:lnTo>
                <a:lnTo>
                  <a:pt x="30214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5133" name="Group 8"/>
            <p:cNvGrpSpPr/>
            <p:nvPr/>
          </p:nvGrpSpPr>
          <p:grpSpPr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34" name="Group 60"/>
            <p:cNvGrpSpPr/>
            <p:nvPr/>
          </p:nvGrpSpPr>
          <p:grpSpPr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957970" y="1233937"/>
                <a:ext cx="246140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52480" y="5339262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35" name="Group 64"/>
            <p:cNvGrpSpPr/>
            <p:nvPr/>
          </p:nvGrpSpPr>
          <p:grpSpPr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62558" y="5348057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36" name="Group 67"/>
            <p:cNvGrpSpPr/>
            <p:nvPr/>
          </p:nvGrpSpPr>
          <p:grpSpPr>
            <a:xfrm rot="2700000">
              <a:off x="5963650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931247" y="1267119"/>
                <a:ext cx="275230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36103" y="5374264"/>
                <a:ext cx="272694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37" name="Group 76"/>
            <p:cNvGrpSpPr/>
            <p:nvPr/>
          </p:nvGrpSpPr>
          <p:grpSpPr>
            <a:xfrm rot="3600000">
              <a:off x="5963650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5944813" y="1272477"/>
                <a:ext cx="270158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43581" y="538522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38" name="Group 79"/>
            <p:cNvGrpSpPr/>
            <p:nvPr/>
          </p:nvGrpSpPr>
          <p:grpSpPr>
            <a:xfrm rot="4500000">
              <a:off x="5963650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955152" y="1267073"/>
                <a:ext cx="24605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53049" y="5378156"/>
                <a:ext cx="248595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39" name="Group 82"/>
            <p:cNvGrpSpPr/>
            <p:nvPr/>
          </p:nvGrpSpPr>
          <p:grpSpPr>
            <a:xfrm rot="5400000">
              <a:off x="5963650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5964157" y="1263358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4156" y="5372870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40" name="Group 85"/>
            <p:cNvGrpSpPr/>
            <p:nvPr/>
          </p:nvGrpSpPr>
          <p:grpSpPr>
            <a:xfrm rot="6300000">
              <a:off x="5963650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946662" y="127647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945046" y="538821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41" name="Group 88"/>
            <p:cNvGrpSpPr/>
            <p:nvPr/>
          </p:nvGrpSpPr>
          <p:grpSpPr>
            <a:xfrm rot="7200000">
              <a:off x="5963650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957114" y="127848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59360" y="5388081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42" name="Group 91"/>
            <p:cNvGrpSpPr/>
            <p:nvPr/>
          </p:nvGrpSpPr>
          <p:grpSpPr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43" name="Group 94"/>
            <p:cNvGrpSpPr/>
            <p:nvPr/>
          </p:nvGrpSpPr>
          <p:grpSpPr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5981461" y="1263295"/>
                <a:ext cx="251215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144" name="Group 97"/>
            <p:cNvGrpSpPr/>
            <p:nvPr/>
          </p:nvGrpSpPr>
          <p:grpSpPr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5991467" y="1255306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996563" y="5362348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4185611" y="1274932"/>
            <a:ext cx="384772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HOẠT ĐỘNG </a:t>
            </a:r>
            <a:r>
              <a:rPr kumimoji="0" lang="en-US" sz="6000" kern="1200" cap="none" spc="0" normalizeH="0" baseline="0" noProof="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itchFamily="18" charset="0"/>
                <a:ea typeface="+mn-ea"/>
                <a:cs typeface="+mn-cs"/>
              </a:rPr>
              <a:t>1</a:t>
            </a:r>
            <a:endParaRPr kumimoji="0" lang="en-US" sz="3200" kern="1200" cap="none" spc="0" normalizeH="0" baseline="0" noProof="0" dirty="0">
              <a:solidFill>
                <a:schemeClr val="accent4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itchFamily="18" charset="0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61927" y="2742546"/>
            <a:ext cx="506814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HÌNH THÀNH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kern="1200" cap="none" spc="0" normalizeH="0" baseline="0" noProof="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ea typeface="+mn-ea"/>
                <a:cs typeface="+mn-cs"/>
              </a:rPr>
              <a:t>KIẾN THỨC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7563" y="-92075"/>
            <a:ext cx="3721100" cy="2368550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 rot="16200000">
            <a:off x="8772525" y="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6">
              <a:lumMod val="75000"/>
              <a:alpha val="5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975" y="592138"/>
            <a:ext cx="40624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4000" b="1" dirty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</a:rPr>
              <a:t>YÊU CẦU CẦN ĐẠT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320800"/>
            <a:ext cx="10136188" cy="461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125" y="0"/>
            <a:ext cx="2174875" cy="2176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 t="8125" b="9932"/>
          <a:stretch>
            <a:fillRect/>
          </a:stretch>
        </p:blipFill>
        <p:spPr>
          <a:xfrm>
            <a:off x="1120775" y="627063"/>
            <a:ext cx="9764713" cy="129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113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NGÀNH NGHỀ LIÊN QUAN ĐẾN MĨ THUẬT</a:t>
            </a:r>
            <a:endParaRPr sz="36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8" y="2182813"/>
            <a:ext cx="9393237" cy="370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2162175"/>
            <a:ext cx="5640387" cy="415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263" y="2090738"/>
            <a:ext cx="2438400" cy="429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4225" y="2182813"/>
            <a:ext cx="3390900" cy="415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/>
          <a:srcRect t="8125" b="9932"/>
          <a:stretch>
            <a:fillRect/>
          </a:stretch>
        </p:blipFill>
        <p:spPr>
          <a:xfrm>
            <a:off x="1120775" y="627063"/>
            <a:ext cx="9764713" cy="129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113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NGÀNH NGHỀ LIÊN QUAN ĐẾN MĨ THUẬT</a:t>
            </a:r>
            <a:endParaRPr sz="36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1920875"/>
            <a:ext cx="9499600" cy="274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-72"/>
          <a:stretch>
            <a:fillRect/>
          </a:stretch>
        </p:blipFill>
        <p:spPr>
          <a:xfrm>
            <a:off x="287338" y="1920875"/>
            <a:ext cx="5894387" cy="439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75" y="1920875"/>
            <a:ext cx="5716588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/>
          <a:srcRect t="8125" b="9932"/>
          <a:stretch>
            <a:fillRect/>
          </a:stretch>
        </p:blipFill>
        <p:spPr>
          <a:xfrm>
            <a:off x="1120775" y="627063"/>
            <a:ext cx="9764713" cy="129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113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NGÀNH NGHỀ LIÊN QUAN ĐẾN MĨ THUẬT</a:t>
            </a:r>
            <a:endParaRPr sz="36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1920875"/>
            <a:ext cx="9499600" cy="470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65" y="2221761"/>
            <a:ext cx="5828445" cy="4169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275" y="2151063"/>
            <a:ext cx="5892800" cy="424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/>
          <a:srcRect t="8125" b="9932"/>
          <a:stretch>
            <a:fillRect/>
          </a:stretch>
        </p:blipFill>
        <p:spPr>
          <a:xfrm>
            <a:off x="1120775" y="627063"/>
            <a:ext cx="9764713" cy="129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113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NGÀNH NGHỀ LIÊN QUAN ĐẾN MĨ THUẬT</a:t>
            </a:r>
            <a:endParaRPr sz="36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1920875"/>
            <a:ext cx="9499600" cy="470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/>
          <a:srcRect t="8125" b="9932"/>
          <a:stretch>
            <a:fillRect/>
          </a:stretch>
        </p:blipFill>
        <p:spPr>
          <a:xfrm>
            <a:off x="1120775" y="627063"/>
            <a:ext cx="9764713" cy="1293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46113"/>
          </a:xfrm>
          <a:prstGeom prst="rect">
            <a:avLst/>
          </a:prstGeom>
          <a:solidFill>
            <a:srgbClr val="FF0066"/>
          </a:solidFill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NGÀNH NGHỀ LIÊN QUAN ĐẾN MĨ THUẬT</a:t>
            </a:r>
            <a:endParaRPr sz="36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1920875"/>
            <a:ext cx="9477375" cy="310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1845" r="21320"/>
          <a:stretch>
            <a:fillRect/>
          </a:stretch>
        </p:blipFill>
        <p:spPr>
          <a:xfrm>
            <a:off x="390525" y="1951038"/>
            <a:ext cx="5970588" cy="435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113" y="1920875"/>
            <a:ext cx="5827712" cy="4383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D966"/>
        </a:solidFill>
        <a:ln>
          <a:noFill/>
        </a:ln>
        <a:effectLst>
          <a:outerShdw blurRad="190500" dist="63500" dir="13500000" algn="br" rotWithShape="0">
            <a:prstClr val="black">
              <a:alpha val="90000"/>
            </a:prstClr>
          </a:outerShdw>
        </a:effectLst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391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Alberta Heavy</vt:lpstr>
      <vt:lpstr>UTM Davida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5</cp:revision>
  <dcterms:created xsi:type="dcterms:W3CDTF">2021-11-17T01:32:12Z</dcterms:created>
  <dcterms:modified xsi:type="dcterms:W3CDTF">2025-02-17T18:55:25Z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F3B201D2139A4AE9B38ACF232E49D290</vt:lpwstr>
  </property>
  <property fmtid="{D5CDD505-2E9C-101B-9397-08002B2CF9AE}" pid="3" name="KSOProductBuildVer">
    <vt:lpwstr>1033-11.2.0.11537</vt:lpwstr>
  </property>
</Properties>
</file>