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sldIdLst>
    <p:sldId id="339" r:id="rId2"/>
    <p:sldId id="340" r:id="rId3"/>
    <p:sldId id="341" r:id="rId4"/>
    <p:sldId id="262" r:id="rId5"/>
    <p:sldId id="342" r:id="rId6"/>
    <p:sldId id="346" r:id="rId7"/>
    <p:sldId id="345" r:id="rId8"/>
    <p:sldId id="343" r:id="rId9"/>
    <p:sldId id="347" r:id="rId10"/>
    <p:sldId id="34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0">
          <p15:clr>
            <a:srgbClr val="A4A3A4"/>
          </p15:clr>
        </p15:guide>
        <p15:guide id="2" pos="39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72" y="36"/>
      </p:cViewPr>
      <p:guideLst>
        <p:guide orient="horz" pos="2230"/>
        <p:guide pos="3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2804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47710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42826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8255169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9048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9117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6393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845590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74508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99539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8936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2037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2889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14006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7554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93991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3835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A09EB5A-2272-4789-9964-8A286C74BFD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999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36884" y="1833936"/>
            <a:ext cx="11231245" cy="2943546"/>
          </a:xfrm>
        </p:spPr>
        <p:txBody>
          <a:bodyPr>
            <a:prstTxWarp prst="textCanDown">
              <a:avLst/>
            </a:prstTxWarp>
          </a:bodyPr>
          <a:lstStyle/>
          <a:p>
            <a:r>
              <a:rPr lang="en-US" sz="40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sym typeface="+mn-ea"/>
              </a:rPr>
              <a:t>Bài</a:t>
            </a:r>
            <a:r>
              <a:rPr 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sym typeface="+mn-ea"/>
              </a:rPr>
              <a:t> 2: </a:t>
            </a:r>
            <a:r>
              <a:rPr lang="en-US" sz="40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sym typeface="+mn-ea"/>
              </a:rPr>
              <a:t>Nghệ</a:t>
            </a:r>
            <a:r>
              <a:rPr 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sym typeface="+mn-ea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sym typeface="+mn-ea"/>
              </a:rPr>
              <a:t>thuật</a:t>
            </a:r>
            <a:r>
              <a:rPr 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sym typeface="+mn-ea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sym typeface="+mn-ea"/>
              </a:rPr>
              <a:t>tranh</a:t>
            </a:r>
            <a:r>
              <a:rPr 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sym typeface="+mn-ea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sym typeface="+mn-ea"/>
              </a:rPr>
              <a:t>cắt</a:t>
            </a:r>
            <a:r>
              <a:rPr 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sym typeface="+mn-ea"/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sym typeface="+mn-ea"/>
              </a:rPr>
              <a:t>dán</a:t>
            </a:r>
            <a:r>
              <a:rPr 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sym typeface="+mn-ea"/>
              </a:rPr>
              <a:t> (Collage Art )</a:t>
            </a:r>
            <a:br>
              <a:rPr lang="en-US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en-US" sz="4000" dirty="0"/>
          </a:p>
        </p:txBody>
      </p:sp>
      <p:sp>
        <p:nvSpPr>
          <p:cNvPr id="4" name="Rounded Rectangle 3"/>
          <p:cNvSpPr/>
          <p:nvPr/>
        </p:nvSpPr>
        <p:spPr>
          <a:xfrm>
            <a:off x="5199032" y="3767648"/>
            <a:ext cx="1669242" cy="598170"/>
          </a:xfrm>
          <a:prstGeom prst="round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TIẾT 1 </a:t>
            </a: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2830526F-55EC-5BBE-B321-E0EA51369A14}"/>
              </a:ext>
            </a:extLst>
          </p:cNvPr>
          <p:cNvSpPr/>
          <p:nvPr/>
        </p:nvSpPr>
        <p:spPr>
          <a:xfrm>
            <a:off x="4469568" y="1024448"/>
            <a:ext cx="2984334" cy="598170"/>
          </a:xfrm>
          <a:prstGeom prst="round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cap="none" normalizeH="0" baseline="0" dirty="0" err="1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Tiết</a:t>
            </a:r>
            <a:r>
              <a:rPr kumimoji="0" lang="en-US" altLang="zh-CN" sz="3600" b="1" i="0" u="none" strike="noStrike" cap="none" normalizeH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3: </a:t>
            </a:r>
            <a:r>
              <a:rPr kumimoji="0" lang="en-US" altLang="zh-CN" sz="3600" b="1" i="0" u="none" strike="noStrike" cap="none" normalizeH="0" dirty="0" err="1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Bài</a:t>
            </a:r>
            <a:r>
              <a:rPr kumimoji="0" lang="en-US" altLang="zh-CN" sz="3600" b="1" i="0" u="none" strike="noStrike" cap="none" normalizeH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2</a:t>
            </a:r>
            <a:r>
              <a:rPr kumimoji="0" lang="en-US" altLang="zh-CN" sz="36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  <p:bldP spid="4" grpId="1" animBg="1"/>
      <p:bldP spid="7" grpId="0" animBg="1"/>
      <p:bldP spid="7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4630" y="297815"/>
            <a:ext cx="11687175" cy="6282055"/>
          </a:xfrm>
          <a:prstGeom prst="foldedCorner">
            <a:avLst/>
          </a:prstGeom>
          <a:ln w="57150">
            <a:solidFill>
              <a:srgbClr val="FFFF00"/>
            </a:solidFill>
          </a:ln>
          <a:effectLst>
            <a:reflection blurRad="6350" stA="50000" endA="295" endPos="92000" dist="101600" dir="5400000" sy="-100000" algn="bl" rotWithShape="0"/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3517900" cy="65659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28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YÊU CẦU CẦN ĐẠT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1101725"/>
            <a:ext cx="11337290" cy="1911985"/>
          </a:xfrm>
          <a:prstGeom prst="round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" y="3198495"/>
            <a:ext cx="11337925" cy="1229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589780"/>
            <a:ext cx="11338560" cy="2179320"/>
          </a:xfrm>
          <a:prstGeom prst="round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28065" y="5083175"/>
            <a:ext cx="75565" cy="75565"/>
          </a:xfrm>
          <a:prstGeom prst="round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lum contrast="30000"/>
          </a:blip>
          <a:stretch>
            <a:fillRect/>
          </a:stretch>
        </p:blipFill>
        <p:spPr>
          <a:xfrm>
            <a:off x="91440" y="118745"/>
            <a:ext cx="12009755" cy="6621145"/>
          </a:xfrm>
          <a:prstGeom prst="foldedCorner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892175" y="2844165"/>
            <a:ext cx="8641715" cy="1541145"/>
          </a:xfrm>
          <a:prstGeom prst="round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kumimoji="0" lang="en-US" altLang="zh-CN" sz="2800" b="1" i="0" u="none" strike="noStrike" cap="none" normalizeH="0" baseline="0" dirty="0" err="1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Tạo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cap="none" normalizeH="0" baseline="0" dirty="0" err="1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cap="none" normalizeH="0" baseline="0" dirty="0" err="1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bức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cap="none" normalizeH="0" baseline="0" dirty="0" err="1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cap="none" normalizeH="0" baseline="0" dirty="0" err="1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cắt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cap="none" normalizeH="0" baseline="0" dirty="0" err="1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dán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- Collage art (Co-</a:t>
            </a:r>
            <a:r>
              <a:rPr kumimoji="0" lang="en-US" altLang="zh-CN" sz="2800" b="1" i="0" u="none" strike="noStrike" cap="none" normalizeH="0" baseline="0" dirty="0" err="1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lát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kumimoji="0" lang="en-US" altLang="zh-CN" sz="2800" b="1" i="0" u="none" strike="noStrike" cap="none" normalizeH="0" baseline="0" dirty="0" err="1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át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 dirty="0" err="1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theo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cap="none" normalizeH="0" baseline="0" dirty="0" err="1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trường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cap="none" normalizeH="0" baseline="0" dirty="0" err="1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phái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cap="none" normalizeH="0" baseline="0" dirty="0" err="1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Lập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cap="none" normalizeH="0" baseline="0" dirty="0" err="1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thể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cap="none" normalizeH="0" baseline="0" dirty="0" err="1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cap="none" normalizeH="0" baseline="0" dirty="0" err="1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cap="none" normalizeH="0" baseline="0" dirty="0" err="1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ảnh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2800" b="1" i="0" u="none" strike="noStrike" cap="none" normalizeH="0" baseline="0" dirty="0" err="1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màu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cap="none" normalizeH="0" baseline="0" dirty="0" err="1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sắc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cap="none" normalizeH="0" baseline="0" dirty="0" err="1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 dirty="0" err="1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sẵn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cap="none" normalizeH="0" baseline="0" dirty="0" err="1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trên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cap="none" normalizeH="0" baseline="0" dirty="0" err="1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cap="none" normalizeH="0" baseline="0" dirty="0" err="1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362532" y="192754"/>
            <a:ext cx="4964430" cy="78359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r"/>
            <a:r>
              <a:rPr lang="en-US" sz="45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Cấu</a:t>
            </a:r>
            <a:r>
              <a:rPr lang="en-US" sz="45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5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trúc</a:t>
            </a:r>
            <a:r>
              <a:rPr lang="en-US" sz="45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5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bài</a:t>
            </a:r>
            <a:r>
              <a:rPr lang="en-US" sz="45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5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học</a:t>
            </a:r>
            <a:endParaRPr lang="en-US" sz="45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1168693" y="1185894"/>
            <a:ext cx="10311130" cy="740410"/>
          </a:xfrm>
          <a:prstGeom prst="wedgeRoundRectCallout">
            <a:avLst>
              <a:gd name="adj1" fmla="val -59533"/>
              <a:gd name="adj2" fmla="val 40566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I. Quan </a:t>
            </a:r>
            <a:r>
              <a:rPr lang="en-US" sz="3200" b="1" dirty="0" err="1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sát</a:t>
            </a:r>
            <a:r>
              <a:rPr lang="en-US" sz="3200" b="1" dirty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– </a:t>
            </a:r>
            <a:r>
              <a:rPr lang="en-US" sz="3200" b="1" dirty="0" err="1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nhận</a:t>
            </a:r>
            <a:r>
              <a:rPr lang="en-US" sz="3200" b="1" dirty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thức</a:t>
            </a:r>
            <a:r>
              <a:rPr lang="en-US" sz="3200" b="1" dirty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về</a:t>
            </a:r>
            <a:r>
              <a:rPr lang="en-US" sz="3200" b="1" dirty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tranh</a:t>
            </a:r>
            <a:r>
              <a:rPr lang="en-US" sz="3200" b="1" dirty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cắt</a:t>
            </a:r>
            <a:r>
              <a:rPr lang="en-US" sz="3200" b="1" dirty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dán</a:t>
            </a:r>
            <a:r>
              <a:rPr lang="en-US" sz="3200" b="1" dirty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của</a:t>
            </a:r>
            <a:r>
              <a:rPr lang="en-US" sz="3200" b="1" dirty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họa</a:t>
            </a:r>
            <a:r>
              <a:rPr lang="en-US" sz="3200" b="1" dirty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sĩ</a:t>
            </a:r>
            <a:endParaRPr lang="en-US" sz="3200" b="1" dirty="0">
              <a:ln>
                <a:solidFill>
                  <a:schemeClr val="accent4">
                    <a:lumMod val="10000"/>
                  </a:schemeClr>
                </a:solidFill>
              </a:ln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22" name="Oval Callout 21"/>
          <p:cNvSpPr/>
          <p:nvPr/>
        </p:nvSpPr>
        <p:spPr>
          <a:xfrm>
            <a:off x="855003" y="2164429"/>
            <a:ext cx="10723880" cy="1179830"/>
          </a:xfrm>
          <a:prstGeom prst="wedgeEllipseCallout">
            <a:avLst>
              <a:gd name="adj1" fmla="val -54893"/>
              <a:gd name="adj2" fmla="val 17046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II.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Cách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tạo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bức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tranh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dựa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vào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hình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ảnh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màu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sắc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trên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các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vật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liệu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có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sẳn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1337603" y="3582384"/>
            <a:ext cx="9817100" cy="777875"/>
          </a:xfrm>
          <a:prstGeom prst="wedgeRectCallout">
            <a:avLst>
              <a:gd name="adj1" fmla="val -56220"/>
              <a:gd name="adj2" fmla="val 24174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III. </a:t>
            </a:r>
            <a:r>
              <a:rPr lang="en-US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Tạo</a:t>
            </a:r>
            <a:r>
              <a:rPr lang="en-US" sz="3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bức</a:t>
            </a:r>
            <a:r>
              <a:rPr lang="en-US" sz="3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tranh</a:t>
            </a:r>
            <a:r>
              <a:rPr lang="en-US" sz="3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theo</a:t>
            </a:r>
            <a:r>
              <a:rPr lang="en-US" sz="3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hình</a:t>
            </a:r>
            <a:r>
              <a:rPr lang="en-US" sz="3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600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thức</a:t>
            </a:r>
            <a:r>
              <a:rPr lang="en-US" sz="3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Collage art</a:t>
            </a:r>
          </a:p>
        </p:txBody>
      </p:sp>
      <p:sp>
        <p:nvSpPr>
          <p:cNvPr id="27" name="Cloud Callout 26"/>
          <p:cNvSpPr/>
          <p:nvPr/>
        </p:nvSpPr>
        <p:spPr>
          <a:xfrm>
            <a:off x="1023913" y="4524089"/>
            <a:ext cx="10554970" cy="1021715"/>
          </a:xfrm>
          <a:prstGeom prst="cloudCallout">
            <a:avLst>
              <a:gd name="adj1" fmla="val -58567"/>
              <a:gd name="adj2" fmla="val 1012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IV. </a:t>
            </a:r>
            <a:r>
              <a:rPr lang="en-US" sz="32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Trưng</a:t>
            </a:r>
            <a:r>
              <a:rPr lang="en-US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bày</a:t>
            </a:r>
            <a:r>
              <a:rPr lang="en-US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sản</a:t>
            </a:r>
            <a:r>
              <a:rPr lang="en-US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phẩm</a:t>
            </a:r>
            <a:r>
              <a:rPr lang="en-US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và</a:t>
            </a:r>
            <a:r>
              <a:rPr lang="en-US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chia </a:t>
            </a:r>
            <a:r>
              <a:rPr lang="en-US" sz="3200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sẻ</a:t>
            </a:r>
            <a:endParaRPr lang="en-US" sz="32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708318" y="5720429"/>
            <a:ext cx="10870565" cy="966470"/>
          </a:xfrm>
          <a:prstGeom prst="wedgeRoundRectCallout">
            <a:avLst>
              <a:gd name="adj1" fmla="val -56519"/>
              <a:gd name="adj2" fmla="val 18002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V. </a:t>
            </a:r>
            <a:r>
              <a:rPr lang="en-US" sz="3200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Tìm</a:t>
            </a:r>
            <a:r>
              <a:rPr lang="en-US" sz="32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hiểu</a:t>
            </a:r>
            <a:r>
              <a:rPr lang="en-US" sz="32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tác</a:t>
            </a:r>
            <a:r>
              <a:rPr lang="en-US" sz="32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phẩm</a:t>
            </a:r>
            <a:r>
              <a:rPr lang="en-US" sz="32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, </a:t>
            </a:r>
            <a:r>
              <a:rPr lang="en-US" sz="3200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tác</a:t>
            </a:r>
            <a:r>
              <a:rPr lang="en-US" sz="32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giả</a:t>
            </a:r>
            <a:r>
              <a:rPr lang="en-US" sz="32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tiêu</a:t>
            </a:r>
            <a:r>
              <a:rPr lang="en-US" sz="32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biểu</a:t>
            </a:r>
            <a:r>
              <a:rPr lang="en-US" sz="32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của</a:t>
            </a:r>
            <a:r>
              <a:rPr lang="en-US" sz="32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trường</a:t>
            </a:r>
            <a:r>
              <a:rPr lang="en-US" sz="32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phái</a:t>
            </a:r>
            <a:r>
              <a:rPr lang="en-US" sz="32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Lập</a:t>
            </a:r>
            <a:r>
              <a:rPr lang="en-US" sz="32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thể</a:t>
            </a:r>
            <a:r>
              <a:rPr lang="en-US" sz="32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animBg="1"/>
      <p:bldP spid="3" grpId="0" bldLvl="0" animBg="1"/>
      <p:bldP spid="3" grpId="1" animBg="1"/>
      <p:bldP spid="22" grpId="0" bldLvl="0" animBg="1"/>
      <p:bldP spid="22" grpId="1" animBg="1"/>
      <p:bldP spid="26" grpId="0" bldLvl="0" animBg="1"/>
      <p:bldP spid="26" grpId="1" animBg="1"/>
      <p:bldP spid="27" grpId="0" bldLvl="0" animBg="1"/>
      <p:bldP spid="27" grpId="1" animBg="1"/>
      <p:bldP spid="28" grpId="0" bldLvl="0" animBg="1"/>
      <p:bldP spid="2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1345" y="873125"/>
            <a:ext cx="5278120" cy="448881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940435" y="92038"/>
            <a:ext cx="10311130" cy="588645"/>
          </a:xfrm>
          <a:prstGeom prst="wedgeRoundRectCallout">
            <a:avLst>
              <a:gd name="adj1" fmla="val -58350"/>
              <a:gd name="adj2" fmla="val 63268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I. Quan </a:t>
            </a:r>
            <a:r>
              <a:rPr lang="en-US" sz="3200" b="1" dirty="0" err="1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sát</a:t>
            </a:r>
            <a:r>
              <a:rPr lang="en-US" sz="3200" b="1" dirty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– </a:t>
            </a:r>
            <a:r>
              <a:rPr lang="en-US" sz="3200" b="1" dirty="0" err="1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nhận</a:t>
            </a:r>
            <a:r>
              <a:rPr lang="en-US" sz="3200" b="1" dirty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thức</a:t>
            </a:r>
            <a:r>
              <a:rPr lang="en-US" sz="3200" b="1" dirty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về</a:t>
            </a:r>
            <a:r>
              <a:rPr lang="en-US" sz="3200" b="1" dirty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tranh</a:t>
            </a:r>
            <a:r>
              <a:rPr lang="en-US" sz="3200" b="1" dirty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cắt</a:t>
            </a:r>
            <a:r>
              <a:rPr lang="en-US" sz="3200" b="1" dirty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dán</a:t>
            </a:r>
            <a:r>
              <a:rPr lang="en-US" sz="3200" b="1" dirty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của</a:t>
            </a:r>
            <a:r>
              <a:rPr lang="en-US" sz="3200" b="1" dirty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họa</a:t>
            </a:r>
            <a:r>
              <a:rPr lang="en-US" sz="3200" b="1" dirty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200" b="1" dirty="0" err="1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sĩ</a:t>
            </a:r>
            <a:endParaRPr lang="en-US" sz="3200" b="1" dirty="0">
              <a:ln>
                <a:solidFill>
                  <a:schemeClr val="accent4">
                    <a:lumMod val="10000"/>
                  </a:schemeClr>
                </a:solidFill>
              </a:ln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695" y="875665"/>
            <a:ext cx="5192395" cy="510730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33985" y="5494655"/>
            <a:ext cx="7179945" cy="1315085"/>
          </a:xfrm>
          <a:prstGeom prst="round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- Các hình ảnh và cách sắp xếp hình trong mỗi bức tranh?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- Cách thể hiện không gian của mổi bức tranh?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- Vật liệu tạo nên mỗi bức tranh?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D4125-B612-E044-D8BC-EA39B3DC8C8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10" grpId="0" animBg="1"/>
      <p:bldP spid="10" grpId="1" animBg="1"/>
      <p:bldP spid="10" grpId="2" animBg="1"/>
      <p:bldP spid="10" grpId="3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Callout 6"/>
          <p:cNvSpPr/>
          <p:nvPr/>
        </p:nvSpPr>
        <p:spPr>
          <a:xfrm>
            <a:off x="3914140" y="274955"/>
            <a:ext cx="3347085" cy="1078865"/>
          </a:xfrm>
          <a:prstGeom prst="cloudCallout">
            <a:avLst>
              <a:gd name="adj1" fmla="val -74397"/>
              <a:gd name="adj2" fmla="val 838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TÓM LẠI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4BC131-5A4C-2B4C-2429-BAB6353D18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17711" y="4131472"/>
            <a:ext cx="7629992" cy="1776169"/>
          </a:xfrm>
        </p:spPr>
        <p:txBody>
          <a:bodyPr>
            <a:noAutofit/>
          </a:bodyPr>
          <a:lstStyle/>
          <a:p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tác</a:t>
            </a:r>
            <a:r>
              <a:rPr lang="en-US" sz="2800" b="1" dirty="0"/>
              <a:t> </a:t>
            </a:r>
            <a:r>
              <a:rPr lang="en-US" sz="2800" b="1" dirty="0" err="1"/>
              <a:t>phẩm</a:t>
            </a:r>
            <a:r>
              <a:rPr lang="en-US" sz="2800" b="1" dirty="0"/>
              <a:t> </a:t>
            </a:r>
            <a:r>
              <a:rPr lang="en-US" sz="2800" b="1" dirty="0" err="1"/>
              <a:t>tiêu</a:t>
            </a:r>
            <a:r>
              <a:rPr lang="en-US" sz="2800" b="1" dirty="0"/>
              <a:t> </a:t>
            </a:r>
            <a:r>
              <a:rPr lang="en-US" sz="2800" b="1" dirty="0" err="1"/>
              <a:t>biểu</a:t>
            </a:r>
            <a:r>
              <a:rPr lang="en-US" sz="2800" b="1" dirty="0"/>
              <a:t>: Guitar “Program </a:t>
            </a:r>
            <a:r>
              <a:rPr lang="en-US" sz="2800" b="1" dirty="0" err="1"/>
              <a:t>statued’epouvante</a:t>
            </a:r>
            <a:r>
              <a:rPr lang="en-US" sz="2800" b="1" dirty="0"/>
              <a:t>” Woman with a guitar,… (Georges Braque); Femmes à </a:t>
            </a:r>
            <a:r>
              <a:rPr lang="en-US" sz="2800" b="1" dirty="0" err="1"/>
              <a:t>leur</a:t>
            </a:r>
            <a:r>
              <a:rPr lang="en-US" sz="2800" b="1" dirty="0"/>
              <a:t> toilette, the guitar,… (Pablo Picasso)</a:t>
            </a:r>
            <a:endParaRPr lang="vi-VN" sz="28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1D28DE-3DF5-9469-519B-A63E241443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17711" y="1813996"/>
            <a:ext cx="8043763" cy="1966894"/>
          </a:xfrm>
        </p:spPr>
        <p:txBody>
          <a:bodyPr>
            <a:noAutofit/>
          </a:bodyPr>
          <a:lstStyle/>
          <a:p>
            <a:r>
              <a:rPr lang="en-US" sz="2800" b="1" dirty="0" err="1"/>
              <a:t>Nghệ</a:t>
            </a:r>
            <a:r>
              <a:rPr lang="en-US" sz="2800" b="1" dirty="0"/>
              <a:t> </a:t>
            </a:r>
            <a:r>
              <a:rPr lang="en-US" sz="2800" b="1" dirty="0" err="1"/>
              <a:t>thuật</a:t>
            </a:r>
            <a:r>
              <a:rPr lang="en-US" sz="2800" b="1" dirty="0"/>
              <a:t> Collage art </a:t>
            </a:r>
            <a:r>
              <a:rPr lang="en-US" sz="2800" b="1" dirty="0" err="1"/>
              <a:t>là</a:t>
            </a:r>
            <a:r>
              <a:rPr lang="en-US" sz="2800" b="1" dirty="0"/>
              <a:t>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thức</a:t>
            </a:r>
            <a:r>
              <a:rPr lang="en-US" sz="2800" b="1" dirty="0"/>
              <a:t> </a:t>
            </a:r>
            <a:r>
              <a:rPr lang="en-US" sz="2800" b="1" dirty="0" err="1"/>
              <a:t>sáng</a:t>
            </a:r>
            <a:r>
              <a:rPr lang="en-US" sz="2800" b="1" dirty="0"/>
              <a:t> </a:t>
            </a:r>
            <a:r>
              <a:rPr lang="en-US" sz="2800" b="1" dirty="0" err="1"/>
              <a:t>tạo</a:t>
            </a:r>
            <a:r>
              <a:rPr lang="en-US" sz="2800" b="1" dirty="0"/>
              <a:t> </a:t>
            </a:r>
            <a:r>
              <a:rPr lang="en-US" sz="2800" b="1" dirty="0" err="1"/>
              <a:t>tranh</a:t>
            </a:r>
            <a:r>
              <a:rPr lang="en-US" sz="2800" b="1" dirty="0"/>
              <a:t> </a:t>
            </a:r>
            <a:r>
              <a:rPr lang="en-US" sz="2800" b="1" dirty="0" err="1"/>
              <a:t>bằng</a:t>
            </a:r>
            <a:r>
              <a:rPr lang="en-US" sz="2800" b="1" dirty="0"/>
              <a:t> </a:t>
            </a:r>
            <a:r>
              <a:rPr lang="en-US" sz="2800" b="1" dirty="0" err="1"/>
              <a:t>cách</a:t>
            </a:r>
            <a:r>
              <a:rPr lang="en-US" sz="2800" b="1" dirty="0"/>
              <a:t> </a:t>
            </a:r>
            <a:r>
              <a:rPr lang="en-US" sz="2800" b="1" dirty="0" err="1"/>
              <a:t>kết</a:t>
            </a:r>
            <a:r>
              <a:rPr lang="en-US" sz="2800" b="1" dirty="0"/>
              <a:t> </a:t>
            </a:r>
            <a:r>
              <a:rPr lang="en-US" sz="2800" b="1" dirty="0" err="1"/>
              <a:t>hợp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thức</a:t>
            </a:r>
            <a:r>
              <a:rPr lang="en-US" sz="2800" b="1" dirty="0"/>
              <a:t> </a:t>
            </a:r>
            <a:r>
              <a:rPr lang="en-US" sz="2800" b="1" dirty="0" err="1"/>
              <a:t>cắt</a:t>
            </a:r>
            <a:r>
              <a:rPr lang="en-US" sz="2800" b="1" dirty="0"/>
              <a:t> </a:t>
            </a:r>
            <a:r>
              <a:rPr lang="en-US" sz="2800" b="1" dirty="0" err="1"/>
              <a:t>dán</a:t>
            </a:r>
            <a:r>
              <a:rPr lang="en-US" sz="2800" b="1" dirty="0"/>
              <a:t>,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chất</a:t>
            </a:r>
            <a:r>
              <a:rPr lang="en-US" sz="2800" b="1" dirty="0"/>
              <a:t> </a:t>
            </a:r>
            <a:r>
              <a:rPr lang="en-US" sz="2800" b="1" dirty="0" err="1"/>
              <a:t>liệu</a:t>
            </a:r>
            <a:r>
              <a:rPr lang="en-US" sz="2800" b="1" dirty="0"/>
              <a:t> </a:t>
            </a:r>
            <a:r>
              <a:rPr lang="en-US" sz="2800" b="1" dirty="0" err="1"/>
              <a:t>khác</a:t>
            </a:r>
            <a:r>
              <a:rPr lang="en-US" sz="2800" b="1" dirty="0"/>
              <a:t> </a:t>
            </a:r>
            <a:r>
              <a:rPr lang="en-US" sz="2800" b="1" dirty="0" err="1"/>
              <a:t>nhau</a:t>
            </a:r>
            <a:r>
              <a:rPr lang="en-US" sz="2800" b="1" dirty="0"/>
              <a:t> </a:t>
            </a:r>
            <a:r>
              <a:rPr lang="en-US" sz="2800" b="1" dirty="0" err="1"/>
              <a:t>ghép</a:t>
            </a:r>
            <a:r>
              <a:rPr lang="en-US" sz="2800" b="1" dirty="0"/>
              <a:t> </a:t>
            </a:r>
            <a:r>
              <a:rPr lang="en-US" sz="2800" b="1" dirty="0" err="1"/>
              <a:t>lại</a:t>
            </a:r>
            <a:r>
              <a:rPr lang="en-US" sz="2800" b="1" dirty="0"/>
              <a:t> </a:t>
            </a:r>
            <a:r>
              <a:rPr lang="en-US" sz="2800" b="1" dirty="0" err="1"/>
              <a:t>theo</a:t>
            </a:r>
            <a:r>
              <a:rPr lang="en-US" sz="2800" b="1" dirty="0"/>
              <a:t> ý </a:t>
            </a:r>
            <a:r>
              <a:rPr lang="en-US" sz="2800" b="1" dirty="0" err="1"/>
              <a:t>tưởng</a:t>
            </a:r>
            <a:endParaRPr lang="vi-VN" sz="2800" b="1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7" grpId="2" bldLvl="0" animBg="1"/>
      <p:bldP spid="7" grpId="3" animBg="1"/>
      <p:bldP spid="4" grpId="0" build="p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9143" y="1697170"/>
            <a:ext cx="2156380" cy="3105187"/>
          </a:xfrm>
          <a:prstGeom prst="rect">
            <a:avLst/>
          </a:prstGeom>
        </p:spPr>
      </p:pic>
      <p:sp>
        <p:nvSpPr>
          <p:cNvPr id="22" name="Oval Callout 21"/>
          <p:cNvSpPr/>
          <p:nvPr/>
        </p:nvSpPr>
        <p:spPr>
          <a:xfrm>
            <a:off x="929700" y="668267"/>
            <a:ext cx="10723880" cy="854710"/>
          </a:xfrm>
          <a:prstGeom prst="wedgeEllipseCallout">
            <a:avLst>
              <a:gd name="adj1" fmla="val -56027"/>
              <a:gd name="adj2" fmla="val 25334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II. </a:t>
            </a:r>
            <a:r>
              <a:rPr lang="en-US" sz="26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Cách</a:t>
            </a:r>
            <a:r>
              <a:rPr lang="en-US" sz="26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tạo</a:t>
            </a:r>
            <a:r>
              <a:rPr lang="en-US" sz="26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bức</a:t>
            </a:r>
            <a:r>
              <a:rPr lang="en-US" sz="26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tranh</a:t>
            </a:r>
            <a:r>
              <a:rPr lang="en-US" sz="26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dựa</a:t>
            </a:r>
            <a:r>
              <a:rPr lang="en-US" sz="26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lang="en-US" sz="26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</a:t>
            </a:r>
            <a:r>
              <a:rPr lang="en-US" sz="26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ảnh</a:t>
            </a:r>
            <a:r>
              <a:rPr lang="en-US" sz="26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màu</a:t>
            </a:r>
            <a:r>
              <a:rPr lang="en-US" sz="26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sắc</a:t>
            </a:r>
            <a:r>
              <a:rPr lang="en-US" sz="26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trên</a:t>
            </a:r>
            <a:r>
              <a:rPr lang="en-US" sz="26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26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sz="26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liệu</a:t>
            </a:r>
            <a:r>
              <a:rPr lang="en-US" sz="26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26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b="1" dirty="0" err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sẳn</a:t>
            </a:r>
            <a:r>
              <a:rPr lang="en-US" sz="2600" b="1" dirty="0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403" y="2346262"/>
            <a:ext cx="3031129" cy="18997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580" y="2346262"/>
            <a:ext cx="2775849" cy="18997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5293" y="2346263"/>
            <a:ext cx="2775849" cy="18997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5AEC1EE-469F-4F47-E221-92B9762D1B36}"/>
              </a:ext>
            </a:extLst>
          </p:cNvPr>
          <p:cNvSpPr txBox="1"/>
          <p:nvPr/>
        </p:nvSpPr>
        <p:spPr>
          <a:xfrm>
            <a:off x="493072" y="4847602"/>
            <a:ext cx="146388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</a:t>
            </a:r>
            <a:r>
              <a:rPr lang="en-US" sz="2200" b="1" dirty="0" err="1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Tìm</a:t>
            </a:r>
            <a:r>
              <a:rPr lang="en-US" sz="22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ý </a:t>
            </a:r>
            <a:r>
              <a:rPr lang="en-US" sz="2200" b="1" dirty="0" err="1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tưởng</a:t>
            </a:r>
            <a:r>
              <a:rPr lang="en-US" sz="22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200" b="1" dirty="0" err="1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lựa</a:t>
            </a:r>
            <a:r>
              <a:rPr lang="en-US" sz="22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200" b="1" dirty="0" err="1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chọn</a:t>
            </a:r>
            <a:r>
              <a:rPr lang="en-US" sz="22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200" b="1" dirty="0" err="1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</a:t>
            </a:r>
            <a:r>
              <a:rPr lang="en-US" sz="22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200" b="1" dirty="0" err="1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ảnh</a:t>
            </a:r>
            <a:r>
              <a:rPr lang="en-US" sz="22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200" b="1" dirty="0" err="1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để</a:t>
            </a:r>
            <a:r>
              <a:rPr lang="en-US" sz="22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200" b="1" dirty="0" err="1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tạo</a:t>
            </a:r>
            <a:r>
              <a:rPr lang="en-US" sz="22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200" b="1" dirty="0" err="1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bức</a:t>
            </a:r>
            <a:r>
              <a:rPr lang="en-US" sz="22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200" b="1" dirty="0" err="1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tranh</a:t>
            </a:r>
            <a:endParaRPr lang="en-US" sz="2200" b="1" dirty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7D434F-F800-1683-978B-A83A9CAB03D5}"/>
              </a:ext>
            </a:extLst>
          </p:cNvPr>
          <p:cNvSpPr txBox="1"/>
          <p:nvPr/>
        </p:nvSpPr>
        <p:spPr>
          <a:xfrm>
            <a:off x="2510643" y="4847602"/>
            <a:ext cx="29389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</a:t>
            </a:r>
            <a:r>
              <a:rPr lang="en-US" sz="2400" b="1" dirty="0" err="1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Cắt</a:t>
            </a:r>
            <a:r>
              <a:rPr lang="en-US" sz="24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</a:t>
            </a:r>
            <a:r>
              <a:rPr lang="en-US" sz="24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ảnh</a:t>
            </a:r>
            <a:r>
              <a:rPr lang="en-US" sz="24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2400" b="1" dirty="0" err="1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sz="24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liệu</a:t>
            </a:r>
            <a:r>
              <a:rPr lang="en-US" sz="24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phù</a:t>
            </a:r>
            <a:r>
              <a:rPr lang="en-US" sz="24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hợp</a:t>
            </a:r>
            <a:r>
              <a:rPr lang="en-US" sz="24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24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ý </a:t>
            </a:r>
            <a:r>
              <a:rPr lang="en-US" sz="2400" b="1" dirty="0" err="1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tưởng</a:t>
            </a:r>
            <a:endParaRPr lang="en-US" sz="2400" b="1" dirty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8859F2-5496-FE85-0038-EBAD551BB711}"/>
              </a:ext>
            </a:extLst>
          </p:cNvPr>
          <p:cNvSpPr txBox="1"/>
          <p:nvPr/>
        </p:nvSpPr>
        <p:spPr>
          <a:xfrm>
            <a:off x="8888449" y="4847601"/>
            <a:ext cx="29822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4. </a:t>
            </a:r>
            <a:r>
              <a:rPr lang="en-US" sz="2400" b="1" dirty="0" err="1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Tạo</a:t>
            </a:r>
            <a:r>
              <a:rPr lang="en-US" sz="24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thêm</a:t>
            </a:r>
            <a:r>
              <a:rPr lang="en-US" sz="24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chi </a:t>
            </a:r>
            <a:r>
              <a:rPr lang="en-US" sz="2400" b="1" dirty="0" err="1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24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thể</a:t>
            </a:r>
            <a:r>
              <a:rPr lang="en-US" sz="24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hiện</a:t>
            </a:r>
            <a:r>
              <a:rPr lang="en-US" sz="24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rã</a:t>
            </a:r>
            <a:r>
              <a:rPr lang="en-US" sz="24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ý </a:t>
            </a:r>
            <a:r>
              <a:rPr lang="en-US" sz="2400" b="1" dirty="0" err="1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tưởng</a:t>
            </a:r>
            <a:r>
              <a:rPr lang="en-US" sz="24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24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tác</a:t>
            </a:r>
            <a:r>
              <a:rPr lang="en-US" sz="24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phẩm</a:t>
            </a:r>
            <a:endParaRPr lang="en-US" sz="2400" b="1" dirty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B96AA3-BA74-6A0D-FDE6-18707141C821}"/>
              </a:ext>
            </a:extLst>
          </p:cNvPr>
          <p:cNvSpPr txBox="1"/>
          <p:nvPr/>
        </p:nvSpPr>
        <p:spPr>
          <a:xfrm>
            <a:off x="5749684" y="4847602"/>
            <a:ext cx="31355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 </a:t>
            </a:r>
            <a:r>
              <a:rPr lang="en-US" sz="2400" b="1" dirty="0" err="1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Sắp</a:t>
            </a:r>
            <a:r>
              <a:rPr lang="en-US" sz="24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xếp</a:t>
            </a:r>
            <a:r>
              <a:rPr lang="en-US" sz="24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24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dán</a:t>
            </a:r>
            <a:r>
              <a:rPr lang="en-US" sz="24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</a:t>
            </a:r>
            <a:r>
              <a:rPr lang="en-US" sz="24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ảnh</a:t>
            </a:r>
            <a:endParaRPr lang="en-US" sz="2400" b="1" dirty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1" animBg="1"/>
      <p:bldP spid="22" grpId="3" animBg="1"/>
      <p:bldP spid="19" grpId="0"/>
      <p:bldP spid="24" grpId="0"/>
      <p:bldP spid="26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Callout 6"/>
          <p:cNvSpPr/>
          <p:nvPr/>
        </p:nvSpPr>
        <p:spPr>
          <a:xfrm>
            <a:off x="4422457" y="1404147"/>
            <a:ext cx="3347085" cy="1078865"/>
          </a:xfrm>
          <a:prstGeom prst="cloudCallout">
            <a:avLst>
              <a:gd name="adj1" fmla="val -74397"/>
              <a:gd name="adj2" fmla="val 838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C000"/>
                </a:solidFill>
              </a:rPr>
              <a:t>TÓM LẠI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767EF-78CA-FCB1-1560-8679C93BD7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72236" y="3011798"/>
            <a:ext cx="9114647" cy="3358318"/>
          </a:xfrm>
        </p:spPr>
        <p:txBody>
          <a:bodyPr>
            <a:noAutofit/>
          </a:bodyPr>
          <a:lstStyle/>
          <a:p>
            <a:r>
              <a:rPr lang="en-US" sz="3600" b="1" dirty="0" err="1"/>
              <a:t>Bức</a:t>
            </a:r>
            <a:r>
              <a:rPr lang="en-US" sz="3600" b="1" dirty="0"/>
              <a:t> </a:t>
            </a:r>
            <a:r>
              <a:rPr lang="en-US" sz="3600" b="1" dirty="0" err="1"/>
              <a:t>tranh</a:t>
            </a:r>
            <a:r>
              <a:rPr lang="en-US" sz="3600" b="1" dirty="0"/>
              <a:t> </a:t>
            </a:r>
            <a:r>
              <a:rPr lang="en-US" sz="3600" b="1" dirty="0" err="1"/>
              <a:t>được</a:t>
            </a:r>
            <a:r>
              <a:rPr lang="en-US" sz="3600" b="1" dirty="0"/>
              <a:t> </a:t>
            </a:r>
            <a:r>
              <a:rPr lang="en-US" sz="3600" b="1" dirty="0" err="1"/>
              <a:t>cắt</a:t>
            </a:r>
            <a:r>
              <a:rPr lang="en-US" sz="3600" b="1" dirty="0"/>
              <a:t> </a:t>
            </a:r>
            <a:r>
              <a:rPr lang="en-US" sz="3600" b="1" dirty="0" err="1"/>
              <a:t>dán</a:t>
            </a:r>
            <a:r>
              <a:rPr lang="en-US" sz="3600" b="1" dirty="0"/>
              <a:t>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những</a:t>
            </a:r>
            <a:r>
              <a:rPr lang="en-US" sz="3600" b="1" dirty="0"/>
              <a:t> </a:t>
            </a:r>
            <a:r>
              <a:rPr lang="en-US" sz="3600" b="1" dirty="0" err="1"/>
              <a:t>hình</a:t>
            </a:r>
            <a:r>
              <a:rPr lang="en-US" sz="3600" b="1" dirty="0"/>
              <a:t> </a:t>
            </a:r>
            <a:r>
              <a:rPr lang="en-US" sz="3600" b="1" dirty="0" err="1"/>
              <a:t>ảnh</a:t>
            </a:r>
            <a:r>
              <a:rPr lang="en-US" sz="3600" b="1" dirty="0"/>
              <a:t> </a:t>
            </a:r>
            <a:r>
              <a:rPr lang="en-US" sz="3600" b="1" dirty="0" err="1"/>
              <a:t>trên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vật</a:t>
            </a:r>
            <a:r>
              <a:rPr lang="en-US" sz="3600" b="1" dirty="0"/>
              <a:t> </a:t>
            </a:r>
            <a:r>
              <a:rPr lang="en-US" sz="3600" b="1" dirty="0" err="1"/>
              <a:t>liệu</a:t>
            </a:r>
            <a:r>
              <a:rPr lang="en-US" sz="3600" b="1" dirty="0"/>
              <a:t> </a:t>
            </a:r>
            <a:r>
              <a:rPr lang="en-US" sz="3600" b="1" dirty="0" err="1"/>
              <a:t>khác</a:t>
            </a:r>
            <a:r>
              <a:rPr lang="en-US" sz="3600" b="1" dirty="0"/>
              <a:t> </a:t>
            </a:r>
            <a:r>
              <a:rPr lang="en-US" sz="3600" b="1" dirty="0" err="1"/>
              <a:t>nhau</a:t>
            </a:r>
            <a:r>
              <a:rPr lang="en-US" sz="3600" b="1" dirty="0"/>
              <a:t> </a:t>
            </a:r>
            <a:r>
              <a:rPr lang="en-US" sz="3600" b="1" dirty="0" err="1"/>
              <a:t>theo</a:t>
            </a:r>
            <a:r>
              <a:rPr lang="en-US" sz="3600" b="1" dirty="0"/>
              <a:t> </a:t>
            </a:r>
            <a:r>
              <a:rPr lang="en-US" sz="3600" b="1" dirty="0" err="1"/>
              <a:t>hình</a:t>
            </a:r>
            <a:r>
              <a:rPr lang="en-US" sz="3600" b="1" dirty="0"/>
              <a:t> </a:t>
            </a:r>
            <a:r>
              <a:rPr lang="en-US" sz="3600" b="1" dirty="0" err="1"/>
              <a:t>thức</a:t>
            </a:r>
            <a:r>
              <a:rPr lang="en-US" sz="3600" b="1" dirty="0"/>
              <a:t> </a:t>
            </a:r>
            <a:r>
              <a:rPr lang="en-US" sz="3600" b="1" dirty="0" err="1"/>
              <a:t>thể</a:t>
            </a:r>
            <a:r>
              <a:rPr lang="en-US" sz="3600" b="1" dirty="0"/>
              <a:t> </a:t>
            </a:r>
            <a:r>
              <a:rPr lang="en-US" sz="3600" b="1" dirty="0" err="1"/>
              <a:t>hiện</a:t>
            </a:r>
            <a:r>
              <a:rPr lang="en-US" sz="3600" b="1" dirty="0"/>
              <a:t> </a:t>
            </a:r>
            <a:r>
              <a:rPr lang="en-US" sz="3600" b="1" dirty="0" err="1"/>
              <a:t>của</a:t>
            </a:r>
            <a:r>
              <a:rPr lang="en-US" sz="3600" b="1" dirty="0"/>
              <a:t> </a:t>
            </a:r>
            <a:r>
              <a:rPr lang="en-US" sz="3600" b="1" dirty="0" err="1"/>
              <a:t>trường</a:t>
            </a:r>
            <a:r>
              <a:rPr lang="en-US" sz="3600" b="1" dirty="0"/>
              <a:t> </a:t>
            </a:r>
            <a:r>
              <a:rPr lang="en-US" sz="3600" b="1" dirty="0" err="1"/>
              <a:t>phái</a:t>
            </a:r>
            <a:r>
              <a:rPr lang="en-US" sz="3600" b="1" dirty="0"/>
              <a:t> </a:t>
            </a:r>
            <a:r>
              <a:rPr lang="en-US" sz="3600" b="1" dirty="0" err="1"/>
              <a:t>lập</a:t>
            </a:r>
            <a:r>
              <a:rPr lang="en-US" sz="3600" b="1" dirty="0"/>
              <a:t> </a:t>
            </a:r>
            <a:r>
              <a:rPr lang="en-US" sz="3600" b="1" dirty="0" err="1"/>
              <a:t>thể</a:t>
            </a:r>
            <a:r>
              <a:rPr lang="en-US" sz="3600" b="1" dirty="0"/>
              <a:t> </a:t>
            </a:r>
            <a:r>
              <a:rPr lang="en-US" sz="3600" b="1" dirty="0" err="1"/>
              <a:t>là</a:t>
            </a:r>
            <a:r>
              <a:rPr lang="en-US" sz="3600" b="1" dirty="0"/>
              <a:t> </a:t>
            </a:r>
            <a:r>
              <a:rPr lang="en-US" sz="3600" b="1" dirty="0" err="1"/>
              <a:t>nghệ</a:t>
            </a:r>
            <a:r>
              <a:rPr lang="en-US" sz="3600" b="1" dirty="0"/>
              <a:t> </a:t>
            </a:r>
            <a:r>
              <a:rPr lang="en-US" sz="3600" b="1" dirty="0" err="1"/>
              <a:t>thuật</a:t>
            </a:r>
            <a:r>
              <a:rPr lang="en-US" sz="3600" b="1" dirty="0"/>
              <a:t> </a:t>
            </a:r>
            <a:r>
              <a:rPr lang="en-US" sz="3600" b="1" dirty="0" err="1"/>
              <a:t>tranh</a:t>
            </a:r>
            <a:r>
              <a:rPr lang="en-US" sz="3600" b="1" dirty="0"/>
              <a:t> </a:t>
            </a:r>
            <a:r>
              <a:rPr lang="en-US" sz="3600" b="1" dirty="0" err="1"/>
              <a:t>cắt</a:t>
            </a:r>
            <a:r>
              <a:rPr lang="en-US" sz="3600" b="1" dirty="0"/>
              <a:t> </a:t>
            </a:r>
            <a:r>
              <a:rPr lang="en-US" sz="3600" b="1" dirty="0" err="1"/>
              <a:t>dán</a:t>
            </a:r>
            <a:r>
              <a:rPr lang="en-US" sz="3600" b="1" dirty="0"/>
              <a:t> (Collage art)</a:t>
            </a:r>
            <a:endParaRPr lang="vi-VN" sz="36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7" grpId="2" bldLvl="0" animBg="1"/>
      <p:bldP spid="7" grpId="3" animBg="1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ular Callout 25"/>
          <p:cNvSpPr/>
          <p:nvPr/>
        </p:nvSpPr>
        <p:spPr>
          <a:xfrm>
            <a:off x="2098944" y="611045"/>
            <a:ext cx="9817100" cy="777875"/>
          </a:xfrm>
          <a:prstGeom prst="wedgeRectCallout">
            <a:avLst>
              <a:gd name="adj1" fmla="val -56220"/>
              <a:gd name="adj2" fmla="val 24174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III. </a:t>
            </a:r>
            <a:r>
              <a:rPr lang="en-US" sz="36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Tạo</a:t>
            </a:r>
            <a:r>
              <a:rPr lang="en-US" sz="3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6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bức</a:t>
            </a:r>
            <a:r>
              <a:rPr lang="en-US" sz="3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6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tranh</a:t>
            </a:r>
            <a:r>
              <a:rPr lang="en-US" sz="3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6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theo</a:t>
            </a:r>
            <a:r>
              <a:rPr lang="en-US" sz="3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6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hình</a:t>
            </a:r>
            <a:r>
              <a:rPr lang="en-US" sz="3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36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thức</a:t>
            </a:r>
            <a:r>
              <a:rPr lang="en-US" sz="3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Collage art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455" y="2323148"/>
            <a:ext cx="8400415" cy="5363210"/>
          </a:xfrm>
          <a:prstGeom prst="rect">
            <a:avLst/>
          </a:prstGeom>
        </p:spPr>
      </p:pic>
      <p:sp>
        <p:nvSpPr>
          <p:cNvPr id="10" name="Right Arrow Callout 9"/>
          <p:cNvSpPr/>
          <p:nvPr/>
        </p:nvSpPr>
        <p:spPr>
          <a:xfrm>
            <a:off x="460085" y="1472859"/>
            <a:ext cx="3136146" cy="4573641"/>
          </a:xfrm>
          <a:prstGeom prst="rightArrow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  <a:reflection blurRad="6350" stA="50000" endA="295" endPos="92000" dist="101600" dir="5400000" sy="-100000" algn="bl" rotWithShape="0"/>
          </a:effectLst>
          <a:scene3d>
            <a:camera prst="isometricOffAxis2Left"/>
            <a:lightRig rig="threePt" dir="t"/>
          </a:scene3d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 dirty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- </a:t>
            </a:r>
            <a:r>
              <a:rPr kumimoji="0" lang="en-US" altLang="zh-CN" sz="2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Lựa</a:t>
            </a:r>
            <a:r>
              <a:rPr kumimoji="0" lang="en-US" altLang="zh-CN" sz="2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chọn</a:t>
            </a:r>
            <a:r>
              <a:rPr kumimoji="0" lang="en-US" altLang="zh-CN" sz="2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các</a:t>
            </a:r>
            <a:r>
              <a:rPr kumimoji="0" lang="en-US" altLang="zh-CN" sz="2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vật</a:t>
            </a:r>
            <a:r>
              <a:rPr kumimoji="0" lang="en-US" altLang="zh-CN" sz="2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liệu</a:t>
            </a:r>
            <a:endParaRPr kumimoji="0" lang="en-US" altLang="zh-CN" sz="2200" b="1" i="0" u="none" strike="noStrike" cap="none" normalizeH="0" baseline="0" dirty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có</a:t>
            </a:r>
            <a:r>
              <a:rPr kumimoji="0" lang="en-US" altLang="zh-CN" sz="2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hình</a:t>
            </a:r>
            <a:r>
              <a:rPr kumimoji="0" lang="en-US" altLang="zh-CN" sz="2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ảnh</a:t>
            </a:r>
            <a:endParaRPr kumimoji="0" lang="en-US" altLang="zh-CN" sz="2200" b="1" i="0" u="none" strike="noStrike" cap="none" normalizeH="0" baseline="0" dirty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và</a:t>
            </a:r>
            <a:r>
              <a:rPr kumimoji="0" lang="en-US" altLang="zh-CN" sz="2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màu</a:t>
            </a:r>
            <a:r>
              <a:rPr kumimoji="0" lang="en-US" altLang="zh-CN" sz="2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sắc</a:t>
            </a:r>
            <a:r>
              <a:rPr kumimoji="0" lang="en-US" altLang="zh-CN" sz="2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- </a:t>
            </a:r>
            <a:r>
              <a:rPr kumimoji="0" lang="en-US" altLang="zh-CN" sz="2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Xây</a:t>
            </a:r>
            <a:r>
              <a:rPr kumimoji="0" lang="en-US" altLang="zh-CN" sz="2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dựng</a:t>
            </a:r>
            <a:r>
              <a:rPr kumimoji="0" lang="en-US" altLang="zh-CN" sz="2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ý </a:t>
            </a:r>
            <a:r>
              <a:rPr kumimoji="0" lang="en-US" altLang="zh-CN" sz="2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tưởng</a:t>
            </a:r>
            <a:r>
              <a:rPr kumimoji="0" lang="en-US" altLang="zh-CN" sz="2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, </a:t>
            </a:r>
            <a:r>
              <a:rPr kumimoji="0" lang="en-US" altLang="zh-CN" sz="2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bố</a:t>
            </a:r>
            <a:endParaRPr kumimoji="0" lang="en-US" altLang="zh-CN" sz="2200" b="1" i="0" u="none" strike="noStrike" cap="none" normalizeH="0" baseline="0" dirty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cục</a:t>
            </a:r>
            <a:r>
              <a:rPr kumimoji="0" lang="en-US" altLang="zh-CN" sz="2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sơ</a:t>
            </a:r>
            <a:r>
              <a:rPr kumimoji="0" lang="en-US" altLang="zh-CN" sz="2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bộ</a:t>
            </a:r>
            <a:r>
              <a:rPr kumimoji="0" lang="en-US" altLang="zh-CN" sz="2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và</a:t>
            </a:r>
            <a:endParaRPr kumimoji="0" lang="en-US" altLang="zh-CN" sz="2200" b="1" i="0" u="none" strike="noStrike" cap="none" normalizeH="0" baseline="0" dirty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thực</a:t>
            </a:r>
            <a:r>
              <a:rPr kumimoji="0" lang="en-US" altLang="zh-CN" sz="2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hiện</a:t>
            </a:r>
            <a:endParaRPr kumimoji="0" lang="en-US" altLang="zh-CN" sz="2200" b="1" i="0" u="none" strike="noStrike" cap="none" normalizeH="0" baseline="0" dirty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theo</a:t>
            </a:r>
            <a:r>
              <a:rPr kumimoji="0" lang="en-US" altLang="zh-CN" sz="2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2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hướng</a:t>
            </a:r>
            <a:endParaRPr kumimoji="0" lang="en-US" altLang="zh-CN" sz="2200" b="1" i="0" u="none" strike="noStrike" cap="none" normalizeH="0" baseline="0" dirty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2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dẫn</a:t>
            </a:r>
            <a:r>
              <a:rPr kumimoji="0" lang="en-US" altLang="zh-CN" sz="2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6" grpId="1" animBg="1"/>
      <p:bldP spid="10" grpId="0" animBg="1"/>
      <p:bldP spid="10" grpId="1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123</TotalTime>
  <Words>380</Words>
  <Application>Microsoft Office PowerPoint</Application>
  <PresentationFormat>Widescreen</PresentationFormat>
  <Paragraphs>38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Century Gothic</vt:lpstr>
      <vt:lpstr>Times New Roman</vt:lpstr>
      <vt:lpstr>Wingdings 3</vt:lpstr>
      <vt:lpstr>Ion</vt:lpstr>
      <vt:lpstr>Bài 2: Nghệ thuật tranh cắt dán (Collage Art ) </vt:lpstr>
      <vt:lpstr>YÊU CẦU CẦN ĐẠT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Guiguin sinh ngày 7/06/1848 tại Paris</dc:title>
  <dc:creator>SCD</dc:creator>
  <cp:lastModifiedBy>Hi</cp:lastModifiedBy>
  <cp:revision>54</cp:revision>
  <dcterms:created xsi:type="dcterms:W3CDTF">2023-05-10T06:45:00Z</dcterms:created>
  <dcterms:modified xsi:type="dcterms:W3CDTF">2025-03-04T17:50:55Z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F1A258400EC8406F9DBF16EDA2210E71</vt:lpwstr>
  </property>
  <property fmtid="{D5CDD505-2E9C-101B-9397-08002B2CF9AE}" pid="3" name="KSOProductBuildVer">
    <vt:lpwstr>1033-11.2.0.11537</vt:lpwstr>
  </property>
</Properties>
</file>