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49" r:id="rId3"/>
    <p:sldId id="350" r:id="rId4"/>
    <p:sldId id="351" r:id="rId5"/>
    <p:sldId id="352" r:id="rId6"/>
    <p:sldId id="358" r:id="rId7"/>
    <p:sldId id="360" r:id="rId8"/>
    <p:sldId id="359" r:id="rId9"/>
    <p:sldId id="353" r:id="rId10"/>
    <p:sldId id="354" r:id="rId11"/>
    <p:sldId id="337"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4660"/>
  </p:normalViewPr>
  <p:slideViewPr>
    <p:cSldViewPr snapToGrid="0">
      <p:cViewPr varScale="1">
        <p:scale>
          <a:sx n="73" d="100"/>
          <a:sy n="73" d="100"/>
        </p:scale>
        <p:origin x="33" y="5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901F-A97D-D2E6-FDEC-5E941E10A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578071E-8D6C-0892-4AC3-A96F696DB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FF1C409-196E-D08D-49E2-53C578C542B8}"/>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5" name="Footer Placeholder 4">
            <a:extLst>
              <a:ext uri="{FF2B5EF4-FFF2-40B4-BE49-F238E27FC236}">
                <a16:creationId xmlns:a16="http://schemas.microsoft.com/office/drawing/2014/main" id="{10DD16A9-E387-163F-A30B-272FD5C4155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63C337-4413-9CBD-2A82-946D2DAC823C}"/>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148643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23D9-8A5A-1CEB-70F2-661AAFD50B8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78EBC6-4EAB-BF07-43A6-8283AEC16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6ADA87-A9BA-5956-E45E-E20B9FC61B82}"/>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5" name="Footer Placeholder 4">
            <a:extLst>
              <a:ext uri="{FF2B5EF4-FFF2-40B4-BE49-F238E27FC236}">
                <a16:creationId xmlns:a16="http://schemas.microsoft.com/office/drawing/2014/main" id="{DD494DB8-DB20-7E2D-2CCF-53F1B3699B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F55F06-C0A7-5ADC-D3E5-F87DEAB34E79}"/>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414863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D414E-443C-04CF-0A16-A3FA4AD867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1229A24-95A3-36E4-0618-AD8C29867E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F7F76D8-21F0-E0A9-2CEE-7D10A05C74B7}"/>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5" name="Footer Placeholder 4">
            <a:extLst>
              <a:ext uri="{FF2B5EF4-FFF2-40B4-BE49-F238E27FC236}">
                <a16:creationId xmlns:a16="http://schemas.microsoft.com/office/drawing/2014/main" id="{0DEFE2E7-EB1C-A894-E5D9-CBAFD0C36F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BB6F6AE-961C-4A00-3BED-AB92E17FF475}"/>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325809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6783-99DE-2B98-22DE-62D47C5D09D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5492BF-8BC9-7B82-3A83-40C07AF13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6DDF733-5554-2D71-9C82-FE72C68384D1}"/>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5" name="Footer Placeholder 4">
            <a:extLst>
              <a:ext uri="{FF2B5EF4-FFF2-40B4-BE49-F238E27FC236}">
                <a16:creationId xmlns:a16="http://schemas.microsoft.com/office/drawing/2014/main" id="{9FE208B8-0AC2-A682-CBF9-23C02531F2D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14FC70-867D-FA04-6E75-6D1795D4B9CD}"/>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26360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E8F3-287A-EFAF-CB33-9B2C40CCA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8959F31-073D-54C7-9495-432FC89401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96267-1C8B-AC19-4C3D-47A2E81A61C7}"/>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5" name="Footer Placeholder 4">
            <a:extLst>
              <a:ext uri="{FF2B5EF4-FFF2-40B4-BE49-F238E27FC236}">
                <a16:creationId xmlns:a16="http://schemas.microsoft.com/office/drawing/2014/main" id="{63206DAA-10F8-C8DF-2D43-6CEBF034995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1EEA4AD-B79E-592A-3151-A3E68FE1FEC0}"/>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317102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FE26-65C1-32EA-517E-5EFE77C5685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8AA983D-D04B-320E-F277-9DE3AE3F8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EFE61C3-D8BA-7218-FE32-124E82B878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1FF02BE-4BC3-51C5-3C13-34AA8A919C56}"/>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6" name="Footer Placeholder 5">
            <a:extLst>
              <a:ext uri="{FF2B5EF4-FFF2-40B4-BE49-F238E27FC236}">
                <a16:creationId xmlns:a16="http://schemas.microsoft.com/office/drawing/2014/main" id="{7C9F25C6-E8E7-DB8B-2DE1-9FE5151B53F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4E0486-6CD9-6702-5160-E9E949D8406F}"/>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81906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AC31-BC13-4A90-20F2-7C7AD0F4AC9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EB96AE-E476-22A7-B6A7-205ABC982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86D8B-828D-6EF9-7956-8D2BA5542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8B7E1E8-6523-35BB-EFEC-2FEE6AD7C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5F2550-0245-BBF3-314E-CAFBC412F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77DF4CA-89A1-8605-FCF7-2E40467633A7}"/>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8" name="Footer Placeholder 7">
            <a:extLst>
              <a:ext uri="{FF2B5EF4-FFF2-40B4-BE49-F238E27FC236}">
                <a16:creationId xmlns:a16="http://schemas.microsoft.com/office/drawing/2014/main" id="{6643D0D0-666C-689D-A4F5-7844BAC75F8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6AC7366-F340-726B-63C0-6930173984BF}"/>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364736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57CB-4CFF-23D9-566C-005E9EE0F6B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64947-86CF-6A29-00A4-11D457D721C0}"/>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4" name="Footer Placeholder 3">
            <a:extLst>
              <a:ext uri="{FF2B5EF4-FFF2-40B4-BE49-F238E27FC236}">
                <a16:creationId xmlns:a16="http://schemas.microsoft.com/office/drawing/2014/main" id="{E60ABADF-8A69-6E4A-3648-5A19B2F3728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6ABB0D7B-A111-1C10-8F90-75E841DDF428}"/>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242574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5DC08-4538-D6E1-AEFE-92D478451ACF}"/>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3" name="Footer Placeholder 2">
            <a:extLst>
              <a:ext uri="{FF2B5EF4-FFF2-40B4-BE49-F238E27FC236}">
                <a16:creationId xmlns:a16="http://schemas.microsoft.com/office/drawing/2014/main" id="{94F9E774-7D7B-2C9C-35D1-42F471300DF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3A427FF-4194-95B5-B6AE-262B53C1BF1A}"/>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114517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405A-6780-8652-499A-F8F37B6DC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40438-83E0-A843-EBCE-4C696991B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98CE3FF-9156-1E51-0FC7-53451FB02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CD642-21AF-9028-F05F-F5D2D8E6D8BA}"/>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6" name="Footer Placeholder 5">
            <a:extLst>
              <a:ext uri="{FF2B5EF4-FFF2-40B4-BE49-F238E27FC236}">
                <a16:creationId xmlns:a16="http://schemas.microsoft.com/office/drawing/2014/main" id="{A20DE743-04A0-D3AF-6FB7-B83F37133A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EB82D05-C4DA-0976-7EAE-06BFDDE10684}"/>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24820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B26B-4939-B3F3-2DEA-133FE43FB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E48451A-366B-7873-9EDB-F0339A762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FA48933-8D1E-7130-D10A-F5EEA4DCF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7C04A-A743-FBC4-B00C-1A4F88179D91}"/>
              </a:ext>
            </a:extLst>
          </p:cNvPr>
          <p:cNvSpPr>
            <a:spLocks noGrp="1"/>
          </p:cNvSpPr>
          <p:nvPr>
            <p:ph type="dt" sz="half" idx="10"/>
          </p:nvPr>
        </p:nvSpPr>
        <p:spPr/>
        <p:txBody>
          <a:bodyPr/>
          <a:lstStyle/>
          <a:p>
            <a:fld id="{2F058F91-C1CA-480E-848F-7796396D4F02}" type="datetimeFigureOut">
              <a:rPr lang="vi-VN" smtClean="0"/>
              <a:t>04/03/2025</a:t>
            </a:fld>
            <a:endParaRPr lang="vi-VN"/>
          </a:p>
        </p:txBody>
      </p:sp>
      <p:sp>
        <p:nvSpPr>
          <p:cNvPr id="6" name="Footer Placeholder 5">
            <a:extLst>
              <a:ext uri="{FF2B5EF4-FFF2-40B4-BE49-F238E27FC236}">
                <a16:creationId xmlns:a16="http://schemas.microsoft.com/office/drawing/2014/main" id="{74FDC531-D750-29B7-5AA3-E505AE932CE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D43512C-585F-7A93-6B5A-0D28AF90654F}"/>
              </a:ext>
            </a:extLst>
          </p:cNvPr>
          <p:cNvSpPr>
            <a:spLocks noGrp="1"/>
          </p:cNvSpPr>
          <p:nvPr>
            <p:ph type="sldNum" sz="quarter" idx="12"/>
          </p:nvPr>
        </p:nvSpPr>
        <p:spPr/>
        <p:txBody>
          <a:bodyPr/>
          <a:lstStyle/>
          <a:p>
            <a:fld id="{F8E44EAE-E914-43B5-B0C7-1588328B687C}" type="slidenum">
              <a:rPr lang="vi-VN" smtClean="0"/>
              <a:t>‹#›</a:t>
            </a:fld>
            <a:endParaRPr lang="vi-VN"/>
          </a:p>
        </p:txBody>
      </p:sp>
    </p:spTree>
    <p:extLst>
      <p:ext uri="{BB962C8B-B14F-4D97-AF65-F5344CB8AC3E}">
        <p14:creationId xmlns:p14="http://schemas.microsoft.com/office/powerpoint/2010/main" val="407505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0AFF1B-D7BC-CC1B-416D-53B70CEED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3E3DEF6-B3A5-724C-45D0-907D1CB6F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138B0EE-2D6A-A4F8-FC1B-FA780DBC4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58F91-C1CA-480E-848F-7796396D4F02}" type="datetimeFigureOut">
              <a:rPr lang="vi-VN" smtClean="0"/>
              <a:t>04/03/2025</a:t>
            </a:fld>
            <a:endParaRPr lang="vi-VN"/>
          </a:p>
        </p:txBody>
      </p:sp>
      <p:sp>
        <p:nvSpPr>
          <p:cNvPr id="5" name="Footer Placeholder 4">
            <a:extLst>
              <a:ext uri="{FF2B5EF4-FFF2-40B4-BE49-F238E27FC236}">
                <a16:creationId xmlns:a16="http://schemas.microsoft.com/office/drawing/2014/main" id="{5CCB089E-2AC9-A2BD-B30B-F0B55FAA8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B876633-C477-B10E-0FB7-703E90A8F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44EAE-E914-43B5-B0C7-1588328B687C}" type="slidenum">
              <a:rPr lang="vi-VN" smtClean="0"/>
              <a:t>‹#›</a:t>
            </a:fld>
            <a:endParaRPr lang="vi-VN"/>
          </a:p>
        </p:txBody>
      </p:sp>
    </p:spTree>
    <p:extLst>
      <p:ext uri="{BB962C8B-B14F-4D97-AF65-F5344CB8AC3E}">
        <p14:creationId xmlns:p14="http://schemas.microsoft.com/office/powerpoint/2010/main" val="1598581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AutoShape 2" descr="https://thuthuatphanmem.vn/uploads/2018/04/06/hinh-nen-dong-day-ngang-dep-1-6_104236574.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Title 2"/>
          <p:cNvSpPr>
            <a:spLocks noGrp="1"/>
          </p:cNvSpPr>
          <p:nvPr>
            <p:ph type="ctrTitle"/>
          </p:nvPr>
        </p:nvSpPr>
        <p:spPr>
          <a:xfrm>
            <a:off x="2663638" y="2432106"/>
            <a:ext cx="6864723" cy="2943546"/>
          </a:xfrm>
        </p:spPr>
        <p:txBody>
          <a:bodyPr>
            <a:prstTxWarp prst="textCanDown">
              <a:avLst/>
            </a:prstTxWarp>
          </a:bodyPr>
          <a:lstStyle/>
          <a:p>
            <a:r>
              <a:rPr lang="en-US" sz="40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Bài</a:t>
            </a:r>
            <a:r>
              <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2: </a:t>
            </a:r>
            <a:r>
              <a:rPr lang="en-US" sz="40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Nghệ</a:t>
            </a:r>
            <a:r>
              <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a:t>
            </a:r>
            <a:r>
              <a:rPr lang="en-US" sz="40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thuật</a:t>
            </a:r>
            <a:r>
              <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a:t>
            </a:r>
            <a:r>
              <a:rPr lang="en-US" sz="40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tranh</a:t>
            </a:r>
            <a:r>
              <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a:t>
            </a:r>
            <a:r>
              <a:rPr lang="en-US" sz="40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cắt</a:t>
            </a:r>
            <a:r>
              <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a:t>
            </a:r>
            <a:r>
              <a:rPr lang="en-US" sz="40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dán</a:t>
            </a:r>
            <a:r>
              <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(Collage Art </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a:t>
            </a:r>
            <a:b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sz="4000" dirty="0"/>
          </a:p>
        </p:txBody>
      </p:sp>
      <p:sp>
        <p:nvSpPr>
          <p:cNvPr id="4" name="Rounded Rectangle 3"/>
          <p:cNvSpPr/>
          <p:nvPr/>
        </p:nvSpPr>
        <p:spPr>
          <a:xfrm>
            <a:off x="5360397" y="4777482"/>
            <a:ext cx="1669242" cy="59817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accent3">
                    <a:lumMod val="40000"/>
                    <a:lumOff val="60000"/>
                  </a:schemeClr>
                </a:solidFill>
                <a:effectLst/>
                <a:latin typeface="Arial" panose="020B0604020202020204" pitchFamily="34" charset="0"/>
                <a:ea typeface="SimSun" panose="02010600030101010101" pitchFamily="2" charset="-122"/>
              </a:rPr>
              <a:t>TIẾT 2 </a:t>
            </a:r>
          </a:p>
        </p:txBody>
      </p:sp>
      <p:sp>
        <p:nvSpPr>
          <p:cNvPr id="7" name="Rounded Rectangle 3">
            <a:extLst>
              <a:ext uri="{FF2B5EF4-FFF2-40B4-BE49-F238E27FC236}">
                <a16:creationId xmlns:a16="http://schemas.microsoft.com/office/drawing/2014/main" id="{2830526F-55EC-5BBE-B321-E0EA51369A14}"/>
              </a:ext>
            </a:extLst>
          </p:cNvPr>
          <p:cNvSpPr/>
          <p:nvPr/>
        </p:nvSpPr>
        <p:spPr>
          <a:xfrm>
            <a:off x="4702851" y="661248"/>
            <a:ext cx="2984334" cy="59817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err="1">
                <a:ln>
                  <a:noFill/>
                </a:ln>
                <a:effectLst/>
                <a:latin typeface="Arial" panose="020B0604020202020204" pitchFamily="34" charset="0"/>
                <a:ea typeface="SimSun" panose="02010600030101010101" pitchFamily="2" charset="-122"/>
              </a:rPr>
              <a:t>Tiết</a:t>
            </a:r>
            <a:r>
              <a:rPr kumimoji="0" lang="en-US" altLang="zh-CN" sz="3600" b="1" i="0" u="none" strike="noStrike" cap="none" normalizeH="0" dirty="0">
                <a:ln>
                  <a:noFill/>
                </a:ln>
                <a:effectLst/>
                <a:latin typeface="Arial" panose="020B0604020202020204" pitchFamily="34" charset="0"/>
                <a:ea typeface="SimSun" panose="02010600030101010101" pitchFamily="2" charset="-122"/>
              </a:rPr>
              <a:t> 4: </a:t>
            </a:r>
            <a:r>
              <a:rPr kumimoji="0" lang="en-US" altLang="zh-CN" sz="3600" b="1" i="0" u="none" strike="noStrike" cap="none" normalizeH="0" dirty="0" err="1">
                <a:ln>
                  <a:noFill/>
                </a:ln>
                <a:effectLst/>
                <a:latin typeface="Arial" panose="020B0604020202020204" pitchFamily="34" charset="0"/>
                <a:ea typeface="SimSun" panose="02010600030101010101" pitchFamily="2" charset="-122"/>
              </a:rPr>
              <a:t>Bài</a:t>
            </a:r>
            <a:r>
              <a:rPr kumimoji="0" lang="en-US" altLang="zh-CN" sz="3600" b="1" i="0" u="none" strike="noStrike" cap="none" normalizeH="0" dirty="0">
                <a:ln>
                  <a:noFill/>
                </a:ln>
                <a:effectLst/>
                <a:latin typeface="Arial" panose="020B0604020202020204" pitchFamily="34" charset="0"/>
                <a:ea typeface="SimSun" panose="02010600030101010101" pitchFamily="2" charset="-122"/>
              </a:rPr>
              <a:t> 2</a:t>
            </a:r>
            <a:r>
              <a:rPr kumimoji="0" lang="en-US" altLang="zh-CN" sz="3600" b="1" i="0" u="none" strike="noStrike" cap="none" normalizeH="0" baseline="0" dirty="0">
                <a:ln>
                  <a:noFill/>
                </a:ln>
                <a:effectLst/>
                <a:latin typeface="Arial" panose="020B0604020202020204" pitchFamily="34" charset="0"/>
                <a:ea typeface="SimSun" panose="02010600030101010101" pitchFamily="2" charset="-122"/>
              </a:rPr>
              <a: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700" y="3746377"/>
            <a:ext cx="3298825" cy="364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207" y="3876350"/>
            <a:ext cx="329882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WordArt 15"/>
          <p:cNvSpPr>
            <a:spLocks noChangeArrowheads="1" noChangeShapeType="1" noTextEdit="1"/>
          </p:cNvSpPr>
          <p:nvPr/>
        </p:nvSpPr>
        <p:spPr bwMode="auto">
          <a:xfrm>
            <a:off x="1500186" y="-1"/>
            <a:ext cx="9730191" cy="2047741"/>
          </a:xfrm>
          <a:prstGeom prst="rect">
            <a:avLst/>
          </a:prstGeom>
        </p:spPr>
        <p:txBody>
          <a:bodyPr wrap="none" fromWordArt="1">
            <a:prstTxWarp prst="textDeflate">
              <a:avLst>
                <a:gd name="adj" fmla="val 12542"/>
              </a:avLst>
            </a:prstTxWarp>
            <a:scene3d>
              <a:camera prst="orthographicFront"/>
              <a:lightRig rig="threePt" dir="t"/>
            </a:scene3d>
          </a:bodyPr>
          <a:lstStyle/>
          <a:p>
            <a:pPr algn="ct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Chào</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các</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em</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học</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sinh</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thân</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mến</a:t>
            </a:r>
            <a:r>
              <a:rPr lang="en-US" sz="72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t>
            </a:r>
          </a:p>
        </p:txBody>
      </p:sp>
      <p:sp>
        <p:nvSpPr>
          <p:cNvPr id="5" name="WordArt 7"/>
          <p:cNvSpPr>
            <a:spLocks noChangeArrowheads="1" noChangeShapeType="1" noTextEdit="1"/>
          </p:cNvSpPr>
          <p:nvPr/>
        </p:nvSpPr>
        <p:spPr bwMode="auto">
          <a:xfrm>
            <a:off x="4082959" y="2062639"/>
            <a:ext cx="4257675" cy="1428273"/>
          </a:xfrm>
          <a:prstGeom prst="rect">
            <a:avLst/>
          </a:prstGeom>
        </p:spPr>
        <p:txBody>
          <a:bodyPr wrap="none" fromWordArt="1">
            <a:prstTxWarp prst="textPlain">
              <a:avLst>
                <a:gd name="adj" fmla="val 50000"/>
              </a:avLst>
            </a:prstTxWarp>
          </a:bodyPr>
          <a:lstStyle/>
          <a:p>
            <a:pPr algn="ct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a:t>
            </a:r>
            <a:r>
              <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Mĩ</a:t>
            </a:r>
            <a:r>
              <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Thuật</a:t>
            </a:r>
            <a:endPar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 name="WordArt 8"/>
          <p:cNvSpPr>
            <a:spLocks noChangeArrowheads="1" noChangeShapeType="1" noTextEdit="1"/>
          </p:cNvSpPr>
          <p:nvPr/>
        </p:nvSpPr>
        <p:spPr bwMode="auto">
          <a:xfrm>
            <a:off x="3684234" y="5450889"/>
            <a:ext cx="5060272" cy="1011212"/>
          </a:xfrm>
          <a:prstGeom prst="rect">
            <a:avLst/>
          </a:prstGeom>
        </p:spPr>
        <p:txBody>
          <a:bodyPr wrap="none" fromWordArt="1">
            <a:prstTxWarp prst="textPlain">
              <a:avLst>
                <a:gd name="adj" fmla="val 50000"/>
              </a:avLst>
            </a:prstTxWarp>
          </a:bodyPr>
          <a:lstStyle/>
          <a:p>
            <a:pPr algn="ctr"/>
            <a:r>
              <a:rPr lang="vi-VN" sz="3200" kern="10" dirty="0">
                <a:ln w="9525">
                  <a:solidFill>
                    <a:srgbClr val="FF0000"/>
                  </a:solidFill>
                  <a:round/>
                </a:ln>
                <a:latin typeface="Times New Roman" panose="02020603050405020304" pitchFamily="18" charset="0"/>
                <a:cs typeface="Times New Roman" panose="02020603050405020304" pitchFamily="18" charset="0"/>
              </a:rPr>
              <a:t>Người thực hiện</a:t>
            </a:r>
            <a:endParaRPr lang="en-US" sz="3200" kern="10" dirty="0">
              <a:ln w="9525">
                <a:solidFill>
                  <a:srgbClr val="FF0000"/>
                </a:solidFill>
                <a:round/>
              </a:ln>
              <a:latin typeface="Times New Roman" panose="02020603050405020304" pitchFamily="18" charset="0"/>
              <a:cs typeface="Times New Roman" panose="02020603050405020304" pitchFamily="18" charset="0"/>
            </a:endParaRPr>
          </a:p>
          <a:p>
            <a:pPr algn="ctr"/>
            <a:r>
              <a:rPr lang="en-US" sz="3200" kern="10" dirty="0" err="1">
                <a:ln w="9525">
                  <a:solidFill>
                    <a:srgbClr val="FF0000"/>
                  </a:solidFill>
                  <a:round/>
                </a:ln>
                <a:latin typeface="Times New Roman" panose="02020603050405020304" pitchFamily="18" charset="0"/>
                <a:cs typeface="Times New Roman" panose="02020603050405020304" pitchFamily="18" charset="0"/>
              </a:rPr>
              <a:t>Lê</a:t>
            </a:r>
            <a:r>
              <a:rPr lang="en-US" sz="3200" kern="10" dirty="0">
                <a:ln w="9525">
                  <a:solidFill>
                    <a:srgbClr val="FF0000"/>
                  </a:solidFill>
                  <a:round/>
                </a:ln>
                <a:latin typeface="Times New Roman" panose="02020603050405020304" pitchFamily="18" charset="0"/>
                <a:cs typeface="Times New Roman" panose="02020603050405020304" pitchFamily="18" charset="0"/>
              </a:rPr>
              <a:t> Minh </a:t>
            </a:r>
            <a:r>
              <a:rPr lang="en-US" sz="3200" kern="10" dirty="0" err="1">
                <a:ln w="9525">
                  <a:solidFill>
                    <a:srgbClr val="FF0000"/>
                  </a:solidFill>
                  <a:round/>
                </a:ln>
                <a:latin typeface="Times New Roman" panose="02020603050405020304" pitchFamily="18" charset="0"/>
                <a:cs typeface="Times New Roman" panose="02020603050405020304" pitchFamily="18" charset="0"/>
              </a:rPr>
              <a:t>Đạt</a:t>
            </a:r>
            <a:r>
              <a:rPr lang="en-US" sz="3200" kern="10" dirty="0">
                <a:ln w="9525">
                  <a:solidFill>
                    <a:srgbClr val="FF0000"/>
                  </a:solidFill>
                  <a:round/>
                </a:ln>
                <a:latin typeface="Times New Roman" panose="02020603050405020304" pitchFamily="18" charset="0"/>
                <a:cs typeface="Times New Roman" panose="02020603050405020304" pitchFamily="18" charset="0"/>
              </a:rPr>
              <a:t> </a:t>
            </a:r>
            <a:endParaRPr lang="vi-VN" sz="3200" kern="10" dirty="0">
              <a:ln w="9525">
                <a:solidFill>
                  <a:srgbClr val="FF0000"/>
                </a:solidFill>
                <a:round/>
              </a:ln>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4248403" y="3357428"/>
            <a:ext cx="3583576" cy="9144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lgn="ctr" eaLnBrk="1" hangingPunct="1">
              <a:spcBef>
                <a:spcPct val="50000"/>
              </a:spcBef>
              <a:defRPr/>
            </a:pPr>
            <a:r>
              <a:rPr lang="en-US" sz="5400" b="1" err="1">
                <a:solidFill>
                  <a:srgbClr val="006600"/>
                </a:solidFill>
                <a:latin typeface="Times New Roman" panose="02020603050405020304" pitchFamily="18" charset="0"/>
                <a:cs typeface="Times New Roman" panose="02020603050405020304" pitchFamily="18" charset="0"/>
              </a:rPr>
              <a:t>Lớp</a:t>
            </a:r>
            <a:r>
              <a:rPr lang="en-US" sz="5400" b="1">
                <a:solidFill>
                  <a:srgbClr val="006600"/>
                </a:solidFill>
                <a:latin typeface="Times New Roman" panose="02020603050405020304" pitchFamily="18" charset="0"/>
                <a:cs typeface="Times New Roman" panose="02020603050405020304" pitchFamily="18" charset="0"/>
              </a:rPr>
              <a:t> 8</a:t>
            </a:r>
            <a:endParaRPr lang="en-US" sz="5400" b="1" dirty="0">
              <a:solidFill>
                <a:srgbClr val="006600"/>
              </a:solidFill>
              <a:latin typeface="Times New Roman" panose="02020603050405020304" pitchFamily="18" charset="0"/>
              <a:cs typeface="Times New Roman" panose="02020603050405020304" pitchFamily="18" charset="0"/>
            </a:endParaRPr>
          </a:p>
        </p:txBody>
      </p:sp>
      <p:sp>
        <p:nvSpPr>
          <p:cNvPr id="8" name="WordArt 12"/>
          <p:cNvSpPr>
            <a:spLocks noChangeArrowheads="1" noChangeShapeType="1" noTextEdit="1"/>
          </p:cNvSpPr>
          <p:nvPr/>
        </p:nvSpPr>
        <p:spPr bwMode="auto">
          <a:xfrm>
            <a:off x="-33583124" y="1296141"/>
            <a:ext cx="42498523" cy="422859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sz="4800" b="1" kern="1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anose="020B0604030504040204"/>
                <a:ea typeface="Tahoma" panose="020B0604030504040204"/>
                <a:cs typeface="Tahoma" panose="020B0604030504040204"/>
              </a:rPr>
              <a:t>BÀI 2 ĐẾN ĐÂY LÀ HẾT HẸN GẶP LẠI TIẾT HỌC SAU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7" y="4271828"/>
            <a:ext cx="3298825" cy="301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0963" y="4271828"/>
            <a:ext cx="3298825" cy="301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 presetClass="entr" presetSubtype="2" repeatCount="indefinite"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0" fill="hold"/>
                                        <p:tgtEl>
                                          <p:spTgt spid="8"/>
                                        </p:tgtEl>
                                        <p:attrNameLst>
                                          <p:attrName>ppt_x</p:attrName>
                                        </p:attrNameLst>
                                      </p:cBhvr>
                                      <p:tavLst>
                                        <p:tav tm="0">
                                          <p:val>
                                            <p:strVal val="1+#ppt_w/2"/>
                                          </p:val>
                                        </p:tav>
                                        <p:tav tm="100000">
                                          <p:val>
                                            <p:strVal val="#ppt_x"/>
                                          </p:val>
                                        </p:tav>
                                      </p:tavLst>
                                    </p:anim>
                                    <p:anim calcmode="lin" valueType="num">
                                      <p:cBhvr additive="base">
                                        <p:cTn id="28" dur="2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endParaRPr lang="en-US"/>
          </a:p>
        </p:txBody>
      </p:sp>
      <p:sp>
        <p:nvSpPr>
          <p:cNvPr id="27" name="Cloud Callout 26"/>
          <p:cNvSpPr/>
          <p:nvPr/>
        </p:nvSpPr>
        <p:spPr>
          <a:xfrm>
            <a:off x="221878" y="613597"/>
            <a:ext cx="12207688" cy="991870"/>
          </a:xfrm>
          <a:prstGeom prst="cloudCallout">
            <a:avLst>
              <a:gd name="adj1" fmla="val -53479"/>
              <a:gd name="adj2" fmla="val 5379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IV. </a:t>
            </a:r>
            <a:r>
              <a:rPr lang="en-US" sz="4400" b="1" dirty="0" err="1">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Trưng</a:t>
            </a:r>
            <a:r>
              <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 </a:t>
            </a:r>
            <a:r>
              <a:rPr lang="en-US" sz="4400" b="1" dirty="0" err="1">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bày</a:t>
            </a:r>
            <a:r>
              <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 </a:t>
            </a:r>
            <a:r>
              <a:rPr lang="en-US" sz="4400" b="1" dirty="0" err="1">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sản</a:t>
            </a:r>
            <a:r>
              <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 </a:t>
            </a:r>
            <a:r>
              <a:rPr lang="en-US" sz="4400" b="1" dirty="0" err="1">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phẩm</a:t>
            </a:r>
            <a:r>
              <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 </a:t>
            </a:r>
            <a:r>
              <a:rPr lang="en-US" sz="4400" b="1" dirty="0" err="1">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và</a:t>
            </a:r>
            <a:r>
              <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 chia </a:t>
            </a:r>
            <a:r>
              <a:rPr lang="en-US" sz="4400" b="1" dirty="0" err="1">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rPr>
              <a:t>sẻ</a:t>
            </a:r>
            <a:endParaRPr lang="en-US" sz="4400" b="1" dirty="0">
              <a:gradFill>
                <a:gsLst>
                  <a:gs pos="0">
                    <a:srgbClr val="7B32B2"/>
                  </a:gs>
                  <a:gs pos="100000">
                    <a:srgbClr val="401A5D"/>
                  </a:gs>
                </a:gsLst>
                <a:lin scaled="0"/>
              </a:gradFill>
              <a:effectLst>
                <a:outerShdw blurRad="38100" dist="19050" dir="2700000" algn="tl" rotWithShape="0">
                  <a:schemeClr val="dk1">
                    <a:alpha val="40000"/>
                  </a:schemeClr>
                </a:outerShdw>
              </a:effectLst>
              <a:sym typeface="+mn-ea"/>
            </a:endParaRPr>
          </a:p>
        </p:txBody>
      </p:sp>
      <p:sp>
        <p:nvSpPr>
          <p:cNvPr id="7" name="Horizontal Scroll 6"/>
          <p:cNvSpPr/>
          <p:nvPr/>
        </p:nvSpPr>
        <p:spPr>
          <a:xfrm>
            <a:off x="609600" y="1049020"/>
            <a:ext cx="11278235" cy="6045200"/>
          </a:xfrm>
          <a:prstGeom prst="horizontalScroll">
            <a:avLst/>
          </a:prstGeom>
          <a:gradFill rotWithShape="0">
            <a:gsLst>
              <a:gs pos="0">
                <a:schemeClr val="accent1"/>
              </a:gs>
              <a:gs pos="100000">
                <a:schemeClr val="accent2"/>
              </a:gs>
            </a:gsLst>
            <a:lin ang="5400000" scaled="1"/>
          </a:gradFill>
          <a:ln w="38100" cap="flat" cmpd="sng" algn="ctr">
            <a:solidFill>
              <a:srgbClr val="FFFF00"/>
            </a:solidFill>
            <a:prstDash val="solid"/>
            <a:round/>
            <a:headEnd type="none" w="med" len="med"/>
            <a:tailEnd type="none" w="med" len="med"/>
          </a:ln>
          <a:effectLst>
            <a:reflection blurRad="6350" stA="50000" endA="300" endPos="90000" dist="50800" dir="5400000" sy="-100000" algn="bl" rotWithShape="0"/>
          </a:effectLst>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Nêu</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cảm</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nhận</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và</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phân</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tích</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về</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a:t>
            </a:r>
            <a:r>
              <a:rPr kumimoji="0" lang="en-US" altLang="zh-CN" sz="2800" b="1" i="0"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Sản</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phâm</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em</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ấn</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tượng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nhất</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Nội</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dung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thể</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hiện</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trong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tranh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Các</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kết</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hợp</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các</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hình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ảnh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để</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tạo</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bức</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tranh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Hình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ảnh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chính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trong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bức</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tranh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Vật</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liệu</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sử</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dụng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trong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bức</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tranh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+Ý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tưởng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điều</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chỉnh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để</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sản</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phẩm</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gần</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hơn</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với</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tranh</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của</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họa</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sĩ</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thuộc</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trường</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phái</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Lập</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 </a:t>
            </a:r>
            <a:r>
              <a:rPr kumimoji="0" lang="en-US" altLang="zh-CN" sz="2800" b="1" i="0" u="none" strike="noStrike" cap="none" normalizeH="0" baseline="0" dirty="0" err="1">
                <a:ln>
                  <a:noFill/>
                </a:ln>
                <a:solidFill>
                  <a:schemeClr val="accent4">
                    <a:lumMod val="10000"/>
                  </a:schemeClr>
                </a:solidFill>
                <a:effectLst/>
                <a:latin typeface="Arial" panose="020B0604020202020204" pitchFamily="34" charset="0"/>
                <a:ea typeface="SimSun" panose="02010600030101010101" pitchFamily="2" charset="-122"/>
              </a:rPr>
              <a:t>thể</a:t>
            </a:r>
            <a:r>
              <a:rPr kumimoji="0" lang="en-US" altLang="zh-CN" sz="2800" b="1" i="0" u="none" strike="noStrike" cap="none" normalizeH="0" baseline="0" dirty="0">
                <a:ln>
                  <a:noFill/>
                </a:ln>
                <a:solidFill>
                  <a:schemeClr val="accent4">
                    <a:lumMod val="10000"/>
                  </a:schemeClr>
                </a:solidFill>
                <a:effectLst/>
                <a:latin typeface="Arial" panose="020B0604020202020204" pitchFamily="34" charset="0"/>
                <a:ea typeface="SimSun" panose="02010600030101010101" pitchFamily="2" charset="-122"/>
              </a:rPr>
              <a:t>.</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-Chia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sẻ</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điều</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em</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biết</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về</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họa</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sĩ</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thuộc</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trường</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phái</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Lập</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r>
              <a:rPr kumimoji="0" lang="en-US" altLang="zh-CN" sz="2800" b="1" i="1" u="none" strike="noStrike" cap="none" normalizeH="0" baseline="0" dirty="0" err="1">
                <a:ln>
                  <a:noFill/>
                </a:ln>
                <a:solidFill>
                  <a:srgbClr val="FFFF00"/>
                </a:solidFill>
                <a:effectLst/>
                <a:latin typeface="Arial" panose="020B0604020202020204" pitchFamily="34" charset="0"/>
                <a:ea typeface="SimSun" panose="02010600030101010101" pitchFamily="2" charset="-122"/>
              </a:rPr>
              <a:t>thể</a:t>
            </a:r>
            <a:r>
              <a:rPr kumimoji="0" lang="en-US" altLang="zh-CN" sz="2800" b="1" i="1" u="none" strike="noStrike" cap="none" normalizeH="0" baseline="0" dirty="0">
                <a:ln>
                  <a:noFill/>
                </a:ln>
                <a:solidFill>
                  <a:srgbClr val="FFFF00"/>
                </a:solidFill>
                <a:effectLst/>
                <a:latin typeface="Arial" panose="020B0604020202020204" pitchFamily="34" charset="0"/>
                <a:ea typeface="SimSun" panose="02010600030101010101" pitchFamily="2" charset="-122"/>
              </a:rPr>
              <a:t>.</a:t>
            </a:r>
            <a:r>
              <a:rPr kumimoji="0" lang="en-US" altLang="zh-CN" sz="2800" b="1" i="0" u="none" strike="noStrike" cap="none" normalizeH="0" baseline="0" dirty="0">
                <a:ln>
                  <a:noFill/>
                </a:ln>
                <a:solidFill>
                  <a:srgbClr val="FFFF00"/>
                </a:solidFill>
                <a:effectLst/>
                <a:latin typeface="Arial" panose="020B0604020202020204" pitchFamily="34" charset="0"/>
                <a:ea typeface="SimSun" panose="02010600030101010101"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animBg="1"/>
      <p:bldP spid="27" grpId="3"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28" name="Rounded Rectangular Callout 27"/>
          <p:cNvSpPr/>
          <p:nvPr/>
        </p:nvSpPr>
        <p:spPr>
          <a:xfrm>
            <a:off x="1094740" y="199390"/>
            <a:ext cx="10921365" cy="733425"/>
          </a:xfrm>
          <a:prstGeom prst="wedgeRoundRectCallout">
            <a:avLst>
              <a:gd name="adj1" fmla="val -54104"/>
              <a:gd name="adj2" fmla="val 2963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V.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Tìm</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hiểu</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tác</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phẩm</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tác</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giả</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tiêu</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biểu</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của</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trường</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phái</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Lập</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r>
              <a:rPr lang="en-US" sz="2800" b="1" dirty="0" err="1">
                <a:solidFill>
                  <a:schemeClr val="accent3">
                    <a:lumMod val="40000"/>
                    <a:lumOff val="60000"/>
                  </a:schemeClr>
                </a:solidFill>
                <a:effectLst>
                  <a:outerShdw blurRad="38100" dist="19050" dir="2700000" algn="tl" rotWithShape="0">
                    <a:schemeClr val="dk1">
                      <a:alpha val="40000"/>
                    </a:schemeClr>
                  </a:outerShdw>
                </a:effectLst>
                <a:sym typeface="+mn-ea"/>
              </a:rPr>
              <a:t>thể</a:t>
            </a:r>
            <a:r>
              <a:rPr lang="en-US" sz="2800" b="1" dirty="0">
                <a:solidFill>
                  <a:schemeClr val="accent3">
                    <a:lumMod val="40000"/>
                    <a:lumOff val="60000"/>
                  </a:schemeClr>
                </a:solidFill>
                <a:effectLst>
                  <a:outerShdw blurRad="38100" dist="19050" dir="2700000" algn="tl" rotWithShape="0">
                    <a:schemeClr val="dk1">
                      <a:alpha val="40000"/>
                    </a:schemeClr>
                  </a:outerShdw>
                </a:effectLst>
                <a:sym typeface="+mn-ea"/>
              </a:rPr>
              <a:t> </a:t>
            </a:r>
          </a:p>
        </p:txBody>
      </p:sp>
      <p:pic>
        <p:nvPicPr>
          <p:cNvPr id="9" name="Picture 8"/>
          <p:cNvPicPr>
            <a:picLocks noChangeAspect="1"/>
          </p:cNvPicPr>
          <p:nvPr/>
        </p:nvPicPr>
        <p:blipFill>
          <a:blip r:embed="rId2"/>
          <a:stretch>
            <a:fillRect/>
          </a:stretch>
        </p:blipFill>
        <p:spPr>
          <a:xfrm>
            <a:off x="268832" y="848360"/>
            <a:ext cx="3209290" cy="5644515"/>
          </a:xfrm>
          <a:prstGeom prst="rect">
            <a:avLst/>
          </a:prstGeom>
        </p:spPr>
      </p:pic>
      <p:pic>
        <p:nvPicPr>
          <p:cNvPr id="10" name="Picture 9"/>
          <p:cNvPicPr>
            <a:picLocks noChangeAspect="1"/>
          </p:cNvPicPr>
          <p:nvPr/>
        </p:nvPicPr>
        <p:blipFill>
          <a:blip r:embed="rId3"/>
          <a:stretch>
            <a:fillRect/>
          </a:stretch>
        </p:blipFill>
        <p:spPr>
          <a:xfrm>
            <a:off x="3662045" y="1097280"/>
            <a:ext cx="3576955" cy="5632450"/>
          </a:xfrm>
          <a:prstGeom prst="rect">
            <a:avLst/>
          </a:prstGeom>
        </p:spPr>
      </p:pic>
      <p:pic>
        <p:nvPicPr>
          <p:cNvPr id="11" name="Picture 10"/>
          <p:cNvPicPr>
            <a:picLocks noChangeAspect="1"/>
          </p:cNvPicPr>
          <p:nvPr/>
        </p:nvPicPr>
        <p:blipFill>
          <a:blip r:embed="rId4"/>
          <a:stretch>
            <a:fillRect/>
          </a:stretch>
        </p:blipFill>
        <p:spPr>
          <a:xfrm>
            <a:off x="7403465" y="1021080"/>
            <a:ext cx="4693920" cy="2596515"/>
          </a:xfrm>
          <a:prstGeom prst="rect">
            <a:avLst/>
          </a:prstGeom>
        </p:spPr>
      </p:pic>
      <p:pic>
        <p:nvPicPr>
          <p:cNvPr id="12" name="Picture 11"/>
          <p:cNvPicPr>
            <a:picLocks noChangeAspect="1"/>
          </p:cNvPicPr>
          <p:nvPr/>
        </p:nvPicPr>
        <p:blipFill>
          <a:blip r:embed="rId5"/>
          <a:stretch>
            <a:fillRect/>
          </a:stretch>
        </p:blipFill>
        <p:spPr>
          <a:xfrm>
            <a:off x="142240" y="6012815"/>
            <a:ext cx="3469640" cy="845185"/>
          </a:xfrm>
          <a:prstGeom prst="rect">
            <a:avLst/>
          </a:prstGeom>
          <a:ln w="38100">
            <a:solidFill>
              <a:srgbClr val="FFFF00"/>
            </a:solidFill>
          </a:ln>
        </p:spPr>
      </p:pic>
      <p:pic>
        <p:nvPicPr>
          <p:cNvPr id="13" name="Picture 12"/>
          <p:cNvPicPr>
            <a:picLocks noChangeAspect="1"/>
          </p:cNvPicPr>
          <p:nvPr/>
        </p:nvPicPr>
        <p:blipFill>
          <a:blip r:embed="rId6"/>
          <a:stretch>
            <a:fillRect/>
          </a:stretch>
        </p:blipFill>
        <p:spPr>
          <a:xfrm>
            <a:off x="7267575" y="5529580"/>
            <a:ext cx="4953635" cy="1200150"/>
          </a:xfrm>
          <a:prstGeom prst="rect">
            <a:avLst/>
          </a:prstGeom>
          <a:ln w="38100">
            <a:solidFill>
              <a:srgbClr val="FFFF00"/>
            </a:solidFill>
          </a:ln>
        </p:spPr>
      </p:pic>
      <p:pic>
        <p:nvPicPr>
          <p:cNvPr id="14" name="Picture 13"/>
          <p:cNvPicPr>
            <a:picLocks noChangeAspect="1"/>
          </p:cNvPicPr>
          <p:nvPr/>
        </p:nvPicPr>
        <p:blipFill>
          <a:blip r:embed="rId7"/>
          <a:stretch>
            <a:fillRect/>
          </a:stretch>
        </p:blipFill>
        <p:spPr>
          <a:xfrm>
            <a:off x="7382510" y="3656965"/>
            <a:ext cx="4746625" cy="1341755"/>
          </a:xfrm>
          <a:prstGeom prst="rect">
            <a:avLst/>
          </a:prstGeom>
          <a:ln w="3810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plus(in)">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srcRect l="-1834"/>
          <a:stretch>
            <a:fillRect/>
          </a:stretch>
        </p:blipFill>
        <p:spPr>
          <a:xfrm>
            <a:off x="294640" y="943610"/>
            <a:ext cx="11424920" cy="5614035"/>
          </a:xfrm>
          <a:prstGeom prst="flowChartAlternateProcess">
            <a:avLst/>
          </a:prstGeom>
          <a:ln w="38100">
            <a:solidFill>
              <a:srgbClr val="FFFF00"/>
            </a:solidFill>
          </a:ln>
          <a:effectLst>
            <a:innerShdw blurRad="63500" dist="50800" dir="2700000">
              <a:prstClr val="black">
                <a:alpha val="50000"/>
              </a:prstClr>
            </a:innerShdw>
            <a:reflection blurRad="6350" stA="50000" endA="300" endPos="90000" dist="50800" dir="5400000" sy="-100000" algn="bl" rotWithShape="0"/>
          </a:effectLst>
          <a:scene3d>
            <a:camera prst="obliqueBottomRight"/>
            <a:lightRig rig="threePt" dir="t"/>
          </a:scene3d>
        </p:spPr>
      </p:pic>
      <p:sp>
        <p:nvSpPr>
          <p:cNvPr id="3" name="Content Placeholder 2">
            <a:extLst>
              <a:ext uri="{FF2B5EF4-FFF2-40B4-BE49-F238E27FC236}">
                <a16:creationId xmlns:a16="http://schemas.microsoft.com/office/drawing/2014/main" id="{940FCF13-B9C7-A7A0-7EAA-2C75D67FA2FA}"/>
              </a:ext>
            </a:extLst>
          </p:cNvPr>
          <p:cNvSpPr>
            <a:spLocks noGrp="1"/>
          </p:cNvSpPr>
          <p:nvPr>
            <p:ph sz="half" idx="2"/>
          </p:nvPr>
        </p:nvSpPr>
        <p:spPr/>
        <p:txBody>
          <a:bodyPr/>
          <a:lstStyle/>
          <a:p>
            <a:endParaRPr lang="vi-VN"/>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0" name="Content Placeholder 99"/>
          <p:cNvPicPr>
            <a:picLocks noGrp="1" noChangeAspect="1"/>
          </p:cNvPicPr>
          <p:nvPr>
            <p:ph sz="half" idx="1"/>
          </p:nvPr>
        </p:nvPicPr>
        <p:blipFill>
          <a:blip r:embed="rId2"/>
          <a:stretch>
            <a:fillRect/>
          </a:stretch>
        </p:blipFill>
        <p:spPr>
          <a:xfrm>
            <a:off x="280035" y="365760"/>
            <a:ext cx="5294630" cy="5240655"/>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6033770" y="367665"/>
            <a:ext cx="5871845" cy="5240020"/>
          </a:xfrm>
          <a:prstGeom prst="rect">
            <a:avLst/>
          </a:prstGeom>
          <a:noFill/>
          <a:ln w="9525">
            <a:noFill/>
          </a:ln>
        </p:spPr>
      </p:pic>
      <p:sp>
        <p:nvSpPr>
          <p:cNvPr id="7" name="Text Box 6"/>
          <p:cNvSpPr txBox="1"/>
          <p:nvPr/>
        </p:nvSpPr>
        <p:spPr>
          <a:xfrm>
            <a:off x="280035" y="5830570"/>
            <a:ext cx="5295265" cy="8299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r>
              <a:rPr lang="en-US" sz="2400" b="1">
                <a:solidFill>
                  <a:schemeClr val="accent3">
                    <a:lumMod val="25000"/>
                  </a:schemeClr>
                </a:solidFill>
              </a:rPr>
              <a:t>Pablo Picasso, </a:t>
            </a:r>
          </a:p>
          <a:p>
            <a:pPr algn="ctr"/>
            <a:r>
              <a:rPr lang="en-US" sz="2400" b="1">
                <a:solidFill>
                  <a:schemeClr val="accent3">
                    <a:lumMod val="25000"/>
                  </a:schemeClr>
                </a:solidFill>
              </a:rPr>
              <a:t>“Les Demoiselles d’Avignon</a:t>
            </a:r>
            <a:r>
              <a:rPr lang="en-US" sz="2400" b="1">
                <a:solidFill>
                  <a:schemeClr val="accent4">
                    <a:lumMod val="10000"/>
                  </a:schemeClr>
                </a:solidFill>
                <a:effectLst>
                  <a:innerShdw blurRad="63500" dist="50800" dir="13500000">
                    <a:srgbClr val="000000">
                      <a:alpha val="50000"/>
                    </a:srgbClr>
                  </a:innerShdw>
                </a:effectLst>
              </a:rPr>
              <a:t>”,1907</a:t>
            </a:r>
          </a:p>
        </p:txBody>
      </p:sp>
      <p:sp>
        <p:nvSpPr>
          <p:cNvPr id="9" name="Text Box 8"/>
          <p:cNvSpPr txBox="1"/>
          <p:nvPr/>
        </p:nvSpPr>
        <p:spPr>
          <a:xfrm>
            <a:off x="6079490" y="5813425"/>
            <a:ext cx="5761990" cy="82994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en-US" sz="2400" b="1">
                <a:solidFill>
                  <a:schemeClr val="accent4">
                    <a:lumMod val="10000"/>
                  </a:schemeClr>
                </a:solidFill>
              </a:rPr>
              <a:t>Juan Gris, “Bottles and knife”,</a:t>
            </a:r>
          </a:p>
          <a:p>
            <a:pPr algn="ctr"/>
            <a:r>
              <a:rPr lang="en-US" sz="2400" b="1">
                <a:solidFill>
                  <a:schemeClr val="accent4">
                    <a:lumMod val="10000"/>
                  </a:schemeClr>
                </a:solidFill>
              </a:rPr>
              <a:t>1911-1912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plus(in)">
                                      <p:cBhvr>
                                        <p:cTn id="19" dur="2000"/>
                                        <p:tgtEl>
                                          <p:spTgt spid="101"/>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2"/>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bldLvl="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11" name="Content Placeholder 110"/>
          <p:cNvPicPr>
            <a:picLocks noGrp="1" noChangeAspect="1"/>
          </p:cNvPicPr>
          <p:nvPr>
            <p:ph sz="half" idx="1"/>
          </p:nvPr>
        </p:nvPicPr>
        <p:blipFill>
          <a:blip r:embed="rId2"/>
          <a:stretch>
            <a:fillRect/>
          </a:stretch>
        </p:blipFill>
        <p:spPr>
          <a:xfrm>
            <a:off x="6046470" y="839470"/>
            <a:ext cx="5795645" cy="3924300"/>
          </a:xfrm>
          <a:prstGeom prst="rect">
            <a:avLst/>
          </a:prstGeom>
          <a:noFill/>
          <a:ln w="9525">
            <a:noFill/>
          </a:ln>
        </p:spPr>
      </p:pic>
      <p:sp>
        <p:nvSpPr>
          <p:cNvPr id="13" name="Content Placeholder 12"/>
          <p:cNvSpPr>
            <a:spLocks noGrp="1"/>
          </p:cNvSpPr>
          <p:nvPr>
            <p:ph sz="half" idx="2"/>
          </p:nvPr>
        </p:nvSpPr>
        <p:spPr/>
        <p:txBody>
          <a:bodyPr/>
          <a:lstStyle/>
          <a:p>
            <a:endParaRPr lang="en-US"/>
          </a:p>
        </p:txBody>
      </p:sp>
      <p:sp>
        <p:nvSpPr>
          <p:cNvPr id="10" name="Text Box 9"/>
          <p:cNvSpPr txBox="1"/>
          <p:nvPr/>
        </p:nvSpPr>
        <p:spPr>
          <a:xfrm>
            <a:off x="6046470" y="5253990"/>
            <a:ext cx="6045200" cy="119888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t">
            <a:spAutoFit/>
          </a:bodyPr>
          <a:lstStyle/>
          <a:p>
            <a:pPr algn="ctr"/>
            <a:r>
              <a:rPr lang="en-US" sz="2400" b="1">
                <a:solidFill>
                  <a:srgbClr val="002060"/>
                </a:solidFill>
              </a:rPr>
              <a:t>Pablo Picasso tên đầy đủ là </a:t>
            </a:r>
          </a:p>
          <a:p>
            <a:pPr algn="ctr"/>
            <a:r>
              <a:rPr lang="en-US" sz="2400" b="1">
                <a:solidFill>
                  <a:srgbClr val="002060"/>
                </a:solidFill>
              </a:rPr>
              <a:t>Pablo Ruiz Picasso(1881 - 1973) </a:t>
            </a:r>
          </a:p>
          <a:p>
            <a:pPr algn="ctr"/>
            <a:r>
              <a:rPr lang="en-US" sz="2400" b="1">
                <a:solidFill>
                  <a:srgbClr val="002060"/>
                </a:solidFill>
              </a:rPr>
              <a:t>- Danh họa nổi tiếng người Tây Ban Nha</a:t>
            </a:r>
          </a:p>
        </p:txBody>
      </p:sp>
      <p:pic>
        <p:nvPicPr>
          <p:cNvPr id="114" name="Picture 113"/>
          <p:cNvPicPr/>
          <p:nvPr/>
        </p:nvPicPr>
        <p:blipFill>
          <a:blip r:embed="rId3"/>
          <a:stretch>
            <a:fillRect/>
          </a:stretch>
        </p:blipFill>
        <p:spPr>
          <a:xfrm>
            <a:off x="434975" y="450215"/>
            <a:ext cx="5295265" cy="4624070"/>
          </a:xfrm>
          <a:prstGeom prst="rect">
            <a:avLst/>
          </a:prstGeom>
          <a:noFill/>
          <a:ln w="9525">
            <a:noFill/>
          </a:ln>
        </p:spPr>
      </p:pic>
      <p:sp>
        <p:nvSpPr>
          <p:cNvPr id="14" name="Text Box 13"/>
          <p:cNvSpPr txBox="1"/>
          <p:nvPr/>
        </p:nvSpPr>
        <p:spPr>
          <a:xfrm>
            <a:off x="434975" y="5296535"/>
            <a:ext cx="5295900" cy="8299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r>
              <a:rPr lang="en-US" sz="2400" b="1"/>
              <a:t>Phong cảnh Horta de Sant Joan do Picasso vẽ năm 1909</a:t>
            </a:r>
          </a:p>
        </p:txBody>
      </p:sp>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box(in)">
                                      <p:cBhvr>
                                        <p:cTn id="19" dur="2000"/>
                                        <p:tgtEl>
                                          <p:spTgt spid="111"/>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15" name="Content Placeholder 114"/>
          <p:cNvPicPr>
            <a:picLocks noGrp="1" noChangeAspect="1"/>
          </p:cNvPicPr>
          <p:nvPr>
            <p:ph sz="half" idx="1"/>
          </p:nvPr>
        </p:nvPicPr>
        <p:blipFill>
          <a:blip r:embed="rId2"/>
          <a:stretch>
            <a:fillRect/>
          </a:stretch>
        </p:blipFill>
        <p:spPr>
          <a:xfrm>
            <a:off x="127635" y="274955"/>
            <a:ext cx="4359275" cy="5786120"/>
          </a:xfrm>
          <a:prstGeom prst="rect">
            <a:avLst/>
          </a:prstGeom>
          <a:noFill/>
          <a:ln w="9525">
            <a:noFill/>
          </a:ln>
        </p:spPr>
      </p:pic>
      <p:pic>
        <p:nvPicPr>
          <p:cNvPr id="116" name="Content Placeholder 115"/>
          <p:cNvPicPr>
            <a:picLocks noGrp="1"/>
          </p:cNvPicPr>
          <p:nvPr>
            <p:ph sz="half" idx="2"/>
          </p:nvPr>
        </p:nvPicPr>
        <p:blipFill>
          <a:blip r:embed="rId3"/>
          <a:stretch>
            <a:fillRect/>
          </a:stretch>
        </p:blipFill>
        <p:spPr>
          <a:xfrm>
            <a:off x="4676140" y="264795"/>
            <a:ext cx="4331970" cy="5805805"/>
          </a:xfrm>
          <a:prstGeom prst="rect">
            <a:avLst/>
          </a:prstGeom>
          <a:noFill/>
          <a:ln w="9525">
            <a:noFill/>
          </a:ln>
        </p:spPr>
      </p:pic>
      <p:sp>
        <p:nvSpPr>
          <p:cNvPr id="8" name="Text Box 7"/>
          <p:cNvSpPr txBox="1"/>
          <p:nvPr/>
        </p:nvSpPr>
        <p:spPr>
          <a:xfrm>
            <a:off x="4676140" y="6080760"/>
            <a:ext cx="4331970" cy="3987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lstStyle/>
          <a:p>
            <a:r>
              <a:rPr lang="en-US" sz="2000" b="1"/>
              <a:t>Người đàn bà ngồi trên ghế bành</a:t>
            </a:r>
          </a:p>
        </p:txBody>
      </p:sp>
      <p:sp>
        <p:nvSpPr>
          <p:cNvPr id="9" name="Text Box 8"/>
          <p:cNvSpPr txBox="1"/>
          <p:nvPr/>
        </p:nvSpPr>
        <p:spPr>
          <a:xfrm>
            <a:off x="880110" y="6080760"/>
            <a:ext cx="2854325" cy="3987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r>
              <a:rPr lang="en-US" sz="2000" b="1"/>
              <a:t>Người đàn bà ngồi</a:t>
            </a:r>
          </a:p>
        </p:txBody>
      </p:sp>
      <p:sp>
        <p:nvSpPr>
          <p:cNvPr id="10" name="Text Box 9"/>
          <p:cNvSpPr txBox="1"/>
          <p:nvPr/>
        </p:nvSpPr>
        <p:spPr>
          <a:xfrm>
            <a:off x="9289415" y="449580"/>
            <a:ext cx="2671445" cy="3169285"/>
          </a:xfrm>
          <a:prstGeom prst="rect">
            <a:avLst/>
          </a:prstGeom>
          <a:gradFill>
            <a:gsLst>
              <a:gs pos="0">
                <a:schemeClr val="accent1">
                  <a:satMod val="103000"/>
                  <a:lumMod val="102000"/>
                  <a:tint val="94000"/>
                </a:schemeClr>
              </a:gs>
              <a:gs pos="15000">
                <a:schemeClr val="accent1">
                  <a:satMod val="110000"/>
                  <a:lumMod val="100000"/>
                  <a:shade val="100000"/>
                </a:schemeClr>
              </a:gs>
              <a:gs pos="100000">
                <a:schemeClr val="accent1">
                  <a:lumMod val="17000"/>
                  <a:satMod val="120000"/>
                  <a:shade val="78000"/>
                  <a:alpha val="52000"/>
                </a:schemeClr>
              </a:gs>
            </a:gsLst>
          </a:gradFill>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just"/>
            <a:r>
              <a:rPr lang="en-US" sz="2000" b="1"/>
              <a:t>- Được coi là một tác phẩm Lập thể đặc biệt quý hiếm, Người đàn bà ngồi được ước tính sẽ đạt mức giá trên 30 triệu bảng Anh (trên 43 triệu USD) trong buổi đấu giá ngày 21/6.</a:t>
            </a:r>
          </a:p>
        </p:txBody>
      </p:sp>
      <p:sp>
        <p:nvSpPr>
          <p:cNvPr id="11" name="Text Box 10"/>
          <p:cNvSpPr txBox="1"/>
          <p:nvPr/>
        </p:nvSpPr>
        <p:spPr>
          <a:xfrm>
            <a:off x="9288780" y="3688715"/>
            <a:ext cx="2687320" cy="3169285"/>
          </a:xfrm>
          <a:prstGeom prst="rect">
            <a:avLst/>
          </a:prstGeom>
          <a:blipFill>
            <a:blip r:embed="rId4"/>
            <a:tile tx="0" ty="0" sx="100000" sy="100000" flip="none" algn="tl"/>
          </a:blipFill>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just"/>
            <a:r>
              <a:rPr lang="en-US" sz="2000" b="1"/>
              <a:t>-Người đàn bà ngồi trên ghế bành vẽ năm 1913, thể hiện nàng Eva Gouel - một người tình khác của Picasso đã được bán với giá 24.752.000 USD tại nhà Christie’s New York</a:t>
            </a:r>
          </a:p>
        </p:txBody>
      </p:sp>
      <p:sp>
        <p:nvSpPr>
          <p:cNvPr id="12" name="Text Box 11"/>
          <p:cNvSpPr txBox="1"/>
          <p:nvPr/>
        </p:nvSpPr>
        <p:spPr>
          <a:xfrm>
            <a:off x="692785" y="1003300"/>
            <a:ext cx="7802245" cy="4399915"/>
          </a:xfrm>
          <a:prstGeom prst="rect">
            <a:avLst/>
          </a:prstGeom>
          <a:pattFill prst="pct5">
            <a:fgClr>
              <a:schemeClr val="accent1"/>
            </a:fgClr>
            <a:bgClr>
              <a:schemeClr val="bg1">
                <a:lumMod val="75000"/>
              </a:schemeClr>
            </a:bgClr>
          </a:pattFill>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just"/>
            <a:r>
              <a:rPr lang="en-US" sz="4000"/>
              <a:t>* Một tác phẩm Lập thể khác của Picasso đã đạt mức giá kỷ lục (179.365.000 USD) là bức Những cô nàng ở Alger (bản O) khi được đưa ra đấu giá tại nhà Christie’s New York vào tháng 5/2015.</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ox(in)">
                                      <p:cBhvr>
                                        <p:cTn id="7" dur="2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plus(in)">
                                      <p:cBhvr>
                                        <p:cTn id="22" dur="2000"/>
                                        <p:tgtEl>
                                          <p:spTgt spid="11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13" name="Content Placeholder 112"/>
          <p:cNvPicPr>
            <a:picLocks noGrp="1"/>
          </p:cNvPicPr>
          <p:nvPr>
            <p:ph idx="1"/>
          </p:nvPr>
        </p:nvPicPr>
        <p:blipFill>
          <a:blip r:embed="rId2"/>
          <a:stretch>
            <a:fillRect/>
          </a:stretch>
        </p:blipFill>
        <p:spPr>
          <a:xfrm>
            <a:off x="298450" y="231140"/>
            <a:ext cx="7124700" cy="6435725"/>
          </a:xfrm>
          <a:prstGeom prst="rect">
            <a:avLst/>
          </a:prstGeom>
          <a:noFill/>
          <a:ln w="9525">
            <a:noFill/>
          </a:ln>
        </p:spPr>
      </p:pic>
      <p:sp>
        <p:nvSpPr>
          <p:cNvPr id="6" name="Text Placeholder 5"/>
          <p:cNvSpPr>
            <a:spLocks noGrp="1"/>
          </p:cNvSpPr>
          <p:nvPr>
            <p:ph type="body" sz="half" idx="2"/>
          </p:nvPr>
        </p:nvSpPr>
        <p:spPr/>
        <p:txBody>
          <a:bodyPr/>
          <a:lstStyle/>
          <a:p>
            <a:endParaRPr lang="en-US"/>
          </a:p>
        </p:txBody>
      </p:sp>
      <p:sp>
        <p:nvSpPr>
          <p:cNvPr id="7" name="Text Box 6"/>
          <p:cNvSpPr txBox="1"/>
          <p:nvPr/>
        </p:nvSpPr>
        <p:spPr>
          <a:xfrm>
            <a:off x="8001000" y="697865"/>
            <a:ext cx="3838575" cy="5692775"/>
          </a:xfrm>
          <a:prstGeom prst="rect">
            <a:avLst/>
          </a:prstGeom>
          <a:noFill/>
          <a:ln w="38100">
            <a:solidFill>
              <a:srgbClr val="FFFF00"/>
            </a:solidFill>
          </a:ln>
        </p:spPr>
        <p:txBody>
          <a:bodyPr wrap="square" rtlCol="0" anchor="t">
            <a:spAutoFit/>
          </a:bodyPr>
          <a:lstStyle/>
          <a:p>
            <a:pPr algn="just"/>
            <a:r>
              <a:rPr lang="en-US" sz="2800" b="1">
                <a:solidFill>
                  <a:srgbClr val="FFFF00"/>
                </a:solidFill>
              </a:rPr>
              <a:t>Chủ nghĩa lập thể đem lại trải nghiệm không gian có chiều sâu, mới mẻ và độc đáo. Việc chia không gian thành những mảng màu đối lập, hình khối như mê cung giúp căn phòng nhỏ hẹp trở nên rộng hơn bằng cách đánh lạc hướng người xem từ tỉ lệ thực.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1000" fill="hold"/>
                                        <p:tgtEl>
                                          <p:spTgt spid="113"/>
                                        </p:tgtEl>
                                        <p:attrNameLst>
                                          <p:attrName>ppt_x</p:attrName>
                                        </p:attrNameLst>
                                      </p:cBhvr>
                                      <p:tavLst>
                                        <p:tav tm="0">
                                          <p:val>
                                            <p:strVal val="#ppt_x-.2"/>
                                          </p:val>
                                        </p:tav>
                                        <p:tav tm="100000">
                                          <p:val>
                                            <p:strVal val="#ppt_x"/>
                                          </p:val>
                                        </p:tav>
                                      </p:tavLst>
                                    </p:anim>
                                    <p:anim calcmode="lin" valueType="num">
                                      <p:cBhvr>
                                        <p:cTn id="8" dur="1000" fill="hold"/>
                                        <p:tgtEl>
                                          <p:spTgt spid="1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330200" y="412750"/>
            <a:ext cx="11531600" cy="6342380"/>
          </a:xfrm>
          <a:ln w="38100">
            <a:solidFill>
              <a:srgbClr val="FFFF00"/>
            </a:solidFill>
          </a:ln>
        </p:spPr>
        <p:txBody>
          <a:bodyPr>
            <a:scene3d>
              <a:camera prst="orthographicFront"/>
              <a:lightRig rig="threePt" dir="t"/>
            </a:scene3d>
          </a:bodyPr>
          <a:lstStyle/>
          <a:p>
            <a:pPr marL="0" indent="0" algn="just">
              <a:buNone/>
            </a:pPr>
            <a:r>
              <a:rPr lang="en-US" sz="4000" b="1">
                <a:ln w="9525">
                  <a:solidFill>
                    <a:schemeClr val="bg1"/>
                  </a:solidFill>
                  <a:prstDash val="solid"/>
                </a:ln>
                <a:solidFill>
                  <a:srgbClr val="FF0000"/>
                </a:solidFill>
                <a:effectLst>
                  <a:outerShdw blurRad="12700" dist="38100" dir="2700000" algn="tl" rotWithShape="0">
                    <a:schemeClr val="bg1">
                      <a:lumMod val="50000"/>
                    </a:schemeClr>
                  </a:outerShdw>
                </a:effectLst>
              </a:rPr>
              <a:t>Tóm lại</a:t>
            </a:r>
            <a:r>
              <a:rPr lang="en-US" sz="400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800" b="1">
                <a:ln w="9525">
                  <a:solidFill>
                    <a:schemeClr val="bg1"/>
                  </a:solidFill>
                  <a:prstDash val="solid"/>
                </a:ln>
                <a:solidFill>
                  <a:schemeClr val="tx1"/>
                </a:solidFill>
                <a:effectLst>
                  <a:outerShdw blurRad="12700" dist="38100" dir="2700000" algn="tl" rotWithShape="0">
                    <a:schemeClr val="bg1">
                      <a:lumMod val="50000"/>
                    </a:schemeClr>
                  </a:outerShdw>
                </a:effectLst>
              </a:rPr>
              <a:t>chủ nghĩa Lập thể là một trong những trào lưu hội họa lớn nhất thế kỷ XX. Sự ra đời của chủ nghĩa Lập thể đã mở ra sự bùng nổ về hình thức theo hướng chia cắt một cách hình học hóa, được các nhà nghiên cứu đánh giá rất cao mặc dù thời gian tồn tại không dài. Đây chính là tiền đề cho các họa sĩ thế hệ tiếp theo, bứt phá ra khỏi các khuôn khổ và sáng tạo, mở đường cho một loạt các trào lưu hội họa có cách biểu đạt cao và tạo hình mới mẻ, phóng khoáng.</a:t>
            </a: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532</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Times New Roman</vt:lpstr>
      <vt:lpstr>Office Theme</vt:lpstr>
      <vt:lpstr>Bài 2: Nghệ thuật tranh cắt dán (Collage Art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dc:creator>
  <cp:lastModifiedBy>Hi</cp:lastModifiedBy>
  <cp:revision>3</cp:revision>
  <dcterms:created xsi:type="dcterms:W3CDTF">2025-03-04T15:58:54Z</dcterms:created>
  <dcterms:modified xsi:type="dcterms:W3CDTF">2025-03-04T18:04:23Z</dcterms:modified>
</cp:coreProperties>
</file>