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39" r:id="rId2"/>
    <p:sldId id="366" r:id="rId3"/>
    <p:sldId id="367" r:id="rId4"/>
    <p:sldId id="369" r:id="rId5"/>
    <p:sldId id="371" r:id="rId6"/>
    <p:sldId id="370" r:id="rId7"/>
    <p:sldId id="372" r:id="rId8"/>
    <p:sldId id="373" r:id="rId9"/>
    <p:sldId id="382" r:id="rId10"/>
    <p:sldId id="37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8">
          <p15:clr>
            <a:srgbClr val="A4A3A4"/>
          </p15:clr>
        </p15:guide>
        <p15:guide id="2" pos="389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3" d="100"/>
          <a:sy n="93" d="100"/>
        </p:scale>
        <p:origin x="54" y="195"/>
      </p:cViewPr>
      <p:guideLst>
        <p:guide orient="horz" pos="2198"/>
        <p:guide pos="389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5A09EB5A-2272-4789-9964-8A286C74BFD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5A09EB5A-2272-4789-9964-8A286C74BFD6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394598" y="36468"/>
            <a:ext cx="3402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CHỦ ĐỀ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7328" y="726882"/>
            <a:ext cx="10377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 HIỆN ĐẠI THẾ GIỚI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60375" y="1657350"/>
            <a:ext cx="11231245" cy="5200650"/>
          </a:xfrm>
        </p:spPr>
        <p:txBody>
          <a:bodyPr>
            <a:prstTxWarp prst="textCanDown">
              <a:avLst/>
            </a:prstTxWarp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0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Bài</a:t>
            </a:r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 3: Tranh chân dung theo </a:t>
            </a:r>
            <a:b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</a:br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trường phái biểu hiện</a:t>
            </a:r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 </a:t>
            </a:r>
            <a:b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endParaRPr lang="en-US" sz="40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271873" y="5469976"/>
            <a:ext cx="1608248" cy="59817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TIẾT 1 </a:t>
            </a: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3BABB53A-2427-4654-9DB5-3A4594969941}"/>
              </a:ext>
            </a:extLst>
          </p:cNvPr>
          <p:cNvSpPr/>
          <p:nvPr/>
        </p:nvSpPr>
        <p:spPr>
          <a:xfrm>
            <a:off x="4833235" y="1657350"/>
            <a:ext cx="2525528" cy="59817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Tiết</a:t>
            </a:r>
            <a:r>
              <a:rPr kumimoji="0" lang="en-US" altLang="zh-CN" sz="32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5: </a:t>
            </a:r>
            <a:r>
              <a:rPr kumimoji="0" lang="en-US" altLang="zh-CN" sz="32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Bài</a:t>
            </a:r>
            <a:r>
              <a:rPr kumimoji="0" lang="en-US" altLang="zh-CN" sz="3200" b="1" i="0" u="none" strike="noStrike" cap="none" normalizeH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3</a:t>
            </a:r>
            <a:r>
              <a:rPr kumimoji="0" lang="en-US" altLang="zh-CN" sz="32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9" grpId="1"/>
      <p:bldP spid="3" grpId="0"/>
      <p:bldP spid="3" grpId="1"/>
      <p:bldP spid="4" grpId="0" bldLvl="0" animBg="1"/>
      <p:bldP spid="4" grpId="1" animBg="1"/>
      <p:bldP spid="5" grpId="0" bldLvl="0" animBg="1"/>
      <p:bldP spid="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Rectangular Callout 25"/>
          <p:cNvSpPr/>
          <p:nvPr/>
        </p:nvSpPr>
        <p:spPr>
          <a:xfrm>
            <a:off x="1255395" y="160655"/>
            <a:ext cx="8691245" cy="777875"/>
          </a:xfrm>
          <a:prstGeom prst="wedgeRectCallout">
            <a:avLst>
              <a:gd name="adj1" fmla="val -58117"/>
              <a:gd name="adj2" fmla="val 24204"/>
            </a:avLst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3. Vẽ tranh chân dung biểu cảm.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1131570"/>
            <a:ext cx="5919470" cy="3491865"/>
          </a:xfrm>
          <a:prstGeom prst="rect">
            <a:avLst/>
          </a:prstGeom>
          <a:ln w="38100"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495" y="3140710"/>
            <a:ext cx="5742305" cy="3562350"/>
          </a:xfrm>
          <a:prstGeom prst="rect">
            <a:avLst/>
          </a:prstGeom>
          <a:ln w="38100"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</p:pic>
      <p:sp>
        <p:nvSpPr>
          <p:cNvPr id="7" name="Up Arrow Callout 6"/>
          <p:cNvSpPr/>
          <p:nvPr/>
        </p:nvSpPr>
        <p:spPr>
          <a:xfrm>
            <a:off x="290195" y="4537710"/>
            <a:ext cx="2383155" cy="1998345"/>
          </a:xfrm>
          <a:prstGeom prst="upArrow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Hương Thảo (Hà Nội)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Bạn Tôi, màu sáp </a:t>
            </a:r>
          </a:p>
        </p:txBody>
      </p:sp>
      <p:sp>
        <p:nvSpPr>
          <p:cNvPr id="8" name="Up Arrow Callout 7"/>
          <p:cNvSpPr/>
          <p:nvPr/>
        </p:nvSpPr>
        <p:spPr>
          <a:xfrm>
            <a:off x="3474720" y="4537710"/>
            <a:ext cx="2600325" cy="1947545"/>
          </a:xfrm>
          <a:prstGeom prst="upArrow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Thế Phong (Quảng Ninh)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Bạn em, màu dạ và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màu sáp</a:t>
            </a:r>
          </a:p>
        </p:txBody>
      </p:sp>
      <p:sp>
        <p:nvSpPr>
          <p:cNvPr id="9" name="Down Arrow Callout 8"/>
          <p:cNvSpPr/>
          <p:nvPr/>
        </p:nvSpPr>
        <p:spPr>
          <a:xfrm>
            <a:off x="6246495" y="1235075"/>
            <a:ext cx="2513330" cy="1905635"/>
          </a:xfrm>
          <a:prstGeom prst="downArrow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Thanh Bình (Đắc Nông)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Bố, màu sáp </a:t>
            </a:r>
          </a:p>
        </p:txBody>
      </p:sp>
      <p:sp>
        <p:nvSpPr>
          <p:cNvPr id="10" name="Down Arrow Callout 9"/>
          <p:cNvSpPr/>
          <p:nvPr/>
        </p:nvSpPr>
        <p:spPr>
          <a:xfrm>
            <a:off x="9154795" y="1235075"/>
            <a:ext cx="2658110" cy="1905635"/>
          </a:xfrm>
          <a:prstGeom prst="downArrow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Minh Triết (Kiên Giang)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Bạn tôi, màu gouache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893445" y="160655"/>
            <a:ext cx="3517900" cy="656590"/>
          </a:xfrm>
          <a:prstGeom prst="rect">
            <a:avLst/>
          </a:prstGeom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 anchorCtr="0">
            <a:scene3d>
              <a:camera prst="orthographicFront"/>
              <a:lightRig rig="threePt" dir="t"/>
            </a:scene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YÊU CẦU CẦN ĐẠT 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24205" y="3527425"/>
            <a:ext cx="11346815" cy="1082675"/>
          </a:xfrm>
          <a:ln w="38100">
            <a:solidFill>
              <a:srgbClr val="00B0F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en-US">
                <a:solidFill>
                  <a:schemeClr val="tx1"/>
                </a:solidFill>
              </a:rPr>
              <a:t>- Vẽ được tranh chân dung với nét, màu thể hiện trạng thái, cảm xúc của nhân vật theo trường phái Biểu hiện</a:t>
            </a:r>
            <a:r>
              <a:rPr lang="en-US" sz="280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 bright="24000" contrast="42000"/>
          </a:blip>
          <a:stretch>
            <a:fillRect/>
          </a:stretch>
        </p:blipFill>
        <p:spPr>
          <a:xfrm>
            <a:off x="624840" y="998220"/>
            <a:ext cx="11345545" cy="2179955"/>
          </a:xfrm>
          <a:prstGeom prst="round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lum bright="30000" contrast="48000"/>
          </a:blip>
          <a:stretch>
            <a:fillRect/>
          </a:stretch>
        </p:blipFill>
        <p:spPr>
          <a:xfrm>
            <a:off x="626745" y="4820285"/>
            <a:ext cx="11344275" cy="1914525"/>
          </a:xfrm>
          <a:prstGeom prst="flowChartAlternateProcess">
            <a:avLst/>
          </a:prstGeom>
          <a:ln w="38100">
            <a:solidFill>
              <a:srgbClr val="FFFF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 bright="24000" contrast="60000"/>
          </a:blip>
          <a:stretch>
            <a:fillRect/>
          </a:stretch>
        </p:blipFill>
        <p:spPr>
          <a:xfrm>
            <a:off x="360680" y="673100"/>
            <a:ext cx="11634470" cy="5856605"/>
          </a:xfrm>
          <a:prstGeom prst="foldedCorner">
            <a:avLst/>
          </a:prstGeom>
          <a:ln w="38100">
            <a:solidFill>
              <a:srgbClr val="FFFF00"/>
            </a:solidFill>
          </a:ln>
        </p:spPr>
      </p:pic>
      <p:sp>
        <p:nvSpPr>
          <p:cNvPr id="10" name="Title 5"/>
          <p:cNvSpPr/>
          <p:nvPr/>
        </p:nvSpPr>
        <p:spPr>
          <a:xfrm>
            <a:off x="1574165" y="3335655"/>
            <a:ext cx="7990205" cy="848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 anchorCtr="0"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l"/>
            <a:r>
              <a:rPr lang="en-US" sz="2400">
                <a:solidFill>
                  <a:schemeClr val="tx1"/>
                </a:solidFill>
              </a:rPr>
              <a:t>- Vẽ được tranh chân dung với nét, màu thể hiện trạng thái, cảm xúc của nhân vật theo trường phái Biểu hiện.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17403" y="-144463"/>
            <a:ext cx="342972" cy="3048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rgbClr val="002060"/>
              </a:solidFill>
              <a:highlight>
                <a:srgbClr val="00FFFF"/>
              </a:highligh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86475" y="137175"/>
            <a:ext cx="4671648" cy="7848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r"/>
            <a:r>
              <a:rPr lang="en-US" sz="45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FF"/>
                </a:highlight>
              </a:rPr>
              <a:t>Cấu</a:t>
            </a:r>
            <a:r>
              <a:rPr lang="en-US" sz="45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FF"/>
                </a:highlight>
              </a:rPr>
              <a:t> </a:t>
            </a:r>
            <a:r>
              <a:rPr lang="en-US" sz="45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FF"/>
                </a:highlight>
              </a:rPr>
              <a:t>trúc</a:t>
            </a:r>
            <a:r>
              <a:rPr lang="en-US" sz="45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FF"/>
                </a:highlight>
              </a:rPr>
              <a:t> </a:t>
            </a:r>
            <a:r>
              <a:rPr lang="en-US" sz="45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FF"/>
                </a:highlight>
              </a:rPr>
              <a:t>bài</a:t>
            </a:r>
            <a:r>
              <a:rPr lang="en-US" sz="45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FF"/>
                </a:highlight>
              </a:rPr>
              <a:t> </a:t>
            </a:r>
            <a:r>
              <a:rPr lang="en-US" sz="45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FF"/>
                </a:highlight>
              </a:rPr>
              <a:t>học</a:t>
            </a:r>
            <a:endParaRPr lang="en-US" sz="45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00FFFF"/>
              </a:highlight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365382" y="1119505"/>
            <a:ext cx="11602463" cy="965835"/>
          </a:xfrm>
          <a:prstGeom prst="wedgeRoundRectCallout">
            <a:avLst>
              <a:gd name="adj1" fmla="val -58843"/>
              <a:gd name="adj2" fmla="val 15351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1. Quan </a:t>
            </a:r>
            <a:r>
              <a:rPr lang="en-US" sz="2800" b="1" dirty="0" err="1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sát</a:t>
            </a:r>
            <a:r>
              <a:rPr lang="en-US" sz="2800" b="1" dirty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 – </a:t>
            </a:r>
            <a:r>
              <a:rPr lang="en-US" sz="2800" b="1" dirty="0" err="1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nhận</a:t>
            </a:r>
            <a:r>
              <a:rPr lang="en-US" sz="2800" b="1" dirty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 </a:t>
            </a:r>
            <a:r>
              <a:rPr lang="en-US" sz="2800" b="1" dirty="0" err="1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thức</a:t>
            </a:r>
            <a:r>
              <a:rPr lang="en-US" sz="2800" b="1" dirty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 </a:t>
            </a:r>
            <a:r>
              <a:rPr lang="en-US" sz="2800" b="1" dirty="0" err="1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về</a:t>
            </a:r>
            <a:r>
              <a:rPr lang="en-US" sz="2800" b="1" dirty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 </a:t>
            </a:r>
            <a:r>
              <a:rPr lang="en-US" sz="2800" b="1" dirty="0" err="1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một</a:t>
            </a:r>
            <a:r>
              <a:rPr lang="en-US" sz="2800" b="1" dirty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 </a:t>
            </a:r>
            <a:r>
              <a:rPr lang="en-US" sz="2800" b="1" dirty="0" err="1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số</a:t>
            </a:r>
            <a:r>
              <a:rPr lang="en-US" sz="2800" b="1" dirty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 </a:t>
            </a:r>
            <a:r>
              <a:rPr lang="en-US" sz="2800" b="1" dirty="0" err="1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hình</a:t>
            </a:r>
            <a:r>
              <a:rPr lang="en-US" sz="2800" b="1" dirty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 </a:t>
            </a:r>
            <a:r>
              <a:rPr lang="en-US" sz="2800" b="1" dirty="0" err="1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thức</a:t>
            </a:r>
            <a:r>
              <a:rPr lang="en-US" sz="2800" b="1" dirty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 </a:t>
            </a:r>
            <a:r>
              <a:rPr lang="en-US" sz="2800" b="1" dirty="0" err="1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thể</a:t>
            </a:r>
            <a:r>
              <a:rPr lang="en-US" sz="2800" b="1" dirty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 </a:t>
            </a:r>
            <a:r>
              <a:rPr lang="en-US" sz="2800" b="1" dirty="0" err="1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hiện</a:t>
            </a:r>
            <a:r>
              <a:rPr lang="en-US" sz="2800" b="1" dirty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 </a:t>
            </a:r>
            <a:r>
              <a:rPr lang="en-US" sz="2800" b="1" dirty="0" err="1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tranh</a:t>
            </a:r>
            <a:r>
              <a:rPr lang="en-US" sz="2800" b="1" dirty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 </a:t>
            </a:r>
            <a:r>
              <a:rPr lang="en-US" sz="2800" b="1" dirty="0" err="1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chân</a:t>
            </a:r>
            <a:r>
              <a:rPr lang="en-US" sz="2800" b="1" dirty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 dung.</a:t>
            </a:r>
          </a:p>
        </p:txBody>
      </p:sp>
      <p:sp>
        <p:nvSpPr>
          <p:cNvPr id="22" name="Oval Callout 21"/>
          <p:cNvSpPr/>
          <p:nvPr/>
        </p:nvSpPr>
        <p:spPr>
          <a:xfrm>
            <a:off x="-312982" y="2190115"/>
            <a:ext cx="12635904" cy="1179830"/>
          </a:xfrm>
          <a:prstGeom prst="wedgeEllipseCallout">
            <a:avLst>
              <a:gd name="adj1" fmla="val -54893"/>
              <a:gd name="adj2" fmla="val 17046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2.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vẽ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tranh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chân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 dung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nét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màu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biểu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.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736526" y="3597275"/>
            <a:ext cx="9779709" cy="777875"/>
          </a:xfrm>
          <a:prstGeom prst="wedgeRectCallout">
            <a:avLst>
              <a:gd name="adj1" fmla="val -56220"/>
              <a:gd name="adj2" fmla="val 2417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3.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Vẽ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tranh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chân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 dung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biểu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. </a:t>
            </a:r>
          </a:p>
        </p:txBody>
      </p:sp>
      <p:sp>
        <p:nvSpPr>
          <p:cNvPr id="27" name="Cloud Callout 26"/>
          <p:cNvSpPr/>
          <p:nvPr/>
        </p:nvSpPr>
        <p:spPr>
          <a:xfrm>
            <a:off x="462863" y="4590002"/>
            <a:ext cx="11686063" cy="1021715"/>
          </a:xfrm>
          <a:prstGeom prst="cloudCallout">
            <a:avLst>
              <a:gd name="adj1" fmla="val -56707"/>
              <a:gd name="adj2" fmla="val 24021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4.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Trưng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bày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sản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phẩm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và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 chia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sẻ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.</a:t>
            </a:r>
          </a:p>
        </p:txBody>
      </p:sp>
      <p:sp>
        <p:nvSpPr>
          <p:cNvPr id="28" name="Rounded Rectangular Callout 27"/>
          <p:cNvSpPr/>
          <p:nvPr/>
        </p:nvSpPr>
        <p:spPr>
          <a:xfrm>
            <a:off x="736526" y="5754355"/>
            <a:ext cx="11412400" cy="966470"/>
          </a:xfrm>
          <a:prstGeom prst="wedgeRoundRectCallout">
            <a:avLst>
              <a:gd name="adj1" fmla="val -56519"/>
              <a:gd name="adj2" fmla="val 1800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5.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Tìm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hiểu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tranh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chân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 dung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thuộc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trường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phái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Biểu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  <a:sym typeface="+mn-ea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3" grpId="0" animBg="1"/>
      <p:bldP spid="3" grpId="1" animBg="1"/>
      <p:bldP spid="22" grpId="0" animBg="1"/>
      <p:bldP spid="22" grpId="1" animBg="1"/>
      <p:bldP spid="26" grpId="0" animBg="1"/>
      <p:bldP spid="26" grpId="1" animBg="1"/>
      <p:bldP spid="27" grpId="0" animBg="1"/>
      <p:bldP spid="27" grpId="1" animBg="1"/>
      <p:bldP spid="28" grpId="0" bldLvl="0" animBg="1"/>
      <p:bldP spid="2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loud Callout 5"/>
          <p:cNvSpPr/>
          <p:nvPr/>
        </p:nvSpPr>
        <p:spPr>
          <a:xfrm>
            <a:off x="831215" y="926465"/>
            <a:ext cx="11237595" cy="5770880"/>
          </a:xfrm>
          <a:prstGeom prst="cloudCallout">
            <a:avLst>
              <a:gd name="adj1" fmla="val -52900"/>
              <a:gd name="adj2" fmla="val -54258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Quan </a:t>
            </a:r>
            <a:r>
              <a:rPr lang="en-US" altLang="zh-CN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sát</a:t>
            </a:r>
            <a:r>
              <a:rPr lang="en-US" altLang="zh-CN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hình</a:t>
            </a:r>
            <a:r>
              <a:rPr lang="en-US" altLang="zh-CN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và</a:t>
            </a:r>
            <a:r>
              <a:rPr lang="en-US" altLang="zh-CN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cho</a:t>
            </a:r>
            <a:r>
              <a:rPr lang="en-US" altLang="zh-CN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3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biết</a:t>
            </a:r>
            <a:r>
              <a:rPr lang="en-US" altLang="zh-CN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:</a:t>
            </a:r>
            <a:endParaRPr kumimoji="0" lang="en-US" altLang="zh-CN" sz="2800" b="0" i="0" u="none" strike="noStrike" cap="none" normalizeH="0" baseline="0" dirty="0">
              <a:ln w="10160">
                <a:solidFill>
                  <a:schemeClr val="accent5"/>
                </a:solidFill>
                <a:prstDash val="solid"/>
              </a:ln>
              <a:solidFill>
                <a:srgbClr val="C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457200" marR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lang="en-US" altLang="zh-CN" sz="2800" b="1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- </a:t>
            </a:r>
            <a:r>
              <a:rPr lang="en-US" altLang="zh-CN" sz="2800" b="1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Biểu</a:t>
            </a:r>
            <a:r>
              <a:rPr lang="en-US" altLang="zh-CN" sz="2800" b="1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cảm</a:t>
            </a:r>
            <a:r>
              <a:rPr lang="en-US" altLang="zh-CN" sz="2800" b="1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của</a:t>
            </a:r>
            <a:r>
              <a:rPr lang="en-US" altLang="zh-CN" sz="2800" b="1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nhân</a:t>
            </a:r>
            <a:r>
              <a:rPr lang="en-US" altLang="zh-CN" sz="2800" b="1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vật</a:t>
            </a:r>
            <a:r>
              <a:rPr lang="en-US" altLang="zh-CN" sz="2800" b="1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trong</a:t>
            </a:r>
            <a:r>
              <a:rPr lang="en-US" altLang="zh-CN" sz="2800" b="1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3 </a:t>
            </a:r>
            <a:r>
              <a:rPr lang="en-US" altLang="zh-CN" sz="2800" b="1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tranh</a:t>
            </a:r>
            <a:r>
              <a:rPr lang="en-US" altLang="zh-CN" sz="2800" b="1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sau</a:t>
            </a:r>
            <a:r>
              <a:rPr lang="en-US" altLang="zh-CN" sz="2800" b="1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?</a:t>
            </a:r>
            <a:endParaRPr kumimoji="0" lang="en-US" altLang="zh-CN" sz="2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457200" marR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lang="en-US" altLang="zh-CN" sz="2800" b="1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- </a:t>
            </a:r>
            <a:r>
              <a:rPr lang="en-US" altLang="zh-CN" sz="2800" b="1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Cảm</a:t>
            </a:r>
            <a:r>
              <a:rPr lang="en-US" altLang="zh-CN" sz="2800" b="1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nhận</a:t>
            </a:r>
            <a:r>
              <a:rPr lang="en-US" altLang="zh-CN" sz="2800" b="1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về</a:t>
            </a:r>
            <a:r>
              <a:rPr lang="en-US" altLang="zh-CN" sz="2800" b="1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trạng</a:t>
            </a:r>
            <a:r>
              <a:rPr lang="en-US" altLang="zh-CN" sz="2800" b="1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thái</a:t>
            </a:r>
            <a:r>
              <a:rPr lang="en-US" altLang="zh-CN" sz="2800" b="1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, </a:t>
            </a:r>
            <a:r>
              <a:rPr lang="en-US" altLang="zh-CN" sz="2800" b="1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tinh</a:t>
            </a:r>
            <a:r>
              <a:rPr lang="en-US" altLang="zh-CN" sz="2800" b="1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thần</a:t>
            </a:r>
            <a:r>
              <a:rPr lang="en-US" altLang="zh-CN" sz="2800" b="1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nhân</a:t>
            </a:r>
            <a:r>
              <a:rPr lang="en-US" altLang="zh-CN" sz="2800" b="1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vật</a:t>
            </a:r>
            <a:r>
              <a:rPr lang="en-US" altLang="zh-CN" sz="2800" b="1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</a:p>
          <a:p>
            <a:pPr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en-US" altLang="zh-CN" sz="2800" b="1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trong</a:t>
            </a:r>
            <a:r>
              <a:rPr lang="en-US" altLang="zh-CN" sz="2800" b="1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tranh</a:t>
            </a:r>
            <a:r>
              <a:rPr lang="en-US" altLang="zh-CN" sz="2800" b="1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?</a:t>
            </a:r>
            <a:endParaRPr kumimoji="0" lang="en-US" altLang="zh-CN" sz="2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457200" marR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lang="en-US" altLang="zh-CN" sz="2800" b="1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- </a:t>
            </a:r>
            <a:r>
              <a:rPr lang="en-US" altLang="zh-CN" sz="2800" b="1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Hình</a:t>
            </a:r>
            <a:r>
              <a:rPr lang="en-US" altLang="zh-CN" sz="2800" b="1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thức</a:t>
            </a:r>
            <a:r>
              <a:rPr lang="en-US" altLang="zh-CN" sz="2800" b="1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thể</a:t>
            </a:r>
            <a:r>
              <a:rPr lang="en-US" altLang="zh-CN" sz="2800" b="1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hiện</a:t>
            </a:r>
            <a:r>
              <a:rPr lang="en-US" altLang="zh-CN" sz="2800" b="1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màu</a:t>
            </a:r>
            <a:r>
              <a:rPr lang="en-US" altLang="zh-CN" sz="2800" b="1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sắc</a:t>
            </a:r>
            <a:r>
              <a:rPr lang="en-US" altLang="zh-CN" sz="2800" b="1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, </a:t>
            </a:r>
            <a:r>
              <a:rPr lang="en-US" altLang="zh-CN" sz="2800" b="1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đường</a:t>
            </a:r>
            <a:r>
              <a:rPr lang="en-US" altLang="zh-CN" sz="2800" b="1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nét</a:t>
            </a:r>
            <a:r>
              <a:rPr lang="en-US" altLang="zh-CN" sz="2800" b="1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, </a:t>
            </a:r>
          </a:p>
          <a:p>
            <a:pPr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en-US" altLang="zh-CN" sz="2800" b="1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hình</a:t>
            </a:r>
            <a:r>
              <a:rPr lang="en-US" altLang="zh-CN" sz="2800" b="1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ảnh</a:t>
            </a:r>
            <a:r>
              <a:rPr lang="en-US" altLang="zh-CN" sz="2800" b="1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và</a:t>
            </a:r>
            <a:r>
              <a:rPr lang="en-US" altLang="zh-CN" sz="2800" b="1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không</a:t>
            </a:r>
            <a:r>
              <a:rPr lang="en-US" altLang="zh-CN" sz="2800" b="1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gian</a:t>
            </a:r>
            <a:r>
              <a:rPr lang="en-US" altLang="zh-CN" sz="2800" b="1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trong</a:t>
            </a:r>
            <a:r>
              <a:rPr lang="en-US" altLang="zh-CN" sz="2800" b="1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mỗi</a:t>
            </a:r>
            <a:r>
              <a:rPr lang="en-US" altLang="zh-CN" sz="2800" b="1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bức</a:t>
            </a:r>
            <a:r>
              <a:rPr lang="en-US" altLang="zh-CN" sz="2800" b="1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 </a:t>
            </a:r>
            <a:r>
              <a:rPr lang="en-US" altLang="zh-CN" sz="2800" b="1" dirty="0" err="1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tranh</a:t>
            </a:r>
            <a:r>
              <a:rPr lang="en-US" altLang="zh-CN" sz="2800" b="1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? </a:t>
            </a:r>
            <a:endParaRPr kumimoji="0" lang="zh-CN" altLang="en-US" sz="2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057910" y="160655"/>
            <a:ext cx="10798175" cy="671195"/>
          </a:xfrm>
          <a:prstGeom prst="wedgeRoundRectCallout">
            <a:avLst>
              <a:gd name="adj1" fmla="val -54904"/>
              <a:gd name="adj2" fmla="val 7001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1. Quan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sát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–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nhận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thức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về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một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số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hình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thức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thể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hiện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tranh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chân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dung.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ular Callout 2"/>
          <p:cNvSpPr/>
          <p:nvPr/>
        </p:nvSpPr>
        <p:spPr>
          <a:xfrm>
            <a:off x="769409" y="122210"/>
            <a:ext cx="10798175" cy="640080"/>
          </a:xfrm>
          <a:prstGeom prst="wedgeRoundRectCallout">
            <a:avLst>
              <a:gd name="adj1" fmla="val -54904"/>
              <a:gd name="adj2" fmla="val 7001"/>
              <a:gd name="adj3" fmla="val 16667"/>
            </a:avLst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1. Quan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sát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–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nhận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thức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về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một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số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hình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thức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thể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hiện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tranh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chân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dung.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894715"/>
            <a:ext cx="4002405" cy="3983355"/>
          </a:xfrm>
          <a:prstGeom prst="rect">
            <a:avLst/>
          </a:prstGeom>
          <a:ln w="38100"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485" y="894715"/>
            <a:ext cx="3414395" cy="5415280"/>
          </a:xfrm>
          <a:prstGeom prst="rect">
            <a:avLst/>
          </a:prstGeom>
          <a:ln w="38100"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3385" y="801370"/>
            <a:ext cx="3950335" cy="5508625"/>
          </a:xfrm>
          <a:prstGeom prst="rect">
            <a:avLst/>
          </a:prstGeom>
          <a:ln w="38100"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</p:pic>
      <p:sp>
        <p:nvSpPr>
          <p:cNvPr id="8" name="Flowchart: Alternate Process 7"/>
          <p:cNvSpPr/>
          <p:nvPr/>
        </p:nvSpPr>
        <p:spPr>
          <a:xfrm>
            <a:off x="116840" y="4291330"/>
            <a:ext cx="4077970" cy="2018665"/>
          </a:xfrm>
          <a:prstGeom prst="flowChartAlternateProcess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1</a:t>
            </a:r>
            <a:endParaRPr kumimoji="0" lang="en-US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Gustave Courbet (Gu-</a:t>
            </a:r>
            <a:r>
              <a:rPr kumimoji="0" lang="en-US" altLang="zh-CN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sta</a:t>
            </a:r>
            <a:r>
              <a:rPr kumimoji="0" lang="en-US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Co-</a:t>
            </a:r>
            <a:r>
              <a:rPr kumimoji="0" lang="en-US" altLang="zh-CN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bét</a:t>
            </a:r>
            <a:r>
              <a:rPr kumimoji="0" lang="en-US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),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The </a:t>
            </a:r>
            <a:r>
              <a:rPr kumimoji="0" lang="en-US" altLang="zh-CN" sz="1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Desperte</a:t>
            </a:r>
            <a:r>
              <a:rPr kumimoji="0" lang="en-US" altLang="zh-CN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Man(</a:t>
            </a:r>
            <a:r>
              <a:rPr kumimoji="0" lang="en-US" altLang="zh-CN" sz="1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Dơ</a:t>
            </a:r>
            <a:r>
              <a:rPr kumimoji="0" lang="en-US" altLang="zh-CN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1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Đét-pơ-rết</a:t>
            </a:r>
            <a:r>
              <a:rPr kumimoji="0" lang="en-US" altLang="zh-CN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men),</a:t>
            </a:r>
            <a:r>
              <a:rPr kumimoji="0" lang="en-US" altLang="zh-CN" sz="18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1843 - 1845, </a:t>
            </a:r>
            <a:r>
              <a:rPr kumimoji="0" lang="en-US" altLang="zh-CN" sz="1800" b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sơn</a:t>
            </a:r>
            <a:r>
              <a:rPr kumimoji="0" lang="en-US" altLang="zh-CN" sz="18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1800" b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dầu</a:t>
            </a:r>
            <a:r>
              <a:rPr kumimoji="0" lang="en-US" altLang="zh-CN" sz="18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,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45cmx 54cm,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(</a:t>
            </a:r>
            <a:r>
              <a:rPr kumimoji="0" lang="en-US" altLang="zh-CN" sz="1800" b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Trường</a:t>
            </a:r>
            <a:r>
              <a:rPr kumimoji="0" lang="en-US" altLang="zh-CN" sz="18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1800" b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phái</a:t>
            </a:r>
            <a:r>
              <a:rPr kumimoji="0" lang="en-US" altLang="zh-CN" sz="18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1800" b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Hiện</a:t>
            </a:r>
            <a:r>
              <a:rPr kumimoji="0" lang="en-US" altLang="zh-CN" sz="18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1800" b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thực</a:t>
            </a:r>
            <a:r>
              <a:rPr kumimoji="0" lang="en-US" altLang="zh-CN" sz="1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)</a:t>
            </a:r>
            <a:r>
              <a:rPr kumimoji="0" lang="en-US" altLang="zh-CN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311015" y="5370830"/>
            <a:ext cx="3588385" cy="1418590"/>
          </a:xfrm>
          <a:prstGeom prst="round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2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Oskar Kokoschka (</a:t>
            </a:r>
            <a:r>
              <a:rPr kumimoji="0" lang="en-US" altLang="zh-CN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Ốt-caCô-cô</a:t>
            </a:r>
            <a:endParaRPr kumimoji="0" lang="en-US" altLang="zh-CN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-</a:t>
            </a:r>
            <a:r>
              <a:rPr kumimoji="0" lang="en-US" altLang="zh-CN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sca</a:t>
            </a:r>
            <a:r>
              <a:rPr kumimoji="0" lang="en-US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), </a:t>
            </a:r>
            <a:r>
              <a:rPr kumimoji="0" lang="en-US" altLang="zh-CN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sơn</a:t>
            </a:r>
            <a:r>
              <a:rPr kumimoji="0" lang="en-US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dầu</a:t>
            </a:r>
            <a:r>
              <a:rPr kumimoji="0" lang="en-US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, 79cm x 62cm,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(</a:t>
            </a:r>
            <a:r>
              <a:rPr kumimoji="0" lang="en-US" altLang="zh-CN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Trường</a:t>
            </a:r>
            <a:r>
              <a:rPr kumimoji="0" lang="en-US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phái</a:t>
            </a:r>
            <a:r>
              <a:rPr kumimoji="0" lang="en-US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Biểu</a:t>
            </a:r>
            <a:r>
              <a:rPr kumimoji="0" lang="en-US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hiện</a:t>
            </a:r>
            <a:r>
              <a:rPr kumimoji="0" lang="en-US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)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968615" y="5434330"/>
            <a:ext cx="4100195" cy="1379220"/>
          </a:xfrm>
          <a:prstGeom prst="round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3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Pierre Auguste Renoir(Pi-e Au-</a:t>
            </a:r>
            <a:r>
              <a:rPr kumimoji="0" lang="en-US" altLang="zh-CN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gút</a:t>
            </a:r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Rê-noa</a:t>
            </a:r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),1877,sơn dầu,46cm x 56cm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(</a:t>
            </a:r>
            <a:r>
              <a:rPr kumimoji="0" lang="en-US" altLang="zh-CN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Trường</a:t>
            </a:r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phái</a:t>
            </a:r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Ấn</a:t>
            </a:r>
            <a:r>
              <a:rPr kumimoji="0" lang="en-US" altLang="zh-CN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tượng</a:t>
            </a:r>
            <a:r>
              <a:rPr kumimoji="0" lang="en-US" altLang="zh-CN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)</a:t>
            </a:r>
            <a:endParaRPr kumimoji="0" lang="en-US" altLang="zh-CN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ounded Rectangular Callout 6"/>
          <p:cNvSpPr/>
          <p:nvPr/>
        </p:nvSpPr>
        <p:spPr>
          <a:xfrm>
            <a:off x="1057910" y="160655"/>
            <a:ext cx="10798175" cy="671195"/>
          </a:xfrm>
          <a:prstGeom prst="wedgeRoundRectCallout">
            <a:avLst>
              <a:gd name="adj1" fmla="val -54904"/>
              <a:gd name="adj2" fmla="val 7001"/>
              <a:gd name="adj3" fmla="val 16667"/>
            </a:avLst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1. Quan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sát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–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nhận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thức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về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một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số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hình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thức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thể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hiện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tranh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chân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dung.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443865" y="995680"/>
            <a:ext cx="11395710" cy="5737860"/>
          </a:xfrm>
          <a:prstGeom prst="wedgeRectCallout">
            <a:avLst>
              <a:gd name="adj1" fmla="val -49498"/>
              <a:gd name="adj2" fmla="val -54338"/>
            </a:avLst>
          </a:prstGeom>
          <a:ln w="381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lum contrast="36000"/>
          </a:blip>
          <a:stretch>
            <a:fillRect/>
          </a:stretch>
        </p:blipFill>
        <p:spPr>
          <a:xfrm>
            <a:off x="929005" y="1146810"/>
            <a:ext cx="10425430" cy="5435600"/>
          </a:xfrm>
          <a:prstGeom prst="foldedCorner">
            <a:avLst/>
          </a:prstGeom>
          <a:ln w="38100">
            <a:solidFill>
              <a:srgbClr val="00B0F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ular Callout 2"/>
          <p:cNvSpPr/>
          <p:nvPr/>
        </p:nvSpPr>
        <p:spPr>
          <a:xfrm>
            <a:off x="1246505" y="123190"/>
            <a:ext cx="10750550" cy="720090"/>
          </a:xfrm>
          <a:prstGeom prst="wedgeRoundRectCallout">
            <a:avLst>
              <a:gd name="adj1" fmla="val -56538"/>
              <a:gd name="adj2" fmla="val 32627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2. Cách vẽ tranh chân dung với nét, màu biểu cảm.</a:t>
            </a:r>
            <a:endParaRPr kumimoji="0" lang="en-US" altLang="en-US" sz="3200" b="1" i="0" u="none" strike="noStrike" cap="none" normalizeH="0" baseline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sym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6000" contrast="76000"/>
          </a:blip>
          <a:stretch>
            <a:fillRect/>
          </a:stretch>
        </p:blipFill>
        <p:spPr>
          <a:xfrm>
            <a:off x="154940" y="985520"/>
            <a:ext cx="2780665" cy="3625850"/>
          </a:xfrm>
          <a:prstGeom prst="rect">
            <a:avLst/>
          </a:prstGeom>
          <a:ln w="38100"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 contrast="84000"/>
          </a:blip>
          <a:stretch>
            <a:fillRect/>
          </a:stretch>
        </p:blipFill>
        <p:spPr>
          <a:xfrm>
            <a:off x="3051175" y="2832735"/>
            <a:ext cx="2895600" cy="4025265"/>
          </a:xfrm>
          <a:prstGeom prst="rect">
            <a:avLst/>
          </a:prstGeom>
          <a:ln w="38100"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lum contrast="66000"/>
          </a:blip>
          <a:stretch>
            <a:fillRect/>
          </a:stretch>
        </p:blipFill>
        <p:spPr>
          <a:xfrm>
            <a:off x="6057265" y="894715"/>
            <a:ext cx="2948305" cy="4165600"/>
          </a:xfrm>
          <a:prstGeom prst="rect">
            <a:avLst/>
          </a:prstGeom>
          <a:ln w="38100"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lum contrast="12000"/>
          </a:blip>
          <a:stretch>
            <a:fillRect/>
          </a:stretch>
        </p:blipFill>
        <p:spPr>
          <a:xfrm>
            <a:off x="9190990" y="2807335"/>
            <a:ext cx="2867025" cy="4050665"/>
          </a:xfrm>
          <a:prstGeom prst="rect">
            <a:avLst/>
          </a:prstGeom>
          <a:ln w="38100"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lum contrast="66000"/>
          </a:blip>
          <a:stretch>
            <a:fillRect/>
          </a:stretch>
        </p:blipFill>
        <p:spPr>
          <a:xfrm>
            <a:off x="154940" y="4702175"/>
            <a:ext cx="2780665" cy="1273175"/>
          </a:xfrm>
          <a:prstGeom prst="foldedCorner">
            <a:avLst/>
          </a:prstGeom>
          <a:ln w="38100">
            <a:solidFill>
              <a:srgbClr val="FFFF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lum contrast="78000"/>
          </a:blip>
          <a:stretch>
            <a:fillRect/>
          </a:stretch>
        </p:blipFill>
        <p:spPr>
          <a:xfrm>
            <a:off x="3046095" y="1388110"/>
            <a:ext cx="2900680" cy="1362710"/>
          </a:xfrm>
          <a:prstGeom prst="foldedCorner">
            <a:avLst/>
          </a:prstGeom>
          <a:ln w="38100">
            <a:solidFill>
              <a:srgbClr val="FFFF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lum contrast="78000"/>
          </a:blip>
          <a:stretch>
            <a:fillRect/>
          </a:stretch>
        </p:blipFill>
        <p:spPr>
          <a:xfrm>
            <a:off x="6062345" y="5243195"/>
            <a:ext cx="2939415" cy="1271905"/>
          </a:xfrm>
          <a:prstGeom prst="foldedCorner">
            <a:avLst/>
          </a:prstGeom>
          <a:ln w="38100">
            <a:solidFill>
              <a:srgbClr val="FFFF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lum contrast="78000"/>
          </a:blip>
          <a:stretch>
            <a:fillRect/>
          </a:stretch>
        </p:blipFill>
        <p:spPr>
          <a:xfrm>
            <a:off x="9125585" y="1388110"/>
            <a:ext cx="2934970" cy="1235710"/>
          </a:xfrm>
          <a:prstGeom prst="foldedCorner">
            <a:avLst/>
          </a:prstGeom>
          <a:ln w="38100">
            <a:solidFill>
              <a:srgbClr val="FFFF00"/>
            </a:solidFill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ular Callout 2"/>
          <p:cNvSpPr/>
          <p:nvPr/>
        </p:nvSpPr>
        <p:spPr>
          <a:xfrm>
            <a:off x="1246505" y="123190"/>
            <a:ext cx="10750550" cy="720090"/>
          </a:xfrm>
          <a:prstGeom prst="wedgeRoundRectCallout">
            <a:avLst>
              <a:gd name="adj1" fmla="val -56538"/>
              <a:gd name="adj2" fmla="val 32627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2. Cách vẽ tranh chân dung với nét, màu biểu cảm.</a:t>
            </a:r>
            <a:endParaRPr kumimoji="0" lang="en-US" altLang="en-US" sz="3200" b="1" i="0" u="none" strike="noStrike" cap="none" normalizeH="0" baseline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sym typeface="+mn-ea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635952" y="1107005"/>
            <a:ext cx="10953750" cy="5517515"/>
          </a:xfrm>
          <a:prstGeom prst="wedgeEllipseCallout">
            <a:avLst>
              <a:gd name="adj1" fmla="val -51260"/>
              <a:gd name="adj2" fmla="val -55621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 bright="42000" contrast="72000"/>
          </a:blip>
          <a:stretch>
            <a:fillRect/>
          </a:stretch>
        </p:blipFill>
        <p:spPr>
          <a:xfrm>
            <a:off x="2531110" y="1597025"/>
            <a:ext cx="7163435" cy="4439920"/>
          </a:xfrm>
          <a:prstGeom prst="roundRect">
            <a:avLst/>
          </a:prstGeom>
          <a:ln w="38100">
            <a:solidFill>
              <a:srgbClr val="FFFF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417</Words>
  <Application>Microsoft Office PowerPoint</Application>
  <PresentationFormat>Widescreen</PresentationFormat>
  <Paragraphs>50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Times New Roman</vt:lpstr>
      <vt:lpstr>Wingdings</vt:lpstr>
      <vt:lpstr>Green Color</vt:lpstr>
      <vt:lpstr>Bài 3: Tranh chân dung theo  trường phái biểu hiện  </vt:lpstr>
      <vt:lpstr>- Vẽ được tranh chân dung với nét, màu thể hiện trạng thái, cảm xúc của nhân vật theo trường phái Biểu hiện.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Guiguin sinh ngày 7/06/1848 tại Paris</dc:title>
  <dc:creator>SCD</dc:creator>
  <cp:lastModifiedBy>Hi</cp:lastModifiedBy>
  <cp:revision>62</cp:revision>
  <dcterms:created xsi:type="dcterms:W3CDTF">2023-05-10T06:45:00Z</dcterms:created>
  <dcterms:modified xsi:type="dcterms:W3CDTF">2025-03-04T23:38:34Z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C011ECA3B962404CACC4702039A4AADE</vt:lpwstr>
  </property>
  <property fmtid="{D5CDD505-2E9C-101B-9397-08002B2CF9AE}" pid="3" name="KSOProductBuildVer">
    <vt:lpwstr>1033-11.2.0.11537</vt:lpwstr>
  </property>
</Properties>
</file>