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9" r:id="rId2"/>
    <p:sldId id="380" r:id="rId3"/>
    <p:sldId id="376" r:id="rId4"/>
    <p:sldId id="375" r:id="rId5"/>
    <p:sldId id="33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8E9-CB34-46CB-80F7-7129E739E5AB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642D-A9D4-417A-8450-9A51CBFB99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139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8E9-CB34-46CB-80F7-7129E739E5AB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642D-A9D4-417A-8450-9A51CBFB99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858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8E9-CB34-46CB-80F7-7129E739E5AB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642D-A9D4-417A-8450-9A51CBFB99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2169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8E9-CB34-46CB-80F7-7129E739E5AB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642D-A9D4-417A-8450-9A51CBFB9956}" type="slidenum">
              <a:rPr lang="vi-VN" smtClean="0"/>
              <a:t>‹#›</a:t>
            </a:fld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9513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8E9-CB34-46CB-80F7-7129E739E5AB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642D-A9D4-417A-8450-9A51CBFB99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532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8E9-CB34-46CB-80F7-7129E739E5AB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642D-A9D4-417A-8450-9A51CBFB99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3180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8E9-CB34-46CB-80F7-7129E739E5AB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642D-A9D4-417A-8450-9A51CBFB99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1803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8E9-CB34-46CB-80F7-7129E739E5AB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642D-A9D4-417A-8450-9A51CBFB99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8538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8E9-CB34-46CB-80F7-7129E739E5AB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642D-A9D4-417A-8450-9A51CBFB99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056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8E9-CB34-46CB-80F7-7129E739E5AB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642D-A9D4-417A-8450-9A51CBFB99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126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8E9-CB34-46CB-80F7-7129E739E5AB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642D-A9D4-417A-8450-9A51CBFB99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616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8E9-CB34-46CB-80F7-7129E739E5AB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642D-A9D4-417A-8450-9A51CBFB99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551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8E9-CB34-46CB-80F7-7129E739E5AB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642D-A9D4-417A-8450-9A51CBFB99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306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8E9-CB34-46CB-80F7-7129E739E5AB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642D-A9D4-417A-8450-9A51CBFB99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133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8E9-CB34-46CB-80F7-7129E739E5AB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642D-A9D4-417A-8450-9A51CBFB99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236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8E9-CB34-46CB-80F7-7129E739E5AB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642D-A9D4-417A-8450-9A51CBFB99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353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38E9-CB34-46CB-80F7-7129E739E5AB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642D-A9D4-417A-8450-9A51CBFB99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788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1CC38E9-CB34-46CB-80F7-7129E739E5AB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D642D-A9D4-417A-8450-9A51CBFB99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5317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56261" y="0"/>
            <a:ext cx="3402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CHỦ ĐỀ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8991" y="690414"/>
            <a:ext cx="1037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HIỆN ĐẠI THẾ GIỚI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0375" y="2179096"/>
            <a:ext cx="11231245" cy="5200650"/>
          </a:xfrm>
        </p:spPr>
        <p:txBody>
          <a:bodyPr>
            <a:prstTxWarp prst="textCanDown">
              <a:avLst/>
            </a:prstTxWarp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Bài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 3: Tranh chân dung theo </a:t>
            </a:r>
            <a:b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</a:b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trường phái biểu hiện </a:t>
            </a:r>
            <a:b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71873" y="5991722"/>
            <a:ext cx="1608248" cy="598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TIẾT 2 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3297426E-5520-D7D2-25D4-6803EDFEF05D}"/>
              </a:ext>
            </a:extLst>
          </p:cNvPr>
          <p:cNvSpPr/>
          <p:nvPr/>
        </p:nvSpPr>
        <p:spPr>
          <a:xfrm>
            <a:off x="4702019" y="1747670"/>
            <a:ext cx="2554316" cy="598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Tiết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6: </a:t>
            </a:r>
            <a:r>
              <a:rPr kumimoji="0" lang="en-US" altLang="zh-CN" sz="3200" b="1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Bài</a:t>
            </a:r>
            <a:r>
              <a:rPr kumimoji="0" lang="en-US" altLang="zh-CN" sz="32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3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3" grpId="0"/>
      <p:bldP spid="3" grpId="1"/>
      <p:bldP spid="4" grpId="0" bldLvl="0" animBg="1"/>
      <p:bldP spid="4" grpId="1" animBg="1"/>
      <p:bldP spid="5" grpId="0" bldLvl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loud Callout 26"/>
          <p:cNvSpPr/>
          <p:nvPr/>
        </p:nvSpPr>
        <p:spPr>
          <a:xfrm>
            <a:off x="609600" y="293828"/>
            <a:ext cx="10385425" cy="859155"/>
          </a:xfrm>
          <a:prstGeom prst="cloudCallout">
            <a:avLst>
              <a:gd name="adj1" fmla="val -53479"/>
              <a:gd name="adj2" fmla="val 53791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4. Trưng bày sản phẩm và chia sẻ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304165" y="812800"/>
            <a:ext cx="11278235" cy="6045200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- </a:t>
            </a:r>
            <a:r>
              <a:rPr kumimoji="0" lang="en-US" altLang="zh-CN" sz="28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Nêu</a:t>
            </a:r>
            <a:r>
              <a:rPr kumimoji="0" lang="en-US" altLang="zh-CN" sz="28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cảm</a:t>
            </a:r>
            <a:r>
              <a:rPr kumimoji="0" lang="en-US" altLang="zh-CN" sz="28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nhận</a:t>
            </a:r>
            <a:r>
              <a:rPr kumimoji="0" lang="en-US" altLang="zh-CN" sz="28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và</a:t>
            </a:r>
            <a:r>
              <a:rPr kumimoji="0" lang="en-US" altLang="zh-CN" sz="28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phân</a:t>
            </a:r>
            <a:r>
              <a:rPr kumimoji="0" lang="en-US" altLang="zh-CN" sz="28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tích</a:t>
            </a:r>
            <a:r>
              <a:rPr kumimoji="0" lang="en-US" altLang="zh-CN" sz="28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về</a:t>
            </a:r>
            <a:r>
              <a:rPr kumimoji="0" lang="en-US" altLang="zh-CN" sz="28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: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+ </a:t>
            </a:r>
            <a:r>
              <a:rPr kumimoji="0" lang="en-US" altLang="zh-CN" sz="28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Bài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vẽ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em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yêu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thích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+ </a:t>
            </a:r>
            <a:r>
              <a:rPr kumimoji="0" lang="en-US" altLang="zh-CN" sz="28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Trạng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thái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biểu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cảm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của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nhân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vật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trong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bài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vẽ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+ </a:t>
            </a:r>
            <a:r>
              <a:rPr kumimoji="0" lang="en-US" altLang="zh-CN" sz="28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Đường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nét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kumimoji="0" lang="en-US" altLang="zh-CN" sz="28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màu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sắc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thể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hiện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biểu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cảm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của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chân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dung?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+ </a:t>
            </a:r>
            <a:r>
              <a:rPr kumimoji="0" lang="en-US" altLang="zh-CN" sz="28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Điểm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ấn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tượng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trong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bài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vẽ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?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- </a:t>
            </a:r>
            <a:r>
              <a:rPr kumimoji="0" lang="en-US" altLang="zh-CN" sz="28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Kể</a:t>
            </a:r>
            <a:r>
              <a:rPr kumimoji="0" lang="en-US" altLang="zh-CN" sz="28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tên</a:t>
            </a:r>
            <a:r>
              <a:rPr kumimoji="0" lang="en-US" altLang="zh-CN" sz="28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tác</a:t>
            </a:r>
            <a:r>
              <a:rPr kumimoji="0" lang="en-US" altLang="zh-CN" sz="28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phẩm</a:t>
            </a:r>
            <a:r>
              <a:rPr kumimoji="0" lang="en-US" altLang="zh-CN" sz="28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chân</a:t>
            </a:r>
            <a:r>
              <a:rPr kumimoji="0" lang="en-US" altLang="zh-CN" sz="28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dung </a:t>
            </a:r>
            <a:r>
              <a:rPr kumimoji="0" lang="en-US" altLang="zh-CN" sz="28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khác</a:t>
            </a:r>
            <a:r>
              <a:rPr kumimoji="0" lang="en-US" altLang="zh-CN" sz="28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thuộc</a:t>
            </a:r>
            <a:r>
              <a:rPr kumimoji="0" lang="en-US" altLang="zh-CN" sz="28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trường</a:t>
            </a:r>
            <a:r>
              <a:rPr kumimoji="0" lang="en-US" altLang="zh-CN" sz="28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phái</a:t>
            </a:r>
            <a:r>
              <a:rPr kumimoji="0" lang="en-US" altLang="zh-CN" sz="28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Biểu</a:t>
            </a:r>
            <a:r>
              <a:rPr kumimoji="0" lang="en-US" altLang="zh-CN" sz="28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hiện</a:t>
            </a:r>
            <a:r>
              <a:rPr kumimoji="0" lang="en-US" altLang="zh-CN" sz="28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mà</a:t>
            </a:r>
            <a:r>
              <a:rPr kumimoji="0" lang="en-US" altLang="zh-CN" sz="28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em</a:t>
            </a:r>
            <a:r>
              <a:rPr kumimoji="0" lang="en-US" altLang="zh-CN" sz="28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b="1" i="1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biết</a:t>
            </a:r>
            <a:r>
              <a:rPr kumimoji="0" lang="en-US" altLang="zh-CN" sz="2800" b="1" i="1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.</a:t>
            </a:r>
            <a:r>
              <a:rPr kumimoji="0" lang="en-US" altLang="zh-CN" sz="28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Rounded Rectangular Callout 27"/>
          <p:cNvSpPr/>
          <p:nvPr/>
        </p:nvSpPr>
        <p:spPr>
          <a:xfrm>
            <a:off x="831215" y="81280"/>
            <a:ext cx="10325100" cy="812800"/>
          </a:xfrm>
          <a:prstGeom prst="wedgeRoundRectCallout">
            <a:avLst>
              <a:gd name="adj1" fmla="val -52884"/>
              <a:gd name="adj2" fmla="val 30468"/>
              <a:gd name="adj3" fmla="val 16667"/>
            </a:avLst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5. Tìm hiểu tranh chân dung thuộc trường phái Biểu hiện.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" y="1134110"/>
            <a:ext cx="3860800" cy="4038600"/>
          </a:xfrm>
          <a:prstGeom prst="rect">
            <a:avLst/>
          </a:prstGeom>
          <a:ln w="57150">
            <a:solidFill>
              <a:srgbClr val="996633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535" y="1134110"/>
            <a:ext cx="3479800" cy="3940175"/>
          </a:xfrm>
          <a:prstGeom prst="rect">
            <a:avLst/>
          </a:prstGeom>
          <a:ln w="57150">
            <a:solidFill>
              <a:srgbClr val="996633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265" y="1108710"/>
            <a:ext cx="3510280" cy="3891280"/>
          </a:xfrm>
          <a:prstGeom prst="rect">
            <a:avLst/>
          </a:prstGeom>
          <a:ln w="57150">
            <a:solidFill>
              <a:srgbClr val="996633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lum contrast="100000"/>
          </a:blip>
          <a:stretch>
            <a:fillRect/>
          </a:stretch>
        </p:blipFill>
        <p:spPr>
          <a:xfrm>
            <a:off x="211455" y="5066590"/>
            <a:ext cx="3886200" cy="144145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lum contrast="90000"/>
          </a:blip>
          <a:stretch>
            <a:fillRect/>
          </a:stretch>
        </p:blipFill>
        <p:spPr>
          <a:xfrm>
            <a:off x="4535170" y="4999990"/>
            <a:ext cx="3497580" cy="144589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lum contrast="84000"/>
          </a:blip>
          <a:stretch>
            <a:fillRect/>
          </a:stretch>
        </p:blipFill>
        <p:spPr>
          <a:xfrm>
            <a:off x="8469630" y="4999990"/>
            <a:ext cx="3510915" cy="139065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0" y="160655"/>
            <a:ext cx="12191365" cy="6949440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lum bright="30000" contrast="84000"/>
          </a:blip>
          <a:stretch>
            <a:fillRect/>
          </a:stretch>
        </p:blipFill>
        <p:spPr>
          <a:xfrm>
            <a:off x="923925" y="1078230"/>
            <a:ext cx="10386695" cy="5106035"/>
          </a:xfrm>
          <a:prstGeom prst="foldedCorner">
            <a:avLst/>
          </a:prstGeom>
          <a:ln w="38100">
            <a:solidFill>
              <a:srgbClr val="FFFF00"/>
            </a:solidFill>
          </a:ln>
        </p:spPr>
      </p:pic>
      <p:sp>
        <p:nvSpPr>
          <p:cNvPr id="28" name="Rounded Rectangular Callout 27"/>
          <p:cNvSpPr/>
          <p:nvPr/>
        </p:nvSpPr>
        <p:spPr>
          <a:xfrm>
            <a:off x="831215" y="81280"/>
            <a:ext cx="10325100" cy="812800"/>
          </a:xfrm>
          <a:prstGeom prst="wedgeRoundRectCallout">
            <a:avLst>
              <a:gd name="adj1" fmla="val -52884"/>
              <a:gd name="adj2" fmla="val 30468"/>
              <a:gd name="adj3" fmla="val 16667"/>
            </a:avLst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5. Tìm hiểu tranh chân dung thuộc trường phái Biểu hiện.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28" grpId="0" bldLvl="0" animBg="1"/>
      <p:bldP spid="2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00" y="3746377"/>
            <a:ext cx="3298825" cy="364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07" y="3876350"/>
            <a:ext cx="329882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1500186" y="-1"/>
            <a:ext cx="9730191" cy="204774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542"/>
              </a:avLst>
            </a:prstTxWarp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082959" y="2062639"/>
            <a:ext cx="4257675" cy="1428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b="1" kern="10" dirty="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3684234" y="5450889"/>
            <a:ext cx="5060272" cy="1011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</a:t>
            </a:r>
            <a:endParaRPr lang="en-US" sz="3200" kern="10" dirty="0">
              <a:ln w="9525">
                <a:solidFill>
                  <a:srgbClr val="FF0000"/>
                </a:solidFill>
                <a:rou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kern="10" dirty="0" err="1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kern="10" dirty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kern="10" dirty="0" err="1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kern="10" dirty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kern="10" dirty="0">
              <a:ln w="9525">
                <a:solidFill>
                  <a:srgbClr val="FF0000"/>
                </a:solidFill>
                <a:rou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48403" y="3357428"/>
            <a:ext cx="3583576" cy="9144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sz="5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-33583124" y="1296141"/>
            <a:ext cx="42498523" cy="42285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 panose="020B0604030504040204"/>
                <a:ea typeface="Tahoma" panose="020B0604030504040204"/>
                <a:cs typeface="Tahoma" panose="020B0604030504040204"/>
              </a:rPr>
              <a:t>BÀI 3 ĐẾN ĐÂY LÀ HẾT HẸN GẶP LẠI TIẾT HỌC SAU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77" y="4271828"/>
            <a:ext cx="3298825" cy="301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963" y="4271828"/>
            <a:ext cx="3298825" cy="301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bldLvl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</TotalTime>
  <Words>167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Century Gothic</vt:lpstr>
      <vt:lpstr>Tahoma</vt:lpstr>
      <vt:lpstr>Times New Roman</vt:lpstr>
      <vt:lpstr>Wingdings 3</vt:lpstr>
      <vt:lpstr>Ion</vt:lpstr>
      <vt:lpstr>Bài 3: Tranh chân dung theo  trường phái biểu hiện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5</cp:revision>
  <dcterms:created xsi:type="dcterms:W3CDTF">2025-03-04T18:28:04Z</dcterms:created>
  <dcterms:modified xsi:type="dcterms:W3CDTF">2025-03-05T00:31:27Z</dcterms:modified>
</cp:coreProperties>
</file>