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39" r:id="rId2"/>
    <p:sldId id="366" r:id="rId3"/>
    <p:sldId id="367" r:id="rId4"/>
    <p:sldId id="369" r:id="rId5"/>
    <p:sldId id="371" r:id="rId6"/>
    <p:sldId id="370" r:id="rId7"/>
    <p:sldId id="372" r:id="rId8"/>
    <p:sldId id="373" r:id="rId9"/>
    <p:sldId id="382" r:id="rId10"/>
    <p:sldId id="374" r:id="rId11"/>
    <p:sldId id="392" r:id="rId12"/>
    <p:sldId id="393"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72" y="5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A09EB5A-2272-4789-9964-8A286C74BFD6}" type="datetimeFigureOut">
              <a:rPr lang="en-US" smtClean="0"/>
              <a:t>3/4/2025</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5AEEC34-D6F6-4109-A78E-426658FB758C}"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5A09EB5A-2272-4789-9964-8A286C74BFD6}"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9EB5A-2272-4789-9964-8A286C74BFD6}"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9EB5A-2272-4789-9964-8A286C74BFD6}"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EB5A-2272-4789-9964-8A286C74BFD6}"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9EB5A-2272-4789-9964-8A286C74BFD6}"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A09EB5A-2272-4789-9964-8A286C74BFD6}" type="datetimeFigureOut">
              <a:rPr lang="en-US" smtClean="0"/>
              <a:t>3/4/2025</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5AEEC34-D6F6-4109-A78E-426658FB75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Title 2"/>
          <p:cNvSpPr>
            <a:spLocks noGrp="1"/>
          </p:cNvSpPr>
          <p:nvPr>
            <p:ph type="ctrTitle"/>
          </p:nvPr>
        </p:nvSpPr>
        <p:spPr>
          <a:xfrm>
            <a:off x="528955" y="2446020"/>
            <a:ext cx="11231245" cy="5200650"/>
          </a:xfrm>
        </p:spPr>
        <p:txBody>
          <a:bodyPr>
            <a:prstTxWarp prst="textCanDown">
              <a:avLst/>
            </a:prstTxWarp>
            <a:scene3d>
              <a:camera prst="orthographicFront"/>
              <a:lightRig rig="threePt" dir="t"/>
            </a:scene3d>
          </a:bodyPr>
          <a:lstStyle/>
          <a:p>
            <a:pPr algn="ctr"/>
            <a:r>
              <a:rPr lang="en-US" sz="4000" b="1" dirty="0" err="1">
                <a:ln w="12700">
                  <a:solidFill>
                    <a:schemeClr val="accent1"/>
                  </a:solidFill>
                  <a:prstDash val="solid"/>
                </a:ln>
                <a:solidFill>
                  <a:srgbClr val="FFC000"/>
                </a:solidFill>
                <a:effectLst>
                  <a:outerShdw dist="38100" dir="2640000" algn="bl" rotWithShape="0">
                    <a:schemeClr val="accent1"/>
                  </a:outerShdw>
                </a:effectLst>
                <a:sym typeface="+mn-ea"/>
              </a:rPr>
              <a:t>Bài</a:t>
            </a:r>
            <a:r>
              <a:rPr lang="en-US" sz="4000" b="1" dirty="0">
                <a:ln w="12700">
                  <a:solidFill>
                    <a:schemeClr val="accent1"/>
                  </a:solidFill>
                  <a:prstDash val="solid"/>
                </a:ln>
                <a:solidFill>
                  <a:srgbClr val="FFC000"/>
                </a:solidFill>
                <a:effectLst>
                  <a:outerShdw dist="38100" dir="2640000" algn="bl" rotWithShape="0">
                    <a:schemeClr val="accent1"/>
                  </a:outerShdw>
                </a:effectLst>
                <a:sym typeface="+mn-ea"/>
              </a:rPr>
              <a:t> 4: Nét đặc trưng trong tranh </a:t>
            </a:r>
            <a:br>
              <a:rPr lang="en-US" sz="4000" b="1" dirty="0">
                <a:ln w="12700">
                  <a:solidFill>
                    <a:schemeClr val="accent1"/>
                  </a:solidFill>
                  <a:prstDash val="solid"/>
                </a:ln>
                <a:solidFill>
                  <a:srgbClr val="FFC000"/>
                </a:solidFill>
                <a:effectLst>
                  <a:outerShdw dist="38100" dir="2640000" algn="bl" rotWithShape="0">
                    <a:schemeClr val="accent1"/>
                  </a:outerShdw>
                </a:effectLst>
                <a:sym typeface="+mn-ea"/>
              </a:rPr>
            </a:br>
            <a:r>
              <a:rPr lang="en-US" sz="4000" b="1" dirty="0">
                <a:ln w="12700">
                  <a:solidFill>
                    <a:schemeClr val="accent1"/>
                  </a:solidFill>
                  <a:prstDash val="solid"/>
                </a:ln>
                <a:solidFill>
                  <a:srgbClr val="FFC000"/>
                </a:solidFill>
                <a:effectLst>
                  <a:outerShdw dist="38100" dir="2640000" algn="bl" rotWithShape="0">
                    <a:schemeClr val="accent1"/>
                  </a:outerShdw>
                </a:effectLst>
                <a:sym typeface="+mn-ea"/>
              </a:rPr>
              <a:t>sơn mài Việt Nam  </a:t>
            </a:r>
            <a:br>
              <a:rPr lang="en-US" sz="4000" b="1" dirty="0">
                <a:ln w="12700">
                  <a:solidFill>
                    <a:schemeClr val="accent1"/>
                  </a:solidFill>
                  <a:prstDash val="solid"/>
                </a:ln>
                <a:blipFill>
                  <a:blip r:embed="rId2"/>
                </a:blipFill>
                <a:effectLst>
                  <a:outerShdw dist="38100" dir="2640000" algn="bl" rotWithShape="0">
                    <a:schemeClr val="accent1"/>
                  </a:outerShdw>
                </a:effectLst>
              </a:rPr>
            </a:br>
            <a:endParaRPr lang="en-US" sz="4000" b="1" dirty="0">
              <a:ln w="12700">
                <a:solidFill>
                  <a:schemeClr val="accent1"/>
                </a:solidFill>
                <a:prstDash val="solid"/>
              </a:ln>
              <a:blipFill>
                <a:blip r:embed="rId2"/>
              </a:blipFill>
              <a:effectLst>
                <a:outerShdw dist="38100" dir="2640000" algn="bl" rotWithShape="0">
                  <a:schemeClr val="accent1"/>
                </a:outerShdw>
              </a:effectLst>
            </a:endParaRPr>
          </a:p>
        </p:txBody>
      </p:sp>
      <p:sp>
        <p:nvSpPr>
          <p:cNvPr id="4" name="Rounded Rectangle 3"/>
          <p:cNvSpPr/>
          <p:nvPr/>
        </p:nvSpPr>
        <p:spPr>
          <a:xfrm>
            <a:off x="5059680" y="6148070"/>
            <a:ext cx="1176733" cy="59817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FFFF00"/>
                </a:solidFill>
                <a:effectLst/>
                <a:latin typeface="Arial" panose="020B0604020202020204" pitchFamily="34" charset="0"/>
                <a:ea typeface="SimSun" panose="02010600030101010101" pitchFamily="2" charset="-122"/>
              </a:rPr>
              <a:t>(TIẾT </a:t>
            </a:r>
            <a:r>
              <a:rPr lang="en-US" altLang="zh-CN" sz="2000" b="1" dirty="0">
                <a:solidFill>
                  <a:srgbClr val="FFFF00"/>
                </a:solidFill>
                <a:latin typeface="Arial" panose="020B0604020202020204" pitchFamily="34" charset="0"/>
                <a:ea typeface="SimSun" panose="02010600030101010101" pitchFamily="2" charset="-122"/>
              </a:rPr>
              <a:t>1</a:t>
            </a:r>
            <a:r>
              <a:rPr kumimoji="0" lang="en-US" altLang="zh-CN" sz="2000" b="1" i="0" u="none" strike="noStrike" cap="none" normalizeH="0" baseline="0" dirty="0">
                <a:ln>
                  <a:noFill/>
                </a:ln>
                <a:solidFill>
                  <a:srgbClr val="FFFF00"/>
                </a:solidFill>
                <a:effectLst/>
                <a:latin typeface="Arial" panose="020B0604020202020204" pitchFamily="34" charset="0"/>
                <a:ea typeface="SimSun" panose="02010600030101010101" pitchFamily="2" charset="-122"/>
              </a:rPr>
              <a:t>)</a:t>
            </a:r>
          </a:p>
        </p:txBody>
      </p:sp>
      <p:sp>
        <p:nvSpPr>
          <p:cNvPr id="5" name="Rounded Rectangle 3">
            <a:extLst>
              <a:ext uri="{FF2B5EF4-FFF2-40B4-BE49-F238E27FC236}">
                <a16:creationId xmlns:a16="http://schemas.microsoft.com/office/drawing/2014/main" id="{6505682F-848B-DE1A-2524-AF49F188F9FA}"/>
              </a:ext>
            </a:extLst>
          </p:cNvPr>
          <p:cNvSpPr/>
          <p:nvPr/>
        </p:nvSpPr>
        <p:spPr>
          <a:xfrm>
            <a:off x="4574813" y="1847850"/>
            <a:ext cx="2236953" cy="59817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dirty="0" err="1">
                <a:ln>
                  <a:noFill/>
                </a:ln>
                <a:solidFill>
                  <a:srgbClr val="FFFF00"/>
                </a:solidFill>
                <a:effectLst/>
                <a:latin typeface="Arial" panose="020B0604020202020204" pitchFamily="34" charset="0"/>
                <a:ea typeface="SimSun" panose="02010600030101010101" pitchFamily="2" charset="-122"/>
              </a:rPr>
              <a:t>Tiết</a:t>
            </a:r>
            <a:r>
              <a:rPr kumimoji="0" lang="en-US" altLang="zh-CN" sz="2800" b="1" i="0" u="none" strike="noStrike" cap="none" normalizeH="0" baseline="0" dirty="0">
                <a:ln>
                  <a:noFill/>
                </a:ln>
                <a:solidFill>
                  <a:srgbClr val="FFFF00"/>
                </a:solidFill>
                <a:effectLst/>
                <a:latin typeface="Arial" panose="020B0604020202020204" pitchFamily="34" charset="0"/>
                <a:ea typeface="SimSun" panose="02010600030101010101" pitchFamily="2" charset="-122"/>
              </a:rPr>
              <a:t> 7: </a:t>
            </a:r>
            <a:r>
              <a:rPr kumimoji="0" lang="en-US" altLang="zh-CN" sz="2800" b="1" i="0" u="none" strike="noStrike" cap="none" normalizeH="0" baseline="0" dirty="0" err="1">
                <a:ln>
                  <a:noFill/>
                </a:ln>
                <a:solidFill>
                  <a:srgbClr val="FFFF00"/>
                </a:solidFill>
                <a:effectLst/>
                <a:latin typeface="Arial" panose="020B0604020202020204" pitchFamily="34" charset="0"/>
                <a:ea typeface="SimSun" panose="02010600030101010101" pitchFamily="2" charset="-122"/>
              </a:rPr>
              <a:t>Bài</a:t>
            </a:r>
            <a:r>
              <a:rPr kumimoji="0" lang="en-US" altLang="zh-CN" sz="2800" b="1" i="0" u="none" strike="noStrike" cap="none" normalizeH="0" dirty="0">
                <a:ln>
                  <a:noFill/>
                </a:ln>
                <a:solidFill>
                  <a:srgbClr val="FFFF00"/>
                </a:solidFill>
                <a:effectLst/>
                <a:latin typeface="Arial" panose="020B0604020202020204" pitchFamily="34" charset="0"/>
                <a:ea typeface="SimSun" panose="02010600030101010101" pitchFamily="2" charset="-122"/>
              </a:rPr>
              <a:t> 4</a:t>
            </a:r>
            <a:endParaRPr kumimoji="0" lang="en-US" altLang="zh-CN" sz="2800" b="1" i="0" u="none" strike="noStrike" cap="none" normalizeH="0" baseline="0" dirty="0">
              <a:ln>
                <a:noFill/>
              </a:ln>
              <a:solidFill>
                <a:srgbClr val="FFFF00"/>
              </a:solidFill>
              <a:effectLst/>
              <a:latin typeface="Arial" panose="020B0604020202020204" pitchFamily="34" charset="0"/>
              <a:ea typeface="SimSun" panose="02010600030101010101" pitchFamily="2" charset="-122"/>
            </a:endParaRPr>
          </a:p>
        </p:txBody>
      </p:sp>
      <p:sp>
        <p:nvSpPr>
          <p:cNvPr id="6" name="TextBox 5">
            <a:extLst>
              <a:ext uri="{FF2B5EF4-FFF2-40B4-BE49-F238E27FC236}">
                <a16:creationId xmlns:a16="http://schemas.microsoft.com/office/drawing/2014/main" id="{4D9A4299-30E1-51CA-6599-D98C6A6D20B4}"/>
              </a:ext>
            </a:extLst>
          </p:cNvPr>
          <p:cNvSpPr txBox="1"/>
          <p:nvPr/>
        </p:nvSpPr>
        <p:spPr>
          <a:xfrm>
            <a:off x="4097012" y="436652"/>
            <a:ext cx="3402803" cy="584775"/>
          </a:xfrm>
          <a:prstGeom prst="rect">
            <a:avLst/>
          </a:prstGeom>
          <a:noFill/>
        </p:spPr>
        <p:txBody>
          <a:bodyPr wrap="square" rtlCol="0">
            <a:spAutoFit/>
          </a:bodyPr>
          <a:lstStyle/>
          <a:p>
            <a:pPr algn="ctr"/>
            <a:r>
              <a:rPr lang="en-US" sz="3200" b="1" dirty="0">
                <a:solidFill>
                  <a:schemeClr val="accent2">
                    <a:lumMod val="20000"/>
                    <a:lumOff val="80000"/>
                  </a:schemeClr>
                </a:solidFill>
              </a:rPr>
              <a:t>CHỦ ĐỀ</a:t>
            </a:r>
          </a:p>
        </p:txBody>
      </p:sp>
      <p:sp>
        <p:nvSpPr>
          <p:cNvPr id="7" name="TextBox 6">
            <a:extLst>
              <a:ext uri="{FF2B5EF4-FFF2-40B4-BE49-F238E27FC236}">
                <a16:creationId xmlns:a16="http://schemas.microsoft.com/office/drawing/2014/main" id="{FD20671B-F176-BD8C-6D0C-AE4EA3CB2947}"/>
              </a:ext>
            </a:extLst>
          </p:cNvPr>
          <p:cNvSpPr txBox="1"/>
          <p:nvPr/>
        </p:nvSpPr>
        <p:spPr>
          <a:xfrm>
            <a:off x="609742" y="1127066"/>
            <a:ext cx="10377344" cy="584775"/>
          </a:xfrm>
          <a:prstGeom prst="rect">
            <a:avLst/>
          </a:prstGeom>
          <a:noFill/>
        </p:spPr>
        <p:txBody>
          <a:bodyPr wrap="square" rtlCol="0">
            <a:spAutoFit/>
          </a:bodyPr>
          <a:lstStyle/>
          <a:p>
            <a:pPr algn="ctr"/>
            <a:r>
              <a:rPr lang="en-US" sz="3200" b="1" dirty="0">
                <a:solidFill>
                  <a:schemeClr val="accent2">
                    <a:lumMod val="20000"/>
                    <a:lumOff val="80000"/>
                  </a:schemeClr>
                </a:solidFill>
                <a:latin typeface="Times New Roman" panose="02020603050405020304" pitchFamily="18" charset="0"/>
                <a:cs typeface="Times New Roman" panose="02020603050405020304" pitchFamily="18" charset="0"/>
              </a:rPr>
              <a:t>NGHỆ THUẬT HIỆN ĐẠI THẾ GIỚI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animBg="1"/>
      <p:bldP spid="5" grpId="0" bldLvl="0" animBg="1"/>
      <p:bldP spid="5" grpId="1" animBg="1"/>
      <p:bldP spid="6" grpId="0"/>
      <p:bldP spid="6"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a:xfrm>
            <a:off x="380489" y="1196975"/>
            <a:ext cx="11678545" cy="674370"/>
          </a:xfrm>
          <a:ln w="38100">
            <a:solidFill>
              <a:srgbClr val="996633"/>
            </a:solidFill>
          </a:ln>
        </p:spPr>
        <p:style>
          <a:lnRef idx="0">
            <a:schemeClr val="accent3"/>
          </a:lnRef>
          <a:fillRef idx="3">
            <a:schemeClr val="accent3"/>
          </a:fillRef>
          <a:effectRef idx="3">
            <a:schemeClr val="accent3"/>
          </a:effectRef>
          <a:fontRef idx="minor">
            <a:schemeClr val="lt1"/>
          </a:fontRef>
        </p:style>
        <p:txBody>
          <a:bodyPr>
            <a:scene3d>
              <a:camera prst="orthographicFront"/>
              <a:lightRig rig="soft" dir="t">
                <a:rot lat="0" lon="0" rev="15600000"/>
              </a:lightRig>
            </a:scene3d>
            <a:sp3d extrusionH="57150" prstMaterial="softEdge">
              <a:bevelT w="25400" h="38100"/>
            </a:sp3d>
          </a:bodyPr>
          <a:lstStyle/>
          <a:p>
            <a:r>
              <a:rPr lang="en-US" sz="2800" b="1" dirty="0" err="1">
                <a:solidFill>
                  <a:schemeClr val="accent4"/>
                </a:solidFill>
              </a:rPr>
              <a:t>Xác</a:t>
            </a:r>
            <a:r>
              <a:rPr lang="en-US" sz="2800" b="1" dirty="0">
                <a:solidFill>
                  <a:schemeClr val="accent4"/>
                </a:solidFill>
              </a:rPr>
              <a:t> </a:t>
            </a:r>
            <a:r>
              <a:rPr lang="en-US" sz="2800" b="1" dirty="0" err="1">
                <a:solidFill>
                  <a:schemeClr val="accent4"/>
                </a:solidFill>
              </a:rPr>
              <a:t>định</a:t>
            </a:r>
            <a:r>
              <a:rPr lang="en-US" sz="2800" b="1" dirty="0">
                <a:solidFill>
                  <a:schemeClr val="accent4"/>
                </a:solidFill>
              </a:rPr>
              <a:t> </a:t>
            </a:r>
            <a:r>
              <a:rPr lang="en-US" sz="2800" b="1" dirty="0" err="1">
                <a:solidFill>
                  <a:schemeClr val="accent4"/>
                </a:solidFill>
              </a:rPr>
              <a:t>hình</a:t>
            </a:r>
            <a:r>
              <a:rPr lang="en-US" sz="2800" b="1" dirty="0">
                <a:solidFill>
                  <a:schemeClr val="accent4"/>
                </a:solidFill>
              </a:rPr>
              <a:t> </a:t>
            </a:r>
            <a:r>
              <a:rPr lang="en-US" sz="2800" b="1" dirty="0" err="1">
                <a:solidFill>
                  <a:schemeClr val="accent4"/>
                </a:solidFill>
              </a:rPr>
              <a:t>sẽ</a:t>
            </a:r>
            <a:r>
              <a:rPr lang="en-US" sz="2800" b="1" dirty="0">
                <a:solidFill>
                  <a:schemeClr val="accent4"/>
                </a:solidFill>
              </a:rPr>
              <a:t> </a:t>
            </a:r>
            <a:r>
              <a:rPr lang="en-US" sz="2800" b="1" dirty="0" err="1">
                <a:solidFill>
                  <a:schemeClr val="accent4"/>
                </a:solidFill>
              </a:rPr>
              <a:t>thể</a:t>
            </a:r>
            <a:r>
              <a:rPr lang="en-US" sz="2800" b="1" dirty="0">
                <a:solidFill>
                  <a:schemeClr val="accent4"/>
                </a:solidFill>
              </a:rPr>
              <a:t> </a:t>
            </a:r>
            <a:r>
              <a:rPr lang="en-US" sz="2800" b="1" dirty="0" err="1">
                <a:solidFill>
                  <a:schemeClr val="accent4"/>
                </a:solidFill>
              </a:rPr>
              <a:t>hiện</a:t>
            </a:r>
            <a:r>
              <a:rPr lang="en-US" sz="2800" b="1" dirty="0">
                <a:solidFill>
                  <a:schemeClr val="accent4"/>
                </a:solidFill>
              </a:rPr>
              <a:t> </a:t>
            </a:r>
            <a:r>
              <a:rPr lang="en-US" sz="2800" b="1" dirty="0" err="1">
                <a:solidFill>
                  <a:schemeClr val="accent4"/>
                </a:solidFill>
              </a:rPr>
              <a:t>trong</a:t>
            </a:r>
            <a:r>
              <a:rPr lang="en-US" sz="2800" b="1" dirty="0">
                <a:solidFill>
                  <a:schemeClr val="accent4"/>
                </a:solidFill>
              </a:rPr>
              <a:t> </a:t>
            </a:r>
            <a:r>
              <a:rPr lang="en-US" sz="2800" b="1" dirty="0" err="1">
                <a:solidFill>
                  <a:schemeClr val="accent4"/>
                </a:solidFill>
              </a:rPr>
              <a:t>tranh</a:t>
            </a:r>
            <a:r>
              <a:rPr lang="en-US" sz="2800" b="1" dirty="0">
                <a:solidFill>
                  <a:schemeClr val="accent4"/>
                </a:solidFill>
              </a:rPr>
              <a:t> </a:t>
            </a:r>
            <a:r>
              <a:rPr lang="en-US" sz="2800" b="1" dirty="0" err="1">
                <a:solidFill>
                  <a:schemeClr val="accent4"/>
                </a:solidFill>
              </a:rPr>
              <a:t>và</a:t>
            </a:r>
            <a:r>
              <a:rPr lang="en-US" sz="2800" b="1" dirty="0">
                <a:solidFill>
                  <a:schemeClr val="accent4"/>
                </a:solidFill>
              </a:rPr>
              <a:t> </a:t>
            </a:r>
            <a:r>
              <a:rPr lang="en-US" sz="2800" b="1" dirty="0" err="1">
                <a:solidFill>
                  <a:schemeClr val="accent4"/>
                </a:solidFill>
              </a:rPr>
              <a:t>thực</a:t>
            </a:r>
            <a:r>
              <a:rPr lang="en-US" sz="2800" b="1" dirty="0">
                <a:solidFill>
                  <a:schemeClr val="accent4"/>
                </a:solidFill>
              </a:rPr>
              <a:t> </a:t>
            </a:r>
            <a:r>
              <a:rPr lang="en-US" sz="2800" b="1" dirty="0" err="1">
                <a:solidFill>
                  <a:schemeClr val="accent4"/>
                </a:solidFill>
              </a:rPr>
              <a:t>hiện</a:t>
            </a:r>
            <a:r>
              <a:rPr lang="en-US" sz="2800" b="1" dirty="0">
                <a:solidFill>
                  <a:schemeClr val="accent4"/>
                </a:solidFill>
              </a:rPr>
              <a:t> </a:t>
            </a:r>
            <a:r>
              <a:rPr lang="en-US" sz="2800" b="1" dirty="0" err="1">
                <a:solidFill>
                  <a:schemeClr val="accent4"/>
                </a:solidFill>
              </a:rPr>
              <a:t>theo</a:t>
            </a:r>
            <a:r>
              <a:rPr lang="en-US" sz="2800" b="1" dirty="0">
                <a:solidFill>
                  <a:schemeClr val="accent4"/>
                </a:solidFill>
              </a:rPr>
              <a:t> </a:t>
            </a:r>
            <a:r>
              <a:rPr lang="en-US" sz="2800" b="1" dirty="0" err="1">
                <a:solidFill>
                  <a:schemeClr val="accent4"/>
                </a:solidFill>
              </a:rPr>
              <a:t>hướng</a:t>
            </a:r>
            <a:r>
              <a:rPr lang="en-US" sz="2800" b="1" dirty="0">
                <a:solidFill>
                  <a:schemeClr val="accent4"/>
                </a:solidFill>
              </a:rPr>
              <a:t> </a:t>
            </a:r>
            <a:r>
              <a:rPr lang="en-US" sz="2800" b="1" dirty="0" err="1">
                <a:solidFill>
                  <a:schemeClr val="accent4"/>
                </a:solidFill>
              </a:rPr>
              <a:t>dẫn</a:t>
            </a:r>
            <a:r>
              <a:rPr lang="en-US" sz="2800" b="1" dirty="0">
                <a:solidFill>
                  <a:schemeClr val="accent4"/>
                </a:solidFill>
              </a:rPr>
              <a:t>: </a:t>
            </a:r>
          </a:p>
        </p:txBody>
      </p:sp>
      <p:sp>
        <p:nvSpPr>
          <p:cNvPr id="26" name="Rectangular Callout 25"/>
          <p:cNvSpPr/>
          <p:nvPr/>
        </p:nvSpPr>
        <p:spPr>
          <a:xfrm>
            <a:off x="1255395" y="160655"/>
            <a:ext cx="8691245" cy="777875"/>
          </a:xfrm>
          <a:prstGeom prst="wedgeRectCallout">
            <a:avLst>
              <a:gd name="adj1" fmla="val -58117"/>
              <a:gd name="adj2" fmla="val 24204"/>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FFC000"/>
                </a:solidFill>
                <a:effectLst>
                  <a:outerShdw blurRad="38100" dist="19050" dir="2700000" algn="tl" rotWithShape="0">
                    <a:schemeClr val="dk1">
                      <a:alpha val="40000"/>
                    </a:schemeClr>
                  </a:outerShdw>
                </a:effectLst>
                <a:sym typeface="+mn-ea"/>
              </a:rPr>
              <a:t>3. </a:t>
            </a:r>
            <a:r>
              <a:rPr lang="en-US" sz="3600" b="1" dirty="0" err="1">
                <a:solidFill>
                  <a:srgbClr val="FFC000"/>
                </a:solidFill>
                <a:effectLst>
                  <a:outerShdw blurRad="38100" dist="19050" dir="2700000" algn="tl" rotWithShape="0">
                    <a:schemeClr val="dk1">
                      <a:alpha val="40000"/>
                    </a:schemeClr>
                  </a:outerShdw>
                </a:effectLst>
                <a:sym typeface="+mn-ea"/>
              </a:rPr>
              <a:t>Tạo</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bức</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tranh</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kết</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hợp</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gắn</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vỏ</a:t>
            </a:r>
            <a:r>
              <a:rPr lang="en-US" sz="3600" b="1" dirty="0">
                <a:solidFill>
                  <a:srgbClr val="FFC000"/>
                </a:solidFill>
                <a:effectLst>
                  <a:outerShdw blurRad="38100" dist="19050" dir="2700000" algn="tl" rotWithShape="0">
                    <a:schemeClr val="dk1">
                      <a:alpha val="40000"/>
                    </a:schemeClr>
                  </a:outerShdw>
                </a:effectLst>
                <a:sym typeface="+mn-ea"/>
              </a:rPr>
              <a:t> </a:t>
            </a:r>
            <a:r>
              <a:rPr lang="en-US" sz="3600" b="1" dirty="0" err="1">
                <a:solidFill>
                  <a:srgbClr val="FFC000"/>
                </a:solidFill>
                <a:effectLst>
                  <a:outerShdw blurRad="38100" dist="19050" dir="2700000" algn="tl" rotWithShape="0">
                    <a:schemeClr val="dk1">
                      <a:alpha val="40000"/>
                    </a:schemeClr>
                  </a:outerShdw>
                </a:effectLst>
                <a:sym typeface="+mn-ea"/>
              </a:rPr>
              <a:t>trứng</a:t>
            </a:r>
            <a:r>
              <a:rPr lang="en-US" sz="3600" b="1" dirty="0">
                <a:solidFill>
                  <a:srgbClr val="FFC000"/>
                </a:solidFill>
                <a:effectLst>
                  <a:outerShdw blurRad="38100" dist="19050" dir="2700000" algn="tl" rotWithShape="0">
                    <a:schemeClr val="dk1">
                      <a:alpha val="40000"/>
                    </a:schemeClr>
                  </a:outerShdw>
                </a:effectLst>
                <a:sym typeface="+mn-ea"/>
              </a:rPr>
              <a:t>.</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p>
        </p:txBody>
      </p:sp>
      <p:sp>
        <p:nvSpPr>
          <p:cNvPr id="6" name="Right Arrow Callout 5"/>
          <p:cNvSpPr/>
          <p:nvPr/>
        </p:nvSpPr>
        <p:spPr>
          <a:xfrm>
            <a:off x="484505" y="2539365"/>
            <a:ext cx="2804795" cy="3401695"/>
          </a:xfrm>
          <a:prstGeom prst="rightArrowCallout">
            <a:avLst/>
          </a:prstGeom>
          <a:ln w="38100">
            <a:solidFill>
              <a:srgbClr val="996633"/>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Bôi keo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vào mảng</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 hình cần</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 dán vỏ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trứng </a:t>
            </a:r>
          </a:p>
        </p:txBody>
      </p:sp>
      <p:sp>
        <p:nvSpPr>
          <p:cNvPr id="11" name="Right Arrow Callout 10"/>
          <p:cNvSpPr/>
          <p:nvPr/>
        </p:nvSpPr>
        <p:spPr>
          <a:xfrm>
            <a:off x="3339465" y="2538730"/>
            <a:ext cx="3039745" cy="3544570"/>
          </a:xfrm>
          <a:prstGeom prst="rightArrowCallout">
            <a:avLst/>
          </a:prstGeom>
          <a:ln w="38100">
            <a:solidFill>
              <a:srgbClr val="996633"/>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Đặt vỏ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trứng lên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mảng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hình đã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bôi keo </a:t>
            </a:r>
          </a:p>
        </p:txBody>
      </p:sp>
      <p:sp>
        <p:nvSpPr>
          <p:cNvPr id="12" name="Right Arrow Callout 11"/>
          <p:cNvSpPr/>
          <p:nvPr/>
        </p:nvSpPr>
        <p:spPr>
          <a:xfrm>
            <a:off x="6429375" y="2538730"/>
            <a:ext cx="3038475" cy="3544570"/>
          </a:xfrm>
          <a:prstGeom prst="rightArrowCallout">
            <a:avLst/>
          </a:prstGeom>
          <a:ln w="38100">
            <a:solidFill>
              <a:srgbClr val="996633"/>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Dùng ngón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tay ấn nhẹ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để vỏ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trứng dính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đều xuống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mảng hình </a:t>
            </a:r>
          </a:p>
        </p:txBody>
      </p:sp>
      <p:sp>
        <p:nvSpPr>
          <p:cNvPr id="13" name="Flowchart: Alternate Process 12"/>
          <p:cNvSpPr/>
          <p:nvPr/>
        </p:nvSpPr>
        <p:spPr>
          <a:xfrm>
            <a:off x="9546590" y="2439670"/>
            <a:ext cx="2020570" cy="3600450"/>
          </a:xfrm>
          <a:prstGeom prst="flowChartAlternateProcess">
            <a:avLst/>
          </a:prstGeom>
          <a:gradFill rotWithShape="0">
            <a:gsLst>
              <a:gs pos="0">
                <a:schemeClr val="accent1"/>
              </a:gs>
              <a:gs pos="100000">
                <a:schemeClr val="accent2"/>
              </a:gs>
            </a:gsLst>
            <a:lin ang="5400000" scaled="1"/>
          </a:gradFill>
          <a:ln w="57150" cap="flat" cmpd="sng" algn="ctr">
            <a:solidFill>
              <a:srgbClr val="996633"/>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Dùng vỏ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chai lăn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đều lên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phần hình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đã gắn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800" b="0" i="0" u="none" strike="noStrike" cap="none" normalizeH="0" baseline="0">
                <a:ln>
                  <a:noFill/>
                </a:ln>
                <a:solidFill>
                  <a:schemeClr val="tx1"/>
                </a:solidFill>
                <a:effectLst/>
                <a:latin typeface="Arial" panose="020B0604020202020204" pitchFamily="34" charset="0"/>
                <a:ea typeface="SimSun" panose="02010600030101010101" pitchFamily="2" charset="-122"/>
              </a:rPr>
              <a:t>trứng </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ppt_x</p:attrName>
                                        </p:attrNameLst>
                                      </p:cBhvr>
                                      <p:tavLst>
                                        <p:tav tm="0">
                                          <p:val>
                                            <p:strVal val="#ppt_x-.2"/>
                                          </p:val>
                                        </p:tav>
                                        <p:tav tm="100000">
                                          <p:val>
                                            <p:strVal val="#ppt_x"/>
                                          </p:val>
                                        </p:tav>
                                      </p:tavLst>
                                    </p:anim>
                                    <p:anim calcmode="lin" valueType="num">
                                      <p:cBhvr>
                                        <p:cTn id="2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ppt_x</p:attrName>
                                        </p:attrNameLst>
                                      </p:cBhvr>
                                      <p:tavLst>
                                        <p:tav tm="0">
                                          <p:val>
                                            <p:strVal val="#ppt_x-.2"/>
                                          </p:val>
                                        </p:tav>
                                        <p:tav tm="100000">
                                          <p:val>
                                            <p:strVal val="#ppt_x"/>
                                          </p:val>
                                        </p:tav>
                                      </p:tavLst>
                                    </p:anim>
                                    <p:anim calcmode="lin" valueType="num">
                                      <p:cBhvr>
                                        <p:cTn id="3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amond(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6" grpId="0" animBg="1"/>
      <p:bldP spid="26" grpId="1" animBg="1"/>
      <p:bldP spid="6" grpId="0" animBg="1"/>
      <p:bldP spid="6" grpId="1" animBg="1"/>
      <p:bldP spid="11" grpId="0" animBg="1"/>
      <p:bldP spid="11" grpId="1" animBg="1"/>
      <p:bldP spid="12" grpId="0" animBg="1"/>
      <p:bldP spid="12"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a:xfrm>
            <a:off x="1255395" y="1089025"/>
            <a:ext cx="9521024" cy="674370"/>
          </a:xfrm>
          <a:ln w="38100">
            <a:solidFill>
              <a:srgbClr val="996633"/>
            </a:solidFill>
          </a:ln>
        </p:spPr>
        <p:style>
          <a:lnRef idx="0">
            <a:schemeClr val="accent3"/>
          </a:lnRef>
          <a:fillRef idx="3">
            <a:schemeClr val="accent3"/>
          </a:fillRef>
          <a:effectRef idx="3">
            <a:schemeClr val="accent3"/>
          </a:effectRef>
          <a:fontRef idx="minor">
            <a:schemeClr val="lt1"/>
          </a:fontRef>
        </p:style>
        <p:txBody>
          <a:bodyPr>
            <a:scene3d>
              <a:camera prst="orthographicFront"/>
              <a:lightRig rig="soft" dir="t">
                <a:rot lat="0" lon="0" rev="15600000"/>
              </a:lightRig>
            </a:scene3d>
            <a:sp3d extrusionH="57150" prstMaterial="softEdge">
              <a:bevelT w="25400" h="38100"/>
            </a:sp3d>
          </a:bodyPr>
          <a:lstStyle/>
          <a:p>
            <a:r>
              <a:rPr lang="en-US" sz="2800" b="1" dirty="0" err="1">
                <a:solidFill>
                  <a:schemeClr val="accent4"/>
                </a:solidFill>
              </a:rPr>
              <a:t>Hình</a:t>
            </a:r>
            <a:r>
              <a:rPr lang="en-US" sz="2800" b="1" dirty="0">
                <a:solidFill>
                  <a:schemeClr val="accent4"/>
                </a:solidFill>
              </a:rPr>
              <a:t> </a:t>
            </a:r>
            <a:r>
              <a:rPr lang="en-US" sz="2800" b="1" dirty="0" err="1">
                <a:solidFill>
                  <a:schemeClr val="accent4"/>
                </a:solidFill>
              </a:rPr>
              <a:t>tham</a:t>
            </a:r>
            <a:r>
              <a:rPr lang="en-US" sz="2800" b="1" dirty="0">
                <a:solidFill>
                  <a:schemeClr val="accent4"/>
                </a:solidFill>
              </a:rPr>
              <a:t> </a:t>
            </a:r>
            <a:r>
              <a:rPr lang="en-US" sz="2800" b="1" dirty="0" err="1">
                <a:solidFill>
                  <a:schemeClr val="accent4"/>
                </a:solidFill>
              </a:rPr>
              <a:t>khảo</a:t>
            </a:r>
            <a:r>
              <a:rPr lang="en-US" sz="2800" b="1" dirty="0">
                <a:solidFill>
                  <a:schemeClr val="accent4"/>
                </a:solidFill>
              </a:rPr>
              <a:t>: Tranh </a:t>
            </a:r>
            <a:r>
              <a:rPr lang="en-US" sz="2800" b="1" dirty="0" err="1">
                <a:solidFill>
                  <a:schemeClr val="accent4"/>
                </a:solidFill>
              </a:rPr>
              <a:t>có</a:t>
            </a:r>
            <a:r>
              <a:rPr lang="en-US" sz="2800" b="1" dirty="0">
                <a:solidFill>
                  <a:schemeClr val="accent4"/>
                </a:solidFill>
              </a:rPr>
              <a:t> </a:t>
            </a:r>
            <a:r>
              <a:rPr lang="en-US" sz="2800" b="1" dirty="0" err="1">
                <a:solidFill>
                  <a:schemeClr val="accent4"/>
                </a:solidFill>
              </a:rPr>
              <a:t>sử</a:t>
            </a:r>
            <a:r>
              <a:rPr lang="en-US" sz="2800" b="1" dirty="0">
                <a:solidFill>
                  <a:schemeClr val="accent4"/>
                </a:solidFill>
              </a:rPr>
              <a:t> </a:t>
            </a:r>
            <a:r>
              <a:rPr lang="en-US" sz="2800" b="1" dirty="0" err="1">
                <a:solidFill>
                  <a:schemeClr val="accent4"/>
                </a:solidFill>
              </a:rPr>
              <a:t>dụng</a:t>
            </a:r>
            <a:r>
              <a:rPr lang="en-US" sz="2800" b="1" dirty="0">
                <a:solidFill>
                  <a:schemeClr val="accent4"/>
                </a:solidFill>
              </a:rPr>
              <a:t> </a:t>
            </a:r>
            <a:r>
              <a:rPr lang="en-US" sz="2800" b="1" dirty="0" err="1">
                <a:solidFill>
                  <a:schemeClr val="accent4"/>
                </a:solidFill>
              </a:rPr>
              <a:t>vật</a:t>
            </a:r>
            <a:r>
              <a:rPr lang="en-US" sz="2800" b="1" dirty="0">
                <a:solidFill>
                  <a:schemeClr val="accent4"/>
                </a:solidFill>
              </a:rPr>
              <a:t> </a:t>
            </a:r>
            <a:r>
              <a:rPr lang="en-US" sz="2800" b="1" dirty="0" err="1">
                <a:solidFill>
                  <a:schemeClr val="accent4"/>
                </a:solidFill>
              </a:rPr>
              <a:t>liệu</a:t>
            </a:r>
            <a:r>
              <a:rPr lang="en-US" sz="2800" b="1" dirty="0">
                <a:solidFill>
                  <a:schemeClr val="accent4"/>
                </a:solidFill>
              </a:rPr>
              <a:t> </a:t>
            </a:r>
            <a:r>
              <a:rPr lang="en-US" sz="2800" b="1" dirty="0" err="1">
                <a:solidFill>
                  <a:schemeClr val="accent4"/>
                </a:solidFill>
              </a:rPr>
              <a:t>vỏ</a:t>
            </a:r>
            <a:r>
              <a:rPr lang="en-US" sz="2800" b="1" dirty="0">
                <a:solidFill>
                  <a:schemeClr val="accent4"/>
                </a:solidFill>
              </a:rPr>
              <a:t> </a:t>
            </a:r>
            <a:r>
              <a:rPr lang="en-US" sz="2800" b="1" dirty="0" err="1">
                <a:solidFill>
                  <a:schemeClr val="accent4"/>
                </a:solidFill>
              </a:rPr>
              <a:t>trứng</a:t>
            </a:r>
            <a:r>
              <a:rPr lang="en-US" sz="2800" b="1" dirty="0">
                <a:solidFill>
                  <a:schemeClr val="accent4"/>
                </a:solidFill>
              </a:rPr>
              <a:t>. </a:t>
            </a:r>
          </a:p>
        </p:txBody>
      </p:sp>
      <p:sp>
        <p:nvSpPr>
          <p:cNvPr id="26" name="Rectangular Callout 25"/>
          <p:cNvSpPr/>
          <p:nvPr/>
        </p:nvSpPr>
        <p:spPr>
          <a:xfrm>
            <a:off x="1500871" y="160655"/>
            <a:ext cx="8691245" cy="777875"/>
          </a:xfrm>
          <a:prstGeom prst="wedgeRectCallout">
            <a:avLst>
              <a:gd name="adj1" fmla="val -58117"/>
              <a:gd name="adj2" fmla="val 24204"/>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kết hợp gắn vỏ trứng. </a:t>
            </a:r>
          </a:p>
        </p:txBody>
      </p:sp>
      <p:pic>
        <p:nvPicPr>
          <p:cNvPr id="3" name="Picture 2"/>
          <p:cNvPicPr>
            <a:picLocks noChangeAspect="1"/>
          </p:cNvPicPr>
          <p:nvPr/>
        </p:nvPicPr>
        <p:blipFill>
          <a:blip r:embed="rId2"/>
          <a:stretch>
            <a:fillRect/>
          </a:stretch>
        </p:blipFill>
        <p:spPr>
          <a:xfrm>
            <a:off x="366395" y="1913890"/>
            <a:ext cx="11460480" cy="4485640"/>
          </a:xfrm>
          <a:prstGeom prst="rect">
            <a:avLst/>
          </a:prstGeom>
          <a:ln w="76200">
            <a:solidFill>
              <a:srgbClr val="FF9933"/>
            </a:solidFill>
            <a:prstDash val="solid"/>
          </a:ln>
        </p:spPr>
      </p:pic>
      <p:sp>
        <p:nvSpPr>
          <p:cNvPr id="4" name="Flowchart: Alternate Process 3"/>
          <p:cNvSpPr/>
          <p:nvPr/>
        </p:nvSpPr>
        <p:spPr>
          <a:xfrm>
            <a:off x="365760" y="6313170"/>
            <a:ext cx="11461115" cy="477520"/>
          </a:xfrm>
          <a:prstGeom prst="flowChartAlternateProcess">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Nguyễn Gia Trí, Bình phong phong cảnh, 1939, sơn mài, 159cm x 400cm </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amond(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ppt_x</p:attrName>
                                        </p:attrNameLst>
                                      </p:cBhvr>
                                      <p:tavLst>
                                        <p:tav tm="0">
                                          <p:val>
                                            <p:strVal val="#ppt_x-.2"/>
                                          </p:val>
                                        </p:tav>
                                        <p:tav tm="100000">
                                          <p:val>
                                            <p:strVal val="#ppt_x"/>
                                          </p:val>
                                        </p:tav>
                                      </p:tavLst>
                                    </p:anim>
                                    <p:anim calcmode="lin" valueType="num">
                                      <p:cBhvr>
                                        <p:cTn id="27"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6" grpId="0" animBg="1"/>
      <p:bldP spid="26" grpId="1" animBg="1"/>
      <p:bldP spid="4" grpId="0" bldLvl="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a:xfrm>
            <a:off x="101654" y="854710"/>
            <a:ext cx="10441561" cy="575945"/>
          </a:xfrm>
          <a:ln w="38100">
            <a:solidFill>
              <a:srgbClr val="996633"/>
            </a:solidFill>
          </a:ln>
        </p:spPr>
        <p:style>
          <a:lnRef idx="0">
            <a:schemeClr val="accent3"/>
          </a:lnRef>
          <a:fillRef idx="3">
            <a:schemeClr val="accent3"/>
          </a:fillRef>
          <a:effectRef idx="3">
            <a:schemeClr val="accent3"/>
          </a:effectRef>
          <a:fontRef idx="minor">
            <a:schemeClr val="lt1"/>
          </a:fontRef>
        </p:style>
        <p:txBody>
          <a:bodyPr>
            <a:scene3d>
              <a:camera prst="orthographicFront"/>
              <a:lightRig rig="soft" dir="t">
                <a:rot lat="0" lon="0" rev="15600000"/>
              </a:lightRig>
            </a:scene3d>
            <a:sp3d extrusionH="57150" prstMaterial="softEdge">
              <a:bevelT w="25400" h="38100"/>
            </a:sp3d>
          </a:bodyPr>
          <a:lstStyle/>
          <a:p>
            <a:r>
              <a:rPr lang="en-US" sz="2800" b="1">
                <a:solidFill>
                  <a:schemeClr val="accent4"/>
                </a:solidFill>
                <a:latin typeface="Times New Roman" panose="02020603050405020304" pitchFamily="18" charset="0"/>
                <a:cs typeface="Times New Roman" panose="02020603050405020304" pitchFamily="18" charset="0"/>
              </a:rPr>
              <a:t>Hình tham khảo: Tranh có sử dụng vật liệu vỏ trứng. </a:t>
            </a:r>
          </a:p>
        </p:txBody>
      </p:sp>
      <p:sp>
        <p:nvSpPr>
          <p:cNvPr id="26" name="Rectangular Callout 25"/>
          <p:cNvSpPr/>
          <p:nvPr/>
        </p:nvSpPr>
        <p:spPr>
          <a:xfrm>
            <a:off x="1255395" y="52705"/>
            <a:ext cx="8691245" cy="734060"/>
          </a:xfrm>
          <a:prstGeom prst="wedgeRectCallout">
            <a:avLst>
              <a:gd name="adj1" fmla="val -58117"/>
              <a:gd name="adj2" fmla="val 24204"/>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kết hợp gắn vỏ trứng. </a:t>
            </a:r>
          </a:p>
        </p:txBody>
      </p:sp>
      <p:pic>
        <p:nvPicPr>
          <p:cNvPr id="4" name="Picture 3"/>
          <p:cNvPicPr>
            <a:picLocks noChangeAspect="1"/>
          </p:cNvPicPr>
          <p:nvPr/>
        </p:nvPicPr>
        <p:blipFill>
          <a:blip r:embed="rId2"/>
          <a:stretch>
            <a:fillRect/>
          </a:stretch>
        </p:blipFill>
        <p:spPr>
          <a:xfrm>
            <a:off x="230505" y="1430655"/>
            <a:ext cx="11731625" cy="4952365"/>
          </a:xfrm>
          <a:prstGeom prst="rect">
            <a:avLst/>
          </a:prstGeom>
          <a:ln w="76200">
            <a:solidFill>
              <a:srgbClr val="FF9933"/>
            </a:solidFill>
            <a:prstDash val="solid"/>
          </a:ln>
        </p:spPr>
      </p:pic>
      <p:sp>
        <p:nvSpPr>
          <p:cNvPr id="6" name="Rounded Rectangle 5"/>
          <p:cNvSpPr/>
          <p:nvPr/>
        </p:nvSpPr>
        <p:spPr>
          <a:xfrm>
            <a:off x="218440" y="6367780"/>
            <a:ext cx="11731625" cy="552450"/>
          </a:xfrm>
          <a:prstGeom prst="roundRect">
            <a:avLst/>
          </a:prstGeom>
          <a:solidFill>
            <a:srgbClr val="996633"/>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scene3d>
              <a:camera prst="orthographicFront"/>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Phạm Hậu, Gió mùa hạ, 1940,sơn mài, 67,7cm x 149cm.</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6" grpId="0" bldLvl="0" animBg="1"/>
      <p:bldP spid="26"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a:xfrm>
            <a:off x="1255395" y="918845"/>
            <a:ext cx="4487545" cy="575945"/>
          </a:xfrm>
          <a:ln w="38100">
            <a:solidFill>
              <a:srgbClr val="996633"/>
            </a:solidFill>
          </a:ln>
        </p:spPr>
        <p:style>
          <a:lnRef idx="0">
            <a:schemeClr val="accent3"/>
          </a:lnRef>
          <a:fillRef idx="3">
            <a:schemeClr val="accent3"/>
          </a:fillRef>
          <a:effectRef idx="3">
            <a:schemeClr val="accent3"/>
          </a:effectRef>
          <a:fontRef idx="minor">
            <a:schemeClr val="lt1"/>
          </a:fontRef>
        </p:style>
        <p:txBody>
          <a:bodyPr>
            <a:scene3d>
              <a:camera prst="orthographicFront"/>
              <a:lightRig rig="soft" dir="t">
                <a:rot lat="0" lon="0" rev="15600000"/>
              </a:lightRig>
            </a:scene3d>
            <a:sp3d extrusionH="57150" prstMaterial="softEdge">
              <a:bevelT w="25400" h="38100"/>
            </a:sp3d>
          </a:bodyPr>
          <a:lstStyle/>
          <a:p>
            <a:r>
              <a:rPr lang="en-US" sz="2800" b="1">
                <a:solidFill>
                  <a:schemeClr val="accent4"/>
                </a:solidFill>
              </a:rPr>
              <a:t>Sản phẩm của học sinh. </a:t>
            </a:r>
          </a:p>
        </p:txBody>
      </p:sp>
      <p:sp>
        <p:nvSpPr>
          <p:cNvPr id="26" name="Rectangular Callout 25"/>
          <p:cNvSpPr/>
          <p:nvPr/>
        </p:nvSpPr>
        <p:spPr>
          <a:xfrm>
            <a:off x="1255395" y="52705"/>
            <a:ext cx="8691245" cy="734060"/>
          </a:xfrm>
          <a:prstGeom prst="wedgeRectCallout">
            <a:avLst>
              <a:gd name="adj1" fmla="val -57992"/>
              <a:gd name="adj2" fmla="val 42301"/>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lumMod val="75000"/>
                  </a:schemeClr>
                </a:solidFill>
                <a:effectLst>
                  <a:outerShdw blurRad="38100" dist="19050" dir="2700000" algn="tl" rotWithShape="0">
                    <a:schemeClr val="dk1">
                      <a:alpha val="40000"/>
                    </a:schemeClr>
                  </a:outerShdw>
                </a:effectLst>
                <a:sym typeface="+mn-ea"/>
              </a:rPr>
              <a:t>3.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Tạo</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bức</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tranh</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kết</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hợp</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gắn</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vỏ</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r>
              <a:rPr lang="en-US" sz="3600" b="1" dirty="0" err="1">
                <a:solidFill>
                  <a:schemeClr val="bg1">
                    <a:lumMod val="75000"/>
                  </a:schemeClr>
                </a:solidFill>
                <a:effectLst>
                  <a:outerShdw blurRad="38100" dist="19050" dir="2700000" algn="tl" rotWithShape="0">
                    <a:schemeClr val="dk1">
                      <a:alpha val="40000"/>
                    </a:schemeClr>
                  </a:outerShdw>
                </a:effectLst>
                <a:sym typeface="+mn-ea"/>
              </a:rPr>
              <a:t>trứng</a:t>
            </a:r>
            <a:r>
              <a:rPr lang="en-US" sz="3600" b="1" dirty="0">
                <a:solidFill>
                  <a:schemeClr val="bg1">
                    <a:lumMod val="75000"/>
                  </a:schemeClr>
                </a:solidFill>
                <a:effectLst>
                  <a:outerShdw blurRad="38100" dist="19050" dir="2700000" algn="tl" rotWithShape="0">
                    <a:schemeClr val="dk1">
                      <a:alpha val="40000"/>
                    </a:schemeClr>
                  </a:outerShdw>
                </a:effectLst>
                <a:sym typeface="+mn-ea"/>
              </a:rPr>
              <a:t>. </a:t>
            </a:r>
          </a:p>
        </p:txBody>
      </p:sp>
      <p:pic>
        <p:nvPicPr>
          <p:cNvPr id="3" name="Picture 2"/>
          <p:cNvPicPr>
            <a:picLocks noChangeAspect="1"/>
          </p:cNvPicPr>
          <p:nvPr/>
        </p:nvPicPr>
        <p:blipFill>
          <a:blip r:embed="rId2"/>
          <a:stretch>
            <a:fillRect/>
          </a:stretch>
        </p:blipFill>
        <p:spPr>
          <a:xfrm>
            <a:off x="460375" y="1626870"/>
            <a:ext cx="2459990" cy="4883150"/>
          </a:xfrm>
          <a:prstGeom prst="rect">
            <a:avLst/>
          </a:prstGeom>
          <a:ln w="38100">
            <a:solidFill>
              <a:srgbClr val="996633"/>
            </a:solidFill>
            <a:prstDash val="solid"/>
          </a:ln>
        </p:spPr>
      </p:pic>
      <p:pic>
        <p:nvPicPr>
          <p:cNvPr id="7" name="Picture 6"/>
          <p:cNvPicPr>
            <a:picLocks noChangeAspect="1"/>
          </p:cNvPicPr>
          <p:nvPr/>
        </p:nvPicPr>
        <p:blipFill>
          <a:blip r:embed="rId3"/>
          <a:stretch>
            <a:fillRect/>
          </a:stretch>
        </p:blipFill>
        <p:spPr>
          <a:xfrm>
            <a:off x="3155950" y="2832100"/>
            <a:ext cx="4107180" cy="3870960"/>
          </a:xfrm>
          <a:prstGeom prst="rect">
            <a:avLst/>
          </a:prstGeom>
          <a:ln w="38100">
            <a:solidFill>
              <a:srgbClr val="996633"/>
            </a:solidFill>
          </a:ln>
        </p:spPr>
      </p:pic>
      <p:pic>
        <p:nvPicPr>
          <p:cNvPr id="8" name="Picture 7"/>
          <p:cNvPicPr>
            <a:picLocks noChangeAspect="1"/>
          </p:cNvPicPr>
          <p:nvPr/>
        </p:nvPicPr>
        <p:blipFill>
          <a:blip r:embed="rId4"/>
          <a:stretch>
            <a:fillRect/>
          </a:stretch>
        </p:blipFill>
        <p:spPr>
          <a:xfrm>
            <a:off x="7499350" y="1986915"/>
            <a:ext cx="4605655" cy="3347720"/>
          </a:xfrm>
          <a:prstGeom prst="rect">
            <a:avLst/>
          </a:prstGeom>
          <a:ln w="38100">
            <a:solidFill>
              <a:srgbClr val="996633"/>
            </a:solidFill>
          </a:ln>
        </p:spPr>
      </p:pic>
      <p:sp>
        <p:nvSpPr>
          <p:cNvPr id="9" name="Rounded Rectangular Callout 8"/>
          <p:cNvSpPr/>
          <p:nvPr/>
        </p:nvSpPr>
        <p:spPr>
          <a:xfrm>
            <a:off x="3094990" y="1611630"/>
            <a:ext cx="4229735" cy="1103630"/>
          </a:xfrm>
          <a:prstGeom prst="wedgeRoundRectCallout">
            <a:avLst>
              <a:gd name="adj1" fmla="val -67835"/>
              <a:gd name="adj2" fmla="val -7825"/>
              <a:gd name="adj3" fmla="val 1666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1. Hà Lê (Nghệ An), Hoa, vỏ trứng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và màu gouache trên bìa cứng </a:t>
            </a:r>
          </a:p>
        </p:txBody>
      </p:sp>
      <p:sp>
        <p:nvSpPr>
          <p:cNvPr id="10" name="Rectangular Callout 9"/>
          <p:cNvSpPr/>
          <p:nvPr/>
        </p:nvSpPr>
        <p:spPr>
          <a:xfrm>
            <a:off x="7411720" y="5549265"/>
            <a:ext cx="4693285" cy="1153795"/>
          </a:xfrm>
          <a:prstGeom prst="wedgeRectCallout">
            <a:avLst>
              <a:gd name="adj1" fmla="val -69875"/>
              <a:gd name="adj2" fmla="val 23252"/>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2. Thu Lê (Hà Nội), Cây nấm, vỏ trứng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và màu gouache trên bìa cứng </a:t>
            </a:r>
          </a:p>
        </p:txBody>
      </p:sp>
      <p:sp>
        <p:nvSpPr>
          <p:cNvPr id="11" name="Down Arrow Callout 10"/>
          <p:cNvSpPr/>
          <p:nvPr/>
        </p:nvSpPr>
        <p:spPr>
          <a:xfrm>
            <a:off x="7569200" y="918845"/>
            <a:ext cx="4622800" cy="1466850"/>
          </a:xfrm>
          <a:prstGeom prst="downArrowCallou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3.Mỹ Hòa (Thừa Thiên Huế), tĩnh vật,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vỏ trứng và màu gouache trên bìa </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0" fill="hold"/>
                                        <p:tgtEl>
                                          <p:spTgt spid="7"/>
                                        </p:tgtEl>
                                        <p:attrNameLst>
                                          <p:attrName>ppt_x</p:attrName>
                                        </p:attrNameLst>
                                      </p:cBhvr>
                                      <p:tavLst>
                                        <p:tav tm="0">
                                          <p:val>
                                            <p:strVal val="#ppt_x"/>
                                          </p:val>
                                        </p:tav>
                                        <p:tav tm="100000">
                                          <p:val>
                                            <p:strVal val="#ppt_x"/>
                                          </p:val>
                                        </p:tav>
                                      </p:tavLst>
                                    </p:anim>
                                    <p:anim calcmode="lin" valueType="num">
                                      <p:cBhvr additive="base">
                                        <p:cTn id="36"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6" grpId="0" animBg="1"/>
      <p:bldP spid="26" grpId="1" animBg="1"/>
      <p:bldP spid="9" grpId="0" animBg="1"/>
      <p:bldP spid="9" grpId="1"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1"/>
          <p:cNvSpPr>
            <a:spLocks noGrp="1"/>
          </p:cNvSpPr>
          <p:nvPr/>
        </p:nvSpPr>
        <p:spPr>
          <a:xfrm>
            <a:off x="893445" y="160655"/>
            <a:ext cx="3517900" cy="656590"/>
          </a:xfrm>
          <a:prstGeom prst="rect">
            <a:avLst/>
          </a:prstGeom>
          <a:ln w="38100">
            <a:solidFill>
              <a:srgbClr val="FFFF00"/>
            </a:solidFill>
          </a:ln>
        </p:spPr>
        <p:style>
          <a:lnRef idx="0">
            <a:schemeClr val="accent1"/>
          </a:lnRef>
          <a:fillRef idx="3">
            <a:schemeClr val="accent1"/>
          </a:fillRef>
          <a:effectRef idx="3">
            <a:schemeClr val="accent1"/>
          </a:effectRef>
          <a:fontRef idx="minor">
            <a:schemeClr val="lt1"/>
          </a:fontRef>
        </p:style>
        <p:txBody>
          <a:bodyPr anchor="ctr" anchorCtr="0">
            <a:scene3d>
              <a:camera prst="orthographicFront"/>
              <a:lightRig rig="threePt" dir="t"/>
            </a:scene3d>
          </a:bodyPr>
          <a:lstStyle>
            <a:lvl1pPr algn="l" rtl="0" fontAlgn="base">
              <a:spcBef>
                <a:spcPct val="0"/>
              </a:spcBef>
              <a:spcAft>
                <a:spcPct val="0"/>
              </a:spcAft>
              <a:defRPr sz="3600" kern="1200">
                <a:solidFill>
                  <a:schemeClr val="lt1"/>
                </a:solidFill>
                <a:latin typeface="+mj-lt"/>
                <a:ea typeface="+mj-ea"/>
                <a:cs typeface="+mj-cs"/>
              </a:defRPr>
            </a:lvl1pPr>
            <a:lvl2pPr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lt1"/>
                </a:solidFill>
                <a:latin typeface="Arial" panose="020B0604020202020204" pitchFamily="34" charset="0"/>
                <a:ea typeface="SimSun" panose="02010600030101010101" pitchFamily="2" charset="-122"/>
              </a:defRPr>
            </a:lvl9pPr>
          </a:lstStyle>
          <a:p>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YÊU CẦU CẦN ĐẠT </a:t>
            </a:r>
          </a:p>
        </p:txBody>
      </p:sp>
      <p:sp>
        <p:nvSpPr>
          <p:cNvPr id="6" name="Title 5"/>
          <p:cNvSpPr>
            <a:spLocks noGrp="1"/>
          </p:cNvSpPr>
          <p:nvPr>
            <p:ph type="ctrTitle"/>
          </p:nvPr>
        </p:nvSpPr>
        <p:spPr>
          <a:xfrm>
            <a:off x="535940" y="3390265"/>
            <a:ext cx="11346815" cy="1082675"/>
          </a:xfrm>
          <a:ln w="38100">
            <a:solidFill>
              <a:schemeClr val="bg1"/>
            </a:solidFill>
          </a:ln>
        </p:spPr>
        <p:style>
          <a:lnRef idx="0">
            <a:schemeClr val="accent5"/>
          </a:lnRef>
          <a:fillRef idx="3">
            <a:schemeClr val="accent5"/>
          </a:fillRef>
          <a:effectRef idx="3">
            <a:schemeClr val="accent5"/>
          </a:effectRef>
          <a:fontRef idx="minor">
            <a:schemeClr val="lt1"/>
          </a:fontRef>
        </p:style>
        <p:txBody>
          <a:bodyPr/>
          <a:lstStyle/>
          <a:p>
            <a:pPr algn="l"/>
            <a:r>
              <a:rPr lang="en-US">
                <a:solidFill>
                  <a:schemeClr val="tx1"/>
                </a:solidFill>
              </a:rPr>
              <a:t>- Tạo được bức tranh có sử dụng võ trứng để tạo hình màu và chất cảm.</a:t>
            </a:r>
            <a:r>
              <a:rPr lang="en-US" sz="2800">
                <a:ln>
                  <a:solidFill>
                    <a:schemeClr val="bg1"/>
                  </a:solidFill>
                </a:ln>
                <a:solidFill>
                  <a:schemeClr val="tx1"/>
                </a:solidFill>
              </a:rPr>
              <a:t>. </a:t>
            </a:r>
          </a:p>
        </p:txBody>
      </p:sp>
      <p:pic>
        <p:nvPicPr>
          <p:cNvPr id="3" name="Picture 2"/>
          <p:cNvPicPr>
            <a:picLocks noChangeAspect="1"/>
          </p:cNvPicPr>
          <p:nvPr/>
        </p:nvPicPr>
        <p:blipFill>
          <a:blip r:embed="rId2"/>
          <a:stretch>
            <a:fillRect/>
          </a:stretch>
        </p:blipFill>
        <p:spPr>
          <a:xfrm>
            <a:off x="491490" y="4580890"/>
            <a:ext cx="11436985" cy="2212340"/>
          </a:xfrm>
          <a:prstGeom prst="roundRect">
            <a:avLst/>
          </a:prstGeom>
          <a:ln w="38100">
            <a:solidFill>
              <a:srgbClr val="FFFF00"/>
            </a:solidFill>
          </a:ln>
        </p:spPr>
      </p:pic>
      <p:pic>
        <p:nvPicPr>
          <p:cNvPr id="4" name="Picture 3"/>
          <p:cNvPicPr>
            <a:picLocks noChangeAspect="1"/>
          </p:cNvPicPr>
          <p:nvPr/>
        </p:nvPicPr>
        <p:blipFill>
          <a:blip r:embed="rId3"/>
          <a:stretch>
            <a:fillRect/>
          </a:stretch>
        </p:blipFill>
        <p:spPr>
          <a:xfrm>
            <a:off x="536575" y="916305"/>
            <a:ext cx="11346180" cy="2357755"/>
          </a:xfrm>
          <a:prstGeom prst="roundRect">
            <a:avLst/>
          </a:prstGeom>
          <a:ln w="38100">
            <a:solidFill>
              <a:srgbClr val="FFFF00"/>
            </a:solidFill>
          </a:ln>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ppt_x</p:attrName>
                                        </p:attrNameLst>
                                      </p:cBhvr>
                                      <p:tavLst>
                                        <p:tav tm="0">
                                          <p:val>
                                            <p:strVal val="#ppt_x-.2"/>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amond(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13048"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b="1"/>
          </a:p>
        </p:txBody>
      </p:sp>
      <p:sp>
        <p:nvSpPr>
          <p:cNvPr id="5" name="Title 4"/>
          <p:cNvSpPr>
            <a:spLocks noGrp="1"/>
          </p:cNvSpPr>
          <p:nvPr>
            <p:ph type="ctrTitle"/>
          </p:nvPr>
        </p:nvSpPr>
        <p:spPr>
          <a:xfrm>
            <a:off x="464661" y="1190746"/>
            <a:ext cx="11119449" cy="1479442"/>
          </a:xfrm>
        </p:spPr>
        <p:txBody>
          <a:bodyPr/>
          <a:lstStyle/>
          <a:p>
            <a:r>
              <a:rPr lang="en-US" sz="2400" b="1" dirty="0"/>
              <a:t>- </a:t>
            </a:r>
            <a:r>
              <a:rPr lang="en-US" sz="2400" b="1" dirty="0" err="1"/>
              <a:t>Nêu</a:t>
            </a:r>
            <a:r>
              <a:rPr lang="en-US" sz="2400" b="1" dirty="0"/>
              <a:t> </a:t>
            </a:r>
            <a:r>
              <a:rPr lang="en-US" sz="2400" b="1" dirty="0" err="1"/>
              <a:t>được</a:t>
            </a:r>
            <a:r>
              <a:rPr lang="en-US" sz="2400" b="1" dirty="0"/>
              <a:t> </a:t>
            </a:r>
            <a:r>
              <a:rPr lang="en-US" sz="2400" b="1" dirty="0" err="1"/>
              <a:t>khái</a:t>
            </a:r>
            <a:r>
              <a:rPr lang="en-US" sz="2400" b="1" dirty="0"/>
              <a:t> </a:t>
            </a:r>
            <a:r>
              <a:rPr lang="en-US" sz="2400" b="1" dirty="0" err="1"/>
              <a:t>quát</a:t>
            </a:r>
            <a:r>
              <a:rPr lang="en-US" sz="2400" b="1" dirty="0"/>
              <a:t> </a:t>
            </a:r>
            <a:r>
              <a:rPr lang="en-US" sz="2400" b="1" dirty="0" err="1"/>
              <a:t>về</a:t>
            </a:r>
            <a:r>
              <a:rPr lang="en-US" sz="2400" b="1" dirty="0"/>
              <a:t> </a:t>
            </a:r>
            <a:r>
              <a:rPr lang="en-US" sz="2400" b="1" dirty="0" err="1"/>
              <a:t>nghệ</a:t>
            </a:r>
            <a:r>
              <a:rPr lang="en-US" sz="2400" b="1" dirty="0"/>
              <a:t> </a:t>
            </a:r>
            <a:r>
              <a:rPr lang="en-US" sz="2400" b="1" dirty="0" err="1"/>
              <a:t>thuật</a:t>
            </a:r>
            <a:r>
              <a:rPr lang="en-US" sz="2400" b="1" dirty="0"/>
              <a:t> </a:t>
            </a:r>
            <a:r>
              <a:rPr lang="en-US" sz="2400" b="1" dirty="0" err="1"/>
              <a:t>tranh</a:t>
            </a:r>
            <a:r>
              <a:rPr lang="en-US" sz="2400" b="1" dirty="0"/>
              <a:t> </a:t>
            </a:r>
            <a:r>
              <a:rPr lang="en-US" sz="2400" b="1" dirty="0" err="1"/>
              <a:t>sơn</a:t>
            </a:r>
            <a:r>
              <a:rPr lang="en-US" sz="2400" b="1" dirty="0"/>
              <a:t> </a:t>
            </a:r>
            <a:r>
              <a:rPr lang="en-US" sz="2400" b="1" dirty="0" err="1"/>
              <a:t>mài</a:t>
            </a:r>
            <a:r>
              <a:rPr lang="en-US" sz="2400" b="1" dirty="0"/>
              <a:t> </a:t>
            </a:r>
            <a:r>
              <a:rPr lang="en-US" sz="2400" b="1" dirty="0" err="1"/>
              <a:t>Việt</a:t>
            </a:r>
            <a:r>
              <a:rPr lang="en-US" sz="2400" b="1" dirty="0"/>
              <a:t> Nam. </a:t>
            </a:r>
            <a:r>
              <a:rPr lang="en-US" sz="2400" b="1" dirty="0" err="1"/>
              <a:t>Tóm</a:t>
            </a:r>
            <a:r>
              <a:rPr lang="en-US" sz="2400" b="1" dirty="0"/>
              <a:t> </a:t>
            </a:r>
            <a:r>
              <a:rPr lang="en-US" sz="2400" b="1" dirty="0" err="1"/>
              <a:t>tắt</a:t>
            </a:r>
            <a:r>
              <a:rPr lang="en-US" sz="2400" b="1" dirty="0"/>
              <a:t> </a:t>
            </a:r>
            <a:r>
              <a:rPr lang="en-US" sz="2400" b="1" dirty="0" err="1"/>
              <a:t>được</a:t>
            </a:r>
            <a:r>
              <a:rPr lang="en-US" sz="2400" b="1" dirty="0"/>
              <a:t> </a:t>
            </a:r>
            <a:r>
              <a:rPr lang="en-US" sz="2400" b="1" dirty="0" err="1"/>
              <a:t>cuộc</a:t>
            </a:r>
            <a:r>
              <a:rPr lang="en-US" sz="2400" b="1" dirty="0"/>
              <a:t> </a:t>
            </a:r>
            <a:r>
              <a:rPr lang="en-US" sz="2400" b="1" dirty="0" err="1"/>
              <a:t>đời</a:t>
            </a:r>
            <a:r>
              <a:rPr lang="en-US" sz="2400" b="1" dirty="0"/>
              <a:t> </a:t>
            </a:r>
            <a:r>
              <a:rPr lang="en-US" sz="2400" b="1" dirty="0" err="1"/>
              <a:t>và</a:t>
            </a:r>
            <a:r>
              <a:rPr lang="en-US" sz="2400" b="1" dirty="0"/>
              <a:t> </a:t>
            </a:r>
            <a:r>
              <a:rPr lang="en-US" sz="2400" b="1" dirty="0" err="1"/>
              <a:t>sự</a:t>
            </a:r>
            <a:r>
              <a:rPr lang="en-US" sz="2400" b="1" dirty="0"/>
              <a:t> </a:t>
            </a:r>
            <a:r>
              <a:rPr lang="en-US" sz="2400" b="1" dirty="0" err="1"/>
              <a:t>nghiệp</a:t>
            </a:r>
            <a:r>
              <a:rPr lang="en-US" sz="2400" b="1" dirty="0"/>
              <a:t> </a:t>
            </a:r>
            <a:r>
              <a:rPr lang="en-US" sz="2400" b="1" dirty="0" err="1"/>
              <a:t>của</a:t>
            </a:r>
            <a:r>
              <a:rPr lang="en-US" sz="2400" b="1" dirty="0"/>
              <a:t> </a:t>
            </a:r>
            <a:r>
              <a:rPr lang="en-US" sz="2400" b="1" dirty="0" err="1"/>
              <a:t>một</a:t>
            </a:r>
            <a:r>
              <a:rPr lang="en-US" sz="2400" b="1" dirty="0"/>
              <a:t> </a:t>
            </a:r>
            <a:r>
              <a:rPr lang="en-US" sz="2400" b="1" dirty="0" err="1"/>
              <a:t>số</a:t>
            </a:r>
            <a:r>
              <a:rPr lang="en-US" sz="2400" b="1" dirty="0"/>
              <a:t> </a:t>
            </a:r>
            <a:r>
              <a:rPr lang="en-US" sz="2400" b="1" dirty="0" err="1"/>
              <a:t>tác</a:t>
            </a:r>
            <a:r>
              <a:rPr lang="en-US" sz="2400" b="1" dirty="0"/>
              <a:t> </a:t>
            </a:r>
            <a:r>
              <a:rPr lang="en-US" sz="2400" b="1" dirty="0" err="1"/>
              <a:t>giả</a:t>
            </a:r>
            <a:r>
              <a:rPr lang="en-US" sz="2400" b="1" dirty="0"/>
              <a:t> </a:t>
            </a:r>
            <a:r>
              <a:rPr lang="en-US" sz="2400" b="1" dirty="0" err="1"/>
              <a:t>có</a:t>
            </a:r>
            <a:r>
              <a:rPr lang="en-US" sz="2400" b="1" dirty="0"/>
              <a:t> </a:t>
            </a:r>
            <a:r>
              <a:rPr lang="en-US" sz="2400" b="1" dirty="0" err="1"/>
              <a:t>đóng</a:t>
            </a:r>
            <a:r>
              <a:rPr lang="en-US" sz="2400" b="1" dirty="0"/>
              <a:t> </a:t>
            </a:r>
            <a:r>
              <a:rPr lang="en-US" sz="2400" b="1" dirty="0" err="1"/>
              <a:t>góp</a:t>
            </a:r>
            <a:r>
              <a:rPr lang="en-US" sz="2400" b="1" dirty="0"/>
              <a:t> </a:t>
            </a:r>
            <a:r>
              <a:rPr lang="en-US" sz="2400" b="1" dirty="0" err="1"/>
              <a:t>lớn</a:t>
            </a:r>
            <a:r>
              <a:rPr lang="en-US" sz="2400" b="1" dirty="0"/>
              <a:t> </a:t>
            </a:r>
            <a:r>
              <a:rPr lang="en-US" sz="2400" b="1" dirty="0" err="1"/>
              <a:t>cho</a:t>
            </a:r>
            <a:r>
              <a:rPr lang="en-US" sz="2400" b="1" dirty="0"/>
              <a:t> </a:t>
            </a:r>
            <a:r>
              <a:rPr lang="en-US" sz="2400" b="1" dirty="0" err="1"/>
              <a:t>nghệ</a:t>
            </a:r>
            <a:r>
              <a:rPr lang="en-US" sz="2400" b="1" dirty="0"/>
              <a:t> </a:t>
            </a:r>
            <a:r>
              <a:rPr lang="en-US" sz="2400" b="1" dirty="0" err="1"/>
              <a:t>thuật</a:t>
            </a:r>
            <a:r>
              <a:rPr lang="en-US" sz="2400" b="1" dirty="0"/>
              <a:t> </a:t>
            </a:r>
            <a:r>
              <a:rPr lang="en-US" sz="2400" b="1" dirty="0" err="1"/>
              <a:t>sơn</a:t>
            </a:r>
            <a:r>
              <a:rPr lang="en-US" sz="2400" b="1" dirty="0"/>
              <a:t> </a:t>
            </a:r>
            <a:r>
              <a:rPr lang="en-US" sz="2400" b="1" dirty="0" err="1"/>
              <a:t>mài</a:t>
            </a:r>
            <a:r>
              <a:rPr lang="en-US" sz="2400" b="1" dirty="0"/>
              <a:t> </a:t>
            </a:r>
            <a:r>
              <a:rPr lang="en-US" sz="2400" b="1" dirty="0" err="1"/>
              <a:t>Việt</a:t>
            </a:r>
            <a:r>
              <a:rPr lang="en-US" sz="2400" b="1" dirty="0"/>
              <a:t> </a:t>
            </a:r>
            <a:r>
              <a:rPr lang="en-US" sz="2400" b="1" dirty="0" err="1"/>
              <a:t>nam</a:t>
            </a:r>
            <a:endParaRPr lang="en-US" sz="2400" b="1" dirty="0"/>
          </a:p>
        </p:txBody>
      </p:sp>
      <p:sp>
        <p:nvSpPr>
          <p:cNvPr id="7" name="Title 4">
            <a:extLst>
              <a:ext uri="{FF2B5EF4-FFF2-40B4-BE49-F238E27FC236}">
                <a16:creationId xmlns:a16="http://schemas.microsoft.com/office/drawing/2014/main" id="{8E02953C-6E73-1A93-CD1B-9DFE82FAC46B}"/>
              </a:ext>
            </a:extLst>
          </p:cNvPr>
          <p:cNvSpPr txBox="1">
            <a:spLocks/>
          </p:cNvSpPr>
          <p:nvPr/>
        </p:nvSpPr>
        <p:spPr>
          <a:xfrm>
            <a:off x="2961451" y="253790"/>
            <a:ext cx="5832891" cy="765389"/>
          </a:xfrm>
          <a:prstGeom prst="rect">
            <a:avLst/>
          </a:prstGeom>
          <a:noFill/>
          <a:ln w="9525">
            <a:noFill/>
          </a:ln>
        </p:spPr>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dirty="0"/>
              <a:t>YÊU CẦU CẦN ĐẠT</a:t>
            </a:r>
          </a:p>
        </p:txBody>
      </p:sp>
      <p:sp>
        <p:nvSpPr>
          <p:cNvPr id="8" name="Title 4">
            <a:extLst>
              <a:ext uri="{FF2B5EF4-FFF2-40B4-BE49-F238E27FC236}">
                <a16:creationId xmlns:a16="http://schemas.microsoft.com/office/drawing/2014/main" id="{50BFC583-2903-BA39-758A-8FAC17C63147}"/>
              </a:ext>
            </a:extLst>
          </p:cNvPr>
          <p:cNvSpPr txBox="1">
            <a:spLocks/>
          </p:cNvSpPr>
          <p:nvPr/>
        </p:nvSpPr>
        <p:spPr>
          <a:xfrm>
            <a:off x="506608" y="4661124"/>
            <a:ext cx="10031874" cy="1479442"/>
          </a:xfrm>
          <a:prstGeom prst="rect">
            <a:avLst/>
          </a:prstGeom>
          <a:noFill/>
          <a:ln w="9525">
            <a:noFill/>
          </a:ln>
        </p:spPr>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2400" b="1" dirty="0">
                <a:solidFill>
                  <a:schemeClr val="accent2">
                    <a:lumMod val="50000"/>
                  </a:schemeClr>
                </a:solidFill>
              </a:rPr>
              <a:t>- </a:t>
            </a:r>
            <a:r>
              <a:rPr lang="en-US" sz="2400" b="1" dirty="0" err="1">
                <a:solidFill>
                  <a:schemeClr val="accent2">
                    <a:lumMod val="50000"/>
                  </a:schemeClr>
                </a:solidFill>
              </a:rPr>
              <a:t>Xác</a:t>
            </a:r>
            <a:r>
              <a:rPr lang="en-US" sz="2400" b="1" dirty="0">
                <a:solidFill>
                  <a:schemeClr val="accent2">
                    <a:lumMod val="50000"/>
                  </a:schemeClr>
                </a:solidFill>
              </a:rPr>
              <a:t> </a:t>
            </a:r>
            <a:r>
              <a:rPr lang="en-US" sz="2400" b="1" dirty="0" err="1">
                <a:solidFill>
                  <a:schemeClr val="accent2">
                    <a:lumMod val="50000"/>
                  </a:schemeClr>
                </a:solidFill>
              </a:rPr>
              <a:t>định</a:t>
            </a:r>
            <a:r>
              <a:rPr lang="en-US" sz="2400" b="1" dirty="0">
                <a:solidFill>
                  <a:schemeClr val="accent2">
                    <a:lumMod val="50000"/>
                  </a:schemeClr>
                </a:solidFill>
              </a:rPr>
              <a:t> </a:t>
            </a:r>
            <a:r>
              <a:rPr lang="en-US" sz="2400" b="1" dirty="0" err="1">
                <a:solidFill>
                  <a:schemeClr val="accent2">
                    <a:lumMod val="50000"/>
                  </a:schemeClr>
                </a:solidFill>
              </a:rPr>
              <a:t>được</a:t>
            </a:r>
            <a:r>
              <a:rPr lang="en-US" sz="2400" b="1" dirty="0">
                <a:solidFill>
                  <a:schemeClr val="accent2">
                    <a:lumMod val="50000"/>
                  </a:schemeClr>
                </a:solidFill>
              </a:rPr>
              <a:t> </a:t>
            </a:r>
            <a:r>
              <a:rPr lang="en-US" sz="2400" b="1" dirty="0" err="1">
                <a:solidFill>
                  <a:schemeClr val="accent2">
                    <a:lumMod val="50000"/>
                  </a:schemeClr>
                </a:solidFill>
              </a:rPr>
              <a:t>trách</a:t>
            </a:r>
            <a:r>
              <a:rPr lang="en-US" sz="2400" b="1" dirty="0">
                <a:solidFill>
                  <a:schemeClr val="accent2">
                    <a:lumMod val="50000"/>
                  </a:schemeClr>
                </a:solidFill>
              </a:rPr>
              <a:t> </a:t>
            </a:r>
            <a:r>
              <a:rPr lang="en-US" sz="2400" b="1" dirty="0" err="1">
                <a:solidFill>
                  <a:schemeClr val="accent2">
                    <a:lumMod val="50000"/>
                  </a:schemeClr>
                </a:solidFill>
              </a:rPr>
              <a:t>nhiệm</a:t>
            </a:r>
            <a:r>
              <a:rPr lang="en-US" sz="2400" b="1" dirty="0">
                <a:solidFill>
                  <a:schemeClr val="accent2">
                    <a:lumMod val="50000"/>
                  </a:schemeClr>
                </a:solidFill>
              </a:rPr>
              <a:t> </a:t>
            </a:r>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học</a:t>
            </a:r>
            <a:r>
              <a:rPr lang="en-US" sz="2400" b="1" dirty="0">
                <a:solidFill>
                  <a:schemeClr val="accent2">
                    <a:lumMod val="50000"/>
                  </a:schemeClr>
                </a:solidFill>
              </a:rPr>
              <a:t> </a:t>
            </a:r>
            <a:r>
              <a:rPr lang="en-US" sz="2400" b="1" dirty="0" err="1">
                <a:solidFill>
                  <a:schemeClr val="accent2">
                    <a:lumMod val="50000"/>
                  </a:schemeClr>
                </a:solidFill>
              </a:rPr>
              <a:t>tập</a:t>
            </a:r>
            <a:r>
              <a:rPr lang="en-US" sz="2400" b="1" dirty="0">
                <a:solidFill>
                  <a:schemeClr val="accent2">
                    <a:lumMod val="50000"/>
                  </a:schemeClr>
                </a:solidFill>
              </a:rPr>
              <a:t>, </a:t>
            </a:r>
            <a:r>
              <a:rPr lang="en-US" sz="2400" b="1" dirty="0" err="1">
                <a:solidFill>
                  <a:schemeClr val="accent2">
                    <a:lumMod val="50000"/>
                  </a:schemeClr>
                </a:solidFill>
              </a:rPr>
              <a:t>sáng</a:t>
            </a:r>
            <a:r>
              <a:rPr lang="en-US" sz="2400" b="1" dirty="0">
                <a:solidFill>
                  <a:schemeClr val="accent2">
                    <a:lumMod val="50000"/>
                  </a:schemeClr>
                </a:solidFill>
              </a:rPr>
              <a:t> </a:t>
            </a:r>
            <a:r>
              <a:rPr lang="en-US" sz="2400" b="1" dirty="0" err="1">
                <a:solidFill>
                  <a:schemeClr val="accent2">
                    <a:lumMod val="50000"/>
                  </a:schemeClr>
                </a:solidFill>
              </a:rPr>
              <a:t>tạo</a:t>
            </a:r>
            <a:r>
              <a:rPr lang="en-US" sz="2400" b="1" dirty="0">
                <a:solidFill>
                  <a:schemeClr val="accent2">
                    <a:lumMod val="50000"/>
                  </a:schemeClr>
                </a:solidFill>
              </a:rPr>
              <a:t> </a:t>
            </a:r>
            <a:r>
              <a:rPr lang="en-US" sz="2400" b="1" dirty="0" err="1">
                <a:solidFill>
                  <a:schemeClr val="accent2">
                    <a:lumMod val="50000"/>
                  </a:schemeClr>
                </a:solidFill>
              </a:rPr>
              <a:t>và</a:t>
            </a:r>
            <a:r>
              <a:rPr lang="en-US" sz="2400" b="1" dirty="0">
                <a:solidFill>
                  <a:schemeClr val="accent2">
                    <a:lumMod val="50000"/>
                  </a:schemeClr>
                </a:solidFill>
              </a:rPr>
              <a:t> </a:t>
            </a:r>
            <a:r>
              <a:rPr lang="en-US" sz="2400" b="1" dirty="0" err="1">
                <a:solidFill>
                  <a:schemeClr val="accent2">
                    <a:lumMod val="50000"/>
                  </a:schemeClr>
                </a:solidFill>
              </a:rPr>
              <a:t>phát</a:t>
            </a:r>
            <a:r>
              <a:rPr lang="en-US" sz="2400" b="1" dirty="0">
                <a:solidFill>
                  <a:schemeClr val="accent2">
                    <a:lumMod val="50000"/>
                  </a:schemeClr>
                </a:solidFill>
              </a:rPr>
              <a:t> </a:t>
            </a:r>
            <a:r>
              <a:rPr lang="en-US" sz="2400" b="1" dirty="0" err="1">
                <a:solidFill>
                  <a:schemeClr val="accent2">
                    <a:lumMod val="50000"/>
                  </a:schemeClr>
                </a:solidFill>
              </a:rPr>
              <a:t>huy</a:t>
            </a:r>
            <a:r>
              <a:rPr lang="en-US" sz="2400" b="1" dirty="0">
                <a:solidFill>
                  <a:schemeClr val="accent2">
                    <a:lumMod val="50000"/>
                  </a:schemeClr>
                </a:solidFill>
              </a:rPr>
              <a:t> </a:t>
            </a:r>
            <a:r>
              <a:rPr lang="en-US" sz="2400" b="1" dirty="0" err="1">
                <a:solidFill>
                  <a:schemeClr val="accent2">
                    <a:lumMod val="50000"/>
                  </a:schemeClr>
                </a:solidFill>
              </a:rPr>
              <a:t>được</a:t>
            </a:r>
            <a:r>
              <a:rPr lang="en-US" sz="2400" b="1" dirty="0">
                <a:solidFill>
                  <a:schemeClr val="accent2">
                    <a:lumMod val="50000"/>
                  </a:schemeClr>
                </a:solidFill>
              </a:rPr>
              <a:t> </a:t>
            </a:r>
            <a:r>
              <a:rPr lang="en-US" sz="2400" b="1" dirty="0" err="1">
                <a:solidFill>
                  <a:schemeClr val="accent2">
                    <a:lumMod val="50000"/>
                  </a:schemeClr>
                </a:solidFill>
              </a:rPr>
              <a:t>giá</a:t>
            </a:r>
            <a:r>
              <a:rPr lang="en-US" sz="2400" b="1" dirty="0">
                <a:solidFill>
                  <a:schemeClr val="accent2">
                    <a:lumMod val="50000"/>
                  </a:schemeClr>
                </a:solidFill>
              </a:rPr>
              <a:t> </a:t>
            </a:r>
            <a:r>
              <a:rPr lang="en-US" sz="2400" b="1" dirty="0" err="1">
                <a:solidFill>
                  <a:schemeClr val="accent2">
                    <a:lumMod val="50000"/>
                  </a:schemeClr>
                </a:solidFill>
              </a:rPr>
              <a:t>trị</a:t>
            </a:r>
            <a:r>
              <a:rPr lang="en-US" sz="2400" b="1" dirty="0">
                <a:solidFill>
                  <a:schemeClr val="accent2">
                    <a:lumMod val="50000"/>
                  </a:schemeClr>
                </a:solidFill>
              </a:rPr>
              <a:t> </a:t>
            </a:r>
            <a:r>
              <a:rPr lang="en-US" sz="2400" b="1" dirty="0" err="1">
                <a:solidFill>
                  <a:schemeClr val="accent2">
                    <a:lumMod val="50000"/>
                  </a:schemeClr>
                </a:solidFill>
              </a:rPr>
              <a:t>văn</a:t>
            </a:r>
            <a:r>
              <a:rPr lang="en-US" sz="2400" b="1" dirty="0">
                <a:solidFill>
                  <a:schemeClr val="accent2">
                    <a:lumMod val="50000"/>
                  </a:schemeClr>
                </a:solidFill>
              </a:rPr>
              <a:t> </a:t>
            </a:r>
            <a:r>
              <a:rPr lang="en-US" sz="2400" b="1" dirty="0" err="1">
                <a:solidFill>
                  <a:schemeClr val="accent2">
                    <a:lumMod val="50000"/>
                  </a:schemeClr>
                </a:solidFill>
              </a:rPr>
              <a:t>hóa</a:t>
            </a:r>
            <a:r>
              <a:rPr lang="en-US" sz="2400" b="1" dirty="0">
                <a:solidFill>
                  <a:schemeClr val="accent2">
                    <a:lumMod val="50000"/>
                  </a:schemeClr>
                </a:solidFill>
              </a:rPr>
              <a:t>, </a:t>
            </a:r>
            <a:r>
              <a:rPr lang="en-US" sz="2400" b="1" dirty="0" err="1">
                <a:solidFill>
                  <a:schemeClr val="accent2">
                    <a:lumMod val="50000"/>
                  </a:schemeClr>
                </a:solidFill>
              </a:rPr>
              <a:t>nghệ</a:t>
            </a:r>
            <a:r>
              <a:rPr lang="en-US" sz="2400" b="1" dirty="0">
                <a:solidFill>
                  <a:schemeClr val="accent2">
                    <a:lumMod val="50000"/>
                  </a:schemeClr>
                </a:solidFill>
              </a:rPr>
              <a:t> </a:t>
            </a:r>
            <a:r>
              <a:rPr lang="en-US" sz="2400" b="1" dirty="0" err="1">
                <a:solidFill>
                  <a:schemeClr val="accent2">
                    <a:lumMod val="50000"/>
                  </a:schemeClr>
                </a:solidFill>
              </a:rPr>
              <a:t>thuật</a:t>
            </a:r>
            <a:r>
              <a:rPr lang="en-US" sz="2400" b="1" dirty="0">
                <a:solidFill>
                  <a:schemeClr val="accent2">
                    <a:lumMod val="50000"/>
                  </a:schemeClr>
                </a:solidFill>
              </a:rPr>
              <a:t> </a:t>
            </a:r>
            <a:r>
              <a:rPr lang="en-US" sz="2400" b="1" dirty="0" err="1">
                <a:solidFill>
                  <a:schemeClr val="accent2">
                    <a:lumMod val="50000"/>
                  </a:schemeClr>
                </a:solidFill>
              </a:rPr>
              <a:t>của</a:t>
            </a:r>
            <a:r>
              <a:rPr lang="en-US" sz="2400" b="1" dirty="0">
                <a:solidFill>
                  <a:schemeClr val="accent2">
                    <a:lumMod val="50000"/>
                  </a:schemeClr>
                </a:solidFill>
              </a:rPr>
              <a:t> </a:t>
            </a:r>
            <a:r>
              <a:rPr lang="en-US" sz="2400" b="1" dirty="0" err="1">
                <a:solidFill>
                  <a:schemeClr val="accent2">
                    <a:lumMod val="50000"/>
                  </a:schemeClr>
                </a:solidFill>
              </a:rPr>
              <a:t>dân</a:t>
            </a:r>
            <a:r>
              <a:rPr lang="en-US" sz="2400" b="1" dirty="0">
                <a:solidFill>
                  <a:schemeClr val="accent2">
                    <a:lumMod val="50000"/>
                  </a:schemeClr>
                </a:solidFill>
              </a:rPr>
              <a:t> </a:t>
            </a:r>
            <a:r>
              <a:rPr lang="en-US" sz="2400" b="1" dirty="0" err="1">
                <a:solidFill>
                  <a:schemeClr val="accent2">
                    <a:lumMod val="50000"/>
                  </a:schemeClr>
                </a:solidFill>
              </a:rPr>
              <a:t>tộc</a:t>
            </a:r>
            <a:endParaRPr lang="en-US" sz="2400" b="1" dirty="0">
              <a:solidFill>
                <a:schemeClr val="accent2">
                  <a:lumMod val="50000"/>
                </a:schemeClr>
              </a:solidFill>
            </a:endParaRPr>
          </a:p>
        </p:txBody>
      </p:sp>
      <p:sp>
        <p:nvSpPr>
          <p:cNvPr id="9" name="Title 4">
            <a:extLst>
              <a:ext uri="{FF2B5EF4-FFF2-40B4-BE49-F238E27FC236}">
                <a16:creationId xmlns:a16="http://schemas.microsoft.com/office/drawing/2014/main" id="{56EB37C0-F071-0200-3CDF-46D2C017AA58}"/>
              </a:ext>
            </a:extLst>
          </p:cNvPr>
          <p:cNvSpPr txBox="1">
            <a:spLocks/>
          </p:cNvSpPr>
          <p:nvPr/>
        </p:nvSpPr>
        <p:spPr>
          <a:xfrm>
            <a:off x="1232546" y="2694859"/>
            <a:ext cx="9290700" cy="828675"/>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2400" b="1" dirty="0">
                <a:solidFill>
                  <a:schemeClr val="accent2">
                    <a:lumMod val="50000"/>
                  </a:schemeClr>
                </a:solidFill>
              </a:rPr>
              <a:t>- </a:t>
            </a:r>
            <a:r>
              <a:rPr lang="en-US" sz="2400" b="1" dirty="0" err="1">
                <a:solidFill>
                  <a:schemeClr val="accent2">
                    <a:lumMod val="50000"/>
                  </a:schemeClr>
                </a:solidFill>
              </a:rPr>
              <a:t>Phân</a:t>
            </a:r>
            <a:r>
              <a:rPr lang="en-US" sz="2400" b="1" dirty="0">
                <a:solidFill>
                  <a:schemeClr val="accent2">
                    <a:lumMod val="50000"/>
                  </a:schemeClr>
                </a:solidFill>
              </a:rPr>
              <a:t> </a:t>
            </a:r>
            <a:r>
              <a:rPr lang="en-US" sz="2400" b="1" dirty="0" err="1">
                <a:solidFill>
                  <a:schemeClr val="accent2">
                    <a:lumMod val="50000"/>
                  </a:schemeClr>
                </a:solidFill>
              </a:rPr>
              <a:t>tích</a:t>
            </a:r>
            <a:r>
              <a:rPr lang="en-US" sz="2400" b="1" dirty="0">
                <a:solidFill>
                  <a:schemeClr val="accent2">
                    <a:lumMod val="50000"/>
                  </a:schemeClr>
                </a:solidFill>
              </a:rPr>
              <a:t> </a:t>
            </a:r>
            <a:r>
              <a:rPr lang="en-US" sz="2400" b="1" dirty="0" err="1">
                <a:solidFill>
                  <a:schemeClr val="accent2">
                    <a:lumMod val="50000"/>
                  </a:schemeClr>
                </a:solidFill>
              </a:rPr>
              <a:t>được</a:t>
            </a:r>
            <a:r>
              <a:rPr lang="en-US" sz="2400" b="1" dirty="0">
                <a:solidFill>
                  <a:schemeClr val="accent2">
                    <a:lumMod val="50000"/>
                  </a:schemeClr>
                </a:solidFill>
              </a:rPr>
              <a:t> </a:t>
            </a:r>
            <a:r>
              <a:rPr lang="en-US" sz="2400" b="1" dirty="0" err="1">
                <a:solidFill>
                  <a:schemeClr val="accent2">
                    <a:lumMod val="50000"/>
                  </a:schemeClr>
                </a:solidFill>
              </a:rPr>
              <a:t>cách</a:t>
            </a:r>
            <a:r>
              <a:rPr lang="en-US" sz="2400" b="1" dirty="0">
                <a:solidFill>
                  <a:schemeClr val="accent2">
                    <a:lumMod val="50000"/>
                  </a:schemeClr>
                </a:solidFill>
              </a:rPr>
              <a:t> </a:t>
            </a:r>
            <a:r>
              <a:rPr lang="en-US" sz="2400" b="1" dirty="0" err="1">
                <a:solidFill>
                  <a:schemeClr val="accent2">
                    <a:lumMod val="50000"/>
                  </a:schemeClr>
                </a:solidFill>
              </a:rPr>
              <a:t>sử</a:t>
            </a:r>
            <a:r>
              <a:rPr lang="en-US" sz="2400" b="1" dirty="0">
                <a:solidFill>
                  <a:schemeClr val="accent2">
                    <a:lumMod val="50000"/>
                  </a:schemeClr>
                </a:solidFill>
              </a:rPr>
              <a:t> </a:t>
            </a:r>
            <a:r>
              <a:rPr lang="en-US" sz="2400" b="1" dirty="0" err="1">
                <a:solidFill>
                  <a:schemeClr val="accent2">
                    <a:lumMod val="50000"/>
                  </a:schemeClr>
                </a:solidFill>
              </a:rPr>
              <a:t>dụng</a:t>
            </a:r>
            <a:r>
              <a:rPr lang="en-US" sz="2400" b="1" dirty="0">
                <a:solidFill>
                  <a:schemeClr val="accent2">
                    <a:lumMod val="50000"/>
                  </a:schemeClr>
                </a:solidFill>
              </a:rPr>
              <a:t> </a:t>
            </a:r>
            <a:r>
              <a:rPr lang="en-US" sz="2400" b="1" dirty="0" err="1">
                <a:solidFill>
                  <a:schemeClr val="accent2">
                    <a:lumMod val="50000"/>
                  </a:schemeClr>
                </a:solidFill>
              </a:rPr>
              <a:t>vỏ</a:t>
            </a:r>
            <a:r>
              <a:rPr lang="en-US" sz="2400" b="1" dirty="0">
                <a:solidFill>
                  <a:schemeClr val="accent2">
                    <a:lumMod val="50000"/>
                  </a:schemeClr>
                </a:solidFill>
              </a:rPr>
              <a:t> </a:t>
            </a:r>
            <a:r>
              <a:rPr lang="en-US" sz="2400" b="1" dirty="0" err="1">
                <a:solidFill>
                  <a:schemeClr val="accent2">
                    <a:lumMod val="50000"/>
                  </a:schemeClr>
                </a:solidFill>
              </a:rPr>
              <a:t>trứng</a:t>
            </a:r>
            <a:r>
              <a:rPr lang="en-US" sz="2400" b="1" dirty="0">
                <a:solidFill>
                  <a:schemeClr val="accent2">
                    <a:lumMod val="50000"/>
                  </a:schemeClr>
                </a:solidFill>
              </a:rPr>
              <a:t> </a:t>
            </a:r>
            <a:r>
              <a:rPr lang="en-US" sz="2400" b="1" dirty="0" err="1">
                <a:solidFill>
                  <a:schemeClr val="accent2">
                    <a:lumMod val="50000"/>
                  </a:schemeClr>
                </a:solidFill>
              </a:rPr>
              <a:t>để</a:t>
            </a:r>
            <a:r>
              <a:rPr lang="en-US" sz="2400" b="1" dirty="0">
                <a:solidFill>
                  <a:schemeClr val="accent2">
                    <a:lumMod val="50000"/>
                  </a:schemeClr>
                </a:solidFill>
              </a:rPr>
              <a:t> </a:t>
            </a:r>
            <a:r>
              <a:rPr lang="en-US" sz="2400" b="1" dirty="0" err="1">
                <a:solidFill>
                  <a:schemeClr val="accent2">
                    <a:lumMod val="50000"/>
                  </a:schemeClr>
                </a:solidFill>
              </a:rPr>
              <a:t>tạo</a:t>
            </a:r>
            <a:r>
              <a:rPr lang="en-US" sz="2400" b="1" dirty="0">
                <a:solidFill>
                  <a:schemeClr val="accent2">
                    <a:lumMod val="50000"/>
                  </a:schemeClr>
                </a:solidFill>
              </a:rPr>
              <a:t> </a:t>
            </a:r>
            <a:r>
              <a:rPr lang="en-US" sz="2400" b="1" dirty="0" err="1">
                <a:solidFill>
                  <a:schemeClr val="accent2">
                    <a:lumMod val="50000"/>
                  </a:schemeClr>
                </a:solidFill>
              </a:rPr>
              <a:t>hình</a:t>
            </a:r>
            <a:r>
              <a:rPr lang="en-US" sz="2400" b="1" dirty="0">
                <a:solidFill>
                  <a:schemeClr val="accent2">
                    <a:lumMod val="50000"/>
                  </a:schemeClr>
                </a:solidFill>
              </a:rPr>
              <a:t>, </a:t>
            </a:r>
            <a:r>
              <a:rPr lang="en-US" sz="2400" b="1" dirty="0" err="1">
                <a:solidFill>
                  <a:schemeClr val="accent2">
                    <a:lumMod val="50000"/>
                  </a:schemeClr>
                </a:solidFill>
              </a:rPr>
              <a:t>màu</a:t>
            </a:r>
            <a:r>
              <a:rPr lang="en-US" sz="2400" b="1" dirty="0">
                <a:solidFill>
                  <a:schemeClr val="accent2">
                    <a:lumMod val="50000"/>
                  </a:schemeClr>
                </a:solidFill>
              </a:rPr>
              <a:t> </a:t>
            </a:r>
            <a:r>
              <a:rPr lang="en-US" sz="2400" b="1" dirty="0" err="1">
                <a:solidFill>
                  <a:schemeClr val="accent2">
                    <a:lumMod val="50000"/>
                  </a:schemeClr>
                </a:solidFill>
              </a:rPr>
              <a:t>và</a:t>
            </a:r>
            <a:r>
              <a:rPr lang="en-US" sz="2400" b="1" dirty="0">
                <a:solidFill>
                  <a:schemeClr val="accent2">
                    <a:lumMod val="50000"/>
                  </a:schemeClr>
                </a:solidFill>
              </a:rPr>
              <a:t> </a:t>
            </a:r>
            <a:r>
              <a:rPr lang="en-US" sz="2400" b="1" dirty="0" err="1">
                <a:solidFill>
                  <a:schemeClr val="accent2">
                    <a:lumMod val="50000"/>
                  </a:schemeClr>
                </a:solidFill>
              </a:rPr>
              <a:t>chất</a:t>
            </a:r>
            <a:r>
              <a:rPr lang="en-US" sz="2400" b="1" dirty="0">
                <a:solidFill>
                  <a:schemeClr val="accent2">
                    <a:lumMod val="50000"/>
                  </a:schemeClr>
                </a:solidFill>
              </a:rPr>
              <a:t> </a:t>
            </a:r>
            <a:r>
              <a:rPr lang="en-US" sz="2400" b="1" dirty="0" err="1">
                <a:solidFill>
                  <a:schemeClr val="accent2">
                    <a:lumMod val="50000"/>
                  </a:schemeClr>
                </a:solidFill>
              </a:rPr>
              <a:t>cảm</a:t>
            </a:r>
            <a:r>
              <a:rPr lang="en-US" sz="2400" b="1" dirty="0">
                <a:solidFill>
                  <a:schemeClr val="accent2">
                    <a:lumMod val="50000"/>
                  </a:schemeClr>
                </a:solidFill>
              </a:rPr>
              <a:t> </a:t>
            </a:r>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tranh</a:t>
            </a:r>
            <a:endParaRPr lang="en-US" sz="2400" b="1" dirty="0">
              <a:solidFill>
                <a:schemeClr val="accent2">
                  <a:lumMod val="50000"/>
                </a:schemeClr>
              </a:solidFill>
            </a:endParaRPr>
          </a:p>
        </p:txBody>
      </p:sp>
      <p:sp>
        <p:nvSpPr>
          <p:cNvPr id="10" name="Title 4">
            <a:extLst>
              <a:ext uri="{FF2B5EF4-FFF2-40B4-BE49-F238E27FC236}">
                <a16:creationId xmlns:a16="http://schemas.microsoft.com/office/drawing/2014/main" id="{9A353248-C261-4242-2F08-3D89BA59CD3E}"/>
              </a:ext>
            </a:extLst>
          </p:cNvPr>
          <p:cNvSpPr txBox="1">
            <a:spLocks/>
          </p:cNvSpPr>
          <p:nvPr/>
        </p:nvSpPr>
        <p:spPr>
          <a:xfrm>
            <a:off x="793386" y="3928601"/>
            <a:ext cx="10075231" cy="828675"/>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anchor="ctr" anchorCtr="0"/>
          <a:lstStyle>
            <a:lvl1pPr algn="ctr"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en-US" sz="2400" b="1" dirty="0">
                <a:solidFill>
                  <a:schemeClr val="accent2">
                    <a:lumMod val="50000"/>
                  </a:schemeClr>
                </a:solidFill>
              </a:rPr>
              <a:t>- </a:t>
            </a:r>
            <a:r>
              <a:rPr lang="en-US" sz="2400" b="1" dirty="0" err="1">
                <a:solidFill>
                  <a:schemeClr val="accent2">
                    <a:lumMod val="50000"/>
                  </a:schemeClr>
                </a:solidFill>
              </a:rPr>
              <a:t>Vận</a:t>
            </a:r>
            <a:r>
              <a:rPr lang="en-US" sz="2400" b="1" dirty="0">
                <a:solidFill>
                  <a:schemeClr val="accent2">
                    <a:lumMod val="50000"/>
                  </a:schemeClr>
                </a:solidFill>
              </a:rPr>
              <a:t> </a:t>
            </a:r>
            <a:r>
              <a:rPr lang="en-US" sz="2400" b="1" dirty="0" err="1">
                <a:solidFill>
                  <a:schemeClr val="accent2">
                    <a:lumMod val="50000"/>
                  </a:schemeClr>
                </a:solidFill>
              </a:rPr>
              <a:t>dụng</a:t>
            </a:r>
            <a:r>
              <a:rPr lang="en-US" sz="2400" b="1" dirty="0">
                <a:solidFill>
                  <a:schemeClr val="accent2">
                    <a:lumMod val="50000"/>
                  </a:schemeClr>
                </a:solidFill>
              </a:rPr>
              <a:t> </a:t>
            </a:r>
            <a:r>
              <a:rPr lang="en-US" sz="2400" b="1" dirty="0" err="1">
                <a:solidFill>
                  <a:schemeClr val="accent2">
                    <a:lumMod val="50000"/>
                  </a:schemeClr>
                </a:solidFill>
              </a:rPr>
              <a:t>được</a:t>
            </a:r>
            <a:r>
              <a:rPr lang="en-US" sz="2400" b="1" dirty="0">
                <a:solidFill>
                  <a:schemeClr val="accent2">
                    <a:lumMod val="50000"/>
                  </a:schemeClr>
                </a:solidFill>
              </a:rPr>
              <a:t> </a:t>
            </a:r>
            <a:r>
              <a:rPr lang="en-US" sz="2400" b="1" dirty="0" err="1">
                <a:solidFill>
                  <a:schemeClr val="accent2">
                    <a:lumMod val="50000"/>
                  </a:schemeClr>
                </a:solidFill>
              </a:rPr>
              <a:t>gắn</a:t>
            </a:r>
            <a:r>
              <a:rPr lang="en-US" sz="2400" b="1" dirty="0">
                <a:solidFill>
                  <a:schemeClr val="accent2">
                    <a:lumMod val="50000"/>
                  </a:schemeClr>
                </a:solidFill>
              </a:rPr>
              <a:t> </a:t>
            </a:r>
            <a:r>
              <a:rPr lang="en-US" sz="2400" b="1" dirty="0" err="1">
                <a:solidFill>
                  <a:schemeClr val="accent2">
                    <a:lumMod val="50000"/>
                  </a:schemeClr>
                </a:solidFill>
              </a:rPr>
              <a:t>vỏ</a:t>
            </a:r>
            <a:r>
              <a:rPr lang="en-US" sz="2400" b="1" dirty="0">
                <a:solidFill>
                  <a:schemeClr val="accent2">
                    <a:lumMod val="50000"/>
                  </a:schemeClr>
                </a:solidFill>
              </a:rPr>
              <a:t> </a:t>
            </a:r>
            <a:r>
              <a:rPr lang="en-US" sz="2400" b="1" dirty="0" err="1">
                <a:solidFill>
                  <a:schemeClr val="accent2">
                    <a:lumMod val="50000"/>
                  </a:schemeClr>
                </a:solidFill>
              </a:rPr>
              <a:t>trứng</a:t>
            </a:r>
            <a:r>
              <a:rPr lang="en-US" sz="2400" b="1" dirty="0">
                <a:solidFill>
                  <a:schemeClr val="accent2">
                    <a:lumMod val="50000"/>
                  </a:schemeClr>
                </a:solidFill>
              </a:rPr>
              <a:t> </a:t>
            </a:r>
            <a:r>
              <a:rPr lang="en-US" sz="2400" b="1" dirty="0" err="1">
                <a:solidFill>
                  <a:schemeClr val="accent2">
                    <a:lumMod val="50000"/>
                  </a:schemeClr>
                </a:solidFill>
              </a:rPr>
              <a:t>để</a:t>
            </a:r>
            <a:r>
              <a:rPr lang="en-US" sz="2400" b="1" dirty="0">
                <a:solidFill>
                  <a:schemeClr val="accent2">
                    <a:lumMod val="50000"/>
                  </a:schemeClr>
                </a:solidFill>
              </a:rPr>
              <a:t> </a:t>
            </a:r>
            <a:r>
              <a:rPr lang="en-US" sz="2400" b="1" dirty="0" err="1">
                <a:solidFill>
                  <a:schemeClr val="accent2">
                    <a:lumMod val="50000"/>
                  </a:schemeClr>
                </a:solidFill>
              </a:rPr>
              <a:t>trang</a:t>
            </a:r>
            <a:r>
              <a:rPr lang="en-US" sz="2400" b="1" dirty="0">
                <a:solidFill>
                  <a:schemeClr val="accent2">
                    <a:lumMod val="50000"/>
                  </a:schemeClr>
                </a:solidFill>
              </a:rPr>
              <a:t> </a:t>
            </a:r>
            <a:r>
              <a:rPr lang="en-US" sz="2400" b="1" dirty="0" err="1">
                <a:solidFill>
                  <a:schemeClr val="accent2">
                    <a:lumMod val="50000"/>
                  </a:schemeClr>
                </a:solidFill>
              </a:rPr>
              <a:t>trí</a:t>
            </a:r>
            <a:r>
              <a:rPr lang="en-US" sz="2400" b="1" dirty="0">
                <a:solidFill>
                  <a:schemeClr val="accent2">
                    <a:lumMod val="50000"/>
                  </a:schemeClr>
                </a:solidFill>
              </a:rPr>
              <a:t> </a:t>
            </a:r>
            <a:r>
              <a:rPr lang="en-US" sz="2400" b="1" dirty="0" err="1">
                <a:solidFill>
                  <a:schemeClr val="accent2">
                    <a:lumMod val="50000"/>
                  </a:schemeClr>
                </a:solidFill>
              </a:rPr>
              <a:t>các</a:t>
            </a:r>
            <a:r>
              <a:rPr lang="en-US" sz="2400" b="1" dirty="0">
                <a:solidFill>
                  <a:schemeClr val="accent2">
                    <a:lumMod val="50000"/>
                  </a:schemeClr>
                </a:solidFill>
              </a:rPr>
              <a:t> </a:t>
            </a:r>
            <a:r>
              <a:rPr lang="en-US" sz="2400" b="1" dirty="0" err="1">
                <a:solidFill>
                  <a:schemeClr val="accent2">
                    <a:lumMod val="50000"/>
                  </a:schemeClr>
                </a:solidFill>
              </a:rPr>
              <a:t>sản</a:t>
            </a:r>
            <a:r>
              <a:rPr lang="en-US" sz="2400" b="1" dirty="0">
                <a:solidFill>
                  <a:schemeClr val="accent2">
                    <a:lumMod val="50000"/>
                  </a:schemeClr>
                </a:solidFill>
              </a:rPr>
              <a:t> </a:t>
            </a:r>
            <a:r>
              <a:rPr lang="en-US" sz="2400" b="1" dirty="0" err="1">
                <a:solidFill>
                  <a:schemeClr val="accent2">
                    <a:lumMod val="50000"/>
                  </a:schemeClr>
                </a:solidFill>
              </a:rPr>
              <a:t>phẩm</a:t>
            </a:r>
            <a:r>
              <a:rPr lang="en-US" sz="2400" b="1" dirty="0">
                <a:solidFill>
                  <a:schemeClr val="accent2">
                    <a:lumMod val="50000"/>
                  </a:schemeClr>
                </a:solidFill>
              </a:rPr>
              <a:t> </a:t>
            </a:r>
            <a:r>
              <a:rPr lang="en-US" sz="2400" b="1" dirty="0" err="1">
                <a:solidFill>
                  <a:schemeClr val="accent2">
                    <a:lumMod val="50000"/>
                  </a:schemeClr>
                </a:solidFill>
              </a:rPr>
              <a:t>mĩ</a:t>
            </a:r>
            <a:r>
              <a:rPr lang="en-US" sz="2400" b="1" dirty="0">
                <a:solidFill>
                  <a:schemeClr val="accent2">
                    <a:lumMod val="50000"/>
                  </a:schemeClr>
                </a:solidFill>
              </a:rPr>
              <a:t> </a:t>
            </a:r>
            <a:r>
              <a:rPr lang="en-US" sz="2400" b="1" dirty="0" err="1">
                <a:solidFill>
                  <a:schemeClr val="accent2">
                    <a:lumMod val="50000"/>
                  </a:schemeClr>
                </a:solidFill>
              </a:rPr>
              <a:t>thuật</a:t>
            </a:r>
            <a:endParaRPr lang="en-US" sz="2400" b="1" dirty="0">
              <a:solidFill>
                <a:schemeClr val="accent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lstStyle/>
          <a:p>
            <a:endParaRPr lang="en-US" sz="2800">
              <a:solidFill>
                <a:srgbClr val="002060"/>
              </a:solidFill>
            </a:endParaRPr>
          </a:p>
        </p:txBody>
      </p:sp>
      <p:sp>
        <p:nvSpPr>
          <p:cNvPr id="19" name="TextBox 18"/>
          <p:cNvSpPr txBox="1"/>
          <p:nvPr/>
        </p:nvSpPr>
        <p:spPr>
          <a:xfrm>
            <a:off x="4212405" y="243078"/>
            <a:ext cx="3842406" cy="5232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scene3d>
              <a:camera prst="orthographicFront"/>
              <a:lightRig rig="threePt" dir="t"/>
            </a:scene3d>
          </a:bodyPr>
          <a:lstStyle/>
          <a:p>
            <a:pPr algn="r"/>
            <a:r>
              <a:rPr lang="en-US" sz="28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CẤU TRÚC BÀI HỌC</a:t>
            </a:r>
          </a:p>
        </p:txBody>
      </p:sp>
      <p:sp>
        <p:nvSpPr>
          <p:cNvPr id="3" name="Rounded Rectangular Callout 2"/>
          <p:cNvSpPr/>
          <p:nvPr/>
        </p:nvSpPr>
        <p:spPr>
          <a:xfrm>
            <a:off x="1656715" y="1119505"/>
            <a:ext cx="10311130" cy="965835"/>
          </a:xfrm>
          <a:prstGeom prst="wedgeRoundRectCallout">
            <a:avLst>
              <a:gd name="adj1" fmla="val -58843"/>
              <a:gd name="adj2" fmla="val 15351"/>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1. Quan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sát</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nhận</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thức</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về</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nét</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đặc</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trưng</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của</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tranh</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sơn</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mài</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a:t>
            </a:r>
            <a:r>
              <a:rPr lang="en-US" sz="2800" b="1" dirty="0" err="1">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Việt</a:t>
            </a:r>
            <a:r>
              <a:rPr lang="en-US" sz="2800" b="1" dirty="0">
                <a:ln>
                  <a:solidFill>
                    <a:schemeClr val="accent4">
                      <a:lumMod val="10000"/>
                    </a:schemeClr>
                  </a:solidFill>
                </a:ln>
                <a:solidFill>
                  <a:srgbClr val="002060"/>
                </a:solidFill>
                <a:effectLst>
                  <a:outerShdw blurRad="38100" dist="19050" dir="2700000" algn="tl" rotWithShape="0">
                    <a:schemeClr val="dk1">
                      <a:alpha val="40000"/>
                    </a:schemeClr>
                  </a:outerShdw>
                </a:effectLst>
                <a:sym typeface="+mn-ea"/>
              </a:rPr>
              <a:t> Nam.</a:t>
            </a:r>
          </a:p>
        </p:txBody>
      </p:sp>
      <p:sp>
        <p:nvSpPr>
          <p:cNvPr id="22" name="Oval Callout 21"/>
          <p:cNvSpPr/>
          <p:nvPr/>
        </p:nvSpPr>
        <p:spPr>
          <a:xfrm>
            <a:off x="1343025" y="2190115"/>
            <a:ext cx="10723880" cy="1179830"/>
          </a:xfrm>
          <a:prstGeom prst="wedgeEllipseCallout">
            <a:avLst>
              <a:gd name="adj1" fmla="val -54893"/>
              <a:gd name="adj2" fmla="val 17046"/>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rgbClr val="002060"/>
                </a:solidFill>
                <a:effectLst>
                  <a:outerShdw blurRad="38100" dist="19050" dir="2700000" algn="tl" rotWithShape="0">
                    <a:schemeClr val="dk1">
                      <a:alpha val="40000"/>
                    </a:schemeClr>
                  </a:outerShdw>
                </a:effectLst>
                <a:sym typeface="+mn-ea"/>
              </a:rPr>
              <a:t>2. Cách tạo tranh kết hợp kỉ thuật gắn vỏ trứng.</a:t>
            </a:r>
          </a:p>
        </p:txBody>
      </p:sp>
      <p:sp>
        <p:nvSpPr>
          <p:cNvPr id="26" name="Rectangular Callout 25"/>
          <p:cNvSpPr/>
          <p:nvPr/>
        </p:nvSpPr>
        <p:spPr>
          <a:xfrm>
            <a:off x="1824990" y="3597275"/>
            <a:ext cx="8691245" cy="777875"/>
          </a:xfrm>
          <a:prstGeom prst="wedgeRectCallout">
            <a:avLst>
              <a:gd name="adj1" fmla="val -56220"/>
              <a:gd name="adj2" fmla="val 2417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rgbClr val="002060"/>
                </a:solidFill>
                <a:effectLst>
                  <a:outerShdw blurRad="38100" dist="19050" dir="2700000" algn="tl" rotWithShape="0">
                    <a:schemeClr val="dk1">
                      <a:alpha val="40000"/>
                    </a:schemeClr>
                  </a:outerShdw>
                </a:effectLst>
                <a:sym typeface="+mn-ea"/>
              </a:rPr>
              <a:t>3. Tạo bức tranh kết hợp gắn vỏ trứng. </a:t>
            </a:r>
          </a:p>
        </p:txBody>
      </p:sp>
      <p:sp>
        <p:nvSpPr>
          <p:cNvPr id="27" name="Cloud Callout 26"/>
          <p:cNvSpPr/>
          <p:nvPr/>
        </p:nvSpPr>
        <p:spPr>
          <a:xfrm>
            <a:off x="1512570" y="4549775"/>
            <a:ext cx="10385425" cy="1021715"/>
          </a:xfrm>
          <a:prstGeom prst="cloudCallout">
            <a:avLst>
              <a:gd name="adj1" fmla="val -56707"/>
              <a:gd name="adj2" fmla="val 24021"/>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rgbClr val="002060"/>
                </a:solidFill>
                <a:effectLst>
                  <a:outerShdw blurRad="38100" dist="19050" dir="2700000" algn="tl" rotWithShape="0">
                    <a:schemeClr val="dk1">
                      <a:alpha val="40000"/>
                    </a:schemeClr>
                  </a:outerShdw>
                </a:effectLst>
                <a:sym typeface="+mn-ea"/>
              </a:rPr>
              <a:t>4. Trưng bày sản phẩm và chia sẻ.</a:t>
            </a:r>
          </a:p>
        </p:txBody>
      </p:sp>
      <p:sp>
        <p:nvSpPr>
          <p:cNvPr id="28" name="Rounded Rectangular Callout 27"/>
          <p:cNvSpPr/>
          <p:nvPr/>
        </p:nvSpPr>
        <p:spPr>
          <a:xfrm>
            <a:off x="1824990" y="5746115"/>
            <a:ext cx="10142220" cy="966470"/>
          </a:xfrm>
          <a:prstGeom prst="wedgeRoundRectCallout">
            <a:avLst>
              <a:gd name="adj1" fmla="val -56519"/>
              <a:gd name="adj2" fmla="val 18002"/>
              <a:gd name="adj3" fmla="val 166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rgbClr val="002060"/>
                </a:solidFill>
                <a:effectLst>
                  <a:outerShdw blurRad="38100" dist="19050" dir="2700000" algn="tl" rotWithShape="0">
                    <a:schemeClr val="dk1">
                      <a:alpha val="40000"/>
                    </a:schemeClr>
                  </a:outerShdw>
                </a:effectLst>
                <a:sym typeface="+mn-ea"/>
              </a:rPr>
              <a:t>5. Giới thiệu tác phẩm và tác giả Nguyễn Gia Trí.</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cBhvr>
                                    </p:anim>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ox(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amond(in)">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plus(in)">
                                      <p:cBhvr>
                                        <p:cTn id="3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 grpId="0" bldLvl="0" animBg="1"/>
      <p:bldP spid="3" grpId="1" animBg="1"/>
      <p:bldP spid="22" grpId="0" animBg="1"/>
      <p:bldP spid="22" grpId="1" animBg="1"/>
      <p:bldP spid="26" grpId="0" bldLvl="0" animBg="1"/>
      <p:bldP spid="26" grpId="1" animBg="1"/>
      <p:bldP spid="27" grpId="0" bldLvl="0" animBg="1"/>
      <p:bldP spid="27" grpId="1" animBg="1"/>
      <p:bldP spid="28" grpId="0" bldLvl="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p:txBody>
          <a:bodyPr/>
          <a:lstStyle/>
          <a:p>
            <a:endParaRPr lang="en-US"/>
          </a:p>
        </p:txBody>
      </p:sp>
      <p:sp>
        <p:nvSpPr>
          <p:cNvPr id="6" name="Cloud Callout 5"/>
          <p:cNvSpPr/>
          <p:nvPr/>
        </p:nvSpPr>
        <p:spPr>
          <a:xfrm>
            <a:off x="869315" y="972820"/>
            <a:ext cx="10453370" cy="5770880"/>
          </a:xfrm>
          <a:prstGeom prst="cloudCallout">
            <a:avLst>
              <a:gd name="adj1" fmla="val -52900"/>
              <a:gd name="adj2" fmla="val -54258"/>
            </a:avLst>
          </a:prstGeom>
          <a:ln>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sz="32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sym typeface="+mn-ea"/>
              </a:rPr>
              <a:t>Quan sát một số tác phẩm tranh </a:t>
            </a:r>
          </a:p>
          <a:p>
            <a:pPr marL="0" marR="0" indent="0" algn="ctr" defTabSz="914400" rtl="0" eaLnBrk="1" fontAlgn="base" latinLnBrk="0" hangingPunct="1">
              <a:lnSpc>
                <a:spcPct val="100000"/>
              </a:lnSpc>
              <a:spcBef>
                <a:spcPct val="0"/>
              </a:spcBef>
              <a:spcAft>
                <a:spcPct val="0"/>
              </a:spcAft>
              <a:buClrTx/>
              <a:buSzTx/>
              <a:buFontTx/>
              <a:buNone/>
            </a:pPr>
            <a:r>
              <a:rPr lang="en-US" altLang="zh-CN" sz="32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sym typeface="+mn-ea"/>
              </a:rPr>
              <a:t>sơn mài Việt Nam và cho biết:</a:t>
            </a:r>
            <a:endParaRPr kumimoji="0" lang="en-US" altLang="zh-CN" sz="2800" b="0" i="0" u="none" strike="noStrike" cap="none" normalizeH="0" baseline="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marL="457200" marR="0" indent="-457200" algn="just" defTabSz="914400" rtl="0" eaLnBrk="1" fontAlgn="base" latinLnBrk="0" hangingPunct="1">
              <a:lnSpc>
                <a:spcPct val="100000"/>
              </a:lnSpc>
              <a:spcBef>
                <a:spcPct val="0"/>
              </a:spcBef>
              <a:spcAft>
                <a:spcPct val="0"/>
              </a:spcAft>
              <a:buClrTx/>
              <a:buSzTx/>
              <a:buFont typeface="Wingdings" panose="05000000000000000000" charset="0"/>
              <a:buChar char="Ø"/>
            </a:pPr>
            <a:r>
              <a:rPr lang="en-US" altLang="zh-CN" sz="2800" b="1">
                <a:ln>
                  <a:noFill/>
                </a:ln>
                <a:effectLst/>
                <a:latin typeface="Arial" panose="020B0604020202020204" pitchFamily="34" charset="0"/>
                <a:ea typeface="SimSun" panose="02010600030101010101" pitchFamily="2" charset="-122"/>
                <a:sym typeface="+mn-ea"/>
              </a:rPr>
              <a:t>- Đề tài của mỗi bức tranh?</a:t>
            </a:r>
            <a:endParaRPr kumimoji="0" lang="en-US" altLang="zh-CN" sz="2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457200" marR="0" indent="-457200" algn="just" defTabSz="914400" rtl="0" eaLnBrk="1" fontAlgn="base" latinLnBrk="0" hangingPunct="1">
              <a:lnSpc>
                <a:spcPct val="100000"/>
              </a:lnSpc>
              <a:spcBef>
                <a:spcPct val="0"/>
              </a:spcBef>
              <a:spcAft>
                <a:spcPct val="0"/>
              </a:spcAft>
              <a:buClrTx/>
              <a:buSzTx/>
              <a:buFont typeface="Wingdings" panose="05000000000000000000" charset="0"/>
              <a:buChar char="Ø"/>
            </a:pPr>
            <a:r>
              <a:rPr lang="en-US" altLang="zh-CN" sz="2800" b="1">
                <a:ln>
                  <a:noFill/>
                </a:ln>
                <a:effectLst/>
                <a:latin typeface="Arial" panose="020B0604020202020204" pitchFamily="34" charset="0"/>
                <a:ea typeface="SimSun" panose="02010600030101010101" pitchFamily="2" charset="-122"/>
                <a:sym typeface="+mn-ea"/>
              </a:rPr>
              <a:t>- Hòa sắc của bức tranh?</a:t>
            </a:r>
            <a:endParaRPr kumimoji="0" lang="en-US" altLang="zh-CN" sz="2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a:p>
            <a:pPr marL="457200" marR="0" indent="-457200" algn="just" defTabSz="914400" rtl="0" eaLnBrk="1" fontAlgn="base" latinLnBrk="0" hangingPunct="1">
              <a:lnSpc>
                <a:spcPct val="100000"/>
              </a:lnSpc>
              <a:spcBef>
                <a:spcPct val="0"/>
              </a:spcBef>
              <a:spcAft>
                <a:spcPct val="0"/>
              </a:spcAft>
              <a:buClrTx/>
              <a:buSzTx/>
              <a:buFont typeface="Wingdings" panose="05000000000000000000" charset="0"/>
              <a:buChar char="Ø"/>
            </a:pPr>
            <a:r>
              <a:rPr lang="en-US" altLang="zh-CN" sz="2800" b="1">
                <a:ln>
                  <a:noFill/>
                </a:ln>
                <a:effectLst/>
                <a:latin typeface="Arial" panose="020B0604020202020204" pitchFamily="34" charset="0"/>
                <a:ea typeface="SimSun" panose="02010600030101010101" pitchFamily="2" charset="-122"/>
                <a:sym typeface="+mn-ea"/>
              </a:rPr>
              <a:t>- Chất liệu và kỉ thuật tạo bức tranh? </a:t>
            </a:r>
            <a:endParaRPr kumimoji="0" lang="zh-CN" altLang="en-US" sz="2800" b="1"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7" name="Rounded Rectangular Callout 6"/>
          <p:cNvSpPr/>
          <p:nvPr/>
        </p:nvSpPr>
        <p:spPr>
          <a:xfrm>
            <a:off x="1322705" y="160655"/>
            <a:ext cx="10745470" cy="671195"/>
          </a:xfrm>
          <a:prstGeom prst="wedgeRoundRectCallout">
            <a:avLst>
              <a:gd name="adj1" fmla="val -56257"/>
              <a:gd name="adj2" fmla="val 20198"/>
              <a:gd name="adj3" fmla="val 16667"/>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1. Quan sát – nhận thức về nét đặc trưng của tranh sơn mài Việt Nam.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0" fill="hold"/>
                                        <p:tgtEl>
                                          <p:spTgt spid="6"/>
                                        </p:tgtEl>
                                        <p:attrNameLst>
                                          <p:attrName>ppt_x</p:attrName>
                                        </p:attrNameLst>
                                      </p:cBhvr>
                                      <p:tavLst>
                                        <p:tav tm="0">
                                          <p:val>
                                            <p:strVal val="#ppt_x"/>
                                          </p:val>
                                        </p:tav>
                                        <p:tav tm="100000">
                                          <p:val>
                                            <p:strVal val="#ppt_x"/>
                                          </p:val>
                                        </p:tav>
                                      </p:tavLst>
                                    </p:anim>
                                    <p:anim calcmode="lin" valueType="num">
                                      <p:cBhvr additive="base">
                                        <p:cTn id="15"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p:txBody>
          <a:bodyPr/>
          <a:lstStyle/>
          <a:p>
            <a:endParaRPr lang="en-US"/>
          </a:p>
        </p:txBody>
      </p:sp>
      <p:sp>
        <p:nvSpPr>
          <p:cNvPr id="11" name="Rounded Rectangular Callout 10"/>
          <p:cNvSpPr/>
          <p:nvPr/>
        </p:nvSpPr>
        <p:spPr>
          <a:xfrm>
            <a:off x="1231900" y="223520"/>
            <a:ext cx="10745470" cy="671195"/>
          </a:xfrm>
          <a:prstGeom prst="wedgeRoundRectCallout">
            <a:avLst>
              <a:gd name="adj1" fmla="val -56257"/>
              <a:gd name="adj2" fmla="val 20198"/>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1. Quan sát – nhận thức về nét đặc trưng của tranh sơn mài Việt Nam.</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p:blipFill>
        <p:spPr>
          <a:xfrm>
            <a:off x="338455" y="1363172"/>
            <a:ext cx="5341293" cy="3639358"/>
          </a:xfrm>
          <a:prstGeom prst="rect">
            <a:avLst/>
          </a:prstGeom>
          <a:ln w="57150">
            <a:gradFill>
              <a:gsLst>
                <a:gs pos="0">
                  <a:srgbClr val="012D86"/>
                </a:gs>
                <a:gs pos="100000">
                  <a:srgbClr val="0E2557"/>
                </a:gs>
              </a:gsLst>
            </a:gra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p:blipFill>
        <p:spPr>
          <a:xfrm>
            <a:off x="6177280" y="1364208"/>
            <a:ext cx="5808980" cy="3636421"/>
          </a:xfrm>
          <a:prstGeom prst="rect">
            <a:avLst/>
          </a:prstGeom>
          <a:ln w="57150">
            <a:solidFill>
              <a:schemeClr val="tx1"/>
            </a:solidFill>
          </a:ln>
        </p:spPr>
      </p:pic>
      <p:sp>
        <p:nvSpPr>
          <p:cNvPr id="17" name="Up Arrow Callout 16"/>
          <p:cNvSpPr/>
          <p:nvPr/>
        </p:nvSpPr>
        <p:spPr>
          <a:xfrm>
            <a:off x="338455" y="5047615"/>
            <a:ext cx="5046980" cy="1600835"/>
          </a:xfrm>
          <a:prstGeom prst="up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Nguyễn</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Tư</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Nghiêm,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Điệu</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múa</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cổ</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1970,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Sơn</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mài</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p>
        </p:txBody>
      </p:sp>
      <p:sp>
        <p:nvSpPr>
          <p:cNvPr id="18" name="Up Arrow Callout 17"/>
          <p:cNvSpPr/>
          <p:nvPr/>
        </p:nvSpPr>
        <p:spPr>
          <a:xfrm>
            <a:off x="6512254" y="5001895"/>
            <a:ext cx="5445689" cy="1646555"/>
          </a:xfrm>
          <a:prstGeom prst="up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Nguyễn</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Sáng</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Kết</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nạp</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Đảng</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ở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Điện</a:t>
            </a:r>
            <a:endPar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Biên</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Phủ</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sơn</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a:t>
            </a:r>
            <a:r>
              <a:rPr kumimoji="0" lang="en-US" altLang="zh-CN" sz="2400" b="1"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mài</a:t>
            </a:r>
            <a:r>
              <a:rPr kumimoji="0" lang="en-US" altLang="zh-CN" sz="2400" b="1" i="0" u="none" strike="noStrike" cap="none" normalizeH="0" baseline="0" dirty="0">
                <a:ln>
                  <a:noFill/>
                </a:ln>
                <a:solidFill>
                  <a:schemeClr val="tx1"/>
                </a:solidFill>
                <a:effectLst/>
                <a:latin typeface="Arial" panose="020B0604020202020204" pitchFamily="34" charset="0"/>
                <a:ea typeface="SimSun" panose="02010600030101010101" pitchFamily="2" charset="-122"/>
              </a:rPr>
              <a:t> 113,3cm x 180cm </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0" fill="hold"/>
                                        <p:tgtEl>
                                          <p:spTgt spid="17"/>
                                        </p:tgtEl>
                                        <p:attrNameLst>
                                          <p:attrName>ppt_x</p:attrName>
                                        </p:attrNameLst>
                                      </p:cBhvr>
                                      <p:tavLst>
                                        <p:tav tm="0">
                                          <p:val>
                                            <p:strVal val="#ppt_x"/>
                                          </p:val>
                                        </p:tav>
                                        <p:tav tm="100000">
                                          <p:val>
                                            <p:strVal val="#ppt_x"/>
                                          </p:val>
                                        </p:tav>
                                      </p:tavLst>
                                    </p:anim>
                                    <p:anim calcmode="lin" valueType="num">
                                      <p:cBhvr additive="base">
                                        <p:cTn id="22" dur="5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0" fill="hold"/>
                                        <p:tgtEl>
                                          <p:spTgt spid="18"/>
                                        </p:tgtEl>
                                        <p:attrNameLst>
                                          <p:attrName>ppt_x</p:attrName>
                                        </p:attrNameLst>
                                      </p:cBhvr>
                                      <p:tavLst>
                                        <p:tav tm="0">
                                          <p:val>
                                            <p:strVal val="#ppt_x"/>
                                          </p:val>
                                        </p:tav>
                                        <p:tav tm="100000">
                                          <p:val>
                                            <p:strVal val="#ppt_x"/>
                                          </p:val>
                                        </p:tav>
                                      </p:tavLst>
                                    </p:anim>
                                    <p:anim calcmode="lin" valueType="num">
                                      <p:cBhvr additive="base">
                                        <p:cTn id="35" dur="5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p:txBody>
          <a:bodyPr/>
          <a:lstStyle/>
          <a:p>
            <a:endParaRPr lang="en-US"/>
          </a:p>
        </p:txBody>
      </p:sp>
      <p:sp>
        <p:nvSpPr>
          <p:cNvPr id="3" name="Rounded Rectangular Callout 2"/>
          <p:cNvSpPr/>
          <p:nvPr/>
        </p:nvSpPr>
        <p:spPr>
          <a:xfrm>
            <a:off x="873293" y="1125152"/>
            <a:ext cx="10605728" cy="1437831"/>
          </a:xfrm>
          <a:prstGeom prst="wedgeRoundRectCallout">
            <a:avLst>
              <a:gd name="adj1" fmla="val -56257"/>
              <a:gd name="adj2" fmla="val 2019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Nghệ</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thuật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tranh</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sơn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mài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xuất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hiện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ở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Việt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Nam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từ</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khá</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lâu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trước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Công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Nguyên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nhưng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phát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triển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mạnh</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và</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phổ</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biến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ở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thời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kì</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mĩ</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thuật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hiện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đại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Việt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Nam</a:t>
            </a:r>
          </a:p>
        </p:txBody>
      </p:sp>
      <p:sp>
        <p:nvSpPr>
          <p:cNvPr id="7" name="Rounded Rectangular Callout 2">
            <a:extLst>
              <a:ext uri="{FF2B5EF4-FFF2-40B4-BE49-F238E27FC236}">
                <a16:creationId xmlns:a16="http://schemas.microsoft.com/office/drawing/2014/main" id="{2C044C20-8023-3E6A-031F-65518229A375}"/>
              </a:ext>
            </a:extLst>
          </p:cNvPr>
          <p:cNvSpPr/>
          <p:nvPr/>
        </p:nvSpPr>
        <p:spPr>
          <a:xfrm>
            <a:off x="800894" y="107774"/>
            <a:ext cx="10766690" cy="671195"/>
          </a:xfrm>
          <a:prstGeom prst="wedgeRoundRectCallout">
            <a:avLst>
              <a:gd name="adj1" fmla="val -56257"/>
              <a:gd name="adj2" fmla="val 2019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1. Quan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sát</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nhận</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thức</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về</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nét</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đặc</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trưng</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của</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tranh</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sơn</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mài</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Việt</a:t>
            </a:r>
            <a:r>
              <a:rPr lang="en-US" sz="2400" b="1" dirty="0">
                <a:ln w="10160">
                  <a:solidFill>
                    <a:schemeClr val="accent5"/>
                  </a:solidFill>
                  <a:prstDash val="solid"/>
                </a:ln>
                <a:solidFill>
                  <a:srgbClr val="FFC000"/>
                </a:solidFill>
                <a:effectLst>
                  <a:outerShdw blurRad="38100" dist="22860" dir="5400000" algn="tl" rotWithShape="0">
                    <a:srgbClr val="000000">
                      <a:alpha val="30000"/>
                    </a:srgbClr>
                  </a:outerShdw>
                </a:effectLst>
                <a:sym typeface="+mn-ea"/>
              </a:rPr>
              <a:t> Nam.</a:t>
            </a:r>
          </a:p>
        </p:txBody>
      </p:sp>
      <p:sp>
        <p:nvSpPr>
          <p:cNvPr id="8" name="Rounded Rectangular Callout 2">
            <a:extLst>
              <a:ext uri="{FF2B5EF4-FFF2-40B4-BE49-F238E27FC236}">
                <a16:creationId xmlns:a16="http://schemas.microsoft.com/office/drawing/2014/main" id="{F6F818CF-00E5-6F64-1D7E-D9C645970585}"/>
              </a:ext>
            </a:extLst>
          </p:cNvPr>
          <p:cNvSpPr/>
          <p:nvPr/>
        </p:nvSpPr>
        <p:spPr>
          <a:xfrm>
            <a:off x="873293" y="2827322"/>
            <a:ext cx="10605728" cy="883542"/>
          </a:xfrm>
          <a:prstGeom prst="wedgeRoundRectCallout">
            <a:avLst>
              <a:gd name="adj1" fmla="val -56257"/>
              <a:gd name="adj2" fmla="val 2019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Đề</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tài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của</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tranh</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sơn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mài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cung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khá</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phong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phú</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như</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nông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thôn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chiến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tranh</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văn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hóa</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văn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nghệ</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v.v..</a:t>
            </a:r>
          </a:p>
        </p:txBody>
      </p:sp>
      <p:sp>
        <p:nvSpPr>
          <p:cNvPr id="10" name="Rounded Rectangular Callout 2">
            <a:extLst>
              <a:ext uri="{FF2B5EF4-FFF2-40B4-BE49-F238E27FC236}">
                <a16:creationId xmlns:a16="http://schemas.microsoft.com/office/drawing/2014/main" id="{E9B7FC55-59B8-3246-D57A-D8D4A21FB737}"/>
              </a:ext>
            </a:extLst>
          </p:cNvPr>
          <p:cNvSpPr/>
          <p:nvPr/>
        </p:nvSpPr>
        <p:spPr>
          <a:xfrm>
            <a:off x="873293" y="3975203"/>
            <a:ext cx="10605728" cy="780523"/>
          </a:xfrm>
          <a:prstGeom prst="wedgeRoundRectCallout">
            <a:avLst>
              <a:gd name="adj1" fmla="val -56257"/>
              <a:gd name="adj2" fmla="val 2019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Chất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liệu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Ngoài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chất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liệu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truyền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thống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như</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vàng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bạc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son, then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còn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kết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họp</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các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chất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liệu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độc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đáo</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như</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Vỏ</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trứng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vỏ</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ốc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v.v..</a:t>
            </a:r>
          </a:p>
        </p:txBody>
      </p:sp>
      <p:sp>
        <p:nvSpPr>
          <p:cNvPr id="11" name="Rounded Rectangular Callout 2">
            <a:extLst>
              <a:ext uri="{FF2B5EF4-FFF2-40B4-BE49-F238E27FC236}">
                <a16:creationId xmlns:a16="http://schemas.microsoft.com/office/drawing/2014/main" id="{3B99592D-BD3A-D11B-9CFD-0C8087D8544A}"/>
              </a:ext>
            </a:extLst>
          </p:cNvPr>
          <p:cNvSpPr/>
          <p:nvPr/>
        </p:nvSpPr>
        <p:spPr>
          <a:xfrm>
            <a:off x="873293" y="5020065"/>
            <a:ext cx="10605728" cy="1437831"/>
          </a:xfrm>
          <a:prstGeom prst="wedgeRoundRectCallout">
            <a:avLst>
              <a:gd name="adj1" fmla="val -56257"/>
              <a:gd name="adj2" fmla="val 20198"/>
              <a:gd name="adj3" fmla="val 16667"/>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Các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tác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phẩm</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tiêu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biểu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Tát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nước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đồng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chiêm</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Trần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Văn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Cẩn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Nhớ</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một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chiều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Tây</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Bắc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(Phan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Kế</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An);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Điệu</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múa</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cổ</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Nguyễn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Tư</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Nghiêm);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Kết</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nạp</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Đảng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ở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Điện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Biên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Phủ</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Nguyễn</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Sáng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ppt_x</p:attrName>
                                        </p:attrNameLst>
                                      </p:cBhvr>
                                      <p:tavLst>
                                        <p:tav tm="0">
                                          <p:val>
                                            <p:strVal val="#ppt_x-.2"/>
                                          </p:val>
                                        </p:tav>
                                        <p:tav tm="100000">
                                          <p:val>
                                            <p:strVal val="#ppt_x"/>
                                          </p:val>
                                        </p:tav>
                                      </p:tavLst>
                                    </p:anim>
                                    <p:anim calcmode="lin" valueType="num">
                                      <p:cBhvr>
                                        <p:cTn id="2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1" animBg="1"/>
      <p:bldP spid="8" grpId="0" animBg="1"/>
      <p:bldP spid="8" grpId="1" animBg="1"/>
      <p:bldP spid="10" grpId="0" animBg="1"/>
      <p:bldP spid="10"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Title 4"/>
          <p:cNvSpPr>
            <a:spLocks noGrp="1"/>
          </p:cNvSpPr>
          <p:nvPr>
            <p:ph type="ctrTitle"/>
          </p:nvPr>
        </p:nvSpPr>
        <p:spPr/>
        <p:txBody>
          <a:bodyPr/>
          <a:lstStyle/>
          <a:p>
            <a:endParaRPr lang="en-US"/>
          </a:p>
        </p:txBody>
      </p:sp>
      <p:sp>
        <p:nvSpPr>
          <p:cNvPr id="3" name="Rounded Rectangular Callout 2"/>
          <p:cNvSpPr/>
          <p:nvPr/>
        </p:nvSpPr>
        <p:spPr>
          <a:xfrm>
            <a:off x="1246505" y="123190"/>
            <a:ext cx="10750550" cy="720090"/>
          </a:xfrm>
          <a:prstGeom prst="wedgeRoundRectCallout">
            <a:avLst>
              <a:gd name="adj1" fmla="val -56538"/>
              <a:gd name="adj2" fmla="val 32627"/>
              <a:gd name="adj3" fmla="val 16667"/>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2.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Cách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tạo</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tranh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kết</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hợp</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kỉ</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thuật</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gắn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vỏ</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trứng</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a:t>
            </a:r>
            <a:endParaRPr kumimoji="0" lang="en-US" altLang="en-US" sz="3200" b="1" i="0" u="none" strike="noStrike" cap="none"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sym typeface="+mn-ea"/>
            </a:endParaRPr>
          </a:p>
        </p:txBody>
      </p:sp>
      <p:pic>
        <p:nvPicPr>
          <p:cNvPr id="13" name="Picture 12"/>
          <p:cNvPicPr>
            <a:picLocks noChangeAspect="1"/>
          </p:cNvPicPr>
          <p:nvPr/>
        </p:nvPicPr>
        <p:blipFill>
          <a:blip r:embed="rId2"/>
          <a:stretch>
            <a:fillRect/>
          </a:stretch>
        </p:blipFill>
        <p:spPr>
          <a:xfrm>
            <a:off x="159385" y="1234440"/>
            <a:ext cx="2800350" cy="3954145"/>
          </a:xfrm>
          <a:prstGeom prst="rect">
            <a:avLst/>
          </a:prstGeom>
          <a:ln w="38100">
            <a:solidFill>
              <a:srgbClr val="996633"/>
            </a:solidFill>
          </a:ln>
        </p:spPr>
      </p:pic>
      <p:pic>
        <p:nvPicPr>
          <p:cNvPr id="16" name="Picture 15"/>
          <p:cNvPicPr>
            <a:picLocks noChangeAspect="1"/>
          </p:cNvPicPr>
          <p:nvPr/>
        </p:nvPicPr>
        <p:blipFill>
          <a:blip r:embed="rId3"/>
          <a:stretch>
            <a:fillRect/>
          </a:stretch>
        </p:blipFill>
        <p:spPr>
          <a:xfrm>
            <a:off x="6062345" y="1196340"/>
            <a:ext cx="2899410" cy="3970020"/>
          </a:xfrm>
          <a:prstGeom prst="rect">
            <a:avLst/>
          </a:prstGeom>
          <a:ln w="38100">
            <a:solidFill>
              <a:srgbClr val="996633"/>
            </a:solidFill>
          </a:ln>
        </p:spPr>
      </p:pic>
      <p:pic>
        <p:nvPicPr>
          <p:cNvPr id="17" name="Picture 16"/>
          <p:cNvPicPr>
            <a:picLocks noChangeAspect="1"/>
          </p:cNvPicPr>
          <p:nvPr/>
        </p:nvPicPr>
        <p:blipFill>
          <a:blip r:embed="rId4"/>
          <a:stretch>
            <a:fillRect/>
          </a:stretch>
        </p:blipFill>
        <p:spPr>
          <a:xfrm>
            <a:off x="9124950" y="1217930"/>
            <a:ext cx="2949575" cy="3922395"/>
          </a:xfrm>
          <a:prstGeom prst="rect">
            <a:avLst/>
          </a:prstGeom>
          <a:ln w="38100">
            <a:solidFill>
              <a:srgbClr val="996633"/>
            </a:solidFill>
          </a:ln>
        </p:spPr>
      </p:pic>
      <p:pic>
        <p:nvPicPr>
          <p:cNvPr id="18" name="Picture 17"/>
          <p:cNvPicPr>
            <a:picLocks noChangeAspect="1"/>
          </p:cNvPicPr>
          <p:nvPr/>
        </p:nvPicPr>
        <p:blipFill>
          <a:blip r:embed="rId5"/>
          <a:stretch>
            <a:fillRect/>
          </a:stretch>
        </p:blipFill>
        <p:spPr>
          <a:xfrm>
            <a:off x="124460" y="5339715"/>
            <a:ext cx="2777490" cy="920750"/>
          </a:xfrm>
          <a:prstGeom prst="rect">
            <a:avLst/>
          </a:prstGeom>
          <a:ln w="38100">
            <a:solidFill>
              <a:srgbClr val="FF9933"/>
            </a:solidFill>
          </a:ln>
        </p:spPr>
      </p:pic>
      <p:pic>
        <p:nvPicPr>
          <p:cNvPr id="19" name="Picture 18"/>
          <p:cNvPicPr>
            <a:picLocks noChangeAspect="1"/>
          </p:cNvPicPr>
          <p:nvPr/>
        </p:nvPicPr>
        <p:blipFill>
          <a:blip r:embed="rId6"/>
          <a:stretch>
            <a:fillRect/>
          </a:stretch>
        </p:blipFill>
        <p:spPr>
          <a:xfrm>
            <a:off x="3030855" y="5328285"/>
            <a:ext cx="2879725" cy="920750"/>
          </a:xfrm>
          <a:prstGeom prst="rect">
            <a:avLst/>
          </a:prstGeom>
          <a:ln w="38100">
            <a:solidFill>
              <a:srgbClr val="FF9933"/>
            </a:solidFill>
          </a:ln>
        </p:spPr>
      </p:pic>
      <p:pic>
        <p:nvPicPr>
          <p:cNvPr id="22" name="Picture 21"/>
          <p:cNvPicPr>
            <a:picLocks noChangeAspect="1"/>
          </p:cNvPicPr>
          <p:nvPr/>
        </p:nvPicPr>
        <p:blipFill>
          <a:blip r:embed="rId7"/>
          <a:stretch>
            <a:fillRect/>
          </a:stretch>
        </p:blipFill>
        <p:spPr>
          <a:xfrm>
            <a:off x="6007100" y="5328920"/>
            <a:ext cx="2988310" cy="920115"/>
          </a:xfrm>
          <a:prstGeom prst="rect">
            <a:avLst/>
          </a:prstGeom>
          <a:ln w="38100">
            <a:solidFill>
              <a:srgbClr val="FF9933"/>
            </a:solidFill>
          </a:ln>
        </p:spPr>
      </p:pic>
      <p:pic>
        <p:nvPicPr>
          <p:cNvPr id="23" name="Picture 22"/>
          <p:cNvPicPr>
            <a:picLocks noChangeAspect="1"/>
          </p:cNvPicPr>
          <p:nvPr/>
        </p:nvPicPr>
        <p:blipFill>
          <a:blip r:embed="rId8"/>
          <a:stretch>
            <a:fillRect/>
          </a:stretch>
        </p:blipFill>
        <p:spPr>
          <a:xfrm>
            <a:off x="9124315" y="5306695"/>
            <a:ext cx="2992120" cy="920115"/>
          </a:xfrm>
          <a:prstGeom prst="rect">
            <a:avLst/>
          </a:prstGeom>
          <a:ln w="38100">
            <a:solidFill>
              <a:srgbClr val="FF9933"/>
            </a:solidFill>
          </a:ln>
        </p:spPr>
      </p:pic>
      <p:pic>
        <p:nvPicPr>
          <p:cNvPr id="24" name="Picture 23"/>
          <p:cNvPicPr>
            <a:picLocks noChangeAspect="1"/>
          </p:cNvPicPr>
          <p:nvPr/>
        </p:nvPicPr>
        <p:blipFill>
          <a:blip r:embed="rId9"/>
          <a:stretch>
            <a:fillRect/>
          </a:stretch>
        </p:blipFill>
        <p:spPr>
          <a:xfrm>
            <a:off x="3086100" y="1174115"/>
            <a:ext cx="2848610" cy="4003040"/>
          </a:xfrm>
          <a:prstGeom prst="rect">
            <a:avLst/>
          </a:prstGeom>
          <a:ln w="38100">
            <a:solidFill>
              <a:srgbClr val="996633"/>
            </a:solid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ircle(in)">
                                      <p:cBhvr>
                                        <p:cTn id="41" dur="2000"/>
                                        <p:tgtEl>
                                          <p:spTgt spid="17"/>
                                        </p:tgtEl>
                                      </p:cBhvr>
                                    </p:animEffect>
                                  </p:childTnLst>
                                </p:cTn>
                              </p:par>
                              <p:par>
                                <p:cTn id="42" presetID="6" presetClass="entr" presetSubtype="16"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Rounded Rectangular Callout 2"/>
          <p:cNvSpPr/>
          <p:nvPr/>
        </p:nvSpPr>
        <p:spPr>
          <a:xfrm>
            <a:off x="1246505" y="123190"/>
            <a:ext cx="10750550" cy="720090"/>
          </a:xfrm>
          <a:prstGeom prst="wedgeRoundRectCallout">
            <a:avLst>
              <a:gd name="adj1" fmla="val -56538"/>
              <a:gd name="adj2" fmla="val 32627"/>
              <a:gd name="adj3" fmla="val 16667"/>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vert="horz" wrap="none" lIns="91440" tIns="45720" rIns="91440" bIns="45720" numCol="1" anchor="ctr" anchorCtr="0" compatLnSpc="1">
            <a:scene3d>
              <a:camera prst="orthographicFront"/>
              <a:lightRig rig="threePt" dir="t"/>
            </a:scene3d>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2.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Cách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tạo</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tranh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kết</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hợp</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kĩ</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thuật</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gắn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vỏ</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trứng</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mn-ea"/>
              </a:rPr>
              <a:t>.</a:t>
            </a:r>
            <a:endParaRPr kumimoji="0" lang="en-US" altLang="en-US" sz="3200" b="1" i="0" u="none" strike="noStrike" cap="none"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SimSun" panose="02010600030101010101" pitchFamily="2" charset="-122"/>
              <a:sym typeface="+mn-ea"/>
            </a:endParaRPr>
          </a:p>
        </p:txBody>
      </p:sp>
      <p:sp>
        <p:nvSpPr>
          <p:cNvPr id="6" name="Oval Callout 5"/>
          <p:cNvSpPr/>
          <p:nvPr/>
        </p:nvSpPr>
        <p:spPr>
          <a:xfrm>
            <a:off x="624205" y="1057910"/>
            <a:ext cx="10953750" cy="5517515"/>
          </a:xfrm>
          <a:prstGeom prst="wedgeEllipseCallout">
            <a:avLst>
              <a:gd name="adj1" fmla="val -51260"/>
              <a:gd name="adj2" fmla="val -55621"/>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t="881" b="881"/>
          <a:stretch/>
        </p:blipFill>
        <p:spPr>
          <a:xfrm>
            <a:off x="3231515" y="1428750"/>
            <a:ext cx="5577205" cy="4775835"/>
          </a:xfrm>
          <a:prstGeom prst="roundRect">
            <a:avLst/>
          </a:prstGeom>
          <a:ln w="38100">
            <a:solidFill>
              <a:srgbClr val="FFFF00"/>
            </a:solidFill>
          </a:ln>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740</Words>
  <Application>Microsoft Office PowerPoint</Application>
  <PresentationFormat>Widescreen</PresentationFormat>
  <Paragraphs>74</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Wingdings</vt:lpstr>
      <vt:lpstr>Blue Waves</vt:lpstr>
      <vt:lpstr>Bài 4: Nét đặc trưng trong tranh  sơn mài Việt Nam   </vt:lpstr>
      <vt:lpstr>- Tạo được bức tranh có sử dụng võ trứng để tạo hình màu và chất cảm.. </vt:lpstr>
      <vt:lpstr>- Nêu được khái quát về nghệ thuật tranh sơn mài Việt Nam. Tóm tắt được cuộc đời và sự nghiệp của một số tác giả có đóng góp lớn cho nghệ thuật sơn mài Việt nam</vt:lpstr>
      <vt:lpstr>PowerPoint Presentation</vt:lpstr>
      <vt:lpstr>PowerPoint Presentation</vt:lpstr>
      <vt:lpstr>PowerPoint Presentation</vt:lpstr>
      <vt:lpstr>PowerPoint Presentation</vt:lpstr>
      <vt:lpstr>PowerPoint Presentation</vt:lpstr>
      <vt:lpstr>PowerPoint Presentation</vt:lpstr>
      <vt:lpstr>Xác định hình sẽ thể hiện trong tranh và thực hiện theo hướng dẫn: </vt:lpstr>
      <vt:lpstr>Hình tham khảo: Tranh có sử dụng vật liệu vỏ trứng. </vt:lpstr>
      <vt:lpstr>Hình tham khảo: Tranh có sử dụng vật liệu vỏ trứng. </vt:lpstr>
      <vt:lpstr>Sản phẩm của học sinh.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Guiguin sinh ngày 7/06/1848 tại Paris</dc:title>
  <dc:creator>SCD</dc:creator>
  <cp:lastModifiedBy>Hi</cp:lastModifiedBy>
  <cp:revision>63</cp:revision>
  <dcterms:created xsi:type="dcterms:W3CDTF">2023-05-10T06:45:00Z</dcterms:created>
  <dcterms:modified xsi:type="dcterms:W3CDTF">2025-03-05T00:36:39Z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B256DC92B4C245C4ABF5BDBAA9F049DD</vt:lpwstr>
  </property>
  <property fmtid="{D5CDD505-2E9C-101B-9397-08002B2CF9AE}" pid="3" name="KSOProductBuildVer">
    <vt:lpwstr>1033-11.2.0.11537</vt:lpwstr>
  </property>
</Properties>
</file>