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68" r:id="rId3"/>
    <p:sldId id="274" r:id="rId4"/>
    <p:sldId id="273" r:id="rId5"/>
    <p:sldId id="262" r:id="rId6"/>
    <p:sldId id="261" r:id="rId7"/>
    <p:sldId id="256" r:id="rId8"/>
    <p:sldId id="257" r:id="rId9"/>
    <p:sldId id="272" r:id="rId10"/>
    <p:sldId id="271" r:id="rId11"/>
    <p:sldId id="264" r:id="rId12"/>
    <p:sldId id="26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7" autoAdjust="0"/>
    <p:restoredTop sz="94660"/>
  </p:normalViewPr>
  <p:slideViewPr>
    <p:cSldViewPr snapToGrid="0">
      <p:cViewPr varScale="1">
        <p:scale>
          <a:sx n="81" d="100"/>
          <a:sy n="81" d="100"/>
        </p:scale>
        <p:origin x="45" y="9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12C1-B092-4B9D-929A-238149A386AD}"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E05D1-75BA-4F27-BF37-3B0235824DF1}" type="slidenum">
              <a:rPr lang="en-US" smtClean="0"/>
              <a:t>‹#›</a:t>
            </a:fld>
            <a:endParaRPr lang="en-US"/>
          </a:p>
        </p:txBody>
      </p:sp>
    </p:spTree>
    <p:extLst>
      <p:ext uri="{BB962C8B-B14F-4D97-AF65-F5344CB8AC3E}">
        <p14:creationId xmlns:p14="http://schemas.microsoft.com/office/powerpoint/2010/main" val="194529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4CE14-1FB6-4320-B1F2-365DE881610B}" type="slidenum">
              <a:rPr lang="en-US" smtClean="0"/>
              <a:t>1</a:t>
            </a:fld>
            <a:endParaRPr lang="en-US"/>
          </a:p>
        </p:txBody>
      </p:sp>
    </p:spTree>
    <p:extLst>
      <p:ext uri="{BB962C8B-B14F-4D97-AF65-F5344CB8AC3E}">
        <p14:creationId xmlns:p14="http://schemas.microsoft.com/office/powerpoint/2010/main" val="233139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E05D1-75BA-4F27-BF37-3B0235824DF1}" type="slidenum">
              <a:rPr lang="en-US" smtClean="0"/>
              <a:t>2</a:t>
            </a:fld>
            <a:endParaRPr lang="en-US"/>
          </a:p>
        </p:txBody>
      </p:sp>
    </p:spTree>
    <p:extLst>
      <p:ext uri="{BB962C8B-B14F-4D97-AF65-F5344CB8AC3E}">
        <p14:creationId xmlns:p14="http://schemas.microsoft.com/office/powerpoint/2010/main" val="218196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-chúng</a:t>
            </a:r>
            <a:r>
              <a:rPr lang="vi-VN" baseline="0" dirty="0"/>
              <a:t> ta nhận thấy, ở cách trang trí thảm hình vuông, các em chú ý cách bố cục ở đây gồm có 1 trục dọc, trục ngang. Các họa tiết đc sắp xếp đối xứng với nhau qua tâm. Và cách sắp xếp này được gọi là đối xứng qua tâm hoặc qua trục</a:t>
            </a:r>
          </a:p>
          <a:p>
            <a:pPr marL="0" marR="0" indent="0" algn="l" defTabSz="914400" rtl="0" eaLnBrk="1" fontAlgn="auto" latinLnBrk="0" hangingPunct="1">
              <a:lnSpc>
                <a:spcPct val="100000"/>
              </a:lnSpc>
              <a:spcBef>
                <a:spcPts val="0"/>
              </a:spcBef>
              <a:spcAft>
                <a:spcPts val="0"/>
              </a:spcAft>
              <a:buClrTx/>
              <a:buSzTx/>
              <a:buFontTx/>
              <a:buNone/>
              <a:tabLst/>
              <a:defRPr/>
            </a:pPr>
            <a:r>
              <a:rPr lang="vi-VN" baseline="0" dirty="0"/>
              <a:t>-tương tự như vậy ở đường diềm gồm có 3 họa tiết giống nhau. Họa tiết bông hoa này được nhắc lại lần t2, t3 và sẽ được hắc lại ở nhiều lafn tiếp theo, cách sắp xếp này được gọi là nhắc lại, xen kẻ</a:t>
            </a:r>
            <a:endParaRPr lang="en-US" dirty="0"/>
          </a:p>
          <a:p>
            <a:endParaRPr lang="en-US" dirty="0"/>
          </a:p>
        </p:txBody>
      </p:sp>
      <p:sp>
        <p:nvSpPr>
          <p:cNvPr id="4" name="Slide Number Placeholder 3"/>
          <p:cNvSpPr>
            <a:spLocks noGrp="1"/>
          </p:cNvSpPr>
          <p:nvPr>
            <p:ph type="sldNum" sz="quarter" idx="10"/>
          </p:nvPr>
        </p:nvSpPr>
        <p:spPr/>
        <p:txBody>
          <a:bodyPr/>
          <a:lstStyle/>
          <a:p>
            <a:fld id="{08AE05D1-75BA-4F27-BF37-3B0235824DF1}" type="slidenum">
              <a:rPr lang="en-US" smtClean="0"/>
              <a:t>3</a:t>
            </a:fld>
            <a:endParaRPr lang="en-US"/>
          </a:p>
        </p:txBody>
      </p:sp>
    </p:spTree>
    <p:extLst>
      <p:ext uri="{BB962C8B-B14F-4D97-AF65-F5344CB8AC3E}">
        <p14:creationId xmlns:p14="http://schemas.microsoft.com/office/powerpoint/2010/main" val="95817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Các họa tiết bố trí trên lưới cấu trúc của hình vuông. Coi tâm điểm của hình vuông là điểm nhấn của bài. Cách bố cục này dựa vào quy luật lặp lại. Tạo cảm giác về sự ly tâm, hướng tâm và xoáy trôn ốc.</a:t>
            </a:r>
            <a:endParaRPr lang="en-US" dirty="0"/>
          </a:p>
        </p:txBody>
      </p:sp>
      <p:sp>
        <p:nvSpPr>
          <p:cNvPr id="4" name="Slide Number Placeholder 3"/>
          <p:cNvSpPr>
            <a:spLocks noGrp="1"/>
          </p:cNvSpPr>
          <p:nvPr>
            <p:ph type="sldNum" sz="quarter" idx="10"/>
          </p:nvPr>
        </p:nvSpPr>
        <p:spPr/>
        <p:txBody>
          <a:bodyPr/>
          <a:lstStyle/>
          <a:p>
            <a:fld id="{08AE05D1-75BA-4F27-BF37-3B0235824DF1}" type="slidenum">
              <a:rPr lang="en-US" smtClean="0"/>
              <a:t>5</a:t>
            </a:fld>
            <a:endParaRPr lang="en-US"/>
          </a:p>
        </p:txBody>
      </p:sp>
    </p:spTree>
    <p:extLst>
      <p:ext uri="{BB962C8B-B14F-4D97-AF65-F5344CB8AC3E}">
        <p14:creationId xmlns:p14="http://schemas.microsoft.com/office/powerpoint/2010/main" val="284365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E05D1-75BA-4F27-BF37-3B0235824DF1}" type="slidenum">
              <a:rPr lang="en-US" smtClean="0"/>
              <a:t>7</a:t>
            </a:fld>
            <a:endParaRPr lang="en-US"/>
          </a:p>
        </p:txBody>
      </p:sp>
    </p:spTree>
    <p:extLst>
      <p:ext uri="{BB962C8B-B14F-4D97-AF65-F5344CB8AC3E}">
        <p14:creationId xmlns:p14="http://schemas.microsoft.com/office/powerpoint/2010/main" val="113851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6E3F2B-58CD-4A8C-8003-9D78D370C85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01882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E3F2B-58CD-4A8C-8003-9D78D370C85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99307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E3F2B-58CD-4A8C-8003-9D78D370C85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70940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E3F2B-58CD-4A8C-8003-9D78D370C85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82226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6E3F2B-58CD-4A8C-8003-9D78D370C854}"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3737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6E3F2B-58CD-4A8C-8003-9D78D370C854}"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48934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6E3F2B-58CD-4A8C-8003-9D78D370C854}"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81553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6E3F2B-58CD-4A8C-8003-9D78D370C854}"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3293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E3F2B-58CD-4A8C-8003-9D78D370C854}"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367594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6E3F2B-58CD-4A8C-8003-9D78D370C854}"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8053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6E3F2B-58CD-4A8C-8003-9D78D370C854}"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61620-F531-4F60-9445-45A885089805}" type="slidenum">
              <a:rPr lang="en-US" smtClean="0"/>
              <a:t>‹#›</a:t>
            </a:fld>
            <a:endParaRPr lang="en-US"/>
          </a:p>
        </p:txBody>
      </p:sp>
    </p:spTree>
    <p:extLst>
      <p:ext uri="{BB962C8B-B14F-4D97-AF65-F5344CB8AC3E}">
        <p14:creationId xmlns:p14="http://schemas.microsoft.com/office/powerpoint/2010/main" val="155924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38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E3F2B-58CD-4A8C-8003-9D78D370C854}" type="datetimeFigureOut">
              <a:rPr lang="en-US" smtClean="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61620-F531-4F60-9445-45A885089805}" type="slidenum">
              <a:rPr lang="en-US" smtClean="0"/>
              <a:t>‹#›</a:t>
            </a:fld>
            <a:endParaRPr lang="en-US"/>
          </a:p>
        </p:txBody>
      </p:sp>
    </p:spTree>
    <p:extLst>
      <p:ext uri="{BB962C8B-B14F-4D97-AF65-F5344CB8AC3E}">
        <p14:creationId xmlns:p14="http://schemas.microsoft.com/office/powerpoint/2010/main" val="2217376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F52BC0-D480-46F7-9F26-E4F9FBBC2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1186" y="244186"/>
            <a:ext cx="6369627" cy="6369627"/>
          </a:xfrm>
          <a:prstGeom prst="rect">
            <a:avLst/>
          </a:prstGeom>
        </p:spPr>
      </p:pic>
      <p:sp>
        <p:nvSpPr>
          <p:cNvPr id="3" name="Rectangle 2"/>
          <p:cNvSpPr/>
          <p:nvPr/>
        </p:nvSpPr>
        <p:spPr>
          <a:xfrm>
            <a:off x="1388309" y="1713721"/>
            <a:ext cx="9407510" cy="2430575"/>
          </a:xfrm>
          <a:prstGeom prst="rect">
            <a:avLst/>
          </a:prstGeom>
          <a:blipFill dpi="0" rotWithShape="1">
            <a:blip r:embed="rId3">
              <a:alphaModFix amt="84000"/>
            </a:blip>
            <a:srcRect/>
            <a:tile tx="0" ty="0" sx="100000" sy="100000" flip="none" algn="tl"/>
          </a:blipFill>
        </p:spPr>
        <p:txBody>
          <a:bodyPr wrap="none" lIns="91440" tIns="45720" rIns="91440" bIns="45720">
            <a:prstTxWarp prst="textWave2">
              <a:avLst>
                <a:gd name="adj1" fmla="val 12500"/>
                <a:gd name="adj2" fmla="val -472"/>
              </a:avLst>
            </a:prstTxWarp>
            <a:spAutoFit/>
          </a:bodyPr>
          <a:lstStyle/>
          <a:p>
            <a:pPr algn="ctr"/>
            <a:r>
              <a:rPr lang="vi-VN" sz="5400" b="1" cap="none" spc="0" dirty="0">
                <a:ln w="6600">
                  <a:solidFill>
                    <a:schemeClr val="tx1"/>
                  </a:solidFill>
                  <a:prstDash val="solid"/>
                </a:ln>
                <a:solidFill>
                  <a:srgbClr val="002060"/>
                </a:solidFill>
                <a:effectLst>
                  <a:outerShdw dist="38100" dir="2700000" algn="tl" rotWithShape="0">
                    <a:schemeClr val="accent2"/>
                  </a:outerShdw>
                </a:effectLst>
              </a:rPr>
              <a:t>Tiết 27: Bài 3:</a:t>
            </a:r>
          </a:p>
          <a:p>
            <a:pPr algn="ctr"/>
            <a:r>
              <a:rPr lang="vi-VN" sz="5400" b="1" cap="none" spc="0" dirty="0">
                <a:ln w="6600">
                  <a:solidFill>
                    <a:schemeClr val="tx1"/>
                  </a:solidFill>
                  <a:prstDash val="solid"/>
                </a:ln>
                <a:solidFill>
                  <a:srgbClr val="002060"/>
                </a:solidFill>
                <a:effectLst>
                  <a:outerShdw dist="38100" dir="2700000" algn="tl" rotWithShape="0">
                    <a:schemeClr val="accent2"/>
                  </a:outerShdw>
                </a:effectLst>
              </a:rPr>
              <a:t>THẢM TRANG TRÍ VỚI </a:t>
            </a:r>
          </a:p>
          <a:p>
            <a:pPr algn="ctr"/>
            <a:r>
              <a:rPr lang="vi-VN" sz="5400" b="1" dirty="0">
                <a:ln w="6600">
                  <a:solidFill>
                    <a:schemeClr val="tx1"/>
                  </a:solidFill>
                  <a:prstDash val="solid"/>
                </a:ln>
                <a:solidFill>
                  <a:srgbClr val="002060"/>
                </a:solidFill>
                <a:effectLst>
                  <a:outerShdw dist="38100" dir="2700000" algn="tl" rotWithShape="0">
                    <a:schemeClr val="accent2"/>
                  </a:outerShdw>
                </a:effectLst>
              </a:rPr>
              <a:t>HỌA TIẾT TRỐNG ĐỒNG (Tiết 1)</a:t>
            </a:r>
            <a:endParaRPr lang="en-US" sz="5400" b="1" cap="none" spc="0" dirty="0">
              <a:ln w="6600">
                <a:solidFill>
                  <a:schemeClr val="tx1"/>
                </a:solidFill>
                <a:prstDash val="solid"/>
              </a:ln>
              <a:solidFill>
                <a:srgbClr val="002060"/>
              </a:solidFill>
              <a:effectLst>
                <a:outerShdw dist="38100" dir="2700000" algn="tl" rotWithShape="0">
                  <a:schemeClr val="accent2"/>
                </a:outerShdw>
              </a:effectLst>
            </a:endParaRPr>
          </a:p>
        </p:txBody>
      </p:sp>
    </p:spTree>
    <p:extLst>
      <p:ext uri="{BB962C8B-B14F-4D97-AF65-F5344CB8AC3E}">
        <p14:creationId xmlns:p14="http://schemas.microsoft.com/office/powerpoint/2010/main" val="4267824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39665" y="2848897"/>
            <a:ext cx="3893574" cy="84065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b="1" i="1" dirty="0">
                <a:latin typeface="+mj-lt"/>
              </a:rPr>
              <a:t>Điểm nhấn ( Điểm thu hút mắt ở tâm hình)</a:t>
            </a:r>
            <a:endParaRPr lang="en-US" sz="2400" b="1" i="1" dirty="0">
              <a:latin typeface="+mj-lt"/>
            </a:endParaRPr>
          </a:p>
        </p:txBody>
      </p:sp>
      <p:sp>
        <p:nvSpPr>
          <p:cNvPr id="6" name="Rounded Rectangle 5"/>
          <p:cNvSpPr/>
          <p:nvPr/>
        </p:nvSpPr>
        <p:spPr>
          <a:xfrm>
            <a:off x="6861687" y="1761317"/>
            <a:ext cx="2868561" cy="59016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b="1" i="1" dirty="0">
                <a:latin typeface="+mj-lt"/>
              </a:rPr>
              <a:t>Mảng chính (to)</a:t>
            </a:r>
            <a:endParaRPr lang="en-US" sz="2400" b="1" i="1" dirty="0">
              <a:latin typeface="+mj-lt"/>
            </a:endParaRPr>
          </a:p>
        </p:txBody>
      </p:sp>
      <p:sp>
        <p:nvSpPr>
          <p:cNvPr id="7" name="Rounded Rectangle 6"/>
          <p:cNvSpPr/>
          <p:nvPr/>
        </p:nvSpPr>
        <p:spPr>
          <a:xfrm>
            <a:off x="6644149" y="4789715"/>
            <a:ext cx="4085303" cy="8200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b="1" i="1" dirty="0">
                <a:latin typeface="+mj-lt"/>
              </a:rPr>
              <a:t>Mảng phụ (nhỏ) hỗ trợ mảng chính</a:t>
            </a:r>
            <a:endParaRPr lang="en-US" sz="2400" b="1" i="1" dirty="0">
              <a:latin typeface="+mj-lt"/>
            </a:endParaRPr>
          </a:p>
        </p:txBody>
      </p:sp>
      <p:cxnSp>
        <p:nvCxnSpPr>
          <p:cNvPr id="9" name="Straight Arrow Connector 8"/>
          <p:cNvCxnSpPr/>
          <p:nvPr/>
        </p:nvCxnSpPr>
        <p:spPr>
          <a:xfrm flipH="1">
            <a:off x="5866171" y="2004506"/>
            <a:ext cx="995516"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1"/>
          </p:cNvCxnSpPr>
          <p:nvPr/>
        </p:nvCxnSpPr>
        <p:spPr>
          <a:xfrm flipH="1">
            <a:off x="5063613" y="3269226"/>
            <a:ext cx="2576052"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866171" y="5199726"/>
            <a:ext cx="777978" cy="104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stretch>
            <a:fillRect/>
          </a:stretch>
        </p:blipFill>
        <p:spPr>
          <a:xfrm>
            <a:off x="1306904" y="734806"/>
            <a:ext cx="5084621" cy="5120303"/>
          </a:xfrm>
          <a:prstGeom prst="rect">
            <a:avLst/>
          </a:prstGeom>
        </p:spPr>
      </p:pic>
    </p:spTree>
    <p:extLst>
      <p:ext uri="{BB962C8B-B14F-4D97-AF65-F5344CB8AC3E}">
        <p14:creationId xmlns:p14="http://schemas.microsoft.com/office/powerpoint/2010/main" val="385024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04980" y="143744"/>
            <a:ext cx="3903948" cy="3346600"/>
          </a:xfrm>
          <a:prstGeom prst="rect">
            <a:avLst/>
          </a:prstGeom>
        </p:spPr>
      </p:pic>
      <p:pic>
        <p:nvPicPr>
          <p:cNvPr id="7" name="Picture 6"/>
          <p:cNvPicPr>
            <a:picLocks noChangeAspect="1"/>
          </p:cNvPicPr>
          <p:nvPr/>
        </p:nvPicPr>
        <p:blipFill>
          <a:blip r:embed="rId3"/>
          <a:stretch>
            <a:fillRect/>
          </a:stretch>
        </p:blipFill>
        <p:spPr>
          <a:xfrm>
            <a:off x="416333" y="33237"/>
            <a:ext cx="3552672" cy="3490344"/>
          </a:xfrm>
          <a:prstGeom prst="rect">
            <a:avLst/>
          </a:prstGeom>
        </p:spPr>
      </p:pic>
      <p:pic>
        <p:nvPicPr>
          <p:cNvPr id="9" name="Picture 8"/>
          <p:cNvPicPr>
            <a:picLocks noChangeAspect="1"/>
          </p:cNvPicPr>
          <p:nvPr/>
        </p:nvPicPr>
        <p:blipFill>
          <a:blip r:embed="rId4"/>
          <a:stretch>
            <a:fillRect/>
          </a:stretch>
        </p:blipFill>
        <p:spPr>
          <a:xfrm>
            <a:off x="8376929" y="0"/>
            <a:ext cx="3534589" cy="3556819"/>
          </a:xfrm>
          <a:prstGeom prst="rect">
            <a:avLst/>
          </a:prstGeom>
        </p:spPr>
      </p:pic>
      <p:pic>
        <p:nvPicPr>
          <p:cNvPr id="11" name="Picture 10"/>
          <p:cNvPicPr>
            <a:picLocks noChangeAspect="1"/>
          </p:cNvPicPr>
          <p:nvPr/>
        </p:nvPicPr>
        <p:blipFill>
          <a:blip r:embed="rId5"/>
          <a:stretch>
            <a:fillRect/>
          </a:stretch>
        </p:blipFill>
        <p:spPr>
          <a:xfrm>
            <a:off x="2185602" y="3713567"/>
            <a:ext cx="3566807" cy="3247672"/>
          </a:xfrm>
          <a:prstGeom prst="rect">
            <a:avLst/>
          </a:prstGeom>
        </p:spPr>
      </p:pic>
      <p:pic>
        <p:nvPicPr>
          <p:cNvPr id="13" name="Picture 12"/>
          <p:cNvPicPr>
            <a:picLocks noChangeAspect="1"/>
          </p:cNvPicPr>
          <p:nvPr/>
        </p:nvPicPr>
        <p:blipFill>
          <a:blip r:embed="rId6"/>
          <a:stretch>
            <a:fillRect/>
          </a:stretch>
        </p:blipFill>
        <p:spPr>
          <a:xfrm>
            <a:off x="6335816" y="3693711"/>
            <a:ext cx="3663592" cy="3267528"/>
          </a:xfrm>
          <a:prstGeom prst="rect">
            <a:avLst/>
          </a:prstGeom>
        </p:spPr>
      </p:pic>
    </p:spTree>
    <p:extLst>
      <p:ext uri="{BB962C8B-B14F-4D97-AF65-F5344CB8AC3E}">
        <p14:creationId xmlns:p14="http://schemas.microsoft.com/office/powerpoint/2010/main" val="337836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147" y="758594"/>
            <a:ext cx="10146890"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4800" dirty="0">
                <a:solidFill>
                  <a:srgbClr val="FF0000"/>
                </a:solidFill>
                <a:latin typeface="+mj-lt"/>
              </a:rPr>
              <a:t>THỰC HIỆN</a:t>
            </a:r>
          </a:p>
          <a:p>
            <a:pPr algn="ctr"/>
            <a:r>
              <a:rPr lang="vi-VN" sz="4800" dirty="0">
                <a:solidFill>
                  <a:srgbClr val="FF0000"/>
                </a:solidFill>
                <a:latin typeface="+mj-lt"/>
              </a:rPr>
              <a:t>TRANG TRÍ THẢM</a:t>
            </a:r>
            <a:r>
              <a:rPr lang="en-US" sz="4800" dirty="0">
                <a:solidFill>
                  <a:srgbClr val="FF0000"/>
                </a:solidFill>
                <a:latin typeface="+mj-lt"/>
              </a:rPr>
              <a:t> </a:t>
            </a:r>
            <a:r>
              <a:rPr lang="en-US" sz="4800" dirty="0">
                <a:solidFill>
                  <a:srgbClr val="FF0000"/>
                </a:solidFill>
                <a:latin typeface="Times New Roman" panose="02020603050405020304" pitchFamily="18" charset="0"/>
                <a:cs typeface="Times New Roman" panose="02020603050405020304" pitchFamily="18" charset="0"/>
              </a:rPr>
              <a:t>HÌNH VUÔNG CÓ CẠNH 16 CM.</a:t>
            </a:r>
          </a:p>
          <a:p>
            <a:pPr algn="ctr"/>
            <a:r>
              <a:rPr lang="en-US" sz="4800" dirty="0">
                <a:solidFill>
                  <a:srgbClr val="FF0000"/>
                </a:solidFill>
                <a:latin typeface="Times New Roman" panose="02020603050405020304" pitchFamily="18" charset="0"/>
                <a:cs typeface="Times New Roman" panose="02020603050405020304" pitchFamily="18" charset="0"/>
              </a:rPr>
              <a:t>SỬ DỤNG </a:t>
            </a:r>
            <a:r>
              <a:rPr lang="vi-VN" sz="4800" dirty="0">
                <a:solidFill>
                  <a:srgbClr val="FF0000"/>
                </a:solidFill>
                <a:latin typeface="+mj-lt"/>
              </a:rPr>
              <a:t>HỌA TIẾT</a:t>
            </a:r>
            <a:r>
              <a:rPr lang="en-US" sz="4800" dirty="0">
                <a:solidFill>
                  <a:srgbClr val="FF0000"/>
                </a:solidFill>
                <a:latin typeface="+mj-lt"/>
              </a:rPr>
              <a:t> </a:t>
            </a:r>
            <a:r>
              <a:rPr lang="en-US" sz="4800" dirty="0">
                <a:solidFill>
                  <a:srgbClr val="FF0000"/>
                </a:solidFill>
                <a:latin typeface="Times New Roman" panose="02020603050405020304" pitchFamily="18" charset="0"/>
                <a:cs typeface="Times New Roman" panose="02020603050405020304" pitchFamily="18" charset="0"/>
              </a:rPr>
              <a:t>TRÊN</a:t>
            </a:r>
            <a:r>
              <a:rPr lang="vi-VN" sz="4800" dirty="0">
                <a:solidFill>
                  <a:srgbClr val="FF0000"/>
                </a:solidFill>
                <a:latin typeface="+mj-lt"/>
              </a:rPr>
              <a:t> TRỐNG ĐỒNG</a:t>
            </a:r>
            <a:r>
              <a:rPr lang="en-US" sz="4800" dirty="0">
                <a:solidFill>
                  <a:srgbClr val="FF0000"/>
                </a:solidFill>
                <a:latin typeface="+mj-lt"/>
              </a:rPr>
              <a:t> </a:t>
            </a:r>
            <a:r>
              <a:rPr lang="en-US" sz="4800" dirty="0">
                <a:solidFill>
                  <a:srgbClr val="FF0000"/>
                </a:solidFill>
                <a:latin typeface="Times New Roman" panose="02020603050405020304" pitchFamily="18" charset="0"/>
                <a:cs typeface="Times New Roman" panose="02020603050405020304" pitchFamily="18" charset="0"/>
              </a:rPr>
              <a:t>LÀM HỌA TIẾT CHÍNH</a:t>
            </a:r>
          </a:p>
        </p:txBody>
      </p:sp>
    </p:spTree>
    <p:extLst>
      <p:ext uri="{BB962C8B-B14F-4D97-AF65-F5344CB8AC3E}">
        <p14:creationId xmlns:p14="http://schemas.microsoft.com/office/powerpoint/2010/main" val="286507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8F9B7-EB25-4342-8CB7-5039691D1088}"/>
              </a:ext>
            </a:extLst>
          </p:cNvPr>
          <p:cNvPicPr>
            <a:picLocks noChangeAspect="1"/>
          </p:cNvPicPr>
          <p:nvPr/>
        </p:nvPicPr>
        <p:blipFill>
          <a:blip r:embed="rId2"/>
          <a:stretch>
            <a:fillRect/>
          </a:stretch>
        </p:blipFill>
        <p:spPr>
          <a:xfrm>
            <a:off x="2496153" y="949789"/>
            <a:ext cx="2152461" cy="1710930"/>
          </a:xfrm>
          <a:prstGeom prst="rect">
            <a:avLst/>
          </a:prstGeom>
        </p:spPr>
      </p:pic>
      <p:pic>
        <p:nvPicPr>
          <p:cNvPr id="5" name="Picture 4">
            <a:extLst>
              <a:ext uri="{FF2B5EF4-FFF2-40B4-BE49-F238E27FC236}">
                <a16:creationId xmlns:a16="http://schemas.microsoft.com/office/drawing/2014/main" id="{9FFE51C2-2DE3-4E04-8A3F-E510B1819B20}"/>
              </a:ext>
            </a:extLst>
          </p:cNvPr>
          <p:cNvPicPr>
            <a:picLocks noChangeAspect="1"/>
          </p:cNvPicPr>
          <p:nvPr/>
        </p:nvPicPr>
        <p:blipFill>
          <a:blip r:embed="rId3"/>
          <a:stretch>
            <a:fillRect/>
          </a:stretch>
        </p:blipFill>
        <p:spPr>
          <a:xfrm>
            <a:off x="382191" y="1218812"/>
            <a:ext cx="1997410" cy="1231280"/>
          </a:xfrm>
          <a:prstGeom prst="rect">
            <a:avLst/>
          </a:prstGeom>
        </p:spPr>
      </p:pic>
      <p:pic>
        <p:nvPicPr>
          <p:cNvPr id="6" name="Picture 5">
            <a:extLst>
              <a:ext uri="{FF2B5EF4-FFF2-40B4-BE49-F238E27FC236}">
                <a16:creationId xmlns:a16="http://schemas.microsoft.com/office/drawing/2014/main" id="{92043AFB-71B2-48E2-BDFB-12439062B4E3}"/>
              </a:ext>
            </a:extLst>
          </p:cNvPr>
          <p:cNvPicPr>
            <a:picLocks noChangeAspect="1"/>
          </p:cNvPicPr>
          <p:nvPr/>
        </p:nvPicPr>
        <p:blipFill>
          <a:blip r:embed="rId4"/>
          <a:stretch>
            <a:fillRect/>
          </a:stretch>
        </p:blipFill>
        <p:spPr>
          <a:xfrm>
            <a:off x="7187808" y="1016698"/>
            <a:ext cx="1286002" cy="1625506"/>
          </a:xfrm>
          <a:prstGeom prst="rect">
            <a:avLst/>
          </a:prstGeom>
        </p:spPr>
      </p:pic>
      <p:pic>
        <p:nvPicPr>
          <p:cNvPr id="7" name="Picture 6">
            <a:extLst>
              <a:ext uri="{FF2B5EF4-FFF2-40B4-BE49-F238E27FC236}">
                <a16:creationId xmlns:a16="http://schemas.microsoft.com/office/drawing/2014/main" id="{94E57651-8F61-41A5-B420-5E5471551752}"/>
              </a:ext>
            </a:extLst>
          </p:cNvPr>
          <p:cNvPicPr>
            <a:picLocks noChangeAspect="1"/>
          </p:cNvPicPr>
          <p:nvPr/>
        </p:nvPicPr>
        <p:blipFill>
          <a:blip r:embed="rId5"/>
          <a:stretch>
            <a:fillRect/>
          </a:stretch>
        </p:blipFill>
        <p:spPr>
          <a:xfrm>
            <a:off x="8767173" y="1027461"/>
            <a:ext cx="2609475" cy="1719881"/>
          </a:xfrm>
          <a:prstGeom prst="rect">
            <a:avLst/>
          </a:prstGeom>
        </p:spPr>
      </p:pic>
      <p:pic>
        <p:nvPicPr>
          <p:cNvPr id="8" name="Picture 7">
            <a:extLst>
              <a:ext uri="{FF2B5EF4-FFF2-40B4-BE49-F238E27FC236}">
                <a16:creationId xmlns:a16="http://schemas.microsoft.com/office/drawing/2014/main" id="{34B8BD88-9E8D-43FF-A728-29B05549E591}"/>
              </a:ext>
            </a:extLst>
          </p:cNvPr>
          <p:cNvPicPr>
            <a:picLocks noChangeAspect="1"/>
          </p:cNvPicPr>
          <p:nvPr/>
        </p:nvPicPr>
        <p:blipFill>
          <a:blip r:embed="rId6"/>
          <a:stretch>
            <a:fillRect/>
          </a:stretch>
        </p:blipFill>
        <p:spPr>
          <a:xfrm>
            <a:off x="5031391" y="1112145"/>
            <a:ext cx="1791212" cy="1503648"/>
          </a:xfrm>
          <a:prstGeom prst="rect">
            <a:avLst/>
          </a:prstGeom>
        </p:spPr>
      </p:pic>
      <p:sp>
        <p:nvSpPr>
          <p:cNvPr id="9" name="Rectangle 8">
            <a:extLst>
              <a:ext uri="{FF2B5EF4-FFF2-40B4-BE49-F238E27FC236}">
                <a16:creationId xmlns:a16="http://schemas.microsoft.com/office/drawing/2014/main" id="{BD15AD05-304F-4274-9957-33F41C50B67F}"/>
              </a:ext>
            </a:extLst>
          </p:cNvPr>
          <p:cNvSpPr/>
          <p:nvPr/>
        </p:nvSpPr>
        <p:spPr>
          <a:xfrm>
            <a:off x="936298" y="2884228"/>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1</a:t>
            </a:r>
          </a:p>
        </p:txBody>
      </p:sp>
      <p:sp>
        <p:nvSpPr>
          <p:cNvPr id="10" name="Rectangle 9">
            <a:extLst>
              <a:ext uri="{FF2B5EF4-FFF2-40B4-BE49-F238E27FC236}">
                <a16:creationId xmlns:a16="http://schemas.microsoft.com/office/drawing/2014/main" id="{59F9CD10-C640-458D-9ABD-F51F54FEC7BE}"/>
              </a:ext>
            </a:extLst>
          </p:cNvPr>
          <p:cNvSpPr/>
          <p:nvPr/>
        </p:nvSpPr>
        <p:spPr>
          <a:xfrm>
            <a:off x="9664567" y="2884228"/>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5</a:t>
            </a:r>
          </a:p>
        </p:txBody>
      </p:sp>
      <p:sp>
        <p:nvSpPr>
          <p:cNvPr id="11" name="Rectangle 10">
            <a:extLst>
              <a:ext uri="{FF2B5EF4-FFF2-40B4-BE49-F238E27FC236}">
                <a16:creationId xmlns:a16="http://schemas.microsoft.com/office/drawing/2014/main" id="{40D051E2-1E35-48BF-90B4-F40D23352DED}"/>
              </a:ext>
            </a:extLst>
          </p:cNvPr>
          <p:cNvSpPr/>
          <p:nvPr/>
        </p:nvSpPr>
        <p:spPr>
          <a:xfrm>
            <a:off x="891328" y="6155830"/>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6</a:t>
            </a:r>
          </a:p>
        </p:txBody>
      </p:sp>
      <p:sp>
        <p:nvSpPr>
          <p:cNvPr id="12" name="Rectangle 11">
            <a:extLst>
              <a:ext uri="{FF2B5EF4-FFF2-40B4-BE49-F238E27FC236}">
                <a16:creationId xmlns:a16="http://schemas.microsoft.com/office/drawing/2014/main" id="{AF1FC517-F183-4BD8-B783-EE31B6B7E310}"/>
              </a:ext>
            </a:extLst>
          </p:cNvPr>
          <p:cNvSpPr/>
          <p:nvPr/>
        </p:nvSpPr>
        <p:spPr>
          <a:xfrm>
            <a:off x="3224127" y="2884228"/>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2</a:t>
            </a:r>
          </a:p>
        </p:txBody>
      </p:sp>
      <p:sp>
        <p:nvSpPr>
          <p:cNvPr id="13" name="Rectangle 12">
            <a:extLst>
              <a:ext uri="{FF2B5EF4-FFF2-40B4-BE49-F238E27FC236}">
                <a16:creationId xmlns:a16="http://schemas.microsoft.com/office/drawing/2014/main" id="{1ECBAADE-D46D-49AF-9F60-B2E4491C9C3A}"/>
              </a:ext>
            </a:extLst>
          </p:cNvPr>
          <p:cNvSpPr/>
          <p:nvPr/>
        </p:nvSpPr>
        <p:spPr>
          <a:xfrm>
            <a:off x="5608329" y="2856735"/>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3</a:t>
            </a:r>
          </a:p>
        </p:txBody>
      </p:sp>
      <p:sp>
        <p:nvSpPr>
          <p:cNvPr id="14" name="Rectangle 13">
            <a:extLst>
              <a:ext uri="{FF2B5EF4-FFF2-40B4-BE49-F238E27FC236}">
                <a16:creationId xmlns:a16="http://schemas.microsoft.com/office/drawing/2014/main" id="{274975A8-81CB-4B44-83EF-F6F2B2D07DFE}"/>
              </a:ext>
            </a:extLst>
          </p:cNvPr>
          <p:cNvSpPr/>
          <p:nvPr/>
        </p:nvSpPr>
        <p:spPr>
          <a:xfrm>
            <a:off x="7502599" y="2884227"/>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4</a:t>
            </a:r>
          </a:p>
        </p:txBody>
      </p:sp>
      <p:pic>
        <p:nvPicPr>
          <p:cNvPr id="15" name="Picture 14">
            <a:extLst>
              <a:ext uri="{FF2B5EF4-FFF2-40B4-BE49-F238E27FC236}">
                <a16:creationId xmlns:a16="http://schemas.microsoft.com/office/drawing/2014/main" id="{F6B04817-06F4-46DA-A508-293565DCE03F}"/>
              </a:ext>
            </a:extLst>
          </p:cNvPr>
          <p:cNvPicPr>
            <a:picLocks noChangeAspect="1"/>
          </p:cNvPicPr>
          <p:nvPr/>
        </p:nvPicPr>
        <p:blipFill>
          <a:blip r:embed="rId7"/>
          <a:stretch>
            <a:fillRect/>
          </a:stretch>
        </p:blipFill>
        <p:spPr>
          <a:xfrm>
            <a:off x="2960496" y="3905989"/>
            <a:ext cx="1436493" cy="1985580"/>
          </a:xfrm>
          <a:prstGeom prst="rect">
            <a:avLst/>
          </a:prstGeom>
        </p:spPr>
      </p:pic>
      <p:sp>
        <p:nvSpPr>
          <p:cNvPr id="16" name="Rectangle 15">
            <a:extLst>
              <a:ext uri="{FF2B5EF4-FFF2-40B4-BE49-F238E27FC236}">
                <a16:creationId xmlns:a16="http://schemas.microsoft.com/office/drawing/2014/main" id="{581CDCDB-2977-4D89-8660-D59E862E71C2}"/>
              </a:ext>
            </a:extLst>
          </p:cNvPr>
          <p:cNvSpPr/>
          <p:nvPr/>
        </p:nvSpPr>
        <p:spPr>
          <a:xfrm>
            <a:off x="9619596" y="6031188"/>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10</a:t>
            </a:r>
          </a:p>
        </p:txBody>
      </p:sp>
      <p:sp>
        <p:nvSpPr>
          <p:cNvPr id="17" name="Rectangle 16">
            <a:extLst>
              <a:ext uri="{FF2B5EF4-FFF2-40B4-BE49-F238E27FC236}">
                <a16:creationId xmlns:a16="http://schemas.microsoft.com/office/drawing/2014/main" id="{853A48B1-C68D-4261-8E0A-BC9A1E81BC38}"/>
              </a:ext>
            </a:extLst>
          </p:cNvPr>
          <p:cNvSpPr/>
          <p:nvPr/>
        </p:nvSpPr>
        <p:spPr>
          <a:xfrm>
            <a:off x="7521922" y="6080745"/>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9</a:t>
            </a:r>
          </a:p>
        </p:txBody>
      </p:sp>
      <p:sp>
        <p:nvSpPr>
          <p:cNvPr id="18" name="Rectangle 17">
            <a:extLst>
              <a:ext uri="{FF2B5EF4-FFF2-40B4-BE49-F238E27FC236}">
                <a16:creationId xmlns:a16="http://schemas.microsoft.com/office/drawing/2014/main" id="{BD8621C9-6480-4A2A-B533-3077F27FCC98}"/>
              </a:ext>
            </a:extLst>
          </p:cNvPr>
          <p:cNvSpPr/>
          <p:nvPr/>
        </p:nvSpPr>
        <p:spPr>
          <a:xfrm>
            <a:off x="5563359" y="6095083"/>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8</a:t>
            </a:r>
          </a:p>
        </p:txBody>
      </p:sp>
      <p:sp>
        <p:nvSpPr>
          <p:cNvPr id="19" name="Rectangle 18">
            <a:extLst>
              <a:ext uri="{FF2B5EF4-FFF2-40B4-BE49-F238E27FC236}">
                <a16:creationId xmlns:a16="http://schemas.microsoft.com/office/drawing/2014/main" id="{8C53BB0B-A672-44CD-8BDD-881EF0E54034}"/>
              </a:ext>
            </a:extLst>
          </p:cNvPr>
          <p:cNvSpPr/>
          <p:nvPr/>
        </p:nvSpPr>
        <p:spPr>
          <a:xfrm>
            <a:off x="3230319" y="6155830"/>
            <a:ext cx="738600" cy="4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HÌNH 7</a:t>
            </a:r>
          </a:p>
        </p:txBody>
      </p:sp>
      <p:pic>
        <p:nvPicPr>
          <p:cNvPr id="20" name="Picture 19">
            <a:extLst>
              <a:ext uri="{FF2B5EF4-FFF2-40B4-BE49-F238E27FC236}">
                <a16:creationId xmlns:a16="http://schemas.microsoft.com/office/drawing/2014/main" id="{EE983B15-35F2-4B7A-99C1-FDAF4EE97879}"/>
              </a:ext>
            </a:extLst>
          </p:cNvPr>
          <p:cNvPicPr>
            <a:picLocks noChangeAspect="1"/>
          </p:cNvPicPr>
          <p:nvPr/>
        </p:nvPicPr>
        <p:blipFill>
          <a:blip r:embed="rId8"/>
          <a:stretch>
            <a:fillRect/>
          </a:stretch>
        </p:blipFill>
        <p:spPr>
          <a:xfrm>
            <a:off x="5290544" y="3922096"/>
            <a:ext cx="1209138" cy="1844595"/>
          </a:xfrm>
          <a:prstGeom prst="rect">
            <a:avLst/>
          </a:prstGeom>
        </p:spPr>
      </p:pic>
      <p:pic>
        <p:nvPicPr>
          <p:cNvPr id="21" name="Picture 20">
            <a:extLst>
              <a:ext uri="{FF2B5EF4-FFF2-40B4-BE49-F238E27FC236}">
                <a16:creationId xmlns:a16="http://schemas.microsoft.com/office/drawing/2014/main" id="{5ED9391E-D681-43D3-8C1A-C799FEA340CA}"/>
              </a:ext>
            </a:extLst>
          </p:cNvPr>
          <p:cNvPicPr>
            <a:picLocks noChangeAspect="1"/>
          </p:cNvPicPr>
          <p:nvPr/>
        </p:nvPicPr>
        <p:blipFill>
          <a:blip r:embed="rId9"/>
          <a:stretch>
            <a:fillRect/>
          </a:stretch>
        </p:blipFill>
        <p:spPr>
          <a:xfrm>
            <a:off x="9055134" y="3985333"/>
            <a:ext cx="2013937" cy="1711848"/>
          </a:xfrm>
          <a:prstGeom prst="rect">
            <a:avLst/>
          </a:prstGeom>
        </p:spPr>
      </p:pic>
      <p:pic>
        <p:nvPicPr>
          <p:cNvPr id="22" name="Picture 21">
            <a:extLst>
              <a:ext uri="{FF2B5EF4-FFF2-40B4-BE49-F238E27FC236}">
                <a16:creationId xmlns:a16="http://schemas.microsoft.com/office/drawing/2014/main" id="{A5C73D72-04A5-48A9-ABD6-93005E6ECB0C}"/>
              </a:ext>
            </a:extLst>
          </p:cNvPr>
          <p:cNvPicPr>
            <a:picLocks noChangeAspect="1"/>
          </p:cNvPicPr>
          <p:nvPr/>
        </p:nvPicPr>
        <p:blipFill>
          <a:blip r:embed="rId10"/>
          <a:stretch>
            <a:fillRect/>
          </a:stretch>
        </p:blipFill>
        <p:spPr>
          <a:xfrm>
            <a:off x="7185775" y="3805726"/>
            <a:ext cx="1001791" cy="2003581"/>
          </a:xfrm>
          <a:prstGeom prst="rect">
            <a:avLst/>
          </a:prstGeom>
        </p:spPr>
      </p:pic>
      <p:pic>
        <p:nvPicPr>
          <p:cNvPr id="23" name="Picture 22">
            <a:extLst>
              <a:ext uri="{FF2B5EF4-FFF2-40B4-BE49-F238E27FC236}">
                <a16:creationId xmlns:a16="http://schemas.microsoft.com/office/drawing/2014/main" id="{195EE4E3-CBC4-4ED0-93AD-6A0EF2BEE6F9}"/>
              </a:ext>
            </a:extLst>
          </p:cNvPr>
          <p:cNvPicPr>
            <a:picLocks noChangeAspect="1"/>
          </p:cNvPicPr>
          <p:nvPr/>
        </p:nvPicPr>
        <p:blipFill>
          <a:blip r:embed="rId11"/>
          <a:stretch>
            <a:fillRect/>
          </a:stretch>
        </p:blipFill>
        <p:spPr>
          <a:xfrm>
            <a:off x="451265" y="4005807"/>
            <a:ext cx="1664507" cy="1659569"/>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4118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7487" y="1123370"/>
            <a:ext cx="3393079" cy="3357550"/>
          </a:xfrm>
          <a:prstGeom prst="rect">
            <a:avLst/>
          </a:prstGeom>
        </p:spPr>
      </p:pic>
      <p:pic>
        <p:nvPicPr>
          <p:cNvPr id="5" name="Picture 4"/>
          <p:cNvPicPr>
            <a:picLocks noChangeAspect="1"/>
          </p:cNvPicPr>
          <p:nvPr/>
        </p:nvPicPr>
        <p:blipFill>
          <a:blip r:embed="rId4"/>
          <a:stretch>
            <a:fillRect/>
          </a:stretch>
        </p:blipFill>
        <p:spPr>
          <a:xfrm>
            <a:off x="3060529" y="4717042"/>
            <a:ext cx="6866481" cy="1940094"/>
          </a:xfrm>
          <a:prstGeom prst="rect">
            <a:avLst/>
          </a:prstGeom>
        </p:spPr>
      </p:pic>
      <p:sp>
        <p:nvSpPr>
          <p:cNvPr id="6" name="TextBox 5"/>
          <p:cNvSpPr txBox="1"/>
          <p:nvPr/>
        </p:nvSpPr>
        <p:spPr>
          <a:xfrm>
            <a:off x="781664" y="0"/>
            <a:ext cx="9807678" cy="769441"/>
          </a:xfrm>
          <a:prstGeom prst="rect">
            <a:avLst/>
          </a:prstGeom>
          <a:noFill/>
        </p:spPr>
        <p:txBody>
          <a:bodyPr wrap="square" rtlCol="0">
            <a:spAutoFit/>
          </a:bodyPr>
          <a:lstStyle/>
          <a:p>
            <a:r>
              <a:rPr lang="vi-VN" sz="4400" b="1" dirty="0">
                <a:solidFill>
                  <a:srgbClr val="FF0000"/>
                </a:solidFill>
                <a:latin typeface="+mj-lt"/>
              </a:rPr>
              <a:t>I. Khám phá họa tiết trang trí</a:t>
            </a:r>
            <a:endParaRPr lang="en-US" sz="4400" b="1" dirty="0">
              <a:solidFill>
                <a:srgbClr val="FF0000"/>
              </a:solidFill>
              <a:latin typeface="+mj-lt"/>
            </a:endParaRPr>
          </a:p>
        </p:txBody>
      </p:sp>
      <p:sp>
        <p:nvSpPr>
          <p:cNvPr id="7" name="TextBox 6"/>
          <p:cNvSpPr txBox="1"/>
          <p:nvPr/>
        </p:nvSpPr>
        <p:spPr>
          <a:xfrm>
            <a:off x="4722786" y="852203"/>
            <a:ext cx="7000568" cy="3539430"/>
          </a:xfrm>
          <a:prstGeom prst="rect">
            <a:avLst/>
          </a:prstGeom>
          <a:noFill/>
        </p:spPr>
        <p:txBody>
          <a:bodyPr wrap="square" rtlCol="0">
            <a:spAutoFit/>
          </a:bodyPr>
          <a:lstStyle/>
          <a:p>
            <a:r>
              <a:rPr lang="vi-VN" sz="3200" b="1" i="1" dirty="0">
                <a:solidFill>
                  <a:srgbClr val="FF0000"/>
                </a:solidFill>
                <a:latin typeface="+mj-lt"/>
              </a:rPr>
              <a:t>-Quan sát và trả lời câu hỏi:</a:t>
            </a:r>
          </a:p>
          <a:p>
            <a:r>
              <a:rPr lang="vi-VN" sz="3200" b="1" i="1" dirty="0">
                <a:solidFill>
                  <a:srgbClr val="002060"/>
                </a:solidFill>
                <a:latin typeface="+mj-lt"/>
              </a:rPr>
              <a:t>+Hãy kể tên các họa tiết em nhìn thấy trong hình trang trí trên</a:t>
            </a:r>
          </a:p>
          <a:p>
            <a:r>
              <a:rPr lang="vi-VN" sz="3200" b="1" i="1" dirty="0">
                <a:solidFill>
                  <a:srgbClr val="002060"/>
                </a:solidFill>
                <a:latin typeface="+mj-lt"/>
              </a:rPr>
              <a:t>+Các họa tiết được sắp xếp cân đối không? Theo nguyên tắc nào?</a:t>
            </a:r>
          </a:p>
          <a:p>
            <a:r>
              <a:rPr lang="vi-VN" sz="3200" b="1" i="1" dirty="0">
                <a:solidFill>
                  <a:srgbClr val="002060"/>
                </a:solidFill>
                <a:latin typeface="+mj-lt"/>
              </a:rPr>
              <a:t>+So sánh màu của họa tiết với màu nền, em thấy độ đậm nhạt thế nào?</a:t>
            </a:r>
            <a:endParaRPr lang="en-US" sz="3200" b="1" i="1" dirty="0">
              <a:solidFill>
                <a:srgbClr val="002060"/>
              </a:solidFill>
              <a:latin typeface="+mj-lt"/>
            </a:endParaRPr>
          </a:p>
        </p:txBody>
      </p:sp>
    </p:spTree>
    <p:extLst>
      <p:ext uri="{BB962C8B-B14F-4D97-AF65-F5344CB8AC3E}">
        <p14:creationId xmlns:p14="http://schemas.microsoft.com/office/powerpoint/2010/main" val="147127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9352" y="813631"/>
            <a:ext cx="4808129" cy="4757782"/>
          </a:xfrm>
          <a:prstGeom prst="rect">
            <a:avLst/>
          </a:prstGeom>
        </p:spPr>
      </p:pic>
      <p:pic>
        <p:nvPicPr>
          <p:cNvPr id="5" name="Picture 4"/>
          <p:cNvPicPr>
            <a:picLocks noChangeAspect="1"/>
          </p:cNvPicPr>
          <p:nvPr/>
        </p:nvPicPr>
        <p:blipFill>
          <a:blip r:embed="rId4"/>
          <a:stretch>
            <a:fillRect/>
          </a:stretch>
        </p:blipFill>
        <p:spPr>
          <a:xfrm>
            <a:off x="5504334" y="3192522"/>
            <a:ext cx="6500891" cy="2336153"/>
          </a:xfrm>
          <a:prstGeom prst="rect">
            <a:avLst/>
          </a:prstGeom>
        </p:spPr>
      </p:pic>
      <p:sp>
        <p:nvSpPr>
          <p:cNvPr id="6" name="TextBox 5"/>
          <p:cNvSpPr txBox="1"/>
          <p:nvPr/>
        </p:nvSpPr>
        <p:spPr>
          <a:xfrm>
            <a:off x="781664" y="0"/>
            <a:ext cx="9807678" cy="769441"/>
          </a:xfrm>
          <a:prstGeom prst="rect">
            <a:avLst/>
          </a:prstGeom>
          <a:noFill/>
        </p:spPr>
        <p:txBody>
          <a:bodyPr wrap="square" rtlCol="0">
            <a:spAutoFit/>
          </a:bodyPr>
          <a:lstStyle/>
          <a:p>
            <a:r>
              <a:rPr lang="vi-VN" sz="4400" b="1" dirty="0">
                <a:solidFill>
                  <a:srgbClr val="FF0000"/>
                </a:solidFill>
                <a:latin typeface="+mj-lt"/>
              </a:rPr>
              <a:t>1. Khám phá họa tiết trang trí</a:t>
            </a:r>
            <a:endParaRPr lang="en-US" sz="4400" b="1" dirty="0">
              <a:solidFill>
                <a:srgbClr val="FF0000"/>
              </a:solidFill>
              <a:latin typeface="+mj-lt"/>
            </a:endParaRPr>
          </a:p>
        </p:txBody>
      </p:sp>
      <p:cxnSp>
        <p:nvCxnSpPr>
          <p:cNvPr id="3" name="Straight Connector 2"/>
          <p:cNvCxnSpPr/>
          <p:nvPr/>
        </p:nvCxnSpPr>
        <p:spPr>
          <a:xfrm flipH="1">
            <a:off x="2807353" y="645265"/>
            <a:ext cx="14826" cy="50351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2499" y="3192522"/>
            <a:ext cx="51914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stretch>
            <a:fillRect/>
          </a:stretch>
        </p:blipFill>
        <p:spPr>
          <a:xfrm>
            <a:off x="2879129" y="799142"/>
            <a:ext cx="2359742" cy="2363677"/>
          </a:xfrm>
          <a:prstGeom prst="rect">
            <a:avLst/>
          </a:prstGeom>
        </p:spPr>
      </p:pic>
      <p:pic>
        <p:nvPicPr>
          <p:cNvPr id="12" name="Picture 11"/>
          <p:cNvPicPr>
            <a:picLocks noChangeAspect="1"/>
          </p:cNvPicPr>
          <p:nvPr/>
        </p:nvPicPr>
        <p:blipFill>
          <a:blip r:embed="rId6"/>
          <a:stretch>
            <a:fillRect/>
          </a:stretch>
        </p:blipFill>
        <p:spPr>
          <a:xfrm>
            <a:off x="2844959" y="3235423"/>
            <a:ext cx="2359742" cy="2331311"/>
          </a:xfrm>
          <a:prstGeom prst="rect">
            <a:avLst/>
          </a:prstGeom>
        </p:spPr>
      </p:pic>
      <p:pic>
        <p:nvPicPr>
          <p:cNvPr id="13" name="Picture 12"/>
          <p:cNvPicPr>
            <a:picLocks noChangeAspect="1"/>
          </p:cNvPicPr>
          <p:nvPr/>
        </p:nvPicPr>
        <p:blipFill>
          <a:blip r:embed="rId7"/>
          <a:stretch>
            <a:fillRect/>
          </a:stretch>
        </p:blipFill>
        <p:spPr>
          <a:xfrm>
            <a:off x="363983" y="3246033"/>
            <a:ext cx="2405741" cy="2363676"/>
          </a:xfrm>
          <a:prstGeom prst="rect">
            <a:avLst/>
          </a:prstGeom>
        </p:spPr>
      </p:pic>
      <p:pic>
        <p:nvPicPr>
          <p:cNvPr id="14" name="Picture 13"/>
          <p:cNvPicPr>
            <a:picLocks noChangeAspect="1"/>
          </p:cNvPicPr>
          <p:nvPr/>
        </p:nvPicPr>
        <p:blipFill>
          <a:blip r:embed="rId8"/>
          <a:stretch>
            <a:fillRect/>
          </a:stretch>
        </p:blipFill>
        <p:spPr>
          <a:xfrm>
            <a:off x="352513" y="812340"/>
            <a:ext cx="2443451" cy="2337282"/>
          </a:xfrm>
          <a:prstGeom prst="rect">
            <a:avLst/>
          </a:prstGeom>
        </p:spPr>
      </p:pic>
      <p:sp>
        <p:nvSpPr>
          <p:cNvPr id="22" name="TextBox 21"/>
          <p:cNvSpPr txBox="1"/>
          <p:nvPr/>
        </p:nvSpPr>
        <p:spPr>
          <a:xfrm>
            <a:off x="419352" y="5804549"/>
            <a:ext cx="4952209" cy="584775"/>
          </a:xfrm>
          <a:prstGeom prst="rect">
            <a:avLst/>
          </a:prstGeom>
          <a:noFill/>
        </p:spPr>
        <p:txBody>
          <a:bodyPr wrap="square" rtlCol="0">
            <a:spAutoFit/>
          </a:bodyPr>
          <a:lstStyle/>
          <a:p>
            <a:pPr algn="ctr"/>
            <a:r>
              <a:rPr lang="vi-VN" sz="3200" dirty="0">
                <a:solidFill>
                  <a:srgbClr val="002060"/>
                </a:solidFill>
                <a:latin typeface="+mj-lt"/>
              </a:rPr>
              <a:t>Đối xứng qua tâm/ trục</a:t>
            </a:r>
            <a:endParaRPr lang="en-US" sz="3200" dirty="0">
              <a:solidFill>
                <a:srgbClr val="002060"/>
              </a:solidFill>
              <a:latin typeface="+mj-lt"/>
            </a:endParaRPr>
          </a:p>
        </p:txBody>
      </p:sp>
      <p:pic>
        <p:nvPicPr>
          <p:cNvPr id="23" name="Picture 22"/>
          <p:cNvPicPr>
            <a:picLocks noChangeAspect="1"/>
          </p:cNvPicPr>
          <p:nvPr/>
        </p:nvPicPr>
        <p:blipFill>
          <a:blip r:embed="rId9"/>
          <a:stretch>
            <a:fillRect/>
          </a:stretch>
        </p:blipFill>
        <p:spPr>
          <a:xfrm>
            <a:off x="5515724" y="3169125"/>
            <a:ext cx="2465939" cy="2336153"/>
          </a:xfrm>
          <a:prstGeom prst="rect">
            <a:avLst/>
          </a:prstGeom>
        </p:spPr>
      </p:pic>
      <p:pic>
        <p:nvPicPr>
          <p:cNvPr id="24" name="Picture 23"/>
          <p:cNvPicPr>
            <a:picLocks noChangeAspect="1"/>
          </p:cNvPicPr>
          <p:nvPr/>
        </p:nvPicPr>
        <p:blipFill>
          <a:blip r:embed="rId10"/>
          <a:stretch>
            <a:fillRect/>
          </a:stretch>
        </p:blipFill>
        <p:spPr>
          <a:xfrm>
            <a:off x="7981663" y="3169048"/>
            <a:ext cx="2309353" cy="2336153"/>
          </a:xfrm>
          <a:prstGeom prst="rect">
            <a:avLst/>
          </a:prstGeom>
        </p:spPr>
      </p:pic>
      <p:pic>
        <p:nvPicPr>
          <p:cNvPr id="25" name="Picture 24"/>
          <p:cNvPicPr>
            <a:picLocks noChangeAspect="1"/>
          </p:cNvPicPr>
          <p:nvPr/>
        </p:nvPicPr>
        <p:blipFill>
          <a:blip r:embed="rId11"/>
          <a:stretch>
            <a:fillRect/>
          </a:stretch>
        </p:blipFill>
        <p:spPr>
          <a:xfrm>
            <a:off x="10263205" y="3199416"/>
            <a:ext cx="1605960" cy="2293250"/>
          </a:xfrm>
          <a:prstGeom prst="rect">
            <a:avLst/>
          </a:prstGeom>
        </p:spPr>
      </p:pic>
      <p:sp>
        <p:nvSpPr>
          <p:cNvPr id="26" name="TextBox 25"/>
          <p:cNvSpPr txBox="1"/>
          <p:nvPr/>
        </p:nvSpPr>
        <p:spPr>
          <a:xfrm>
            <a:off x="7397251" y="5804549"/>
            <a:ext cx="3457652" cy="584775"/>
          </a:xfrm>
          <a:prstGeom prst="rect">
            <a:avLst/>
          </a:prstGeom>
          <a:noFill/>
        </p:spPr>
        <p:txBody>
          <a:bodyPr wrap="square" rtlCol="0">
            <a:spAutoFit/>
          </a:bodyPr>
          <a:lstStyle/>
          <a:p>
            <a:r>
              <a:rPr lang="vi-VN" sz="3200" dirty="0">
                <a:solidFill>
                  <a:srgbClr val="002060"/>
                </a:solidFill>
                <a:latin typeface="+mj-lt"/>
              </a:rPr>
              <a:t>Nhắc lại/ Xen </a:t>
            </a:r>
            <a:r>
              <a:rPr lang="en-US" sz="3200" dirty="0">
                <a:solidFill>
                  <a:srgbClr val="002060"/>
                </a:solidFill>
                <a:latin typeface="Times New Roman" panose="02020603050405020304" pitchFamily="18" charset="0"/>
                <a:cs typeface="Times New Roman" panose="02020603050405020304" pitchFamily="18" charset="0"/>
              </a:rPr>
              <a:t>k</a:t>
            </a:r>
            <a:r>
              <a:rPr lang="vi-VN" sz="3200" dirty="0">
                <a:solidFill>
                  <a:srgbClr val="002060"/>
                </a:solidFill>
                <a:latin typeface="+mj-lt"/>
              </a:rPr>
              <a:t>ẽ</a:t>
            </a:r>
            <a:endParaRPr lang="en-US" sz="3200" dirty="0">
              <a:solidFill>
                <a:srgbClr val="002060"/>
              </a:solidFill>
              <a:latin typeface="+mj-lt"/>
            </a:endParaRPr>
          </a:p>
        </p:txBody>
      </p:sp>
    </p:spTree>
    <p:extLst>
      <p:ext uri="{BB962C8B-B14F-4D97-AF65-F5344CB8AC3E}">
        <p14:creationId xmlns:p14="http://schemas.microsoft.com/office/powerpoint/2010/main" val="946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0"/>
                                        <p:tgtEl>
                                          <p:spTgt spid="4"/>
                                        </p:tgtEl>
                                        <p:attrNameLst>
                                          <p:attrName>ppt_y</p:attrName>
                                        </p:attrNameLst>
                                      </p:cBhvr>
                                      <p:tavLst>
                                        <p:tav tm="0">
                                          <p:val>
                                            <p:strVal val="ppt_y"/>
                                          </p:val>
                                        </p:tav>
                                        <p:tav tm="100000">
                                          <p:val>
                                            <p:strVal val="ppt_y+.1"/>
                                          </p:val>
                                        </p:tav>
                                      </p:tavLst>
                                    </p:anim>
                                    <p:set>
                                      <p:cBhvr>
                                        <p:cTn id="23" dur="1" fill="hold">
                                          <p:stCondLst>
                                            <p:cond delay="9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par>
                                <p:cTn id="39" presetID="6"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11"/>
                                        </p:tgtEl>
                                        <p:attrNameLst>
                                          <p:attrName>ppt_w</p:attrName>
                                        </p:attrNameLst>
                                      </p:cBhvr>
                                      <p:tavLst>
                                        <p:tav tm="0">
                                          <p:val>
                                            <p:strVal val="ppt_w"/>
                                          </p:val>
                                        </p:tav>
                                        <p:tav tm="100000">
                                          <p:val>
                                            <p:fltVal val="0"/>
                                          </p:val>
                                        </p:tav>
                                      </p:tavLst>
                                    </p:anim>
                                    <p:anim calcmode="lin" valueType="num">
                                      <p:cBhvr>
                                        <p:cTn id="46" dur="500"/>
                                        <p:tgtEl>
                                          <p:spTgt spid="11"/>
                                        </p:tgtEl>
                                        <p:attrNameLst>
                                          <p:attrName>ppt_h</p:attrName>
                                        </p:attrNameLst>
                                      </p:cBhvr>
                                      <p:tavLst>
                                        <p:tav tm="0">
                                          <p:val>
                                            <p:strVal val="ppt_h"/>
                                          </p:val>
                                        </p:tav>
                                        <p:tav tm="100000">
                                          <p:val>
                                            <p:fltVal val="0"/>
                                          </p:val>
                                        </p:tav>
                                      </p:tavLst>
                                    </p:anim>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3"/>
                                        </p:tgtEl>
                                        <p:attrNameLst>
                                          <p:attrName>ppt_w</p:attrName>
                                        </p:attrNameLst>
                                      </p:cBhvr>
                                      <p:tavLst>
                                        <p:tav tm="0">
                                          <p:val>
                                            <p:strVal val="ppt_w"/>
                                          </p:val>
                                        </p:tav>
                                        <p:tav tm="100000">
                                          <p:val>
                                            <p:fltVal val="0"/>
                                          </p:val>
                                        </p:tav>
                                      </p:tavLst>
                                    </p:anim>
                                    <p:anim calcmode="lin" valueType="num">
                                      <p:cBhvr>
                                        <p:cTn id="51" dur="500"/>
                                        <p:tgtEl>
                                          <p:spTgt spid="13"/>
                                        </p:tgtEl>
                                        <p:attrNameLst>
                                          <p:attrName>ppt_h</p:attrName>
                                        </p:attrNameLst>
                                      </p:cBhvr>
                                      <p:tavLst>
                                        <p:tav tm="0">
                                          <p:val>
                                            <p:strVal val="ppt_h"/>
                                          </p:val>
                                        </p:tav>
                                        <p:tav tm="100000">
                                          <p:val>
                                            <p:fltVal val="0"/>
                                          </p:val>
                                        </p:tav>
                                      </p:tavLst>
                                    </p:anim>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12"/>
                                        </p:tgtEl>
                                        <p:attrNameLst>
                                          <p:attrName>ppt_w</p:attrName>
                                        </p:attrNameLst>
                                      </p:cBhvr>
                                      <p:tavLst>
                                        <p:tav tm="0">
                                          <p:val>
                                            <p:strVal val="ppt_w"/>
                                          </p:val>
                                        </p:tav>
                                        <p:tav tm="100000">
                                          <p:val>
                                            <p:fltVal val="0"/>
                                          </p:val>
                                        </p:tav>
                                      </p:tavLst>
                                    </p:anim>
                                    <p:anim calcmode="lin" valueType="num">
                                      <p:cBhvr>
                                        <p:cTn id="56" dur="500"/>
                                        <p:tgtEl>
                                          <p:spTgt spid="12"/>
                                        </p:tgtEl>
                                        <p:attrNameLst>
                                          <p:attrName>ppt_h</p:attrName>
                                        </p:attrNameLst>
                                      </p:cBhvr>
                                      <p:tavLst>
                                        <p:tav tm="0">
                                          <p:val>
                                            <p:strVal val="ppt_h"/>
                                          </p:val>
                                        </p:tav>
                                        <p:tav tm="100000">
                                          <p:val>
                                            <p:fltVal val="0"/>
                                          </p:val>
                                        </p:tav>
                                      </p:tavLst>
                                    </p:anim>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14"/>
                                        </p:tgtEl>
                                        <p:attrNameLst>
                                          <p:attrName>ppt_w</p:attrName>
                                        </p:attrNameLst>
                                      </p:cBhvr>
                                      <p:tavLst>
                                        <p:tav tm="0">
                                          <p:val>
                                            <p:strVal val="ppt_w"/>
                                          </p:val>
                                        </p:tav>
                                        <p:tav tm="100000">
                                          <p:val>
                                            <p:fltVal val="0"/>
                                          </p:val>
                                        </p:tav>
                                      </p:tavLst>
                                    </p:anim>
                                    <p:anim calcmode="lin" valueType="num">
                                      <p:cBhvr>
                                        <p:cTn id="61" dur="500"/>
                                        <p:tgtEl>
                                          <p:spTgt spid="14"/>
                                        </p:tgtEl>
                                        <p:attrNameLst>
                                          <p:attrName>ppt_h</p:attrName>
                                        </p:attrNameLst>
                                      </p:cBhvr>
                                      <p:tavLst>
                                        <p:tav tm="0">
                                          <p:val>
                                            <p:strVal val="ppt_h"/>
                                          </p:val>
                                        </p:tav>
                                        <p:tav tm="100000">
                                          <p:val>
                                            <p:fltVal val="0"/>
                                          </p:val>
                                        </p:tav>
                                      </p:tavLst>
                                    </p:anim>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heel(1)">
                                      <p:cBhvr>
                                        <p:cTn id="68" dur="20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xit" presetSubtype="4" fill="hold" nodeType="clickEffect">
                                  <p:stCondLst>
                                    <p:cond delay="0"/>
                                  </p:stCondLst>
                                  <p:childTnLst>
                                    <p:animEffect transition="out" filter="wipe(down)">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heel(1)">
                                      <p:cBhvr>
                                        <p:cTn id="85" dur="20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fill="hold"/>
                                        <p:tgtEl>
                                          <p:spTgt spid="24"/>
                                        </p:tgtEl>
                                        <p:attrNameLst>
                                          <p:attrName>ppt_x</p:attrName>
                                        </p:attrNameLst>
                                      </p:cBhvr>
                                      <p:tavLst>
                                        <p:tav tm="0">
                                          <p:val>
                                            <p:strVal val="#ppt_x"/>
                                          </p:val>
                                        </p:tav>
                                        <p:tav tm="100000">
                                          <p:val>
                                            <p:strVal val="#ppt_x"/>
                                          </p:val>
                                        </p:tav>
                                      </p:tavLst>
                                    </p:anim>
                                    <p:anim calcmode="lin" valueType="num">
                                      <p:cBhvr additive="base">
                                        <p:cTn id="9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9" presetClass="exit" presetSubtype="0" accel="100000" fill="hold" nodeType="clickEffect">
                                  <p:stCondLst>
                                    <p:cond delay="0"/>
                                  </p:stCondLst>
                                  <p:childTnLst>
                                    <p:anim calcmode="lin" valueType="num">
                                      <p:cBhvr>
                                        <p:cTn id="101" dur="500"/>
                                        <p:tgtEl>
                                          <p:spTgt spid="23"/>
                                        </p:tgtEl>
                                        <p:attrNameLst>
                                          <p:attrName>ppt_w</p:attrName>
                                        </p:attrNameLst>
                                      </p:cBhvr>
                                      <p:tavLst>
                                        <p:tav tm="0">
                                          <p:val>
                                            <p:strVal val="ppt_w"/>
                                          </p:val>
                                        </p:tav>
                                        <p:tav tm="100000">
                                          <p:val>
                                            <p:fltVal val="0"/>
                                          </p:val>
                                        </p:tav>
                                      </p:tavLst>
                                    </p:anim>
                                    <p:anim calcmode="lin" valueType="num">
                                      <p:cBhvr>
                                        <p:cTn id="102" dur="500"/>
                                        <p:tgtEl>
                                          <p:spTgt spid="23"/>
                                        </p:tgtEl>
                                        <p:attrNameLst>
                                          <p:attrName>ppt_h</p:attrName>
                                        </p:attrNameLst>
                                      </p:cBhvr>
                                      <p:tavLst>
                                        <p:tav tm="0">
                                          <p:val>
                                            <p:strVal val="ppt_h"/>
                                          </p:val>
                                        </p:tav>
                                        <p:tav tm="100000">
                                          <p:val>
                                            <p:fltVal val="0"/>
                                          </p:val>
                                        </p:tav>
                                      </p:tavLst>
                                    </p:anim>
                                    <p:anim calcmode="lin" valueType="num">
                                      <p:cBhvr>
                                        <p:cTn id="103" dur="500"/>
                                        <p:tgtEl>
                                          <p:spTgt spid="23"/>
                                        </p:tgtEl>
                                        <p:attrNameLst>
                                          <p:attrName>style.rotation</p:attrName>
                                        </p:attrNameLst>
                                      </p:cBhvr>
                                      <p:tavLst>
                                        <p:tav tm="0">
                                          <p:val>
                                            <p:fltVal val="0"/>
                                          </p:val>
                                        </p:tav>
                                        <p:tav tm="100000">
                                          <p:val>
                                            <p:fltVal val="360"/>
                                          </p:val>
                                        </p:tav>
                                      </p:tavLst>
                                    </p:anim>
                                    <p:animEffect transition="out" filter="fade">
                                      <p:cBhvr>
                                        <p:cTn id="104" dur="500"/>
                                        <p:tgtEl>
                                          <p:spTgt spid="23"/>
                                        </p:tgtEl>
                                      </p:cBhvr>
                                    </p:animEffect>
                                    <p:set>
                                      <p:cBhvr>
                                        <p:cTn id="105" dur="1" fill="hold">
                                          <p:stCondLst>
                                            <p:cond delay="499"/>
                                          </p:stCondLst>
                                        </p:cTn>
                                        <p:tgtEl>
                                          <p:spTgt spid="23"/>
                                        </p:tgtEl>
                                        <p:attrNameLst>
                                          <p:attrName>style.visibility</p:attrName>
                                        </p:attrNameLst>
                                      </p:cBhvr>
                                      <p:to>
                                        <p:strVal val="hidden"/>
                                      </p:to>
                                    </p:set>
                                  </p:childTnLst>
                                </p:cTn>
                              </p:par>
                              <p:par>
                                <p:cTn id="106" presetID="49" presetClass="exit" presetSubtype="0" accel="100000" fill="hold" nodeType="withEffect">
                                  <p:stCondLst>
                                    <p:cond delay="0"/>
                                  </p:stCondLst>
                                  <p:childTnLst>
                                    <p:anim calcmode="lin" valueType="num">
                                      <p:cBhvr>
                                        <p:cTn id="107" dur="500"/>
                                        <p:tgtEl>
                                          <p:spTgt spid="24"/>
                                        </p:tgtEl>
                                        <p:attrNameLst>
                                          <p:attrName>ppt_w</p:attrName>
                                        </p:attrNameLst>
                                      </p:cBhvr>
                                      <p:tavLst>
                                        <p:tav tm="0">
                                          <p:val>
                                            <p:strVal val="ppt_w"/>
                                          </p:val>
                                        </p:tav>
                                        <p:tav tm="100000">
                                          <p:val>
                                            <p:fltVal val="0"/>
                                          </p:val>
                                        </p:tav>
                                      </p:tavLst>
                                    </p:anim>
                                    <p:anim calcmode="lin" valueType="num">
                                      <p:cBhvr>
                                        <p:cTn id="108" dur="500"/>
                                        <p:tgtEl>
                                          <p:spTgt spid="24"/>
                                        </p:tgtEl>
                                        <p:attrNameLst>
                                          <p:attrName>ppt_h</p:attrName>
                                        </p:attrNameLst>
                                      </p:cBhvr>
                                      <p:tavLst>
                                        <p:tav tm="0">
                                          <p:val>
                                            <p:strVal val="ppt_h"/>
                                          </p:val>
                                        </p:tav>
                                        <p:tav tm="100000">
                                          <p:val>
                                            <p:fltVal val="0"/>
                                          </p:val>
                                        </p:tav>
                                      </p:tavLst>
                                    </p:anim>
                                    <p:anim calcmode="lin" valueType="num">
                                      <p:cBhvr>
                                        <p:cTn id="109" dur="500"/>
                                        <p:tgtEl>
                                          <p:spTgt spid="24"/>
                                        </p:tgtEl>
                                        <p:attrNameLst>
                                          <p:attrName>style.rotation</p:attrName>
                                        </p:attrNameLst>
                                      </p:cBhvr>
                                      <p:tavLst>
                                        <p:tav tm="0">
                                          <p:val>
                                            <p:fltVal val="0"/>
                                          </p:val>
                                        </p:tav>
                                        <p:tav tm="100000">
                                          <p:val>
                                            <p:fltVal val="360"/>
                                          </p:val>
                                        </p:tav>
                                      </p:tavLst>
                                    </p:anim>
                                    <p:animEffect transition="out" filter="fade">
                                      <p:cBhvr>
                                        <p:cTn id="110" dur="500"/>
                                        <p:tgtEl>
                                          <p:spTgt spid="24"/>
                                        </p:tgtEl>
                                      </p:cBhvr>
                                    </p:animEffect>
                                    <p:set>
                                      <p:cBhvr>
                                        <p:cTn id="111" dur="1" fill="hold">
                                          <p:stCondLst>
                                            <p:cond delay="499"/>
                                          </p:stCondLst>
                                        </p:cTn>
                                        <p:tgtEl>
                                          <p:spTgt spid="24"/>
                                        </p:tgtEl>
                                        <p:attrNameLst>
                                          <p:attrName>style.visibility</p:attrName>
                                        </p:attrNameLst>
                                      </p:cBhvr>
                                      <p:to>
                                        <p:strVal val="hidden"/>
                                      </p:to>
                                    </p:set>
                                  </p:childTnLst>
                                </p:cTn>
                              </p:par>
                              <p:par>
                                <p:cTn id="112" presetID="49" presetClass="exit" presetSubtype="0" accel="100000" fill="hold" nodeType="withEffect">
                                  <p:stCondLst>
                                    <p:cond delay="0"/>
                                  </p:stCondLst>
                                  <p:childTnLst>
                                    <p:anim calcmode="lin" valueType="num">
                                      <p:cBhvr>
                                        <p:cTn id="113" dur="500"/>
                                        <p:tgtEl>
                                          <p:spTgt spid="25"/>
                                        </p:tgtEl>
                                        <p:attrNameLst>
                                          <p:attrName>ppt_w</p:attrName>
                                        </p:attrNameLst>
                                      </p:cBhvr>
                                      <p:tavLst>
                                        <p:tav tm="0">
                                          <p:val>
                                            <p:strVal val="ppt_w"/>
                                          </p:val>
                                        </p:tav>
                                        <p:tav tm="100000">
                                          <p:val>
                                            <p:fltVal val="0"/>
                                          </p:val>
                                        </p:tav>
                                      </p:tavLst>
                                    </p:anim>
                                    <p:anim calcmode="lin" valueType="num">
                                      <p:cBhvr>
                                        <p:cTn id="114" dur="500"/>
                                        <p:tgtEl>
                                          <p:spTgt spid="25"/>
                                        </p:tgtEl>
                                        <p:attrNameLst>
                                          <p:attrName>ppt_h</p:attrName>
                                        </p:attrNameLst>
                                      </p:cBhvr>
                                      <p:tavLst>
                                        <p:tav tm="0">
                                          <p:val>
                                            <p:strVal val="ppt_h"/>
                                          </p:val>
                                        </p:tav>
                                        <p:tav tm="100000">
                                          <p:val>
                                            <p:fltVal val="0"/>
                                          </p:val>
                                        </p:tav>
                                      </p:tavLst>
                                    </p:anim>
                                    <p:anim calcmode="lin" valueType="num">
                                      <p:cBhvr>
                                        <p:cTn id="115" dur="500"/>
                                        <p:tgtEl>
                                          <p:spTgt spid="25"/>
                                        </p:tgtEl>
                                        <p:attrNameLst>
                                          <p:attrName>style.rotation</p:attrName>
                                        </p:attrNameLst>
                                      </p:cBhvr>
                                      <p:tavLst>
                                        <p:tav tm="0">
                                          <p:val>
                                            <p:fltVal val="0"/>
                                          </p:val>
                                        </p:tav>
                                        <p:tav tm="100000">
                                          <p:val>
                                            <p:fltVal val="360"/>
                                          </p:val>
                                        </p:tav>
                                      </p:tavLst>
                                    </p:anim>
                                    <p:animEffect transition="out" filter="fade">
                                      <p:cBhvr>
                                        <p:cTn id="116" dur="500"/>
                                        <p:tgtEl>
                                          <p:spTgt spid="25"/>
                                        </p:tgtEl>
                                      </p:cBhvr>
                                    </p:animEffect>
                                    <p:set>
                                      <p:cBhvr>
                                        <p:cTn id="117" dur="1" fill="hold">
                                          <p:stCondLst>
                                            <p:cond delay="499"/>
                                          </p:stCondLst>
                                        </p:cTn>
                                        <p:tgtEl>
                                          <p:spTgt spid="2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1" presetClass="entr" presetSubtype="1" fill="hold"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heel(1)">
                                      <p:cBhvr>
                                        <p:cTn id="122" dur="2000"/>
                                        <p:tgtEl>
                                          <p:spTgt spid="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500"/>
                                        <p:tgtEl>
                                          <p:spTgt spid="5"/>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1000"/>
                                        <p:tgtEl>
                                          <p:spTgt spid="26"/>
                                        </p:tgtEl>
                                      </p:cBhvr>
                                    </p:animEffect>
                                    <p:anim calcmode="lin" valueType="num">
                                      <p:cBhvr>
                                        <p:cTn id="133" dur="1000" fill="hold"/>
                                        <p:tgtEl>
                                          <p:spTgt spid="26"/>
                                        </p:tgtEl>
                                        <p:attrNameLst>
                                          <p:attrName>ppt_x</p:attrName>
                                        </p:attrNameLst>
                                      </p:cBhvr>
                                      <p:tavLst>
                                        <p:tav tm="0">
                                          <p:val>
                                            <p:strVal val="#ppt_x"/>
                                          </p:val>
                                        </p:tav>
                                        <p:tav tm="100000">
                                          <p:val>
                                            <p:strVal val="#ppt_x"/>
                                          </p:val>
                                        </p:tav>
                                      </p:tavLst>
                                    </p:anim>
                                    <p:anim calcmode="lin" valueType="num">
                                      <p:cBhvr>
                                        <p:cTn id="1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522" y="1281419"/>
            <a:ext cx="4778324" cy="4877357"/>
          </a:xfrm>
          <a:prstGeom prst="rect">
            <a:avLst/>
          </a:prstGeom>
        </p:spPr>
      </p:pic>
      <p:pic>
        <p:nvPicPr>
          <p:cNvPr id="3" name="Picture 2"/>
          <p:cNvPicPr>
            <a:picLocks noChangeAspect="1"/>
          </p:cNvPicPr>
          <p:nvPr/>
        </p:nvPicPr>
        <p:blipFill>
          <a:blip r:embed="rId3"/>
          <a:stretch>
            <a:fillRect/>
          </a:stretch>
        </p:blipFill>
        <p:spPr>
          <a:xfrm>
            <a:off x="5840208" y="3340367"/>
            <a:ext cx="6007663" cy="2818409"/>
          </a:xfrm>
          <a:prstGeom prst="rect">
            <a:avLst/>
          </a:prstGeom>
        </p:spPr>
      </p:pic>
      <p:pic>
        <p:nvPicPr>
          <p:cNvPr id="4" name="Picture 3"/>
          <p:cNvPicPr>
            <a:picLocks noChangeAspect="1"/>
          </p:cNvPicPr>
          <p:nvPr/>
        </p:nvPicPr>
        <p:blipFill>
          <a:blip r:embed="rId4"/>
          <a:stretch>
            <a:fillRect/>
          </a:stretch>
        </p:blipFill>
        <p:spPr>
          <a:xfrm>
            <a:off x="2862143" y="1281419"/>
            <a:ext cx="2395131" cy="4877356"/>
          </a:xfrm>
          <a:prstGeom prst="rect">
            <a:avLst/>
          </a:prstGeom>
        </p:spPr>
      </p:pic>
      <p:cxnSp>
        <p:nvCxnSpPr>
          <p:cNvPr id="6" name="Straight Connector 5"/>
          <p:cNvCxnSpPr/>
          <p:nvPr/>
        </p:nvCxnSpPr>
        <p:spPr>
          <a:xfrm>
            <a:off x="2836684" y="1005065"/>
            <a:ext cx="0" cy="539791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844039" y="3096167"/>
            <a:ext cx="2" cy="330680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575944" y="4764908"/>
            <a:ext cx="6616056"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32323" y="296411"/>
            <a:ext cx="6577780" cy="2862322"/>
          </a:xfrm>
          <a:prstGeom prst="rect">
            <a:avLst/>
          </a:prstGeom>
          <a:noFill/>
        </p:spPr>
        <p:txBody>
          <a:bodyPr wrap="square" rtlCol="0">
            <a:spAutoFit/>
          </a:bodyPr>
          <a:lstStyle/>
          <a:p>
            <a:r>
              <a:rPr lang="vi-VN" sz="3000" b="1" i="1" dirty="0">
                <a:solidFill>
                  <a:srgbClr val="002060"/>
                </a:solidFill>
                <a:latin typeface="+mj-lt"/>
              </a:rPr>
              <a:t>+Họa tiết: Hoa lá, con vật với đường nét cách điệu</a:t>
            </a:r>
          </a:p>
          <a:p>
            <a:r>
              <a:rPr lang="vi-VN" sz="3000" b="1" i="1" dirty="0">
                <a:solidFill>
                  <a:srgbClr val="002060"/>
                </a:solidFill>
                <a:latin typeface="+mj-lt"/>
              </a:rPr>
              <a:t>+Họa tiết sắp xếp lặp lại, xen k</a:t>
            </a:r>
            <a:r>
              <a:rPr lang="en-US" sz="3000" b="1" i="1" dirty="0">
                <a:solidFill>
                  <a:srgbClr val="002060"/>
                </a:solidFill>
                <a:latin typeface="+mj-lt"/>
              </a:rPr>
              <a:t>ẽ</a:t>
            </a:r>
            <a:r>
              <a:rPr lang="vi-VN" sz="3000" b="1" i="1" dirty="0">
                <a:solidFill>
                  <a:srgbClr val="002060"/>
                </a:solidFill>
                <a:latin typeface="+mj-lt"/>
              </a:rPr>
              <a:t>, đối xứng không đối xứng</a:t>
            </a:r>
          </a:p>
          <a:p>
            <a:r>
              <a:rPr lang="vi-VN" sz="3000" b="1" i="1" dirty="0">
                <a:solidFill>
                  <a:srgbClr val="002060"/>
                </a:solidFill>
                <a:latin typeface="+mj-lt"/>
              </a:rPr>
              <a:t>+Màu họa tiết tương phản với nền để nổi bật trọng tâm</a:t>
            </a:r>
            <a:endParaRPr lang="en-US" sz="3000" b="1" i="1" dirty="0">
              <a:solidFill>
                <a:srgbClr val="002060"/>
              </a:solidFill>
              <a:latin typeface="+mj-lt"/>
            </a:endParaRPr>
          </a:p>
        </p:txBody>
      </p:sp>
      <p:pic>
        <p:nvPicPr>
          <p:cNvPr id="10" name="Picture 9"/>
          <p:cNvPicPr>
            <a:picLocks noChangeAspect="1"/>
          </p:cNvPicPr>
          <p:nvPr/>
        </p:nvPicPr>
        <p:blipFill>
          <a:blip r:embed="rId4"/>
          <a:stretch>
            <a:fillRect/>
          </a:stretch>
        </p:blipFill>
        <p:spPr>
          <a:xfrm rot="10800000">
            <a:off x="428824" y="1265342"/>
            <a:ext cx="2395131" cy="4877356"/>
          </a:xfrm>
          <a:prstGeom prst="rect">
            <a:avLst/>
          </a:prstGeom>
        </p:spPr>
      </p:pic>
    </p:spTree>
    <p:extLst>
      <p:ext uri="{BB962C8B-B14F-4D97-AF65-F5344CB8AC3E}">
        <p14:creationId xmlns:p14="http://schemas.microsoft.com/office/powerpoint/2010/main" val="380029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4"/>
                                        </p:tgtEl>
                                        <p:attrNameLst>
                                          <p:attrName>ppt_w</p:attrName>
                                        </p:attrNameLst>
                                      </p:cBhvr>
                                      <p:tavLst>
                                        <p:tav tm="0">
                                          <p:val>
                                            <p:strVal val="ppt_w"/>
                                          </p:val>
                                        </p:tav>
                                        <p:tav tm="100000">
                                          <p:val>
                                            <p:fltVal val="0"/>
                                          </p:val>
                                        </p:tav>
                                      </p:tavLst>
                                    </p:anim>
                                    <p:anim calcmode="lin" valueType="num">
                                      <p:cBhvr>
                                        <p:cTn id="35" dur="500"/>
                                        <p:tgtEl>
                                          <p:spTgt spid="4"/>
                                        </p:tgtEl>
                                        <p:attrNameLst>
                                          <p:attrName>ppt_h</p:attrName>
                                        </p:attrNameLst>
                                      </p:cBhvr>
                                      <p:tavLst>
                                        <p:tav tm="0">
                                          <p:val>
                                            <p:strVal val="ppt_h"/>
                                          </p:val>
                                        </p:tav>
                                        <p:tav tm="100000">
                                          <p:val>
                                            <p:fltVal val="0"/>
                                          </p:val>
                                        </p:tav>
                                      </p:tavLst>
                                    </p:anim>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53" presetClass="exit" presetSubtype="32" fill="hold" nodeType="withEffect">
                                  <p:stCondLst>
                                    <p:cond delay="0"/>
                                  </p:stCondLst>
                                  <p:childTnLst>
                                    <p:anim calcmode="lin" valueType="num">
                                      <p:cBhvr>
                                        <p:cTn id="39" dur="500"/>
                                        <p:tgtEl>
                                          <p:spTgt spid="10"/>
                                        </p:tgtEl>
                                        <p:attrNameLst>
                                          <p:attrName>ppt_w</p:attrName>
                                        </p:attrNameLst>
                                      </p:cBhvr>
                                      <p:tavLst>
                                        <p:tav tm="0">
                                          <p:val>
                                            <p:strVal val="ppt_w"/>
                                          </p:val>
                                        </p:tav>
                                        <p:tav tm="100000">
                                          <p:val>
                                            <p:fltVal val="0"/>
                                          </p:val>
                                        </p:tav>
                                      </p:tavLst>
                                    </p:anim>
                                    <p:anim calcmode="lin" valueType="num">
                                      <p:cBhvr>
                                        <p:cTn id="40" dur="500"/>
                                        <p:tgtEl>
                                          <p:spTgt spid="10"/>
                                        </p:tgtEl>
                                        <p:attrNameLst>
                                          <p:attrName>ppt_h</p:attrName>
                                        </p:attrNameLst>
                                      </p:cBhvr>
                                      <p:tavLst>
                                        <p:tav tm="0">
                                          <p:val>
                                            <p:strVal val="ppt_h"/>
                                          </p:val>
                                        </p:tav>
                                        <p:tav tm="100000">
                                          <p:val>
                                            <p:fltVal val="0"/>
                                          </p:val>
                                        </p:tav>
                                      </p:tavLst>
                                    </p:anim>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5122" y="1854762"/>
            <a:ext cx="4294996" cy="4361682"/>
          </a:xfrm>
          <a:prstGeom prst="rect">
            <a:avLst/>
          </a:prstGeom>
        </p:spPr>
      </p:pic>
      <p:pic>
        <p:nvPicPr>
          <p:cNvPr id="3" name="Picture 2"/>
          <p:cNvPicPr>
            <a:picLocks noChangeAspect="1"/>
          </p:cNvPicPr>
          <p:nvPr/>
        </p:nvPicPr>
        <p:blipFill>
          <a:blip r:embed="rId4"/>
          <a:stretch>
            <a:fillRect/>
          </a:stretch>
        </p:blipFill>
        <p:spPr>
          <a:xfrm>
            <a:off x="6735831" y="1958001"/>
            <a:ext cx="4295962" cy="4258443"/>
          </a:xfrm>
          <a:prstGeom prst="rect">
            <a:avLst/>
          </a:prstGeom>
        </p:spPr>
      </p:pic>
      <p:sp>
        <p:nvSpPr>
          <p:cNvPr id="4" name="TextBox 3"/>
          <p:cNvSpPr txBox="1"/>
          <p:nvPr/>
        </p:nvSpPr>
        <p:spPr>
          <a:xfrm>
            <a:off x="1622322" y="604684"/>
            <a:ext cx="9836056" cy="646331"/>
          </a:xfrm>
          <a:prstGeom prst="rect">
            <a:avLst/>
          </a:prstGeom>
          <a:noFill/>
        </p:spPr>
        <p:txBody>
          <a:bodyPr wrap="square" rtlCol="0">
            <a:spAutoFit/>
          </a:bodyPr>
          <a:lstStyle/>
          <a:p>
            <a:r>
              <a:rPr lang="vi-VN" sz="3600" b="1" dirty="0">
                <a:solidFill>
                  <a:srgbClr val="FF0000"/>
                </a:solidFill>
                <a:latin typeface="+mj-lt"/>
              </a:rPr>
              <a:t>Bố cục hình vuông theo quy luật đăng đối có trục </a:t>
            </a:r>
            <a:endParaRPr lang="en-US" sz="3600" b="1" dirty="0">
              <a:solidFill>
                <a:srgbClr val="FF0000"/>
              </a:solidFill>
              <a:latin typeface="+mj-lt"/>
            </a:endParaRPr>
          </a:p>
        </p:txBody>
      </p:sp>
    </p:spTree>
    <p:extLst>
      <p:ext uri="{BB962C8B-B14F-4D97-AF65-F5344CB8AC3E}">
        <p14:creationId xmlns:p14="http://schemas.microsoft.com/office/powerpoint/2010/main" val="270299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8797" y="1555955"/>
            <a:ext cx="4758070" cy="4741606"/>
          </a:xfrm>
          <a:prstGeom prst="rect">
            <a:avLst/>
          </a:prstGeom>
        </p:spPr>
      </p:pic>
      <p:pic>
        <p:nvPicPr>
          <p:cNvPr id="3" name="Picture 2"/>
          <p:cNvPicPr>
            <a:picLocks noChangeAspect="1"/>
          </p:cNvPicPr>
          <p:nvPr/>
        </p:nvPicPr>
        <p:blipFill>
          <a:blip r:embed="rId3"/>
          <a:stretch>
            <a:fillRect/>
          </a:stretch>
        </p:blipFill>
        <p:spPr>
          <a:xfrm>
            <a:off x="6504191" y="1593273"/>
            <a:ext cx="4758070" cy="4709353"/>
          </a:xfrm>
          <a:prstGeom prst="rect">
            <a:avLst/>
          </a:prstGeom>
        </p:spPr>
      </p:pic>
      <p:sp>
        <p:nvSpPr>
          <p:cNvPr id="4" name="TextBox 3"/>
          <p:cNvSpPr txBox="1"/>
          <p:nvPr/>
        </p:nvSpPr>
        <p:spPr>
          <a:xfrm>
            <a:off x="2064773" y="442451"/>
            <a:ext cx="9807678" cy="707886"/>
          </a:xfrm>
          <a:prstGeom prst="rect">
            <a:avLst/>
          </a:prstGeom>
          <a:noFill/>
        </p:spPr>
        <p:txBody>
          <a:bodyPr wrap="square" rtlCol="0">
            <a:spAutoFit/>
          </a:bodyPr>
          <a:lstStyle/>
          <a:p>
            <a:r>
              <a:rPr lang="vi-VN" sz="4000" b="1" dirty="0">
                <a:solidFill>
                  <a:srgbClr val="FF0000"/>
                </a:solidFill>
                <a:latin typeface="+mj-lt"/>
              </a:rPr>
              <a:t>Bố cục hình vuông theo quy luật tự do</a:t>
            </a:r>
            <a:endParaRPr lang="en-US" sz="4000" b="1" dirty="0">
              <a:solidFill>
                <a:srgbClr val="FF0000"/>
              </a:solidFill>
              <a:latin typeface="+mj-lt"/>
            </a:endParaRPr>
          </a:p>
        </p:txBody>
      </p:sp>
    </p:spTree>
    <p:extLst>
      <p:ext uri="{BB962C8B-B14F-4D97-AF65-F5344CB8AC3E}">
        <p14:creationId xmlns:p14="http://schemas.microsoft.com/office/powerpoint/2010/main" val="399434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722" y="108799"/>
            <a:ext cx="8495071" cy="707886"/>
          </a:xfrm>
          <a:prstGeom prst="rect">
            <a:avLst/>
          </a:prstGeom>
          <a:noFill/>
        </p:spPr>
        <p:txBody>
          <a:bodyPr wrap="square" rtlCol="0">
            <a:spAutoFit/>
          </a:bodyPr>
          <a:lstStyle/>
          <a:p>
            <a:r>
              <a:rPr lang="vi-VN" sz="4000" b="1" dirty="0">
                <a:solidFill>
                  <a:srgbClr val="FF0000"/>
                </a:solidFill>
                <a:latin typeface="+mj-lt"/>
              </a:rPr>
              <a:t>2. Cách trang trí thảm hình vuông</a:t>
            </a:r>
            <a:endParaRPr lang="en-US" sz="4000" b="1" dirty="0">
              <a:solidFill>
                <a:srgbClr val="FF0000"/>
              </a:solidFill>
              <a:latin typeface="+mj-lt"/>
            </a:endParaRPr>
          </a:p>
        </p:txBody>
      </p:sp>
      <p:pic>
        <p:nvPicPr>
          <p:cNvPr id="5" name="Picture 4"/>
          <p:cNvPicPr>
            <a:picLocks noChangeAspect="1"/>
          </p:cNvPicPr>
          <p:nvPr/>
        </p:nvPicPr>
        <p:blipFill>
          <a:blip r:embed="rId3"/>
          <a:stretch>
            <a:fillRect/>
          </a:stretch>
        </p:blipFill>
        <p:spPr>
          <a:xfrm>
            <a:off x="951752" y="816685"/>
            <a:ext cx="2906991" cy="2780994"/>
          </a:xfrm>
          <a:prstGeom prst="rect">
            <a:avLst/>
          </a:prstGeom>
        </p:spPr>
      </p:pic>
      <p:pic>
        <p:nvPicPr>
          <p:cNvPr id="6" name="Picture 5"/>
          <p:cNvPicPr>
            <a:picLocks noChangeAspect="1"/>
          </p:cNvPicPr>
          <p:nvPr/>
        </p:nvPicPr>
        <p:blipFill>
          <a:blip r:embed="rId4"/>
          <a:stretch>
            <a:fillRect/>
          </a:stretch>
        </p:blipFill>
        <p:spPr>
          <a:xfrm>
            <a:off x="4991788" y="816685"/>
            <a:ext cx="2853699" cy="2780994"/>
          </a:xfrm>
          <a:prstGeom prst="rect">
            <a:avLst/>
          </a:prstGeom>
        </p:spPr>
      </p:pic>
      <p:pic>
        <p:nvPicPr>
          <p:cNvPr id="7" name="Picture 6"/>
          <p:cNvPicPr>
            <a:picLocks noChangeAspect="1"/>
          </p:cNvPicPr>
          <p:nvPr/>
        </p:nvPicPr>
        <p:blipFill>
          <a:blip r:embed="rId5"/>
          <a:stretch>
            <a:fillRect/>
          </a:stretch>
        </p:blipFill>
        <p:spPr>
          <a:xfrm>
            <a:off x="9166237" y="816685"/>
            <a:ext cx="2853699" cy="2780994"/>
          </a:xfrm>
          <a:prstGeom prst="rect">
            <a:avLst/>
          </a:prstGeom>
        </p:spPr>
      </p:pic>
      <p:pic>
        <p:nvPicPr>
          <p:cNvPr id="8" name="Picture 7"/>
          <p:cNvPicPr>
            <a:picLocks noChangeAspect="1"/>
          </p:cNvPicPr>
          <p:nvPr/>
        </p:nvPicPr>
        <p:blipFill>
          <a:blip r:embed="rId6"/>
          <a:stretch>
            <a:fillRect/>
          </a:stretch>
        </p:blipFill>
        <p:spPr>
          <a:xfrm>
            <a:off x="5437996" y="3934960"/>
            <a:ext cx="3019193" cy="2923040"/>
          </a:xfrm>
          <a:prstGeom prst="rect">
            <a:avLst/>
          </a:prstGeom>
        </p:spPr>
      </p:pic>
      <p:pic>
        <p:nvPicPr>
          <p:cNvPr id="9" name="Picture 8"/>
          <p:cNvPicPr>
            <a:picLocks noChangeAspect="1"/>
          </p:cNvPicPr>
          <p:nvPr/>
        </p:nvPicPr>
        <p:blipFill>
          <a:blip r:embed="rId7"/>
          <a:stretch>
            <a:fillRect/>
          </a:stretch>
        </p:blipFill>
        <p:spPr>
          <a:xfrm>
            <a:off x="8831853" y="3934960"/>
            <a:ext cx="2979615" cy="2923040"/>
          </a:xfrm>
          <a:prstGeom prst="rect">
            <a:avLst/>
          </a:prstGeom>
        </p:spPr>
      </p:pic>
      <p:sp>
        <p:nvSpPr>
          <p:cNvPr id="2" name="TextBox 1"/>
          <p:cNvSpPr txBox="1"/>
          <p:nvPr/>
        </p:nvSpPr>
        <p:spPr>
          <a:xfrm>
            <a:off x="130866" y="4084631"/>
            <a:ext cx="5508891" cy="2246769"/>
          </a:xfrm>
          <a:prstGeom prst="rect">
            <a:avLst/>
          </a:prstGeom>
          <a:noFill/>
        </p:spPr>
        <p:txBody>
          <a:bodyPr wrap="square" rtlCol="0">
            <a:spAutoFit/>
          </a:bodyPr>
          <a:lstStyle/>
          <a:p>
            <a:r>
              <a:rPr lang="vi-VN" sz="2800" b="1" i="1" dirty="0">
                <a:solidFill>
                  <a:srgbClr val="FF0000"/>
                </a:solidFill>
                <a:latin typeface="+mj-lt"/>
              </a:rPr>
              <a:t>Trả lời câu hỏi:</a:t>
            </a:r>
          </a:p>
          <a:p>
            <a:r>
              <a:rPr lang="vi-VN" sz="2800" b="1" i="1" dirty="0">
                <a:latin typeface="+mj-lt"/>
              </a:rPr>
              <a:t>+Hãy nêu các bước trang trí thảm?</a:t>
            </a:r>
          </a:p>
          <a:p>
            <a:r>
              <a:rPr lang="vi-VN" sz="2800" b="1" i="1" dirty="0">
                <a:latin typeface="+mj-lt"/>
              </a:rPr>
              <a:t>+Để các họa tiết trang trí được giống nhau ta thực hiện như thế nào?</a:t>
            </a:r>
            <a:endParaRPr lang="en-US" sz="2800" b="1" i="1" dirty="0">
              <a:latin typeface="+mj-lt"/>
            </a:endParaRPr>
          </a:p>
        </p:txBody>
      </p:sp>
    </p:spTree>
    <p:extLst>
      <p:ext uri="{BB962C8B-B14F-4D97-AF65-F5344CB8AC3E}">
        <p14:creationId xmlns:p14="http://schemas.microsoft.com/office/powerpoint/2010/main" val="210261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33832" y="147484"/>
            <a:ext cx="9144000" cy="6194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b="1" dirty="0">
                <a:solidFill>
                  <a:srgbClr val="FF0000"/>
                </a:solidFill>
                <a:latin typeface="+mj-lt"/>
              </a:rPr>
              <a:t>CÁC BƯỚC TRANG TRÍ THẢM HÌNH VUÔNG</a:t>
            </a:r>
            <a:endParaRPr lang="en-US" sz="3200" b="1" dirty="0">
              <a:solidFill>
                <a:srgbClr val="FF0000"/>
              </a:solidFill>
              <a:latin typeface="+mj-lt"/>
            </a:endParaRPr>
          </a:p>
        </p:txBody>
      </p:sp>
      <p:sp>
        <p:nvSpPr>
          <p:cNvPr id="3" name="TextBox 2"/>
          <p:cNvSpPr txBox="1"/>
          <p:nvPr/>
        </p:nvSpPr>
        <p:spPr>
          <a:xfrm>
            <a:off x="206479" y="884903"/>
            <a:ext cx="7433186" cy="954107"/>
          </a:xfrm>
          <a:prstGeom prst="rect">
            <a:avLst/>
          </a:prstGeom>
          <a:noFill/>
        </p:spPr>
        <p:txBody>
          <a:bodyPr wrap="square" rtlCol="0">
            <a:spAutoFit/>
          </a:bodyPr>
          <a:lstStyle/>
          <a:p>
            <a:r>
              <a:rPr lang="vi-VN" sz="2800" b="1" i="1" dirty="0">
                <a:solidFill>
                  <a:srgbClr val="C00000"/>
                </a:solidFill>
                <a:latin typeface="+mj-lt"/>
              </a:rPr>
              <a:t>Bước 1:</a:t>
            </a:r>
            <a:r>
              <a:rPr lang="vi-VN" sz="2800" b="1" i="1" dirty="0">
                <a:solidFill>
                  <a:srgbClr val="002060"/>
                </a:solidFill>
                <a:latin typeface="+mj-lt"/>
              </a:rPr>
              <a:t> Xác định kích thước hình vuông và kẻ những đường trục</a:t>
            </a:r>
            <a:endParaRPr lang="en-US" sz="2800" b="1" i="1" dirty="0">
              <a:solidFill>
                <a:srgbClr val="002060"/>
              </a:solidFill>
              <a:latin typeface="+mj-lt"/>
            </a:endParaRPr>
          </a:p>
        </p:txBody>
      </p:sp>
      <p:pic>
        <p:nvPicPr>
          <p:cNvPr id="4" name="Picture 3"/>
          <p:cNvPicPr>
            <a:picLocks noChangeAspect="1"/>
          </p:cNvPicPr>
          <p:nvPr/>
        </p:nvPicPr>
        <p:blipFill>
          <a:blip r:embed="rId2"/>
          <a:stretch>
            <a:fillRect/>
          </a:stretch>
        </p:blipFill>
        <p:spPr>
          <a:xfrm>
            <a:off x="8419541" y="1666530"/>
            <a:ext cx="3437937" cy="3288927"/>
          </a:xfrm>
          <a:prstGeom prst="rect">
            <a:avLst/>
          </a:prstGeom>
        </p:spPr>
      </p:pic>
      <p:sp>
        <p:nvSpPr>
          <p:cNvPr id="5" name="TextBox 4"/>
          <p:cNvSpPr txBox="1"/>
          <p:nvPr/>
        </p:nvSpPr>
        <p:spPr>
          <a:xfrm>
            <a:off x="235974" y="2238899"/>
            <a:ext cx="7610166" cy="523220"/>
          </a:xfrm>
          <a:prstGeom prst="rect">
            <a:avLst/>
          </a:prstGeom>
          <a:noFill/>
        </p:spPr>
        <p:txBody>
          <a:bodyPr wrap="square" rtlCol="0">
            <a:spAutoFit/>
          </a:bodyPr>
          <a:lstStyle/>
          <a:p>
            <a:r>
              <a:rPr lang="vi-VN" sz="2800" b="1" i="1" dirty="0">
                <a:solidFill>
                  <a:srgbClr val="C00000"/>
                </a:solidFill>
                <a:latin typeface="+mj-lt"/>
              </a:rPr>
              <a:t>Bước 2:</a:t>
            </a:r>
            <a:r>
              <a:rPr lang="vi-VN" sz="2800" b="1" i="1" dirty="0">
                <a:solidFill>
                  <a:srgbClr val="002060"/>
                </a:solidFill>
                <a:latin typeface="+mj-lt"/>
              </a:rPr>
              <a:t> Vẽ mảng</a:t>
            </a:r>
            <a:endParaRPr lang="en-US" sz="2800" b="1" i="1" dirty="0">
              <a:solidFill>
                <a:srgbClr val="002060"/>
              </a:solidFill>
              <a:latin typeface="+mj-lt"/>
            </a:endParaRPr>
          </a:p>
        </p:txBody>
      </p:sp>
      <p:pic>
        <p:nvPicPr>
          <p:cNvPr id="6" name="Picture 5"/>
          <p:cNvPicPr>
            <a:picLocks noChangeAspect="1"/>
          </p:cNvPicPr>
          <p:nvPr/>
        </p:nvPicPr>
        <p:blipFill>
          <a:blip r:embed="rId3"/>
          <a:stretch>
            <a:fillRect/>
          </a:stretch>
        </p:blipFill>
        <p:spPr>
          <a:xfrm>
            <a:off x="8419541" y="1667772"/>
            <a:ext cx="3373637" cy="3287685"/>
          </a:xfrm>
          <a:prstGeom prst="rect">
            <a:avLst/>
          </a:prstGeom>
        </p:spPr>
      </p:pic>
      <p:sp>
        <p:nvSpPr>
          <p:cNvPr id="7" name="TextBox 6"/>
          <p:cNvSpPr txBox="1"/>
          <p:nvPr/>
        </p:nvSpPr>
        <p:spPr>
          <a:xfrm>
            <a:off x="265469" y="3145733"/>
            <a:ext cx="7580671" cy="954107"/>
          </a:xfrm>
          <a:prstGeom prst="rect">
            <a:avLst/>
          </a:prstGeom>
          <a:noFill/>
        </p:spPr>
        <p:txBody>
          <a:bodyPr wrap="square" rtlCol="0">
            <a:spAutoFit/>
          </a:bodyPr>
          <a:lstStyle/>
          <a:p>
            <a:r>
              <a:rPr lang="vi-VN" sz="2800" b="1" i="1" dirty="0">
                <a:solidFill>
                  <a:srgbClr val="C00000"/>
                </a:solidFill>
                <a:latin typeface="+mj-lt"/>
              </a:rPr>
              <a:t>Bước 3:</a:t>
            </a:r>
            <a:r>
              <a:rPr lang="vi-VN" sz="2800" b="1" i="1" dirty="0">
                <a:solidFill>
                  <a:srgbClr val="002060"/>
                </a:solidFill>
                <a:latin typeface="+mj-lt"/>
              </a:rPr>
              <a:t> Vẽ họa tiết cho một góc vuông rồi can các góc còn lại</a:t>
            </a:r>
            <a:endParaRPr lang="en-US" sz="2800" b="1" i="1" dirty="0">
              <a:solidFill>
                <a:srgbClr val="002060"/>
              </a:solidFill>
              <a:latin typeface="+mj-lt"/>
            </a:endParaRPr>
          </a:p>
        </p:txBody>
      </p:sp>
      <p:pic>
        <p:nvPicPr>
          <p:cNvPr id="8" name="Picture 7"/>
          <p:cNvPicPr>
            <a:picLocks noChangeAspect="1"/>
          </p:cNvPicPr>
          <p:nvPr/>
        </p:nvPicPr>
        <p:blipFill>
          <a:blip r:embed="rId4"/>
          <a:stretch>
            <a:fillRect/>
          </a:stretch>
        </p:blipFill>
        <p:spPr>
          <a:xfrm>
            <a:off x="8490433" y="1666530"/>
            <a:ext cx="3296151" cy="3212173"/>
          </a:xfrm>
          <a:prstGeom prst="rect">
            <a:avLst/>
          </a:prstGeom>
        </p:spPr>
      </p:pic>
      <p:sp>
        <p:nvSpPr>
          <p:cNvPr id="9" name="TextBox 8"/>
          <p:cNvSpPr txBox="1"/>
          <p:nvPr/>
        </p:nvSpPr>
        <p:spPr>
          <a:xfrm>
            <a:off x="299129" y="4532074"/>
            <a:ext cx="8155858" cy="523220"/>
          </a:xfrm>
          <a:prstGeom prst="rect">
            <a:avLst/>
          </a:prstGeom>
          <a:noFill/>
        </p:spPr>
        <p:txBody>
          <a:bodyPr wrap="square" rtlCol="0">
            <a:spAutoFit/>
          </a:bodyPr>
          <a:lstStyle/>
          <a:p>
            <a:r>
              <a:rPr lang="vi-VN" sz="2800" b="1" i="1" dirty="0">
                <a:solidFill>
                  <a:srgbClr val="C00000"/>
                </a:solidFill>
                <a:latin typeface="+mj-lt"/>
              </a:rPr>
              <a:t>Bước 4:</a:t>
            </a:r>
            <a:r>
              <a:rPr lang="vi-VN" sz="2800" b="1" i="1" dirty="0">
                <a:solidFill>
                  <a:srgbClr val="002060"/>
                </a:solidFill>
                <a:latin typeface="+mj-lt"/>
              </a:rPr>
              <a:t> Vẽ thêm chi tiết tạo nhịp điệu</a:t>
            </a:r>
            <a:endParaRPr lang="en-US" sz="2800" b="1" i="1" dirty="0">
              <a:solidFill>
                <a:srgbClr val="002060"/>
              </a:solidFill>
              <a:latin typeface="+mj-lt"/>
            </a:endParaRPr>
          </a:p>
        </p:txBody>
      </p:sp>
      <p:pic>
        <p:nvPicPr>
          <p:cNvPr id="10" name="Picture 9"/>
          <p:cNvPicPr>
            <a:picLocks noChangeAspect="1"/>
          </p:cNvPicPr>
          <p:nvPr/>
        </p:nvPicPr>
        <p:blipFill>
          <a:blip r:embed="rId5"/>
          <a:stretch>
            <a:fillRect/>
          </a:stretch>
        </p:blipFill>
        <p:spPr>
          <a:xfrm>
            <a:off x="8525879" y="1666529"/>
            <a:ext cx="3317837" cy="3212173"/>
          </a:xfrm>
          <a:prstGeom prst="rect">
            <a:avLst/>
          </a:prstGeom>
        </p:spPr>
      </p:pic>
      <p:sp>
        <p:nvSpPr>
          <p:cNvPr id="11" name="TextBox 10"/>
          <p:cNvSpPr txBox="1"/>
          <p:nvPr/>
        </p:nvSpPr>
        <p:spPr>
          <a:xfrm>
            <a:off x="299129" y="5593461"/>
            <a:ext cx="9759271" cy="523220"/>
          </a:xfrm>
          <a:prstGeom prst="rect">
            <a:avLst/>
          </a:prstGeom>
          <a:noFill/>
        </p:spPr>
        <p:txBody>
          <a:bodyPr wrap="square" rtlCol="0">
            <a:spAutoFit/>
          </a:bodyPr>
          <a:lstStyle/>
          <a:p>
            <a:r>
              <a:rPr lang="vi-VN" sz="2800" b="1" i="1" dirty="0">
                <a:solidFill>
                  <a:srgbClr val="C00000"/>
                </a:solidFill>
                <a:latin typeface="+mj-lt"/>
              </a:rPr>
              <a:t>Bước 5:</a:t>
            </a:r>
            <a:r>
              <a:rPr lang="vi-VN" sz="2800" b="1" i="1" dirty="0">
                <a:solidFill>
                  <a:srgbClr val="002060"/>
                </a:solidFill>
                <a:latin typeface="+mj-lt"/>
              </a:rPr>
              <a:t> Vẽ màu tạo hòa sắc, đậm nhạt cho hình trang trí</a:t>
            </a:r>
            <a:endParaRPr lang="en-US" sz="2800" b="1" i="1" dirty="0">
              <a:solidFill>
                <a:srgbClr val="002060"/>
              </a:solidFill>
              <a:latin typeface="+mj-lt"/>
            </a:endParaRPr>
          </a:p>
        </p:txBody>
      </p:sp>
      <p:pic>
        <p:nvPicPr>
          <p:cNvPr id="12" name="Picture 11"/>
          <p:cNvPicPr>
            <a:picLocks noChangeAspect="1"/>
          </p:cNvPicPr>
          <p:nvPr/>
        </p:nvPicPr>
        <p:blipFill>
          <a:blip r:embed="rId6"/>
          <a:stretch>
            <a:fillRect/>
          </a:stretch>
        </p:blipFill>
        <p:spPr>
          <a:xfrm>
            <a:off x="8471464" y="1743283"/>
            <a:ext cx="3274345" cy="3212174"/>
          </a:xfrm>
          <a:prstGeom prst="rect">
            <a:avLst/>
          </a:prstGeom>
        </p:spPr>
      </p:pic>
    </p:spTree>
    <p:extLst>
      <p:ext uri="{BB962C8B-B14F-4D97-AF65-F5344CB8AC3E}">
        <p14:creationId xmlns:p14="http://schemas.microsoft.com/office/powerpoint/2010/main" val="416406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xit" presetSubtype="0" accel="100000" fill="hold"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 calcmode="lin" valueType="num">
                                      <p:cBhvr>
                                        <p:cTn id="16" dur="500"/>
                                        <p:tgtEl>
                                          <p:spTgt spid="4"/>
                                        </p:tgtEl>
                                        <p:attrNameLst>
                                          <p:attrName>style.rotation</p:attrName>
                                        </p:attrNameLst>
                                      </p:cBhvr>
                                      <p:tavLst>
                                        <p:tav tm="0">
                                          <p:val>
                                            <p:fltVal val="0"/>
                                          </p:val>
                                        </p:tav>
                                        <p:tav tm="100000">
                                          <p:val>
                                            <p:fltVal val="360"/>
                                          </p:val>
                                        </p:tav>
                                      </p:tavLst>
                                    </p:anim>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xit" presetSubtype="0" accel="100000" fill="hold" nodeType="clickEffect">
                                  <p:stCondLst>
                                    <p:cond delay="0"/>
                                  </p:stCondLst>
                                  <p:childTnLst>
                                    <p:anim calcmode="lin" valueType="num">
                                      <p:cBhvr>
                                        <p:cTn id="30" dur="1000"/>
                                        <p:tgtEl>
                                          <p:spTgt spid="6"/>
                                        </p:tgtEl>
                                        <p:attrNameLst>
                                          <p:attrName>ppt_w</p:attrName>
                                        </p:attrNameLst>
                                      </p:cBhvr>
                                      <p:tavLst>
                                        <p:tav tm="0">
                                          <p:val>
                                            <p:strVal val="ppt_w"/>
                                          </p:val>
                                        </p:tav>
                                        <p:tav tm="100000">
                                          <p:val>
                                            <p:strVal val="ppt_w+.3"/>
                                          </p:val>
                                        </p:tav>
                                      </p:tavLst>
                                    </p:anim>
                                    <p:anim calcmode="lin" valueType="num">
                                      <p:cBhvr>
                                        <p:cTn id="31" dur="1000"/>
                                        <p:tgtEl>
                                          <p:spTgt spid="6"/>
                                        </p:tgtEl>
                                        <p:attrNameLst>
                                          <p:attrName>ppt_h</p:attrName>
                                        </p:attrNameLst>
                                      </p:cBhvr>
                                      <p:tavLst>
                                        <p:tav tm="0">
                                          <p:val>
                                            <p:strVal val="ppt_h"/>
                                          </p:val>
                                        </p:tav>
                                        <p:tav tm="100000">
                                          <p:val>
                                            <p:strVal val="ppt_h"/>
                                          </p:val>
                                        </p:tav>
                                      </p:tavLst>
                                    </p:anim>
                                    <p:animEffect transition="out" filter="fade">
                                      <p:cBhvr>
                                        <p:cTn id="32" dur="1000"/>
                                        <p:tgtEl>
                                          <p:spTgt spid="6"/>
                                        </p:tgtEl>
                                      </p:cBhvr>
                                    </p:animEffect>
                                    <p:set>
                                      <p:cBhvr>
                                        <p:cTn id="33" dur="1" fill="hold">
                                          <p:stCondLst>
                                            <p:cond delay="9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xit" presetSubtype="0" fill="hold" nodeType="clickEffect">
                                  <p:stCondLst>
                                    <p:cond delay="0"/>
                                  </p:stCondLst>
                                  <p:childTnLst>
                                    <p:anim calcmode="lin" valueType="num">
                                      <p:cBhvr>
                                        <p:cTn id="49" dur="600" decel="50000">
                                          <p:stCondLst>
                                            <p:cond delay="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400">
                                          <p:stCondLst>
                                            <p:cond delay="600"/>
                                          </p:stCondLst>
                                        </p:cTn>
                                        <p:tgtEl>
                                          <p:spTgt spid="8"/>
                                        </p:tgtEl>
                                        <p:attrNameLst>
                                          <p:attrName>ppt_x</p:attrName>
                                        </p:attrNameLst>
                                      </p:cBhvr>
                                      <p:tavLst>
                                        <p:tav tm="0">
                                          <p:val>
                                            <p:strVal val="ppt_x"/>
                                          </p:val>
                                        </p:tav>
                                        <p:tav tm="100000">
                                          <p:val>
                                            <p:strVal val="ppt_x"/>
                                          </p:val>
                                        </p:tav>
                                      </p:tavLst>
                                    </p:anim>
                                    <p:anim calcmode="lin" valueType="num">
                                      <p:cBhvr>
                                        <p:cTn id="51" dur="600" decel="50000">
                                          <p:stCondLst>
                                            <p:cond delay="0"/>
                                          </p:stCondLst>
                                        </p:cTn>
                                        <p:tgtEl>
                                          <p:spTgt spid="8"/>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52" dur="400">
                                          <p:stCondLst>
                                            <p:cond delay="600"/>
                                          </p:stCondLst>
                                        </p:cTn>
                                        <p:tgtEl>
                                          <p:spTgt spid="8"/>
                                        </p:tgtEl>
                                        <p:attrNameLst>
                                          <p:attrName>ppt_y</p:attrName>
                                        </p:attrNameLst>
                                      </p:cBhvr>
                                      <p:tavLst>
                                        <p:tav tm="0">
                                          <p:val>
                                            <p:strVal val="ppt_y"/>
                                          </p:val>
                                        </p:tav>
                                        <p:tav tm="100000">
                                          <p:val>
                                            <p:strVal val="ppt_y"/>
                                          </p:val>
                                        </p:tav>
                                      </p:tavLst>
                                    </p:anim>
                                    <p:animEffect transition="out" filter="fade">
                                      <p:cBhvr>
                                        <p:cTn id="53" dur="100">
                                          <p:stCondLst>
                                            <p:cond delay="900"/>
                                          </p:stCondLst>
                                        </p:cTn>
                                        <p:tgtEl>
                                          <p:spTgt spid="8"/>
                                        </p:tgtEl>
                                      </p:cBhvr>
                                    </p:animEffect>
                                    <p:set>
                                      <p:cBhvr>
                                        <p:cTn id="54" dur="1" fill="hold">
                                          <p:stCondLst>
                                            <p:cond delay="9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xit" presetSubtype="0" fill="hold" nodeType="clickEffect">
                                  <p:stCondLst>
                                    <p:cond delay="0"/>
                                  </p:stCondLst>
                                  <p:childTnLst>
                                    <p:animEffect transition="out" filter="fade">
                                      <p:cBhvr>
                                        <p:cTn id="70" dur="1000"/>
                                        <p:tgtEl>
                                          <p:spTgt spid="10"/>
                                        </p:tgtEl>
                                      </p:cBhvr>
                                    </p:animEffect>
                                    <p:anim calcmode="lin" valueType="num">
                                      <p:cBhvr>
                                        <p:cTn id="71" dur="1000"/>
                                        <p:tgtEl>
                                          <p:spTgt spid="10"/>
                                        </p:tgtEl>
                                        <p:attrNameLst>
                                          <p:attrName>ppt_x</p:attrName>
                                        </p:attrNameLst>
                                      </p:cBhvr>
                                      <p:tavLst>
                                        <p:tav tm="0">
                                          <p:val>
                                            <p:strVal val="ppt_x"/>
                                          </p:val>
                                        </p:tav>
                                        <p:tav tm="100000">
                                          <p:val>
                                            <p:strVal val="ppt_x"/>
                                          </p:val>
                                        </p:tav>
                                      </p:tavLst>
                                    </p:anim>
                                    <p:anim calcmode="lin" valueType="num">
                                      <p:cBhvr>
                                        <p:cTn id="72" dur="1000"/>
                                        <p:tgtEl>
                                          <p:spTgt spid="10"/>
                                        </p:tgtEl>
                                        <p:attrNameLst>
                                          <p:attrName>ppt_y</p:attrName>
                                        </p:attrNameLst>
                                      </p:cBhvr>
                                      <p:tavLst>
                                        <p:tav tm="0">
                                          <p:val>
                                            <p:strVal val="ppt_y"/>
                                          </p:val>
                                        </p:tav>
                                        <p:tav tm="100000">
                                          <p:val>
                                            <p:strVal val="ppt_y-.1"/>
                                          </p:val>
                                        </p:tav>
                                      </p:tavLst>
                                    </p:anim>
                                    <p:set>
                                      <p:cBhvr>
                                        <p:cTn id="73" dur="1" fill="hold">
                                          <p:stCondLst>
                                            <p:cond delay="999"/>
                                          </p:stCondLst>
                                        </p:cTn>
                                        <p:tgtEl>
                                          <p:spTgt spid="1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circle(in)">
                                      <p:cBhvr>
                                        <p:cTn id="78" dur="2000"/>
                                        <p:tgtEl>
                                          <p:spTgt spid="12"/>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circle(in)">
                                      <p:cBhvr>
                                        <p:cTn id="8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583" y="766577"/>
            <a:ext cx="11135032" cy="1815882"/>
          </a:xfrm>
          <a:prstGeom prst="rect">
            <a:avLst/>
          </a:prstGeom>
          <a:noFill/>
        </p:spPr>
        <p:txBody>
          <a:bodyPr wrap="square" rtlCol="0">
            <a:spAutoFit/>
          </a:bodyPr>
          <a:lstStyle/>
          <a:p>
            <a:r>
              <a:rPr lang="vi-VN" sz="2800" b="1" i="1" dirty="0">
                <a:solidFill>
                  <a:srgbClr val="FF0000"/>
                </a:solidFill>
                <a:latin typeface="+mj-lt"/>
              </a:rPr>
              <a:t>Nguyên lí chung trong trang trí:</a:t>
            </a:r>
          </a:p>
          <a:p>
            <a:r>
              <a:rPr lang="vi-VN" sz="2800" b="1" i="1" dirty="0">
                <a:solidFill>
                  <a:srgbClr val="002060"/>
                </a:solidFill>
                <a:latin typeface="+mj-lt"/>
              </a:rPr>
              <a:t>-Cân đối, cân bằng</a:t>
            </a:r>
          </a:p>
          <a:p>
            <a:r>
              <a:rPr lang="vi-VN" sz="2800" b="1" i="1" dirty="0">
                <a:solidFill>
                  <a:srgbClr val="002060"/>
                </a:solidFill>
                <a:latin typeface="+mj-lt"/>
              </a:rPr>
              <a:t>-Rõ mảng chính, mảng phụ</a:t>
            </a:r>
          </a:p>
          <a:p>
            <a:r>
              <a:rPr lang="vi-VN" sz="2800" b="1" i="1" dirty="0">
                <a:solidFill>
                  <a:srgbClr val="002060"/>
                </a:solidFill>
                <a:latin typeface="+mj-lt"/>
              </a:rPr>
              <a:t>-Đường nét đa dạng (cong, thẳng) và màu sắc hài hòa (nóng – lạnh)</a:t>
            </a:r>
            <a:endParaRPr lang="en-US" sz="2800" b="1" i="1" dirty="0">
              <a:solidFill>
                <a:srgbClr val="002060"/>
              </a:solidFill>
              <a:latin typeface="+mj-lt"/>
            </a:endParaRPr>
          </a:p>
        </p:txBody>
      </p:sp>
      <p:pic>
        <p:nvPicPr>
          <p:cNvPr id="4" name="Picture 3"/>
          <p:cNvPicPr>
            <a:picLocks noChangeAspect="1"/>
          </p:cNvPicPr>
          <p:nvPr/>
        </p:nvPicPr>
        <p:blipFill>
          <a:blip r:embed="rId2"/>
          <a:stretch>
            <a:fillRect/>
          </a:stretch>
        </p:blipFill>
        <p:spPr>
          <a:xfrm>
            <a:off x="4244998" y="2718662"/>
            <a:ext cx="3739698" cy="3824691"/>
          </a:xfrm>
          <a:prstGeom prst="rect">
            <a:avLst/>
          </a:prstGeom>
        </p:spPr>
      </p:pic>
      <p:sp>
        <p:nvSpPr>
          <p:cNvPr id="9" name="Rounded Rectangle 8"/>
          <p:cNvSpPr/>
          <p:nvPr/>
        </p:nvSpPr>
        <p:spPr>
          <a:xfrm>
            <a:off x="392581" y="3426441"/>
            <a:ext cx="3690184" cy="96019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latin typeface="+mj-lt"/>
              </a:rPr>
              <a:t>1.Điểm nhấn (Điểm thu hút mắt, ở tâm hình)</a:t>
            </a:r>
            <a:endParaRPr lang="en-US" sz="2400" b="1" dirty="0">
              <a:latin typeface="+mj-lt"/>
            </a:endParaRPr>
          </a:p>
        </p:txBody>
      </p:sp>
      <p:sp>
        <p:nvSpPr>
          <p:cNvPr id="10" name="Rounded Rectangle 9"/>
          <p:cNvSpPr/>
          <p:nvPr/>
        </p:nvSpPr>
        <p:spPr>
          <a:xfrm>
            <a:off x="392581" y="5453836"/>
            <a:ext cx="3690184" cy="119461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latin typeface="+mj-lt"/>
              </a:rPr>
              <a:t>2.Mảng chính (Chiếm diện tích chủ đạo trong bố cục)</a:t>
            </a:r>
            <a:endParaRPr lang="en-US" sz="2400" b="1" dirty="0">
              <a:latin typeface="+mj-lt"/>
            </a:endParaRPr>
          </a:p>
        </p:txBody>
      </p:sp>
      <p:sp>
        <p:nvSpPr>
          <p:cNvPr id="11" name="Rounded Rectangle 10"/>
          <p:cNvSpPr/>
          <p:nvPr/>
        </p:nvSpPr>
        <p:spPr>
          <a:xfrm>
            <a:off x="8146929" y="3188992"/>
            <a:ext cx="3917252" cy="9733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latin typeface="+mj-lt"/>
              </a:rPr>
              <a:t>3.Mảng phụ ( Hỗ trợ làm tôn mảng chính)</a:t>
            </a:r>
            <a:endParaRPr lang="en-US" sz="2400" b="1" dirty="0">
              <a:latin typeface="+mj-lt"/>
            </a:endParaRPr>
          </a:p>
        </p:txBody>
      </p:sp>
      <p:sp>
        <p:nvSpPr>
          <p:cNvPr id="12" name="Rounded Rectangle 11"/>
          <p:cNvSpPr/>
          <p:nvPr/>
        </p:nvSpPr>
        <p:spPr>
          <a:xfrm>
            <a:off x="8146929" y="5453836"/>
            <a:ext cx="3917252" cy="13126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latin typeface="+mj-lt"/>
              </a:rPr>
              <a:t>4.Điểm tạo cân bằng thị giác với điểm nhấn trong bố cục</a:t>
            </a:r>
            <a:endParaRPr lang="en-US" sz="2400" b="1" dirty="0">
              <a:latin typeface="+mj-lt"/>
            </a:endParaRPr>
          </a:p>
        </p:txBody>
      </p:sp>
      <p:sp>
        <p:nvSpPr>
          <p:cNvPr id="13" name="TextBox 12"/>
          <p:cNvSpPr txBox="1"/>
          <p:nvPr/>
        </p:nvSpPr>
        <p:spPr>
          <a:xfrm>
            <a:off x="392581" y="0"/>
            <a:ext cx="9238116" cy="707886"/>
          </a:xfrm>
          <a:prstGeom prst="rect">
            <a:avLst/>
          </a:prstGeom>
          <a:noFill/>
        </p:spPr>
        <p:txBody>
          <a:bodyPr wrap="square" rtlCol="0">
            <a:spAutoFit/>
          </a:bodyPr>
          <a:lstStyle/>
          <a:p>
            <a:r>
              <a:rPr lang="vi-VN" sz="4000" b="1" dirty="0">
                <a:solidFill>
                  <a:srgbClr val="FF0000"/>
                </a:solidFill>
                <a:latin typeface="+mj-lt"/>
              </a:rPr>
              <a:t>3. Trang trí thảm với họa tiết trống đồng</a:t>
            </a:r>
            <a:endParaRPr lang="en-US" sz="4000" b="1" dirty="0">
              <a:solidFill>
                <a:srgbClr val="FF0000"/>
              </a:solidFill>
              <a:latin typeface="+mj-lt"/>
            </a:endParaRPr>
          </a:p>
        </p:txBody>
      </p:sp>
    </p:spTree>
    <p:extLst>
      <p:ext uri="{BB962C8B-B14F-4D97-AF65-F5344CB8AC3E}">
        <p14:creationId xmlns:p14="http://schemas.microsoft.com/office/powerpoint/2010/main" val="390536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614</Words>
  <Application>Microsoft Office PowerPoint</Application>
  <PresentationFormat>Widescreen</PresentationFormat>
  <Paragraphs>59</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NK</dc:creator>
  <cp:lastModifiedBy>Hi</cp:lastModifiedBy>
  <cp:revision>36</cp:revision>
  <dcterms:created xsi:type="dcterms:W3CDTF">2022-03-01T01:51:22Z</dcterms:created>
  <dcterms:modified xsi:type="dcterms:W3CDTF">2025-01-07T18:44:20Z</dcterms:modified>
</cp:coreProperties>
</file>