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75" r:id="rId3"/>
    <p:sldId id="300" r:id="rId4"/>
    <p:sldId id="270" r:id="rId5"/>
    <p:sldId id="302" r:id="rId6"/>
    <p:sldId id="303" r:id="rId7"/>
    <p:sldId id="304" r:id="rId8"/>
    <p:sldId id="276" r:id="rId9"/>
    <p:sldId id="277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91" d="100"/>
          <a:sy n="91" d="100"/>
        </p:scale>
        <p:origin x="90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DFC8C66-69DC-7312-3EBC-92EEAC4CD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C0278D56-B714-B830-D471-ED03705A6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084409F-5F28-126E-5925-79AD6D1B2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C8AA-4A84-4CAE-A7F5-2D3738533ABC}" type="datetimeFigureOut">
              <a:rPr lang="vi-VN" smtClean="0"/>
              <a:t>30/11/2024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DE088A1-291F-777F-0624-DCCB81914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B8B4215-3314-10D7-3B0B-CE2F3700D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F937-2F3A-4770-8085-7BAC98249F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4062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B96F7E3-F87A-8FEE-EA4B-43AE8C803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8017CFB-D0E5-CE08-6DBD-9C01896F12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F101E43-07E2-0617-9C55-FDE5F649B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C8AA-4A84-4CAE-A7F5-2D3738533ABC}" type="datetimeFigureOut">
              <a:rPr lang="vi-VN" smtClean="0"/>
              <a:t>30/11/2024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1D61BCF-2365-6024-2E11-F54DE1A2A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DF28171-64A0-63A9-EC0E-3A7FB8D84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F937-2F3A-4770-8085-7BAC98249F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4115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E4A0C213-B522-2183-044B-4D17776E55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7CFC593-7449-3D42-CC0D-D99C0116DC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FAD25EB-8366-0855-8A5B-666E51DDC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C8AA-4A84-4CAE-A7F5-2D3738533ABC}" type="datetimeFigureOut">
              <a:rPr lang="vi-VN" smtClean="0"/>
              <a:t>30/11/2024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2540697-B401-4AD5-10C3-52260908E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CBCD5E7-1892-2625-F880-EDE100026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F937-2F3A-4770-8085-7BAC98249F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3843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3F7B58D-9752-DE7C-6268-BA8439DC3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76FC28B-6699-609D-2EE0-8E93446E0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DA51A33-4249-B48E-B923-64BA03AD6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C8AA-4A84-4CAE-A7F5-2D3738533ABC}" type="datetimeFigureOut">
              <a:rPr lang="vi-VN" smtClean="0"/>
              <a:t>30/11/2024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B997FBE-E1AC-4BB2-3BEE-DB8D54C0B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ACD2547-39BC-20D2-0896-63CF364A3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F937-2F3A-4770-8085-7BAC98249F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578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0B6D508-EEFD-5B93-29D1-3C4E97D95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92DAE60-BB8E-656E-D1FF-6728EE7B9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5F608EC-59BA-3349-6A78-A69CA86CE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C8AA-4A84-4CAE-A7F5-2D3738533ABC}" type="datetimeFigureOut">
              <a:rPr lang="vi-VN" smtClean="0"/>
              <a:t>30/11/2024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C3B1DF2-998B-0C09-7F89-B50CFD2C8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DE74016-76F2-E223-2CA9-A57B436FC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F937-2F3A-4770-8085-7BAC98249F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2762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2ECDDF3-D28A-6421-8DB2-98D742600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AFAD92B-F50F-C274-933D-2A5825EBE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CDDEA855-1715-154D-6266-5547D58F2D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DE0AE0D-CD79-73C4-0B13-CE1230CA6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C8AA-4A84-4CAE-A7F5-2D3738533ABC}" type="datetimeFigureOut">
              <a:rPr lang="vi-VN" smtClean="0"/>
              <a:t>30/11/2024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B6A399F-85F8-CD91-A837-D7347188B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02080A5-15AB-08FB-2E33-E5F00938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F937-2F3A-4770-8085-7BAC98249F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315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D10D27D-70E7-C82F-B7EA-1E994218F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F766BA6-E3C9-F782-BD8E-3B903EEE6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B646215-E525-A0A9-EBB1-18ED41740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887BE05-F124-C535-CDBE-2A1145DEB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7A06A454-A082-1B02-D6D7-D8D02350DB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2062507A-4690-53AC-03D4-AD11A3D94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C8AA-4A84-4CAE-A7F5-2D3738533ABC}" type="datetimeFigureOut">
              <a:rPr lang="vi-VN" smtClean="0"/>
              <a:t>30/11/2024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026E4C6-4002-2B95-0771-BC36B7EF4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80B3417-895B-DF1D-7151-C851D5869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F937-2F3A-4770-8085-7BAC98249F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6821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EE184B6-5072-0178-3EB1-D37FDF60F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3317157E-09FD-A020-D100-1E067120D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C8AA-4A84-4CAE-A7F5-2D3738533ABC}" type="datetimeFigureOut">
              <a:rPr lang="vi-VN" smtClean="0"/>
              <a:t>30/11/2024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36F95ACF-932E-C949-144C-7D42ACC44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287DAD33-493B-02D1-FA52-FE1BF9E96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F937-2F3A-4770-8085-7BAC98249F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7485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0F0368B7-363A-0FBF-39AF-DEFC1AA5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C8AA-4A84-4CAE-A7F5-2D3738533ABC}" type="datetimeFigureOut">
              <a:rPr lang="vi-VN" smtClean="0"/>
              <a:t>30/11/2024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669C2B2C-4E17-840C-B5C5-9B2F21DEF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29401C83-9003-750A-05AB-B31B15027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F937-2F3A-4770-8085-7BAC98249F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18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8B8D780-2144-CF24-9E57-9362D374F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C4B2262-27F9-29AA-62AD-A4647C265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A9DC6376-8C03-1F0C-FA63-A3055750B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E39B2BD-3D10-F661-FE55-9B1ABDA14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C8AA-4A84-4CAE-A7F5-2D3738533ABC}" type="datetimeFigureOut">
              <a:rPr lang="vi-VN" smtClean="0"/>
              <a:t>30/11/2024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0F07BEB-DCB5-9CE3-53F4-C7BF32FD2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35FA81C-B95B-74B9-9CD4-BC755DBE5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F937-2F3A-4770-8085-7BAC98249F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8633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472ED8A-F7E2-BBB2-F53F-AB73C0639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29E180E-6C5C-A828-C433-24FD1C5149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2CA1DA7-9111-4A36-ED0C-DECE61168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0436841-A32A-85D5-71EF-00D072353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CC8AA-4A84-4CAE-A7F5-2D3738533ABC}" type="datetimeFigureOut">
              <a:rPr lang="vi-VN" smtClean="0"/>
              <a:t>30/11/2024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318F85F-E091-5B34-CA5D-605C47D83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01282CD-4C74-FA3F-EAB3-C2AC1C920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8F937-2F3A-4770-8085-7BAC98249F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720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B05C3EC2-3425-80FD-596A-B87182F66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18FABD2-8384-2FB9-70D4-511BB4D0C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9C89A62-826D-7558-450B-7AA9B26B9C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CC8AA-4A84-4CAE-A7F5-2D3738533ABC}" type="datetimeFigureOut">
              <a:rPr lang="vi-VN" smtClean="0"/>
              <a:t>30/11/2024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A94BBE8-AF99-75FC-759E-A4E123DEC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4316D08-A500-90C4-B838-E677FB5EC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8F937-2F3A-4770-8085-7BAC98249FA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8567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17">
            <a:extLst>
              <a:ext uri="{FF2B5EF4-FFF2-40B4-BE49-F238E27FC236}">
                <a16:creationId xmlns:a16="http://schemas.microsoft.com/office/drawing/2014/main" id="{03B1E347-3EB7-4AA9-8D51-8DF482CEA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307" y="0"/>
            <a:ext cx="439102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FC50694-E578-F7BB-9475-B4FB7A6DAC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5208"/>
          <a:stretch>
            <a:fillRect/>
          </a:stretch>
        </p:blipFill>
        <p:spPr>
          <a:xfrm>
            <a:off x="26668" y="0"/>
            <a:ext cx="582932" cy="6858000"/>
          </a:xfrm>
          <a:custGeom>
            <a:avLst/>
            <a:gdLst>
              <a:gd name="connsiteX0" fmla="*/ 0 w 582932"/>
              <a:gd name="connsiteY0" fmla="*/ 0 h 6858000"/>
              <a:gd name="connsiteX1" fmla="*/ 582932 w 582932"/>
              <a:gd name="connsiteY1" fmla="*/ 0 h 6858000"/>
              <a:gd name="connsiteX2" fmla="*/ 582932 w 582932"/>
              <a:gd name="connsiteY2" fmla="*/ 6858000 h 6858000"/>
              <a:gd name="connsiteX3" fmla="*/ 0 w 5829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932" h="6858000">
                <a:moveTo>
                  <a:pt x="0" y="0"/>
                </a:moveTo>
                <a:lnTo>
                  <a:pt x="582932" y="0"/>
                </a:lnTo>
                <a:lnTo>
                  <a:pt x="5829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iêu đề 1">
            <a:extLst>
              <a:ext uri="{FF2B5EF4-FFF2-40B4-BE49-F238E27FC236}">
                <a16:creationId xmlns:a16="http://schemas.microsoft.com/office/drawing/2014/main" id="{885E801F-4ECC-EE65-1C21-B322E2829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958" y="941614"/>
            <a:ext cx="9111343" cy="2024063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Tiết</a:t>
            </a:r>
            <a:r>
              <a:rPr lang="en-US" sz="3600" b="1" dirty="0"/>
              <a:t> 12: </a:t>
            </a:r>
            <a:r>
              <a:rPr lang="en-US" sz="3600" b="1" dirty="0" err="1"/>
              <a:t>Bài</a:t>
            </a:r>
            <a:r>
              <a:rPr lang="en-US" sz="3600" b="1" dirty="0"/>
              <a:t> 6</a:t>
            </a:r>
            <a:br>
              <a:rPr lang="en-US" sz="3600" b="1" dirty="0"/>
            </a:br>
            <a:r>
              <a:rPr lang="en-US" sz="4400" b="1" dirty="0">
                <a:solidFill>
                  <a:srgbClr val="FF0000"/>
                </a:solidFill>
              </a:rPr>
              <a:t>VẼ MẪU DẠNG KHỐI TRỤ, KHỐI CẦU (</a:t>
            </a:r>
            <a:r>
              <a:rPr lang="en-US" sz="4400" b="1" dirty="0" err="1">
                <a:solidFill>
                  <a:srgbClr val="FF0000"/>
                </a:solidFill>
              </a:rPr>
              <a:t>Tiết</a:t>
            </a:r>
            <a:r>
              <a:rPr lang="en-US" sz="4400" b="1" dirty="0">
                <a:solidFill>
                  <a:srgbClr val="FF0000"/>
                </a:solidFill>
              </a:rPr>
              <a:t> 2)</a:t>
            </a:r>
            <a:endParaRPr lang="vi-VN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08067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D48571F5-4CEB-1380-A7D1-4898E6341338}"/>
              </a:ext>
            </a:extLst>
          </p:cNvPr>
          <p:cNvSpPr/>
          <p:nvPr/>
        </p:nvSpPr>
        <p:spPr>
          <a:xfrm>
            <a:off x="2644775" y="12700"/>
            <a:ext cx="2119313" cy="6858000"/>
          </a:xfrm>
          <a:custGeom>
            <a:avLst/>
            <a:gdLst>
              <a:gd name="connsiteX0" fmla="*/ 1837597 w 2117937"/>
              <a:gd name="connsiteY0" fmla="*/ 0 h 6858000"/>
              <a:gd name="connsiteX1" fmla="*/ 2117937 w 2117937"/>
              <a:gd name="connsiteY1" fmla="*/ 0 h 6858000"/>
              <a:gd name="connsiteX2" fmla="*/ 280341 w 2117937"/>
              <a:gd name="connsiteY2" fmla="*/ 6858000 h 6858000"/>
              <a:gd name="connsiteX3" fmla="*/ 233837 w 2117937"/>
              <a:gd name="connsiteY3" fmla="*/ 6858000 h 6858000"/>
              <a:gd name="connsiteX4" fmla="*/ 0 w 2117937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7937" h="6858000">
                <a:moveTo>
                  <a:pt x="1837597" y="0"/>
                </a:moveTo>
                <a:lnTo>
                  <a:pt x="2117937" y="0"/>
                </a:lnTo>
                <a:lnTo>
                  <a:pt x="280341" y="6858000"/>
                </a:lnTo>
                <a:lnTo>
                  <a:pt x="23383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6C844650-8183-724D-EBCC-3A306C1C443E}"/>
              </a:ext>
            </a:extLst>
          </p:cNvPr>
          <p:cNvSpPr/>
          <p:nvPr/>
        </p:nvSpPr>
        <p:spPr>
          <a:xfrm>
            <a:off x="7453313" y="0"/>
            <a:ext cx="2117725" cy="6858000"/>
          </a:xfrm>
          <a:custGeom>
            <a:avLst/>
            <a:gdLst>
              <a:gd name="connsiteX0" fmla="*/ 1837597 w 2117937"/>
              <a:gd name="connsiteY0" fmla="*/ 0 h 6858000"/>
              <a:gd name="connsiteX1" fmla="*/ 2117937 w 2117937"/>
              <a:gd name="connsiteY1" fmla="*/ 0 h 6858000"/>
              <a:gd name="connsiteX2" fmla="*/ 280341 w 2117937"/>
              <a:gd name="connsiteY2" fmla="*/ 6858000 h 6858000"/>
              <a:gd name="connsiteX3" fmla="*/ 233837 w 2117937"/>
              <a:gd name="connsiteY3" fmla="*/ 6858000 h 6858000"/>
              <a:gd name="connsiteX4" fmla="*/ 0 w 2117937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7937" h="6858000">
                <a:moveTo>
                  <a:pt x="1837597" y="0"/>
                </a:moveTo>
                <a:lnTo>
                  <a:pt x="2117937" y="0"/>
                </a:lnTo>
                <a:lnTo>
                  <a:pt x="280341" y="6858000"/>
                </a:lnTo>
                <a:lnTo>
                  <a:pt x="233837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70C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6F59ED9-9076-B0CC-5DE9-9D729F68EDAA}"/>
              </a:ext>
            </a:extLst>
          </p:cNvPr>
          <p:cNvSpPr/>
          <p:nvPr/>
        </p:nvSpPr>
        <p:spPr>
          <a:xfrm>
            <a:off x="3521075" y="854075"/>
            <a:ext cx="5149850" cy="5149850"/>
          </a:xfrm>
          <a:prstGeom prst="ellipse">
            <a:avLst/>
          </a:prstGeom>
          <a:noFill/>
          <a:ln w="38100">
            <a:solidFill>
              <a:schemeClr val="bg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53989FF-9954-9098-23C1-EBA0E85D854D}"/>
              </a:ext>
            </a:extLst>
          </p:cNvPr>
          <p:cNvSpPr/>
          <p:nvPr/>
        </p:nvSpPr>
        <p:spPr>
          <a:xfrm>
            <a:off x="3187256" y="520256"/>
            <a:ext cx="5817488" cy="5817488"/>
          </a:xfrm>
          <a:prstGeom prst="ellipse">
            <a:avLst/>
          </a:prstGeom>
          <a:noFill/>
          <a:ln w="146050" cap="rnd">
            <a:solidFill>
              <a:srgbClr val="ED7D31"/>
            </a:solidFill>
            <a:prstDash val="sysDot"/>
          </a:ln>
          <a:effectLst>
            <a:glow rad="88900">
              <a:srgbClr val="00B0F0">
                <a:alpha val="72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BD3DABC-B1AB-AAEA-D4C4-7A8D2D93D1AC}"/>
              </a:ext>
            </a:extLst>
          </p:cNvPr>
          <p:cNvGrpSpPr>
            <a:grpSpLocks/>
          </p:cNvGrpSpPr>
          <p:nvPr/>
        </p:nvGrpSpPr>
        <p:grpSpPr bwMode="auto">
          <a:xfrm>
            <a:off x="3359150" y="685800"/>
            <a:ext cx="5473700" cy="5508625"/>
            <a:chOff x="3908657" y="1239252"/>
            <a:chExt cx="4374683" cy="4401149"/>
          </a:xfrm>
        </p:grpSpPr>
        <p:grpSp>
          <p:nvGrpSpPr>
            <p:cNvPr id="15377" name="Group 8">
              <a:extLst>
                <a:ext uri="{FF2B5EF4-FFF2-40B4-BE49-F238E27FC236}">
                  <a16:creationId xmlns:a16="http://schemas.microsoft.com/office/drawing/2014/main" id="{29940E1B-FA15-5CAE-F090-431B007852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63651" y="1239252"/>
              <a:ext cx="264696" cy="4374683"/>
              <a:chOff x="5963651" y="1239252"/>
              <a:chExt cx="264696" cy="4374683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0ACE6B1-45B9-8B00-4ED1-3D51A9AE6606}"/>
                  </a:ext>
                </a:extLst>
              </p:cNvPr>
              <p:cNvSpPr/>
              <p:nvPr/>
            </p:nvSpPr>
            <p:spPr>
              <a:xfrm>
                <a:off x="5964047" y="1239252"/>
                <a:ext cx="263902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2113A8E0-56A8-BF24-2C3F-9C86B43FDB7F}"/>
                  </a:ext>
                </a:extLst>
              </p:cNvPr>
              <p:cNvSpPr/>
              <p:nvPr/>
            </p:nvSpPr>
            <p:spPr>
              <a:xfrm>
                <a:off x="5964047" y="5348682"/>
                <a:ext cx="263902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5378" name="Group 60">
              <a:extLst>
                <a:ext uri="{FF2B5EF4-FFF2-40B4-BE49-F238E27FC236}">
                  <a16:creationId xmlns:a16="http://schemas.microsoft.com/office/drawing/2014/main" id="{2FC457DF-ECE5-8731-76BC-A55CF8A230A0}"/>
                </a:ext>
              </a:extLst>
            </p:cNvPr>
            <p:cNvGrpSpPr>
              <a:grpSpLocks/>
            </p:cNvGrpSpPr>
            <p:nvPr/>
          </p:nvGrpSpPr>
          <p:grpSpPr bwMode="auto">
            <a:xfrm rot="900000">
              <a:off x="5963651" y="1241658"/>
              <a:ext cx="264696" cy="4374683"/>
              <a:chOff x="5963651" y="1239252"/>
              <a:chExt cx="264696" cy="4374683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53E5FF54-FFD7-3B84-1595-314F40A26E85}"/>
                  </a:ext>
                </a:extLst>
              </p:cNvPr>
              <p:cNvSpPr/>
              <p:nvPr/>
            </p:nvSpPr>
            <p:spPr>
              <a:xfrm>
                <a:off x="5958410" y="1234746"/>
                <a:ext cx="258827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72A7DC8B-3082-C25C-C2BB-5011FAC47C99}"/>
                  </a:ext>
                </a:extLst>
              </p:cNvPr>
              <p:cNvSpPr/>
              <p:nvPr/>
            </p:nvSpPr>
            <p:spPr>
              <a:xfrm>
                <a:off x="5961739" y="5344150"/>
                <a:ext cx="256290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5379" name="Group 64">
              <a:extLst>
                <a:ext uri="{FF2B5EF4-FFF2-40B4-BE49-F238E27FC236}">
                  <a16:creationId xmlns:a16="http://schemas.microsoft.com/office/drawing/2014/main" id="{920D36C5-A2AD-37F8-38F5-7D7EAB2BC33D}"/>
                </a:ext>
              </a:extLst>
            </p:cNvPr>
            <p:cNvGrpSpPr>
              <a:grpSpLocks/>
            </p:cNvGrpSpPr>
            <p:nvPr/>
          </p:nvGrpSpPr>
          <p:grpSpPr bwMode="auto">
            <a:xfrm rot="1800000">
              <a:off x="5963651" y="1244064"/>
              <a:ext cx="264696" cy="4374683"/>
              <a:chOff x="5963651" y="1239252"/>
              <a:chExt cx="264696" cy="4374683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DC8774E6-2511-0C83-878B-0F01FFFA13BB}"/>
                  </a:ext>
                </a:extLst>
              </p:cNvPr>
              <p:cNvSpPr/>
              <p:nvPr/>
            </p:nvSpPr>
            <p:spPr>
              <a:xfrm>
                <a:off x="5964111" y="1239447"/>
                <a:ext cx="263902" cy="2650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01ADAC00-BEDC-E1E8-9668-DC7DF49BF1E4}"/>
                  </a:ext>
                </a:extLst>
              </p:cNvPr>
              <p:cNvSpPr/>
              <p:nvPr/>
            </p:nvSpPr>
            <p:spPr>
              <a:xfrm>
                <a:off x="5962937" y="5348204"/>
                <a:ext cx="253752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5380" name="Group 67">
              <a:extLst>
                <a:ext uri="{FF2B5EF4-FFF2-40B4-BE49-F238E27FC236}">
                  <a16:creationId xmlns:a16="http://schemas.microsoft.com/office/drawing/2014/main" id="{1B8BC9A9-5E62-3A23-1EC9-F9C58814D63D}"/>
                </a:ext>
              </a:extLst>
            </p:cNvPr>
            <p:cNvGrpSpPr>
              <a:grpSpLocks/>
            </p:cNvGrpSpPr>
            <p:nvPr/>
          </p:nvGrpSpPr>
          <p:grpSpPr bwMode="auto">
            <a:xfrm rot="2700000">
              <a:off x="5963651" y="1246470"/>
              <a:ext cx="264696" cy="4374683"/>
              <a:chOff x="5963651" y="1239252"/>
              <a:chExt cx="264696" cy="4374683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D8536314-78C2-A53A-A0CF-D1DCBC40001D}"/>
                  </a:ext>
                </a:extLst>
              </p:cNvPr>
              <p:cNvSpPr/>
              <p:nvPr/>
            </p:nvSpPr>
            <p:spPr>
              <a:xfrm>
                <a:off x="5950113" y="1252315"/>
                <a:ext cx="268889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093474D8-C64A-C581-7FE1-D1C71351FC5A}"/>
                  </a:ext>
                </a:extLst>
              </p:cNvPr>
              <p:cNvSpPr/>
              <p:nvPr/>
            </p:nvSpPr>
            <p:spPr>
              <a:xfrm>
                <a:off x="5951196" y="5361704"/>
                <a:ext cx="267620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5381" name="Group 76">
              <a:extLst>
                <a:ext uri="{FF2B5EF4-FFF2-40B4-BE49-F238E27FC236}">
                  <a16:creationId xmlns:a16="http://schemas.microsoft.com/office/drawing/2014/main" id="{20DC649D-D753-E1EC-77E5-9A5579D0373F}"/>
                </a:ext>
              </a:extLst>
            </p:cNvPr>
            <p:cNvGrpSpPr>
              <a:grpSpLocks/>
            </p:cNvGrpSpPr>
            <p:nvPr/>
          </p:nvGrpSpPr>
          <p:grpSpPr bwMode="auto">
            <a:xfrm rot="3600000">
              <a:off x="5963651" y="1248876"/>
              <a:ext cx="264696" cy="4374683"/>
              <a:chOff x="5963651" y="1239252"/>
              <a:chExt cx="264696" cy="4374683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7B35D82-EE2A-3E6D-4A3F-8FE67DB9E9FA}"/>
                  </a:ext>
                </a:extLst>
              </p:cNvPr>
              <p:cNvSpPr/>
              <p:nvPr/>
            </p:nvSpPr>
            <p:spPr>
              <a:xfrm>
                <a:off x="5954326" y="1255995"/>
                <a:ext cx="270158" cy="2651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68DF3EBB-D52A-36FD-7122-D6EF6CBCFB72}"/>
                  </a:ext>
                </a:extLst>
              </p:cNvPr>
              <p:cNvSpPr/>
              <p:nvPr/>
            </p:nvSpPr>
            <p:spPr>
              <a:xfrm>
                <a:off x="5955630" y="5364347"/>
                <a:ext cx="268889" cy="2651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5382" name="Group 79">
              <a:extLst>
                <a:ext uri="{FF2B5EF4-FFF2-40B4-BE49-F238E27FC236}">
                  <a16:creationId xmlns:a16="http://schemas.microsoft.com/office/drawing/2014/main" id="{9A7413E4-03E5-6353-2AD0-6684E2857D49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5963651" y="1251282"/>
              <a:ext cx="264696" cy="4374683"/>
              <a:chOff x="5963651" y="1239252"/>
              <a:chExt cx="264696" cy="4374683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1D90960E-9FC3-9FEE-E303-B8B19BEC9967}"/>
                  </a:ext>
                </a:extLst>
              </p:cNvPr>
              <p:cNvSpPr/>
              <p:nvPr/>
            </p:nvSpPr>
            <p:spPr>
              <a:xfrm>
                <a:off x="5958918" y="1253681"/>
                <a:ext cx="256205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DF0F2667-BEFE-A0E8-D0B2-7821D17ADB4D}"/>
                  </a:ext>
                </a:extLst>
              </p:cNvPr>
              <p:cNvSpPr/>
              <p:nvPr/>
            </p:nvSpPr>
            <p:spPr>
              <a:xfrm>
                <a:off x="5958740" y="5362313"/>
                <a:ext cx="256205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5383" name="Group 82">
              <a:extLst>
                <a:ext uri="{FF2B5EF4-FFF2-40B4-BE49-F238E27FC236}">
                  <a16:creationId xmlns:a16="http://schemas.microsoft.com/office/drawing/2014/main" id="{49F079FA-48B3-0009-EA98-E6D1576F318C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963651" y="1253688"/>
              <a:ext cx="264696" cy="4374683"/>
              <a:chOff x="5963651" y="1239252"/>
              <a:chExt cx="264696" cy="4374683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6BAD5BF7-1E4F-0544-FC9B-EF7037A61BAD}"/>
                  </a:ext>
                </a:extLst>
              </p:cNvPr>
              <p:cNvSpPr/>
              <p:nvPr/>
            </p:nvSpPr>
            <p:spPr>
              <a:xfrm>
                <a:off x="5964157" y="1250670"/>
                <a:ext cx="263816" cy="2651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0D8F1A40-D039-AD96-2619-9D82E967E80A}"/>
                  </a:ext>
                </a:extLst>
              </p:cNvPr>
              <p:cNvSpPr/>
              <p:nvPr/>
            </p:nvSpPr>
            <p:spPr>
              <a:xfrm>
                <a:off x="5964156" y="5360183"/>
                <a:ext cx="263816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5384" name="Group 85">
              <a:extLst>
                <a:ext uri="{FF2B5EF4-FFF2-40B4-BE49-F238E27FC236}">
                  <a16:creationId xmlns:a16="http://schemas.microsoft.com/office/drawing/2014/main" id="{A1EB1EFC-67CE-921E-973F-E5F33C650A20}"/>
                </a:ext>
              </a:extLst>
            </p:cNvPr>
            <p:cNvGrpSpPr>
              <a:grpSpLocks/>
            </p:cNvGrpSpPr>
            <p:nvPr/>
          </p:nvGrpSpPr>
          <p:grpSpPr bwMode="auto">
            <a:xfrm rot="6300000">
              <a:off x="5963651" y="1256094"/>
              <a:ext cx="264696" cy="4374683"/>
              <a:chOff x="5963651" y="1239252"/>
              <a:chExt cx="264696" cy="4374683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8813377A-6D9F-4AF4-CA1D-60B03B84FF14}"/>
                  </a:ext>
                </a:extLst>
              </p:cNvPr>
              <p:cNvSpPr/>
              <p:nvPr/>
            </p:nvSpPr>
            <p:spPr>
              <a:xfrm>
                <a:off x="5957182" y="1257259"/>
                <a:ext cx="268889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C6EBCE54-777F-5743-5FD8-C008BD06FE71}"/>
                  </a:ext>
                </a:extLst>
              </p:cNvPr>
              <p:cNvSpPr/>
              <p:nvPr/>
            </p:nvSpPr>
            <p:spPr>
              <a:xfrm>
                <a:off x="5955566" y="5368999"/>
                <a:ext cx="268889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5385" name="Group 88">
              <a:extLst>
                <a:ext uri="{FF2B5EF4-FFF2-40B4-BE49-F238E27FC236}">
                  <a16:creationId xmlns:a16="http://schemas.microsoft.com/office/drawing/2014/main" id="{6FF708E3-E650-7B9A-38FF-82C2DF523C9A}"/>
                </a:ext>
              </a:extLst>
            </p:cNvPr>
            <p:cNvGrpSpPr>
              <a:grpSpLocks/>
            </p:cNvGrpSpPr>
            <p:nvPr/>
          </p:nvGrpSpPr>
          <p:grpSpPr bwMode="auto">
            <a:xfrm rot="7200000">
              <a:off x="5963651" y="1258500"/>
              <a:ext cx="264696" cy="4374683"/>
              <a:chOff x="5963651" y="1239252"/>
              <a:chExt cx="264696" cy="4374683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4CAC2DAE-2B06-2D32-354D-01D8C4FD7B0B}"/>
                  </a:ext>
                </a:extLst>
              </p:cNvPr>
              <p:cNvSpPr/>
              <p:nvPr/>
            </p:nvSpPr>
            <p:spPr>
              <a:xfrm>
                <a:off x="5961672" y="1256440"/>
                <a:ext cx="265083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B7AEB3D-8546-8EC4-52A7-E9BD27F8CB6A}"/>
                  </a:ext>
                </a:extLst>
              </p:cNvPr>
              <p:cNvSpPr/>
              <p:nvPr/>
            </p:nvSpPr>
            <p:spPr>
              <a:xfrm>
                <a:off x="5963454" y="5367770"/>
                <a:ext cx="265084" cy="2651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5386" name="Group 91">
              <a:extLst>
                <a:ext uri="{FF2B5EF4-FFF2-40B4-BE49-F238E27FC236}">
                  <a16:creationId xmlns:a16="http://schemas.microsoft.com/office/drawing/2014/main" id="{2FC5EA47-E8E7-C004-0A85-8294D78882BF}"/>
                </a:ext>
              </a:extLst>
            </p:cNvPr>
            <p:cNvGrpSpPr>
              <a:grpSpLocks/>
            </p:cNvGrpSpPr>
            <p:nvPr/>
          </p:nvGrpSpPr>
          <p:grpSpPr bwMode="auto">
            <a:xfrm rot="8100000">
              <a:off x="5963651" y="1260906"/>
              <a:ext cx="264696" cy="4374683"/>
              <a:chOff x="5963651" y="1239252"/>
              <a:chExt cx="264696" cy="4374683"/>
            </a:xfrm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F715AB01-E293-EC28-98E8-5E24A426179E}"/>
                  </a:ext>
                </a:extLst>
              </p:cNvPr>
              <p:cNvSpPr/>
              <p:nvPr/>
            </p:nvSpPr>
            <p:spPr>
              <a:xfrm>
                <a:off x="5963923" y="1242176"/>
                <a:ext cx="263902" cy="2650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3CB8E5A5-4658-D411-70AA-C2255B96A143}"/>
                  </a:ext>
                </a:extLst>
              </p:cNvPr>
              <p:cNvSpPr/>
              <p:nvPr/>
            </p:nvSpPr>
            <p:spPr>
              <a:xfrm>
                <a:off x="5963923" y="5351559"/>
                <a:ext cx="263902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5387" name="Group 94">
              <a:extLst>
                <a:ext uri="{FF2B5EF4-FFF2-40B4-BE49-F238E27FC236}">
                  <a16:creationId xmlns:a16="http://schemas.microsoft.com/office/drawing/2014/main" id="{F0962B20-76B7-EF28-2CDB-ACD8397D8F8B}"/>
                </a:ext>
              </a:extLst>
            </p:cNvPr>
            <p:cNvGrpSpPr>
              <a:grpSpLocks/>
            </p:cNvGrpSpPr>
            <p:nvPr/>
          </p:nvGrpSpPr>
          <p:grpSpPr bwMode="auto">
            <a:xfrm rot="9000000">
              <a:off x="5963651" y="1263312"/>
              <a:ext cx="264696" cy="4374683"/>
              <a:chOff x="5963651" y="1239252"/>
              <a:chExt cx="264696" cy="4374683"/>
            </a:xfrm>
          </p:grpSpPr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CF90039B-6A05-5FB2-480C-3DCBA361C76E}"/>
                  </a:ext>
                </a:extLst>
              </p:cNvPr>
              <p:cNvSpPr/>
              <p:nvPr/>
            </p:nvSpPr>
            <p:spPr>
              <a:xfrm>
                <a:off x="5973389" y="1250216"/>
                <a:ext cx="257559" cy="2650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553A5386-ECAA-8741-4BBE-E171FB3A95F7}"/>
                  </a:ext>
                </a:extLst>
              </p:cNvPr>
              <p:cNvSpPr/>
              <p:nvPr/>
            </p:nvSpPr>
            <p:spPr>
              <a:xfrm>
                <a:off x="5964001" y="5348849"/>
                <a:ext cx="263902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5388" name="Group 97">
              <a:extLst>
                <a:ext uri="{FF2B5EF4-FFF2-40B4-BE49-F238E27FC236}">
                  <a16:creationId xmlns:a16="http://schemas.microsoft.com/office/drawing/2014/main" id="{6CD7DD63-ADD8-4108-A7A7-723BD9B65C6B}"/>
                </a:ext>
              </a:extLst>
            </p:cNvPr>
            <p:cNvGrpSpPr>
              <a:grpSpLocks/>
            </p:cNvGrpSpPr>
            <p:nvPr/>
          </p:nvGrpSpPr>
          <p:grpSpPr bwMode="auto">
            <a:xfrm rot="9900000">
              <a:off x="5963651" y="1265718"/>
              <a:ext cx="264696" cy="4374683"/>
              <a:chOff x="5963651" y="1239252"/>
              <a:chExt cx="264696" cy="4374683"/>
            </a:xfrm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DABEE508-7631-C4B8-CFF5-188C8A9AC743}"/>
                  </a:ext>
                </a:extLst>
              </p:cNvPr>
              <p:cNvSpPr/>
              <p:nvPr/>
            </p:nvSpPr>
            <p:spPr>
              <a:xfrm>
                <a:off x="5974269" y="1246466"/>
                <a:ext cx="260096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D7BB0BFC-562D-0F3B-78FE-5062AB75E362}"/>
                  </a:ext>
                </a:extLst>
              </p:cNvPr>
              <p:cNvSpPr/>
              <p:nvPr/>
            </p:nvSpPr>
            <p:spPr>
              <a:xfrm>
                <a:off x="5980261" y="5355061"/>
                <a:ext cx="257559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82587AEA-318F-C202-5AFA-947A490193F9}"/>
              </a:ext>
            </a:extLst>
          </p:cNvPr>
          <p:cNvSpPr txBox="1"/>
          <p:nvPr/>
        </p:nvSpPr>
        <p:spPr>
          <a:xfrm>
            <a:off x="4195921" y="1379410"/>
            <a:ext cx="384772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chemeClr val="accent4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anose="02040603050506020204" pitchFamily="18" charset="0"/>
                <a:cs typeface="+mn-cs"/>
              </a:rPr>
              <a:t>HOẠT ĐỘNG </a:t>
            </a:r>
            <a:r>
              <a:rPr lang="en-US" sz="6000">
                <a:solidFill>
                  <a:schemeClr val="accent4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anose="02040603050506020204" pitchFamily="18" charset="0"/>
                <a:cs typeface="+mn-cs"/>
              </a:rPr>
              <a:t>4</a:t>
            </a:r>
            <a:endParaRPr lang="en-US" sz="3200">
              <a:solidFill>
                <a:schemeClr val="accent4"/>
              </a:solidFill>
              <a:effectLst>
                <a:glow rad="190500">
                  <a:schemeClr val="tx1">
                    <a:alpha val="83000"/>
                  </a:schemeClr>
                </a:glow>
              </a:effectLst>
              <a:latin typeface="UTM Alberta Heavy" panose="02040603050506020204" pitchFamily="18" charset="0"/>
              <a:cs typeface="+mn-cs"/>
            </a:endParaRP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8FA1F4B-2ABA-2ABB-2FB4-E86F625D6918}"/>
              </a:ext>
            </a:extLst>
          </p:cNvPr>
          <p:cNvCxnSpPr>
            <a:cxnSpLocks/>
          </p:cNvCxnSpPr>
          <p:nvPr/>
        </p:nvCxnSpPr>
        <p:spPr>
          <a:xfrm>
            <a:off x="4583665" y="2206625"/>
            <a:ext cx="3214609" cy="0"/>
          </a:xfrm>
          <a:prstGeom prst="line">
            <a:avLst/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  <a:effectLst>
            <a:glow rad="101600">
              <a:schemeClr val="tx1">
                <a:alpha val="88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B25BFC9B-34D1-2370-B748-5142FD408146}"/>
              </a:ext>
            </a:extLst>
          </p:cNvPr>
          <p:cNvSpPr txBox="1"/>
          <p:nvPr/>
        </p:nvSpPr>
        <p:spPr>
          <a:xfrm>
            <a:off x="3602807" y="2685110"/>
            <a:ext cx="5068146" cy="23698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solidFill>
                  <a:srgbClr val="FFC0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Trưng</a:t>
            </a:r>
            <a:r>
              <a:rPr lang="en-US" sz="5400" dirty="0">
                <a:solidFill>
                  <a:srgbClr val="FFC0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 </a:t>
            </a:r>
            <a:r>
              <a:rPr lang="en-US" sz="5400" dirty="0" err="1">
                <a:solidFill>
                  <a:srgbClr val="FFC0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bày</a:t>
            </a:r>
            <a:endParaRPr lang="en-US" sz="5400" dirty="0">
              <a:solidFill>
                <a:srgbClr val="FFC000"/>
              </a:solidFill>
              <a:effectLst>
                <a:glow rad="190500">
                  <a:schemeClr val="tx1">
                    <a:alpha val="83000"/>
                  </a:schemeClr>
                </a:glow>
              </a:effectLst>
              <a:latin typeface="UTM Davida" panose="02040603050506020204" pitchFamily="18" charset="0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FFC0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&amp;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solidFill>
                  <a:srgbClr val="FFC0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Thuyết</a:t>
            </a:r>
            <a:r>
              <a:rPr lang="en-US" sz="5400" dirty="0">
                <a:solidFill>
                  <a:srgbClr val="FFC0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 </a:t>
            </a:r>
            <a:r>
              <a:rPr lang="en-US" sz="5400" dirty="0" err="1">
                <a:solidFill>
                  <a:srgbClr val="FFC00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trình</a:t>
            </a:r>
            <a:endParaRPr lang="en-US" sz="5400" dirty="0">
              <a:solidFill>
                <a:srgbClr val="FFC000"/>
              </a:solidFill>
              <a:effectLst>
                <a:glow rad="190500">
                  <a:schemeClr val="tx1">
                    <a:alpha val="83000"/>
                  </a:schemeClr>
                </a:glow>
              </a:effectLst>
              <a:latin typeface="UTM Davida" panose="0204060305050602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FA79C0-2A1B-5D88-4495-773546032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6213" y="3632200"/>
            <a:ext cx="4654551" cy="3238500"/>
          </a:xfrm>
          <a:prstGeom prst="rect">
            <a:avLst/>
          </a:prstGeom>
          <a:effectLst>
            <a:outerShdw blurRad="342900" dist="215900" dir="13500000" algn="br" rotWithShape="0">
              <a:prstClr val="black">
                <a:alpha val="67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7FC832-0E47-FF4E-226D-012EF4F9D0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1239" y="-160707"/>
            <a:ext cx="4362450" cy="2776538"/>
          </a:xfrm>
          <a:prstGeom prst="rect">
            <a:avLst/>
          </a:prstGeom>
          <a:noFill/>
          <a:ln>
            <a:noFill/>
          </a:ln>
          <a:effectLst>
            <a:outerShdw blurRad="101600" dist="38100" dir="8100000" sx="106000" sy="106000" algn="tr" rotWithShape="0">
              <a:srgbClr val="000000">
                <a:alpha val="59999"/>
              </a:srgbClr>
            </a:outerShdw>
          </a:effec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87F5F6E1-2284-EF3B-1994-0E5E760FD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95243" y="-64675"/>
            <a:ext cx="9166168" cy="1182298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Tiết</a:t>
            </a:r>
            <a:r>
              <a:rPr lang="en-US" sz="3600" b="1" dirty="0"/>
              <a:t> 12: </a:t>
            </a:r>
            <a:r>
              <a:rPr lang="en-US" sz="3600" b="1" dirty="0" err="1"/>
              <a:t>Bài</a:t>
            </a:r>
            <a:r>
              <a:rPr lang="en-US" sz="3600" b="1" dirty="0"/>
              <a:t> 6</a:t>
            </a:r>
            <a:br>
              <a:rPr lang="en-US" sz="3600" b="1" dirty="0"/>
            </a:br>
            <a:r>
              <a:rPr lang="en-US" sz="3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VẼ MẪU DẠNG KHỐI TRỤ, KHỐI CẦU (</a:t>
            </a:r>
            <a:r>
              <a:rPr lang="en-US" sz="31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Tiết</a:t>
            </a:r>
            <a:r>
              <a:rPr lang="en-US" sz="3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2)</a:t>
            </a:r>
            <a:endParaRPr lang="vi-VN" sz="3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6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lock Arc 12">
            <a:extLst>
              <a:ext uri="{FF2B5EF4-FFF2-40B4-BE49-F238E27FC236}">
                <a16:creationId xmlns:a16="http://schemas.microsoft.com/office/drawing/2014/main" id="{D1172044-4058-C34F-2DC1-EA943A442553}"/>
              </a:ext>
            </a:extLst>
          </p:cNvPr>
          <p:cNvSpPr/>
          <p:nvPr/>
        </p:nvSpPr>
        <p:spPr>
          <a:xfrm rot="16200000">
            <a:off x="8772525" y="-50800"/>
            <a:ext cx="6838950" cy="6838950"/>
          </a:xfrm>
          <a:prstGeom prst="blockArc">
            <a:avLst>
              <a:gd name="adj1" fmla="val 10800000"/>
              <a:gd name="adj2" fmla="val 21599999"/>
              <a:gd name="adj3" fmla="val 26485"/>
            </a:avLst>
          </a:prstGeom>
          <a:solidFill>
            <a:schemeClr val="accent2">
              <a:alpha val="6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16387" name="Picture 17">
            <a:extLst>
              <a:ext uri="{FF2B5EF4-FFF2-40B4-BE49-F238E27FC236}">
                <a16:creationId xmlns:a16="http://schemas.microsoft.com/office/drawing/2014/main" id="{03B1E347-3EB7-4AA9-8D51-8DF482CEA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0"/>
            <a:ext cx="439102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FC50694-E578-F7BB-9475-B4FB7A6DAC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5208"/>
          <a:stretch>
            <a:fillRect/>
          </a:stretch>
        </p:blipFill>
        <p:spPr>
          <a:xfrm>
            <a:off x="26668" y="0"/>
            <a:ext cx="582932" cy="6858000"/>
          </a:xfrm>
          <a:custGeom>
            <a:avLst/>
            <a:gdLst>
              <a:gd name="connsiteX0" fmla="*/ 0 w 582932"/>
              <a:gd name="connsiteY0" fmla="*/ 0 h 6858000"/>
              <a:gd name="connsiteX1" fmla="*/ 582932 w 582932"/>
              <a:gd name="connsiteY1" fmla="*/ 0 h 6858000"/>
              <a:gd name="connsiteX2" fmla="*/ 582932 w 582932"/>
              <a:gd name="connsiteY2" fmla="*/ 6858000 h 6858000"/>
              <a:gd name="connsiteX3" fmla="*/ 0 w 5829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932" h="6858000">
                <a:moveTo>
                  <a:pt x="0" y="0"/>
                </a:moveTo>
                <a:lnTo>
                  <a:pt x="582932" y="0"/>
                </a:lnTo>
                <a:lnTo>
                  <a:pt x="5829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47D0B3A-9F13-4C86-F5D8-4B01A8C8A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6163" y="2195512"/>
            <a:ext cx="7572375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Bài vẽ em yêu thích</a:t>
            </a:r>
            <a:endParaRPr lang="en-US" alt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Bố cục của hình mẫu</a:t>
            </a:r>
            <a:endParaRPr lang="en-US" alt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Tỉ lệ, đậm nhạt giữa các vật mẫu</a:t>
            </a:r>
            <a:endParaRPr lang="en-US" alt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Cách diễn tả hình khối.</a:t>
            </a:r>
            <a:endParaRPr lang="en-US" alt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vi-VN" sz="3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Ý </a:t>
            </a:r>
            <a:r>
              <a:rPr lang="nl-NL" alt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 để bài vẽ hoàn thiện</a:t>
            </a:r>
            <a:endParaRPr lang="en-US" alt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+Chia sẻ thêm bài vẽ tĩnh vật em đã học ở lớp dưới</a:t>
            </a:r>
            <a:endParaRPr lang="en-US" alt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Tiêu đề 1">
            <a:extLst>
              <a:ext uri="{FF2B5EF4-FFF2-40B4-BE49-F238E27FC236}">
                <a16:creationId xmlns:a16="http://schemas.microsoft.com/office/drawing/2014/main" id="{49C9E6B3-F46F-43C8-986F-B58516855A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8828" y="0"/>
            <a:ext cx="6911031" cy="1207316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Tiết</a:t>
            </a:r>
            <a:r>
              <a:rPr lang="en-US" sz="3600" b="1" dirty="0"/>
              <a:t> 12: </a:t>
            </a:r>
            <a:r>
              <a:rPr lang="en-US" sz="3600" b="1" dirty="0" err="1"/>
              <a:t>Bài</a:t>
            </a:r>
            <a:r>
              <a:rPr lang="en-US" sz="3600" b="1" dirty="0"/>
              <a:t> 6</a:t>
            </a:r>
            <a:br>
              <a:rPr lang="en-US" sz="3600" b="1" dirty="0"/>
            </a:br>
            <a:r>
              <a:rPr lang="en-US" sz="2800" b="1" dirty="0"/>
              <a:t>VẼ MẪU DẠNG KHỐI TRỤ, KHỐI CẦU (</a:t>
            </a:r>
            <a:r>
              <a:rPr lang="en-US" sz="2800" b="1" dirty="0" err="1"/>
              <a:t>Tiết</a:t>
            </a:r>
            <a:r>
              <a:rPr lang="en-US" sz="2800" b="1" dirty="0"/>
              <a:t> 2)</a:t>
            </a:r>
            <a:endParaRPr lang="vi-VN" sz="2800" b="1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8639AF0-2E08-61AC-AEC7-5D8062380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4342" y="1146969"/>
            <a:ext cx="7572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vi-VN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Trưng bày sản phẩm và chia sẻ</a:t>
            </a:r>
            <a:endParaRPr lang="en-US" alt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B0A375B9-97FE-CCE8-9B9B-79FE9F2C927D}"/>
              </a:ext>
            </a:extLst>
          </p:cNvPr>
          <p:cNvGrpSpPr/>
          <p:nvPr/>
        </p:nvGrpSpPr>
        <p:grpSpPr>
          <a:xfrm>
            <a:off x="609600" y="0"/>
            <a:ext cx="5486400" cy="1673225"/>
            <a:chOff x="609600" y="0"/>
            <a:chExt cx="5486400" cy="1673225"/>
          </a:xfrm>
          <a:solidFill>
            <a:schemeClr val="accent2">
              <a:lumMod val="75000"/>
            </a:schemeClr>
          </a:solidFill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C4970CC-8070-EECE-2802-0398EF3A01A0}"/>
                </a:ext>
              </a:extLst>
            </p:cNvPr>
            <p:cNvGrpSpPr/>
            <p:nvPr/>
          </p:nvGrpSpPr>
          <p:grpSpPr>
            <a:xfrm>
              <a:off x="609600" y="0"/>
              <a:ext cx="5486400" cy="1673225"/>
              <a:chOff x="609600" y="0"/>
              <a:chExt cx="5486400" cy="1673225"/>
            </a:xfrm>
            <a:grpFill/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7D72972-5AA5-56C7-ABB7-20FD48140217}"/>
                  </a:ext>
                </a:extLst>
              </p:cNvPr>
              <p:cNvSpPr/>
              <p:nvPr/>
            </p:nvSpPr>
            <p:spPr>
              <a:xfrm>
                <a:off x="609600" y="0"/>
                <a:ext cx="5486400" cy="1673225"/>
              </a:xfrm>
              <a:custGeom>
                <a:avLst/>
                <a:gdLst>
                  <a:gd name="connsiteX0" fmla="*/ 0 w 5486400"/>
                  <a:gd name="connsiteY0" fmla="*/ 0 h 1673225"/>
                  <a:gd name="connsiteX1" fmla="*/ 5486400 w 5486400"/>
                  <a:gd name="connsiteY1" fmla="*/ 0 h 1673225"/>
                  <a:gd name="connsiteX2" fmla="*/ 5486400 w 5486400"/>
                  <a:gd name="connsiteY2" fmla="*/ 914400 h 1673225"/>
                  <a:gd name="connsiteX3" fmla="*/ 2743200 w 5486400"/>
                  <a:gd name="connsiteY3" fmla="*/ 1673225 h 1673225"/>
                  <a:gd name="connsiteX4" fmla="*/ 0 w 5486400"/>
                  <a:gd name="connsiteY4" fmla="*/ 914400 h 167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86400" h="1673225">
                    <a:moveTo>
                      <a:pt x="0" y="0"/>
                    </a:moveTo>
                    <a:lnTo>
                      <a:pt x="5486400" y="0"/>
                    </a:lnTo>
                    <a:lnTo>
                      <a:pt x="5486400" y="914400"/>
                    </a:lnTo>
                    <a:lnTo>
                      <a:pt x="2743200" y="1673225"/>
                    </a:lnTo>
                    <a:lnTo>
                      <a:pt x="0" y="91440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glow rad="101600">
                  <a:schemeClr val="tx1">
                    <a:alpha val="60000"/>
                  </a:schemeClr>
                </a:glow>
                <a:outerShdw blurRad="1270000" dist="444500" sx="103000" sy="103000" algn="ctr" rotWithShape="0">
                  <a:prstClr val="black">
                    <a:alpha val="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27882C81-1F8E-29BC-3C9B-3D942D3D9FA6}"/>
                  </a:ext>
                </a:extLst>
              </p:cNvPr>
              <p:cNvSpPr/>
              <p:nvPr/>
            </p:nvSpPr>
            <p:spPr>
              <a:xfrm>
                <a:off x="723900" y="0"/>
                <a:ext cx="5257800" cy="1492250"/>
              </a:xfrm>
              <a:custGeom>
                <a:avLst/>
                <a:gdLst>
                  <a:gd name="connsiteX0" fmla="*/ 0 w 5486400"/>
                  <a:gd name="connsiteY0" fmla="*/ 0 h 1673225"/>
                  <a:gd name="connsiteX1" fmla="*/ 5486400 w 5486400"/>
                  <a:gd name="connsiteY1" fmla="*/ 0 h 1673225"/>
                  <a:gd name="connsiteX2" fmla="*/ 5486400 w 5486400"/>
                  <a:gd name="connsiteY2" fmla="*/ 914400 h 1673225"/>
                  <a:gd name="connsiteX3" fmla="*/ 2743200 w 5486400"/>
                  <a:gd name="connsiteY3" fmla="*/ 1673225 h 1673225"/>
                  <a:gd name="connsiteX4" fmla="*/ 0 w 5486400"/>
                  <a:gd name="connsiteY4" fmla="*/ 914400 h 167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86400" h="1673225">
                    <a:moveTo>
                      <a:pt x="0" y="0"/>
                    </a:moveTo>
                    <a:lnTo>
                      <a:pt x="5486400" y="0"/>
                    </a:lnTo>
                    <a:lnTo>
                      <a:pt x="5486400" y="914400"/>
                    </a:lnTo>
                    <a:lnTo>
                      <a:pt x="2743200" y="1673225"/>
                    </a:lnTo>
                    <a:lnTo>
                      <a:pt x="0" y="914400"/>
                    </a:lnTo>
                    <a:close/>
                  </a:path>
                </a:pathLst>
              </a:custGeom>
              <a:grpFill/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8E72E0B-338C-B0E5-F347-D13D449D48F9}"/>
                </a:ext>
              </a:extLst>
            </p:cNvPr>
            <p:cNvSpPr txBox="1"/>
            <p:nvPr/>
          </p:nvSpPr>
          <p:spPr>
            <a:xfrm>
              <a:off x="723900" y="117901"/>
              <a:ext cx="5257800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chemeClr val="bg1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83D9F19-09AA-62F1-5548-03004AB1C2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7125" y="-595313"/>
            <a:ext cx="5087938" cy="3238501"/>
          </a:xfrm>
          <a:prstGeom prst="rect">
            <a:avLst/>
          </a:prstGeom>
          <a:noFill/>
          <a:ln>
            <a:noFill/>
          </a:ln>
          <a:effectLst>
            <a:outerShdw blurRad="101600" dist="38100" dir="8100000" sx="106000" sy="106000" algn="tr" rotWithShape="0">
              <a:srgbClr val="000000">
                <a:alpha val="59999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53848B7-BE0D-89C5-603D-4684C574A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4600" y="163513"/>
            <a:ext cx="44338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vi-V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cách diễn tả hình khối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vi-VN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tranh tĩnh vật</a:t>
            </a:r>
            <a:endParaRPr lang="en-US" altLang="vi-VN" sz="2400">
              <a:solidFill>
                <a:schemeClr val="bg1"/>
              </a:solidFill>
            </a:endParaRPr>
          </a:p>
        </p:txBody>
      </p:sp>
      <p:pic>
        <p:nvPicPr>
          <p:cNvPr id="27656" name="Picture 93" descr="C:\Users\Admin\Pictures\Sách giáo khoa Mĩ Thuật 7 - Chân trời sáng tạo_page-0030.jpg">
            <a:extLst>
              <a:ext uri="{FF2B5EF4-FFF2-40B4-BE49-F238E27FC236}">
                <a16:creationId xmlns:a16="http://schemas.microsoft.com/office/drawing/2014/main" id="{9AB5DA3E-37C7-3CA6-611A-5C429C38F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198" y="1791126"/>
            <a:ext cx="6761163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13B70ED-DAB7-6923-D956-D00AF17C8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4871" y="5166043"/>
            <a:ext cx="46148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vi-VN" b="1" i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altLang="vi-VN" b="1" i="1" dirty="0" err="1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fr-FR" altLang="vi-VN" b="1" i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b="1" i="1" dirty="0" err="1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fr-FR" altLang="vi-VN" b="1" i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b="1" i="1" dirty="0" err="1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altLang="vi-VN" b="1" i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b="1" i="1" dirty="0" err="1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altLang="vi-VN" b="1" i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b="1" i="1" dirty="0" err="1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fr-FR" altLang="vi-VN" b="1" i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b="1" i="1" dirty="0" err="1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fr-FR" altLang="vi-VN" b="1" i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400" b="1" dirty="0">
              <a:solidFill>
                <a:schemeClr val="bg1"/>
              </a:solidFill>
              <a:highlight>
                <a:srgbClr val="FF0000"/>
              </a:highlight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vi-VN" b="1" i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fr-FR" altLang="vi-VN" b="1" i="1" dirty="0" err="1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fr-FR" altLang="vi-VN" b="1" i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b="1" i="1" dirty="0" err="1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fr-FR" altLang="vi-VN" b="1" i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b="1" i="1" dirty="0" err="1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fr-FR" altLang="vi-VN" b="1" i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b="1" i="1" dirty="0" err="1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fr-FR" altLang="vi-VN" b="1" i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b="1" i="1" dirty="0" err="1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fr-FR" altLang="vi-VN" b="1" i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altLang="vi-VN" b="1" i="1" dirty="0" err="1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altLang="vi-VN" b="1" i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b="1" i="1" dirty="0" err="1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fr-FR" altLang="vi-VN" b="1" i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b="1" i="1" dirty="0" err="1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altLang="vi-VN" b="1" i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b="1" i="1" dirty="0" err="1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fr-FR" altLang="vi-VN" b="1" i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b="1" i="1" dirty="0" err="1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fr-FR" altLang="vi-VN" b="1" i="1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400" b="1" dirty="0">
              <a:solidFill>
                <a:schemeClr val="bg1"/>
              </a:solidFill>
              <a:highlight>
                <a:srgbClr val="FF0000"/>
              </a:highlight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56F59ED9-9076-B0CC-5DE9-9D729F68EDAA}"/>
              </a:ext>
            </a:extLst>
          </p:cNvPr>
          <p:cNvSpPr/>
          <p:nvPr/>
        </p:nvSpPr>
        <p:spPr>
          <a:xfrm>
            <a:off x="3521075" y="854075"/>
            <a:ext cx="5149850" cy="5149850"/>
          </a:xfrm>
          <a:prstGeom prst="ellipse">
            <a:avLst/>
          </a:prstGeom>
          <a:noFill/>
          <a:ln w="38100">
            <a:solidFill>
              <a:schemeClr val="bg1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53989FF-9954-9098-23C1-EBA0E85D854D}"/>
              </a:ext>
            </a:extLst>
          </p:cNvPr>
          <p:cNvSpPr/>
          <p:nvPr/>
        </p:nvSpPr>
        <p:spPr>
          <a:xfrm>
            <a:off x="3187256" y="520256"/>
            <a:ext cx="5817488" cy="5817488"/>
          </a:xfrm>
          <a:prstGeom prst="ellipse">
            <a:avLst/>
          </a:prstGeom>
          <a:noFill/>
          <a:ln w="146050" cap="rnd">
            <a:solidFill>
              <a:srgbClr val="ED7D31"/>
            </a:solidFill>
            <a:prstDash val="sysDot"/>
          </a:ln>
          <a:effectLst>
            <a:glow rad="88900">
              <a:srgbClr val="00B0F0">
                <a:alpha val="72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BD3DABC-B1AB-AAEA-D4C4-7A8D2D93D1AC}"/>
              </a:ext>
            </a:extLst>
          </p:cNvPr>
          <p:cNvGrpSpPr>
            <a:grpSpLocks/>
          </p:cNvGrpSpPr>
          <p:nvPr/>
        </p:nvGrpSpPr>
        <p:grpSpPr bwMode="auto">
          <a:xfrm>
            <a:off x="3359150" y="685800"/>
            <a:ext cx="5473700" cy="5508625"/>
            <a:chOff x="3908657" y="1239252"/>
            <a:chExt cx="4374683" cy="4401149"/>
          </a:xfrm>
        </p:grpSpPr>
        <p:grpSp>
          <p:nvGrpSpPr>
            <p:cNvPr id="15377" name="Group 8">
              <a:extLst>
                <a:ext uri="{FF2B5EF4-FFF2-40B4-BE49-F238E27FC236}">
                  <a16:creationId xmlns:a16="http://schemas.microsoft.com/office/drawing/2014/main" id="{29940E1B-FA15-5CAE-F090-431B007852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63651" y="1239252"/>
              <a:ext cx="264696" cy="4374683"/>
              <a:chOff x="5963651" y="1239252"/>
              <a:chExt cx="264696" cy="4374683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50ACE6B1-45B9-8B00-4ED1-3D51A9AE6606}"/>
                  </a:ext>
                </a:extLst>
              </p:cNvPr>
              <p:cNvSpPr/>
              <p:nvPr/>
            </p:nvSpPr>
            <p:spPr>
              <a:xfrm>
                <a:off x="5964047" y="1239252"/>
                <a:ext cx="263902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2113A8E0-56A8-BF24-2C3F-9C86B43FDB7F}"/>
                  </a:ext>
                </a:extLst>
              </p:cNvPr>
              <p:cNvSpPr/>
              <p:nvPr/>
            </p:nvSpPr>
            <p:spPr>
              <a:xfrm>
                <a:off x="5964047" y="5348682"/>
                <a:ext cx="263902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5378" name="Group 60">
              <a:extLst>
                <a:ext uri="{FF2B5EF4-FFF2-40B4-BE49-F238E27FC236}">
                  <a16:creationId xmlns:a16="http://schemas.microsoft.com/office/drawing/2014/main" id="{2FC457DF-ECE5-8731-76BC-A55CF8A230A0}"/>
                </a:ext>
              </a:extLst>
            </p:cNvPr>
            <p:cNvGrpSpPr>
              <a:grpSpLocks/>
            </p:cNvGrpSpPr>
            <p:nvPr/>
          </p:nvGrpSpPr>
          <p:grpSpPr bwMode="auto">
            <a:xfrm rot="900000">
              <a:off x="5963651" y="1241658"/>
              <a:ext cx="264696" cy="4374683"/>
              <a:chOff x="5963651" y="1239252"/>
              <a:chExt cx="264696" cy="4374683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53E5FF54-FFD7-3B84-1595-314F40A26E85}"/>
                  </a:ext>
                </a:extLst>
              </p:cNvPr>
              <p:cNvSpPr/>
              <p:nvPr/>
            </p:nvSpPr>
            <p:spPr>
              <a:xfrm>
                <a:off x="5958410" y="1234746"/>
                <a:ext cx="258827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72A7DC8B-3082-C25C-C2BB-5011FAC47C99}"/>
                  </a:ext>
                </a:extLst>
              </p:cNvPr>
              <p:cNvSpPr/>
              <p:nvPr/>
            </p:nvSpPr>
            <p:spPr>
              <a:xfrm>
                <a:off x="5961739" y="5344150"/>
                <a:ext cx="256290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5379" name="Group 64">
              <a:extLst>
                <a:ext uri="{FF2B5EF4-FFF2-40B4-BE49-F238E27FC236}">
                  <a16:creationId xmlns:a16="http://schemas.microsoft.com/office/drawing/2014/main" id="{920D36C5-A2AD-37F8-38F5-7D7EAB2BC33D}"/>
                </a:ext>
              </a:extLst>
            </p:cNvPr>
            <p:cNvGrpSpPr>
              <a:grpSpLocks/>
            </p:cNvGrpSpPr>
            <p:nvPr/>
          </p:nvGrpSpPr>
          <p:grpSpPr bwMode="auto">
            <a:xfrm rot="1800000">
              <a:off x="5963651" y="1244064"/>
              <a:ext cx="264696" cy="4374683"/>
              <a:chOff x="5963651" y="1239252"/>
              <a:chExt cx="264696" cy="4374683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DC8774E6-2511-0C83-878B-0F01FFFA13BB}"/>
                  </a:ext>
                </a:extLst>
              </p:cNvPr>
              <p:cNvSpPr/>
              <p:nvPr/>
            </p:nvSpPr>
            <p:spPr>
              <a:xfrm>
                <a:off x="5964111" y="1239447"/>
                <a:ext cx="263902" cy="2650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01ADAC00-BEDC-E1E8-9668-DC7DF49BF1E4}"/>
                  </a:ext>
                </a:extLst>
              </p:cNvPr>
              <p:cNvSpPr/>
              <p:nvPr/>
            </p:nvSpPr>
            <p:spPr>
              <a:xfrm>
                <a:off x="5962937" y="5348204"/>
                <a:ext cx="253752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5380" name="Group 67">
              <a:extLst>
                <a:ext uri="{FF2B5EF4-FFF2-40B4-BE49-F238E27FC236}">
                  <a16:creationId xmlns:a16="http://schemas.microsoft.com/office/drawing/2014/main" id="{1B8BC9A9-5E62-3A23-1EC9-F9C58814D63D}"/>
                </a:ext>
              </a:extLst>
            </p:cNvPr>
            <p:cNvGrpSpPr>
              <a:grpSpLocks/>
            </p:cNvGrpSpPr>
            <p:nvPr/>
          </p:nvGrpSpPr>
          <p:grpSpPr bwMode="auto">
            <a:xfrm rot="2700000">
              <a:off x="5963651" y="1246470"/>
              <a:ext cx="264696" cy="4374683"/>
              <a:chOff x="5963651" y="1239252"/>
              <a:chExt cx="264696" cy="4374683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D8536314-78C2-A53A-A0CF-D1DCBC40001D}"/>
                  </a:ext>
                </a:extLst>
              </p:cNvPr>
              <p:cNvSpPr/>
              <p:nvPr/>
            </p:nvSpPr>
            <p:spPr>
              <a:xfrm>
                <a:off x="5950113" y="1252315"/>
                <a:ext cx="268889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093474D8-C64A-C581-7FE1-D1C71351FC5A}"/>
                  </a:ext>
                </a:extLst>
              </p:cNvPr>
              <p:cNvSpPr/>
              <p:nvPr/>
            </p:nvSpPr>
            <p:spPr>
              <a:xfrm>
                <a:off x="5951196" y="5361704"/>
                <a:ext cx="267620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5381" name="Group 76">
              <a:extLst>
                <a:ext uri="{FF2B5EF4-FFF2-40B4-BE49-F238E27FC236}">
                  <a16:creationId xmlns:a16="http://schemas.microsoft.com/office/drawing/2014/main" id="{20DC649D-D753-E1EC-77E5-9A5579D0373F}"/>
                </a:ext>
              </a:extLst>
            </p:cNvPr>
            <p:cNvGrpSpPr>
              <a:grpSpLocks/>
            </p:cNvGrpSpPr>
            <p:nvPr/>
          </p:nvGrpSpPr>
          <p:grpSpPr bwMode="auto">
            <a:xfrm rot="3600000">
              <a:off x="5963651" y="1248876"/>
              <a:ext cx="264696" cy="4374683"/>
              <a:chOff x="5963651" y="1239252"/>
              <a:chExt cx="264696" cy="4374683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27B35D82-EE2A-3E6D-4A3F-8FE67DB9E9FA}"/>
                  </a:ext>
                </a:extLst>
              </p:cNvPr>
              <p:cNvSpPr/>
              <p:nvPr/>
            </p:nvSpPr>
            <p:spPr>
              <a:xfrm>
                <a:off x="5954326" y="1255995"/>
                <a:ext cx="270158" cy="2651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68DF3EBB-D52A-36FD-7122-D6EF6CBCFB72}"/>
                  </a:ext>
                </a:extLst>
              </p:cNvPr>
              <p:cNvSpPr/>
              <p:nvPr/>
            </p:nvSpPr>
            <p:spPr>
              <a:xfrm>
                <a:off x="5955630" y="5364347"/>
                <a:ext cx="268889" cy="2651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5382" name="Group 79">
              <a:extLst>
                <a:ext uri="{FF2B5EF4-FFF2-40B4-BE49-F238E27FC236}">
                  <a16:creationId xmlns:a16="http://schemas.microsoft.com/office/drawing/2014/main" id="{9A7413E4-03E5-6353-2AD0-6684E2857D49}"/>
                </a:ext>
              </a:extLst>
            </p:cNvPr>
            <p:cNvGrpSpPr>
              <a:grpSpLocks/>
            </p:cNvGrpSpPr>
            <p:nvPr/>
          </p:nvGrpSpPr>
          <p:grpSpPr bwMode="auto">
            <a:xfrm rot="4500000">
              <a:off x="5963651" y="1251282"/>
              <a:ext cx="264696" cy="4374683"/>
              <a:chOff x="5963651" y="1239252"/>
              <a:chExt cx="264696" cy="4374683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1D90960E-9FC3-9FEE-E303-B8B19BEC9967}"/>
                  </a:ext>
                </a:extLst>
              </p:cNvPr>
              <p:cNvSpPr/>
              <p:nvPr/>
            </p:nvSpPr>
            <p:spPr>
              <a:xfrm>
                <a:off x="5958918" y="1253681"/>
                <a:ext cx="256205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DF0F2667-BEFE-A0E8-D0B2-7821D17ADB4D}"/>
                  </a:ext>
                </a:extLst>
              </p:cNvPr>
              <p:cNvSpPr/>
              <p:nvPr/>
            </p:nvSpPr>
            <p:spPr>
              <a:xfrm>
                <a:off x="5958740" y="5362313"/>
                <a:ext cx="256205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5383" name="Group 82">
              <a:extLst>
                <a:ext uri="{FF2B5EF4-FFF2-40B4-BE49-F238E27FC236}">
                  <a16:creationId xmlns:a16="http://schemas.microsoft.com/office/drawing/2014/main" id="{49F079FA-48B3-0009-EA98-E6D1576F318C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5963651" y="1253688"/>
              <a:ext cx="264696" cy="4374683"/>
              <a:chOff x="5963651" y="1239252"/>
              <a:chExt cx="264696" cy="4374683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6BAD5BF7-1E4F-0544-FC9B-EF7037A61BAD}"/>
                  </a:ext>
                </a:extLst>
              </p:cNvPr>
              <p:cNvSpPr/>
              <p:nvPr/>
            </p:nvSpPr>
            <p:spPr>
              <a:xfrm>
                <a:off x="5964157" y="1250670"/>
                <a:ext cx="263816" cy="2651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0D8F1A40-D039-AD96-2619-9D82E967E80A}"/>
                  </a:ext>
                </a:extLst>
              </p:cNvPr>
              <p:cNvSpPr/>
              <p:nvPr/>
            </p:nvSpPr>
            <p:spPr>
              <a:xfrm>
                <a:off x="5964156" y="5360183"/>
                <a:ext cx="263816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5384" name="Group 85">
              <a:extLst>
                <a:ext uri="{FF2B5EF4-FFF2-40B4-BE49-F238E27FC236}">
                  <a16:creationId xmlns:a16="http://schemas.microsoft.com/office/drawing/2014/main" id="{A1EB1EFC-67CE-921E-973F-E5F33C650A20}"/>
                </a:ext>
              </a:extLst>
            </p:cNvPr>
            <p:cNvGrpSpPr>
              <a:grpSpLocks/>
            </p:cNvGrpSpPr>
            <p:nvPr/>
          </p:nvGrpSpPr>
          <p:grpSpPr bwMode="auto">
            <a:xfrm rot="6300000">
              <a:off x="5963651" y="1256094"/>
              <a:ext cx="264696" cy="4374683"/>
              <a:chOff x="5963651" y="1239252"/>
              <a:chExt cx="264696" cy="4374683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8813377A-6D9F-4AF4-CA1D-60B03B84FF14}"/>
                  </a:ext>
                </a:extLst>
              </p:cNvPr>
              <p:cNvSpPr/>
              <p:nvPr/>
            </p:nvSpPr>
            <p:spPr>
              <a:xfrm>
                <a:off x="5957182" y="1257259"/>
                <a:ext cx="268889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C6EBCE54-777F-5743-5FD8-C008BD06FE71}"/>
                  </a:ext>
                </a:extLst>
              </p:cNvPr>
              <p:cNvSpPr/>
              <p:nvPr/>
            </p:nvSpPr>
            <p:spPr>
              <a:xfrm>
                <a:off x="5955566" y="5368999"/>
                <a:ext cx="268889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5385" name="Group 88">
              <a:extLst>
                <a:ext uri="{FF2B5EF4-FFF2-40B4-BE49-F238E27FC236}">
                  <a16:creationId xmlns:a16="http://schemas.microsoft.com/office/drawing/2014/main" id="{6FF708E3-E650-7B9A-38FF-82C2DF523C9A}"/>
                </a:ext>
              </a:extLst>
            </p:cNvPr>
            <p:cNvGrpSpPr>
              <a:grpSpLocks/>
            </p:cNvGrpSpPr>
            <p:nvPr/>
          </p:nvGrpSpPr>
          <p:grpSpPr bwMode="auto">
            <a:xfrm rot="7200000">
              <a:off x="5963651" y="1258500"/>
              <a:ext cx="264696" cy="4374683"/>
              <a:chOff x="5963651" y="1239252"/>
              <a:chExt cx="264696" cy="4374683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4CAC2DAE-2B06-2D32-354D-01D8C4FD7B0B}"/>
                  </a:ext>
                </a:extLst>
              </p:cNvPr>
              <p:cNvSpPr/>
              <p:nvPr/>
            </p:nvSpPr>
            <p:spPr>
              <a:xfrm>
                <a:off x="5961672" y="1256440"/>
                <a:ext cx="265083" cy="2651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B7AEB3D-8546-8EC4-52A7-E9BD27F8CB6A}"/>
                  </a:ext>
                </a:extLst>
              </p:cNvPr>
              <p:cNvSpPr/>
              <p:nvPr/>
            </p:nvSpPr>
            <p:spPr>
              <a:xfrm>
                <a:off x="5963454" y="5367770"/>
                <a:ext cx="265084" cy="26517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5386" name="Group 91">
              <a:extLst>
                <a:ext uri="{FF2B5EF4-FFF2-40B4-BE49-F238E27FC236}">
                  <a16:creationId xmlns:a16="http://schemas.microsoft.com/office/drawing/2014/main" id="{2FC5EA47-E8E7-C004-0A85-8294D78882BF}"/>
                </a:ext>
              </a:extLst>
            </p:cNvPr>
            <p:cNvGrpSpPr>
              <a:grpSpLocks/>
            </p:cNvGrpSpPr>
            <p:nvPr/>
          </p:nvGrpSpPr>
          <p:grpSpPr bwMode="auto">
            <a:xfrm rot="8100000">
              <a:off x="5963651" y="1260906"/>
              <a:ext cx="264696" cy="4374683"/>
              <a:chOff x="5963651" y="1239252"/>
              <a:chExt cx="264696" cy="4374683"/>
            </a:xfrm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F715AB01-E293-EC28-98E8-5E24A426179E}"/>
                  </a:ext>
                </a:extLst>
              </p:cNvPr>
              <p:cNvSpPr/>
              <p:nvPr/>
            </p:nvSpPr>
            <p:spPr>
              <a:xfrm>
                <a:off x="5963923" y="1242176"/>
                <a:ext cx="263902" cy="2650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3CB8E5A5-4658-D411-70AA-C2255B96A143}"/>
                  </a:ext>
                </a:extLst>
              </p:cNvPr>
              <p:cNvSpPr/>
              <p:nvPr/>
            </p:nvSpPr>
            <p:spPr>
              <a:xfrm>
                <a:off x="5963923" y="5351559"/>
                <a:ext cx="263902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5387" name="Group 94">
              <a:extLst>
                <a:ext uri="{FF2B5EF4-FFF2-40B4-BE49-F238E27FC236}">
                  <a16:creationId xmlns:a16="http://schemas.microsoft.com/office/drawing/2014/main" id="{F0962B20-76B7-EF28-2CDB-ACD8397D8F8B}"/>
                </a:ext>
              </a:extLst>
            </p:cNvPr>
            <p:cNvGrpSpPr>
              <a:grpSpLocks/>
            </p:cNvGrpSpPr>
            <p:nvPr/>
          </p:nvGrpSpPr>
          <p:grpSpPr bwMode="auto">
            <a:xfrm rot="9000000">
              <a:off x="5963651" y="1263312"/>
              <a:ext cx="264696" cy="4374683"/>
              <a:chOff x="5963651" y="1239252"/>
              <a:chExt cx="264696" cy="4374683"/>
            </a:xfrm>
          </p:grpSpPr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CF90039B-6A05-5FB2-480C-3DCBA361C76E}"/>
                  </a:ext>
                </a:extLst>
              </p:cNvPr>
              <p:cNvSpPr/>
              <p:nvPr/>
            </p:nvSpPr>
            <p:spPr>
              <a:xfrm>
                <a:off x="5973389" y="1250216"/>
                <a:ext cx="257559" cy="26508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553A5386-ECAA-8741-4BBE-E171FB3A95F7}"/>
                  </a:ext>
                </a:extLst>
              </p:cNvPr>
              <p:cNvSpPr/>
              <p:nvPr/>
            </p:nvSpPr>
            <p:spPr>
              <a:xfrm>
                <a:off x="5964001" y="5348849"/>
                <a:ext cx="263902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5388" name="Group 97">
              <a:extLst>
                <a:ext uri="{FF2B5EF4-FFF2-40B4-BE49-F238E27FC236}">
                  <a16:creationId xmlns:a16="http://schemas.microsoft.com/office/drawing/2014/main" id="{6CD7DD63-ADD8-4108-A7A7-723BD9B65C6B}"/>
                </a:ext>
              </a:extLst>
            </p:cNvPr>
            <p:cNvGrpSpPr>
              <a:grpSpLocks/>
            </p:cNvGrpSpPr>
            <p:nvPr/>
          </p:nvGrpSpPr>
          <p:grpSpPr bwMode="auto">
            <a:xfrm rot="9900000">
              <a:off x="5963651" y="1265718"/>
              <a:ext cx="264696" cy="4374683"/>
              <a:chOff x="5963651" y="1239252"/>
              <a:chExt cx="264696" cy="4374683"/>
            </a:xfrm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DABEE508-7631-C4B8-CFF5-188C8A9AC743}"/>
                  </a:ext>
                </a:extLst>
              </p:cNvPr>
              <p:cNvSpPr/>
              <p:nvPr/>
            </p:nvSpPr>
            <p:spPr>
              <a:xfrm>
                <a:off x="5974269" y="1246466"/>
                <a:ext cx="260096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D7BB0BFC-562D-0F3B-78FE-5062AB75E362}"/>
                  </a:ext>
                </a:extLst>
              </p:cNvPr>
              <p:cNvSpPr/>
              <p:nvPr/>
            </p:nvSpPr>
            <p:spPr>
              <a:xfrm>
                <a:off x="5980261" y="5355061"/>
                <a:ext cx="257559" cy="2650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82587AEA-318F-C202-5AFA-947A490193F9}"/>
              </a:ext>
            </a:extLst>
          </p:cNvPr>
          <p:cNvSpPr txBox="1"/>
          <p:nvPr/>
        </p:nvSpPr>
        <p:spPr>
          <a:xfrm>
            <a:off x="4195921" y="1379410"/>
            <a:ext cx="384772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accent4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anose="02040603050506020204" pitchFamily="18" charset="0"/>
                <a:cs typeface="+mn-cs"/>
              </a:rPr>
              <a:t>HOẠT ĐỘNG </a:t>
            </a:r>
            <a:r>
              <a:rPr lang="en-US" sz="6000" dirty="0">
                <a:solidFill>
                  <a:schemeClr val="accent4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Alberta Heavy" panose="02040603050506020204" pitchFamily="18" charset="0"/>
                <a:cs typeface="+mn-cs"/>
              </a:rPr>
              <a:t>5</a:t>
            </a:r>
            <a:endParaRPr lang="en-US" sz="3200" dirty="0">
              <a:solidFill>
                <a:schemeClr val="accent4"/>
              </a:solidFill>
              <a:effectLst>
                <a:glow rad="190500">
                  <a:schemeClr val="tx1">
                    <a:alpha val="83000"/>
                  </a:schemeClr>
                </a:glow>
              </a:effectLst>
              <a:latin typeface="UTM Alberta Heavy" panose="02040603050506020204" pitchFamily="18" charset="0"/>
              <a:cs typeface="+mn-cs"/>
            </a:endParaRP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8FA1F4B-2ABA-2ABB-2FB4-E86F625D6918}"/>
              </a:ext>
            </a:extLst>
          </p:cNvPr>
          <p:cNvCxnSpPr>
            <a:cxnSpLocks/>
          </p:cNvCxnSpPr>
          <p:nvPr/>
        </p:nvCxnSpPr>
        <p:spPr>
          <a:xfrm>
            <a:off x="4583665" y="2206625"/>
            <a:ext cx="3214609" cy="0"/>
          </a:xfrm>
          <a:prstGeom prst="line">
            <a:avLst/>
          </a:prstGeom>
          <a:ln w="38100">
            <a:solidFill>
              <a:schemeClr val="accent4"/>
            </a:solidFill>
            <a:headEnd type="oval" w="med" len="med"/>
            <a:tailEnd type="oval" w="med" len="med"/>
          </a:ln>
          <a:effectLst>
            <a:glow rad="101600">
              <a:schemeClr val="tx1">
                <a:alpha val="88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B25BFC9B-34D1-2370-B748-5142FD408146}"/>
              </a:ext>
            </a:extLst>
          </p:cNvPr>
          <p:cNvSpPr txBox="1"/>
          <p:nvPr/>
        </p:nvSpPr>
        <p:spPr>
          <a:xfrm>
            <a:off x="2188860" y="2690683"/>
            <a:ext cx="836276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Tìm</a:t>
            </a:r>
            <a:r>
              <a:rPr lang="en-US" sz="5400" dirty="0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 </a:t>
            </a:r>
            <a:r>
              <a:rPr lang="en-US" sz="5400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hiểu</a:t>
            </a:r>
            <a:r>
              <a:rPr lang="en-US" sz="5400" dirty="0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 </a:t>
            </a:r>
            <a:r>
              <a:rPr lang="en-US" sz="5400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cách</a:t>
            </a:r>
            <a:r>
              <a:rPr lang="en-US" sz="5400" dirty="0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 </a:t>
            </a:r>
            <a:r>
              <a:rPr lang="en-US" sz="5400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diễn</a:t>
            </a:r>
            <a:r>
              <a:rPr lang="en-US" sz="5400" dirty="0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 </a:t>
            </a:r>
            <a:r>
              <a:rPr lang="en-US" sz="5400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tả</a:t>
            </a:r>
            <a:r>
              <a:rPr lang="en-US" sz="5400" dirty="0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 </a:t>
            </a:r>
            <a:r>
              <a:rPr lang="en-US" sz="5400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hình</a:t>
            </a:r>
            <a:r>
              <a:rPr lang="en-US" sz="5400" dirty="0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 </a:t>
            </a:r>
            <a:r>
              <a:rPr lang="en-US" sz="5400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khối</a:t>
            </a:r>
            <a:r>
              <a:rPr lang="en-US" sz="5400" dirty="0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 </a:t>
            </a:r>
            <a:r>
              <a:rPr lang="en-US" sz="5400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trong</a:t>
            </a:r>
            <a:r>
              <a:rPr lang="en-US" sz="5400" dirty="0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 </a:t>
            </a:r>
            <a:r>
              <a:rPr lang="en-US" sz="5400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tranh</a:t>
            </a:r>
            <a:r>
              <a:rPr lang="en-US" sz="5400" dirty="0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 </a:t>
            </a:r>
            <a:r>
              <a:rPr lang="en-US" sz="5400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tĩnh</a:t>
            </a:r>
            <a:r>
              <a:rPr lang="en-US" sz="5400" dirty="0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 </a:t>
            </a:r>
            <a:r>
              <a:rPr lang="en-US" sz="5400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vật</a:t>
            </a:r>
            <a:endParaRPr lang="en-US" sz="5400" dirty="0">
              <a:solidFill>
                <a:schemeClr val="bg1"/>
              </a:solidFill>
              <a:effectLst>
                <a:glow rad="190500">
                  <a:schemeClr val="tx1">
                    <a:alpha val="83000"/>
                  </a:schemeClr>
                </a:glow>
              </a:effectLst>
              <a:latin typeface="UTM Davida" panose="02040603050506020204" pitchFamily="18" charset="0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17FC832-0E47-FF4E-226D-012EF4F9D0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41371" y="-83715"/>
            <a:ext cx="3509647" cy="2233760"/>
          </a:xfrm>
          <a:prstGeom prst="rect">
            <a:avLst/>
          </a:prstGeom>
          <a:noFill/>
          <a:ln>
            <a:noFill/>
          </a:ln>
          <a:effectLst>
            <a:outerShdw blurRad="101600" dist="38100" dir="8100000" sx="106000" sy="106000" algn="tr" rotWithShape="0">
              <a:srgbClr val="000000">
                <a:alpha val="59999"/>
              </a:srgbClr>
            </a:outerShdw>
          </a:effec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87F5F6E1-2284-EF3B-1994-0E5E760FD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95243" y="-64675"/>
            <a:ext cx="9166168" cy="1182298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Tiết</a:t>
            </a:r>
            <a:r>
              <a:rPr lang="en-US" sz="3600" b="1" dirty="0"/>
              <a:t> 12: </a:t>
            </a:r>
            <a:r>
              <a:rPr lang="en-US" sz="3600" b="1" dirty="0" err="1"/>
              <a:t>Bài</a:t>
            </a:r>
            <a:r>
              <a:rPr lang="en-US" sz="3600" b="1" dirty="0"/>
              <a:t> 6</a:t>
            </a:r>
            <a:br>
              <a:rPr lang="en-US" sz="3600" b="1" dirty="0"/>
            </a:br>
            <a:r>
              <a:rPr lang="en-US" sz="3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VẼ MẪU DẠNG KHỐI TRỤ, KHỐI CẦU (</a:t>
            </a:r>
            <a:r>
              <a:rPr lang="en-US" sz="31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Tiết</a:t>
            </a:r>
            <a:r>
              <a:rPr lang="en-US" sz="3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2)</a:t>
            </a:r>
            <a:endParaRPr lang="vi-VN" sz="3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188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6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17FC832-0E47-FF4E-226D-012EF4F9D0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54494" y="-64675"/>
            <a:ext cx="3337506" cy="2124199"/>
          </a:xfrm>
          <a:prstGeom prst="rect">
            <a:avLst/>
          </a:prstGeom>
          <a:noFill/>
          <a:ln>
            <a:noFill/>
          </a:ln>
          <a:effectLst>
            <a:outerShdw blurRad="101600" dist="38100" dir="8100000" sx="106000" sy="106000" algn="tr" rotWithShape="0">
              <a:srgbClr val="000000">
                <a:alpha val="59999"/>
              </a:srgbClr>
            </a:outerShdw>
          </a:effec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87F5F6E1-2284-EF3B-1994-0E5E760FD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558" y="-109391"/>
            <a:ext cx="9166168" cy="1182298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Tiết</a:t>
            </a:r>
            <a:r>
              <a:rPr lang="en-US" sz="3600" b="1" dirty="0"/>
              <a:t> 12: </a:t>
            </a:r>
            <a:r>
              <a:rPr lang="en-US" sz="3600" b="1" dirty="0" err="1"/>
              <a:t>Bài</a:t>
            </a:r>
            <a:r>
              <a:rPr lang="en-US" sz="3600" b="1" dirty="0"/>
              <a:t> 6</a:t>
            </a:r>
            <a:br>
              <a:rPr lang="en-US" sz="3600" b="1" dirty="0"/>
            </a:br>
            <a:r>
              <a:rPr lang="en-US" sz="3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VẼ MẪU DẠNG KHỐI TRỤ, KHỐI CẦU (</a:t>
            </a:r>
            <a:r>
              <a:rPr lang="en-US" sz="31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Tiết</a:t>
            </a:r>
            <a:r>
              <a:rPr lang="en-US" sz="3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2)</a:t>
            </a:r>
            <a:endParaRPr lang="vi-VN" sz="3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102">
            <a:extLst>
              <a:ext uri="{FF2B5EF4-FFF2-40B4-BE49-F238E27FC236}">
                <a16:creationId xmlns:a16="http://schemas.microsoft.com/office/drawing/2014/main" id="{9EDC6667-9835-1759-E07D-E19734242B81}"/>
              </a:ext>
            </a:extLst>
          </p:cNvPr>
          <p:cNvSpPr txBox="1"/>
          <p:nvPr/>
        </p:nvSpPr>
        <p:spPr>
          <a:xfrm>
            <a:off x="300558" y="1201987"/>
            <a:ext cx="94623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V - </a:t>
            </a:r>
            <a:r>
              <a:rPr lang="en-US" sz="3200" b="1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Tìm</a:t>
            </a:r>
            <a:r>
              <a:rPr lang="en-US" sz="3200" b="1" dirty="0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hiểu</a:t>
            </a:r>
            <a:r>
              <a:rPr lang="en-US" sz="3200" b="1" dirty="0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cách</a:t>
            </a:r>
            <a:r>
              <a:rPr lang="en-US" sz="3200" b="1" dirty="0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diễn</a:t>
            </a:r>
            <a:r>
              <a:rPr lang="en-US" sz="3200" b="1" dirty="0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tả</a:t>
            </a:r>
            <a:r>
              <a:rPr lang="en-US" sz="3200" b="1" dirty="0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hình</a:t>
            </a:r>
            <a:r>
              <a:rPr lang="en-US" sz="3200" b="1" dirty="0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khối</a:t>
            </a:r>
            <a:r>
              <a:rPr lang="en-US" sz="3200" b="1" dirty="0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trong</a:t>
            </a:r>
            <a:r>
              <a:rPr lang="en-US" sz="3200" b="1" dirty="0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tranh</a:t>
            </a:r>
            <a:r>
              <a:rPr lang="en-US" sz="3200" b="1" dirty="0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tĩnh</a:t>
            </a:r>
            <a:r>
              <a:rPr lang="en-US" sz="3200" b="1" dirty="0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vật</a:t>
            </a:r>
            <a:endParaRPr lang="en-US" sz="3200" b="1" dirty="0">
              <a:solidFill>
                <a:schemeClr val="bg1"/>
              </a:solidFill>
              <a:effectLst>
                <a:glow rad="190500">
                  <a:schemeClr val="tx1">
                    <a:alpha val="83000"/>
                  </a:schemeClr>
                </a:glow>
              </a:effectLst>
              <a:latin typeface="UTM Davida" panose="02040603050506020204" pitchFamily="18" charset="0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1FDC0DD-1CA0-261B-CA97-4C7163D53D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4199" y="2188604"/>
            <a:ext cx="4017076" cy="3139712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78603708-C190-ECED-4A57-14BB984043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164" y="2232536"/>
            <a:ext cx="2110924" cy="3067813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41ECF012-5249-8236-0B07-63E3F38B77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5471" y="2188604"/>
            <a:ext cx="4138714" cy="3139712"/>
          </a:xfrm>
          <a:prstGeom prst="rect">
            <a:avLst/>
          </a:prstGeom>
        </p:spPr>
      </p:pic>
      <p:sp>
        <p:nvSpPr>
          <p:cNvPr id="11" name="TextBox 102">
            <a:extLst>
              <a:ext uri="{FF2B5EF4-FFF2-40B4-BE49-F238E27FC236}">
                <a16:creationId xmlns:a16="http://schemas.microsoft.com/office/drawing/2014/main" id="{E3B4A827-C208-0764-C1B7-6308EED392CC}"/>
              </a:ext>
            </a:extLst>
          </p:cNvPr>
          <p:cNvSpPr txBox="1"/>
          <p:nvPr/>
        </p:nvSpPr>
        <p:spPr>
          <a:xfrm>
            <a:off x="879993" y="5834334"/>
            <a:ext cx="9462333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B05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Một</a:t>
            </a:r>
            <a:r>
              <a:rPr lang="en-US" sz="3200" b="1" dirty="0">
                <a:solidFill>
                  <a:srgbClr val="00B05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số</a:t>
            </a:r>
            <a:r>
              <a:rPr lang="en-US" sz="3200" b="1" dirty="0">
                <a:solidFill>
                  <a:srgbClr val="00B05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cách</a:t>
            </a:r>
            <a:r>
              <a:rPr lang="en-US" sz="3200" b="1" dirty="0">
                <a:solidFill>
                  <a:srgbClr val="00B05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diễn</a:t>
            </a:r>
            <a:r>
              <a:rPr lang="en-US" sz="3200" b="1" dirty="0">
                <a:solidFill>
                  <a:srgbClr val="00B05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tả</a:t>
            </a:r>
            <a:r>
              <a:rPr lang="en-US" sz="3200" b="1" dirty="0">
                <a:solidFill>
                  <a:srgbClr val="00B05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khối</a:t>
            </a:r>
            <a:r>
              <a:rPr lang="en-US" sz="3200" b="1" dirty="0">
                <a:solidFill>
                  <a:srgbClr val="00B05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trong</a:t>
            </a:r>
            <a:r>
              <a:rPr lang="en-US" sz="3200" b="1" dirty="0">
                <a:solidFill>
                  <a:srgbClr val="00B05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tranh</a:t>
            </a:r>
            <a:r>
              <a:rPr lang="en-US" sz="3200" b="1" dirty="0">
                <a:solidFill>
                  <a:srgbClr val="00B05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tĩnh</a:t>
            </a:r>
            <a:r>
              <a:rPr lang="en-US" sz="3200" b="1" dirty="0">
                <a:solidFill>
                  <a:srgbClr val="00B05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vật</a:t>
            </a:r>
            <a:endParaRPr lang="en-US" sz="3200" b="1" dirty="0">
              <a:solidFill>
                <a:srgbClr val="00B050"/>
              </a:solidFill>
              <a:effectLst>
                <a:glow rad="190500">
                  <a:schemeClr val="tx1">
                    <a:alpha val="83000"/>
                  </a:schemeClr>
                </a:glow>
              </a:effectLst>
              <a:latin typeface="UTM Davida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9226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17FC832-0E47-FF4E-226D-012EF4F9D0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54494" y="-64675"/>
            <a:ext cx="3337506" cy="2124199"/>
          </a:xfrm>
          <a:prstGeom prst="rect">
            <a:avLst/>
          </a:prstGeom>
          <a:noFill/>
          <a:ln>
            <a:noFill/>
          </a:ln>
          <a:effectLst>
            <a:outerShdw blurRad="101600" dist="38100" dir="8100000" sx="106000" sy="106000" algn="tr" rotWithShape="0">
              <a:srgbClr val="000000">
                <a:alpha val="59999"/>
              </a:srgbClr>
            </a:outerShdw>
          </a:effectLst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id="{87F5F6E1-2284-EF3B-1994-0E5E760FD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19" y="-55548"/>
            <a:ext cx="9166168" cy="1182298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Tiết</a:t>
            </a:r>
            <a:r>
              <a:rPr lang="en-US" sz="3600" b="1" dirty="0"/>
              <a:t> 12: </a:t>
            </a:r>
            <a:r>
              <a:rPr lang="en-US" sz="3600" b="1" dirty="0" err="1"/>
              <a:t>Bài</a:t>
            </a:r>
            <a:r>
              <a:rPr lang="en-US" sz="3600" b="1" dirty="0"/>
              <a:t> 6</a:t>
            </a:r>
            <a:br>
              <a:rPr lang="en-US" sz="3600" b="1" dirty="0"/>
            </a:br>
            <a:r>
              <a:rPr lang="en-US" sz="3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VẼ MẪU DẠNG KHỐI TRỤ, KHỐI CẦU (</a:t>
            </a:r>
            <a:r>
              <a:rPr lang="en-US" sz="31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Tiết</a:t>
            </a:r>
            <a:r>
              <a:rPr lang="en-US" sz="3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2)</a:t>
            </a:r>
            <a:endParaRPr lang="vi-VN" sz="3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102">
            <a:extLst>
              <a:ext uri="{FF2B5EF4-FFF2-40B4-BE49-F238E27FC236}">
                <a16:creationId xmlns:a16="http://schemas.microsoft.com/office/drawing/2014/main" id="{9EDC6667-9835-1759-E07D-E19734242B81}"/>
              </a:ext>
            </a:extLst>
          </p:cNvPr>
          <p:cNvSpPr txBox="1"/>
          <p:nvPr/>
        </p:nvSpPr>
        <p:spPr>
          <a:xfrm>
            <a:off x="204367" y="1273003"/>
            <a:ext cx="94623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V - </a:t>
            </a:r>
            <a:r>
              <a:rPr lang="en-US" sz="3200" b="1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Tìm</a:t>
            </a:r>
            <a:r>
              <a:rPr lang="en-US" sz="3200" b="1" dirty="0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hiểu</a:t>
            </a:r>
            <a:r>
              <a:rPr lang="en-US" sz="3200" b="1" dirty="0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cách</a:t>
            </a:r>
            <a:r>
              <a:rPr lang="en-US" sz="3200" b="1" dirty="0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diễn</a:t>
            </a:r>
            <a:r>
              <a:rPr lang="en-US" sz="3200" b="1" dirty="0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tả</a:t>
            </a:r>
            <a:r>
              <a:rPr lang="en-US" sz="3200" b="1" dirty="0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hình</a:t>
            </a:r>
            <a:r>
              <a:rPr lang="en-US" sz="3200" b="1" dirty="0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khối</a:t>
            </a:r>
            <a:r>
              <a:rPr lang="en-US" sz="3200" b="1" dirty="0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trong</a:t>
            </a:r>
            <a:r>
              <a:rPr lang="en-US" sz="3200" b="1" dirty="0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tranh</a:t>
            </a:r>
            <a:r>
              <a:rPr lang="en-US" sz="3200" b="1" dirty="0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tĩnh</a:t>
            </a:r>
            <a:r>
              <a:rPr lang="en-US" sz="3200" b="1" dirty="0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vật</a:t>
            </a:r>
            <a:endParaRPr lang="en-US" sz="3200" b="1" dirty="0">
              <a:solidFill>
                <a:schemeClr val="bg1"/>
              </a:solidFill>
              <a:effectLst>
                <a:glow rad="190500">
                  <a:schemeClr val="tx1">
                    <a:alpha val="83000"/>
                  </a:schemeClr>
                </a:glow>
              </a:effectLst>
              <a:latin typeface="UTM Davida" panose="02040603050506020204" pitchFamily="18" charset="0"/>
              <a:cs typeface="+mn-cs"/>
            </a:endParaRPr>
          </a:p>
        </p:txBody>
      </p:sp>
      <p:sp>
        <p:nvSpPr>
          <p:cNvPr id="11" name="TextBox 102">
            <a:extLst>
              <a:ext uri="{FF2B5EF4-FFF2-40B4-BE49-F238E27FC236}">
                <a16:creationId xmlns:a16="http://schemas.microsoft.com/office/drawing/2014/main" id="{E3B4A827-C208-0764-C1B7-6308EED392CC}"/>
              </a:ext>
            </a:extLst>
          </p:cNvPr>
          <p:cNvSpPr txBox="1"/>
          <p:nvPr/>
        </p:nvSpPr>
        <p:spPr>
          <a:xfrm>
            <a:off x="681414" y="3011495"/>
            <a:ext cx="946233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</a:rPr>
              <a:t>Để</a:t>
            </a:r>
            <a:r>
              <a:rPr lang="en-US" sz="4000" b="1" dirty="0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</a:rPr>
              <a:t>diễn</a:t>
            </a:r>
            <a:r>
              <a:rPr lang="en-US" sz="4000" b="1" dirty="0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</a:rPr>
              <a:t>tả</a:t>
            </a:r>
            <a:r>
              <a:rPr lang="en-US" sz="4000" b="1" dirty="0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</a:rPr>
              <a:t>hình</a:t>
            </a:r>
            <a:r>
              <a:rPr lang="en-US" sz="4000" b="1" dirty="0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</a:rPr>
              <a:t>khối</a:t>
            </a:r>
            <a:r>
              <a:rPr lang="en-US" sz="4000" b="1" dirty="0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</a:rPr>
              <a:t>trên</a:t>
            </a:r>
            <a:r>
              <a:rPr lang="en-US" sz="4000" b="1" dirty="0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</a:rPr>
              <a:t>mặt</a:t>
            </a:r>
            <a:r>
              <a:rPr lang="en-US" sz="4000" b="1" dirty="0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</a:rPr>
              <a:t>phẳng</a:t>
            </a:r>
            <a:r>
              <a:rPr lang="en-US" sz="4000" b="1" dirty="0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</a:rPr>
              <a:t>cần</a:t>
            </a:r>
            <a:r>
              <a:rPr lang="en-US" sz="4000" b="1" dirty="0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</a:rPr>
              <a:t>thể</a:t>
            </a:r>
            <a:r>
              <a:rPr lang="en-US" sz="4000" b="1" dirty="0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</a:rPr>
              <a:t>hiện</a:t>
            </a:r>
            <a:r>
              <a:rPr lang="en-US" sz="4000" b="1" dirty="0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</a:rPr>
              <a:t>nguồn</a:t>
            </a:r>
            <a:r>
              <a:rPr lang="en-US" sz="4000" b="1" dirty="0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</a:rPr>
              <a:t>sáng</a:t>
            </a:r>
            <a:r>
              <a:rPr lang="en-US" sz="4000" b="1" dirty="0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</a:rPr>
              <a:t>độ</a:t>
            </a:r>
            <a:r>
              <a:rPr lang="en-US" sz="4000" b="1" dirty="0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</a:rPr>
              <a:t>đậm</a:t>
            </a:r>
            <a:r>
              <a:rPr lang="en-US" sz="4000" b="1" dirty="0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</a:rPr>
              <a:t>nhạt</a:t>
            </a:r>
            <a:r>
              <a:rPr lang="en-US" sz="4000" b="1" dirty="0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</a:rPr>
              <a:t>và</a:t>
            </a:r>
            <a:r>
              <a:rPr lang="en-US" sz="4000" b="1" dirty="0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</a:rPr>
              <a:t>bóng</a:t>
            </a:r>
            <a:r>
              <a:rPr lang="en-US" sz="4000" b="1" dirty="0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</a:rPr>
              <a:t>đổ</a:t>
            </a:r>
            <a:r>
              <a:rPr lang="en-US" sz="4000" b="1" dirty="0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</a:rPr>
              <a:t>bóng</a:t>
            </a:r>
            <a:r>
              <a:rPr lang="en-US" sz="4000" b="1" dirty="0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</a:rPr>
              <a:t>phản</a:t>
            </a:r>
            <a:r>
              <a:rPr lang="en-US" sz="4000" b="1" dirty="0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</a:rPr>
              <a:t>quang</a:t>
            </a:r>
            <a:r>
              <a:rPr lang="en-US" sz="4000" b="1" dirty="0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</a:rPr>
              <a:t>trên</a:t>
            </a:r>
            <a:r>
              <a:rPr lang="en-US" sz="4000" b="1" dirty="0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</a:rPr>
              <a:t>mẫu</a:t>
            </a:r>
            <a:r>
              <a:rPr lang="en-US" sz="4000" b="1" dirty="0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</a:rPr>
              <a:t>vật</a:t>
            </a:r>
            <a:endParaRPr lang="en-US" sz="4000" b="1" dirty="0">
              <a:solidFill>
                <a:schemeClr val="bg1"/>
              </a:solidFill>
              <a:effectLst>
                <a:glow rad="190500">
                  <a:schemeClr val="tx1">
                    <a:alpha val="83000"/>
                  </a:schemeClr>
                </a:glow>
              </a:effectLst>
              <a:latin typeface="UTM Davida" panose="02040603050506020204" pitchFamily="18" charset="0"/>
            </a:endParaRPr>
          </a:p>
        </p:txBody>
      </p:sp>
      <p:sp>
        <p:nvSpPr>
          <p:cNvPr id="3" name="TextBox 102">
            <a:extLst>
              <a:ext uri="{FF2B5EF4-FFF2-40B4-BE49-F238E27FC236}">
                <a16:creationId xmlns:a16="http://schemas.microsoft.com/office/drawing/2014/main" id="{4DC301DB-4656-657C-70BE-346E5C50408A}"/>
              </a:ext>
            </a:extLst>
          </p:cNvPr>
          <p:cNvSpPr txBox="1"/>
          <p:nvPr/>
        </p:nvSpPr>
        <p:spPr>
          <a:xfrm>
            <a:off x="4335594" y="2069634"/>
            <a:ext cx="21777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Ghi</a:t>
            </a:r>
            <a:r>
              <a:rPr lang="en-US" sz="3200" b="1" dirty="0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glow rad="190500">
                    <a:schemeClr val="tx1">
                      <a:alpha val="83000"/>
                    </a:schemeClr>
                  </a:glow>
                </a:effectLst>
                <a:latin typeface="UTM Davida" panose="02040603050506020204" pitchFamily="18" charset="0"/>
                <a:cs typeface="+mn-cs"/>
              </a:rPr>
              <a:t>nhớ</a:t>
            </a:r>
            <a:endParaRPr lang="en-US" sz="3200" b="1" dirty="0">
              <a:solidFill>
                <a:schemeClr val="bg1"/>
              </a:solidFill>
              <a:effectLst>
                <a:glow rad="190500">
                  <a:schemeClr val="tx1">
                    <a:alpha val="83000"/>
                  </a:schemeClr>
                </a:glow>
              </a:effectLst>
              <a:latin typeface="UTM Davida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8481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5094D43-6FDF-F694-561D-59E44D8CC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-50800"/>
            <a:ext cx="5449887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Block Arc 12">
            <a:extLst>
              <a:ext uri="{FF2B5EF4-FFF2-40B4-BE49-F238E27FC236}">
                <a16:creationId xmlns:a16="http://schemas.microsoft.com/office/drawing/2014/main" id="{03754439-0544-069A-63FD-AE55AC4EF1A5}"/>
              </a:ext>
            </a:extLst>
          </p:cNvPr>
          <p:cNvSpPr/>
          <p:nvPr/>
        </p:nvSpPr>
        <p:spPr>
          <a:xfrm rot="16200000">
            <a:off x="8772525" y="-50800"/>
            <a:ext cx="6838950" cy="6838950"/>
          </a:xfrm>
          <a:prstGeom prst="blockArc">
            <a:avLst>
              <a:gd name="adj1" fmla="val 10800000"/>
              <a:gd name="adj2" fmla="val 21599999"/>
              <a:gd name="adj3" fmla="val 26485"/>
            </a:avLst>
          </a:prstGeom>
          <a:solidFill>
            <a:schemeClr val="accent2">
              <a:alpha val="6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0A9CFD3-EF08-B709-AF14-67149FDC6683}"/>
              </a:ext>
            </a:extLst>
          </p:cNvPr>
          <p:cNvGrpSpPr/>
          <p:nvPr/>
        </p:nvGrpSpPr>
        <p:grpSpPr>
          <a:xfrm>
            <a:off x="609600" y="2039872"/>
            <a:ext cx="9182100" cy="4284728"/>
            <a:chOff x="609600" y="1047750"/>
            <a:chExt cx="9664700" cy="4762500"/>
          </a:xfrm>
          <a:solidFill>
            <a:srgbClr val="ED7809"/>
          </a:solidFill>
          <a:effectLst>
            <a:outerShdw blurRad="317500" sx="102000" sy="102000" algn="ctr" rotWithShape="0">
              <a:prstClr val="black">
                <a:alpha val="82000"/>
              </a:prstClr>
            </a:outerShdw>
          </a:effectLst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7DA8892-F1A4-74F3-F50E-8C958A19B02E}"/>
                </a:ext>
              </a:extLst>
            </p:cNvPr>
            <p:cNvSpPr/>
            <p:nvPr/>
          </p:nvSpPr>
          <p:spPr>
            <a:xfrm>
              <a:off x="609600" y="1047750"/>
              <a:ext cx="9664700" cy="4762500"/>
            </a:xfrm>
            <a:custGeom>
              <a:avLst/>
              <a:gdLst>
                <a:gd name="connsiteX0" fmla="*/ 0 w 9664700"/>
                <a:gd name="connsiteY0" fmla="*/ 0 h 4762500"/>
                <a:gd name="connsiteX1" fmla="*/ 7283450 w 9664700"/>
                <a:gd name="connsiteY1" fmla="*/ 0 h 4762500"/>
                <a:gd name="connsiteX2" fmla="*/ 9664700 w 9664700"/>
                <a:gd name="connsiteY2" fmla="*/ 2381250 h 4762500"/>
                <a:gd name="connsiteX3" fmla="*/ 7283450 w 9664700"/>
                <a:gd name="connsiteY3" fmla="*/ 4762500 h 4762500"/>
                <a:gd name="connsiteX4" fmla="*/ 0 w 9664700"/>
                <a:gd name="connsiteY4" fmla="*/ 4762500 h 476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64700" h="4762500">
                  <a:moveTo>
                    <a:pt x="0" y="0"/>
                  </a:moveTo>
                  <a:lnTo>
                    <a:pt x="7283450" y="0"/>
                  </a:lnTo>
                  <a:cubicBezTo>
                    <a:pt x="8598578" y="0"/>
                    <a:pt x="9664700" y="1066122"/>
                    <a:pt x="9664700" y="2381250"/>
                  </a:cubicBezTo>
                  <a:cubicBezTo>
                    <a:pt x="9664700" y="3696378"/>
                    <a:pt x="8598578" y="4762500"/>
                    <a:pt x="7283450" y="4762500"/>
                  </a:cubicBezTo>
                  <a:lnTo>
                    <a:pt x="0" y="476250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2AB02F3-86F6-2193-7B1D-C5ECA8EFF2AA}"/>
                </a:ext>
              </a:extLst>
            </p:cNvPr>
            <p:cNvSpPr txBox="1"/>
            <p:nvPr/>
          </p:nvSpPr>
          <p:spPr>
            <a:xfrm>
              <a:off x="860504" y="2388148"/>
              <a:ext cx="7318441" cy="133417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effectLst>
                    <a:outerShdw dist="152400" dir="2700000" sx="99000" sy="99000" algn="tl" rotWithShape="0">
                      <a:prstClr val="black">
                        <a:alpha val="89000"/>
                      </a:prstClr>
                    </a:outerShdw>
                  </a:effectLst>
                  <a:latin typeface="UTM Alberta Heavy" panose="02040603050506020204" pitchFamily="18" charset="0"/>
                  <a:cs typeface="+mn-cs"/>
                </a:rPr>
                <a:t>TIẾP TỤC HOÀN THÀNH BÀI VẼ KHỐI TRỤ VÀ KHỐI CẦU</a:t>
              </a:r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chemeClr val="bg1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  <a:cs typeface="+mn-cs"/>
              </a:endParaRPr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bg1"/>
                  </a:solidFill>
                  <a:effectLst>
                    <a:outerShdw dist="152400" dir="2700000" sx="99000" sy="99000" algn="tl" rotWithShape="0">
                      <a:prstClr val="black">
                        <a:alpha val="89000"/>
                      </a:prstClr>
                    </a:outerShdw>
                  </a:effectLst>
                  <a:latin typeface="UTM Alberta Heavy" panose="02040603050506020204" pitchFamily="18" charset="0"/>
                  <a:cs typeface="+mn-cs"/>
                </a:rPr>
                <a:t>CHUẨN BỊ DỤNG CỤ ĐẦY ĐỦ CHO TIẾT HỌC SAU.</a:t>
              </a:r>
            </a:p>
          </p:txBody>
        </p:sp>
      </p:grpSp>
      <p:pic>
        <p:nvPicPr>
          <p:cNvPr id="18437" name="Picture 17">
            <a:extLst>
              <a:ext uri="{FF2B5EF4-FFF2-40B4-BE49-F238E27FC236}">
                <a16:creationId xmlns:a16="http://schemas.microsoft.com/office/drawing/2014/main" id="{82311EDD-6CC7-9264-81D4-7C9693CCF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0"/>
            <a:ext cx="439102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4028539-1B94-3251-0FCE-A6899FE0F37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95208"/>
          <a:stretch>
            <a:fillRect/>
          </a:stretch>
        </p:blipFill>
        <p:spPr>
          <a:xfrm>
            <a:off x="26668" y="0"/>
            <a:ext cx="582932" cy="6858000"/>
          </a:xfrm>
          <a:custGeom>
            <a:avLst/>
            <a:gdLst>
              <a:gd name="connsiteX0" fmla="*/ 0 w 582932"/>
              <a:gd name="connsiteY0" fmla="*/ 0 h 6858000"/>
              <a:gd name="connsiteX1" fmla="*/ 582932 w 582932"/>
              <a:gd name="connsiteY1" fmla="*/ 0 h 6858000"/>
              <a:gd name="connsiteX2" fmla="*/ 582932 w 582932"/>
              <a:gd name="connsiteY2" fmla="*/ 6858000 h 6858000"/>
              <a:gd name="connsiteX3" fmla="*/ 0 w 58293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932" h="6858000">
                <a:moveTo>
                  <a:pt x="0" y="0"/>
                </a:moveTo>
                <a:lnTo>
                  <a:pt x="582932" y="0"/>
                </a:lnTo>
                <a:lnTo>
                  <a:pt x="5829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05574932-F767-4BF2-D87B-BF32E5136795}"/>
              </a:ext>
            </a:extLst>
          </p:cNvPr>
          <p:cNvGrpSpPr/>
          <p:nvPr/>
        </p:nvGrpSpPr>
        <p:grpSpPr>
          <a:xfrm>
            <a:off x="609600" y="0"/>
            <a:ext cx="5486400" cy="1673225"/>
            <a:chOff x="609600" y="0"/>
            <a:chExt cx="5486400" cy="1673225"/>
          </a:xfrm>
          <a:solidFill>
            <a:srgbClr val="00B0F0"/>
          </a:solidFill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FD6DFB2-D6D5-ED07-D1A7-619B7A19791A}"/>
                </a:ext>
              </a:extLst>
            </p:cNvPr>
            <p:cNvGrpSpPr/>
            <p:nvPr/>
          </p:nvGrpSpPr>
          <p:grpSpPr>
            <a:xfrm>
              <a:off x="609600" y="0"/>
              <a:ext cx="5486400" cy="1673225"/>
              <a:chOff x="609600" y="0"/>
              <a:chExt cx="5486400" cy="1673225"/>
            </a:xfrm>
            <a:grpFill/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D99714A-863D-9013-F34B-84232BB2CEA7}"/>
                  </a:ext>
                </a:extLst>
              </p:cNvPr>
              <p:cNvSpPr/>
              <p:nvPr/>
            </p:nvSpPr>
            <p:spPr>
              <a:xfrm>
                <a:off x="609600" y="0"/>
                <a:ext cx="5486400" cy="1673225"/>
              </a:xfrm>
              <a:custGeom>
                <a:avLst/>
                <a:gdLst>
                  <a:gd name="connsiteX0" fmla="*/ 0 w 5486400"/>
                  <a:gd name="connsiteY0" fmla="*/ 0 h 1673225"/>
                  <a:gd name="connsiteX1" fmla="*/ 5486400 w 5486400"/>
                  <a:gd name="connsiteY1" fmla="*/ 0 h 1673225"/>
                  <a:gd name="connsiteX2" fmla="*/ 5486400 w 5486400"/>
                  <a:gd name="connsiteY2" fmla="*/ 914400 h 1673225"/>
                  <a:gd name="connsiteX3" fmla="*/ 2743200 w 5486400"/>
                  <a:gd name="connsiteY3" fmla="*/ 1673225 h 1673225"/>
                  <a:gd name="connsiteX4" fmla="*/ 0 w 5486400"/>
                  <a:gd name="connsiteY4" fmla="*/ 914400 h 167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86400" h="1673225">
                    <a:moveTo>
                      <a:pt x="0" y="0"/>
                    </a:moveTo>
                    <a:lnTo>
                      <a:pt x="5486400" y="0"/>
                    </a:lnTo>
                    <a:lnTo>
                      <a:pt x="5486400" y="914400"/>
                    </a:lnTo>
                    <a:lnTo>
                      <a:pt x="2743200" y="1673225"/>
                    </a:lnTo>
                    <a:lnTo>
                      <a:pt x="0" y="91440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glow rad="101600">
                  <a:schemeClr val="tx1">
                    <a:alpha val="60000"/>
                  </a:schemeClr>
                </a:glow>
                <a:outerShdw blurRad="1270000" dist="444500" sx="103000" sy="103000" algn="ctr" rotWithShape="0">
                  <a:prstClr val="black">
                    <a:alpha val="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80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49B7808-6B8B-D73C-1988-94C0410EB42C}"/>
                  </a:ext>
                </a:extLst>
              </p:cNvPr>
              <p:cNvSpPr/>
              <p:nvPr/>
            </p:nvSpPr>
            <p:spPr>
              <a:xfrm>
                <a:off x="723900" y="0"/>
                <a:ext cx="5257800" cy="1492250"/>
              </a:xfrm>
              <a:custGeom>
                <a:avLst/>
                <a:gdLst>
                  <a:gd name="connsiteX0" fmla="*/ 0 w 5486400"/>
                  <a:gd name="connsiteY0" fmla="*/ 0 h 1673225"/>
                  <a:gd name="connsiteX1" fmla="*/ 5486400 w 5486400"/>
                  <a:gd name="connsiteY1" fmla="*/ 0 h 1673225"/>
                  <a:gd name="connsiteX2" fmla="*/ 5486400 w 5486400"/>
                  <a:gd name="connsiteY2" fmla="*/ 914400 h 1673225"/>
                  <a:gd name="connsiteX3" fmla="*/ 2743200 w 5486400"/>
                  <a:gd name="connsiteY3" fmla="*/ 1673225 h 1673225"/>
                  <a:gd name="connsiteX4" fmla="*/ 0 w 5486400"/>
                  <a:gd name="connsiteY4" fmla="*/ 914400 h 1673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86400" h="1673225">
                    <a:moveTo>
                      <a:pt x="0" y="0"/>
                    </a:moveTo>
                    <a:lnTo>
                      <a:pt x="5486400" y="0"/>
                    </a:lnTo>
                    <a:lnTo>
                      <a:pt x="5486400" y="914400"/>
                    </a:lnTo>
                    <a:lnTo>
                      <a:pt x="2743200" y="1673225"/>
                    </a:lnTo>
                    <a:lnTo>
                      <a:pt x="0" y="914400"/>
                    </a:lnTo>
                    <a:close/>
                  </a:path>
                </a:pathLst>
              </a:custGeom>
              <a:grpFill/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800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A11DDB0-21EC-E203-86DC-8793C2AF06D2}"/>
                </a:ext>
              </a:extLst>
            </p:cNvPr>
            <p:cNvSpPr txBox="1"/>
            <p:nvPr/>
          </p:nvSpPr>
          <p:spPr>
            <a:xfrm>
              <a:off x="723900" y="147886"/>
              <a:ext cx="5257800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solidFill>
                    <a:schemeClr val="bg1"/>
                  </a:solidFill>
                  <a:effectLst>
                    <a:outerShdw dist="152400" dir="2700000" sx="99000" sy="99000" algn="tl" rotWithShape="0">
                      <a:prstClr val="black">
                        <a:alpha val="89000"/>
                      </a:prstClr>
                    </a:outerShdw>
                  </a:effectLst>
                  <a:latin typeface="UTM Alberta Heavy" panose="02040603050506020204" pitchFamily="18" charset="0"/>
                  <a:cs typeface="+mn-cs"/>
                </a:rPr>
                <a:t>DẶN DÒ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lock Arc 12">
            <a:extLst>
              <a:ext uri="{FF2B5EF4-FFF2-40B4-BE49-F238E27FC236}">
                <a16:creationId xmlns:a16="http://schemas.microsoft.com/office/drawing/2014/main" id="{A865307F-CBAC-D6D1-C849-E09A6224AE31}"/>
              </a:ext>
            </a:extLst>
          </p:cNvPr>
          <p:cNvSpPr/>
          <p:nvPr/>
        </p:nvSpPr>
        <p:spPr>
          <a:xfrm rot="16200000">
            <a:off x="8772525" y="0"/>
            <a:ext cx="6838950" cy="6838950"/>
          </a:xfrm>
          <a:prstGeom prst="blockArc">
            <a:avLst>
              <a:gd name="adj1" fmla="val 10800000"/>
              <a:gd name="adj2" fmla="val 21599999"/>
              <a:gd name="adj3" fmla="val 26485"/>
            </a:avLst>
          </a:prstGeom>
          <a:solidFill>
            <a:schemeClr val="accent2">
              <a:alpha val="6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F670E4D-B3D8-ADF0-7BD6-E3E63631EDCC}"/>
              </a:ext>
            </a:extLst>
          </p:cNvPr>
          <p:cNvGrpSpPr/>
          <p:nvPr/>
        </p:nvGrpSpPr>
        <p:grpSpPr>
          <a:xfrm>
            <a:off x="609600" y="2039872"/>
            <a:ext cx="9182100" cy="4284728"/>
            <a:chOff x="609600" y="1047750"/>
            <a:chExt cx="9664700" cy="4762500"/>
          </a:xfrm>
          <a:solidFill>
            <a:schemeClr val="accent6">
              <a:lumMod val="75000"/>
            </a:schemeClr>
          </a:solidFill>
          <a:effectLst>
            <a:outerShdw blurRad="317500" sx="102000" sy="102000" algn="ctr" rotWithShape="0">
              <a:prstClr val="black">
                <a:alpha val="82000"/>
              </a:prstClr>
            </a:outerShdw>
          </a:effectLst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B5EE748-2718-DC80-241E-527DA60EDC2D}"/>
                </a:ext>
              </a:extLst>
            </p:cNvPr>
            <p:cNvSpPr/>
            <p:nvPr/>
          </p:nvSpPr>
          <p:spPr>
            <a:xfrm>
              <a:off x="609600" y="1047750"/>
              <a:ext cx="9664700" cy="4762500"/>
            </a:xfrm>
            <a:custGeom>
              <a:avLst/>
              <a:gdLst>
                <a:gd name="connsiteX0" fmla="*/ 0 w 9664700"/>
                <a:gd name="connsiteY0" fmla="*/ 0 h 4762500"/>
                <a:gd name="connsiteX1" fmla="*/ 7283450 w 9664700"/>
                <a:gd name="connsiteY1" fmla="*/ 0 h 4762500"/>
                <a:gd name="connsiteX2" fmla="*/ 9664700 w 9664700"/>
                <a:gd name="connsiteY2" fmla="*/ 2381250 h 4762500"/>
                <a:gd name="connsiteX3" fmla="*/ 7283450 w 9664700"/>
                <a:gd name="connsiteY3" fmla="*/ 4762500 h 4762500"/>
                <a:gd name="connsiteX4" fmla="*/ 0 w 9664700"/>
                <a:gd name="connsiteY4" fmla="*/ 4762500 h 476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64700" h="4762500">
                  <a:moveTo>
                    <a:pt x="0" y="0"/>
                  </a:moveTo>
                  <a:lnTo>
                    <a:pt x="7283450" y="0"/>
                  </a:lnTo>
                  <a:cubicBezTo>
                    <a:pt x="8598578" y="0"/>
                    <a:pt x="9664700" y="1066122"/>
                    <a:pt x="9664700" y="2381250"/>
                  </a:cubicBezTo>
                  <a:cubicBezTo>
                    <a:pt x="9664700" y="3696378"/>
                    <a:pt x="8598578" y="4762500"/>
                    <a:pt x="7283450" y="4762500"/>
                  </a:cubicBezTo>
                  <a:lnTo>
                    <a:pt x="0" y="476250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79B6A67-7536-A4BC-E447-D4B0FF2D9564}"/>
                </a:ext>
              </a:extLst>
            </p:cNvPr>
            <p:cNvSpPr txBox="1"/>
            <p:nvPr/>
          </p:nvSpPr>
          <p:spPr>
            <a:xfrm>
              <a:off x="1688606" y="1877145"/>
              <a:ext cx="6704624" cy="2565716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>
                  <a:solidFill>
                    <a:schemeClr val="bg1"/>
                  </a:solidFill>
                  <a:effectLst>
                    <a:outerShdw dist="152400" dir="2700000" sx="99000" sy="99000" algn="tl" rotWithShape="0">
                      <a:prstClr val="black">
                        <a:alpha val="89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CHÀO TẠM BIỆT !</a:t>
              </a:r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dirty="0">
                <a:solidFill>
                  <a:schemeClr val="bg1"/>
                </a:solidFill>
                <a:effectLst>
                  <a:outerShdw dist="152400" dir="2700000" sx="99000" sy="99000" algn="tl" rotWithShape="0">
                    <a:prstClr val="black">
                      <a:alpha val="89000"/>
                    </a:prstClr>
                  </a:outerShdw>
                </a:effectLst>
                <a:latin typeface="UTM Alberta Heavy" panose="02040603050506020204" pitchFamily="18" charset="0"/>
                <a:cs typeface="+mn-cs"/>
              </a:endParaRPr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dirty="0">
                  <a:solidFill>
                    <a:schemeClr val="bg1"/>
                  </a:solidFill>
                  <a:effectLst>
                    <a:outerShdw dist="152400" dir="2700000" sx="99000" sy="99000" algn="tl" rotWithShape="0">
                      <a:prstClr val="black">
                        <a:alpha val="89000"/>
                      </a:prstClr>
                    </a:outerShdw>
                  </a:effectLst>
                  <a:latin typeface="UTM Alberta Heavy" panose="02040603050506020204" pitchFamily="18" charset="0"/>
                  <a:cs typeface="+mn-cs"/>
                </a:rPr>
                <a:t>HẸN GẶP LẠI CÁC EM </a:t>
              </a:r>
            </a:p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dirty="0">
                  <a:solidFill>
                    <a:schemeClr val="bg1"/>
                  </a:solidFill>
                  <a:effectLst>
                    <a:outerShdw dist="152400" dir="2700000" sx="99000" sy="99000" algn="tl" rotWithShape="0">
                      <a:prstClr val="black">
                        <a:alpha val="89000"/>
                      </a:prstClr>
                    </a:outerShdw>
                  </a:effectLst>
                  <a:latin typeface="UTM Alberta Heavy" panose="02040603050506020204" pitchFamily="18" charset="0"/>
                  <a:cs typeface="+mn-cs"/>
                </a:rPr>
                <a:t>TRONG TIẾT HỌC SAU</a:t>
              </a: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ABBE78B-6D24-D547-F23B-0502B6520832}"/>
              </a:ext>
            </a:extLst>
          </p:cNvPr>
          <p:cNvCxnSpPr>
            <a:cxnSpLocks/>
          </p:cNvCxnSpPr>
          <p:nvPr/>
        </p:nvCxnSpPr>
        <p:spPr>
          <a:xfrm>
            <a:off x="1524000" y="3429000"/>
            <a:ext cx="7480300" cy="0"/>
          </a:xfrm>
          <a:prstGeom prst="line">
            <a:avLst/>
          </a:prstGeom>
          <a:ln w="381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94B562CC-E1D9-C250-4C6D-0DE3B1056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9833">
            <a:off x="-131763" y="-138113"/>
            <a:ext cx="7672388" cy="2930526"/>
          </a:xfrm>
          <a:prstGeom prst="rect">
            <a:avLst/>
          </a:prstGeom>
          <a:effectLst>
            <a:outerShdw blurRad="152400" dist="139700" dir="13500000" algn="br" rotWithShape="0">
              <a:prstClr val="black">
                <a:alpha val="63000"/>
              </a:prst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322</Words>
  <Application>Microsoft Office PowerPoint</Application>
  <PresentationFormat>Màn hình rộng</PresentationFormat>
  <Paragraphs>36</Paragraphs>
  <Slides>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UTM Alberta Heavy</vt:lpstr>
      <vt:lpstr>UTM Davida</vt:lpstr>
      <vt:lpstr>Chủ đề Office</vt:lpstr>
      <vt:lpstr>Tiết 12: Bài 6 VẼ MẪU DẠNG KHỐI TRỤ, KHỐI CẦU (Tiết 2)</vt:lpstr>
      <vt:lpstr>Tiết 12: Bài 6 VẼ MẪU DẠNG KHỐI TRỤ, KHỐI CẦU (Tiết 2)</vt:lpstr>
      <vt:lpstr>Tiết 12: Bài 6 VẼ MẪU DẠNG KHỐI TRỤ, KHỐI CẦU (Tiết 2)</vt:lpstr>
      <vt:lpstr>Bản trình bày PowerPoint</vt:lpstr>
      <vt:lpstr>Tiết 12: Bài 6 VẼ MẪU DẠNG KHỐI TRỤ, KHỐI CẦU (Tiết 2)</vt:lpstr>
      <vt:lpstr>Tiết 12: Bài 6 VẼ MẪU DẠNG KHỐI TRỤ, KHỐI CẦU (Tiết 2)</vt:lpstr>
      <vt:lpstr>Tiết 12: Bài 6 VẼ MẪU DẠNG KHỐI TRỤ, KHỐI CẦU (Tiết 2)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12: Bài 6 VẼ MẪU DẠNG KHỐI TRỤ, KHỐI CẦU (Tiết 2)</dc:title>
  <dc:creator>Hi</dc:creator>
  <cp:lastModifiedBy>Hi</cp:lastModifiedBy>
  <cp:revision>15</cp:revision>
  <dcterms:created xsi:type="dcterms:W3CDTF">2024-11-12T16:44:32Z</dcterms:created>
  <dcterms:modified xsi:type="dcterms:W3CDTF">2024-11-30T19:34:11Z</dcterms:modified>
</cp:coreProperties>
</file>