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C0BB15-F417-D7F8-19BC-8D9B42F54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D20D928-20E4-B99D-71BA-41276C25A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994C0D-799D-DB36-61CD-69F80AACF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3F14-AED6-4E76-9EB2-C3CA463F5C29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738946-9D62-DA4B-B340-FDB3F96F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A670C7-1876-F0F5-618E-57B54295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659D-2207-49F2-B88F-D97C7BAE70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13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342D71-BF24-CDAF-441F-034D6153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DAD3D8C-3453-B145-AD2F-071B642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0473DB0-E02D-224D-3797-C577FBC6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3F14-AED6-4E76-9EB2-C3CA463F5C29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8278186-46C9-DDAD-D45D-D7D9D776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2E4A71-2425-158E-30E7-BD66F305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659D-2207-49F2-B88F-D97C7BAE70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844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903066C-418E-C5DC-E717-1F4A8B577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20D5FFD-AD4F-1BA0-1690-296E517C1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DBD09B1-93B4-C3D0-437A-21CBF986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3F14-AED6-4E76-9EB2-C3CA463F5C29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CE8A5F2-78F5-41D2-303E-1175A641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0EBD480-CDBB-6C2D-920F-0B67BFDD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659D-2207-49F2-B88F-D97C7BAE70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79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51903D3-1CDD-8806-2DFB-1B013527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F246E8-142F-F317-1C03-5DBBB950C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8F81394-783E-EB66-0CB4-55ADD7C0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3F14-AED6-4E76-9EB2-C3CA463F5C29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D3E07DD-A2B8-3176-FCF3-6857A25F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59AF4F-5325-55D5-37A5-4B1FA324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659D-2207-49F2-B88F-D97C7BAE70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254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7D0C004-9591-BE15-5901-DC027852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18A9822-A089-83C5-C1D9-F2AB0483F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40A0FE-05CD-13E4-CAD4-7498C17B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3F14-AED6-4E76-9EB2-C3CA463F5C29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3F4D9B-3C0A-0396-B290-1EDA3B12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033793-86CB-628D-5630-438C15A8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659D-2207-49F2-B88F-D97C7BAE70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311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13DCF0-3CBB-71AB-50ED-6FA08B94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26DA7B6-2611-23C3-2440-34808843A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8434950-647C-2EFD-8A80-E3546E66E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FF76098-796B-1A1D-B76F-CEC06824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3F14-AED6-4E76-9EB2-C3CA463F5C29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0EDCAA2-DFFF-1508-4ACD-2C4A5079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FF90071-6BD3-8B43-1ED5-34189346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659D-2207-49F2-B88F-D97C7BAE70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646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7688F0-1425-D3C9-61E1-3FACAD97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6CDB1B2-62E9-C16F-A696-946840B23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BB9322F-9954-1AC1-E11F-0FB1484D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DA81CFA-9698-3AA7-FDF6-63A0AB7B8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011ED99-50C2-0F15-9256-D0F28AE5A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A586BF5-E375-CCA1-F074-90A63A54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3F14-AED6-4E76-9EB2-C3CA463F5C29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1935472-9BE2-C5AB-14C4-9069B53D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5C5A487-45FC-B11F-9E14-968B726E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659D-2207-49F2-B88F-D97C7BAE70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070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F279C8-2C9E-F8BA-FAD0-BE6BD30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32CE2F1-D8C4-D1A9-2C56-89634AB3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3F14-AED6-4E76-9EB2-C3CA463F5C29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1DC8C2C-630A-E74F-1E4D-121FE00F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B475B11-BEAF-F936-902A-9F4B953D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659D-2207-49F2-B88F-D97C7BAE70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05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2E0B08A-A397-0FA3-4214-C8364455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3F14-AED6-4E76-9EB2-C3CA463F5C29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ED7549C-7213-AB7E-3B44-99243CC3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0BBCFE7-6596-854C-FB8E-2B3E8029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659D-2207-49F2-B88F-D97C7BAE70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986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BBC70B-9FB8-5147-EB15-0D4E7756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3BB7E1-324F-C4BC-6673-157497FD3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C27B088-FF12-3FF9-31F4-ED7B55A7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7851B4A-2543-B9F7-7FCF-6D3C2876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3F14-AED6-4E76-9EB2-C3CA463F5C29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8E0F7EF-506B-EF84-6A10-9380BBFB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77A0F97-81A7-7F12-E01A-A60D5C9A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659D-2207-49F2-B88F-D97C7BAE70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908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B04C17-B168-C3D0-EE66-D44030C0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4396A9D-655E-951E-FEB6-D51B567D2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1435EE-D6E7-069F-166C-E3FA7C03B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53E39DC-0D5A-2A76-924E-B34592D7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3F14-AED6-4E76-9EB2-C3CA463F5C29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0EE4486-B744-5FA4-E3BA-5249B344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4874B5-2A7B-F306-4BF6-4E0BC1EE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659D-2207-49F2-B88F-D97C7BAE70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451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0DEDC56-394E-C3C2-BFA9-285B33F9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771BAF-308A-0D3C-AE28-E18BEEF6B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205BE1F-29E8-46B4-DFB0-63E58F04E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3F14-AED6-4E76-9EB2-C3CA463F5C29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3F3A3C-D000-190F-1597-A8BC48E61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15C6B24-E100-C347-C958-2DD520ED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2659D-2207-49F2-B88F-D97C7BAE70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935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FDEE86-39BD-08E8-CF4C-BB743C14E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51" y="1802013"/>
            <a:ext cx="10724605" cy="2046923"/>
          </a:xfrm>
          <a:noFill/>
          <a:effectLst>
            <a:outerShdw blurRad="647700" dir="11460000" algn="ctr" rotWithShape="0">
              <a:schemeClr val="bg1">
                <a:alpha val="97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Tiết</a:t>
            </a:r>
            <a:r>
              <a:rPr lang="en-US" sz="3600" b="1">
                <a:solidFill>
                  <a:srgbClr val="FF0000"/>
                </a:solidFill>
              </a:rPr>
              <a:t> 19: </a:t>
            </a: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9: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CÂN BẰNG ĐỐI XỨNG TRONG KIẾN TRÚC GOTHIC (</a:t>
            </a:r>
            <a:r>
              <a:rPr lang="en-US" sz="4000" b="1" dirty="0" err="1">
                <a:solidFill>
                  <a:srgbClr val="FF0000"/>
                </a:solidFill>
              </a:rPr>
              <a:t>Tiết</a:t>
            </a:r>
            <a:r>
              <a:rPr lang="en-US" sz="4000" b="1" dirty="0">
                <a:solidFill>
                  <a:srgbClr val="FF0000"/>
                </a:solidFill>
              </a:rPr>
              <a:t> 1)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8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C0B6116-4C4E-12A4-8F65-35E758B58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316" y="1231891"/>
            <a:ext cx="3292930" cy="518564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cầu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cần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đạt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AA6C8017-315E-4A44-0889-BA52F25A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216" y="321425"/>
            <a:ext cx="7413567" cy="809539"/>
          </a:xfrm>
        </p:spPr>
        <p:txBody>
          <a:bodyPr>
            <a:normAutofit/>
          </a:bodyPr>
          <a:lstStyle/>
          <a:p>
            <a:r>
              <a:rPr lang="en-US" sz="2400" b="1" dirty="0"/>
              <a:t>                                       </a:t>
            </a:r>
            <a:r>
              <a:rPr lang="en-US" sz="2400" b="1" dirty="0" err="1"/>
              <a:t>Tiết</a:t>
            </a:r>
            <a:r>
              <a:rPr lang="en-US" sz="2400" b="1"/>
              <a:t> 19: </a:t>
            </a:r>
            <a:r>
              <a:rPr lang="en-US" sz="2400" b="1" dirty="0" err="1"/>
              <a:t>Bài</a:t>
            </a:r>
            <a:r>
              <a:rPr lang="en-US" sz="2400" b="1" dirty="0"/>
              <a:t> 9:</a:t>
            </a:r>
            <a:br>
              <a:rPr lang="en-US" sz="2400" b="1" dirty="0"/>
            </a:br>
            <a:r>
              <a:rPr lang="en-US" sz="2400" b="1" dirty="0"/>
              <a:t>CÂN BẰNG ĐỐI XỨNG TRONG KIẾN TRÚC GOTHIC (</a:t>
            </a:r>
            <a:r>
              <a:rPr lang="en-US" sz="2400" b="1" dirty="0" err="1"/>
              <a:t>Tiết</a:t>
            </a:r>
            <a:r>
              <a:rPr lang="en-US" sz="2400" b="1" dirty="0"/>
              <a:t> 1)</a:t>
            </a:r>
            <a:endParaRPr lang="vi-VN" sz="2400" b="1" dirty="0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A97B248-5C4C-3775-773B-60C8FC15DD67}"/>
              </a:ext>
            </a:extLst>
          </p:cNvPr>
          <p:cNvSpPr txBox="1">
            <a:spLocks/>
          </p:cNvSpPr>
          <p:nvPr/>
        </p:nvSpPr>
        <p:spPr>
          <a:xfrm>
            <a:off x="1703412" y="1607554"/>
            <a:ext cx="9563300" cy="142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</a:rPr>
              <a:t>- </a:t>
            </a:r>
            <a:r>
              <a:rPr lang="en-US" sz="3200" b="1" dirty="0" err="1">
                <a:solidFill>
                  <a:srgbClr val="C00000"/>
                </a:solidFill>
              </a:rPr>
              <a:t>Chỉ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ra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nét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đặc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trưng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cách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vẽ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phỏng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cửa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sổ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theo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kiến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trúc</a:t>
            </a:r>
            <a:r>
              <a:rPr lang="en-US" sz="3200" b="1" dirty="0">
                <a:solidFill>
                  <a:srgbClr val="C00000"/>
                </a:solidFill>
              </a:rPr>
              <a:t> Gothic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9" name="Tiêu đề 1">
            <a:extLst>
              <a:ext uri="{FF2B5EF4-FFF2-40B4-BE49-F238E27FC236}">
                <a16:creationId xmlns:a16="http://schemas.microsoft.com/office/drawing/2014/main" id="{1AF724D0-6FB7-C48E-CC47-4C9A286D27E2}"/>
              </a:ext>
            </a:extLst>
          </p:cNvPr>
          <p:cNvSpPr txBox="1">
            <a:spLocks/>
          </p:cNvSpPr>
          <p:nvPr/>
        </p:nvSpPr>
        <p:spPr>
          <a:xfrm>
            <a:off x="1703412" y="3055355"/>
            <a:ext cx="8785174" cy="583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</a:rPr>
              <a:t>- </a:t>
            </a:r>
            <a:r>
              <a:rPr lang="en-US" sz="3200" b="1" dirty="0" err="1">
                <a:solidFill>
                  <a:srgbClr val="C00000"/>
                </a:solidFill>
              </a:rPr>
              <a:t>Vẽ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phỏng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cửa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sổ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theo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kiến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trúc</a:t>
            </a:r>
            <a:r>
              <a:rPr lang="en-US" sz="3200" b="1" dirty="0">
                <a:solidFill>
                  <a:srgbClr val="C00000"/>
                </a:solidFill>
              </a:rPr>
              <a:t> Gothic.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10" name="Tiêu đề 1">
            <a:extLst>
              <a:ext uri="{FF2B5EF4-FFF2-40B4-BE49-F238E27FC236}">
                <a16:creationId xmlns:a16="http://schemas.microsoft.com/office/drawing/2014/main" id="{E7263C00-50AE-3E9C-74B0-E7E9DC3175D4}"/>
              </a:ext>
            </a:extLst>
          </p:cNvPr>
          <p:cNvSpPr txBox="1">
            <a:spLocks/>
          </p:cNvSpPr>
          <p:nvPr/>
        </p:nvSpPr>
        <p:spPr>
          <a:xfrm>
            <a:off x="1703413" y="3727249"/>
            <a:ext cx="9465331" cy="138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</a:rPr>
              <a:t>- </a:t>
            </a:r>
            <a:r>
              <a:rPr lang="en-US" sz="3200" b="1" dirty="0" err="1">
                <a:solidFill>
                  <a:srgbClr val="C00000"/>
                </a:solidFill>
              </a:rPr>
              <a:t>Phân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tích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nguyên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lí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cân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bằng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đối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xứng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lặp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trong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kiến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trúc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cửa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sổ</a:t>
            </a:r>
            <a:r>
              <a:rPr lang="en-US" sz="3200" b="1" dirty="0">
                <a:solidFill>
                  <a:srgbClr val="C00000"/>
                </a:solidFill>
              </a:rPr>
              <a:t> Gothic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11" name="Tiêu đề 1">
            <a:extLst>
              <a:ext uri="{FF2B5EF4-FFF2-40B4-BE49-F238E27FC236}">
                <a16:creationId xmlns:a16="http://schemas.microsoft.com/office/drawing/2014/main" id="{33302AD1-E0D2-CE4A-D9BD-911D46E47F0D}"/>
              </a:ext>
            </a:extLst>
          </p:cNvPr>
          <p:cNvSpPr txBox="1">
            <a:spLocks/>
          </p:cNvSpPr>
          <p:nvPr/>
        </p:nvSpPr>
        <p:spPr>
          <a:xfrm>
            <a:off x="1703413" y="5032149"/>
            <a:ext cx="9465331" cy="142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</a:rPr>
              <a:t>- </a:t>
            </a:r>
            <a:r>
              <a:rPr lang="en-US" sz="3200" b="1" dirty="0" err="1">
                <a:solidFill>
                  <a:srgbClr val="C00000"/>
                </a:solidFill>
              </a:rPr>
              <a:t>Nêu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cảm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nhận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về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vẻ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đẹp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phong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cách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chủ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đạo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trong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trang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trí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kiến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trúc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thời</a:t>
            </a:r>
            <a:r>
              <a:rPr lang="en-US" sz="3200" b="1" dirty="0">
                <a:solidFill>
                  <a:srgbClr val="C00000"/>
                </a:solidFill>
              </a:rPr>
              <a:t> Trung </a:t>
            </a:r>
            <a:r>
              <a:rPr lang="en-US" sz="3200" b="1" dirty="0" err="1">
                <a:solidFill>
                  <a:srgbClr val="C00000"/>
                </a:solidFill>
              </a:rPr>
              <a:t>Đại</a:t>
            </a:r>
            <a:endParaRPr lang="vi-V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96066F2-E5F3-9254-F159-2E8606BB5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029" y="1794214"/>
            <a:ext cx="10515600" cy="80954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1. </a:t>
            </a:r>
            <a:r>
              <a:rPr lang="en-US" b="1" dirty="0" err="1">
                <a:solidFill>
                  <a:srgbClr val="0070C0"/>
                </a:solidFill>
              </a:rPr>
              <a:t>Khám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phá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đặc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điểm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cửa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sổ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kiến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trúc</a:t>
            </a:r>
            <a:r>
              <a:rPr lang="en-US" b="1" dirty="0">
                <a:solidFill>
                  <a:srgbClr val="0070C0"/>
                </a:solidFill>
              </a:rPr>
              <a:t> Gothic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EB306351-1CB0-FB0B-6E8A-A3D3BCA1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717" y="348410"/>
            <a:ext cx="6594566" cy="665254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                                       </a:t>
            </a:r>
            <a:r>
              <a:rPr lang="en-US" sz="2400" b="1" dirty="0" err="1"/>
              <a:t>Tiết</a:t>
            </a:r>
            <a:r>
              <a:rPr lang="en-US" sz="2400" b="1" dirty="0"/>
              <a:t> 19: </a:t>
            </a:r>
            <a:r>
              <a:rPr lang="en-US" sz="2400" b="1" dirty="0" err="1"/>
              <a:t>Bài</a:t>
            </a:r>
            <a:r>
              <a:rPr lang="en-US" sz="2400" b="1" dirty="0"/>
              <a:t> 9:</a:t>
            </a:r>
            <a:br>
              <a:rPr lang="en-US" sz="2400" b="1" dirty="0"/>
            </a:br>
            <a:r>
              <a:rPr lang="en-US" sz="2400" b="1" dirty="0"/>
              <a:t>CÂN BẰNG ĐỐI XỨNG TRONG KIẾN TRÚC GOTHIC (</a:t>
            </a:r>
            <a:r>
              <a:rPr lang="en-US" sz="2400" b="1" dirty="0" err="1"/>
              <a:t>Tiết</a:t>
            </a:r>
            <a:r>
              <a:rPr lang="en-US" sz="2400" b="1" dirty="0"/>
              <a:t> 1)</a:t>
            </a:r>
            <a:endParaRPr lang="vi-VN" sz="2400" b="1" dirty="0"/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id="{E3545D4E-43B5-9B48-51F7-07C0DB2F660C}"/>
              </a:ext>
            </a:extLst>
          </p:cNvPr>
          <p:cNvSpPr txBox="1">
            <a:spLocks/>
          </p:cNvSpPr>
          <p:nvPr/>
        </p:nvSpPr>
        <p:spPr>
          <a:xfrm>
            <a:off x="4489268" y="1013664"/>
            <a:ext cx="3213464" cy="665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Cấu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trúc</a:t>
            </a:r>
            <a:r>
              <a:rPr lang="en-US" sz="2800" b="1" dirty="0">
                <a:solidFill>
                  <a:srgbClr val="FF0000"/>
                </a:solidFill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201E5DA0-7412-1CC0-3FA2-7C93D4D80FEA}"/>
              </a:ext>
            </a:extLst>
          </p:cNvPr>
          <p:cNvSpPr txBox="1">
            <a:spLocks/>
          </p:cNvSpPr>
          <p:nvPr/>
        </p:nvSpPr>
        <p:spPr>
          <a:xfrm>
            <a:off x="1426029" y="2588048"/>
            <a:ext cx="10515600" cy="809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2. </a:t>
            </a:r>
            <a:r>
              <a:rPr lang="en-US" b="1" dirty="0" err="1">
                <a:solidFill>
                  <a:srgbClr val="0070C0"/>
                </a:solidFill>
              </a:rPr>
              <a:t>Cách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mô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phỏng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cửa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sổ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kiến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trúc</a:t>
            </a:r>
            <a:r>
              <a:rPr lang="en-US" b="1" dirty="0">
                <a:solidFill>
                  <a:srgbClr val="0070C0"/>
                </a:solidFill>
              </a:rPr>
              <a:t> Gothic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id="{FBBE5ED9-DF6C-B38D-0CDE-111E9CB066C2}"/>
              </a:ext>
            </a:extLst>
          </p:cNvPr>
          <p:cNvSpPr txBox="1">
            <a:spLocks/>
          </p:cNvSpPr>
          <p:nvPr/>
        </p:nvSpPr>
        <p:spPr>
          <a:xfrm>
            <a:off x="1426029" y="3415716"/>
            <a:ext cx="10515600" cy="809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en-US" b="1" dirty="0" err="1">
                <a:solidFill>
                  <a:srgbClr val="0070C0"/>
                </a:solidFill>
              </a:rPr>
              <a:t>Vẽ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mô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phỏng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cửa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sổ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theo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kiến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trúc</a:t>
            </a:r>
            <a:r>
              <a:rPr lang="en-US" b="1" dirty="0">
                <a:solidFill>
                  <a:srgbClr val="0070C0"/>
                </a:solidFill>
              </a:rPr>
              <a:t> Gothic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2F1D07B6-D986-D84A-1BD7-561B84F42B9D}"/>
              </a:ext>
            </a:extLst>
          </p:cNvPr>
          <p:cNvSpPr txBox="1">
            <a:spLocks/>
          </p:cNvSpPr>
          <p:nvPr/>
        </p:nvSpPr>
        <p:spPr>
          <a:xfrm>
            <a:off x="1426029" y="4225256"/>
            <a:ext cx="10515600" cy="809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4. </a:t>
            </a:r>
            <a:r>
              <a:rPr lang="en-US" b="1" dirty="0" err="1">
                <a:solidFill>
                  <a:srgbClr val="0070C0"/>
                </a:solidFill>
              </a:rPr>
              <a:t>Trưng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bày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sản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phẩm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chia </a:t>
            </a:r>
            <a:r>
              <a:rPr lang="en-US" b="1" dirty="0" err="1">
                <a:solidFill>
                  <a:srgbClr val="0070C0"/>
                </a:solidFill>
              </a:rPr>
              <a:t>sẻ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35264960-D81E-B1DD-4338-9A551CFE3345}"/>
              </a:ext>
            </a:extLst>
          </p:cNvPr>
          <p:cNvSpPr txBox="1">
            <a:spLocks/>
          </p:cNvSpPr>
          <p:nvPr/>
        </p:nvSpPr>
        <p:spPr>
          <a:xfrm>
            <a:off x="1426029" y="5034796"/>
            <a:ext cx="10515600" cy="8095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5. </a:t>
            </a:r>
            <a:r>
              <a:rPr lang="en-US" b="1" dirty="0" err="1">
                <a:solidFill>
                  <a:srgbClr val="0070C0"/>
                </a:solidFill>
              </a:rPr>
              <a:t>Tìm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hiểu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ứng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dụng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hình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thức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cửa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sổ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theo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kiến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trúc</a:t>
            </a:r>
            <a:r>
              <a:rPr lang="en-US" b="1" dirty="0">
                <a:solidFill>
                  <a:srgbClr val="0070C0"/>
                </a:solidFill>
              </a:rPr>
              <a:t> Gothic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cuộc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sống</a:t>
            </a:r>
            <a:endParaRPr lang="vi-V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ỗ dành sẵn cho Nội dung 7">
            <a:extLst>
              <a:ext uri="{FF2B5EF4-FFF2-40B4-BE49-F238E27FC236}">
                <a16:creationId xmlns:a16="http://schemas.microsoft.com/office/drawing/2014/main" id="{7D959797-D2F7-51FB-FD2B-97FD5EDCC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56" y="2202872"/>
            <a:ext cx="1882715" cy="2528668"/>
          </a:xfrm>
        </p:spPr>
      </p:pic>
      <p:sp>
        <p:nvSpPr>
          <p:cNvPr id="4" name="Tiêu đề 1">
            <a:extLst>
              <a:ext uri="{FF2B5EF4-FFF2-40B4-BE49-F238E27FC236}">
                <a16:creationId xmlns:a16="http://schemas.microsoft.com/office/drawing/2014/main" id="{A1CB1A53-8EC0-8E67-036C-5F3C8EAE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525" y="238298"/>
            <a:ext cx="7662949" cy="765204"/>
          </a:xfrm>
        </p:spPr>
        <p:txBody>
          <a:bodyPr>
            <a:normAutofit/>
          </a:bodyPr>
          <a:lstStyle/>
          <a:p>
            <a:r>
              <a:rPr lang="en-US" sz="2400" b="1" dirty="0"/>
              <a:t>                                       </a:t>
            </a:r>
            <a:r>
              <a:rPr lang="en-US" sz="2400" b="1" dirty="0" err="1"/>
              <a:t>Tiết</a:t>
            </a:r>
            <a:r>
              <a:rPr lang="en-US" sz="2400" b="1" dirty="0"/>
              <a:t> 19: </a:t>
            </a:r>
            <a:r>
              <a:rPr lang="en-US" sz="2400" b="1" dirty="0" err="1"/>
              <a:t>Bài</a:t>
            </a:r>
            <a:r>
              <a:rPr lang="en-US" sz="2400" b="1" dirty="0"/>
              <a:t> 9:</a:t>
            </a:r>
            <a:br>
              <a:rPr lang="en-US" sz="2400" b="1" dirty="0"/>
            </a:br>
            <a:r>
              <a:rPr lang="en-US" sz="2400" b="1" dirty="0"/>
              <a:t>CÂN BẰNG ĐỐI XỨNG TRONG KIẾN TRÚC GOTHIC (</a:t>
            </a:r>
            <a:r>
              <a:rPr lang="en-US" sz="2400" b="1" dirty="0" err="1"/>
              <a:t>Tiết</a:t>
            </a:r>
            <a:r>
              <a:rPr lang="en-US" sz="2400" b="1" dirty="0"/>
              <a:t> 1)</a:t>
            </a:r>
            <a:endParaRPr lang="vi-VN" sz="2400" b="1" dirty="0"/>
          </a:p>
        </p:txBody>
      </p:sp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id="{B90E6AB8-1F0A-483A-96CB-32BB6F1C05E6}"/>
              </a:ext>
            </a:extLst>
          </p:cNvPr>
          <p:cNvSpPr txBox="1">
            <a:spLocks/>
          </p:cNvSpPr>
          <p:nvPr/>
        </p:nvSpPr>
        <p:spPr>
          <a:xfrm>
            <a:off x="1121229" y="1057152"/>
            <a:ext cx="8887295" cy="59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I. </a:t>
            </a:r>
            <a:r>
              <a:rPr lang="en-US" b="1" dirty="0" err="1">
                <a:solidFill>
                  <a:srgbClr val="0070C0"/>
                </a:solidFill>
              </a:rPr>
              <a:t>Khám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phá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đặc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điểm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cửa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sổ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kiến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trúc</a:t>
            </a:r>
            <a:r>
              <a:rPr lang="en-US" b="1" dirty="0">
                <a:solidFill>
                  <a:srgbClr val="0070C0"/>
                </a:solidFill>
              </a:rPr>
              <a:t> Gothic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1BAB5EFD-C76F-45FB-85B4-31CAD7C838A7}"/>
              </a:ext>
            </a:extLst>
          </p:cNvPr>
          <p:cNvSpPr txBox="1">
            <a:spLocks/>
          </p:cNvSpPr>
          <p:nvPr/>
        </p:nvSpPr>
        <p:spPr>
          <a:xfrm>
            <a:off x="3492528" y="1575993"/>
            <a:ext cx="4952603" cy="59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2A0A96B-AD70-E04D-C745-4BC2C13C6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80" y="2201268"/>
            <a:ext cx="2690587" cy="2518222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9721C734-6AC2-456C-CC1C-3A9E7BEBA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22" y="2205465"/>
            <a:ext cx="1913954" cy="2514025"/>
          </a:xfrm>
          <a:prstGeom prst="rect">
            <a:avLst/>
          </a:prstGeom>
        </p:spPr>
      </p:pic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54CA383C-3FBB-596C-C68C-066632A16A1F}"/>
              </a:ext>
            </a:extLst>
          </p:cNvPr>
          <p:cNvSpPr txBox="1">
            <a:spLocks/>
          </p:cNvSpPr>
          <p:nvPr/>
        </p:nvSpPr>
        <p:spPr>
          <a:xfrm>
            <a:off x="2434639" y="4912615"/>
            <a:ext cx="5951411" cy="407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Gothic</a:t>
            </a:r>
            <a:endParaRPr 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hỗ dành sẵn cho Nội dung 2">
            <a:extLst>
              <a:ext uri="{FF2B5EF4-FFF2-40B4-BE49-F238E27FC236}">
                <a16:creationId xmlns:a16="http://schemas.microsoft.com/office/drawing/2014/main" id="{ECCA5F42-B705-0DF4-DEB8-54239BF350B6}"/>
              </a:ext>
            </a:extLst>
          </p:cNvPr>
          <p:cNvSpPr txBox="1">
            <a:spLocks/>
          </p:cNvSpPr>
          <p:nvPr/>
        </p:nvSpPr>
        <p:spPr>
          <a:xfrm>
            <a:off x="2478976" y="5368223"/>
            <a:ext cx="5951411" cy="407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hỗ dành sẵn cho Nội dung 2">
            <a:extLst>
              <a:ext uri="{FF2B5EF4-FFF2-40B4-BE49-F238E27FC236}">
                <a16:creationId xmlns:a16="http://schemas.microsoft.com/office/drawing/2014/main" id="{11E137BE-3543-EBEE-D34F-0E27C02DCB37}"/>
              </a:ext>
            </a:extLst>
          </p:cNvPr>
          <p:cNvSpPr txBox="1">
            <a:spLocks/>
          </p:cNvSpPr>
          <p:nvPr/>
        </p:nvSpPr>
        <p:spPr>
          <a:xfrm>
            <a:off x="2434639" y="5826393"/>
            <a:ext cx="7451963" cy="467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vi-VN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hỗ dành sẵn cho Nội dung 2">
            <a:extLst>
              <a:ext uri="{FF2B5EF4-FFF2-40B4-BE49-F238E27FC236}">
                <a16:creationId xmlns:a16="http://schemas.microsoft.com/office/drawing/2014/main" id="{1F3E4B2E-D28A-677F-BBF3-6E6E97B051DF}"/>
              </a:ext>
            </a:extLst>
          </p:cNvPr>
          <p:cNvSpPr txBox="1">
            <a:spLocks/>
          </p:cNvSpPr>
          <p:nvPr/>
        </p:nvSpPr>
        <p:spPr>
          <a:xfrm>
            <a:off x="2434640" y="6315872"/>
            <a:ext cx="5951411" cy="407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vi-VN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ỗ dành sẵn cho Nội dung 9">
            <a:extLst>
              <a:ext uri="{FF2B5EF4-FFF2-40B4-BE49-F238E27FC236}">
                <a16:creationId xmlns:a16="http://schemas.microsoft.com/office/drawing/2014/main" id="{25D8508C-048B-451F-ECA7-4908A6B91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26" y="2652527"/>
            <a:ext cx="2304237" cy="3017230"/>
          </a:xfrm>
        </p:spPr>
      </p:pic>
      <p:sp>
        <p:nvSpPr>
          <p:cNvPr id="4" name="Tiêu đề 1">
            <a:extLst>
              <a:ext uri="{FF2B5EF4-FFF2-40B4-BE49-F238E27FC236}">
                <a16:creationId xmlns:a16="http://schemas.microsoft.com/office/drawing/2014/main" id="{1DD5639A-FA64-9729-E5A1-0909FBB0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427" y="309735"/>
            <a:ext cx="7225145" cy="1009651"/>
          </a:xfrm>
        </p:spPr>
        <p:txBody>
          <a:bodyPr>
            <a:normAutofit/>
          </a:bodyPr>
          <a:lstStyle/>
          <a:p>
            <a:r>
              <a:rPr lang="en-US" sz="2400" b="1" dirty="0"/>
              <a:t>                                       </a:t>
            </a:r>
            <a:r>
              <a:rPr lang="en-US" sz="2400" b="1" dirty="0" err="1"/>
              <a:t>Tiết</a:t>
            </a:r>
            <a:r>
              <a:rPr lang="en-US" sz="2400" b="1" dirty="0"/>
              <a:t> 19: </a:t>
            </a:r>
            <a:r>
              <a:rPr lang="en-US" sz="2400" b="1" dirty="0" err="1"/>
              <a:t>Bài</a:t>
            </a:r>
            <a:r>
              <a:rPr lang="en-US" sz="2400" b="1" dirty="0"/>
              <a:t> 9:</a:t>
            </a:r>
            <a:br>
              <a:rPr lang="en-US" sz="2400" b="1" dirty="0"/>
            </a:br>
            <a:r>
              <a:rPr lang="en-US" sz="2400" b="1" dirty="0"/>
              <a:t>CÂN BẰNG ĐỐI XỨNG TRONG KIẾN TRÚC GOTHIC (</a:t>
            </a:r>
            <a:r>
              <a:rPr lang="en-US" sz="2400" b="1" dirty="0" err="1"/>
              <a:t>Tiết</a:t>
            </a:r>
            <a:r>
              <a:rPr lang="en-US" sz="2400" b="1" dirty="0"/>
              <a:t> 1)</a:t>
            </a:r>
            <a:endParaRPr lang="vi-VN" sz="2400" b="1" dirty="0"/>
          </a:p>
        </p:txBody>
      </p:sp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id="{9C0729E7-42DE-3FFC-3566-1C0574621D57}"/>
              </a:ext>
            </a:extLst>
          </p:cNvPr>
          <p:cNvSpPr txBox="1">
            <a:spLocks/>
          </p:cNvSpPr>
          <p:nvPr/>
        </p:nvSpPr>
        <p:spPr>
          <a:xfrm>
            <a:off x="1049187" y="1383655"/>
            <a:ext cx="7679177" cy="407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Gothic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A9D4AD95-1D2A-8B81-3B39-11133E8EDD82}"/>
              </a:ext>
            </a:extLst>
          </p:cNvPr>
          <p:cNvSpPr txBox="1">
            <a:spLocks/>
          </p:cNvSpPr>
          <p:nvPr/>
        </p:nvSpPr>
        <p:spPr>
          <a:xfrm>
            <a:off x="1392781" y="1857457"/>
            <a:ext cx="9890362" cy="646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7649D0BE-271F-5E85-8596-626178FBE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3" y="2652527"/>
            <a:ext cx="2252298" cy="3017230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C79DF32-2E65-C82D-A313-02E6A7FA3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443" y="2652527"/>
            <a:ext cx="2288771" cy="301723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515B71E-0C03-12C3-C419-6BAC0B6C8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38" y="2661923"/>
            <a:ext cx="2159831" cy="30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3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9">
            <a:extLst>
              <a:ext uri="{FF2B5EF4-FFF2-40B4-BE49-F238E27FC236}">
                <a16:creationId xmlns:a16="http://schemas.microsoft.com/office/drawing/2014/main" id="{F4660053-58FE-6A7D-CFB1-C51542EF4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67" y="1632832"/>
            <a:ext cx="2304237" cy="3017230"/>
          </a:xfrm>
          <a:prstGeom prst="rect">
            <a:avLst/>
          </a:prstGeom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04DA797A-B9BE-74A4-7750-26AFCD6E8FEE}"/>
              </a:ext>
            </a:extLst>
          </p:cNvPr>
          <p:cNvSpPr txBox="1">
            <a:spLocks/>
          </p:cNvSpPr>
          <p:nvPr/>
        </p:nvSpPr>
        <p:spPr>
          <a:xfrm>
            <a:off x="2483427" y="0"/>
            <a:ext cx="7225145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                                       </a:t>
            </a:r>
            <a:r>
              <a:rPr lang="en-US" sz="2400" b="1" dirty="0" err="1"/>
              <a:t>Tiết</a:t>
            </a:r>
            <a:r>
              <a:rPr lang="en-US" sz="2400" b="1" dirty="0"/>
              <a:t> 19: </a:t>
            </a:r>
            <a:r>
              <a:rPr lang="en-US" sz="2400" b="1" dirty="0" err="1"/>
              <a:t>Bài</a:t>
            </a:r>
            <a:r>
              <a:rPr lang="en-US" sz="2400" b="1" dirty="0"/>
              <a:t> 9:</a:t>
            </a:r>
            <a:br>
              <a:rPr lang="en-US" sz="2400" b="1" dirty="0"/>
            </a:br>
            <a:r>
              <a:rPr lang="en-US" sz="2400" b="1" dirty="0"/>
              <a:t>CÂN BẰNG ĐỐI XỨNG TRONG KIẾN TRÚC GOTHIC (</a:t>
            </a:r>
            <a:r>
              <a:rPr lang="en-US" sz="2400" b="1" dirty="0" err="1"/>
              <a:t>Tiết</a:t>
            </a:r>
            <a:r>
              <a:rPr lang="en-US" sz="2400" b="1" dirty="0"/>
              <a:t> 1)</a:t>
            </a:r>
            <a:endParaRPr lang="vi-VN" sz="2400" b="1" dirty="0"/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D60BBA51-1B1A-EA82-816E-8AAFF600A698}"/>
              </a:ext>
            </a:extLst>
          </p:cNvPr>
          <p:cNvSpPr txBox="1">
            <a:spLocks/>
          </p:cNvSpPr>
          <p:nvPr/>
        </p:nvSpPr>
        <p:spPr>
          <a:xfrm>
            <a:off x="2256410" y="991435"/>
            <a:ext cx="7679177" cy="407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Gothic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9D20917-2EF8-B76F-6735-9AB510445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3" y="1632832"/>
            <a:ext cx="2252298" cy="301723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7797978-B66B-070F-11AA-036FE8965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84" y="1632832"/>
            <a:ext cx="2288771" cy="301723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5B29E86A-2FE3-B126-7F11-2816CF732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9" y="1642228"/>
            <a:ext cx="2159831" cy="3007834"/>
          </a:xfrm>
          <a:prstGeom prst="rect">
            <a:avLst/>
          </a:prstGeom>
        </p:spPr>
      </p:pic>
      <p:sp>
        <p:nvSpPr>
          <p:cNvPr id="11" name="Chỗ dành sẵn cho Nội dung 2">
            <a:extLst>
              <a:ext uri="{FF2B5EF4-FFF2-40B4-BE49-F238E27FC236}">
                <a16:creationId xmlns:a16="http://schemas.microsoft.com/office/drawing/2014/main" id="{457CB057-9A6A-250B-9741-02EC17D336F0}"/>
              </a:ext>
            </a:extLst>
          </p:cNvPr>
          <p:cNvSpPr txBox="1">
            <a:spLocks/>
          </p:cNvSpPr>
          <p:nvPr/>
        </p:nvSpPr>
        <p:spPr>
          <a:xfrm>
            <a:off x="892427" y="4835508"/>
            <a:ext cx="1850967" cy="1678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hỗ dành sẵn cho Nội dung 2">
            <a:extLst>
              <a:ext uri="{FF2B5EF4-FFF2-40B4-BE49-F238E27FC236}">
                <a16:creationId xmlns:a16="http://schemas.microsoft.com/office/drawing/2014/main" id="{B0D30ED9-B24B-BC6D-8786-3C1AC12BFDF3}"/>
              </a:ext>
            </a:extLst>
          </p:cNvPr>
          <p:cNvSpPr txBox="1">
            <a:spLocks/>
          </p:cNvSpPr>
          <p:nvPr/>
        </p:nvSpPr>
        <p:spPr>
          <a:xfrm>
            <a:off x="6596547" y="4929719"/>
            <a:ext cx="2203860" cy="1498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hỗ dành sẵn cho Nội dung 2">
            <a:extLst>
              <a:ext uri="{FF2B5EF4-FFF2-40B4-BE49-F238E27FC236}">
                <a16:creationId xmlns:a16="http://schemas.microsoft.com/office/drawing/2014/main" id="{12530F29-30DB-979C-8F21-145CC4A35A3F}"/>
              </a:ext>
            </a:extLst>
          </p:cNvPr>
          <p:cNvSpPr txBox="1">
            <a:spLocks/>
          </p:cNvSpPr>
          <p:nvPr/>
        </p:nvSpPr>
        <p:spPr>
          <a:xfrm>
            <a:off x="3744487" y="4838551"/>
            <a:ext cx="1850967" cy="1498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hỗ dành sẵn cho Nội dung 2">
            <a:extLst>
              <a:ext uri="{FF2B5EF4-FFF2-40B4-BE49-F238E27FC236}">
                <a16:creationId xmlns:a16="http://schemas.microsoft.com/office/drawing/2014/main" id="{487C361B-F20C-7F17-F3E2-61F4157CADC0}"/>
              </a:ext>
            </a:extLst>
          </p:cNvPr>
          <p:cNvSpPr txBox="1">
            <a:spLocks/>
          </p:cNvSpPr>
          <p:nvPr/>
        </p:nvSpPr>
        <p:spPr>
          <a:xfrm>
            <a:off x="9622381" y="4835508"/>
            <a:ext cx="1850967" cy="1498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628B52-5884-15B1-1CAB-D9733D1DE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ỗ dành sẵn cho Nội dung 9">
            <a:extLst>
              <a:ext uri="{FF2B5EF4-FFF2-40B4-BE49-F238E27FC236}">
                <a16:creationId xmlns:a16="http://schemas.microsoft.com/office/drawing/2014/main" id="{C4246A48-E5CA-4815-1F95-906C510EC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95" y="1628303"/>
            <a:ext cx="2304237" cy="3017230"/>
          </a:xfrm>
        </p:spPr>
      </p:pic>
      <p:sp>
        <p:nvSpPr>
          <p:cNvPr id="4" name="Tiêu đề 1">
            <a:extLst>
              <a:ext uri="{FF2B5EF4-FFF2-40B4-BE49-F238E27FC236}">
                <a16:creationId xmlns:a16="http://schemas.microsoft.com/office/drawing/2014/main" id="{80A90873-135F-8004-E59E-03FD4DFA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427" y="0"/>
            <a:ext cx="7225145" cy="1009651"/>
          </a:xfrm>
        </p:spPr>
        <p:txBody>
          <a:bodyPr>
            <a:normAutofit/>
          </a:bodyPr>
          <a:lstStyle/>
          <a:p>
            <a:r>
              <a:rPr lang="en-US" sz="2400" b="1" dirty="0"/>
              <a:t>                                       </a:t>
            </a:r>
            <a:r>
              <a:rPr lang="en-US" sz="2400" b="1" dirty="0" err="1"/>
              <a:t>Tiết</a:t>
            </a:r>
            <a:r>
              <a:rPr lang="en-US" sz="2400" b="1" dirty="0"/>
              <a:t> 19: </a:t>
            </a:r>
            <a:r>
              <a:rPr lang="en-US" sz="2400" b="1" dirty="0" err="1"/>
              <a:t>Bài</a:t>
            </a:r>
            <a:r>
              <a:rPr lang="en-US" sz="2400" b="1" dirty="0"/>
              <a:t> 9:</a:t>
            </a:r>
            <a:br>
              <a:rPr lang="en-US" sz="2400" b="1" dirty="0"/>
            </a:br>
            <a:r>
              <a:rPr lang="en-US" sz="2400" b="1" dirty="0"/>
              <a:t>CÂN BẰNG ĐỐI XỨNG TRONG KIẾN TRÚC GOTHIC (</a:t>
            </a:r>
            <a:r>
              <a:rPr lang="en-US" sz="2400" b="1" dirty="0" err="1"/>
              <a:t>Tiết</a:t>
            </a:r>
            <a:r>
              <a:rPr lang="en-US" sz="2400" b="1" dirty="0"/>
              <a:t> 1)</a:t>
            </a:r>
            <a:endParaRPr lang="vi-VN" sz="2400" b="1" dirty="0"/>
          </a:p>
        </p:txBody>
      </p:sp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id="{0E6ED15F-F718-CB4C-8F5D-9CE7289DB891}"/>
              </a:ext>
            </a:extLst>
          </p:cNvPr>
          <p:cNvSpPr txBox="1">
            <a:spLocks/>
          </p:cNvSpPr>
          <p:nvPr/>
        </p:nvSpPr>
        <p:spPr>
          <a:xfrm>
            <a:off x="599316" y="4961337"/>
            <a:ext cx="11529547" cy="14891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sổ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phong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trúc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Gothic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thường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thiết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kế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vòm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chóp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chiều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ngang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hơn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so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chiều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lí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cân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xứng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lặp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họa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phong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phú</a:t>
            </a:r>
            <a:endParaRPr lang="vi-VN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8F02231-E1C9-4C83-E58F-6747A10DD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6" y="1628303"/>
            <a:ext cx="2252298" cy="3017230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16F583C-8A18-4B83-405E-231DEB157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12" y="1628303"/>
            <a:ext cx="2288771" cy="301723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44985AFF-FFC8-1077-92DD-87F29875E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07" y="1637699"/>
            <a:ext cx="2159831" cy="3007834"/>
          </a:xfrm>
          <a:prstGeom prst="rect">
            <a:avLst/>
          </a:prstGeom>
        </p:spPr>
      </p:pic>
      <p:sp>
        <p:nvSpPr>
          <p:cNvPr id="2" name="Chỗ dành sẵn cho Nội dung 2">
            <a:extLst>
              <a:ext uri="{FF2B5EF4-FFF2-40B4-BE49-F238E27FC236}">
                <a16:creationId xmlns:a16="http://schemas.microsoft.com/office/drawing/2014/main" id="{CF3CED68-99CB-BC0B-1993-B6EE7FA689D0}"/>
              </a:ext>
            </a:extLst>
          </p:cNvPr>
          <p:cNvSpPr txBox="1">
            <a:spLocks/>
          </p:cNvSpPr>
          <p:nvPr/>
        </p:nvSpPr>
        <p:spPr>
          <a:xfrm>
            <a:off x="2256410" y="905175"/>
            <a:ext cx="7679177" cy="407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xổ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Gothic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15A0240D-5C2A-9940-23C0-4F4814AA9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63" y="2770589"/>
            <a:ext cx="4586757" cy="1321729"/>
          </a:xfrm>
        </p:spPr>
      </p:pic>
      <p:sp>
        <p:nvSpPr>
          <p:cNvPr id="4" name="Tiêu đề 1">
            <a:extLst>
              <a:ext uri="{FF2B5EF4-FFF2-40B4-BE49-F238E27FC236}">
                <a16:creationId xmlns:a16="http://schemas.microsoft.com/office/drawing/2014/main" id="{4BF2C818-E2B9-CCC1-DB54-27E1E2427549}"/>
              </a:ext>
            </a:extLst>
          </p:cNvPr>
          <p:cNvSpPr txBox="1">
            <a:spLocks/>
          </p:cNvSpPr>
          <p:nvPr/>
        </p:nvSpPr>
        <p:spPr>
          <a:xfrm>
            <a:off x="3160740" y="-150909"/>
            <a:ext cx="5970152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                                  </a:t>
            </a:r>
            <a:r>
              <a:rPr lang="en-US" sz="2000" b="1" dirty="0" err="1"/>
              <a:t>Tiết</a:t>
            </a:r>
            <a:r>
              <a:rPr lang="en-US" sz="2000" b="1" dirty="0"/>
              <a:t> 19: </a:t>
            </a:r>
            <a:r>
              <a:rPr lang="en-US" sz="2000" b="1" dirty="0" err="1"/>
              <a:t>Bài</a:t>
            </a:r>
            <a:r>
              <a:rPr lang="en-US" sz="2000" b="1" dirty="0"/>
              <a:t> 9:</a:t>
            </a:r>
            <a:br>
              <a:rPr lang="en-US" sz="2000" b="1" dirty="0"/>
            </a:br>
            <a:r>
              <a:rPr lang="en-US" sz="2000" b="1" dirty="0"/>
              <a:t>CÂN BẰNG ĐỐI XỨNG TRONG KIẾN TRÚC GOTHIC (</a:t>
            </a:r>
            <a:r>
              <a:rPr lang="en-US" sz="2000" b="1" dirty="0" err="1"/>
              <a:t>Tiết</a:t>
            </a:r>
            <a:r>
              <a:rPr lang="en-US" sz="2000" b="1" dirty="0"/>
              <a:t> 1)</a:t>
            </a:r>
            <a:endParaRPr lang="vi-VN" sz="2000" b="1" dirty="0"/>
          </a:p>
        </p:txBody>
      </p:sp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id="{42FFB655-BAAC-423D-C2DE-752BCD5E74CB}"/>
              </a:ext>
            </a:extLst>
          </p:cNvPr>
          <p:cNvSpPr txBox="1">
            <a:spLocks/>
          </p:cNvSpPr>
          <p:nvPr/>
        </p:nvSpPr>
        <p:spPr>
          <a:xfrm>
            <a:off x="919884" y="716245"/>
            <a:ext cx="10345248" cy="407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Gothic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944B7F6-8450-160D-A6B1-8CE8AE1E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62" y="4491130"/>
            <a:ext cx="4586757" cy="211364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6AE8548-A481-466C-6332-427B39D0B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19" y="2734973"/>
            <a:ext cx="2305513" cy="3710889"/>
          </a:xfrm>
          <a:prstGeom prst="rect">
            <a:avLst/>
          </a:prstGeom>
        </p:spPr>
      </p:pic>
      <p:sp>
        <p:nvSpPr>
          <p:cNvPr id="12" name="Chỗ dành sẵn cho Nội dung 2">
            <a:extLst>
              <a:ext uri="{FF2B5EF4-FFF2-40B4-BE49-F238E27FC236}">
                <a16:creationId xmlns:a16="http://schemas.microsoft.com/office/drawing/2014/main" id="{BE4806DC-E02A-11CE-9537-A35E49B9AC0A}"/>
              </a:ext>
            </a:extLst>
          </p:cNvPr>
          <p:cNvSpPr txBox="1">
            <a:spLocks/>
          </p:cNvSpPr>
          <p:nvPr/>
        </p:nvSpPr>
        <p:spPr>
          <a:xfrm>
            <a:off x="1897598" y="2366930"/>
            <a:ext cx="8389819" cy="407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Gothic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hỗ dành sẵn cho Nội dung 2">
            <a:extLst>
              <a:ext uri="{FF2B5EF4-FFF2-40B4-BE49-F238E27FC236}">
                <a16:creationId xmlns:a16="http://schemas.microsoft.com/office/drawing/2014/main" id="{CDD3D9ED-C854-707F-310D-FA67166E270C}"/>
              </a:ext>
            </a:extLst>
          </p:cNvPr>
          <p:cNvSpPr txBox="1">
            <a:spLocks/>
          </p:cNvSpPr>
          <p:nvPr/>
        </p:nvSpPr>
        <p:spPr>
          <a:xfrm>
            <a:off x="937099" y="1318285"/>
            <a:ext cx="10417433" cy="407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BT: Em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Gothic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5DD5CA6-37A5-0316-AD55-DD2DAF508485}"/>
              </a:ext>
            </a:extLst>
          </p:cNvPr>
          <p:cNvSpPr txBox="1">
            <a:spLocks/>
          </p:cNvSpPr>
          <p:nvPr/>
        </p:nvSpPr>
        <p:spPr>
          <a:xfrm>
            <a:off x="6145815" y="3263707"/>
            <a:ext cx="2121131" cy="3639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A9A3CFAC-9872-756F-5CA3-0A7A45C760D2}"/>
              </a:ext>
            </a:extLst>
          </p:cNvPr>
          <p:cNvSpPr txBox="1">
            <a:spLocks/>
          </p:cNvSpPr>
          <p:nvPr/>
        </p:nvSpPr>
        <p:spPr>
          <a:xfrm>
            <a:off x="847699" y="1817971"/>
            <a:ext cx="10417433" cy="407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16cm x 22cm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596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Chủ đề Office</vt:lpstr>
      <vt:lpstr>Tiết 19: Bài 9: CÂN BẰNG ĐỐI XỨNG TRONG KIẾN TRÚC GOTHIC (Tiết 1)</vt:lpstr>
      <vt:lpstr>                                       Tiết 19: Bài 9: CÂN BẰNG ĐỐI XỨNG TRONG KIẾN TRÚC GOTHIC (Tiết 1)</vt:lpstr>
      <vt:lpstr>                                       Tiết 19: Bài 9: CÂN BẰNG ĐỐI XỨNG TRONG KIẾN TRÚC GOTHIC (Tiết 1)</vt:lpstr>
      <vt:lpstr>                                       Tiết 19: Bài 9: CÂN BẰNG ĐỐI XỨNG TRONG KIẾN TRÚC GOTHIC (Tiết 1)</vt:lpstr>
      <vt:lpstr>                                       Tiết 19: Bài 9: CÂN BẰNG ĐỐI XỨNG TRONG KIẾN TRÚC GOTHIC (Tiết 1)</vt:lpstr>
      <vt:lpstr>PowerPoint Presentation</vt:lpstr>
      <vt:lpstr>                                       Tiết 19: Bài 9: CÂN BẰNG ĐỐI XỨNG TRONG KIẾN TRÚC GOTHIC (Tiết 1)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36</cp:revision>
  <dcterms:created xsi:type="dcterms:W3CDTF">2024-12-02T18:52:46Z</dcterms:created>
  <dcterms:modified xsi:type="dcterms:W3CDTF">2025-02-06T17:30:52Z</dcterms:modified>
</cp:coreProperties>
</file>