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906EE5-8759-3E45-A0E6-BFBD3FBF4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7CDA8AE-2E54-50E6-24F4-DE1F7E1F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3E25389-152D-390D-D1C9-C8DDAC44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F1D1C9-597C-F8AB-B72D-BA7A9EFC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A1DA30-3333-08D8-E5CC-4B0E55E0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02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A63071-ED36-423E-6E6E-71B76E24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93F2901-A904-5AEA-7EC9-46DC8730E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5EECB4-9476-194B-741C-5C022C82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9D2A58-A4C0-F987-879F-69A1A422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C43C9A-ADED-6C74-314E-28FA1D5D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48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30D1192-9A8D-D2D0-77F5-2B6C83B01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4B1D9EB-1065-CA71-1C53-21D2DEF5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2E7295-044D-544D-6526-F1F85BC1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C255CE-608C-F1E2-E731-57137427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681078-7093-2927-127A-2A4C3514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160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59269E-C4D8-6558-1D24-D69B3A3B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DC4FD3-AB18-544F-D864-78014DC7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4F620F-7B77-3569-4B01-9BBF6A68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8DEC4A-3A3E-23A0-B10C-F2FB300D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D4B504-1DED-2D05-B604-A76C1BD1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5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FE72BE-30D3-59CF-CB7C-CB5CE3BC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F3FD671-491B-80E9-283E-D904E02A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F7EB4E-5FBD-47BA-CEF8-D11E71DF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280292-9FF7-0A25-913F-6CE04425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935C52-5138-BB98-0075-83EEF4DB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3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6F8960-4D28-617E-BF4F-FD395B45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249A90-1870-F2F8-F06E-47A917853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8BD8360-1BA5-3865-638A-5870DC319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C9946C-AB97-0758-6687-0102A4D6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123E27-2216-932F-A35C-D951EA4D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B06920-0526-0FA8-B260-A5DF3D78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26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FFFD15-7094-2E1F-D70D-A709CDE4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610DBB7-3E96-7D98-383C-F44C0B28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0980253-1479-5631-3FD8-AE76F3DA5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E12BF20-0B5F-06F2-A31B-2AF9BD386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72F58F2-5F79-2B04-7FA7-8363BAAD7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E65DDDD-77D8-AE72-F643-3A581EA0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CA22A4-218D-FF0A-C6C7-A631D433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576E090-C413-6B55-E925-A938488F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90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CC2620-5D1E-8599-48D4-D1C55CA7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AD4C073-026D-5681-7F56-0BA664D1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1BE1D4B-026B-89AC-8C3D-903325B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528C100-9BA3-61C3-F828-E7692F10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58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CBEBEC7-4574-D74C-DC22-4F3BE089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043E3C6-F664-87E5-07FF-B8B9AAD3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A592F87-3DB7-EFB8-00FF-1F6A9A48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6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0ECB49-82F7-6E18-631F-86C47B32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44CE531-C130-2C91-846C-19B0DB97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2DCAC2-A630-DB3E-67DB-5CE490040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82DF89A-6D6D-4E8C-373B-E766BB00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08DB4B6-FF17-1C8D-699A-93CA3C70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7FAB9AE-2338-390C-F38E-84DF4AA2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3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B92A7E-582D-7AF9-22FC-A485E233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AD7835-D288-542E-3240-C11614BB2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E81A9A5-7C55-19BA-E7A0-7A2E5742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789AA1A-163A-1B95-B11B-2D391407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A266001-C80B-61F3-FF7D-CF7561E1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74A57E-1C5E-9D78-959C-643FAFDA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91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31CBEC5-E187-3293-4539-CE10D415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F8A35B-B92B-E9BC-985F-9395EB330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51E8EA-DDCF-0541-AD26-E920DC6A5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165F-6CE1-4AF3-A84C-7084944E70B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0AF074-998C-5E31-E487-3800C737E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A65CE1-383F-5977-1B41-689B01E50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5C1A-21A6-41F1-AA3A-8AEE5EE8C2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66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FDEE86-39BD-08E8-CF4C-BB743C14E8B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ffectLst>
            <a:outerShdw blurRad="647700" dir="11460000" algn="ctr" rotWithShape="0">
              <a:schemeClr val="bg1">
                <a:alpha val="97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Tiết</a:t>
            </a:r>
            <a:r>
              <a:rPr lang="en-US" sz="3600" b="1">
                <a:solidFill>
                  <a:srgbClr val="FF0000"/>
                </a:solidFill>
              </a:rPr>
              <a:t> 20: </a:t>
            </a: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9: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CÂN BẰNG ĐỐI XỨNG TRONG KIẾN TRÚC GOTHIC (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2)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5A845505-A0EA-6352-F768-56DDCFE841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5" y="1809206"/>
            <a:ext cx="5504635" cy="3696543"/>
          </a:xfrm>
        </p:spPr>
      </p:pic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76010AE7-5C0E-7F00-8E25-8637D72B6B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09" y="1711622"/>
            <a:ext cx="5453743" cy="3891710"/>
          </a:xfrm>
        </p:spPr>
      </p:pic>
    </p:spTree>
    <p:extLst>
      <p:ext uri="{BB962C8B-B14F-4D97-AF65-F5344CB8AC3E}">
        <p14:creationId xmlns:p14="http://schemas.microsoft.com/office/powerpoint/2010/main" val="17196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8524ED-9376-8A83-34E4-1FD481707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251" y="1450418"/>
            <a:ext cx="8808720" cy="55181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Quan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rồi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73FF364C-379F-5DD7-FFD7-1E5A1C989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4" y="2009939"/>
            <a:ext cx="2194932" cy="3207205"/>
          </a:xfrm>
        </p:spPr>
      </p:pic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E1408CCC-D722-6950-936D-1D2F633F7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1" y="916805"/>
            <a:ext cx="556260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IV. </a:t>
            </a:r>
            <a:r>
              <a:rPr lang="en-US" b="1" dirty="0" err="1">
                <a:solidFill>
                  <a:srgbClr val="0070C0"/>
                </a:solidFill>
              </a:rPr>
              <a:t>Trưng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bày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chia </a:t>
            </a:r>
            <a:r>
              <a:rPr lang="en-US" b="1" dirty="0" err="1">
                <a:solidFill>
                  <a:srgbClr val="0070C0"/>
                </a:solidFill>
              </a:rPr>
              <a:t>sẻ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4E604C68-EA31-1578-E450-03671893297C}"/>
              </a:ext>
            </a:extLst>
          </p:cNvPr>
          <p:cNvSpPr txBox="1">
            <a:spLocks/>
          </p:cNvSpPr>
          <p:nvPr/>
        </p:nvSpPr>
        <p:spPr>
          <a:xfrm>
            <a:off x="2599508" y="0"/>
            <a:ext cx="7785463" cy="1009651"/>
          </a:xfrm>
          <a:prstGeom prst="rect">
            <a:avLst/>
          </a:prstGeom>
          <a:noFill/>
          <a:effectLst>
            <a:outerShdw blurRad="647700" dir="11460000" algn="ctr" rotWithShape="0">
              <a:schemeClr val="bg1">
                <a:alpha val="97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    </a:t>
            </a:r>
            <a:r>
              <a:rPr lang="en-US" sz="2500" b="1" dirty="0" err="1">
                <a:solidFill>
                  <a:srgbClr val="FF0000"/>
                </a:solidFill>
              </a:rPr>
              <a:t>Tiết</a:t>
            </a:r>
            <a:r>
              <a:rPr lang="en-US" sz="2500" b="1" dirty="0">
                <a:solidFill>
                  <a:srgbClr val="FF0000"/>
                </a:solidFill>
              </a:rPr>
              <a:t> 19: </a:t>
            </a:r>
            <a:r>
              <a:rPr lang="en-US" sz="2500" b="1" dirty="0" err="1">
                <a:solidFill>
                  <a:srgbClr val="FF0000"/>
                </a:solidFill>
              </a:rPr>
              <a:t>Bài</a:t>
            </a:r>
            <a:r>
              <a:rPr lang="en-US" sz="2500" b="1" dirty="0">
                <a:solidFill>
                  <a:srgbClr val="FF0000"/>
                </a:solidFill>
              </a:rPr>
              <a:t> 9:</a:t>
            </a:r>
            <a:br>
              <a:rPr lang="en-US" sz="2500" b="1" dirty="0">
                <a:solidFill>
                  <a:srgbClr val="FF0000"/>
                </a:solidFill>
              </a:rPr>
            </a:br>
            <a:r>
              <a:rPr lang="en-US" sz="2500" b="1" dirty="0">
                <a:solidFill>
                  <a:srgbClr val="FF0000"/>
                </a:solidFill>
              </a:rPr>
              <a:t>CÂN BẰNG ĐỐI XỨNG TRONG KIẾN TRÚC GOTHIC (</a:t>
            </a:r>
            <a:r>
              <a:rPr lang="en-US" sz="2500" b="1" dirty="0" err="1">
                <a:solidFill>
                  <a:srgbClr val="FF0000"/>
                </a:solidFill>
              </a:rPr>
              <a:t>Tiết</a:t>
            </a:r>
            <a:r>
              <a:rPr lang="en-US" sz="2500" b="1" dirty="0">
                <a:solidFill>
                  <a:srgbClr val="FF0000"/>
                </a:solidFill>
              </a:rPr>
              <a:t> 2)</a:t>
            </a:r>
            <a:endParaRPr lang="vi-VN" sz="2500" b="1" dirty="0">
              <a:solidFill>
                <a:srgbClr val="FF0000"/>
              </a:solidFill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6039025-5FFD-2A03-542D-511ABC410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35846"/>
            <a:ext cx="2246546" cy="3207206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9F374E6-527A-D6CD-299B-C44D126AE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48" y="2058119"/>
            <a:ext cx="2233500" cy="320720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C9CA80F-136A-5370-9948-E0A58C96C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32" y="2028140"/>
            <a:ext cx="2111327" cy="3207205"/>
          </a:xfrm>
          <a:prstGeom prst="rect">
            <a:avLst/>
          </a:prstGeom>
        </p:spPr>
      </p:pic>
      <p:sp>
        <p:nvSpPr>
          <p:cNvPr id="18" name="Chỗ dành sẵn cho Nội dung 2">
            <a:extLst>
              <a:ext uri="{FF2B5EF4-FFF2-40B4-BE49-F238E27FC236}">
                <a16:creationId xmlns:a16="http://schemas.microsoft.com/office/drawing/2014/main" id="{5CF95C22-C8D2-DF7C-9CCD-DA50620B3B1F}"/>
              </a:ext>
            </a:extLst>
          </p:cNvPr>
          <p:cNvSpPr txBox="1">
            <a:spLocks/>
          </p:cNvSpPr>
          <p:nvPr/>
        </p:nvSpPr>
        <p:spPr>
          <a:xfrm>
            <a:off x="9664349" y="5407582"/>
            <a:ext cx="1923522" cy="112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Minh </a:t>
            </a:r>
            <a:r>
              <a:rPr lang="en-US" sz="2200" b="1" dirty="0" err="1">
                <a:solidFill>
                  <a:srgbClr val="00B050"/>
                </a:solidFill>
              </a:rPr>
              <a:t>Quân</a:t>
            </a:r>
            <a:r>
              <a:rPr lang="en-US" sz="2200" b="1" dirty="0">
                <a:solidFill>
                  <a:srgbClr val="00B050"/>
                </a:solidFill>
              </a:rPr>
              <a:t> (Hà </a:t>
            </a:r>
            <a:r>
              <a:rPr lang="en-US" sz="2200" b="1" dirty="0" err="1">
                <a:solidFill>
                  <a:srgbClr val="00B050"/>
                </a:solidFill>
              </a:rPr>
              <a:t>Nội</a:t>
            </a:r>
            <a:r>
              <a:rPr lang="en-US" sz="2200" b="1" dirty="0">
                <a:solidFill>
                  <a:srgbClr val="00B050"/>
                </a:solidFill>
              </a:rPr>
              <a:t>), </a:t>
            </a:r>
            <a:r>
              <a:rPr lang="en-US" sz="2200" b="1" dirty="0" err="1">
                <a:solidFill>
                  <a:srgbClr val="00B050"/>
                </a:solidFill>
              </a:rPr>
              <a:t>màu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sáp</a:t>
            </a:r>
            <a:endParaRPr lang="vi-VN" sz="2200" b="1" dirty="0">
              <a:solidFill>
                <a:srgbClr val="00B050"/>
              </a:solidFill>
            </a:endParaRPr>
          </a:p>
        </p:txBody>
      </p:sp>
      <p:sp>
        <p:nvSpPr>
          <p:cNvPr id="19" name="Chỗ dành sẵn cho Nội dung 2">
            <a:extLst>
              <a:ext uri="{FF2B5EF4-FFF2-40B4-BE49-F238E27FC236}">
                <a16:creationId xmlns:a16="http://schemas.microsoft.com/office/drawing/2014/main" id="{409ECB6B-9B94-9DC4-A2A7-05371E1B4D3D}"/>
              </a:ext>
            </a:extLst>
          </p:cNvPr>
          <p:cNvSpPr txBox="1">
            <a:spLocks/>
          </p:cNvSpPr>
          <p:nvPr/>
        </p:nvSpPr>
        <p:spPr>
          <a:xfrm>
            <a:off x="614490" y="5456281"/>
            <a:ext cx="1923522" cy="112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rgbClr val="00B050"/>
                </a:solidFill>
              </a:rPr>
              <a:t>Bảo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Hân</a:t>
            </a:r>
            <a:r>
              <a:rPr lang="en-US" sz="2200" b="1" dirty="0">
                <a:solidFill>
                  <a:srgbClr val="00B050"/>
                </a:solidFill>
              </a:rPr>
              <a:t> (</a:t>
            </a:r>
            <a:r>
              <a:rPr lang="en-US" sz="2200" b="1" dirty="0" err="1">
                <a:solidFill>
                  <a:srgbClr val="00B050"/>
                </a:solidFill>
              </a:rPr>
              <a:t>Hồ</a:t>
            </a:r>
            <a:r>
              <a:rPr lang="en-US" sz="2200" b="1" dirty="0">
                <a:solidFill>
                  <a:srgbClr val="00B050"/>
                </a:solidFill>
              </a:rPr>
              <a:t> Chí Minh), </a:t>
            </a:r>
            <a:r>
              <a:rPr lang="en-US" sz="2200" b="1" dirty="0" err="1">
                <a:solidFill>
                  <a:srgbClr val="00B050"/>
                </a:solidFill>
              </a:rPr>
              <a:t>màu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sáp</a:t>
            </a:r>
            <a:endParaRPr lang="vi-VN" sz="2200" b="1" dirty="0">
              <a:solidFill>
                <a:srgbClr val="00B050"/>
              </a:solidFill>
            </a:endParaRPr>
          </a:p>
        </p:txBody>
      </p:sp>
      <p:sp>
        <p:nvSpPr>
          <p:cNvPr id="20" name="Chỗ dành sẵn cho Nội dung 2">
            <a:extLst>
              <a:ext uri="{FF2B5EF4-FFF2-40B4-BE49-F238E27FC236}">
                <a16:creationId xmlns:a16="http://schemas.microsoft.com/office/drawing/2014/main" id="{AADC29F4-DA70-85EE-184F-77CA49CA4905}"/>
              </a:ext>
            </a:extLst>
          </p:cNvPr>
          <p:cNvSpPr txBox="1">
            <a:spLocks/>
          </p:cNvSpPr>
          <p:nvPr/>
        </p:nvSpPr>
        <p:spPr>
          <a:xfrm>
            <a:off x="3713637" y="5423183"/>
            <a:ext cx="1923522" cy="112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rgbClr val="00B050"/>
                </a:solidFill>
              </a:rPr>
              <a:t>Hạ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Quyên</a:t>
            </a:r>
            <a:r>
              <a:rPr lang="en-US" sz="2200" b="1" dirty="0">
                <a:solidFill>
                  <a:srgbClr val="00B050"/>
                </a:solidFill>
              </a:rPr>
              <a:t> (</a:t>
            </a:r>
            <a:r>
              <a:rPr lang="en-US" sz="2200" b="1" dirty="0" err="1">
                <a:solidFill>
                  <a:srgbClr val="00B050"/>
                </a:solidFill>
              </a:rPr>
              <a:t>Vĩnh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Phúc</a:t>
            </a:r>
            <a:r>
              <a:rPr lang="en-US" sz="2200" b="1" dirty="0">
                <a:solidFill>
                  <a:srgbClr val="00B050"/>
                </a:solidFill>
              </a:rPr>
              <a:t>), Gouache</a:t>
            </a:r>
            <a:endParaRPr lang="vi-VN" sz="2200" b="1" dirty="0">
              <a:solidFill>
                <a:srgbClr val="00B050"/>
              </a:solidFill>
            </a:endParaRPr>
          </a:p>
        </p:txBody>
      </p:sp>
      <p:sp>
        <p:nvSpPr>
          <p:cNvPr id="21" name="Chỗ dành sẵn cho Nội dung 2">
            <a:extLst>
              <a:ext uri="{FF2B5EF4-FFF2-40B4-BE49-F238E27FC236}">
                <a16:creationId xmlns:a16="http://schemas.microsoft.com/office/drawing/2014/main" id="{324BC76F-38D7-BE6F-19A6-47F0F29AD80B}"/>
              </a:ext>
            </a:extLst>
          </p:cNvPr>
          <p:cNvSpPr txBox="1">
            <a:spLocks/>
          </p:cNvSpPr>
          <p:nvPr/>
        </p:nvSpPr>
        <p:spPr>
          <a:xfrm>
            <a:off x="6777537" y="5423182"/>
            <a:ext cx="1923522" cy="112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rgbClr val="00B050"/>
                </a:solidFill>
              </a:rPr>
              <a:t>Hồng</a:t>
            </a:r>
            <a:r>
              <a:rPr lang="en-US" sz="2200" b="1" dirty="0">
                <a:solidFill>
                  <a:srgbClr val="00B050"/>
                </a:solidFill>
              </a:rPr>
              <a:t> Vân (</a:t>
            </a:r>
            <a:r>
              <a:rPr lang="en-US" sz="2200" b="1" dirty="0" err="1">
                <a:solidFill>
                  <a:srgbClr val="00B050"/>
                </a:solidFill>
              </a:rPr>
              <a:t>Hồ</a:t>
            </a:r>
            <a:r>
              <a:rPr lang="en-US" sz="2200" b="1" dirty="0">
                <a:solidFill>
                  <a:srgbClr val="00B050"/>
                </a:solidFill>
              </a:rPr>
              <a:t> Chí Minh), </a:t>
            </a:r>
            <a:r>
              <a:rPr lang="en-US" sz="2200" b="1" dirty="0" err="1">
                <a:solidFill>
                  <a:srgbClr val="00B050"/>
                </a:solidFill>
              </a:rPr>
              <a:t>màu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dạ</a:t>
            </a:r>
            <a:endParaRPr lang="vi-VN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C7207-9E3F-F72F-F8B3-353D48EA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EF0364-0C9B-CC44-39D0-988459B6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251" y="1120284"/>
            <a:ext cx="8808720" cy="55181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Quan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rồi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DA8EBB53-47E8-1358-3CD3-8CA4D2CA3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84" y="1672099"/>
            <a:ext cx="1813795" cy="2650293"/>
          </a:xfrm>
        </p:spPr>
      </p:pic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787051CE-5D2B-8E6C-35F5-2C6E241266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1" y="668611"/>
            <a:ext cx="556260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IV. </a:t>
            </a:r>
            <a:r>
              <a:rPr lang="en-US" b="1" dirty="0" err="1">
                <a:solidFill>
                  <a:srgbClr val="0070C0"/>
                </a:solidFill>
              </a:rPr>
              <a:t>Trưng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bày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chia </a:t>
            </a:r>
            <a:r>
              <a:rPr lang="en-US" b="1" dirty="0" err="1">
                <a:solidFill>
                  <a:srgbClr val="0070C0"/>
                </a:solidFill>
              </a:rPr>
              <a:t>sẻ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FB116FE9-9A84-1A8B-EA1A-94BDFAECC0AF}"/>
              </a:ext>
            </a:extLst>
          </p:cNvPr>
          <p:cNvSpPr txBox="1">
            <a:spLocks/>
          </p:cNvSpPr>
          <p:nvPr/>
        </p:nvSpPr>
        <p:spPr>
          <a:xfrm>
            <a:off x="2599508" y="-209006"/>
            <a:ext cx="7785463" cy="1009651"/>
          </a:xfrm>
          <a:prstGeom prst="rect">
            <a:avLst/>
          </a:prstGeom>
          <a:noFill/>
          <a:effectLst>
            <a:outerShdw blurRad="647700" dir="11460000" algn="ctr" rotWithShape="0">
              <a:schemeClr val="bg1">
                <a:alpha val="97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    </a:t>
            </a:r>
            <a:r>
              <a:rPr lang="en-US" sz="2100" b="1" dirty="0" err="1">
                <a:solidFill>
                  <a:srgbClr val="FF0000"/>
                </a:solidFill>
              </a:rPr>
              <a:t>Tiết</a:t>
            </a:r>
            <a:r>
              <a:rPr lang="en-US" sz="2100" b="1" dirty="0">
                <a:solidFill>
                  <a:srgbClr val="FF0000"/>
                </a:solidFill>
              </a:rPr>
              <a:t> 19: </a:t>
            </a:r>
            <a:r>
              <a:rPr lang="en-US" sz="2100" b="1" dirty="0" err="1">
                <a:solidFill>
                  <a:srgbClr val="FF0000"/>
                </a:solidFill>
              </a:rPr>
              <a:t>Bài</a:t>
            </a:r>
            <a:r>
              <a:rPr lang="en-US" sz="2100" b="1" dirty="0">
                <a:solidFill>
                  <a:srgbClr val="FF0000"/>
                </a:solidFill>
              </a:rPr>
              <a:t> 9:</a:t>
            </a:r>
            <a:br>
              <a:rPr lang="en-US" sz="2100" b="1" dirty="0">
                <a:solidFill>
                  <a:srgbClr val="FF0000"/>
                </a:solidFill>
              </a:rPr>
            </a:br>
            <a:r>
              <a:rPr lang="en-US" sz="2100" b="1" dirty="0">
                <a:solidFill>
                  <a:srgbClr val="FF0000"/>
                </a:solidFill>
              </a:rPr>
              <a:t>CÂN BẰNG ĐỐI XỨNG TRONG KIẾN TRÚC GOTHIC (</a:t>
            </a:r>
            <a:r>
              <a:rPr lang="en-US" sz="2100" b="1" dirty="0" err="1">
                <a:solidFill>
                  <a:srgbClr val="FF0000"/>
                </a:solidFill>
              </a:rPr>
              <a:t>Tiết</a:t>
            </a:r>
            <a:r>
              <a:rPr lang="en-US" sz="2100" b="1" dirty="0">
                <a:solidFill>
                  <a:srgbClr val="FF0000"/>
                </a:solidFill>
              </a:rPr>
              <a:t> 2)</a:t>
            </a:r>
            <a:endParaRPr lang="vi-VN" sz="2100" b="1" dirty="0">
              <a:solidFill>
                <a:srgbClr val="FF0000"/>
              </a:solidFill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7EF8497-DDF5-08C2-9F99-FFCD0071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4" y="1698006"/>
            <a:ext cx="1856447" cy="2650294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E05E178-4CA6-0191-F3DB-8C053CFEB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11" y="1720279"/>
            <a:ext cx="1845666" cy="2650294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E27A046-2309-FCFB-6131-D74EE58E3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73" y="1690300"/>
            <a:ext cx="1744708" cy="2650293"/>
          </a:xfrm>
          <a:prstGeom prst="rect">
            <a:avLst/>
          </a:prstGeom>
        </p:spPr>
      </p:pic>
      <p:sp>
        <p:nvSpPr>
          <p:cNvPr id="2" name="Chỗ dành sẵn cho Nội dung 2">
            <a:extLst>
              <a:ext uri="{FF2B5EF4-FFF2-40B4-BE49-F238E27FC236}">
                <a16:creationId xmlns:a16="http://schemas.microsoft.com/office/drawing/2014/main" id="{7A0A7ECF-8A3D-A354-9E3F-0CFB9BF8B911}"/>
              </a:ext>
            </a:extLst>
          </p:cNvPr>
          <p:cNvSpPr txBox="1">
            <a:spLocks/>
          </p:cNvSpPr>
          <p:nvPr/>
        </p:nvSpPr>
        <p:spPr>
          <a:xfrm>
            <a:off x="672738" y="4507826"/>
            <a:ext cx="5347063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</a:rPr>
              <a:t>Phân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về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yêu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thích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8F9B09C6-DEEC-D388-66F3-E199521C5D41}"/>
              </a:ext>
            </a:extLst>
          </p:cNvPr>
          <p:cNvSpPr txBox="1">
            <a:spLocks/>
          </p:cNvSpPr>
          <p:nvPr/>
        </p:nvSpPr>
        <p:spPr>
          <a:xfrm>
            <a:off x="672738" y="5004851"/>
            <a:ext cx="880872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</a:rPr>
              <a:t>Phân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về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sắp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xếp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họa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tiết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màu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sắc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trang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trên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AFCE1D99-1ABA-70EC-2822-B6DF6A343AA6}"/>
              </a:ext>
            </a:extLst>
          </p:cNvPr>
          <p:cNvSpPr txBox="1">
            <a:spLocks/>
          </p:cNvSpPr>
          <p:nvPr/>
        </p:nvSpPr>
        <p:spPr>
          <a:xfrm>
            <a:off x="672738" y="5461808"/>
            <a:ext cx="880872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</a:rPr>
              <a:t>Phân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về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nguyên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được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dụng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trong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5CB98DFE-85D4-E227-3435-8864F682B50B}"/>
              </a:ext>
            </a:extLst>
          </p:cNvPr>
          <p:cNvSpPr txBox="1">
            <a:spLocks/>
          </p:cNvSpPr>
          <p:nvPr/>
        </p:nvSpPr>
        <p:spPr>
          <a:xfrm>
            <a:off x="672738" y="5863975"/>
            <a:ext cx="880872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</a:rPr>
              <a:t>Phân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về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kĩ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thuật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thể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hiện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8C613BDA-F4B6-64DE-00C1-624C1C4122D2}"/>
              </a:ext>
            </a:extLst>
          </p:cNvPr>
          <p:cNvSpPr txBox="1">
            <a:spLocks/>
          </p:cNvSpPr>
          <p:nvPr/>
        </p:nvSpPr>
        <p:spPr>
          <a:xfrm>
            <a:off x="672738" y="6306185"/>
            <a:ext cx="880872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Ý </a:t>
            </a:r>
            <a:r>
              <a:rPr lang="en-US" sz="2400" b="1" dirty="0" err="1">
                <a:solidFill>
                  <a:srgbClr val="0070C0"/>
                </a:solidFill>
              </a:rPr>
              <a:t>tưởng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điều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chỉnh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đẹp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hoàn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thiện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hơn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007D2937-CE0B-4D07-465E-CEAE8CF79E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2" y="1961032"/>
            <a:ext cx="5181600" cy="2420245"/>
          </a:xfrm>
        </p:spPr>
      </p:pic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3C5782D2-46D3-09B2-F349-0E2658C34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32" y="1961032"/>
            <a:ext cx="1988175" cy="3279464"/>
          </a:xfr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215E6651-F8CE-0AC5-F574-C6836367E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6485" y="77585"/>
            <a:ext cx="6626629" cy="837248"/>
          </a:xfrm>
          <a:prstGeom prst="rect">
            <a:avLst/>
          </a:prstGeom>
          <a:noFill/>
          <a:effectLst>
            <a:outerShdw blurRad="647700" dir="11460000" algn="ctr" rotWithShape="0">
              <a:schemeClr val="bg1">
                <a:alpha val="97000"/>
              </a:scheme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    </a:t>
            </a:r>
            <a:r>
              <a:rPr lang="en-US" sz="2100" b="1" dirty="0" err="1">
                <a:solidFill>
                  <a:srgbClr val="FF0000"/>
                </a:solidFill>
              </a:rPr>
              <a:t>Tiết</a:t>
            </a:r>
            <a:r>
              <a:rPr lang="en-US" sz="2100" b="1" dirty="0">
                <a:solidFill>
                  <a:srgbClr val="FF0000"/>
                </a:solidFill>
              </a:rPr>
              <a:t> 19: </a:t>
            </a:r>
            <a:r>
              <a:rPr lang="en-US" sz="2100" b="1" dirty="0" err="1">
                <a:solidFill>
                  <a:srgbClr val="FF0000"/>
                </a:solidFill>
              </a:rPr>
              <a:t>Bài</a:t>
            </a:r>
            <a:r>
              <a:rPr lang="en-US" sz="2100" b="1" dirty="0">
                <a:solidFill>
                  <a:srgbClr val="FF0000"/>
                </a:solidFill>
              </a:rPr>
              <a:t> 9:</a:t>
            </a:r>
            <a:br>
              <a:rPr lang="en-US" sz="2100" b="1" dirty="0">
                <a:solidFill>
                  <a:srgbClr val="FF0000"/>
                </a:solidFill>
              </a:rPr>
            </a:br>
            <a:r>
              <a:rPr lang="en-US" sz="2100" b="1" dirty="0">
                <a:solidFill>
                  <a:srgbClr val="FF0000"/>
                </a:solidFill>
              </a:rPr>
              <a:t>CÂN BẰNG ĐỐI XỨNG TRONG KIẾN TRÚC GOTHIC (</a:t>
            </a:r>
            <a:r>
              <a:rPr lang="en-US" sz="2100" b="1" dirty="0" err="1">
                <a:solidFill>
                  <a:srgbClr val="FF0000"/>
                </a:solidFill>
              </a:rPr>
              <a:t>Tiết</a:t>
            </a:r>
            <a:r>
              <a:rPr lang="en-US" sz="2100" b="1" dirty="0">
                <a:solidFill>
                  <a:srgbClr val="FF0000"/>
                </a:solidFill>
              </a:rPr>
              <a:t> 2)</a:t>
            </a:r>
            <a:endParaRPr lang="vi-VN" sz="2100" b="1" dirty="0">
              <a:solidFill>
                <a:srgbClr val="FF0000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C8A00DAE-FD48-3257-41AA-AC995EF2E173}"/>
              </a:ext>
            </a:extLst>
          </p:cNvPr>
          <p:cNvSpPr txBox="1">
            <a:spLocks/>
          </p:cNvSpPr>
          <p:nvPr/>
        </p:nvSpPr>
        <p:spPr>
          <a:xfrm>
            <a:off x="401782" y="976535"/>
            <a:ext cx="9678785" cy="791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V. </a:t>
            </a:r>
            <a:r>
              <a:rPr lang="en-US" b="1" dirty="0" err="1">
                <a:solidFill>
                  <a:srgbClr val="0070C0"/>
                </a:solidFill>
              </a:rPr>
              <a:t>Tìm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hiểu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ứng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thức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kiển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đời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sống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466BCE3-CC52-9FC1-3743-0633EA167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17" y="1961032"/>
            <a:ext cx="2071420" cy="2797354"/>
          </a:xfrm>
          <a:prstGeom prst="rect">
            <a:avLst/>
          </a:prstGeom>
        </p:spPr>
      </p:pic>
      <p:sp>
        <p:nvSpPr>
          <p:cNvPr id="13" name="Chỗ dành sẵn cho Nội dung 2">
            <a:extLst>
              <a:ext uri="{FF2B5EF4-FFF2-40B4-BE49-F238E27FC236}">
                <a16:creationId xmlns:a16="http://schemas.microsoft.com/office/drawing/2014/main" id="{A6592C06-42CB-879C-3CAF-B01DBD47EBB0}"/>
              </a:ext>
            </a:extLst>
          </p:cNvPr>
          <p:cNvSpPr txBox="1">
            <a:spLocks/>
          </p:cNvSpPr>
          <p:nvPr/>
        </p:nvSpPr>
        <p:spPr>
          <a:xfrm>
            <a:off x="660862" y="4777047"/>
            <a:ext cx="6303817" cy="153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Nghệ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thuật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thời</a:t>
            </a:r>
            <a:r>
              <a:rPr lang="en-US" b="1" dirty="0">
                <a:solidFill>
                  <a:srgbClr val="0070C0"/>
                </a:solidFill>
              </a:rPr>
              <a:t> Trung </a:t>
            </a:r>
            <a:r>
              <a:rPr lang="en-US" b="1" dirty="0" err="1">
                <a:solidFill>
                  <a:srgbClr val="0070C0"/>
                </a:solidFill>
              </a:rPr>
              <a:t>Đại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đã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lại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những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đặc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sắc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nhiều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cách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ngôn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ngữ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kế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khác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nhau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như</a:t>
            </a:r>
            <a:r>
              <a:rPr lang="en-US" b="1" dirty="0">
                <a:solidFill>
                  <a:srgbClr val="0070C0"/>
                </a:solidFill>
              </a:rPr>
              <a:t>: Roman, Baroque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đặc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biệt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là</a:t>
            </a:r>
            <a:r>
              <a:rPr lang="en-US" b="1" dirty="0">
                <a:solidFill>
                  <a:srgbClr val="0070C0"/>
                </a:solidFill>
              </a:rPr>
              <a:t> Gothic. </a:t>
            </a:r>
            <a:r>
              <a:rPr lang="en-US" b="1" dirty="0" err="1">
                <a:solidFill>
                  <a:srgbClr val="0070C0"/>
                </a:solidFill>
              </a:rPr>
              <a:t>Các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trúc</a:t>
            </a:r>
            <a:r>
              <a:rPr lang="en-US" b="1" dirty="0">
                <a:solidFill>
                  <a:srgbClr val="0070C0"/>
                </a:solidFill>
              </a:rPr>
              <a:t> Gothic </a:t>
            </a:r>
            <a:r>
              <a:rPr lang="en-US" b="1" dirty="0" err="1">
                <a:solidFill>
                  <a:srgbClr val="0070C0"/>
                </a:solidFill>
              </a:rPr>
              <a:t>thường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nghệ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thuật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kính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nguyên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cân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bằng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đối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xứng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thức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cửa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Chủ đề Office</vt:lpstr>
      <vt:lpstr>                                            Tiết 20: Bài 9: CÂN BẰNG ĐỐI XỨNG TRONG KIẾN TRÚC GOTHIC (Tiết 2)</vt:lpstr>
      <vt:lpstr>IV. Trưng bày sản phẩm và chia sẻ</vt:lpstr>
      <vt:lpstr>IV. Trưng bày sản phẩm và chia sẻ</vt:lpstr>
      <vt:lpstr>    Tiết 19: Bài 9: CÂN BẰNG ĐỐI XỨNG TRONG KIẾN TRÚC GOTHIC (Tiết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10</cp:revision>
  <dcterms:created xsi:type="dcterms:W3CDTF">2024-12-05T16:38:58Z</dcterms:created>
  <dcterms:modified xsi:type="dcterms:W3CDTF">2025-02-05T18:49:53Z</dcterms:modified>
</cp:coreProperties>
</file>