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436" r:id="rId2"/>
    <p:sldId id="466" r:id="rId3"/>
    <p:sldId id="467" r:id="rId4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6" autoAdjust="0"/>
    <p:restoredTop sz="94660"/>
  </p:normalViewPr>
  <p:slideViewPr>
    <p:cSldViewPr snapToGrid="0">
      <p:cViewPr varScale="1">
        <p:scale>
          <a:sx n="83" d="100"/>
          <a:sy n="83" d="100"/>
        </p:scale>
        <p:origin x="39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52C95A-6F3C-45B9-8D70-467115C9C03A}" type="datetimeFigureOut">
              <a:rPr lang="vi-VN" smtClean="0"/>
              <a:t>06/01/2025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F57819-FE8E-4091-9055-BAA58BC973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65014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B2A39F9C-BBAF-BA81-36A3-DD048304F1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64242AE7-4527-EBF8-2E77-374D0E8032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altLang="vi-VN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F25942E3-0A72-F43C-10DA-B67CC38B90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DE68BA9-774C-4E4D-AEB5-B834FF4BF75D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DC31144C-FC90-3E14-5B15-A4D8BB338BA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31D7A8E2-1071-A733-85C8-BEAAADB9A9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9B489C23-5DD6-5179-5D77-3D70EC33F5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66333B9-8FF3-426E-B2C1-95E959A5869F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19E63E38-250A-4F52-68A2-4EBCA2B756C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2247715C-26AA-9D0E-205C-319DE77AA7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13392467-5E83-3AA0-C9C5-E32062DDDC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5B25F01-F0B2-4A3B-A9FE-1CFF87CD61B0}" type="slidenum">
              <a:rPr lang="en-US" altLang="en-US"/>
              <a:pPr/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412DC-F3A6-D492-7031-C6EF904178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9EA287-EAC1-3A53-1DE9-6FB0CC9683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E33F80-8885-D897-EA0D-9069F2D80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3533B-9B21-43BE-B443-397F677C5C84}" type="datetimeFigureOut">
              <a:rPr lang="vi-VN" smtClean="0"/>
              <a:t>06/01/2025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C90B37-7DE3-3733-2890-5D55CB771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6B123A-7AA1-7275-C618-EE26EEF6E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83260-E86C-46E6-B948-01747B6723E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23280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5F558-F07F-B684-2855-A3CF71AC2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BFDE29-D3AC-B46A-75B6-03E86BCB9C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B6410-9C0B-7ABA-DF94-E51C4F33B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3533B-9B21-43BE-B443-397F677C5C84}" type="datetimeFigureOut">
              <a:rPr lang="vi-VN" smtClean="0"/>
              <a:t>06/01/2025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9FD1CC-150E-16CC-32BC-86D954201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CB89D9-A8C9-220E-897F-CCD98B56F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83260-E86C-46E6-B948-01747B6723E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78391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3DB80F-5E97-919E-2D80-99ACAEC230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AFD508-BF1A-F86B-DBA9-81E41FEAE9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EC89B-8B67-FDE1-1C65-209225172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3533B-9B21-43BE-B443-397F677C5C84}" type="datetimeFigureOut">
              <a:rPr lang="vi-VN" smtClean="0"/>
              <a:t>06/01/2025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6823AA-A02D-54BC-1D3F-DA344E92F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CD1EB9-D201-32B5-80E6-B058817FE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83260-E86C-46E6-B948-01747B6723E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55668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0821E-5AAF-1047-7202-03D31F885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3A8EE-CF24-E640-2FE1-A7128D721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461601-0032-C681-8961-21AED570B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3533B-9B21-43BE-B443-397F677C5C84}" type="datetimeFigureOut">
              <a:rPr lang="vi-VN" smtClean="0"/>
              <a:t>06/01/2025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93AFFD-0794-15D3-1073-826E45CB8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5C0852-5A9B-B180-9DE5-5532EA628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83260-E86C-46E6-B948-01747B6723E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44333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9E4F0-7457-420D-AA11-081ACE119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CA56CE-58BE-D898-5912-A3DC89A93B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B421F6-B044-CA4A-1F8A-C98657505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3533B-9B21-43BE-B443-397F677C5C84}" type="datetimeFigureOut">
              <a:rPr lang="vi-VN" smtClean="0"/>
              <a:t>06/01/2025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C6D675-F21A-8929-517E-EC59C4157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BD2854-66D4-A9E3-353F-F3999CE5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83260-E86C-46E6-B948-01747B6723E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43538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55A03-A34B-9F6C-3BD7-076E20426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A330F-5501-8994-C114-CDB87F0B73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DF4FA0-6D20-CE8A-ADE3-79C408A6AB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374355-5808-873D-0E9F-C83492793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3533B-9B21-43BE-B443-397F677C5C84}" type="datetimeFigureOut">
              <a:rPr lang="vi-VN" smtClean="0"/>
              <a:t>06/01/2025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64C25F-0FC0-BA76-E390-A8D4F23DE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27770E-EA8F-318E-35C6-3AC0B4F37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83260-E86C-46E6-B948-01747B6723E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49404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FED72-F675-A6A3-9D77-E0E2DDFEC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AB1B40-53B6-D847-977F-E79FCB03D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F220EE-6142-8E65-316A-A2E022C087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4FF3B9-C673-0FEA-8B7D-06278B03A6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70413C-4D0A-9A24-838D-D00368467E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B0CAB0-456C-FDFD-E932-721934B1E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3533B-9B21-43BE-B443-397F677C5C84}" type="datetimeFigureOut">
              <a:rPr lang="vi-VN" smtClean="0"/>
              <a:t>06/01/2025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E7B781-1897-B410-7D78-D516F0975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858F80-DF46-6CE0-9D5F-FFAF2833C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83260-E86C-46E6-B948-01747B6723E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92862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A27FA-4BD3-A5B9-3940-F4671FE67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E0744E-B6B5-8B2F-7C44-F9A60D4D1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3533B-9B21-43BE-B443-397F677C5C84}" type="datetimeFigureOut">
              <a:rPr lang="vi-VN" smtClean="0"/>
              <a:t>06/01/2025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8AB9F5-65F5-3F49-3A8E-E8D701089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AE90DD-EB0C-0402-CD0E-CBB17DB2A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83260-E86C-46E6-B948-01747B6723E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69689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5ECFCB-0941-EFBB-C2D0-C92EE9E98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3533B-9B21-43BE-B443-397F677C5C84}" type="datetimeFigureOut">
              <a:rPr lang="vi-VN" smtClean="0"/>
              <a:t>06/01/2025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CF4C88-C68D-7402-62D4-FB4FF5D2B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4E5DD-97F9-15D0-35E6-55A1C529B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83260-E86C-46E6-B948-01747B6723E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08337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7E1B4-8D86-F9B3-95A1-330A65D27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7C05E-28DA-AE35-F361-5F73152E4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4BE99D-77EB-7DC8-16A4-76CF9EE63F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B85E53-06B4-D2DD-9B6D-364E94ADE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3533B-9B21-43BE-B443-397F677C5C84}" type="datetimeFigureOut">
              <a:rPr lang="vi-VN" smtClean="0"/>
              <a:t>06/01/2025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09E0D4-4A3E-65D0-276D-02EDFF7B3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200266-CC39-0711-F725-2002F3D7B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83260-E86C-46E6-B948-01747B6723E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50677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FF633-F871-57C3-6A03-3343C34D8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540AE0-9F3E-7FF1-96A7-C24015BDFD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267A44-176C-4C8E-97B8-B038724752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1CB6F0-2E78-F2A5-85BE-4819F602B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3533B-9B21-43BE-B443-397F677C5C84}" type="datetimeFigureOut">
              <a:rPr lang="vi-VN" smtClean="0"/>
              <a:t>06/01/2025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A31F94-A616-ECFF-58C1-0ED319DB3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768232-C858-9D4A-8641-4A1DDB784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83260-E86C-46E6-B948-01747B6723E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78616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51789C-42B2-395F-B744-E3AE47E8F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66A628-AA0B-E1A8-2012-1E9EEDCC16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B7184-DF9E-5E6F-7C97-10719293FD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3533B-9B21-43BE-B443-397F677C5C84}" type="datetimeFigureOut">
              <a:rPr lang="vi-VN" smtClean="0"/>
              <a:t>06/01/2025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615240-74ED-7242-0363-BE7EECF4CE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B2D26D-0776-3BE1-EEF9-DF1BD65825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83260-E86C-46E6-B948-01747B6723E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84315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1BE5137-1783-57DA-F97F-81035CBD7E28}"/>
              </a:ext>
            </a:extLst>
          </p:cNvPr>
          <p:cNvSpPr/>
          <p:nvPr/>
        </p:nvSpPr>
        <p:spPr>
          <a:xfrm>
            <a:off x="1143000" y="533400"/>
            <a:ext cx="10363200" cy="52006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srgbClr val="C00000"/>
                </a:solidFill>
              </a:rPr>
              <a:t> MĨ THUẬT </a:t>
            </a:r>
            <a:r>
              <a:rPr lang="vi-VN" sz="2800" b="1" dirty="0">
                <a:solidFill>
                  <a:srgbClr val="C00000"/>
                </a:solidFill>
              </a:rPr>
              <a:t>7</a:t>
            </a:r>
            <a:endParaRPr lang="en-US" sz="2800" b="1" dirty="0">
              <a:solidFill>
                <a:srgbClr val="C00000"/>
              </a:solidFill>
            </a:endParaRPr>
          </a:p>
          <a:p>
            <a:pPr algn="ctr">
              <a:lnSpc>
                <a:spcPct val="150000"/>
              </a:lnSpc>
              <a:defRPr/>
            </a:pPr>
            <a:br>
              <a:rPr lang="en-US" sz="3200" b="1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</a:rPr>
              <a:t>Chủ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</a:rPr>
              <a:t>đề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</a:rPr>
              <a:t>: NGHỆ THUẬT TRUNG ĐẠI THẾ GIỚI</a:t>
            </a:r>
          </a:p>
          <a:p>
            <a:pPr algn="ctr">
              <a:lnSpc>
                <a:spcPct val="150000"/>
              </a:lnSpc>
              <a:defRPr/>
            </a:pPr>
            <a:r>
              <a:rPr lang="en-US" sz="3200" b="1" dirty="0" err="1">
                <a:solidFill>
                  <a:srgbClr val="C00000"/>
                </a:solidFill>
              </a:rPr>
              <a:t>Tiết</a:t>
            </a:r>
            <a:r>
              <a:rPr lang="en-US" sz="3200" b="1">
                <a:solidFill>
                  <a:srgbClr val="C00000"/>
                </a:solidFill>
              </a:rPr>
              <a:t> 26: </a:t>
            </a:r>
            <a:r>
              <a:rPr lang="en-US" sz="3200" b="1" dirty="0" err="1">
                <a:solidFill>
                  <a:srgbClr val="C00000"/>
                </a:solidFill>
              </a:rPr>
              <a:t>Bài</a:t>
            </a:r>
            <a:r>
              <a:rPr lang="en-US" sz="3200" b="1" dirty="0">
                <a:solidFill>
                  <a:srgbClr val="C00000"/>
                </a:solidFill>
              </a:rPr>
              <a:t> 12: NHỮNG MẢNH GHÉP THÚ VỊ </a:t>
            </a:r>
            <a:r>
              <a:rPr lang="en-US" sz="3200" b="1" i="1" dirty="0">
                <a:solidFill>
                  <a:srgbClr val="C00000"/>
                </a:solidFill>
              </a:rPr>
              <a:t>(</a:t>
            </a:r>
            <a:r>
              <a:rPr lang="en-US" sz="3200" b="1" i="1" dirty="0" err="1">
                <a:solidFill>
                  <a:srgbClr val="C00000"/>
                </a:solidFill>
              </a:rPr>
              <a:t>Tiết</a:t>
            </a:r>
            <a:r>
              <a:rPr lang="en-US" sz="3200" b="1" i="1" dirty="0">
                <a:solidFill>
                  <a:srgbClr val="C00000"/>
                </a:solidFill>
              </a:rPr>
              <a:t> 2)</a:t>
            </a:r>
            <a:endParaRPr lang="en-US" sz="3200" i="1" dirty="0">
              <a:solidFill>
                <a:srgbClr val="C00000"/>
              </a:solidFill>
            </a:endParaRPr>
          </a:p>
          <a:p>
            <a:pPr algn="ctr">
              <a:defRPr/>
            </a:pPr>
            <a:br>
              <a:rPr lang="en-US" sz="3200" b="1" dirty="0">
                <a:solidFill>
                  <a:schemeClr val="accent4">
                    <a:lumMod val="50000"/>
                  </a:schemeClr>
                </a:solidFill>
              </a:rPr>
            </a:br>
            <a:endParaRPr lang="en-US" sz="2800" b="1" i="1" dirty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defRPr/>
            </a:pPr>
            <a:endParaRPr lang="en-US" sz="2800" b="1" i="1" dirty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defRPr/>
            </a:pPr>
            <a:endParaRPr lang="en-US" sz="2800" b="1" i="1" dirty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defRPr/>
            </a:pPr>
            <a:endParaRPr lang="en-US" sz="2800" b="1" i="1" dirty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defRPr/>
            </a:pPr>
            <a:endParaRPr lang="en-US" sz="28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circl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4096B-C408-45F4-9C69-055D5B5A9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90600"/>
          </a:xfrm>
          <a:solidFill>
            <a:schemeClr val="tx2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2400" b="1" dirty="0"/>
            </a:br>
            <a:br>
              <a:rPr lang="en-US" sz="2400" dirty="0"/>
            </a:br>
            <a:r>
              <a:rPr lang="en-US" sz="2400" dirty="0" err="1">
                <a:solidFill>
                  <a:schemeClr val="bg1"/>
                </a:solidFill>
                <a:latin typeface="+mn-lt"/>
              </a:rPr>
              <a:t>Hoạt</a:t>
            </a:r>
            <a:r>
              <a:rPr lang="en-US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+mn-lt"/>
              </a:rPr>
              <a:t>động</a:t>
            </a:r>
            <a:r>
              <a:rPr lang="en-US" sz="2400" dirty="0">
                <a:solidFill>
                  <a:schemeClr val="bg1"/>
                </a:solidFill>
                <a:latin typeface="+mn-lt"/>
              </a:rPr>
              <a:t> 4</a:t>
            </a:r>
            <a:br>
              <a:rPr lang="en-US" sz="2400" dirty="0">
                <a:solidFill>
                  <a:schemeClr val="bg1"/>
                </a:solidFill>
                <a:latin typeface="+mn-lt"/>
              </a:rPr>
            </a:br>
            <a:r>
              <a:rPr lang="en-US" sz="2400" b="1" dirty="0">
                <a:solidFill>
                  <a:schemeClr val="bg1"/>
                </a:solidFill>
                <a:latin typeface="+mn-lt"/>
              </a:rPr>
              <a:t>IV. TRƯNG BÀY SẢN PHẨM VÀ CHIA SẺ</a:t>
            </a:r>
            <a:br>
              <a:rPr lang="en-US" sz="2400" dirty="0"/>
            </a:br>
            <a:br>
              <a:rPr lang="en-US" sz="2400" dirty="0"/>
            </a:br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EF9865-B0B7-6CF3-CDCF-A1B09A12D41F}"/>
              </a:ext>
            </a:extLst>
          </p:cNvPr>
          <p:cNvSpPr txBox="1"/>
          <p:nvPr/>
        </p:nvSpPr>
        <p:spPr bwMode="auto">
          <a:xfrm>
            <a:off x="-82983" y="1386012"/>
            <a:ext cx="6069784" cy="5062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4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trưng</a:t>
            </a:r>
            <a:r>
              <a:rPr lang="en-US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bày</a:t>
            </a:r>
            <a:r>
              <a:rPr lang="en-US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sản</a:t>
            </a:r>
            <a:r>
              <a:rPr lang="en-US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lang="en-US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nhóm</a:t>
            </a:r>
            <a:r>
              <a:rPr lang="en-US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ctr">
              <a:defRPr/>
            </a:pP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3A591D1-2035-2BC2-E95C-96D3DA3DB0D9}"/>
              </a:ext>
            </a:extLst>
          </p:cNvPr>
          <p:cNvSpPr txBox="1"/>
          <p:nvPr/>
        </p:nvSpPr>
        <p:spPr>
          <a:xfrm>
            <a:off x="5105400" y="1013409"/>
            <a:ext cx="1535113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NHIỆM VỤ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07E04FD-FC23-92E6-45C0-D95A8E6FCE6C}"/>
              </a:ext>
            </a:extLst>
          </p:cNvPr>
          <p:cNvGrpSpPr>
            <a:grpSpLocks/>
          </p:cNvGrpSpPr>
          <p:nvPr/>
        </p:nvGrpSpPr>
        <p:grpSpPr bwMode="auto">
          <a:xfrm>
            <a:off x="635464" y="1846721"/>
            <a:ext cx="10997009" cy="589072"/>
            <a:chOff x="1231777" y="1662226"/>
            <a:chExt cx="10095578" cy="588602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BC9ADCB-6C77-A1F4-3FE5-88E8DA5CC1B4}"/>
                </a:ext>
              </a:extLst>
            </p:cNvPr>
            <p:cNvSpPr txBox="1"/>
            <p:nvPr/>
          </p:nvSpPr>
          <p:spPr>
            <a:xfrm>
              <a:off x="1231777" y="1662226"/>
              <a:ext cx="10095578" cy="58860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  <a:defRPr/>
              </a:pPr>
              <a:r>
                <a:rPr lang="en-US" b="1" dirty="0">
                  <a:latin typeface="+mn-lt"/>
                </a:rPr>
                <a:t>      </a:t>
              </a:r>
              <a:r>
                <a:rPr lang="en-US" sz="2400" b="1" dirty="0" err="1">
                  <a:solidFill>
                    <a:srgbClr val="FF0000"/>
                  </a:solidFill>
                  <a:latin typeface="+mn-lt"/>
                </a:rPr>
                <a:t>Phân</a:t>
              </a:r>
              <a:r>
                <a:rPr lang="en-US" sz="2400" b="1" dirty="0">
                  <a:solidFill>
                    <a:srgbClr val="FF0000"/>
                  </a:solidFill>
                  <a:latin typeface="+mn-lt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+mn-lt"/>
                </a:rPr>
                <a:t>tích</a:t>
              </a:r>
              <a:r>
                <a:rPr lang="en-US" sz="2400" b="1" dirty="0">
                  <a:solidFill>
                    <a:srgbClr val="FF0000"/>
                  </a:solidFill>
                  <a:latin typeface="+mn-lt"/>
                </a:rPr>
                <a:t> chia </a:t>
              </a:r>
              <a:r>
                <a:rPr lang="en-US" sz="2400" b="1" dirty="0" err="1">
                  <a:solidFill>
                    <a:srgbClr val="FF0000"/>
                  </a:solidFill>
                  <a:latin typeface="+mn-lt"/>
                </a:rPr>
                <a:t>sẻ</a:t>
              </a:r>
              <a:r>
                <a:rPr lang="en-US" sz="2400" b="1" dirty="0">
                  <a:solidFill>
                    <a:srgbClr val="FF0000"/>
                  </a:solidFill>
                  <a:latin typeface="+mn-lt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+mn-lt"/>
                </a:rPr>
                <a:t>cảm</a:t>
              </a:r>
              <a:r>
                <a:rPr lang="en-US" sz="2400" b="1" dirty="0">
                  <a:solidFill>
                    <a:srgbClr val="FF0000"/>
                  </a:solidFill>
                  <a:latin typeface="+mn-lt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+mn-lt"/>
                </a:rPr>
                <a:t>nhận</a:t>
              </a:r>
              <a:r>
                <a:rPr lang="en-US" sz="2400" b="1" dirty="0">
                  <a:solidFill>
                    <a:srgbClr val="FF0000"/>
                  </a:solidFill>
                  <a:latin typeface="+mn-lt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+mn-lt"/>
                </a:rPr>
                <a:t>về</a:t>
              </a:r>
              <a:r>
                <a:rPr lang="en-US" sz="2400" b="1" dirty="0">
                  <a:solidFill>
                    <a:srgbClr val="FF0000"/>
                  </a:solidFill>
                  <a:latin typeface="+mn-lt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+mn-lt"/>
                </a:rPr>
                <a:t>tranh</a:t>
              </a:r>
              <a:r>
                <a:rPr lang="en-US" sz="2400" b="1" dirty="0">
                  <a:solidFill>
                    <a:srgbClr val="FF0000"/>
                  </a:solidFill>
                  <a:latin typeface="+mn-lt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+mn-lt"/>
                </a:rPr>
                <a:t>ghép</a:t>
              </a:r>
              <a:r>
                <a:rPr lang="en-US" sz="2400" b="1" dirty="0">
                  <a:solidFill>
                    <a:srgbClr val="FF0000"/>
                  </a:solidFill>
                  <a:latin typeface="+mn-lt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+mn-lt"/>
                </a:rPr>
                <a:t>mảnh</a:t>
              </a:r>
              <a:r>
                <a:rPr lang="en-US" sz="2400" b="1" dirty="0">
                  <a:solidFill>
                    <a:srgbClr val="FF0000"/>
                  </a:solidFill>
                  <a:latin typeface="+mn-lt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+mn-lt"/>
                </a:rPr>
                <a:t>của</a:t>
              </a:r>
              <a:r>
                <a:rPr lang="en-US" sz="2400" b="1" dirty="0">
                  <a:solidFill>
                    <a:srgbClr val="FF0000"/>
                  </a:solidFill>
                  <a:latin typeface="+mn-lt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+mn-lt"/>
                </a:rPr>
                <a:t>mình</a:t>
              </a:r>
              <a:r>
                <a:rPr lang="en-US" sz="2400" b="1" dirty="0">
                  <a:solidFill>
                    <a:srgbClr val="FF0000"/>
                  </a:solidFill>
                  <a:latin typeface="+mn-lt"/>
                </a:rPr>
                <a:t>, </a:t>
              </a:r>
              <a:r>
                <a:rPr lang="en-US" sz="2400" b="1" dirty="0" err="1">
                  <a:solidFill>
                    <a:srgbClr val="FF0000"/>
                  </a:solidFill>
                  <a:latin typeface="+mn-lt"/>
                </a:rPr>
                <a:t>của</a:t>
              </a:r>
              <a:r>
                <a:rPr lang="en-US" sz="2400" b="1" dirty="0">
                  <a:solidFill>
                    <a:srgbClr val="FF0000"/>
                  </a:solidFill>
                  <a:latin typeface="+mn-lt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+mn-lt"/>
                </a:rPr>
                <a:t>bạn</a:t>
              </a:r>
              <a:r>
                <a:rPr lang="en-US" sz="2400" b="1" dirty="0">
                  <a:solidFill>
                    <a:srgbClr val="FF0000"/>
                  </a:solidFill>
                  <a:latin typeface="+mn-lt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+mn-lt"/>
                </a:rPr>
                <a:t>theo</a:t>
              </a:r>
              <a:r>
                <a:rPr lang="en-US" sz="2400" b="1" dirty="0">
                  <a:solidFill>
                    <a:srgbClr val="FF0000"/>
                  </a:solidFill>
                  <a:latin typeface="+mn-lt"/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  <a:latin typeface="+mn-lt"/>
                </a:rPr>
                <a:t>gợi</a:t>
              </a:r>
              <a:r>
                <a:rPr lang="en-US" sz="2400" b="1" dirty="0">
                  <a:solidFill>
                    <a:srgbClr val="FF0000"/>
                  </a:solidFill>
                  <a:latin typeface="+mn-lt"/>
                </a:rPr>
                <a:t> ý </a:t>
              </a:r>
              <a:r>
                <a:rPr lang="en-US" sz="2400" b="1" dirty="0" err="1">
                  <a:solidFill>
                    <a:srgbClr val="FF0000"/>
                  </a:solidFill>
                  <a:latin typeface="+mn-lt"/>
                </a:rPr>
                <a:t>sau</a:t>
              </a:r>
              <a:r>
                <a:rPr lang="en-US" sz="2400" b="1" dirty="0">
                  <a:solidFill>
                    <a:srgbClr val="FF0000"/>
                  </a:solidFill>
                  <a:latin typeface="+mn-lt"/>
                </a:rPr>
                <a:t>: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22" name="Smiley Face 21">
              <a:extLst>
                <a:ext uri="{FF2B5EF4-FFF2-40B4-BE49-F238E27FC236}">
                  <a16:creationId xmlns:a16="http://schemas.microsoft.com/office/drawing/2014/main" id="{E3DCAF49-259D-642C-E16B-AD51AB006B22}"/>
                </a:ext>
              </a:extLst>
            </p:cNvPr>
            <p:cNvSpPr/>
            <p:nvPr/>
          </p:nvSpPr>
          <p:spPr bwMode="auto">
            <a:xfrm>
              <a:off x="1315150" y="1895908"/>
              <a:ext cx="190916" cy="310902"/>
            </a:xfrm>
            <a:prstGeom prst="smileyFace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81FAC123-5CB6-11AF-ADF7-01ABA39B7695}"/>
              </a:ext>
            </a:extLst>
          </p:cNvPr>
          <p:cNvSpPr txBox="1"/>
          <p:nvPr/>
        </p:nvSpPr>
        <p:spPr>
          <a:xfrm>
            <a:off x="3970621" y="2383836"/>
            <a:ext cx="715626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en-US" sz="2400" b="1" i="1" dirty="0">
                <a:latin typeface="+mn-lt"/>
              </a:rPr>
              <a:t>+ </a:t>
            </a:r>
            <a:r>
              <a:rPr lang="en-US" sz="2400" b="1" i="1" dirty="0" err="1">
                <a:latin typeface="+mn-lt"/>
              </a:rPr>
              <a:t>Em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ấn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tượng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với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sản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phẩm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nào</a:t>
            </a:r>
            <a:r>
              <a:rPr lang="en-US" sz="2400" b="1" i="1" dirty="0">
                <a:latin typeface="+mn-lt"/>
              </a:rPr>
              <a:t>? </a:t>
            </a:r>
            <a:r>
              <a:rPr lang="en-US" sz="2400" b="1" i="1" dirty="0" err="1">
                <a:latin typeface="+mn-lt"/>
              </a:rPr>
              <a:t>Vì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sao</a:t>
            </a:r>
            <a:r>
              <a:rPr lang="en-US" sz="2400" b="1" i="1" dirty="0">
                <a:latin typeface="+mn-lt"/>
              </a:rPr>
              <a:t>?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2400" b="1" i="1" dirty="0">
                <a:latin typeface="+mn-lt"/>
              </a:rPr>
              <a:t>+ </a:t>
            </a:r>
            <a:r>
              <a:rPr lang="en-US" sz="2400" b="1" i="1" dirty="0" err="1">
                <a:latin typeface="+mn-lt"/>
              </a:rPr>
              <a:t>Cách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thể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hiện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sản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phẩm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độc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đáo</a:t>
            </a:r>
            <a:r>
              <a:rPr lang="en-US" sz="2400" b="1" i="1" dirty="0">
                <a:latin typeface="+mn-lt"/>
              </a:rPr>
              <a:t> ở </a:t>
            </a:r>
            <a:r>
              <a:rPr lang="en-US" sz="2400" b="1" i="1" dirty="0" err="1">
                <a:latin typeface="+mn-lt"/>
              </a:rPr>
              <a:t>những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điểm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nào</a:t>
            </a:r>
            <a:r>
              <a:rPr lang="en-US" sz="2400" b="1" i="1" dirty="0">
                <a:latin typeface="+mn-lt"/>
              </a:rPr>
              <a:t>?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2400" b="1" i="1" dirty="0">
                <a:latin typeface="+mn-lt"/>
              </a:rPr>
              <a:t>+ </a:t>
            </a:r>
            <a:r>
              <a:rPr lang="en-US" sz="2400" b="1" i="1" dirty="0" err="1">
                <a:latin typeface="+mn-lt"/>
              </a:rPr>
              <a:t>Nhịp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điệu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chuyển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động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của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các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mảnh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ghép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được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thể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hiện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như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thế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nào</a:t>
            </a:r>
            <a:r>
              <a:rPr lang="en-US" sz="2400" b="1" i="1" dirty="0">
                <a:latin typeface="+mn-lt"/>
              </a:rPr>
              <a:t>?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2400" b="1" i="1" dirty="0">
                <a:latin typeface="+mn-lt"/>
              </a:rPr>
              <a:t>+ </a:t>
            </a:r>
            <a:r>
              <a:rPr lang="en-US" sz="2400" b="1" i="1" dirty="0" err="1">
                <a:latin typeface="+mn-lt"/>
              </a:rPr>
              <a:t>Em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có</a:t>
            </a:r>
            <a:r>
              <a:rPr lang="en-US" sz="2400" b="1" i="1" dirty="0">
                <a:latin typeface="+mn-lt"/>
              </a:rPr>
              <a:t> ý </a:t>
            </a:r>
            <a:r>
              <a:rPr lang="en-US" sz="2400" b="1" i="1" dirty="0" err="1">
                <a:latin typeface="+mn-lt"/>
              </a:rPr>
              <a:t>tưởng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điều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chỉnh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gì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để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sản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phẩm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của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bạn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hoàn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thiện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i="1" dirty="0" err="1">
                <a:latin typeface="+mn-lt"/>
              </a:rPr>
              <a:t>hơn</a:t>
            </a:r>
            <a:r>
              <a:rPr lang="en-US" sz="2400" b="1" i="1" dirty="0">
                <a:latin typeface="+mn-lt"/>
              </a:rPr>
              <a:t>?</a:t>
            </a:r>
          </a:p>
          <a:p>
            <a:pPr algn="just">
              <a:defRPr/>
            </a:pPr>
            <a:endParaRPr lang="en-US" sz="2400" b="1" i="1" dirty="0">
              <a:latin typeface="+mn-lt"/>
            </a:endParaRPr>
          </a:p>
          <a:p>
            <a:pPr algn="just">
              <a:defRPr/>
            </a:pPr>
            <a:endParaRPr lang="en-US" sz="2400" b="1" i="1" dirty="0">
              <a:latin typeface="+mn-lt"/>
            </a:endParaRPr>
          </a:p>
          <a:p>
            <a:pPr algn="just">
              <a:defRPr/>
            </a:pPr>
            <a:endParaRPr lang="en-US" sz="2400" b="1" i="1" dirty="0">
              <a:latin typeface="+mn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A2BC4F7-0262-C5C1-8E1C-12C2009B9EA6}"/>
              </a:ext>
            </a:extLst>
          </p:cNvPr>
          <p:cNvSpPr txBox="1"/>
          <p:nvPr/>
        </p:nvSpPr>
        <p:spPr bwMode="auto">
          <a:xfrm>
            <a:off x="3918540" y="5838824"/>
            <a:ext cx="6479493" cy="589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en-US" sz="2400" b="1" dirty="0">
                <a:solidFill>
                  <a:srgbClr val="FF0000"/>
                </a:solidFill>
              </a:rPr>
              <a:t>- </a:t>
            </a:r>
            <a:r>
              <a:rPr lang="en-US" sz="2400" b="1" dirty="0" err="1">
                <a:solidFill>
                  <a:srgbClr val="FF0000"/>
                </a:solidFill>
              </a:rPr>
              <a:t>Kể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tên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một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số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tranh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ghép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mảnh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mà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em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biết</a:t>
            </a:r>
            <a:r>
              <a:rPr lang="en-US" sz="2400" b="1" dirty="0">
                <a:solidFill>
                  <a:srgbClr val="FF0000"/>
                </a:solidFill>
              </a:rPr>
              <a:t>?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F2AA3C-263D-A56B-E8E0-7A761F1478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244" y="2724943"/>
            <a:ext cx="2571750" cy="199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32F2D1D-2B04-A11F-46B8-0E592BB43B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992" y="4946649"/>
            <a:ext cx="2573337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5B917-A3EE-30F1-03B5-51D68BEFA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90600"/>
          </a:xfrm>
          <a:solidFill>
            <a:schemeClr val="accent6">
              <a:lumMod val="75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2400" b="1" dirty="0"/>
            </a:br>
            <a:br>
              <a:rPr lang="en-US" sz="2400" dirty="0"/>
            </a:br>
            <a:r>
              <a:rPr lang="en-US" sz="2400" dirty="0" err="1">
                <a:solidFill>
                  <a:schemeClr val="bg1"/>
                </a:solidFill>
                <a:latin typeface="+mn-lt"/>
              </a:rPr>
              <a:t>Hoạt</a:t>
            </a:r>
            <a:r>
              <a:rPr lang="en-US" sz="24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+mn-lt"/>
              </a:rPr>
              <a:t>động</a:t>
            </a:r>
            <a:r>
              <a:rPr lang="en-US" sz="2400" dirty="0">
                <a:solidFill>
                  <a:schemeClr val="bg1"/>
                </a:solidFill>
                <a:latin typeface="+mn-lt"/>
              </a:rPr>
              <a:t> 5</a:t>
            </a:r>
            <a:br>
              <a:rPr lang="en-US" sz="2400" dirty="0">
                <a:solidFill>
                  <a:schemeClr val="bg1"/>
                </a:solidFill>
                <a:latin typeface="+mn-lt"/>
              </a:rPr>
            </a:br>
            <a:r>
              <a:rPr lang="vi-VN" sz="2400" b="1" dirty="0">
                <a:solidFill>
                  <a:schemeClr val="bg1"/>
                </a:solidFill>
                <a:latin typeface="+mn-lt"/>
              </a:rPr>
              <a:t>V. TÌM HIỂU ỨNG DỤNG CỦA TRANH GHÉP GỐM (MOSAIC) TRONG ĐỜI SỐNG</a:t>
            </a:r>
            <a:br>
              <a:rPr lang="en-US" sz="2400" dirty="0"/>
            </a:br>
            <a:br>
              <a:rPr lang="en-US" sz="2400" dirty="0"/>
            </a:br>
            <a:endParaRPr lang="en-US" sz="2400" dirty="0"/>
          </a:p>
        </p:txBody>
      </p:sp>
      <p:pic>
        <p:nvPicPr>
          <p:cNvPr id="18435" name="Picture 3">
            <a:extLst>
              <a:ext uri="{FF2B5EF4-FFF2-40B4-BE49-F238E27FC236}">
                <a16:creationId xmlns:a16="http://schemas.microsoft.com/office/drawing/2014/main" id="{DF5908A3-C1CC-AEC3-6D54-13A24F2094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93800"/>
            <a:ext cx="3028950" cy="300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2">
            <a:extLst>
              <a:ext uri="{FF2B5EF4-FFF2-40B4-BE49-F238E27FC236}">
                <a16:creationId xmlns:a16="http://schemas.microsoft.com/office/drawing/2014/main" id="{8CEEC442-402B-6361-A8B1-F367438193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193800"/>
            <a:ext cx="5780088" cy="300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AA447A0-A2A6-E11A-56EA-C1B9AC123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343400"/>
            <a:ext cx="100584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vi-VN" altLang="vi-VN" sz="2000" dirty="0">
                <a:solidFill>
                  <a:srgbClr val="C00000"/>
                </a:solidFill>
              </a:rPr>
              <a:t>Câu hỏi gợi mở:</a:t>
            </a:r>
          </a:p>
          <a:p>
            <a:pPr algn="just"/>
            <a:r>
              <a:rPr lang="vi-VN" altLang="vi-VN" sz="2000" b="1" i="1" dirty="0"/>
              <a:t>+ Kể tên công trình tranh ghép gốm của Việt Nam mà em biết?</a:t>
            </a:r>
          </a:p>
          <a:p>
            <a:pPr algn="just"/>
            <a:r>
              <a:rPr lang="vi-VN" altLang="vi-VN" sz="2000" b="1" i="1" dirty="0"/>
              <a:t>+ Tác phẩm tranh ghép gốm thường được sử dụng ở đâu trong đời sống?</a:t>
            </a:r>
          </a:p>
          <a:p>
            <a:pPr algn="just"/>
            <a:r>
              <a:rPr lang="vi-VN" altLang="vi-VN" sz="2000" b="1" i="1" dirty="0"/>
              <a:t>+ Tác phẩm trang ghép gốm mang lại giá trị gì cho các công trình kiến trúc, nội thất và người sử dụng?</a:t>
            </a:r>
          </a:p>
          <a:p>
            <a:pPr algn="just"/>
            <a:r>
              <a:rPr lang="vi-VN" altLang="vi-VN" sz="2000" b="1" i="1" dirty="0"/>
              <a:t>+ Em có ý tưởng gì về việc ứng dụng kỹ thuật tranh ghép gốm vào một sản phẩm mĩ thuật?</a:t>
            </a:r>
            <a:endParaRPr lang="en-US" altLang="vi-VN" sz="2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262</Words>
  <Application>Microsoft Office PowerPoint</Application>
  <PresentationFormat>Widescreen</PresentationFormat>
  <Paragraphs>26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  Hoạt động 4 IV. TRƯNG BÀY SẢN PHẨM VÀ CHIA SẺ  </vt:lpstr>
      <vt:lpstr>  Hoạt động 5 V. TÌM HIỂU ỨNG DỤNG CỦA TRANH GHÉP GỐM (MOSAIC) TRONG ĐỜI SỐNG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Hi</dc:creator>
  <cp:lastModifiedBy>Hi</cp:lastModifiedBy>
  <cp:revision>5</cp:revision>
  <dcterms:created xsi:type="dcterms:W3CDTF">2025-01-06T16:38:56Z</dcterms:created>
  <dcterms:modified xsi:type="dcterms:W3CDTF">2025-01-06T18:21:25Z</dcterms:modified>
</cp:coreProperties>
</file>