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81" r:id="rId3"/>
    <p:sldId id="394" r:id="rId4"/>
    <p:sldId id="395" r:id="rId5"/>
    <p:sldId id="301" r:id="rId6"/>
    <p:sldId id="3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E878-BD60-6178-BB54-3FA98F4B0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A73DA-E3B2-FB27-6AE3-AABFBD59D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6660-3A31-015F-4749-63CD376D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ADC2F-BD35-3BC1-67F2-BB2997D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AB562-A5CD-4A83-C72A-4825D4BF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E62C-E626-752F-1132-2E9C71F0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6CDAD-CE89-3216-44E8-B182DB331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F416-D1A0-DB56-2955-72310EAB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B94D-2E5D-9FFE-51FB-F0A1C7B6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66338-869B-2B99-76A4-997872C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37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D9BCB-BA15-A1C2-4A8A-B113AD08E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4612-AC83-DD40-BC43-CF6419FA3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AA285-E2ED-1259-8FF8-B315BC9E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47D39-C3A8-121C-4F9D-D1495879C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DCAA-6A4E-38E0-CF18-57E2D5C7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40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AFBF-8E76-3CEF-84CF-A2F8DC88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3FD3-CE56-AD57-5405-EB3ED39D5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8D98-753B-085B-95CF-EEA70669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D8F7F-E4DF-C1DD-CAD2-7356348B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742B-0FE2-1E42-3619-202C4655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1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288F-05B5-44D2-2222-30A7F4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998A5-CE0D-C0AE-CF2D-FE52F792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DCC21-42CB-3CB0-2AA7-18B18F529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9FF5F-D154-27EB-AC1A-AC3F2F5B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22AA-FA4F-4CD9-914C-57F0331B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71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65D2-7478-7A11-7765-D67749F5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EBFC0-D016-6674-7BDA-00F35F49F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A92E8-A968-4EA3-5F31-85ED45491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85775-2973-14BB-E8F1-AD0A7F05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BF9E-8996-E0A5-9A39-578F0357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F7780-F92A-7DC7-3B53-D9248C90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55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7A93-0F00-3F34-F3FC-0B899758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6FEC8-F465-9707-2E1F-C400BC64C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630AE-1D31-FF2F-8D87-E4060E4F9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4AEC8-CD8B-7A5B-AC41-DD03B4799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C6379-9602-78CF-6E4C-6980C88593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E1D3F-0D72-AFA6-CFBC-A7A74D6D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80239-C6D4-9A7C-8020-C132BF4A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8DF50-4333-92A5-5D59-43121166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72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6A78-C504-83F0-963E-AE1C4D29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36253-7C96-0116-CFAB-8CA3BDEE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1AA10-A639-7A6D-E047-FE4383BF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B0A0-EA38-73E1-4E98-0C7265FE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B44C0-ECB8-A299-1336-5752C19F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942DB-482F-9667-4212-2BF7518B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D2161-7272-4BE5-85C5-B8781A7B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861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C3FD-0DC8-D7BA-0A64-65BD18AB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729DF-264A-AB1B-39EE-AA011270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914C9-C19F-CD7E-2D81-E5BD64206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D70AB-5662-698A-30DC-CDD902F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A31D-2454-DA0C-B42A-BEC888C0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99CD3-8C78-A50B-B6E6-38EF7273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53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F11A-7BCF-0FF4-5493-C9313749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242A4-6735-50D6-84B2-1A9F5BBEE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2EA77-C3B2-BF39-A560-F99562510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F50A5-2005-B47F-735D-D98DEE56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D670D-5375-4CD8-A06D-77307C4B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7D773-105B-4ED8-8281-955625FF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761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01FE8-DDCA-E158-5BD7-C43F6918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8F1AC-7100-8246-30C2-62C284043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C374C-8C66-F6E1-1F93-337DFCE26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93238-0E79-4302-8AB2-F1A830A9D676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A7A5-A9A9-E347-5E40-B7AC903C9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6926-3302-9066-9B43-D1375DBC9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E6F9-F39C-4243-BF65-9EF7E24E728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3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4.GI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85800"/>
            <a:ext cx="6934200" cy="1066800"/>
          </a:xfrm>
          <a:prstGeom prst="rect">
            <a:avLst/>
          </a:prstGeom>
          <a:blipFill>
            <a:blip r:embed="rId4">
              <a:alphaModFix amt="0"/>
            </a:blip>
            <a:tile tx="0" ty="0" sx="100000" sy="100000" flip="none" algn="tl"/>
          </a:blipFill>
          <a:ln w="9525">
            <a:solidFill>
              <a:schemeClr val="accent1"/>
            </a:solidFill>
          </a:ln>
        </p:spPr>
      </p:pic>
      <p:sp>
        <p:nvSpPr>
          <p:cNvPr id="8195" name="TextBox 4"/>
          <p:cNvSpPr txBox="1"/>
          <p:nvPr/>
        </p:nvSpPr>
        <p:spPr>
          <a:xfrm>
            <a:off x="2343150" y="2508069"/>
            <a:ext cx="750570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Tiết 26: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12: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TRANH TĨNH VẬT 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2)</a:t>
            </a:r>
            <a:endParaRPr lang="vi-VN" altLang="vi-VN" sz="44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1" y="736600"/>
            <a:ext cx="8158163" cy="538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800" b="1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 </a:t>
            </a:r>
          </a:p>
          <a:p>
            <a:pPr lvl="0" eaLnBrk="1" hangingPunct="1">
              <a:buNone/>
            </a:pPr>
            <a:r>
              <a:rPr lang="vi-VN" sz="3200" b="1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IV. </a:t>
            </a:r>
            <a:r>
              <a:rPr sz="3200" b="1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Unicode MS" panose="020B0604020202020204" charset="-122"/>
                <a:ea typeface="Arial Unicode MS" panose="020B0604020202020204" charset="-122"/>
              </a:rPr>
              <a:t>TRƯNG BÀY SẢN PHẨM VÀ CHIA SẺ.</a:t>
            </a:r>
          </a:p>
          <a:p>
            <a:pPr lvl="0" eaLnBrk="1" hangingPunct="1">
              <a:buNone/>
            </a:pPr>
            <a:endParaRPr sz="2800" b="1" i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  <a:p>
            <a:pPr lvl="0" eaLnBrk="1" hangingPunct="1">
              <a:buNone/>
            </a:pPr>
            <a:r>
              <a:rPr lang="vi-VN" altLang="x-none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Cho HS dán b</a:t>
            </a:r>
            <a:r>
              <a:rPr lang="vi-VN" altLang="x-non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lên bảng v</a:t>
            </a:r>
            <a:r>
              <a:rPr lang="vi-VN" altLang="x-non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xét về:</a:t>
            </a:r>
            <a:b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Bố cục</a:t>
            </a:r>
            <a:b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Tỉ lệ các vật mẫu</a:t>
            </a:r>
            <a:b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diễn tả hình khối trong b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vẽ</a:t>
            </a:r>
            <a:b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Đặc điểm mẫu vẽ</a:t>
            </a:r>
            <a:b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Hình khối v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gian</a:t>
            </a:r>
            <a:b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vi-VN" altLang="x-none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Unicode MS" panose="020B0604020202020204" charset="-122"/>
              <a:ea typeface="Arial Unicode MS" panose="020B0604020202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TextEdit="1"/>
          </p:cNvSpPr>
          <p:nvPr/>
        </p:nvSpPr>
        <p:spPr>
          <a:xfrm>
            <a:off x="1524000" y="1371600"/>
            <a:ext cx="9144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i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1E1C11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7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23576">
            <a:off x="2089151" y="4740275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17" descr="bird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6" y="3571876"/>
            <a:ext cx="1590675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7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886964">
            <a:off x="1905000" y="381001"/>
            <a:ext cx="12954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18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-1152472" flipH="1">
            <a:off x="6781800" y="1"/>
            <a:ext cx="2057400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9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-2791750" flipH="1">
            <a:off x="8986838" y="231776"/>
            <a:ext cx="1600200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20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528359" flipH="1">
            <a:off x="9296400" y="1295401"/>
            <a:ext cx="1600200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21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886964">
            <a:off x="4038600" y="1"/>
            <a:ext cx="12954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22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886964">
            <a:off x="1524000" y="1066801"/>
            <a:ext cx="17526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23" descr="DOVE"/>
          <p:cNvPicPr>
            <a:picLocks noChangeAspect="1"/>
          </p:cNvPicPr>
          <p:nvPr/>
        </p:nvPicPr>
        <p:blipFill>
          <a:blip r:embed="rId4">
            <a:lum bright="20001" contrast="20000"/>
          </a:blip>
          <a:stretch>
            <a:fillRect/>
          </a:stretch>
        </p:blipFill>
        <p:spPr>
          <a:xfrm rot="-1152472" flipH="1">
            <a:off x="7010400" y="1893888"/>
            <a:ext cx="2057400" cy="145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76400" y="366714"/>
            <a:ext cx="883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2800" b="1" spc="50" dirty="0"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/>
              </a:rPr>
              <a:t>V. TÌM HIỂU MỘT SỐ TRANH TĨNH VẬT CỦA CÁC HỌA SĨ </a:t>
            </a:r>
            <a:endParaRPr lang="vi-VN" dirty="0"/>
          </a:p>
        </p:txBody>
      </p:sp>
      <p:pic>
        <p:nvPicPr>
          <p:cNvPr id="2151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489" y="952500"/>
            <a:ext cx="4065587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775" y="2914650"/>
            <a:ext cx="4503738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9" name="TextBox 6"/>
          <p:cNvSpPr txBox="1"/>
          <p:nvPr/>
        </p:nvSpPr>
        <p:spPr>
          <a:xfrm>
            <a:off x="5862639" y="5430838"/>
            <a:ext cx="47783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i="1" dirty="0">
                <a:solidFill>
                  <a:srgbClr val="373A3C"/>
                </a:solidFill>
                <a:latin typeface="Arial" panose="020B0604020202020204" pitchFamily="34" charset="0"/>
              </a:rPr>
              <a:t>Tjalf Sparnaay, "Healthy Sandwich" (2013)</a:t>
            </a:r>
            <a:endParaRPr lang="en-US" altLang="vi-VN" dirty="0">
              <a:solidFill>
                <a:srgbClr val="373A3C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vi-VN" dirty="0">
                <a:solidFill>
                  <a:srgbClr val="373A3C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1520" name="TextBox 8"/>
          <p:cNvSpPr txBox="1"/>
          <p:nvPr/>
        </p:nvSpPr>
        <p:spPr>
          <a:xfrm>
            <a:off x="1676400" y="4195763"/>
            <a:ext cx="41862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i="1" dirty="0">
                <a:solidFill>
                  <a:srgbClr val="373A3C"/>
                </a:solidFill>
                <a:latin typeface="Arial" panose="020B0604020202020204" pitchFamily="34" charset="0"/>
              </a:rPr>
              <a:t>Paul Cézanne, "The Basket of Apples" (1895) </a:t>
            </a:r>
            <a:endParaRPr lang="vi-VN" altLang="vi-VN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1" y="736600"/>
            <a:ext cx="8158163" cy="2000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THAM KHẢO:</a:t>
            </a:r>
          </a:p>
          <a:p>
            <a:pPr defTabSz="457200">
              <a:defRPr/>
            </a:pP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ứng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dụng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tĩnh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sống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457200">
              <a:defRPr/>
            </a:pPr>
            <a:endParaRPr lang="en-US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253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22575"/>
            <a:ext cx="35052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822576"/>
            <a:ext cx="3352800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1676401"/>
            <a:ext cx="5959078" cy="3231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DẶN DÒ</a:t>
            </a:r>
          </a:p>
          <a:p>
            <a:pPr algn="ctr" defTabSz="457200">
              <a:defRPr/>
            </a:pP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 defTabSz="457200">
              <a:defRPr/>
            </a:pP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8300" y="3200400"/>
            <a:ext cx="8915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Chuẩn</a:t>
            </a: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bị</a:t>
            </a: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nội</a:t>
            </a: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dung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</a:t>
            </a: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tiếp</a:t>
            </a: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theo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student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114800"/>
            <a:ext cx="4114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WordArt 4"/>
          <p:cNvSpPr>
            <a:spLocks noTextEdit="1"/>
          </p:cNvSpPr>
          <p:nvPr/>
        </p:nvSpPr>
        <p:spPr>
          <a:xfrm>
            <a:off x="1524000" y="1371600"/>
            <a:ext cx="9144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i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1E1C11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1" name="Picture 5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23576">
            <a:off x="7645401" y="4926013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142647">
            <a:off x="8255001" y="4773613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7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540585">
            <a:off x="9169401" y="4849813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8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142647">
            <a:off x="9398001" y="5002213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Picture 9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142647">
            <a:off x="8331201" y="5130800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Picture 10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142647">
            <a:off x="7569201" y="5054600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1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142647">
            <a:off x="9550401" y="4545013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Picture 12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7411860">
            <a:off x="8559801" y="4316413"/>
            <a:ext cx="1547813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Picture 13" descr="th_v00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4648200"/>
            <a:ext cx="95250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0" name="Picture 17" descr="bird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326" y="3571876"/>
            <a:ext cx="1590675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1" name="Text Box 15"/>
          <p:cNvSpPr txBox="1"/>
          <p:nvPr/>
        </p:nvSpPr>
        <p:spPr>
          <a:xfrm>
            <a:off x="1752601" y="2209801"/>
            <a:ext cx="60483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Chúc các em có luôn vui vẻ và có nhiều sản phẩm sáng tạo.</a:t>
            </a:r>
          </a:p>
        </p:txBody>
      </p:sp>
      <p:pic>
        <p:nvPicPr>
          <p:cNvPr id="24592" name="Picture 17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886964">
            <a:off x="1905000" y="381001"/>
            <a:ext cx="12954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3" name="Picture 18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-1152472" flipH="1">
            <a:off x="6781800" y="1"/>
            <a:ext cx="2057400" cy="1458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4" name="Picture 19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-2791750" flipH="1">
            <a:off x="8986838" y="231776"/>
            <a:ext cx="1600200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5" name="Picture 20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528359" flipH="1">
            <a:off x="9296400" y="1295401"/>
            <a:ext cx="1600200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6" name="Picture 21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886964">
            <a:off x="4038600" y="1"/>
            <a:ext cx="12954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7" name="Picture 22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886964">
            <a:off x="1524000" y="1066801"/>
            <a:ext cx="17526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8" name="Picture 23" descr="DOVE"/>
          <p:cNvPicPr>
            <a:picLocks noChangeAspect="1"/>
          </p:cNvPicPr>
          <p:nvPr/>
        </p:nvPicPr>
        <p:blipFill>
          <a:blip r:embed="rId7">
            <a:lum bright="20001" contrast="20000"/>
          </a:blip>
          <a:stretch>
            <a:fillRect/>
          </a:stretch>
        </p:blipFill>
        <p:spPr>
          <a:xfrm rot="-1152472" flipH="1">
            <a:off x="7010400" y="1893888"/>
            <a:ext cx="2057400" cy="1458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Unicode MS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2025-01-02T02:42:42Z</dcterms:created>
  <dcterms:modified xsi:type="dcterms:W3CDTF">2025-01-24T17:56:58Z</dcterms:modified>
</cp:coreProperties>
</file>