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9" r:id="rId2"/>
    <p:sldId id="380" r:id="rId3"/>
    <p:sldId id="376" r:id="rId4"/>
    <p:sldId id="375" r:id="rId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napToGrid="0">
      <p:cViewPr varScale="1">
        <p:scale>
          <a:sx n="73" d="100"/>
          <a:sy n="73" d="100"/>
        </p:scale>
        <p:origin x="51" y="4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163304A-966F-0E3D-EC9C-E43EA66FF7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A357683F-524A-8840-59B6-F718EB7C20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1D3DF00-C74D-060C-F197-73769A05D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825A-36DE-41A9-AE77-A95A64B8FB57}" type="datetimeFigureOut">
              <a:rPr lang="vi-VN" smtClean="0"/>
              <a:t>02/12/2024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031BB08-AB4D-A9A4-F5FF-EB2C88FC0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EFBBF1D-BFD0-139C-6661-D3CB3C981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C1AC-ABC7-4698-A56B-44C21C8976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02177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B4B3B22-4138-C6AC-65C8-1811FEFFD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58546B16-D1FF-3E80-1CD6-C025935795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CDC3968-FBAA-6786-1BC4-9C1306877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825A-36DE-41A9-AE77-A95A64B8FB57}" type="datetimeFigureOut">
              <a:rPr lang="vi-VN" smtClean="0"/>
              <a:t>02/12/2024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B285D26-0A84-5461-02AF-92B9FF6B5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A9929DC-C3A2-14C6-1DB3-DDE547973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C1AC-ABC7-4698-A56B-44C21C8976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57620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64E41503-D7B1-D45D-A64B-9FA67B72E5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56C683EF-07B1-E7E5-05F8-DF6DD27572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F763C11-DAB2-BFDB-B0A7-766388858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825A-36DE-41A9-AE77-A95A64B8FB57}" type="datetimeFigureOut">
              <a:rPr lang="vi-VN" smtClean="0"/>
              <a:t>02/12/2024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B4A8EB7-4672-AF6C-E089-FC3556DE2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6BD2D3D-FCB5-DFE7-6E70-5C1F50083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C1AC-ABC7-4698-A56B-44C21C8976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8785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53A4C46-6585-B959-C9F4-5613F5142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A6A3353-CDB7-66CF-3B87-E98A95557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E18E18E-FAD8-51B7-93E8-15D6544FD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825A-36DE-41A9-AE77-A95A64B8FB57}" type="datetimeFigureOut">
              <a:rPr lang="vi-VN" smtClean="0"/>
              <a:t>02/12/2024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807B014-657D-C629-5C3A-9C0D8B964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6F5D1D9-9FBE-83FE-62AC-D8AC096CD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C1AC-ABC7-4698-A56B-44C21C8976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6254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8FCCDA7-0C49-B7FC-A798-00893A562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7B53C0A-B471-3ECC-4604-83F1D2DC6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74FFE81-9FCE-2F8B-5262-16E661D33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825A-36DE-41A9-AE77-A95A64B8FB57}" type="datetimeFigureOut">
              <a:rPr lang="vi-VN" smtClean="0"/>
              <a:t>02/12/2024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57E433C-60D2-CD4E-89EF-FCFBA6D12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FF0ABA5-DA75-8764-B289-D12A01A79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C1AC-ABC7-4698-A56B-44C21C8976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3274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43A409B-3430-9706-2D3D-5BB6E1FA5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63F1412-5F52-8C84-6241-E5BD8FBC31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C2A3BC2-7589-2018-9DAB-2040E6A8CF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757DCD7-B238-698C-4D16-B85BA4E23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825A-36DE-41A9-AE77-A95A64B8FB57}" type="datetimeFigureOut">
              <a:rPr lang="vi-VN" smtClean="0"/>
              <a:t>02/12/2024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AFE0283-C305-1BC6-5589-38D1291FD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BCFB527-62D6-A14E-04EA-59399BD93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C1AC-ABC7-4698-A56B-44C21C8976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4763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94662E7-9365-B63B-A625-24524680B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3D3AFAC-30C6-CC19-2D45-994F8ACFF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868A888-0B0A-F8CB-447A-28082D0670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833E9A26-808D-51FD-C063-65239D829B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1E9EB9DC-4196-12FA-76E9-5C71B7FC04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A3B7DBF5-E2D4-CEE4-77E5-E443ACC67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825A-36DE-41A9-AE77-A95A64B8FB57}" type="datetimeFigureOut">
              <a:rPr lang="vi-VN" smtClean="0"/>
              <a:t>02/12/2024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CC69CB24-CC51-73F7-D935-D521C77E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14DFA645-D538-8F2E-10B7-2993A0B2A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C1AC-ABC7-4698-A56B-44C21C8976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9930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9F55B33-6B96-ED23-9A04-CDDA5FA37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96F29BE6-402B-5252-3078-B57C7D2B5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825A-36DE-41A9-AE77-A95A64B8FB57}" type="datetimeFigureOut">
              <a:rPr lang="vi-VN" smtClean="0"/>
              <a:t>02/12/2024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B5569259-BBFF-04FA-E53B-E88F59E3F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19B3A837-B9FE-30DF-FDEC-82835A7AB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C1AC-ABC7-4698-A56B-44C21C8976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0828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AA1A7D98-F81A-906B-1A27-D156B8026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825A-36DE-41A9-AE77-A95A64B8FB57}" type="datetimeFigureOut">
              <a:rPr lang="vi-VN" smtClean="0"/>
              <a:t>02/12/2024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3996A4E5-8375-C5BA-011C-1866D7BFA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26BBF92D-8F4D-F191-4A5D-343B9518C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C1AC-ABC7-4698-A56B-44C21C8976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3946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4EF9AC8-95E4-F341-D284-C78F31B06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1B51892-F2AD-E57C-4D15-424024727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1FB5A7AA-C97E-41B6-E281-01D56BC54B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7EDE56B-BE39-1807-C9BA-DCEDDEF80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825A-36DE-41A9-AE77-A95A64B8FB57}" type="datetimeFigureOut">
              <a:rPr lang="vi-VN" smtClean="0"/>
              <a:t>02/12/2024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9903461-AFCE-ED6B-6787-A58F00978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1E4DED7-BBCB-9EC3-9E61-A91E563A0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C1AC-ABC7-4698-A56B-44C21C8976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63886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BF2805F-0D64-1CE5-7A1F-51A05457E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DC129874-E6EE-F6B2-B9C4-4995D60073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785EC2D6-4804-2FBF-7FC6-13663A4394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13B01FFB-F4CE-7191-CD47-FADD0F364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825A-36DE-41A9-AE77-A95A64B8FB57}" type="datetimeFigureOut">
              <a:rPr lang="vi-VN" smtClean="0"/>
              <a:t>02/12/2024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E7C9813-D7BE-EEBC-F257-2101EFB2D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B180B53-69B2-DD59-1199-8766A0053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C1AC-ABC7-4698-A56B-44C21C8976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2487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0FA6EA5C-9166-E2A5-AACC-1944760B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F3102C7-07C5-59EB-178A-AB048059C2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E20AE58-3E1E-FFCF-5E06-6EC1EBB0C3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3825A-36DE-41A9-AE77-A95A64B8FB57}" type="datetimeFigureOut">
              <a:rPr lang="vi-VN" smtClean="0"/>
              <a:t>02/12/2024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8DE32F1-E04B-50AE-E186-EBBF2527CE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17C5456-2698-9A3C-9E84-1A25F39A8E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DC1AC-ABC7-4698-A56B-44C21C8976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632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huthuatphanmem.vn/uploads/2018/04/06/hinh-nen-dong-day-ngang-dep-1-6_104236574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53486" y="103601"/>
            <a:ext cx="340280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rgbClr val="FF0000"/>
                </a:solidFill>
              </a:rPr>
              <a:t>CHỦ ĐỀ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8861" y="839898"/>
            <a:ext cx="1037734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19050">
                  <a:solidFill>
                    <a:srgbClr val="FFFF00"/>
                  </a:solidFill>
                </a:ln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VNI-Avo" pitchFamily="2" charset="0"/>
              </a:rPr>
              <a:t>NGHỆ THUẬT HIỆN ĐẠI VIỆT NAM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8603" y="1910072"/>
            <a:ext cx="11231245" cy="2285616"/>
          </a:xfrm>
        </p:spPr>
        <p:txBody>
          <a:bodyPr>
            <a:prstTxWarp prst="textCanDown">
              <a:avLst/>
            </a:prstTxWarp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4400" b="1" dirty="0" err="1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9933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  <a:t>Tiết</a:t>
            </a:r>
            <a:r>
              <a:rPr lang="en-US" sz="4400" b="1" dirty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9933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  <a:t> 12: </a:t>
            </a:r>
            <a:r>
              <a:rPr lang="en-US" sz="4400" b="1" dirty="0" err="1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9933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  <a:t>Bài</a:t>
            </a:r>
            <a:r>
              <a:rPr lang="en-US" sz="4400" b="1" dirty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9933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  <a:t> 6: </a:t>
            </a:r>
            <a:br>
              <a:rPr lang="en-US" sz="4400" b="1" dirty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9933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</a:br>
            <a:r>
              <a:rPr lang="en-US" sz="4400" b="1" dirty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9933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  <a:t>TƯỢNG CHÂN DUNG NHÂN VẬT  </a:t>
            </a:r>
            <a:br>
              <a:rPr lang="en-US" sz="4400" b="1" dirty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9933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endParaRPr lang="en-US" sz="4400" b="1" dirty="0">
              <a:ln w="19050">
                <a:solidFill>
                  <a:srgbClr val="FF0000"/>
                </a:solidFill>
                <a:prstDash val="solid"/>
              </a:ln>
              <a:solidFill>
                <a:srgbClr val="FF9933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810946" y="3941930"/>
            <a:ext cx="2329092" cy="5981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0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(TIẾT</a:t>
            </a:r>
            <a:r>
              <a:rPr kumimoji="0" lang="en-US" altLang="zh-CN" sz="4000" b="1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2)</a:t>
            </a:r>
            <a:r>
              <a:rPr kumimoji="0" lang="en-US" altLang="zh-CN" sz="40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Cloud Callout 26"/>
          <p:cNvSpPr/>
          <p:nvPr/>
        </p:nvSpPr>
        <p:spPr>
          <a:xfrm>
            <a:off x="1196975" y="189865"/>
            <a:ext cx="10385425" cy="859155"/>
          </a:xfrm>
          <a:prstGeom prst="cloudCallout">
            <a:avLst>
              <a:gd name="adj1" fmla="val -53479"/>
              <a:gd name="adj2" fmla="val 53791"/>
            </a:avLst>
          </a:prstGeom>
          <a:blipFill>
            <a:blip r:embed="rId2"/>
          </a:blipFill>
          <a:ln w="38100">
            <a:solidFill>
              <a:srgbClr val="FFFF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IV. </a:t>
            </a:r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Trưng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 </a:t>
            </a:r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bày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 </a:t>
            </a:r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sản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 </a:t>
            </a:r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phẩm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 </a:t>
            </a:r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và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 chia </a:t>
            </a:r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sẻ</a:t>
            </a:r>
            <a:endParaRPr lang="en-US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sym typeface="+mn-ea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346710" y="670560"/>
            <a:ext cx="11499215" cy="6406515"/>
          </a:xfrm>
          <a:prstGeom prst="horizontalScroll">
            <a:avLst/>
          </a:prstGeom>
          <a:blipFill rotWithShape="0">
            <a:blip r:embed="rId3"/>
          </a:blip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st="50800" dir="5400000" sy="-100000" algn="bl" rotWithShape="0"/>
          </a:effectLst>
        </p:spPr>
        <p:txBody>
          <a:bodyPr vert="horz" wrap="none" lIns="91440" tIns="45720" rIns="91440" bIns="45720" numCol="1" anchor="ctr" anchorCtr="0" compatLnSpc="1">
            <a:scene3d>
              <a:camera prst="orthographicFront"/>
              <a:lightRig rig="threePt" dir="t"/>
            </a:scene3d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v"/>
            </a:pPr>
            <a:r>
              <a:rPr kumimoji="0" lang="en-US" altLang="zh-CN" sz="3200" b="1" i="1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- </a:t>
            </a:r>
            <a:r>
              <a:rPr kumimoji="0" lang="en-US" altLang="zh-CN" sz="3200" b="1" i="1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Nêu</a:t>
            </a:r>
            <a:r>
              <a:rPr kumimoji="0" lang="en-US" altLang="zh-CN" sz="3200" b="1" i="1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3200" b="1" i="1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cảm</a:t>
            </a:r>
            <a:r>
              <a:rPr kumimoji="0" lang="en-US" altLang="zh-CN" sz="3200" b="1" i="1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3200" b="1" i="1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nhận</a:t>
            </a:r>
            <a:r>
              <a:rPr kumimoji="0" lang="en-US" altLang="zh-CN" sz="3200" b="1" i="1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3200" b="1" i="1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và</a:t>
            </a:r>
            <a:r>
              <a:rPr kumimoji="0" lang="en-US" altLang="zh-CN" sz="3200" b="1" i="1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3200" b="1" i="1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phân</a:t>
            </a:r>
            <a:r>
              <a:rPr kumimoji="0" lang="en-US" altLang="zh-CN" sz="3200" b="1" i="1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3200" b="1" i="1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tích</a:t>
            </a:r>
            <a:r>
              <a:rPr kumimoji="0" lang="en-US" altLang="zh-CN" sz="3200" b="1" i="1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3200" b="1" i="1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về</a:t>
            </a:r>
            <a:r>
              <a:rPr kumimoji="0" lang="en-US" altLang="zh-CN" sz="3200" b="1" i="1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:</a:t>
            </a:r>
            <a:r>
              <a:rPr kumimoji="0" lang="en-US" altLang="zh-CN" sz="32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</a:p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</a:pPr>
            <a:r>
              <a:rPr kumimoji="0" lang="en-US" altLang="zh-CN" sz="3200" b="1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Sản</a:t>
            </a:r>
            <a:r>
              <a:rPr kumimoji="0" lang="en-US" altLang="zh-CN" sz="32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3200" b="1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phẩm</a:t>
            </a:r>
            <a:r>
              <a:rPr kumimoji="0" lang="en-US" altLang="zh-CN" sz="32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3200" b="1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tượng</a:t>
            </a:r>
            <a:r>
              <a:rPr kumimoji="0" lang="en-US" altLang="zh-CN" sz="32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3200" b="1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chân</a:t>
            </a:r>
            <a:r>
              <a:rPr kumimoji="0" lang="en-US" altLang="zh-CN" sz="32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dung </a:t>
            </a:r>
            <a:r>
              <a:rPr kumimoji="0" lang="en-US" altLang="zh-CN" sz="3200" b="1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em</a:t>
            </a:r>
            <a:r>
              <a:rPr kumimoji="0" lang="en-US" altLang="zh-CN" sz="32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3200" b="1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yêu</a:t>
            </a:r>
            <a:r>
              <a:rPr kumimoji="0" lang="en-US" altLang="zh-CN" sz="32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3200" b="1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thích</a:t>
            </a:r>
            <a:r>
              <a:rPr kumimoji="0" lang="en-US" altLang="zh-CN" sz="32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.</a:t>
            </a:r>
          </a:p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</a:pPr>
            <a:r>
              <a:rPr kumimoji="0" lang="en-US" altLang="zh-CN" sz="3200" b="1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Hình</a:t>
            </a:r>
            <a:r>
              <a:rPr kumimoji="0" lang="en-US" altLang="zh-CN" sz="32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3200" b="1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khối</a:t>
            </a:r>
            <a:r>
              <a:rPr kumimoji="0" lang="en-US" altLang="zh-CN" sz="32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, </a:t>
            </a:r>
            <a:r>
              <a:rPr kumimoji="0" lang="en-US" altLang="zh-CN" sz="3200" b="1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tỉ</a:t>
            </a:r>
            <a:r>
              <a:rPr kumimoji="0" lang="en-US" altLang="zh-CN" sz="32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3200" b="1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lệ</a:t>
            </a:r>
            <a:r>
              <a:rPr kumimoji="0" lang="en-US" altLang="zh-CN" sz="32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3200" b="1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các</a:t>
            </a:r>
            <a:r>
              <a:rPr kumimoji="0" lang="en-US" altLang="zh-CN" sz="32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3200" b="1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bộ</a:t>
            </a:r>
            <a:r>
              <a:rPr kumimoji="0" lang="en-US" altLang="zh-CN" sz="32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3200" b="1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phận</a:t>
            </a:r>
            <a:r>
              <a:rPr kumimoji="0" lang="en-US" altLang="zh-CN" sz="32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3200" b="1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trên</a:t>
            </a:r>
            <a:r>
              <a:rPr kumimoji="0" lang="en-US" altLang="zh-CN" sz="32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3200" b="1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gương</a:t>
            </a:r>
            <a:r>
              <a:rPr kumimoji="0" lang="en-US" altLang="zh-CN" sz="32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3200" b="1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mặt</a:t>
            </a:r>
            <a:r>
              <a:rPr kumimoji="0" lang="en-US" altLang="zh-CN" sz="32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3200" b="1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của</a:t>
            </a:r>
            <a:r>
              <a:rPr kumimoji="0" lang="en-US" altLang="zh-CN" sz="32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</a:p>
          <a:p>
            <a:pPr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None/>
            </a:pPr>
            <a:r>
              <a:rPr kumimoji="0" lang="en-US" altLang="zh-CN" sz="3200" b="1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nhân</a:t>
            </a:r>
            <a:r>
              <a:rPr kumimoji="0" lang="en-US" altLang="zh-CN" sz="32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3200" b="1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vật</a:t>
            </a:r>
            <a:r>
              <a:rPr kumimoji="0" lang="en-US" altLang="zh-CN" sz="32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.</a:t>
            </a:r>
          </a:p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</a:pPr>
            <a:r>
              <a:rPr kumimoji="0" lang="en-US" altLang="zh-CN" sz="3200" b="1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Biểu</a:t>
            </a:r>
            <a:r>
              <a:rPr kumimoji="0" lang="en-US" altLang="zh-CN" sz="32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3200" b="1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cảm</a:t>
            </a:r>
            <a:r>
              <a:rPr kumimoji="0" lang="en-US" altLang="zh-CN" sz="32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3200" b="1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của</a:t>
            </a:r>
            <a:r>
              <a:rPr kumimoji="0" lang="en-US" altLang="zh-CN" sz="32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3200" b="1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tượng</a:t>
            </a:r>
            <a:r>
              <a:rPr kumimoji="0" lang="en-US" altLang="zh-CN" sz="32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3200" b="1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chân</a:t>
            </a:r>
            <a:r>
              <a:rPr kumimoji="0" lang="en-US" altLang="zh-CN" sz="32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dung.</a:t>
            </a:r>
          </a:p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</a:pPr>
            <a:r>
              <a:rPr kumimoji="0" lang="en-US" altLang="zh-CN" sz="3200" b="1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Kĩ</a:t>
            </a:r>
            <a:r>
              <a:rPr kumimoji="0" lang="en-US" altLang="zh-CN" sz="32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3200" b="1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thuật</a:t>
            </a:r>
            <a:r>
              <a:rPr kumimoji="0" lang="en-US" altLang="zh-CN" sz="32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3200" b="1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thể</a:t>
            </a:r>
            <a:r>
              <a:rPr kumimoji="0" lang="en-US" altLang="zh-CN" sz="32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3200" b="1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hiện</a:t>
            </a:r>
            <a:r>
              <a:rPr kumimoji="0" lang="en-US" altLang="zh-CN" sz="32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3200" b="1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tượng</a:t>
            </a:r>
            <a:r>
              <a:rPr kumimoji="0" lang="en-US" altLang="zh-CN" sz="32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3200" b="1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nhân</a:t>
            </a:r>
            <a:r>
              <a:rPr kumimoji="0" lang="en-US" altLang="zh-CN" sz="32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3200" b="1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vật</a:t>
            </a:r>
            <a:r>
              <a:rPr kumimoji="0" lang="en-US" altLang="zh-CN" sz="32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.</a:t>
            </a:r>
          </a:p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</a:pPr>
            <a:r>
              <a:rPr kumimoji="0" lang="en-US" altLang="zh-CN" sz="32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Ý </a:t>
            </a:r>
            <a:r>
              <a:rPr kumimoji="0" lang="en-US" altLang="zh-CN" sz="3200" b="1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tưởng</a:t>
            </a:r>
            <a:r>
              <a:rPr kumimoji="0" lang="en-US" altLang="zh-CN" sz="32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3200" b="1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điều</a:t>
            </a:r>
            <a:r>
              <a:rPr kumimoji="0" lang="en-US" altLang="zh-CN" sz="32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3200" b="1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chỉnh</a:t>
            </a:r>
            <a:r>
              <a:rPr kumimoji="0" lang="en-US" altLang="zh-CN" sz="32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3200" b="1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để</a:t>
            </a:r>
            <a:r>
              <a:rPr kumimoji="0" lang="en-US" altLang="zh-CN" sz="32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3200" b="1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sản</a:t>
            </a:r>
            <a:r>
              <a:rPr kumimoji="0" lang="en-US" altLang="zh-CN" sz="32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3200" b="1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phẩm</a:t>
            </a:r>
            <a:r>
              <a:rPr kumimoji="0" lang="en-US" altLang="zh-CN" sz="32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3200" b="1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hoàn</a:t>
            </a:r>
            <a:r>
              <a:rPr kumimoji="0" lang="en-US" altLang="zh-CN" sz="32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3200" b="1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thiện</a:t>
            </a:r>
            <a:r>
              <a:rPr kumimoji="0" lang="en-US" altLang="zh-CN" sz="32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3200" b="1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hơn</a:t>
            </a:r>
            <a:r>
              <a:rPr kumimoji="0" lang="en-US" altLang="zh-CN" sz="32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. </a:t>
            </a:r>
          </a:p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v"/>
            </a:pPr>
            <a:r>
              <a:rPr kumimoji="0" lang="en-US" altLang="zh-CN" sz="32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3200" b="1" i="1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- Chia </a:t>
            </a:r>
            <a:r>
              <a:rPr kumimoji="0" lang="en-US" altLang="zh-CN" sz="3200" b="1" i="1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sẻ</a:t>
            </a:r>
            <a:r>
              <a:rPr kumimoji="0" lang="en-US" altLang="zh-CN" sz="3200" b="1" i="1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3200" b="1" i="1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về</a:t>
            </a:r>
            <a:r>
              <a:rPr kumimoji="0" lang="en-US" altLang="zh-CN" sz="3200" b="1" i="1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3200" b="1" i="1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một</a:t>
            </a:r>
            <a:r>
              <a:rPr kumimoji="0" lang="en-US" altLang="zh-CN" sz="3200" b="1" i="1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3200" b="1" i="1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số</a:t>
            </a:r>
            <a:r>
              <a:rPr kumimoji="0" lang="en-US" altLang="zh-CN" sz="3200" b="1" i="1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3200" b="1" i="1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tượng</a:t>
            </a:r>
            <a:r>
              <a:rPr kumimoji="0" lang="en-US" altLang="zh-CN" sz="3200" b="1" i="1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3200" b="1" i="1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chân</a:t>
            </a:r>
            <a:r>
              <a:rPr kumimoji="0" lang="en-US" altLang="zh-CN" sz="3200" b="1" i="1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dung </a:t>
            </a:r>
            <a:r>
              <a:rPr kumimoji="0" lang="en-US" altLang="zh-CN" sz="3200" b="1" i="1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nhân</a:t>
            </a:r>
            <a:r>
              <a:rPr kumimoji="0" lang="en-US" altLang="zh-CN" sz="3200" b="1" i="1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3200" b="1" i="1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vật</a:t>
            </a:r>
            <a:r>
              <a:rPr kumimoji="0" lang="en-US" altLang="zh-CN" sz="3200" b="1" i="1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</a:p>
          <a:p>
            <a:pPr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None/>
            </a:pPr>
            <a:r>
              <a:rPr kumimoji="0" lang="en-US" altLang="zh-CN" sz="3200" b="1" i="1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mà</a:t>
            </a:r>
            <a:r>
              <a:rPr kumimoji="0" lang="en-US" altLang="zh-CN" sz="3200" b="1" i="1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3200" b="1" i="1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em</a:t>
            </a:r>
            <a:r>
              <a:rPr kumimoji="0" lang="en-US" altLang="zh-CN" sz="3200" b="1" i="1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3200" b="1" i="1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biết</a:t>
            </a:r>
            <a:r>
              <a:rPr kumimoji="0" lang="en-US" altLang="zh-CN" sz="3200" b="1" i="1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32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C0C6E25-1D67-E06D-9676-2A1949ED539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heel spokes="8"/>
      </p:transition>
    </mc:Choice>
    <mc:Fallback xmlns="">
      <p:transition spd="slow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7" grpId="0" bldLvl="0" animBg="1"/>
      <p:bldP spid="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huthuatphanmem.vn/uploads/2018/04/06/hinh-nen-dong-day-ngang-dep-1-6_104236574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Rounded Rectangular Callout 27"/>
          <p:cNvSpPr/>
          <p:nvPr/>
        </p:nvSpPr>
        <p:spPr>
          <a:xfrm>
            <a:off x="403860" y="59690"/>
            <a:ext cx="11820162" cy="758190"/>
          </a:xfrm>
          <a:prstGeom prst="wedgeRoundRectCallout">
            <a:avLst>
              <a:gd name="adj1" fmla="val -52884"/>
              <a:gd name="adj2" fmla="val 30468"/>
              <a:gd name="adj3" fmla="val 16667"/>
            </a:avLst>
          </a:prstGeom>
          <a:noFill/>
          <a:ln w="38100">
            <a:solidFill>
              <a:srgbClr val="FF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V</a:t>
            </a:r>
            <a:r>
              <a:rPr lang="en-US" sz="36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. </a:t>
            </a:r>
            <a:r>
              <a:rPr lang="en-US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Tìm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 </a:t>
            </a:r>
            <a:r>
              <a:rPr lang="en-US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hiểu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 </a:t>
            </a:r>
            <a:r>
              <a:rPr lang="en-US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tác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 </a:t>
            </a:r>
            <a:r>
              <a:rPr lang="en-US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giả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 </a:t>
            </a:r>
            <a:r>
              <a:rPr lang="en-US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và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 </a:t>
            </a:r>
            <a:r>
              <a:rPr lang="en-US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tác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 </a:t>
            </a:r>
            <a:r>
              <a:rPr lang="en-US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phẩm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 </a:t>
            </a:r>
            <a:r>
              <a:rPr lang="en-US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điêu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 </a:t>
            </a:r>
            <a:r>
              <a:rPr lang="en-US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khắc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 </a:t>
            </a:r>
            <a:r>
              <a:rPr lang="en-US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hiện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 </a:t>
            </a:r>
            <a:r>
              <a:rPr lang="en-US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đại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 </a:t>
            </a:r>
            <a:r>
              <a:rPr lang="en-US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Việt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 Nam.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lum contrast="30000"/>
          </a:blip>
          <a:stretch>
            <a:fillRect/>
          </a:stretch>
        </p:blipFill>
        <p:spPr>
          <a:xfrm>
            <a:off x="1168763" y="901298"/>
            <a:ext cx="10156734" cy="5785978"/>
          </a:xfrm>
          <a:prstGeom prst="rect">
            <a:avLst/>
          </a:prstGeom>
          <a:ln w="57150">
            <a:solidFill>
              <a:srgbClr val="996633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huthuatphanmem.vn/uploads/2018/04/06/hinh-nen-dong-day-ngang-dep-1-6_104236574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831215" y="81280"/>
            <a:ext cx="11012170" cy="758190"/>
          </a:xfrm>
          <a:prstGeom prst="wedgeRoundRectCallout">
            <a:avLst>
              <a:gd name="adj1" fmla="val -52884"/>
              <a:gd name="adj2" fmla="val 30468"/>
              <a:gd name="adj3" fmla="val 16667"/>
            </a:avLst>
          </a:prstGeom>
          <a:solidFill>
            <a:schemeClr val="accent1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V. </a:t>
            </a:r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Tìm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 </a:t>
            </a:r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hiểu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 </a:t>
            </a:r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tác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 </a:t>
            </a:r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giả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 </a:t>
            </a:r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và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 </a:t>
            </a:r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tác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 </a:t>
            </a:r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phẩm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 </a:t>
            </a:r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điêu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 </a:t>
            </a:r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khắc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 </a:t>
            </a:r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hiện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 </a:t>
            </a:r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đại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 </a:t>
            </a:r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Việt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 Nam.</a:t>
            </a:r>
          </a:p>
        </p:txBody>
      </p:sp>
      <p:sp>
        <p:nvSpPr>
          <p:cNvPr id="11" name="Rounded Rectangular Callout 5">
            <a:extLst>
              <a:ext uri="{FF2B5EF4-FFF2-40B4-BE49-F238E27FC236}">
                <a16:creationId xmlns:a16="http://schemas.microsoft.com/office/drawing/2014/main" id="{6DE1AB63-343A-57D1-B58C-5427B343BDD7}"/>
              </a:ext>
            </a:extLst>
          </p:cNvPr>
          <p:cNvSpPr/>
          <p:nvPr/>
        </p:nvSpPr>
        <p:spPr>
          <a:xfrm>
            <a:off x="831215" y="1150700"/>
            <a:ext cx="11061933" cy="1638063"/>
          </a:xfrm>
          <a:prstGeom prst="wedgeRoundRectCallout">
            <a:avLst>
              <a:gd name="adj1" fmla="val -52884"/>
              <a:gd name="adj2" fmla="val 30468"/>
              <a:gd name="adj3" fmla="val 16667"/>
            </a:avLst>
          </a:prstGeom>
          <a:solidFill>
            <a:schemeClr val="accent6"/>
          </a:solidFill>
          <a:ln w="38100">
            <a:solidFill>
              <a:srgbClr val="FF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- </a:t>
            </a:r>
            <a:r>
              <a:rPr lang="en-US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Điêu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 </a:t>
            </a:r>
            <a:r>
              <a:rPr lang="en-US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khắc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 </a:t>
            </a:r>
            <a:r>
              <a:rPr lang="en-US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hiện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 </a:t>
            </a:r>
            <a:r>
              <a:rPr lang="en-US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đại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 </a:t>
            </a:r>
            <a:r>
              <a:rPr lang="en-US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Việt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 Nam </a:t>
            </a:r>
            <a:r>
              <a:rPr lang="en-US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được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 </a:t>
            </a:r>
            <a:r>
              <a:rPr lang="en-US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tính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 </a:t>
            </a:r>
            <a:r>
              <a:rPr lang="en-US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từ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 </a:t>
            </a:r>
            <a:r>
              <a:rPr lang="en-US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khi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 </a:t>
            </a:r>
            <a:r>
              <a:rPr lang="en-US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trường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 </a:t>
            </a:r>
            <a:r>
              <a:rPr lang="en-US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Mỹ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 </a:t>
            </a:r>
            <a:r>
              <a:rPr lang="en-US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thuật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 </a:t>
            </a:r>
            <a:r>
              <a:rPr lang="en-US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Đông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 </a:t>
            </a:r>
            <a:r>
              <a:rPr lang="en-US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Dương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 </a:t>
            </a:r>
            <a:r>
              <a:rPr lang="en-US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thành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 </a:t>
            </a:r>
            <a:r>
              <a:rPr lang="en-US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lập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 </a:t>
            </a:r>
            <a:r>
              <a:rPr lang="en-US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năm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 1925. </a:t>
            </a:r>
            <a:r>
              <a:rPr lang="en-US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Và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 </a:t>
            </a:r>
            <a:r>
              <a:rPr lang="en-US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phát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 </a:t>
            </a:r>
            <a:r>
              <a:rPr lang="en-US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triển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 </a:t>
            </a:r>
            <a:r>
              <a:rPr lang="en-US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mạnh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 </a:t>
            </a:r>
            <a:r>
              <a:rPr lang="en-US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Cách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 </a:t>
            </a:r>
            <a:r>
              <a:rPr lang="en-US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mạng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 </a:t>
            </a:r>
            <a:r>
              <a:rPr lang="en-US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tháng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 8 </a:t>
            </a:r>
            <a:r>
              <a:rPr lang="en-US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năm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 1945</a:t>
            </a:r>
          </a:p>
        </p:txBody>
      </p:sp>
      <p:sp>
        <p:nvSpPr>
          <p:cNvPr id="12" name="Rounded Rectangular Callout 5">
            <a:extLst>
              <a:ext uri="{FF2B5EF4-FFF2-40B4-BE49-F238E27FC236}">
                <a16:creationId xmlns:a16="http://schemas.microsoft.com/office/drawing/2014/main" id="{7626E287-9145-A324-2CF0-45D6C080E81D}"/>
              </a:ext>
            </a:extLst>
          </p:cNvPr>
          <p:cNvSpPr/>
          <p:nvPr/>
        </p:nvSpPr>
        <p:spPr>
          <a:xfrm>
            <a:off x="831214" y="4988411"/>
            <a:ext cx="11061933" cy="1176741"/>
          </a:xfrm>
          <a:prstGeom prst="wedgeRoundRectCallout">
            <a:avLst>
              <a:gd name="adj1" fmla="val -52884"/>
              <a:gd name="adj2" fmla="val 30468"/>
              <a:gd name="adj3" fmla="val 16667"/>
            </a:avLst>
          </a:prstGeom>
          <a:solidFill>
            <a:srgbClr val="0070C0"/>
          </a:solidFill>
          <a:ln w="38100">
            <a:solidFill>
              <a:srgbClr val="FF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- </a:t>
            </a:r>
            <a:r>
              <a:rPr lang="en-US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Các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 </a:t>
            </a:r>
            <a:r>
              <a:rPr lang="en-US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tác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 </a:t>
            </a:r>
            <a:r>
              <a:rPr lang="en-US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giả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 </a:t>
            </a:r>
            <a:r>
              <a:rPr lang="en-US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tiêu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 </a:t>
            </a:r>
            <a:r>
              <a:rPr lang="en-US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biểu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: Vũ Cao </a:t>
            </a:r>
            <a:r>
              <a:rPr lang="en-US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Đàm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, </a:t>
            </a:r>
            <a:r>
              <a:rPr lang="en-US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Diệp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 Minh Châu, </a:t>
            </a:r>
            <a:r>
              <a:rPr lang="en-US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Điềm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 </a:t>
            </a:r>
            <a:r>
              <a:rPr lang="en-US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Phùng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 </a:t>
            </a:r>
            <a:r>
              <a:rPr lang="en-US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Thi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, Lê </a:t>
            </a:r>
            <a:r>
              <a:rPr lang="en-US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Công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 Thành….</a:t>
            </a:r>
          </a:p>
        </p:txBody>
      </p:sp>
      <p:sp>
        <p:nvSpPr>
          <p:cNvPr id="13" name="Rounded Rectangular Callout 5">
            <a:extLst>
              <a:ext uri="{FF2B5EF4-FFF2-40B4-BE49-F238E27FC236}">
                <a16:creationId xmlns:a16="http://schemas.microsoft.com/office/drawing/2014/main" id="{BCA1399A-8F03-FB1C-E9A9-B74D141497E9}"/>
              </a:ext>
            </a:extLst>
          </p:cNvPr>
          <p:cNvSpPr/>
          <p:nvPr/>
        </p:nvSpPr>
        <p:spPr>
          <a:xfrm>
            <a:off x="831215" y="3305138"/>
            <a:ext cx="11061933" cy="1176741"/>
          </a:xfrm>
          <a:prstGeom prst="wedgeRoundRectCallout">
            <a:avLst>
              <a:gd name="adj1" fmla="val -52884"/>
              <a:gd name="adj2" fmla="val 30468"/>
              <a:gd name="adj3" fmla="val 16667"/>
            </a:avLst>
          </a:prstGeom>
          <a:solidFill>
            <a:schemeClr val="accent6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- </a:t>
            </a:r>
            <a:r>
              <a:rPr lang="en-US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Các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 </a:t>
            </a:r>
            <a:r>
              <a:rPr lang="en-US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thể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 </a:t>
            </a:r>
            <a:r>
              <a:rPr lang="en-US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loại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: </a:t>
            </a:r>
            <a:r>
              <a:rPr lang="en-US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Tượng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 </a:t>
            </a:r>
            <a:r>
              <a:rPr lang="en-US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tròn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, </a:t>
            </a:r>
            <a:r>
              <a:rPr lang="en-US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tượng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 </a:t>
            </a:r>
            <a:r>
              <a:rPr lang="en-US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đài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, </a:t>
            </a:r>
            <a:r>
              <a:rPr lang="en-US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tượng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 </a:t>
            </a:r>
            <a:r>
              <a:rPr lang="en-US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chân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 dung, </a:t>
            </a:r>
            <a:r>
              <a:rPr lang="en-US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phù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 </a:t>
            </a:r>
            <a:r>
              <a:rPr lang="en-US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điêu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….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212</Words>
  <Application>Microsoft Office PowerPoint</Application>
  <PresentationFormat>Màn hình rộng</PresentationFormat>
  <Paragraphs>19</Paragraphs>
  <Slides>4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4</vt:i4>
      </vt:variant>
    </vt:vector>
  </HeadingPairs>
  <TitlesOfParts>
    <vt:vector size="9" baseType="lpstr">
      <vt:lpstr>Arial</vt:lpstr>
      <vt:lpstr>Times New Roman</vt:lpstr>
      <vt:lpstr>VNI-Avo</vt:lpstr>
      <vt:lpstr>Wingdings</vt:lpstr>
      <vt:lpstr>Chủ đề Office</vt:lpstr>
      <vt:lpstr>Tiết 12: Bài 6:  TƯỢNG CHÂN DUNG NHÂN VẬT   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Hi</dc:creator>
  <cp:lastModifiedBy>Hi</cp:lastModifiedBy>
  <cp:revision>10</cp:revision>
  <dcterms:created xsi:type="dcterms:W3CDTF">2024-11-15T18:41:15Z</dcterms:created>
  <dcterms:modified xsi:type="dcterms:W3CDTF">2024-12-02T19:18:30Z</dcterms:modified>
</cp:coreProperties>
</file>