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263" r:id="rId2"/>
    <p:sldId id="281" r:id="rId3"/>
    <p:sldId id="278" r:id="rId4"/>
    <p:sldId id="317" r:id="rId5"/>
    <p:sldId id="273" r:id="rId6"/>
    <p:sldId id="268" r:id="rId7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06" autoAdjust="0"/>
    <p:restoredTop sz="94660"/>
  </p:normalViewPr>
  <p:slideViewPr>
    <p:cSldViewPr snapToGrid="0">
      <p:cViewPr varScale="1">
        <p:scale>
          <a:sx n="83" d="100"/>
          <a:sy n="83" d="100"/>
        </p:scale>
        <p:origin x="390" y="8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C21E0F-E03A-4621-85E4-11D1F154EF70}" type="datetimeFigureOut">
              <a:rPr lang="vi-VN" smtClean="0"/>
              <a:t>24/01/2025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F33AF8-2224-4738-834A-C76E9856928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6814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049457-FEEC-4B11-B496-43239DF4CA2F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049457-FEEC-4B11-B496-43239DF4CA2F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049457-FEEC-4B11-B496-43239DF4CA2F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049457-FEEC-4B11-B496-43239DF4CA2F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049457-FEEC-4B11-B496-43239DF4CA2F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F34032-508A-A6CF-AC03-23782AE945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86ADC1A-117B-99A8-682E-A495CF0CA5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CB6517-BDE8-7C9D-D1D6-04ADEFD337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3DE8A-A950-41B4-A905-D300984573FE}" type="datetimeFigureOut">
              <a:rPr lang="vi-VN" smtClean="0"/>
              <a:t>24/01/2025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FA1152-D89C-378D-72DE-52CFC8A86C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98B8C8-6485-C09E-79EA-EACD605E4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365B4-560D-47BF-AA28-BF3BBD581BA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364716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5A5A97-93EA-B12C-65B9-52F052D1A0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BBDD77-42B0-1A4E-C12B-BD6A5F2F36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C859F9-8976-553E-85AC-27C994A522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3DE8A-A950-41B4-A905-D300984573FE}" type="datetimeFigureOut">
              <a:rPr lang="vi-VN" smtClean="0"/>
              <a:t>24/01/2025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475C16-F8CC-AD7D-751F-C0A27B27FE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642692-5909-6402-C024-D523AB344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365B4-560D-47BF-AA28-BF3BBD581BA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327739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8F8C046-363F-D3BE-9F63-C585C0F9C57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ADA3B78-6E7F-ABC1-DC2E-179959CABE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BE5E02-52E9-35B4-50F9-2FC1D55315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3DE8A-A950-41B4-A905-D300984573FE}" type="datetimeFigureOut">
              <a:rPr lang="vi-VN" smtClean="0"/>
              <a:t>24/01/2025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0617E1-55D4-B8DD-84E3-99D1FF0613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FE3549-02AE-ECB7-AC33-496697BDD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365B4-560D-47BF-AA28-BF3BBD581BA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997888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0235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8B3A18-0936-CF65-7AAD-8A88D10440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8D2653-635B-E433-36DB-ADE035B073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232E4C-6A94-CAC7-EB06-DF5D0C1E5C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3DE8A-A950-41B4-A905-D300984573FE}" type="datetimeFigureOut">
              <a:rPr lang="vi-VN" smtClean="0"/>
              <a:t>24/01/2025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19FC9E-599E-0893-AC5D-E40699CCFA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4EE0C9-CD92-8AD0-A995-8F8912FFC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365B4-560D-47BF-AA28-BF3BBD581BA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397473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38A440-9357-E0B3-6FD7-4E333C918F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BCD8E8-1160-5352-B73E-19C4270925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2CFEE1-F413-6644-1EDE-012477FA5D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3DE8A-A950-41B4-A905-D300984573FE}" type="datetimeFigureOut">
              <a:rPr lang="vi-VN" smtClean="0"/>
              <a:t>24/01/2025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B3A914-DE3F-8060-9DD6-02443036F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687505-0D0A-4C47-A7E3-0D10AC9129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365B4-560D-47BF-AA28-BF3BBD581BA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920618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DB2DA1-A563-039B-5C59-F428984AA9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C7769F-19B6-D74A-36B6-570C6835CD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4ADE74-ED7D-7933-28E2-ABD911C8F1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9D9A47-3828-7F09-D348-7C611F23C3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3DE8A-A950-41B4-A905-D300984573FE}" type="datetimeFigureOut">
              <a:rPr lang="vi-VN" smtClean="0"/>
              <a:t>24/01/2025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F9010A-80C9-D01C-21F4-882D160792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2903D1-0AD3-5241-D043-CD2D969F4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365B4-560D-47BF-AA28-BF3BBD581BA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951406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2CBB4-F73B-7DC5-E6F8-EDA4FC0D16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0EA17F-F07B-A5B4-67AF-4D21FC948C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14FC88-5FBD-ABF7-35EE-5BC35F30A8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6EEBCFD-28B3-68C8-BA9C-7001BFBC29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1CDCEF9-1FB6-D78B-21F1-56EC3888389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C41843D-E743-43EF-B3CC-E96E943119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3DE8A-A950-41B4-A905-D300984573FE}" type="datetimeFigureOut">
              <a:rPr lang="vi-VN" smtClean="0"/>
              <a:t>24/01/2025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E367A23-BDDF-DDBE-B2A8-27372C13E3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C00D4EB-2343-4F38-6D00-E1B556A51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365B4-560D-47BF-AA28-BF3BBD581BA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208527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DE2E2B-C4FF-35D3-A6B3-98CFBCCDCC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92A36CD-A425-7692-97A4-CB0AD1D9BA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3DE8A-A950-41B4-A905-D300984573FE}" type="datetimeFigureOut">
              <a:rPr lang="vi-VN" smtClean="0"/>
              <a:t>24/01/2025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BE54BD-F48D-DB0B-CA78-4B7CC8E4DE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7A6FCB-BFDE-0442-5BDF-867CAF0401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365B4-560D-47BF-AA28-BF3BBD581BA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798878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EEDFFCA-3628-D817-6A6E-0F5C04619B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3DE8A-A950-41B4-A905-D300984573FE}" type="datetimeFigureOut">
              <a:rPr lang="vi-VN" smtClean="0"/>
              <a:t>24/01/2025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881F79-3553-EFAE-9F91-78ED43E562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30284F-E0C1-6542-BB85-58FE8595E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365B4-560D-47BF-AA28-BF3BBD581BA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333169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F05701-76D3-4809-41AB-A8D8CD2A0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54E4EA-5184-DB19-BBDB-8364C42E0E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1D2A31-A47B-873D-A1BF-FA7A518A7F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87D771-4588-CD72-1415-C8D7F1CA8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3DE8A-A950-41B4-A905-D300984573FE}" type="datetimeFigureOut">
              <a:rPr lang="vi-VN" smtClean="0"/>
              <a:t>24/01/2025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42773C-5F5E-1D18-9D40-09D46F8BF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7B68D0-C95D-824F-D120-00772053C9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365B4-560D-47BF-AA28-BF3BBD581BA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211061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81219C-55AC-0892-F804-676BD2217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01E52E7-FA20-0955-BFE9-62CA2D3E506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30485B-9EA7-5F6A-3277-88C5CEC726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4BCE73-3220-F083-1DE2-7693AA348E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3DE8A-A950-41B4-A905-D300984573FE}" type="datetimeFigureOut">
              <a:rPr lang="vi-VN" smtClean="0"/>
              <a:t>24/01/2025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4CFAEE-8840-5C1D-4F17-19469A755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31796F-F86E-CB73-6695-E9BAA15106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365B4-560D-47BF-AA28-BF3BBD581BA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221760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B22E00D-F46A-D7D1-03C5-DA9BE82B49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9B3FF9-BB0F-7E3F-1A95-703529E470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2A77EA-A354-DDBC-512E-4CAD45722A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C3DE8A-A950-41B4-A905-D300984573FE}" type="datetimeFigureOut">
              <a:rPr lang="vi-VN" smtClean="0"/>
              <a:t>24/01/2025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58452F-8233-845C-3C25-8520E298F5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D4ACFF-15BB-D895-CBC0-16955548C7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F365B4-560D-47BF-AA28-BF3BBD581BA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69867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69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054" y="3379467"/>
            <a:ext cx="2913380" cy="283654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16164"/>
            <a:ext cx="5168900" cy="3873500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1696426" y="180340"/>
            <a:ext cx="8799147" cy="1592972"/>
          </a:xfrm>
          <a:prstGeom prst="rect">
            <a:avLst/>
          </a:prstGeom>
          <a:noFill/>
        </p:spPr>
        <p:txBody>
          <a:bodyPr wrap="square" rtlCol="0">
            <a:prstTxWarp prst="textDeflateBottom">
              <a:avLst/>
            </a:prstTxWarp>
            <a:spAutoFit/>
            <a:scene3d>
              <a:camera prst="obliqueBottomRight"/>
              <a:lightRig rig="threePt" dir="t"/>
            </a:scene3d>
          </a:bodyPr>
          <a:lstStyle/>
          <a:p>
            <a:pPr algn="dist"/>
            <a:r>
              <a:rPr kumimoji="1" lang="en-US" altLang="zh-CN" sz="4800" b="1" dirty="0">
                <a:ln w="19050">
                  <a:solidFill>
                    <a:schemeClr val="bg1"/>
                  </a:solidFill>
                </a:ln>
                <a:solidFill>
                  <a:srgbClr val="00B050"/>
                </a:solidFill>
                <a:effectLst/>
                <a:ea typeface="字魂36号-正文宋楷" panose="02000000000000000000" pitchFamily="2" charset="-122"/>
                <a:cs typeface="+mn-lt"/>
              </a:rPr>
              <a:t>Chủ đề: Mĩ thuật trong cuộc sống </a:t>
            </a: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4935" y="2964634"/>
            <a:ext cx="3801275" cy="3366443"/>
          </a:xfrm>
          <a:prstGeom prst="rect">
            <a:avLst/>
          </a:prstGeom>
        </p:spPr>
      </p:pic>
      <p:pic>
        <p:nvPicPr>
          <p:cNvPr id="2" name="17959787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900864" y="-559002"/>
            <a:ext cx="244475" cy="244475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1196121" y="1309971"/>
            <a:ext cx="9806365" cy="3309326"/>
          </a:xfrm>
          <a:prstGeom prst="rect">
            <a:avLst/>
          </a:prstGeom>
          <a:noFill/>
        </p:spPr>
        <p:txBody>
          <a:bodyPr wrap="square" rtlCol="0">
            <a:prstTxWarp prst="textStop">
              <a:avLst/>
            </a:prstTxWarp>
            <a:spAutoFit/>
          </a:bodyPr>
          <a:lstStyle/>
          <a:p>
            <a:pPr algn="ctr"/>
            <a:r>
              <a:rPr kumimoji="1" lang="en-US" altLang="zh-CN" sz="4800" b="1" dirty="0" err="1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lgerian" panose="00000400000000000000" charset="0"/>
                <a:ea typeface="字魂36号-正文宋楷" panose="02000000000000000000" pitchFamily="2" charset="-122"/>
                <a:cs typeface="Algerian" panose="00000400000000000000" charset="0"/>
              </a:rPr>
              <a:t>Tiết</a:t>
            </a:r>
            <a:r>
              <a:rPr kumimoji="1" lang="en-US" altLang="zh-CN" sz="4800" b="1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lgerian" panose="00000400000000000000" charset="0"/>
                <a:ea typeface="字魂36号-正文宋楷" panose="02000000000000000000" pitchFamily="2" charset="-122"/>
                <a:cs typeface="Algerian" panose="00000400000000000000" charset="0"/>
              </a:rPr>
              <a:t> 24: </a:t>
            </a:r>
            <a:r>
              <a:rPr kumimoji="1" lang="en-US" altLang="zh-CN" sz="4800" b="1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lgerian" panose="00000400000000000000" charset="0"/>
                <a:ea typeface="字魂36号-正文宋楷" panose="02000000000000000000" pitchFamily="2" charset="-122"/>
                <a:cs typeface="Algerian" panose="00000400000000000000" charset="0"/>
              </a:rPr>
              <a:t>BÀI 11: TẠO HỌA TIẾT TRANG TRÍ </a:t>
            </a:r>
          </a:p>
          <a:p>
            <a:pPr algn="ctr"/>
            <a:r>
              <a:rPr kumimoji="1" lang="en-US" altLang="zh-CN" sz="4800" b="1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lgerian" panose="00000400000000000000" charset="0"/>
                <a:ea typeface="字魂36号-正文宋楷" panose="02000000000000000000" pitchFamily="2" charset="-122"/>
                <a:cs typeface="Algerian" panose="00000400000000000000" charset="0"/>
              </a:rPr>
              <a:t>BẰNG CHẤM MÀU   </a:t>
            </a:r>
          </a:p>
        </p:txBody>
      </p:sp>
      <p:sp>
        <p:nvSpPr>
          <p:cNvPr id="7" name="Cloud Callout 1">
            <a:extLst>
              <a:ext uri="{FF2B5EF4-FFF2-40B4-BE49-F238E27FC236}">
                <a16:creationId xmlns:a16="http://schemas.microsoft.com/office/drawing/2014/main" id="{559DCE3C-AF71-554C-B11A-772FFDB804E9}"/>
              </a:ext>
            </a:extLst>
          </p:cNvPr>
          <p:cNvSpPr/>
          <p:nvPr/>
        </p:nvSpPr>
        <p:spPr>
          <a:xfrm>
            <a:off x="4639309" y="4902305"/>
            <a:ext cx="2913379" cy="800100"/>
          </a:xfrm>
          <a:prstGeom prst="cloudCallou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ot="0" vert="horz" wrap="square" lIns="91440" tIns="45720" rIns="91440" bIns="45720" numCol="1" spcCol="0" rtlCol="0" fromWordArt="0" anchor="ctr" anchorCtr="0" forceAA="0" compatLnSpc="1">
            <a:normAutofit/>
          </a:bodyPr>
          <a:lstStyle/>
          <a:p>
            <a:pPr algn="ctr"/>
            <a:r>
              <a:rPr lang="en-US" sz="2800" b="1" dirty="0" err="1">
                <a:solidFill>
                  <a:schemeClr val="tx1"/>
                </a:solidFill>
              </a:rPr>
              <a:t>Tiết</a:t>
            </a:r>
            <a:r>
              <a:rPr lang="en-US" sz="2800" b="1" dirty="0">
                <a:solidFill>
                  <a:schemeClr val="tx1"/>
                </a:solidFill>
              </a:rPr>
              <a:t> 2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audio>
              <p:cMediaNode vol="80000" numSld="999" showWhenStopped="0">
                <p:cTn id="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6" grpId="0"/>
      <p:bldP spid="19" grpId="0"/>
      <p:bldP spid="7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图片 3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94747"/>
            <a:ext cx="12192000" cy="3650299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4795" y="207010"/>
            <a:ext cx="3274695" cy="4889500"/>
          </a:xfrm>
          <a:prstGeom prst="rect">
            <a:avLst/>
          </a:prstGeom>
        </p:spPr>
      </p:pic>
      <p:sp>
        <p:nvSpPr>
          <p:cNvPr id="2" name="Folded Corner 1"/>
          <p:cNvSpPr/>
          <p:nvPr/>
        </p:nvSpPr>
        <p:spPr>
          <a:xfrm>
            <a:off x="499110" y="1183640"/>
            <a:ext cx="8731885" cy="5682615"/>
          </a:xfrm>
          <a:prstGeom prst="foldedCorner">
            <a:avLst/>
          </a:prstGeom>
          <a:blipFill>
            <a:blip r:embed="rId5"/>
            <a:tile tx="0" ty="0" sx="100000" sy="100000" flip="none" algn="tl"/>
          </a:blipFill>
          <a:ln w="3175">
            <a:noFill/>
            <a:prstDash val="sys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vert="horz" wrap="square" lIns="91440" tIns="45720" rIns="91440" bIns="45720" numCol="1" spcCol="0" rtlCol="0" fromWordArt="0" anchor="ctr" anchorCtr="0" forceAA="0" compatLnSpc="1">
            <a:normAutofit fontScale="25000" lnSpcReduction="20000"/>
            <a:scene3d>
              <a:camera prst="orthographicFront"/>
              <a:lightRig rig="threePt" dir="t"/>
            </a:scene3d>
          </a:bodyPr>
          <a:lstStyle/>
          <a:p>
            <a:pPr algn="just"/>
            <a:endParaRPr lang="en-US" altLang="zh-CN" sz="128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charset="0"/>
              <a:ea typeface="字魂36号-正文宋楷" panose="02000000000000000000" pitchFamily="2" charset="-122"/>
              <a:cs typeface="Calibri" panose="020F0502020204030204" charset="0"/>
              <a:sym typeface="+mn-ea"/>
            </a:endParaRPr>
          </a:p>
          <a:p>
            <a:pPr algn="just"/>
            <a:endParaRPr lang="en-US" altLang="zh-CN" sz="128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charset="0"/>
              <a:ea typeface="字魂36号-正文宋楷" panose="02000000000000000000" pitchFamily="2" charset="-122"/>
              <a:cs typeface="Calibri" panose="020F0502020204030204" charset="0"/>
              <a:sym typeface="+mn-ea"/>
            </a:endParaRPr>
          </a:p>
          <a:p>
            <a:pPr algn="just"/>
            <a:endParaRPr lang="en-US" altLang="zh-CN" sz="128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charset="0"/>
              <a:ea typeface="字魂36号-正文宋楷" panose="02000000000000000000" pitchFamily="2" charset="-122"/>
              <a:cs typeface="Calibri" panose="020F0502020204030204" charset="0"/>
              <a:sym typeface="+mn-ea"/>
            </a:endParaRPr>
          </a:p>
          <a:p>
            <a:pPr marL="420370" indent="-420370" algn="just">
              <a:buFont typeface="Wingdings" panose="05000000000000000000" charset="0"/>
              <a:buChar char="v"/>
            </a:pPr>
            <a:r>
              <a:rPr lang="en-US" altLang="zh-CN" sz="128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charset="0"/>
                <a:ea typeface="字魂36号-正文宋楷" panose="02000000000000000000" pitchFamily="2" charset="-122"/>
                <a:cs typeface="Calibri" panose="020F0502020204030204" charset="0"/>
                <a:sym typeface="+mn-ea"/>
              </a:rPr>
              <a:t> Nêu cảm nhận và phân tích về: </a:t>
            </a:r>
          </a:p>
          <a:p>
            <a:pPr marL="457200" indent="-457200" algn="just">
              <a:buFont typeface="Wingdings" panose="05000000000000000000" charset="0"/>
              <a:buChar char="Ø"/>
            </a:pPr>
            <a:r>
              <a:rPr lang="en-US" altLang="zh-CN" sz="128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charset="0"/>
                <a:ea typeface="字魂36号-正文宋楷" panose="02000000000000000000" pitchFamily="2" charset="-122"/>
                <a:cs typeface="Calibri" panose="020F0502020204030204" charset="0"/>
                <a:sym typeface="+mn-ea"/>
              </a:rPr>
              <a:t>Họa tiết em ấn tượng.</a:t>
            </a:r>
          </a:p>
          <a:p>
            <a:pPr marL="457200" indent="-457200" algn="just">
              <a:buFont typeface="Wingdings" panose="05000000000000000000" charset="0"/>
              <a:buChar char="Ø"/>
            </a:pPr>
            <a:r>
              <a:rPr lang="en-US" altLang="zh-CN" sz="128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charset="0"/>
                <a:ea typeface="字魂36号-正文宋楷" panose="02000000000000000000" pitchFamily="2" charset="-122"/>
                <a:cs typeface="Calibri" panose="020F0502020204030204" charset="0"/>
                <a:sym typeface="+mn-ea"/>
              </a:rPr>
              <a:t>Các hình thức chấm màu trong họa tiết.</a:t>
            </a:r>
          </a:p>
          <a:p>
            <a:pPr marL="457200" indent="-457200" algn="just">
              <a:buFont typeface="Wingdings" panose="05000000000000000000" charset="0"/>
              <a:buChar char="Ø"/>
            </a:pPr>
            <a:r>
              <a:rPr lang="en-US" altLang="zh-CN" sz="128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charset="0"/>
                <a:ea typeface="字魂36号-正文宋楷" panose="02000000000000000000" pitchFamily="2" charset="-122"/>
                <a:cs typeface="Calibri" panose="020F0502020204030204" charset="0"/>
                <a:sym typeface="+mn-ea"/>
              </a:rPr>
              <a:t>Kĩ thuật chấm màu trang trí.</a:t>
            </a:r>
          </a:p>
          <a:p>
            <a:pPr marL="457200" indent="-457200" algn="just">
              <a:buFont typeface="Wingdings" panose="05000000000000000000" charset="0"/>
              <a:buChar char="Ø"/>
            </a:pPr>
            <a:r>
              <a:rPr lang="en-US" altLang="zh-CN" sz="128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charset="0"/>
                <a:ea typeface="字魂36号-正文宋楷" panose="02000000000000000000" pitchFamily="2" charset="-122"/>
                <a:cs typeface="Calibri" panose="020F0502020204030204" charset="0"/>
                <a:sym typeface="+mn-ea"/>
              </a:rPr>
              <a:t>Sự tương đồng và khác biệt giữa họa tiết vẽ bằng nét, mảng với họa tiết vẽ bằng các chấm.</a:t>
            </a:r>
          </a:p>
          <a:p>
            <a:pPr marL="457200" indent="-457200" algn="just">
              <a:buFont typeface="Wingdings" panose="05000000000000000000" charset="0"/>
              <a:buChar char="Ø"/>
            </a:pPr>
            <a:r>
              <a:rPr lang="en-US" altLang="zh-CN" sz="128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charset="0"/>
                <a:ea typeface="字魂36号-正文宋楷" panose="02000000000000000000" pitchFamily="2" charset="-122"/>
                <a:cs typeface="Calibri" panose="020F0502020204030204" charset="0"/>
                <a:sym typeface="+mn-ea"/>
              </a:rPr>
              <a:t>Ý tưởng điều chỉnh để hình họa tiết trang trí đươc hoàn thiện hơn. </a:t>
            </a:r>
          </a:p>
          <a:p>
            <a:pPr marL="457200" indent="-457200" algn="just">
              <a:buFont typeface="Wingdings" panose="05000000000000000000" charset="0"/>
              <a:buChar char="v"/>
            </a:pPr>
            <a:r>
              <a:rPr lang="en-US" altLang="zh-CN" sz="128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charset="0"/>
                <a:ea typeface="字魂36号-正文宋楷" panose="02000000000000000000" pitchFamily="2" charset="-122"/>
                <a:cs typeface="Calibri" panose="020F0502020204030204" charset="0"/>
                <a:sym typeface="+mn-ea"/>
              </a:rPr>
              <a:t>Chia sẻ điều em biết về ứng dụng trong cuộc sống của họa tiết vẽ bằng các chấm màu. </a:t>
            </a:r>
          </a:p>
          <a:p>
            <a:pPr marL="457200" indent="-457200" algn="l">
              <a:buFont typeface="Wingdings" panose="05000000000000000000" charset="0"/>
              <a:buChar char="Ø"/>
            </a:pPr>
            <a:endParaRPr lang="en-US" altLang="zh-CN" sz="128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charset="0"/>
              <a:ea typeface="字魂36号-正文宋楷" panose="02000000000000000000" pitchFamily="2" charset="-122"/>
              <a:cs typeface="Calibri" panose="020F0502020204030204" charset="0"/>
            </a:endParaRPr>
          </a:p>
          <a:p>
            <a:pPr algn="l"/>
            <a:endParaRPr lang="en-US" altLang="zh-CN" sz="128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charset="0"/>
              <a:ea typeface="字魂36号-正文宋楷" panose="02000000000000000000" pitchFamily="2" charset="-122"/>
              <a:cs typeface="Calibri" panose="020F0502020204030204" charset="0"/>
            </a:endParaRPr>
          </a:p>
        </p:txBody>
      </p:sp>
      <p:sp>
        <p:nvSpPr>
          <p:cNvPr id="4" name="Cloud Callout 3"/>
          <p:cNvSpPr/>
          <p:nvPr/>
        </p:nvSpPr>
        <p:spPr>
          <a:xfrm>
            <a:off x="151765" y="207010"/>
            <a:ext cx="9381490" cy="880745"/>
          </a:xfrm>
          <a:prstGeom prst="cloudCallout">
            <a:avLst/>
          </a:prstGeom>
          <a:blipFill>
            <a:blip r:embed="rId5"/>
            <a:tile tx="0" ty="0" sx="100000" sy="100000" flip="none" algn="tl"/>
          </a:blipFill>
          <a:ln w="3175">
            <a:noFill/>
            <a:prstDash val="sys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altLang="zh-CN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ea typeface="字魂36号-正文宋楷" panose="02000000000000000000" pitchFamily="2" charset="-122"/>
                <a:cs typeface="Times New Roman" panose="02020603050405020304" charset="0"/>
                <a:sym typeface="+mn-ea"/>
              </a:rPr>
              <a:t>4. Trưng bày sản phẩm và chia sẻ.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4" grpId="0" animBg="1"/>
      <p:bldP spid="4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ïSļîḋê"/>
          <p:cNvSpPr/>
          <p:nvPr/>
        </p:nvSpPr>
        <p:spPr bwMode="auto">
          <a:xfrm>
            <a:off x="9750425" y="711200"/>
            <a:ext cx="1969770" cy="2049145"/>
          </a:xfrm>
          <a:custGeom>
            <a:avLst/>
            <a:gdLst>
              <a:gd name="connsiteX0" fmla="*/ 246781 w 608274"/>
              <a:gd name="connsiteY0" fmla="*/ 438498 h 506589"/>
              <a:gd name="connsiteX1" fmla="*/ 246781 w 608274"/>
              <a:gd name="connsiteY1" fmla="*/ 467297 h 506589"/>
              <a:gd name="connsiteX2" fmla="*/ 300340 w 608274"/>
              <a:gd name="connsiteY2" fmla="*/ 446881 h 506589"/>
              <a:gd name="connsiteX3" fmla="*/ 213321 w 608274"/>
              <a:gd name="connsiteY3" fmla="*/ 304884 h 506589"/>
              <a:gd name="connsiteX4" fmla="*/ 33460 w 608274"/>
              <a:gd name="connsiteY4" fmla="*/ 322334 h 506589"/>
              <a:gd name="connsiteX5" fmla="*/ 33460 w 608274"/>
              <a:gd name="connsiteY5" fmla="*/ 454352 h 506589"/>
              <a:gd name="connsiteX6" fmla="*/ 213321 w 608274"/>
              <a:gd name="connsiteY6" fmla="*/ 471802 h 506589"/>
              <a:gd name="connsiteX7" fmla="*/ 228395 w 608274"/>
              <a:gd name="connsiteY7" fmla="*/ 270439 h 506589"/>
              <a:gd name="connsiteX8" fmla="*/ 241243 w 608274"/>
              <a:gd name="connsiteY8" fmla="*/ 274602 h 506589"/>
              <a:gd name="connsiteX9" fmla="*/ 246781 w 608274"/>
              <a:gd name="connsiteY9" fmla="*/ 286749 h 506589"/>
              <a:gd name="connsiteX10" fmla="*/ 246781 w 608274"/>
              <a:gd name="connsiteY10" fmla="*/ 405252 h 506589"/>
              <a:gd name="connsiteX11" fmla="*/ 366689 w 608274"/>
              <a:gd name="connsiteY11" fmla="*/ 423957 h 506589"/>
              <a:gd name="connsiteX12" fmla="*/ 380678 w 608274"/>
              <a:gd name="connsiteY12" fmla="*/ 438441 h 506589"/>
              <a:gd name="connsiteX13" fmla="*/ 370115 w 608274"/>
              <a:gd name="connsiteY13" fmla="*/ 455493 h 506589"/>
              <a:gd name="connsiteX14" fmla="*/ 236104 w 608274"/>
              <a:gd name="connsiteY14" fmla="*/ 506589 h 506589"/>
              <a:gd name="connsiteX15" fmla="*/ 235590 w 608274"/>
              <a:gd name="connsiteY15" fmla="*/ 505334 h 506589"/>
              <a:gd name="connsiteX16" fmla="*/ 230051 w 608274"/>
              <a:gd name="connsiteY16" fmla="*/ 506304 h 506589"/>
              <a:gd name="connsiteX17" fmla="*/ 228395 w 608274"/>
              <a:gd name="connsiteY17" fmla="*/ 506247 h 506589"/>
              <a:gd name="connsiteX18" fmla="*/ 15074 w 608274"/>
              <a:gd name="connsiteY18" fmla="*/ 485546 h 506589"/>
              <a:gd name="connsiteX19" fmla="*/ 0 w 608274"/>
              <a:gd name="connsiteY19" fmla="*/ 469236 h 506589"/>
              <a:gd name="connsiteX20" fmla="*/ 0 w 608274"/>
              <a:gd name="connsiteY20" fmla="*/ 307450 h 506589"/>
              <a:gd name="connsiteX21" fmla="*/ 15074 w 608274"/>
              <a:gd name="connsiteY21" fmla="*/ 291083 h 506589"/>
              <a:gd name="connsiteX22" fmla="*/ 362895 w 608274"/>
              <a:gd name="connsiteY22" fmla="*/ 0 h 506589"/>
              <a:gd name="connsiteX23" fmla="*/ 468824 w 608274"/>
              <a:gd name="connsiteY23" fmla="*/ 90151 h 506589"/>
              <a:gd name="connsiteX24" fmla="*/ 463285 w 608274"/>
              <a:gd name="connsiteY24" fmla="*/ 153046 h 506589"/>
              <a:gd name="connsiteX25" fmla="*/ 429822 w 608274"/>
              <a:gd name="connsiteY25" fmla="*/ 235157 h 506589"/>
              <a:gd name="connsiteX26" fmla="*/ 485556 w 608274"/>
              <a:gd name="connsiteY26" fmla="*/ 284366 h 506589"/>
              <a:gd name="connsiteX27" fmla="*/ 580407 w 608274"/>
              <a:gd name="connsiteY27" fmla="*/ 317210 h 506589"/>
              <a:gd name="connsiteX28" fmla="*/ 608274 w 608274"/>
              <a:gd name="connsiteY28" fmla="*/ 388316 h 506589"/>
              <a:gd name="connsiteX29" fmla="*/ 608274 w 608274"/>
              <a:gd name="connsiteY29" fmla="*/ 480691 h 506589"/>
              <a:gd name="connsiteX30" fmla="*/ 391162 w 608274"/>
              <a:gd name="connsiteY30" fmla="*/ 480691 h 506589"/>
              <a:gd name="connsiteX31" fmla="*/ 412805 w 608274"/>
              <a:gd name="connsiteY31" fmla="*/ 434960 h 506589"/>
              <a:gd name="connsiteX32" fmla="*/ 370776 w 608274"/>
              <a:gd name="connsiteY32" fmla="*/ 391566 h 506589"/>
              <a:gd name="connsiteX33" fmla="*/ 279065 w 608274"/>
              <a:gd name="connsiteY33" fmla="*/ 377254 h 506589"/>
              <a:gd name="connsiteX34" fmla="*/ 279065 w 608274"/>
              <a:gd name="connsiteY34" fmla="*/ 286761 h 506589"/>
              <a:gd name="connsiteX35" fmla="*/ 275810 w 608274"/>
              <a:gd name="connsiteY35" fmla="*/ 269997 h 506589"/>
              <a:gd name="connsiteX36" fmla="*/ 295968 w 608274"/>
              <a:gd name="connsiteY36" fmla="*/ 235157 h 506589"/>
              <a:gd name="connsiteX37" fmla="*/ 262505 w 608274"/>
              <a:gd name="connsiteY37" fmla="*/ 153046 h 506589"/>
              <a:gd name="connsiteX38" fmla="*/ 256909 w 608274"/>
              <a:gd name="connsiteY38" fmla="*/ 90151 h 506589"/>
              <a:gd name="connsiteX39" fmla="*/ 362895 w 608274"/>
              <a:gd name="connsiteY39" fmla="*/ 0 h 506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608274" h="506589">
                <a:moveTo>
                  <a:pt x="246781" y="438498"/>
                </a:moveTo>
                <a:lnTo>
                  <a:pt x="246781" y="467297"/>
                </a:lnTo>
                <a:lnTo>
                  <a:pt x="300340" y="446881"/>
                </a:lnTo>
                <a:close/>
                <a:moveTo>
                  <a:pt x="213321" y="304884"/>
                </a:moveTo>
                <a:lnTo>
                  <a:pt x="33460" y="322334"/>
                </a:lnTo>
                <a:lnTo>
                  <a:pt x="33460" y="454352"/>
                </a:lnTo>
                <a:lnTo>
                  <a:pt x="213321" y="471802"/>
                </a:lnTo>
                <a:close/>
                <a:moveTo>
                  <a:pt x="228395" y="270439"/>
                </a:moveTo>
                <a:cubicBezTo>
                  <a:pt x="233077" y="269983"/>
                  <a:pt x="237760" y="271466"/>
                  <a:pt x="241243" y="274602"/>
                </a:cubicBezTo>
                <a:cubicBezTo>
                  <a:pt x="244783" y="277739"/>
                  <a:pt x="246781" y="282130"/>
                  <a:pt x="246781" y="286749"/>
                </a:cubicBezTo>
                <a:lnTo>
                  <a:pt x="246781" y="405252"/>
                </a:lnTo>
                <a:lnTo>
                  <a:pt x="366689" y="423957"/>
                </a:lnTo>
                <a:cubicBezTo>
                  <a:pt x="374111" y="425154"/>
                  <a:pt x="379878" y="431085"/>
                  <a:pt x="380678" y="438441"/>
                </a:cubicBezTo>
                <a:cubicBezTo>
                  <a:pt x="381477" y="445798"/>
                  <a:pt x="377138" y="452812"/>
                  <a:pt x="370115" y="455493"/>
                </a:cubicBezTo>
                <a:lnTo>
                  <a:pt x="236104" y="506589"/>
                </a:lnTo>
                <a:lnTo>
                  <a:pt x="235590" y="505334"/>
                </a:lnTo>
                <a:cubicBezTo>
                  <a:pt x="233820" y="505962"/>
                  <a:pt x="231936" y="506304"/>
                  <a:pt x="230051" y="506304"/>
                </a:cubicBezTo>
                <a:cubicBezTo>
                  <a:pt x="229480" y="506304"/>
                  <a:pt x="228966" y="506304"/>
                  <a:pt x="228395" y="506247"/>
                </a:cubicBezTo>
                <a:lnTo>
                  <a:pt x="15074" y="485546"/>
                </a:lnTo>
                <a:cubicBezTo>
                  <a:pt x="6509" y="484748"/>
                  <a:pt x="0" y="477676"/>
                  <a:pt x="0" y="469236"/>
                </a:cubicBezTo>
                <a:lnTo>
                  <a:pt x="0" y="307450"/>
                </a:lnTo>
                <a:cubicBezTo>
                  <a:pt x="0" y="299010"/>
                  <a:pt x="6509" y="291938"/>
                  <a:pt x="15074" y="291083"/>
                </a:cubicBezTo>
                <a:close/>
                <a:moveTo>
                  <a:pt x="362895" y="0"/>
                </a:moveTo>
                <a:cubicBezTo>
                  <a:pt x="454777" y="0"/>
                  <a:pt x="466369" y="64320"/>
                  <a:pt x="468824" y="90151"/>
                </a:cubicBezTo>
                <a:cubicBezTo>
                  <a:pt x="468824" y="90151"/>
                  <a:pt x="507884" y="131206"/>
                  <a:pt x="463285" y="153046"/>
                </a:cubicBezTo>
                <a:cubicBezTo>
                  <a:pt x="463285" y="153046"/>
                  <a:pt x="463285" y="205049"/>
                  <a:pt x="429822" y="235157"/>
                </a:cubicBezTo>
                <a:cubicBezTo>
                  <a:pt x="429822" y="235157"/>
                  <a:pt x="401898" y="257053"/>
                  <a:pt x="485556" y="284366"/>
                </a:cubicBezTo>
                <a:lnTo>
                  <a:pt x="580407" y="317210"/>
                </a:lnTo>
                <a:cubicBezTo>
                  <a:pt x="580407" y="317210"/>
                  <a:pt x="608274" y="317210"/>
                  <a:pt x="608274" y="388316"/>
                </a:cubicBezTo>
                <a:lnTo>
                  <a:pt x="608274" y="480691"/>
                </a:lnTo>
                <a:lnTo>
                  <a:pt x="391162" y="480691"/>
                </a:lnTo>
                <a:cubicBezTo>
                  <a:pt x="406123" y="470598"/>
                  <a:pt x="414803" y="453207"/>
                  <a:pt x="412805" y="434960"/>
                </a:cubicBezTo>
                <a:cubicBezTo>
                  <a:pt x="410406" y="412892"/>
                  <a:pt x="393161" y="395045"/>
                  <a:pt x="370776" y="391566"/>
                </a:cubicBezTo>
                <a:lnTo>
                  <a:pt x="279065" y="377254"/>
                </a:lnTo>
                <a:lnTo>
                  <a:pt x="279065" y="286761"/>
                </a:lnTo>
                <a:cubicBezTo>
                  <a:pt x="279065" y="280945"/>
                  <a:pt x="277809" y="275357"/>
                  <a:pt x="275810" y="269997"/>
                </a:cubicBezTo>
                <a:cubicBezTo>
                  <a:pt x="314470" y="249754"/>
                  <a:pt x="295968" y="235157"/>
                  <a:pt x="295968" y="235157"/>
                </a:cubicBezTo>
                <a:cubicBezTo>
                  <a:pt x="262505" y="205049"/>
                  <a:pt x="262505" y="153046"/>
                  <a:pt x="262505" y="153046"/>
                </a:cubicBezTo>
                <a:cubicBezTo>
                  <a:pt x="217906" y="131206"/>
                  <a:pt x="256909" y="90151"/>
                  <a:pt x="256909" y="90151"/>
                </a:cubicBezTo>
                <a:cubicBezTo>
                  <a:pt x="259421" y="64320"/>
                  <a:pt x="277010" y="0"/>
                  <a:pt x="362895" y="0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wrap="square" lIns="91440" tIns="45720" rIns="91440" bIns="45720">
            <a:normAutofit/>
          </a:bodyPr>
          <a:lstStyle/>
          <a:p>
            <a:endParaRPr lang="zh-CN" altLang="en-US" sz="1600">
              <a:solidFill>
                <a:schemeClr val="bg1"/>
              </a:solidFill>
              <a:latin typeface="字魂36号-正文宋楷" panose="02000000000000000000" pitchFamily="2" charset="-122"/>
              <a:ea typeface="字魂36号-正文宋楷" panose="02000000000000000000" pitchFamily="2" charset="-122"/>
            </a:endParaRPr>
          </a:p>
        </p:txBody>
      </p:sp>
      <p:pic>
        <p:nvPicPr>
          <p:cNvPr id="56" name="图片 5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4675" y="2978150"/>
            <a:ext cx="2760345" cy="38798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85" y="616585"/>
            <a:ext cx="9277985" cy="6241415"/>
          </a:xfrm>
          <a:prstGeom prst="rect">
            <a:avLst/>
          </a:prstGeom>
        </p:spPr>
      </p:pic>
      <p:sp>
        <p:nvSpPr>
          <p:cNvPr id="3" name="Flowchart: Alternate Process 2"/>
          <p:cNvSpPr/>
          <p:nvPr/>
        </p:nvSpPr>
        <p:spPr>
          <a:xfrm>
            <a:off x="-3175" y="5715"/>
            <a:ext cx="10121900" cy="587375"/>
          </a:xfrm>
          <a:prstGeom prst="flowChartAlternateProces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ot="0" vert="horz" wrap="square" lIns="91440" tIns="45720" rIns="91440" bIns="45720" numCol="1" spcCol="0" rtlCol="0" fromWordArt="0" anchor="ctr" anchorCtr="0" forceAA="0" compatLnSpc="1">
            <a:normAutofit/>
          </a:bodyPr>
          <a:lstStyle/>
          <a:p>
            <a:pPr algn="ctr"/>
            <a:r>
              <a:rPr lang="en-US" altLang="zh-CN" sz="2800" b="1" dirty="0">
                <a:latin typeface="Times New Roman" panose="02020603050405020304" charset="0"/>
                <a:ea typeface="字魂36号-正文宋楷" panose="02000000000000000000" pitchFamily="2" charset="-122"/>
                <a:cs typeface="Times New Roman" panose="02020603050405020304" charset="0"/>
                <a:sym typeface="+mn-ea"/>
              </a:rPr>
              <a:t>5. Tìm hiểu châm màu trong tranh và trong sản phẩm ứng dụng.  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lum bright="42000" contrast="42000"/>
          </a:blip>
          <a:stretch>
            <a:fillRect/>
          </a:stretch>
        </p:blipFill>
        <p:spPr>
          <a:xfrm>
            <a:off x="244475" y="85090"/>
            <a:ext cx="6047105" cy="666813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4025" y="149860"/>
            <a:ext cx="5036185" cy="6617970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lum bright="18000"/>
          </a:blip>
          <a:stretch>
            <a:fillRect/>
          </a:stretch>
        </p:blipFill>
        <p:spPr>
          <a:xfrm>
            <a:off x="244475" y="85090"/>
            <a:ext cx="6046470" cy="66687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55130" y="38100"/>
            <a:ext cx="5133975" cy="68199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9885" y="-889000"/>
            <a:ext cx="10292715" cy="8270875"/>
          </a:xfrm>
          <a:prstGeom prst="rect">
            <a:avLst/>
          </a:prstGeom>
          <a:ln w="38100">
            <a:gradFill>
              <a:gsLst>
                <a:gs pos="0">
                  <a:srgbClr val="E30000"/>
                </a:gs>
                <a:gs pos="100000">
                  <a:srgbClr val="760303"/>
                </a:gs>
              </a:gsLst>
            </a:gra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06835">
            <a:off x="7228474" y="4190251"/>
            <a:ext cx="4231999" cy="6350487"/>
          </a:xfrm>
          <a:prstGeom prst="foldedCorner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4920" y="55245"/>
            <a:ext cx="184277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lum contrast="60000"/>
          </a:blip>
          <a:stretch>
            <a:fillRect/>
          </a:stretch>
        </p:blipFill>
        <p:spPr>
          <a:xfrm>
            <a:off x="267335" y="801370"/>
            <a:ext cx="9221470" cy="5365115"/>
          </a:xfrm>
          <a:prstGeom prst="foldedCorner">
            <a:avLst/>
          </a:prstGeom>
          <a:ln w="38100">
            <a:gradFill>
              <a:gsLst>
                <a:gs pos="0">
                  <a:srgbClr val="E30000"/>
                </a:gs>
                <a:gs pos="100000">
                  <a:srgbClr val="760303"/>
                </a:gs>
              </a:gsLst>
            </a:gradFill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015" y="2538663"/>
            <a:ext cx="2092521" cy="203734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8224"/>
            <a:ext cx="5168900" cy="3873500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4042611" y="2662989"/>
            <a:ext cx="426720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en-US" altLang="zh-CN" sz="5400" b="1" dirty="0">
                <a:solidFill>
                  <a:srgbClr val="FF0000"/>
                </a:solidFill>
                <a:latin typeface="Algerian" panose="00000400000000000000" charset="0"/>
                <a:ea typeface="字魂36号-正文宋楷" panose="02000000000000000000" pitchFamily="2" charset="-122"/>
                <a:cs typeface="Algerian" panose="00000400000000000000" charset="0"/>
              </a:rPr>
              <a:t>THANKS YOU</a:t>
            </a: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7769" y="3335146"/>
            <a:ext cx="3801275" cy="3366443"/>
          </a:xfrm>
          <a:prstGeom prst="rect">
            <a:avLst/>
          </a:prstGeom>
        </p:spPr>
      </p:pic>
      <p:pic>
        <p:nvPicPr>
          <p:cNvPr id="2" name="图片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1187" y="1482261"/>
            <a:ext cx="7344276" cy="3689878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8950" y="3585210"/>
            <a:ext cx="5681345" cy="3725545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8010" y="307975"/>
            <a:ext cx="2787015" cy="2516505"/>
          </a:xfrm>
          <a:prstGeom prst="rect">
            <a:avLst/>
          </a:prstGeom>
        </p:spPr>
      </p:pic>
      <p:pic>
        <p:nvPicPr>
          <p:cNvPr id="56" name="图片 5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9265" y="3898900"/>
            <a:ext cx="2760345" cy="30981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144</Words>
  <Application>Microsoft Office PowerPoint</Application>
  <PresentationFormat>Widescreen</PresentationFormat>
  <Paragraphs>22</Paragraphs>
  <Slides>6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4" baseType="lpstr">
      <vt:lpstr>Algerian</vt:lpstr>
      <vt:lpstr>Arial</vt:lpstr>
      <vt:lpstr>Calibri</vt:lpstr>
      <vt:lpstr>Calibri Light</vt:lpstr>
      <vt:lpstr>Times New Roman</vt:lpstr>
      <vt:lpstr>Wingdings</vt:lpstr>
      <vt:lpstr>字魂36号-正文宋楷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Hi</dc:creator>
  <cp:lastModifiedBy>Hi</cp:lastModifiedBy>
  <cp:revision>6</cp:revision>
  <dcterms:created xsi:type="dcterms:W3CDTF">2024-12-21T18:33:10Z</dcterms:created>
  <dcterms:modified xsi:type="dcterms:W3CDTF">2025-01-24T18:02:59Z</dcterms:modified>
</cp:coreProperties>
</file>