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2"/>
  </p:notesMasterIdLst>
  <p:sldIdLst>
    <p:sldId id="340" r:id="rId2"/>
    <p:sldId id="382" r:id="rId3"/>
    <p:sldId id="386" r:id="rId4"/>
    <p:sldId id="387" r:id="rId5"/>
    <p:sldId id="388" r:id="rId6"/>
    <p:sldId id="389" r:id="rId7"/>
    <p:sldId id="390" r:id="rId8"/>
    <p:sldId id="384" r:id="rId9"/>
    <p:sldId id="391" r:id="rId10"/>
    <p:sldId id="3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00"/>
    <a:srgbClr val="FF33CC"/>
    <a:srgbClr val="D60093"/>
    <a:srgbClr val="0BB1B5"/>
    <a:srgbClr val="FF0066"/>
    <a:srgbClr val="3333FF"/>
    <a:srgbClr val="006600"/>
    <a:srgbClr val="9900CC"/>
    <a:srgbClr val="7A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2" d="100"/>
          <a:sy n="92" d="100"/>
        </p:scale>
        <p:origin x="51" y="2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C282D-7580-42B8-B01B-5539F97883A3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EB0A6-5DA7-441D-BAA4-CC0DF235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1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9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D3D3-501A-452F-8BEA-2EF9CD9AB92D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97668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m.wikipedia.org/wiki/File:Flickr_-_%E2%80%A6trialsanderrors_-_The_Colosseum,_Rome,_Italy,_ca._1896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4495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518808">
            <a:off x="7094830" y="2183266"/>
            <a:ext cx="3564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10-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76203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" panose="020BE200000000000000" pitchFamily="34" charset="0"/>
              </a:rPr>
              <a:t>MỸ THUẬT 7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619712"/>
            <a:ext cx="5247619" cy="3923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80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863">
        <p15:prstTrans prst="curtains"/>
      </p:transition>
    </mc:Choice>
    <mc:Fallback xmlns="">
      <p:transition spd="slow" advTm="118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 kiểu Tạo hình khối nhân vật bằng dây thép và đất nặn- Hình khối của nhân  vật trong điêu khắc lớp 7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5181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 kiểu Tạo hình khối nhân vật bằng dây thép và đất nặn- Hình khối của nhân  vật trong điêu khắc lớp 7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533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00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810">
        <p15:prstTrans prst="origami"/>
      </p:transition>
    </mc:Choice>
    <mc:Fallback xmlns="">
      <p:transition spd="slow" advTm="181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232" y="1600200"/>
            <a:ext cx="7443536" cy="487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0ECF5E-7649-AAEB-6343-7D9EC92315D5}"/>
              </a:ext>
            </a:extLst>
          </p:cNvPr>
          <p:cNvSpPr txBox="1"/>
          <p:nvPr/>
        </p:nvSpPr>
        <p:spPr>
          <a:xfrm>
            <a:off x="1371600" y="828512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David (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Đa-Vít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1E8C0-425E-1847-0373-FECA7FAFC0E5}"/>
              </a:ext>
            </a:extLst>
          </p:cNvPr>
          <p:cNvSpPr txBox="1"/>
          <p:nvPr/>
        </p:nvSpPr>
        <p:spPr>
          <a:xfrm>
            <a:off x="2057400" y="76200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CỦA NHÂN VẬT TRONG ĐIÊU KHẮC (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70715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810">
        <p14:glitter pattern="hexagon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6154C-75C6-A6FC-AFD7-AD7048F9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707" y="1828800"/>
            <a:ext cx="7038474" cy="1090201"/>
          </a:xfrm>
        </p:spPr>
        <p:txBody>
          <a:bodyPr>
            <a:noAutofit/>
          </a:bodyPr>
          <a:lstStyle/>
          <a:p>
            <a:r>
              <a:rPr lang="en-US" sz="3000" b="1" dirty="0" err="1">
                <a:solidFill>
                  <a:srgbClr val="FF3300"/>
                </a:solidFill>
              </a:rPr>
              <a:t>Tư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thế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và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hình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khối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của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nhân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vât</a:t>
            </a:r>
            <a:r>
              <a:rPr lang="en-US" sz="3000" b="1" dirty="0">
                <a:solidFill>
                  <a:srgbClr val="FF3300"/>
                </a:solidFill>
              </a:rPr>
              <a:t>?</a:t>
            </a:r>
          </a:p>
          <a:p>
            <a:r>
              <a:rPr lang="en-US" sz="3000" b="1" dirty="0" err="1">
                <a:solidFill>
                  <a:srgbClr val="0070C0"/>
                </a:solidFill>
              </a:rPr>
              <a:t>Tư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thế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đứng</a:t>
            </a:r>
            <a:r>
              <a:rPr lang="en-US" sz="3000" b="1" dirty="0">
                <a:solidFill>
                  <a:srgbClr val="0070C0"/>
                </a:solidFill>
              </a:rPr>
              <a:t>, </a:t>
            </a:r>
            <a:r>
              <a:rPr lang="en-US" sz="3000" b="1" dirty="0" err="1">
                <a:solidFill>
                  <a:srgbClr val="0070C0"/>
                </a:solidFill>
              </a:rPr>
              <a:t>hình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khối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rõ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ràng</a:t>
            </a:r>
            <a:r>
              <a:rPr lang="en-US" sz="3000" b="1" dirty="0">
                <a:solidFill>
                  <a:srgbClr val="0070C0"/>
                </a:solidFill>
              </a:rPr>
              <a:t>, </a:t>
            </a:r>
            <a:r>
              <a:rPr lang="en-US" sz="3000" b="1" dirty="0" err="1">
                <a:solidFill>
                  <a:srgbClr val="0070C0"/>
                </a:solidFill>
              </a:rPr>
              <a:t>chắc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khỏe</a:t>
            </a:r>
            <a:endParaRPr lang="vi-VN" sz="3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8C5FB6-6D6A-9BB5-876D-22E55AB1C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2208127"/>
            <a:ext cx="4566997" cy="3141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6331D4-EF8A-B5A8-CE12-74BA6F2401A8}"/>
              </a:ext>
            </a:extLst>
          </p:cNvPr>
          <p:cNvSpPr txBox="1"/>
          <p:nvPr/>
        </p:nvSpPr>
        <p:spPr>
          <a:xfrm>
            <a:off x="1905000" y="650799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David (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Đa-Vít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9887D-515E-FE59-78A5-A9493E00FC19}"/>
              </a:ext>
            </a:extLst>
          </p:cNvPr>
          <p:cNvSpPr txBox="1"/>
          <p:nvPr/>
        </p:nvSpPr>
        <p:spPr>
          <a:xfrm>
            <a:off x="2057400" y="76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CỦA NHÂN VẬT TRONG ĐIÊU KHẮC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C855A-19D5-0AD2-25BD-D10D8DED436B}"/>
              </a:ext>
            </a:extLst>
          </p:cNvPr>
          <p:cNvSpPr txBox="1"/>
          <p:nvPr/>
        </p:nvSpPr>
        <p:spPr>
          <a:xfrm>
            <a:off x="381000" y="1163843"/>
            <a:ext cx="5001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4A488A-C788-3B1B-2226-561EB72A17BC}"/>
              </a:ext>
            </a:extLst>
          </p:cNvPr>
          <p:cNvSpPr txBox="1">
            <a:spLocks/>
          </p:cNvSpPr>
          <p:nvPr/>
        </p:nvSpPr>
        <p:spPr>
          <a:xfrm>
            <a:off x="5080705" y="4680799"/>
            <a:ext cx="7038474" cy="1090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>
                <a:solidFill>
                  <a:srgbClr val="FF3300"/>
                </a:solidFill>
              </a:rPr>
              <a:t>Tỉ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lệ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đầu</a:t>
            </a:r>
            <a:r>
              <a:rPr lang="en-US" sz="3000" b="1" dirty="0">
                <a:solidFill>
                  <a:srgbClr val="FF3300"/>
                </a:solidFill>
              </a:rPr>
              <a:t> so </a:t>
            </a:r>
            <a:r>
              <a:rPr lang="en-US" sz="3000" b="1" dirty="0" err="1">
                <a:solidFill>
                  <a:srgbClr val="FF3300"/>
                </a:solidFill>
              </a:rPr>
              <a:t>với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cơ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thể</a:t>
            </a:r>
            <a:r>
              <a:rPr lang="en-US" sz="3000" b="1" dirty="0">
                <a:solidFill>
                  <a:srgbClr val="FF3300"/>
                </a:solidFill>
              </a:rPr>
              <a:t>?</a:t>
            </a:r>
          </a:p>
          <a:p>
            <a:r>
              <a:rPr lang="en-US" sz="3000" b="1" dirty="0" err="1">
                <a:solidFill>
                  <a:srgbClr val="0070C0"/>
                </a:solidFill>
              </a:rPr>
              <a:t>Tỉ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lệ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chuẩn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mực</a:t>
            </a:r>
            <a:r>
              <a:rPr lang="en-US" sz="3000" b="1" dirty="0">
                <a:solidFill>
                  <a:srgbClr val="0070C0"/>
                </a:solidFill>
              </a:rPr>
              <a:t>, 7,5 </a:t>
            </a:r>
            <a:r>
              <a:rPr lang="en-US" sz="3000" b="1" dirty="0" err="1">
                <a:solidFill>
                  <a:srgbClr val="0070C0"/>
                </a:solidFill>
              </a:rPr>
              <a:t>đầu</a:t>
            </a:r>
            <a:r>
              <a:rPr lang="en-US" sz="3000" b="1" dirty="0">
                <a:solidFill>
                  <a:srgbClr val="0070C0"/>
                </a:solidFill>
              </a:rPr>
              <a:t> so </a:t>
            </a:r>
            <a:r>
              <a:rPr lang="en-US" sz="3000" b="1" dirty="0" err="1">
                <a:solidFill>
                  <a:srgbClr val="0070C0"/>
                </a:solidFill>
              </a:rPr>
              <a:t>với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cơ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thể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4B5F4D-C0C1-1B1C-B205-7C439AA82446}"/>
              </a:ext>
            </a:extLst>
          </p:cNvPr>
          <p:cNvSpPr txBox="1">
            <a:spLocks/>
          </p:cNvSpPr>
          <p:nvPr/>
        </p:nvSpPr>
        <p:spPr>
          <a:xfrm>
            <a:off x="5036707" y="3255401"/>
            <a:ext cx="7038474" cy="1090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>
                <a:solidFill>
                  <a:srgbClr val="FF3300"/>
                </a:solidFill>
              </a:rPr>
              <a:t>Chất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liệu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của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tác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phẩm</a:t>
            </a:r>
            <a:r>
              <a:rPr lang="en-US" sz="3000" b="1" dirty="0">
                <a:solidFill>
                  <a:srgbClr val="FF3300"/>
                </a:solidFill>
              </a:rPr>
              <a:t>?</a:t>
            </a:r>
          </a:p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Được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bằng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đá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cẩm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thạch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vi-VN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10">
        <p:blinds dir="vert"/>
      </p:transition>
    </mc:Choice>
    <mc:Fallback xmlns="">
      <p:transition spd="slow" advTm="181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E76621-56AD-8E37-1326-209EF0E63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1447800"/>
            <a:ext cx="3365143" cy="487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F7CEAB-A6D9-3BF1-E70A-F096540D6DB8}"/>
              </a:ext>
            </a:extLst>
          </p:cNvPr>
          <p:cNvSpPr txBox="1"/>
          <p:nvPr/>
        </p:nvSpPr>
        <p:spPr>
          <a:xfrm>
            <a:off x="1828800" y="722531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E701E-B63C-5636-36AE-3A802040EB90}"/>
              </a:ext>
            </a:extLst>
          </p:cNvPr>
          <p:cNvSpPr txBox="1"/>
          <p:nvPr/>
        </p:nvSpPr>
        <p:spPr>
          <a:xfrm>
            <a:off x="2057400" y="76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CỦA NHÂN VẬT TRONG ĐIÊU KHẮC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6698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810">
        <p14:prism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69A9E9-6F17-9590-03D0-035AF6985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251F54-EB7E-93ED-EC5A-0831A79E2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353838"/>
            <a:ext cx="1905000" cy="237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CD8054-15A0-69AA-BBEE-F4CB5915D6E4}"/>
              </a:ext>
            </a:extLst>
          </p:cNvPr>
          <p:cNvSpPr txBox="1"/>
          <p:nvPr/>
        </p:nvSpPr>
        <p:spPr>
          <a:xfrm>
            <a:off x="1828800" y="722531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9D4C9-3CF4-3464-615C-9AC1A36D9A57}"/>
              </a:ext>
            </a:extLst>
          </p:cNvPr>
          <p:cNvSpPr txBox="1"/>
          <p:nvPr/>
        </p:nvSpPr>
        <p:spPr>
          <a:xfrm>
            <a:off x="2057400" y="76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CỦA NHÂN VẬT TRONG ĐIÊU KHẮC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1F765-293A-D2E5-1F17-34BAC75375B0}"/>
              </a:ext>
            </a:extLst>
          </p:cNvPr>
          <p:cNvSpPr txBox="1"/>
          <p:nvPr/>
        </p:nvSpPr>
        <p:spPr>
          <a:xfrm>
            <a:off x="2971800" y="1925204"/>
            <a:ext cx="9161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A071CF3-97BF-D8B0-04C2-71F343BA7E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3886200"/>
            <a:ext cx="1876925" cy="2780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1DD335-C35F-F044-2CB7-D80112B79341}"/>
              </a:ext>
            </a:extLst>
          </p:cNvPr>
          <p:cNvSpPr txBox="1"/>
          <p:nvPr/>
        </p:nvSpPr>
        <p:spPr>
          <a:xfrm>
            <a:off x="2971800" y="4572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9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10">
        <p14:window dir="vert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FC04AB-E345-D9BE-BC99-7DB382E96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B2C135-7173-9DEB-414A-0091979D2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3100" y="1453052"/>
            <a:ext cx="1591599" cy="237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339AE-7B2D-5546-980D-4A3B1820DC01}"/>
              </a:ext>
            </a:extLst>
          </p:cNvPr>
          <p:cNvSpPr txBox="1"/>
          <p:nvPr/>
        </p:nvSpPr>
        <p:spPr>
          <a:xfrm>
            <a:off x="2514600" y="82174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6F99C-33C0-47AF-FAEF-E735714D8C84}"/>
              </a:ext>
            </a:extLst>
          </p:cNvPr>
          <p:cNvSpPr txBox="1"/>
          <p:nvPr/>
        </p:nvSpPr>
        <p:spPr>
          <a:xfrm>
            <a:off x="2743200" y="175414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CỦA NHÂN VẬT TRONG ĐIÊU KHẮC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D7FFD89-5EDE-BE23-BF5A-D3B4C0F670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00" y="4227456"/>
            <a:ext cx="1784972" cy="2379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382419-05C5-2DF0-417C-6D58F17F0310}"/>
              </a:ext>
            </a:extLst>
          </p:cNvPr>
          <p:cNvSpPr txBox="1"/>
          <p:nvPr/>
        </p:nvSpPr>
        <p:spPr>
          <a:xfrm>
            <a:off x="3657600" y="2057400"/>
            <a:ext cx="7543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8C926-B6BF-89FB-D279-CB770B299CA3}"/>
              </a:ext>
            </a:extLst>
          </p:cNvPr>
          <p:cNvSpPr txBox="1"/>
          <p:nvPr/>
        </p:nvSpPr>
        <p:spPr>
          <a:xfrm>
            <a:off x="3657600" y="4953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111160"/>
      </p:ext>
    </p:extLst>
  </p:cSld>
  <p:clrMapOvr>
    <a:masterClrMapping/>
  </p:clrMapOvr>
  <p:transition spd="slow" advTm="181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8DAE4C-0129-4634-7349-4C5231F26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53772"/>
            <a:ext cx="2809954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977821-5FDE-C321-1B1F-D0EE274AA99F}"/>
              </a:ext>
            </a:extLst>
          </p:cNvPr>
          <p:cNvSpPr txBox="1"/>
          <p:nvPr/>
        </p:nvSpPr>
        <p:spPr>
          <a:xfrm>
            <a:off x="3352800" y="990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BB657-69F3-8585-8FFF-38274A433A39}"/>
              </a:ext>
            </a:extLst>
          </p:cNvPr>
          <p:cNvSpPr txBox="1"/>
          <p:nvPr/>
        </p:nvSpPr>
        <p:spPr>
          <a:xfrm>
            <a:off x="3581400" y="3442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CỦA NHÂN VẬT TRONG ĐIÊU KHẮC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C4D45-F686-4CBF-94FF-4FF1AA69D6E9}"/>
              </a:ext>
            </a:extLst>
          </p:cNvPr>
          <p:cNvSpPr txBox="1"/>
          <p:nvPr/>
        </p:nvSpPr>
        <p:spPr>
          <a:xfrm>
            <a:off x="6934200" y="306240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2E0C7-9435-8914-A069-13C753B0205B}"/>
              </a:ext>
            </a:extLst>
          </p:cNvPr>
          <p:cNvSpPr txBox="1"/>
          <p:nvPr/>
        </p:nvSpPr>
        <p:spPr>
          <a:xfrm>
            <a:off x="4495800" y="2133600"/>
            <a:ext cx="8077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AC381-F5B9-CB97-7717-2B84D89D2F18}"/>
              </a:ext>
            </a:extLst>
          </p:cNvPr>
          <p:cNvSpPr txBox="1"/>
          <p:nvPr/>
        </p:nvSpPr>
        <p:spPr>
          <a:xfrm>
            <a:off x="5943599" y="3667575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David.</a:t>
            </a:r>
          </a:p>
        </p:txBody>
      </p:sp>
    </p:spTree>
    <p:extLst>
      <p:ext uri="{BB962C8B-B14F-4D97-AF65-F5344CB8AC3E}">
        <p14:creationId xmlns:p14="http://schemas.microsoft.com/office/powerpoint/2010/main" val="30078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810">
        <p:checker/>
      </p:transition>
    </mc:Choice>
    <mc:Fallback xmlns="">
      <p:transition spd="slow" advTm="181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20220124114706_wm_shs-mi-thuat-7-ban-1-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8077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4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10">
        <p:blinds dir="vert"/>
      </p:transition>
    </mc:Choice>
    <mc:Fallback xmlns="">
      <p:transition spd="slow" advTm="181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5592C8-C185-D67F-FC28-D7929610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67" y="2667000"/>
            <a:ext cx="2574723" cy="191588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74843F-8EE5-4E8D-C0C2-82E38045494D}"/>
              </a:ext>
            </a:extLst>
          </p:cNvPr>
          <p:cNvSpPr txBox="1"/>
          <p:nvPr/>
        </p:nvSpPr>
        <p:spPr>
          <a:xfrm>
            <a:off x="1219200" y="654837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8015A-1846-1CC7-52EE-96A94E9DC9E4}"/>
              </a:ext>
            </a:extLst>
          </p:cNvPr>
          <p:cNvSpPr txBox="1"/>
          <p:nvPr/>
        </p:nvSpPr>
        <p:spPr>
          <a:xfrm>
            <a:off x="2590800" y="6272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CỦA NHÂN VẬT TRONG ĐIÊU KHẮC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208C33-85D0-90D8-0069-05C7497422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580" y="2612753"/>
            <a:ext cx="1709671" cy="2467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6939D3-FA47-1C94-57D1-63B2FBDEF0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0180" y="2643047"/>
            <a:ext cx="1709670" cy="24375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A0CD28-D464-04BB-D4C7-3FFEDF39D8BD}"/>
              </a:ext>
            </a:extLst>
          </p:cNvPr>
          <p:cNvSpPr txBox="1"/>
          <p:nvPr/>
        </p:nvSpPr>
        <p:spPr>
          <a:xfrm>
            <a:off x="838200" y="5105400"/>
            <a:ext cx="2365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(Hà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0C568C-FAC5-C995-CC69-03326DFE4EC7}"/>
              </a:ext>
            </a:extLst>
          </p:cNvPr>
          <p:cNvSpPr txBox="1"/>
          <p:nvPr/>
        </p:nvSpPr>
        <p:spPr>
          <a:xfrm>
            <a:off x="4602986" y="4772002"/>
            <a:ext cx="2322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(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2D86E-D094-1267-01EC-BC3BDFD13BB9}"/>
              </a:ext>
            </a:extLst>
          </p:cNvPr>
          <p:cNvSpPr txBox="1"/>
          <p:nvPr/>
        </p:nvSpPr>
        <p:spPr>
          <a:xfrm>
            <a:off x="8177550" y="5105400"/>
            <a:ext cx="2452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Duy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(Ninh Bình)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7D876B-7331-3A3D-2576-F913E4B0380C}"/>
              </a:ext>
            </a:extLst>
          </p:cNvPr>
          <p:cNvSpPr txBox="1"/>
          <p:nvPr/>
        </p:nvSpPr>
        <p:spPr>
          <a:xfrm>
            <a:off x="2240973" y="1195904"/>
            <a:ext cx="838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BT: Em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nghười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</a:p>
        </p:txBody>
      </p:sp>
    </p:spTree>
    <p:extLst>
      <p:ext uri="{BB962C8B-B14F-4D97-AF65-F5344CB8AC3E}">
        <p14:creationId xmlns:p14="http://schemas.microsoft.com/office/powerpoint/2010/main" val="201490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10">
        <p15:prstTrans prst="airplane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1.5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</TotalTime>
  <Words>484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.VnBahamasB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234</cp:revision>
  <dcterms:created xsi:type="dcterms:W3CDTF">2021-11-26T03:39:10Z</dcterms:created>
  <dcterms:modified xsi:type="dcterms:W3CDTF">2025-02-22T19:41:33Z</dcterms:modified>
</cp:coreProperties>
</file>