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4" r:id="rId2"/>
    <p:sldId id="339" r:id="rId3"/>
    <p:sldId id="367" r:id="rId4"/>
    <p:sldId id="369" r:id="rId5"/>
    <p:sldId id="371" r:id="rId6"/>
    <p:sldId id="372" r:id="rId7"/>
    <p:sldId id="400" r:id="rId8"/>
    <p:sldId id="382" r:id="rId9"/>
    <p:sldId id="374" r:id="rId10"/>
    <p:sldId id="392" r:id="rId11"/>
    <p:sldId id="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5" y="72"/>
      </p:cViewPr>
      <p:guideLst>
        <p:guide orient="horz" pos="20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A09EB5A-2272-4789-9964-8A286C74BFD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5AEEC34-D6F6-4109-A78E-426658FB7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55" y="4931410"/>
            <a:ext cx="1197610" cy="12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440555"/>
            <a:ext cx="970280" cy="147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55" y="472376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05" y="463994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10" y="484949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57390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55" y="482155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346065"/>
            <a:ext cx="1525905" cy="174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175250"/>
            <a:ext cx="1403985" cy="200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35" y="5099050"/>
            <a:ext cx="1403985" cy="199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380990"/>
            <a:ext cx="1899920" cy="169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70" y="5581015"/>
            <a:ext cx="1403985" cy="14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31" y="3733554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32" y="3770831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230904" y="-305394"/>
            <a:ext cx="9730191" cy="204774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</a:bodyPr>
          <a:lstStyle/>
          <a:p>
            <a:pPr algn="ctr"/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9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32885" y="1885105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90274" y="3469795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628" y="362966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4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63751" y="1671320"/>
            <a:ext cx="9211733" cy="1082675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1233805" y="288925"/>
            <a:ext cx="7613015" cy="631825"/>
          </a:xfrm>
          <a:prstGeom prst="wedgeRectCallout">
            <a:avLst>
              <a:gd name="adj1" fmla="val -59617"/>
              <a:gd name="adj2" fmla="val 22244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  <a:endParaRPr lang="en-US" sz="3200" b="1"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1233805" y="1104265"/>
            <a:ext cx="9350375" cy="5493385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0" y="3746377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7" y="387635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831215" y="-241935"/>
            <a:ext cx="10733405" cy="2593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684234" y="5450889"/>
            <a:ext cx="5060272" cy="10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</a:t>
            </a:r>
            <a:endParaRPr lang="en-US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-33516449" y="1314556"/>
            <a:ext cx="42498523" cy="4228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bliqueBottom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4800" b="1" kern="10" dirty="0">
                <a:ln w="38100" cmpd="sng">
                  <a:solidFill>
                    <a:srgbClr val="FFFF00"/>
                  </a:solidFill>
                  <a:prstDash val="solid"/>
                </a:ln>
                <a:blipFill>
                  <a:blip r:embed="rId4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BÀI 6 ĐẾN ĐÂY LÀ HẾT HẸN GẶP LẠI TIẾT HỌC SAU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77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3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5025"/>
            <a:ext cx="976630" cy="976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970" y="5010785"/>
            <a:ext cx="1097280" cy="109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585" y="4145280"/>
            <a:ext cx="976630" cy="9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635" y="4566285"/>
            <a:ext cx="976630" cy="9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3710" y="3829685"/>
            <a:ext cx="815340" cy="815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795" y="4566285"/>
            <a:ext cx="976630" cy="9766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3486" y="103601"/>
            <a:ext cx="3402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rgbClr val="FF0000"/>
                </a:solidFill>
              </a:rPr>
              <a:t>CHỦ ĐỀ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861" y="839898"/>
            <a:ext cx="10377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FFFF00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Avo" pitchFamily="2" charset="0"/>
              </a:rPr>
              <a:t>NGHỆ THUẬT HIỆN ĐẠI VIỆT NAM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93" y="1527481"/>
            <a:ext cx="1656080" cy="16560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4879" y="2607879"/>
            <a:ext cx="11231245" cy="2285616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Tiết</a:t>
            </a:r>
            <a: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11: </a:t>
            </a:r>
            <a:r>
              <a:rPr lang="en-US" sz="4400" b="1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6: </a:t>
            </a:r>
            <a:b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TƯỢNG CHÂN DUNG NHÂN VẬT  </a:t>
            </a:r>
            <a:b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3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4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52987" y="4893495"/>
            <a:ext cx="2329092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(TIẾT</a:t>
            </a:r>
            <a:r>
              <a:rPr kumimoji="0" lang="en-US" altLang="zh-CN" sz="40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1)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3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210820" y="526415"/>
            <a:ext cx="11770995" cy="5948045"/>
          </a:xfrm>
          <a:prstGeom prst="wedgeRoundRectCallout">
            <a:avLst>
              <a:gd name="adj1" fmla="val -44022"/>
              <a:gd name="adj2" fmla="val -57601"/>
              <a:gd name="adj3" fmla="val 16667"/>
            </a:avLst>
          </a:prstGeom>
          <a:blipFill rotWithShape="0">
            <a:blip r:embed="rId2"/>
          </a:blip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blipFill>
                <a:blip r:embed="rId2"/>
              </a:blip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contrast="36000"/>
          </a:blip>
          <a:stretch>
            <a:fillRect/>
          </a:stretch>
        </p:blipFill>
        <p:spPr>
          <a:xfrm>
            <a:off x="759460" y="794385"/>
            <a:ext cx="10808335" cy="5425440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710" y="-227330"/>
            <a:ext cx="1178560" cy="11785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5850" y="861695"/>
            <a:ext cx="3614420" cy="80645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YÊU CẦU CẦN ĐẠT 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937260" y="3183255"/>
            <a:ext cx="8049895" cy="962660"/>
          </a:xfrm>
          <a:prstGeom prst="flowChartAlternate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Tạo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được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nhân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vật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có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tỉ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lệ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hài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hòa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với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mẫu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bằng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đất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nặn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bldLvl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962660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76700" y="226695"/>
            <a:ext cx="4964430" cy="7835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en-US" sz="45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Cấu trúc bài học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656080" y="1118235"/>
            <a:ext cx="10311130" cy="965835"/>
          </a:xfrm>
          <a:prstGeom prst="wedgeRoundRectCallout">
            <a:avLst>
              <a:gd name="adj1" fmla="val -58843"/>
              <a:gd name="adj2" fmla="val 15351"/>
              <a:gd name="adj3" fmla="val 16667"/>
            </a:avLst>
          </a:prstGeom>
          <a:blipFill>
            <a:blip r:embed="rId4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 Quan sát – nhận thức về tượng chân dung của </a:t>
            </a:r>
          </a:p>
          <a:p>
            <a:pPr algn="ctr"/>
            <a:r>
              <a:rPr lang="en-US" sz="3200" b="1">
                <a:ln>
                  <a:solidFill>
                    <a:schemeClr val="accent4">
                      <a:lumMod val="10000"/>
                    </a:schemeClr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điêu khắc hiện đại Việt Nam.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171" y="33034"/>
            <a:ext cx="977153" cy="977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44" y="2084070"/>
            <a:ext cx="977153" cy="977153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1343025" y="2190115"/>
            <a:ext cx="10723880" cy="1179830"/>
          </a:xfrm>
          <a:prstGeom prst="wedgeEllipseCallout">
            <a:avLst>
              <a:gd name="adj1" fmla="val -54893"/>
              <a:gd name="adj2" fmla="val 17046"/>
            </a:avLst>
          </a:prstGeom>
          <a:blipFill>
            <a:blip r:embed="rId5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Cách tạo tượng chân dung bằng đất nặn.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43" y="3331859"/>
            <a:ext cx="977153" cy="9771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1" y="4537724"/>
            <a:ext cx="977153" cy="977153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1929317" y="3460115"/>
            <a:ext cx="8691245" cy="1000125"/>
          </a:xfrm>
          <a:prstGeom prst="wedgeRectCallout">
            <a:avLst>
              <a:gd name="adj1" fmla="val -56220"/>
              <a:gd name="adj2" fmla="val 24174"/>
            </a:avLst>
          </a:prstGeom>
          <a:blipFill>
            <a:blip r:embed="rId6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1512570" y="4549775"/>
            <a:ext cx="10385425" cy="1021715"/>
          </a:xfrm>
          <a:prstGeom prst="cloudCallout">
            <a:avLst>
              <a:gd name="adj1" fmla="val -56707"/>
              <a:gd name="adj2" fmla="val 24021"/>
            </a:avLst>
          </a:prstGeom>
          <a:blipFill>
            <a:blip r:embed="rId7"/>
          </a:blip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4. </a:t>
            </a:r>
            <a:r>
              <a:rPr lang="en-US" sz="3200" b="1" dirty="0" err="1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Trưng</a:t>
            </a:r>
            <a:r>
              <a:rPr lang="en-US" sz="3200" b="1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bày</a:t>
            </a:r>
            <a:r>
              <a:rPr lang="en-US" sz="3200" b="1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sản</a:t>
            </a:r>
            <a:r>
              <a:rPr lang="en-US" sz="3200" b="1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phẩm</a:t>
            </a:r>
            <a:r>
              <a:rPr lang="en-US" sz="3200" b="1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và</a:t>
            </a:r>
            <a:r>
              <a:rPr lang="en-US" sz="3200" b="1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chia </a:t>
            </a:r>
            <a:r>
              <a:rPr lang="en-US" sz="3200" b="1" dirty="0" err="1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sẻ</a:t>
            </a:r>
            <a:r>
              <a:rPr lang="en-US" sz="3200" b="1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1824990" y="5746115"/>
            <a:ext cx="10142220" cy="966470"/>
          </a:xfrm>
          <a:prstGeom prst="wedgeRoundRectCallout">
            <a:avLst>
              <a:gd name="adj1" fmla="val -56519"/>
              <a:gd name="adj2" fmla="val 18002"/>
              <a:gd name="adj3" fmla="val 16667"/>
            </a:avLst>
          </a:prstGeom>
          <a:blipFill>
            <a:blip r:embed="rId8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 Tìm hiểu tác giả và tác phẩm điêu khắc hiện đại Việt Nam.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01" y="5514989"/>
            <a:ext cx="977153" cy="977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19" grpId="2" animBg="1"/>
      <p:bldP spid="3" grpId="1" animBg="1"/>
      <p:bldP spid="3" grpId="2" animBg="1"/>
      <p:bldP spid="22" grpId="1" animBg="1"/>
      <p:bldP spid="22" grpId="2" animBg="1"/>
      <p:bldP spid="26" grpId="1" animBg="1"/>
      <p:bldP spid="26" grpId="2" animBg="1"/>
      <p:bldP spid="27" grpId="1" animBg="1"/>
      <p:bldP spid="27" grpId="2" animBg="1"/>
      <p:bldP spid="28" grpId="1" animBg="1"/>
      <p:bldP spid="2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75" y="-144780"/>
            <a:ext cx="976630" cy="9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466" y="1858073"/>
            <a:ext cx="3092585" cy="4587812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320" y="1856465"/>
            <a:ext cx="2956409" cy="4578625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  <p:sp>
        <p:nvSpPr>
          <p:cNvPr id="14" name="Right Arrow Callout 13"/>
          <p:cNvSpPr/>
          <p:nvPr/>
        </p:nvSpPr>
        <p:spPr>
          <a:xfrm>
            <a:off x="154940" y="1286510"/>
            <a:ext cx="4533900" cy="501396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Quan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sát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ảnh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chỉ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ra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thức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thể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hiện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đặc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tính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nhân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vật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Cấu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trúc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tỉ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lệ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khối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các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bộ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phận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trên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dung. 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cảm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của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en-US" altLang="zh-CN" sz="2400" b="1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2400" b="1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</a:p>
        </p:txBody>
      </p:sp>
      <p:sp>
        <p:nvSpPr>
          <p:cNvPr id="3" name="Rounded Rectangular Callout 6">
            <a:extLst>
              <a:ext uri="{FF2B5EF4-FFF2-40B4-BE49-F238E27FC236}">
                <a16:creationId xmlns:a16="http://schemas.microsoft.com/office/drawing/2014/main" id="{38DC2B4C-3A44-FA62-6FB6-E4295237FB92}"/>
              </a:ext>
            </a:extLst>
          </p:cNvPr>
          <p:cNvSpPr/>
          <p:nvPr/>
        </p:nvSpPr>
        <p:spPr>
          <a:xfrm>
            <a:off x="1632728" y="104027"/>
            <a:ext cx="8792059" cy="851934"/>
          </a:xfrm>
          <a:prstGeom prst="wedgeRoundRectCallout">
            <a:avLst>
              <a:gd name="adj1" fmla="val -57286"/>
              <a:gd name="adj2" fmla="val 25685"/>
              <a:gd name="adj3" fmla="val 16667"/>
            </a:avLst>
          </a:prstGeom>
          <a:blipFill>
            <a:blip r:embed="rId6"/>
          </a:blip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1. Quan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sát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–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nhận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thức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về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tượng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chân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dung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của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điêu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khắc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hiện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đại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VN.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65" y="0"/>
            <a:ext cx="1077595" cy="119634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496695" y="1461770"/>
            <a:ext cx="9529445" cy="4582160"/>
          </a:xfrm>
          <a:prstGeom prst="wedgeRoundRectCallout">
            <a:avLst>
              <a:gd name="adj1" fmla="val -59842"/>
              <a:gd name="adj2" fmla="val -58924"/>
              <a:gd name="adj3" fmla="val 16667"/>
            </a:avLst>
          </a:prstGeom>
          <a:solidFill>
            <a:srgbClr val="002060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  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trong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điêu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khắc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hiện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đại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Việt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Nam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thường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được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thể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hiện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theo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thức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phần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đầu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hoặc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bán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thân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với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các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chất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liệu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khác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nhau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như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đồng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đá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gỗ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,...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chân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dung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thời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kỳ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này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thường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tôn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vinh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các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nhân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vật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tiêu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biểu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có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những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nét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đặc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trưng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và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ấn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2800" i="0" u="none" strike="noStrike" cap="none" normalizeH="0" baseline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tượng</a:t>
            </a:r>
            <a:r>
              <a:rPr kumimoji="0" lang="en-US" altLang="zh-CN" sz="2800" i="0" u="none" strike="noStrike" cap="none" normalizeH="0" baseline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93470" y="160655"/>
            <a:ext cx="10974705" cy="671195"/>
          </a:xfrm>
          <a:prstGeom prst="wedgeRoundRectCallout">
            <a:avLst>
              <a:gd name="adj1" fmla="val -55016"/>
              <a:gd name="adj2" fmla="val 77625"/>
              <a:gd name="adj3" fmla="val 16667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1. Quan sát – nhận thức về tượng chân dung của điêu khắc hiện đại VN.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246505" y="123190"/>
            <a:ext cx="9953625" cy="720090"/>
          </a:xfrm>
          <a:prstGeom prst="wedgeRoundRectCallout">
            <a:avLst>
              <a:gd name="adj1" fmla="val -56538"/>
              <a:gd name="adj2" fmla="val 32627"/>
              <a:gd name="adj3" fmla="val 16667"/>
            </a:avLst>
          </a:prstGeom>
          <a:blipFill rotWithShape="0">
            <a:blip r:embed="rId2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2.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Cách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tạo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tượng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chân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dung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bằng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đất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nặn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.</a:t>
            </a:r>
            <a:endParaRPr kumimoji="0" lang="en-US" altLang="en-US" sz="3200" b="1" i="0" u="none" strike="noStrike" cap="none" normalizeH="0" baseline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67005" y="-222250"/>
            <a:ext cx="1065530" cy="106553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8315" y="918210"/>
            <a:ext cx="5882640" cy="5864860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 contrast="66000"/>
          </a:blip>
          <a:stretch>
            <a:fillRect/>
          </a:stretch>
        </p:blipFill>
        <p:spPr>
          <a:xfrm>
            <a:off x="6991350" y="918210"/>
            <a:ext cx="5033010" cy="5864860"/>
          </a:xfrm>
          <a:prstGeom prst="foldedCorner">
            <a:avLst/>
          </a:prstGeom>
          <a:ln w="57150">
            <a:solidFill>
              <a:srgbClr val="996633"/>
            </a:solidFill>
          </a:ln>
        </p:spPr>
      </p:pic>
      <p:sp>
        <p:nvSpPr>
          <p:cNvPr id="15" name="Left Arrow 14"/>
          <p:cNvSpPr/>
          <p:nvPr/>
        </p:nvSpPr>
        <p:spPr>
          <a:xfrm>
            <a:off x="6323330" y="1998980"/>
            <a:ext cx="668020" cy="3703320"/>
          </a:xfrm>
          <a:prstGeom prst="leftArrow">
            <a:avLst>
              <a:gd name="adj1" fmla="val 50000"/>
              <a:gd name="adj2" fmla="val 55418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571615" y="3139440"/>
            <a:ext cx="439420" cy="133858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5" grpId="1" animBg="1"/>
      <p:bldP spid="15" grpId="2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24205" y="1058545"/>
            <a:ext cx="10953750" cy="5517515"/>
          </a:xfrm>
          <a:prstGeom prst="wedgeEllipseCallout">
            <a:avLst>
              <a:gd name="adj1" fmla="val -51260"/>
              <a:gd name="adj2" fmla="val -55621"/>
            </a:avLst>
          </a:prstGeom>
          <a:blipFill rotWithShape="0">
            <a:blip r:embed="rId3"/>
          </a:blipFill>
          <a:ln w="762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246505" y="123190"/>
            <a:ext cx="9953625" cy="720090"/>
          </a:xfrm>
          <a:prstGeom prst="wedgeRoundRectCallout">
            <a:avLst>
              <a:gd name="adj1" fmla="val -56538"/>
              <a:gd name="adj2" fmla="val 32627"/>
              <a:gd name="adj3" fmla="val 16667"/>
            </a:avLst>
          </a:prstGeom>
          <a:blipFill rotWithShape="0">
            <a:blip r:embed="rId4"/>
          </a:blip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2. Cách tạo tượng chân dung bằng đất nặn.</a:t>
            </a:r>
            <a:endParaRPr kumimoji="0" lang="en-US" altLang="en-US" sz="3200" b="1" i="0" u="none" strike="noStrike" cap="non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78000"/>
          </a:blip>
          <a:srcRect/>
          <a:stretch>
            <a:fillRect/>
          </a:stretch>
        </p:blipFill>
        <p:spPr>
          <a:xfrm>
            <a:off x="3296285" y="1598930"/>
            <a:ext cx="5741670" cy="4436745"/>
          </a:xfrm>
          <a:prstGeom prst="foldedCorner">
            <a:avLst/>
          </a:prstGeom>
          <a:ln w="38100">
            <a:solidFill>
              <a:srgbClr val="FF99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80" y="-81915"/>
            <a:ext cx="976630" cy="976630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1206500" y="188595"/>
            <a:ext cx="7613015" cy="612775"/>
          </a:xfrm>
          <a:prstGeom prst="wedgeRectCallout">
            <a:avLst>
              <a:gd name="adj1" fmla="val -59133"/>
              <a:gd name="adj2" fmla="val 35699"/>
            </a:avLst>
          </a:prstGeom>
          <a:blipFill>
            <a:blip r:embed="rId3"/>
          </a:blip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3. Tạo tượng chân dung nhân vật.</a:t>
            </a:r>
            <a:endParaRPr lang="en-US" sz="3200" b="1"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41705" y="1248410"/>
            <a:ext cx="1499235" cy="5078095"/>
          </a:xfrm>
          <a:blipFill>
            <a:blip r:embed="rId4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en-US" sz="2800" b="1">
                <a:solidFill>
                  <a:schemeClr val="bg1"/>
                </a:solidFill>
                <a:effectLst/>
              </a:rPr>
            </a:br>
            <a:r>
              <a:rPr lang="en-US" sz="2800" b="1">
                <a:solidFill>
                  <a:schemeClr val="bg1"/>
                </a:solidFill>
                <a:effectLst/>
              </a:rPr>
              <a:t>-Lựa chọn nhân vật và tạo hình theo hướng dẫn.</a:t>
            </a:r>
            <a:br>
              <a:rPr lang="en-US" sz="2800" b="1">
                <a:solidFill>
                  <a:schemeClr val="bg1"/>
                </a:solidFill>
                <a:effectLst/>
              </a:rPr>
            </a:br>
            <a:r>
              <a:rPr lang="en-US" sz="2800" b="1">
                <a:solidFill>
                  <a:schemeClr val="bg1"/>
                </a:solidFill>
                <a:effectLst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48000"/>
          </a:blip>
          <a:stretch>
            <a:fillRect/>
          </a:stretch>
        </p:blipFill>
        <p:spPr>
          <a:xfrm>
            <a:off x="3731260" y="894715"/>
            <a:ext cx="7728585" cy="5872480"/>
          </a:xfrm>
          <a:prstGeom prst="foldedCorner">
            <a:avLst/>
          </a:prstGeom>
          <a:ln w="38100">
            <a:solidFill>
              <a:srgbClr val="996633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360</Words>
  <Application>Microsoft Office PowerPoint</Application>
  <PresentationFormat>Màn hình rộng</PresentationFormat>
  <Paragraphs>50</Paragraphs>
  <Slides>11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VNI-Avo</vt:lpstr>
      <vt:lpstr>Wingdings</vt:lpstr>
      <vt:lpstr>Blue Waves</vt:lpstr>
      <vt:lpstr>Bản trình bày PowerPoint</vt:lpstr>
      <vt:lpstr>Tiết 11: Bài 6:  TƯỢNG CHÂN DUNG NHÂN VẬT 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-Lựa chọn nhân vật và tạo hình theo hướng dẫn.  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Guiguin sinh ngày 7/06/1848 tại Paris</dc:title>
  <dc:creator>SCD</dc:creator>
  <cp:lastModifiedBy>Hi</cp:lastModifiedBy>
  <cp:revision>82</cp:revision>
  <dcterms:created xsi:type="dcterms:W3CDTF">2023-05-10T06:45:00Z</dcterms:created>
  <dcterms:modified xsi:type="dcterms:W3CDTF">2024-11-29T17:54:47Z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1A7141A87F6F410F96D02414F5919C31</vt:lpwstr>
  </property>
  <property fmtid="{D5CDD505-2E9C-101B-9397-08002B2CF9AE}" pid="3" name="KSOProductBuildVer">
    <vt:lpwstr>1033-11.2.0.11537</vt:lpwstr>
  </property>
</Properties>
</file>