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8" r:id="rId2"/>
    <p:sldId id="287" r:id="rId3"/>
    <p:sldId id="256" r:id="rId4"/>
    <p:sldId id="257" r:id="rId5"/>
    <p:sldId id="258" r:id="rId6"/>
    <p:sldId id="259" r:id="rId7"/>
    <p:sldId id="262" r:id="rId8"/>
    <p:sldId id="263" r:id="rId9"/>
    <p:sldId id="280" r:id="rId10"/>
    <p:sldId id="260" r:id="rId11"/>
    <p:sldId id="267" r:id="rId12"/>
    <p:sldId id="277" r:id="rId13"/>
    <p:sldId id="268" r:id="rId14"/>
    <p:sldId id="278" r:id="rId15"/>
    <p:sldId id="269" r:id="rId16"/>
    <p:sldId id="281" r:id="rId17"/>
    <p:sldId id="271" r:id="rId18"/>
    <p:sldId id="272" r:id="rId19"/>
    <p:sldId id="273" r:id="rId20"/>
    <p:sldId id="279" r:id="rId21"/>
    <p:sldId id="274" r:id="rId22"/>
    <p:sldId id="275" r:id="rId23"/>
    <p:sldId id="282" r:id="rId24"/>
    <p:sldId id="276" r:id="rId25"/>
    <p:sldId id="283" r:id="rId26"/>
    <p:sldId id="261" r:id="rId27"/>
    <p:sldId id="264" r:id="rId28"/>
    <p:sldId id="265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660033"/>
    <a:srgbClr val="99FF99"/>
    <a:srgbClr val="CC0099"/>
    <a:srgbClr val="00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E1A4-8105-4106-B7CA-92A737848927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306-A03C-4C85-B7D9-112A4546C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3B44-F413-4958-A78C-C08A1B095965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TỔ 01 - 9a3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5F2D-6BE5-4530-B777-4806E3B0AD8F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ECF-F6B5-4927-8EFB-AC95371D173A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50A0-CDC9-4601-BAE7-D81897D3486A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859D-39CD-4620-88B7-9FB676BE3147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78B-9D11-42D7-8E6E-8DF7E7E5982D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1923-7F28-493B-A9F4-20A8F7CD13B0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7669-4B8A-4829-97E4-4E99CC8CBC3A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5F52-0E27-4F6A-BDFB-6CDBBBC3AD01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AE5F-F637-4EC8-88BE-3D551817DCAA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5E67-1FD3-41A2-B53D-A34F184943E9}" type="datetime1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0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910AEEB2-029E-4EAA-90A9-6853F8077907}" type="datetime1">
              <a:rPr lang="en-US" smtClean="0"/>
              <a:pPr/>
              <a:t>3/9/2021</a:t>
            </a:fld>
            <a:r>
              <a:rPr lang="en-US" smtClean="0"/>
              <a:t>           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TỔ 01 - 9a3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r>
              <a:rPr lang="en-US" smtClean="0"/>
              <a:t>                 </a:t>
            </a:r>
            <a:r>
              <a:rPr lang="en-US" sz="1800" smtClean="0"/>
              <a:t>              </a:t>
            </a:r>
            <a:r>
              <a:rPr lang="en-US" sz="2000" smtClean="0"/>
              <a:t>                                   </a:t>
            </a:r>
            <a:r>
              <a:rPr lang="en-US" sz="2400" smtClean="0"/>
              <a:t>                   </a:t>
            </a:r>
            <a:r>
              <a:rPr lang="en-US" sz="2800" smtClean="0"/>
              <a:t>            </a:t>
            </a:r>
            <a:r>
              <a:rPr lang="en-US" sz="3200" smtClean="0"/>
              <a:t>      </a:t>
            </a:r>
            <a:r>
              <a:rPr lang="en-US" sz="3600" smtClean="0"/>
              <a:t>       </a:t>
            </a:r>
            <a:r>
              <a:rPr lang="en-US" sz="4000" smtClean="0"/>
              <a:t>                                </a:t>
            </a:r>
            <a:r>
              <a:rPr lang="en-US" sz="3600" smtClean="0"/>
              <a:t>         </a:t>
            </a:r>
            <a:r>
              <a:rPr lang="en-US" sz="3200" smtClean="0"/>
              <a:t>                    </a:t>
            </a:r>
            <a:r>
              <a:rPr lang="en-US" sz="2800" smtClean="0"/>
              <a:t>       </a:t>
            </a:r>
            <a:r>
              <a:rPr lang="en-US" sz="2400" smtClean="0"/>
              <a:t>                       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3" name="click.wav"/>
          </p:stSnd>
        </p:sndAc>
      </p:transition>
    </mc:Choice>
    <mc:Fallback xmlns="">
      <p:transition>
        <p:fade/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26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aturesetmefreeblogbotq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829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1636713" y="242888"/>
            <a:ext cx="63246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</a:rPr>
              <a:t>TRƯỜNG 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</a:rPr>
              <a:t>THCS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</a:rPr>
              <a:t> LIÊN NINH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991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BÀI GIẢNG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2590800" y="1066800"/>
            <a:ext cx="4267200" cy="0"/>
          </a:xfrm>
          <a:prstGeom prst="line">
            <a:avLst/>
          </a:prstGeom>
          <a:noFill/>
          <a:ln w="57150" cap="sq" cmpd="thinThick">
            <a:solidFill>
              <a:srgbClr val="0033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1692961" y="4210229"/>
            <a:ext cx="60628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4600" y="6150114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-202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851" y="-589936"/>
            <a:ext cx="8229600" cy="1600200"/>
          </a:xfrm>
        </p:spPr>
        <p:txBody>
          <a:bodyPr/>
          <a:lstStyle/>
          <a:p>
            <a:pPr algn="just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II.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Đặc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điểm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và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yêu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cầu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của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nghề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534" y="118573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00FF"/>
                </a:solidFill>
              </a:rPr>
              <a:t>Đối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tượng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cụm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” ?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352799"/>
            <a:ext cx="5105400" cy="13322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vật</a:t>
            </a:r>
            <a:r>
              <a:rPr lang="en-US" sz="3000" dirty="0" smtClean="0"/>
              <a:t> </a:t>
            </a:r>
            <a:r>
              <a:rPr lang="en-US" sz="3000" dirty="0" err="1" smtClean="0"/>
              <a:t>dụng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3733800" y="4685070"/>
            <a:ext cx="4876800" cy="1487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endParaRPr lang="en-US" sz="3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99004" y="4334232"/>
            <a:ext cx="91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7728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7708 3.33333E-6 C 0.11128 3.33333E-6 0.15417 0.03657 0.15417 0.06666 L 0.15417 0.13333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6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0" grpId="0" animBg="1"/>
      <p:bldP spid="10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đóng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Nguồn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xoay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áp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thấp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dưới</a:t>
            </a:r>
            <a:r>
              <a:rPr lang="en-US" sz="3200" dirty="0">
                <a:solidFill>
                  <a:srgbClr val="0000FF"/>
                </a:solidFill>
              </a:rPr>
              <a:t> 380V.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Vật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liệu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loại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dùng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54277"/>
            <a:ext cx="3829503" cy="4401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22" y="1654277"/>
            <a:ext cx="4445727" cy="4401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686232"/>
            <a:ext cx="3464927" cy="4369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676400"/>
            <a:ext cx="3276601" cy="4379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686232"/>
            <a:ext cx="3276601" cy="4369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3276600" cy="43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950" b="1" dirty="0" err="1" smtClean="0">
                <a:solidFill>
                  <a:srgbClr val="0000FF"/>
                </a:solidFill>
              </a:rPr>
              <a:t>Nội</a:t>
            </a:r>
            <a:r>
              <a:rPr lang="en-US" sz="2950" b="1" dirty="0" smtClean="0">
                <a:solidFill>
                  <a:srgbClr val="0000FF"/>
                </a:solidFill>
              </a:rPr>
              <a:t> dung </a:t>
            </a:r>
            <a:r>
              <a:rPr lang="en-US" sz="2950" b="1" dirty="0" err="1" smtClean="0">
                <a:solidFill>
                  <a:srgbClr val="0000FF"/>
                </a:solidFill>
              </a:rPr>
              <a:t>lao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động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của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nghề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điện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dân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dụng</a:t>
            </a:r>
            <a:endParaRPr lang="en-US" sz="295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950" u="sng" dirty="0" err="1" smtClean="0"/>
              <a:t>Bài</a:t>
            </a:r>
            <a:r>
              <a:rPr lang="en-US" sz="2950" u="sng" dirty="0" smtClean="0"/>
              <a:t> </a:t>
            </a:r>
            <a:r>
              <a:rPr lang="en-US" sz="2950" u="sng" dirty="0" err="1" smtClean="0"/>
              <a:t>tập</a:t>
            </a:r>
            <a:r>
              <a:rPr lang="en-US" sz="2950" u="sng" dirty="0"/>
              <a:t> </a:t>
            </a:r>
            <a:endParaRPr lang="en-US" sz="2950" u="sng" dirty="0" smtClean="0"/>
          </a:p>
          <a:p>
            <a:pPr>
              <a:buFontTx/>
              <a:buChar char="-"/>
            </a:pPr>
            <a:r>
              <a:rPr lang="en-US" sz="2950" dirty="0" err="1" smtClean="0">
                <a:solidFill>
                  <a:srgbClr val="FF0000"/>
                </a:solidFill>
              </a:rPr>
              <a:t>Hãy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sắp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xếp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công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việc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sau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đúng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chuyên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ngành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của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nghề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điện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dân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dụng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vào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cột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trong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bảng</a:t>
            </a:r>
            <a:r>
              <a:rPr lang="en-US" sz="2950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mạng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 </a:t>
            </a:r>
            <a:r>
              <a:rPr lang="en-US" sz="2950" dirty="0" err="1" smtClean="0"/>
              <a:t>chiếu</a:t>
            </a:r>
            <a:r>
              <a:rPr lang="en-US" sz="2950" dirty="0" smtClean="0"/>
              <a:t> </a:t>
            </a:r>
            <a:r>
              <a:rPr lang="en-US" sz="2950" dirty="0" err="1" smtClean="0"/>
              <a:t>sáng</a:t>
            </a:r>
            <a:r>
              <a:rPr lang="en-US" sz="2950" dirty="0" smtClean="0"/>
              <a:t> </a:t>
            </a:r>
            <a:r>
              <a:rPr lang="en-US" sz="2950" dirty="0" err="1" smtClean="0"/>
              <a:t>trong</a:t>
            </a:r>
            <a:r>
              <a:rPr lang="en-US" sz="2950" dirty="0" smtClean="0"/>
              <a:t> </a:t>
            </a:r>
            <a:r>
              <a:rPr lang="en-US" sz="2950" dirty="0" err="1" smtClean="0"/>
              <a:t>nhà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điều</a:t>
            </a:r>
            <a:r>
              <a:rPr lang="en-US" sz="2950" dirty="0" smtClean="0"/>
              <a:t> </a:t>
            </a:r>
            <a:r>
              <a:rPr lang="en-US" sz="2950" dirty="0" err="1" smtClean="0"/>
              <a:t>hòa</a:t>
            </a:r>
            <a:r>
              <a:rPr lang="en-US" sz="2950" dirty="0" smtClean="0"/>
              <a:t> </a:t>
            </a:r>
            <a:r>
              <a:rPr lang="en-US" sz="2950" dirty="0" err="1" smtClean="0"/>
              <a:t>không</a:t>
            </a:r>
            <a:r>
              <a:rPr lang="en-US" sz="2950" dirty="0" smtClean="0"/>
              <a:t> </a:t>
            </a:r>
            <a:r>
              <a:rPr lang="en-US" sz="2950" dirty="0" err="1" smtClean="0"/>
              <a:t>khí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đường</a:t>
            </a:r>
            <a:r>
              <a:rPr lang="en-US" sz="2950" dirty="0" smtClean="0"/>
              <a:t> </a:t>
            </a:r>
            <a:r>
              <a:rPr lang="en-US" sz="2950" dirty="0" err="1" smtClean="0"/>
              <a:t>dây</a:t>
            </a:r>
            <a:r>
              <a:rPr lang="en-US" sz="2950" dirty="0" smtClean="0"/>
              <a:t> </a:t>
            </a:r>
            <a:r>
              <a:rPr lang="en-US" sz="2950" dirty="0" err="1" smtClean="0"/>
              <a:t>hạ</a:t>
            </a:r>
            <a:r>
              <a:rPr lang="en-US" sz="2950" dirty="0" smtClean="0"/>
              <a:t> </a:t>
            </a:r>
            <a:r>
              <a:rPr lang="en-US" sz="2950" dirty="0" err="1" smtClean="0"/>
              <a:t>áp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quạt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bơm</a:t>
            </a:r>
            <a:r>
              <a:rPr lang="en-US" sz="2950" dirty="0" smtClean="0"/>
              <a:t> </a:t>
            </a:r>
            <a:r>
              <a:rPr lang="en-US" sz="2950" dirty="0" err="1" smtClean="0"/>
              <a:t>nước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Bảo</a:t>
            </a:r>
            <a:r>
              <a:rPr lang="en-US" sz="2950" dirty="0" smtClean="0"/>
              <a:t> </a:t>
            </a:r>
            <a:r>
              <a:rPr lang="en-US" sz="2950" dirty="0" err="1" smtClean="0"/>
              <a:t>dưỡng</a:t>
            </a:r>
            <a:r>
              <a:rPr lang="en-US" sz="2950" dirty="0" smtClean="0"/>
              <a:t> </a:t>
            </a:r>
            <a:r>
              <a:rPr lang="en-US" sz="2950" dirty="0" err="1" smtClean="0"/>
              <a:t>và</a:t>
            </a:r>
            <a:r>
              <a:rPr lang="en-US" sz="2950" dirty="0" smtClean="0"/>
              <a:t> </a:t>
            </a: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giặt</a:t>
            </a:r>
            <a:r>
              <a:rPr lang="en-US" sz="2950" dirty="0" smtClean="0"/>
              <a:t>.</a:t>
            </a:r>
            <a:endParaRPr lang="en-US" sz="29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67073"/>
              </p:ext>
            </p:extLst>
          </p:nvPr>
        </p:nvGraphicFramePr>
        <p:xfrm>
          <a:off x="228600" y="810177"/>
          <a:ext cx="8686800" cy="237073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895600"/>
                <a:gridCol w="2895600"/>
                <a:gridCol w="2895600"/>
              </a:tblGrid>
              <a:tr h="1795057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xuất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hoạt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Vận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hành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bảo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sửa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chữa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67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 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111910" y="262690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A- B - E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 - F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72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8891" y="6311215"/>
            <a:ext cx="1058386" cy="365125"/>
          </a:xfrm>
        </p:spPr>
        <p:txBody>
          <a:bodyPr/>
          <a:lstStyle/>
          <a:p>
            <a:pPr algn="just"/>
            <a:fld id="{EC156312-DE2B-4C5B-A8B0-00DA3273E85A}" type="slidenum">
              <a:rPr lang="en-US" sz="3200" smtClean="0"/>
              <a:pPr algn="just"/>
              <a:t>14</a:t>
            </a:fld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914400" y="1371600"/>
            <a:ext cx="7500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13410" y="2310045"/>
            <a:ext cx="1020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99671" y="3248490"/>
            <a:ext cx="7025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/>
              <a:t>hành</a:t>
            </a:r>
            <a:r>
              <a:rPr lang="en-US" sz="3200" dirty="0"/>
              <a:t>,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sửa</a:t>
            </a:r>
            <a:r>
              <a:rPr lang="en-US" sz="3200" dirty="0"/>
              <a:t> </a:t>
            </a:r>
            <a:r>
              <a:rPr lang="en-US" sz="3200" dirty="0" err="1"/>
              <a:t>chữa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,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62000" y="43315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3200" b="1" dirty="0" err="1">
                <a:solidFill>
                  <a:srgbClr val="0000FF"/>
                </a:solidFill>
              </a:rPr>
              <a:t>Nội</a:t>
            </a:r>
            <a:r>
              <a:rPr lang="en-US" sz="3200" b="1" dirty="0">
                <a:solidFill>
                  <a:srgbClr val="0000FF"/>
                </a:solidFill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</a:rPr>
              <a:t>lao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dụng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792" y="-69777"/>
            <a:ext cx="91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6109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? (</a:t>
            </a:r>
            <a:r>
              <a:rPr lang="en-US" dirty="0" err="1" smtClean="0">
                <a:solidFill>
                  <a:srgbClr val="FF0000"/>
                </a:solidFill>
              </a:rPr>
              <a:t>Đánh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đôc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6136" y="-20598"/>
            <a:ext cx="7895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b="1" dirty="0" err="1">
                <a:solidFill>
                  <a:srgbClr val="0000FF"/>
                </a:solidFill>
              </a:rPr>
              <a:t>Điều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kiện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làm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việc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của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nghề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điện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dân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dụng</a:t>
            </a:r>
            <a:endParaRPr lang="en-US" sz="3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04284"/>
              </p:ext>
            </p:extLst>
          </p:nvPr>
        </p:nvGraphicFramePr>
        <p:xfrm>
          <a:off x="7239000" y="2667000"/>
          <a:ext cx="5334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15200" y="2551837"/>
            <a:ext cx="30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076898"/>
            <a:ext cx="30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199" y="3590913"/>
            <a:ext cx="30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199" y="4045214"/>
            <a:ext cx="30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198" y="5062325"/>
            <a:ext cx="30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2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199"/>
            <a:ext cx="7239000" cy="59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0000FF"/>
                </a:solidFill>
              </a:rPr>
              <a:t>Yêu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với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người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05726"/>
            <a:ext cx="3867150" cy="316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5726"/>
            <a:ext cx="2886075" cy="316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05726"/>
            <a:ext cx="2590800" cy="31664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471" y="2482506"/>
            <a:ext cx="8081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Có</a:t>
            </a:r>
            <a:r>
              <a:rPr lang="en-US" sz="2800" b="1" dirty="0" smtClean="0"/>
              <a:t> 4 </a:t>
            </a:r>
            <a:r>
              <a:rPr lang="en-US" sz="2800" b="1" dirty="0" err="1" smtClean="0"/>
              <a:t>yêu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cầu</a:t>
            </a:r>
            <a:r>
              <a:rPr lang="en-US" sz="2800" b="1" dirty="0" smtClean="0"/>
              <a:t>: </a:t>
            </a:r>
            <a:r>
              <a:rPr lang="en-US" sz="2800" b="1" dirty="0" err="1" smtClean="0">
                <a:solidFill>
                  <a:srgbClr val="0000FF"/>
                </a:solidFill>
              </a:rPr>
              <a:t>kiến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thức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kĩ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năng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thái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độ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sức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khỏe</a:t>
            </a:r>
            <a:r>
              <a:rPr lang="en-US" sz="2800" dirty="0">
                <a:solidFill>
                  <a:srgbClr val="FF0000"/>
                </a:solidFill>
              </a:rPr>
              <a:t>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chỗ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trống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</a:p>
          <a:p>
            <a:pPr marL="0" indent="0" algn="ctr"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: </a:t>
            </a:r>
            <a:r>
              <a:rPr lang="en-US" sz="3200" dirty="0" err="1" smtClean="0"/>
              <a:t>tối</a:t>
            </a:r>
            <a:r>
              <a:rPr lang="en-US" sz="3200" dirty="0" smtClean="0"/>
              <a:t> </a:t>
            </a:r>
            <a:r>
              <a:rPr lang="en-US" sz="3200" dirty="0" err="1" smtClean="0"/>
              <a:t>thiểu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……… …….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sở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………………….. …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…………………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lường</a:t>
            </a:r>
            <a:r>
              <a:rPr lang="en-US" sz="3200" dirty="0" smtClean="0"/>
              <a:t>,………….,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, ……………,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……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828800"/>
            <a:ext cx="22098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tốt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nghiệp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362200"/>
            <a:ext cx="3429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kiến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cơ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bản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276600"/>
            <a:ext cx="2895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kĩ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thuật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4958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dụng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49530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sửa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chữa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mạch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điện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thái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: ………….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………….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an </a:t>
            </a:r>
            <a:r>
              <a:rPr lang="en-US" sz="3200" dirty="0" err="1" smtClean="0"/>
              <a:t>toàn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,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…………., </a:t>
            </a:r>
            <a:r>
              <a:rPr lang="en-US" sz="3200" dirty="0" err="1" smtClean="0"/>
              <a:t>thận</a:t>
            </a:r>
            <a:r>
              <a:rPr lang="en-US" sz="3200" dirty="0" smtClean="0"/>
              <a:t> </a:t>
            </a:r>
            <a:r>
              <a:rPr lang="en-US" sz="3200" dirty="0" err="1" smtClean="0"/>
              <a:t>trọng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……………….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……….. 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bệnh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mạch</a:t>
            </a:r>
            <a:r>
              <a:rPr lang="en-US" sz="3200" dirty="0" smtClean="0"/>
              <a:t>, …………….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huyết</a:t>
            </a:r>
            <a:r>
              <a:rPr lang="en-US" sz="3200" dirty="0" smtClean="0"/>
              <a:t> </a:t>
            </a:r>
            <a:r>
              <a:rPr lang="en-US" sz="3200" dirty="0" err="1" smtClean="0"/>
              <a:t>áp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447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y</a:t>
            </a:r>
            <a:r>
              <a:rPr lang="en-US" sz="3000" b="1" dirty="0" err="1" smtClean="0">
                <a:solidFill>
                  <a:srgbClr val="FF0000"/>
                </a:solidFill>
              </a:rPr>
              <a:t>êu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thích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927123"/>
            <a:ext cx="1371600" cy="2826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ý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4384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kiên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trì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2438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chính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4114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điều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kiện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5720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thấp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khớp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39264" y="1179492"/>
            <a:ext cx="8915400" cy="563231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lắng nghe bài giảng, tích cực tham gia phát biểu và xây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 trật tự trong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 đủ, có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nhóm phải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 đầy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QUI HỌC </a:t>
            </a:r>
            <a:r>
              <a:rPr lang="fr-FR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r>
              <a:rPr lang="fr-FR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69949"/>
            <a:ext cx="8229600" cy="5668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0000FF"/>
                </a:solidFill>
              </a:rPr>
              <a:t>Yêu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với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người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: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THCS,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: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Sức</a:t>
            </a:r>
            <a:r>
              <a:rPr lang="en-US" dirty="0"/>
              <a:t> </a:t>
            </a:r>
            <a:r>
              <a:rPr lang="en-US" dirty="0" err="1" smtClean="0"/>
              <a:t>khoẻ</a:t>
            </a:r>
            <a:r>
              <a:rPr lang="en-US" dirty="0" smtClean="0"/>
              <a:t>: </a:t>
            </a:r>
            <a:r>
              <a:rPr lang="en-US" dirty="0" err="1" smtClean="0"/>
              <a:t>tốt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2400" y="228600"/>
            <a:ext cx="91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3701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51656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vọng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 algn="just"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phát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triển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năng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đồ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dùng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xây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dựng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nhà</a:t>
            </a:r>
            <a:r>
              <a:rPr lang="en-US" dirty="0" smtClean="0">
                <a:solidFill>
                  <a:srgbClr val="0000FF"/>
                </a:solidFill>
              </a:rPr>
              <a:t> ở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,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err="1" smtClean="0">
                <a:solidFill>
                  <a:srgbClr val="0000FF"/>
                </a:solidFill>
              </a:rPr>
              <a:t>Những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đào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tạo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–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: Cao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Long, …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6" y="216061"/>
            <a:ext cx="8005439" cy="59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793750"/>
            <a:ext cx="798014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b="1" dirty="0" err="1" smtClean="0">
                <a:solidFill>
                  <a:srgbClr val="0000FF"/>
                </a:solidFill>
              </a:rPr>
              <a:t>Những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xí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…</a:t>
            </a:r>
          </a:p>
          <a:p>
            <a:pPr>
              <a:buFontTx/>
              <a:buChar char="-"/>
            </a:pP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51337"/>
            <a:ext cx="3827156" cy="238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" y="3886200"/>
            <a:ext cx="3945194" cy="245191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58200" y="228600"/>
            <a:ext cx="533400" cy="5334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2" y="304800"/>
            <a:ext cx="836358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solidFill>
                  <a:srgbClr val="660033"/>
                </a:solidFill>
                <a:effectLst/>
                <a:latin typeface="+mn-lt"/>
              </a:rPr>
              <a:t>Câu</a:t>
            </a:r>
            <a:r>
              <a:rPr lang="en-US" sz="66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/>
                <a:latin typeface="+mn-lt"/>
              </a:rPr>
              <a:t>Hỏi</a:t>
            </a:r>
            <a:r>
              <a:rPr lang="en-US" sz="66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/>
                <a:latin typeface="+mn-lt"/>
              </a:rPr>
              <a:t>SGK</a:t>
            </a:r>
            <a:endParaRPr lang="en-US" sz="6600" b="1" dirty="0">
              <a:solidFill>
                <a:srgbClr val="660033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hãy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nội</a:t>
            </a:r>
            <a:r>
              <a:rPr lang="en-US" b="1" dirty="0" smtClean="0">
                <a:solidFill>
                  <a:srgbClr val="0000FF"/>
                </a:solidFill>
              </a:rPr>
              <a:t> dung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Lắp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đặt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sản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xuất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hoạt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Lắp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đặt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thiết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bị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dùng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Vận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hành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dưỡng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sữa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chữa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thiết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bị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dùng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84777"/>
            <a:ext cx="3048000" cy="21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có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vọng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như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US" altLang="vi-VN" dirty="0" err="1">
                <a:latin typeface="Times New Roman" pitchFamily="18" charset="0"/>
              </a:rPr>
              <a:t>Cần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để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phục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vụ</a:t>
            </a:r>
            <a:r>
              <a:rPr lang="en-US" altLang="vi-VN" dirty="0">
                <a:latin typeface="Times New Roman" pitchFamily="18" charset="0"/>
              </a:rPr>
              <a:t>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nghiệp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nghiệp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hoá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đạ</a:t>
            </a:r>
            <a:r>
              <a:rPr lang="en-US" altLang="vi-VN" dirty="0">
                <a:latin typeface="Times New Roman" pitchFamily="18" charset="0"/>
              </a:rPr>
              <a:t>i </a:t>
            </a:r>
            <a:r>
              <a:rPr lang="en-US" altLang="vi-VN" dirty="0" err="1">
                <a:latin typeface="Times New Roman" pitchFamily="18" charset="0"/>
              </a:rPr>
              <a:t>hoá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đấ</a:t>
            </a:r>
            <a:r>
              <a:rPr lang="en-US" altLang="vi-VN" dirty="0">
                <a:latin typeface="Times New Roman" pitchFamily="18" charset="0"/>
              </a:rPr>
              <a:t>t n</a:t>
            </a:r>
            <a:r>
              <a:rPr lang="vi-VN" altLang="vi-VN" dirty="0">
                <a:latin typeface="Times New Roman" pitchFamily="18" charset="0"/>
              </a:rPr>
              <a:t>ướ</a:t>
            </a:r>
            <a:r>
              <a:rPr lang="en-US" altLang="vi-VN" dirty="0">
                <a:latin typeface="Times New Roman" pitchFamily="18" charset="0"/>
              </a:rPr>
              <a:t>c</a:t>
            </a:r>
            <a:r>
              <a:rPr lang="en-US" altLang="vi-VN" dirty="0" smtClean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dirty="0">
                <a:latin typeface="Times New Roman" pitchFamily="18" charset="0"/>
              </a:rPr>
              <a:t>T</a:t>
            </a:r>
            <a:r>
              <a:rPr lang="vi-VN" altLang="vi-VN" dirty="0">
                <a:latin typeface="Times New Roman" pitchFamily="18" charset="0"/>
              </a:rPr>
              <a:t>ươ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lai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của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nghề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dân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dụng</a:t>
            </a:r>
            <a:r>
              <a:rPr lang="en-US" altLang="vi-VN" dirty="0">
                <a:latin typeface="Times New Roman" pitchFamily="18" charset="0"/>
              </a:rPr>
              <a:t> g</a:t>
            </a:r>
            <a:r>
              <a:rPr lang="vi-VN" altLang="vi-VN" dirty="0">
                <a:latin typeface="Times New Roman" pitchFamily="18" charset="0"/>
              </a:rPr>
              <a:t>ắ</a:t>
            </a:r>
            <a:r>
              <a:rPr lang="en-US" altLang="vi-VN" dirty="0">
                <a:latin typeface="Times New Roman" pitchFamily="18" charset="0"/>
              </a:rPr>
              <a:t>n </a:t>
            </a:r>
            <a:r>
              <a:rPr lang="en-US" altLang="vi-VN" dirty="0" err="1">
                <a:latin typeface="Times New Roman" pitchFamily="18" charset="0"/>
              </a:rPr>
              <a:t>liền</a:t>
            </a:r>
            <a:r>
              <a:rPr lang="en-US" altLang="vi-VN" dirty="0">
                <a:latin typeface="Times New Roman" pitchFamily="18" charset="0"/>
              </a:rPr>
              <a:t> v</a:t>
            </a:r>
            <a:r>
              <a:rPr lang="vi-VN" altLang="vi-VN" dirty="0">
                <a:latin typeface="Times New Roman" pitchFamily="18" charset="0"/>
              </a:rPr>
              <a:t>ớ</a:t>
            </a:r>
            <a:r>
              <a:rPr lang="en-US" altLang="vi-VN" dirty="0">
                <a:latin typeface="Times New Roman" pitchFamily="18" charset="0"/>
              </a:rPr>
              <a:t>i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n</a:t>
            </a:r>
            <a:r>
              <a:rPr lang="vi-VN" altLang="vi-VN" dirty="0">
                <a:latin typeface="Times New Roman" pitchFamily="18" charset="0"/>
              </a:rPr>
              <a:t>ă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, </a:t>
            </a:r>
            <a:r>
              <a:rPr lang="vi-VN" altLang="vi-VN" dirty="0">
                <a:latin typeface="Times New Roman" pitchFamily="18" charset="0"/>
              </a:rPr>
              <a:t>đồ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dùng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tốc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độ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xây</a:t>
            </a:r>
            <a:r>
              <a:rPr lang="en-US" altLang="vi-VN" dirty="0">
                <a:latin typeface="Times New Roman" pitchFamily="18" charset="0"/>
              </a:rPr>
              <a:t> d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nhà</a:t>
            </a:r>
            <a:r>
              <a:rPr lang="en-US" altLang="vi-VN" dirty="0">
                <a:latin typeface="Times New Roman" pitchFamily="18" charset="0"/>
              </a:rPr>
              <a:t> ở.</a:t>
            </a:r>
          </a:p>
          <a:p>
            <a:pPr>
              <a:buFontTx/>
              <a:buChar char="-"/>
            </a:pPr>
            <a:r>
              <a:rPr lang="en-US" altLang="vi-VN" b="1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Có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nhiều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iều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</a:t>
            </a:r>
            <a:r>
              <a:rPr lang="vi-VN" altLang="vi-VN" dirty="0">
                <a:latin typeface="Times New Roman" pitchFamily="18" charset="0"/>
              </a:rPr>
              <a:t>ữ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ở </a:t>
            </a:r>
            <a:r>
              <a:rPr lang="en-US" altLang="vi-VN" dirty="0" err="1">
                <a:latin typeface="Times New Roman" pitchFamily="18" charset="0"/>
              </a:rPr>
              <a:t>thành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phố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mà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kể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cả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thôn</a:t>
            </a:r>
            <a:r>
              <a:rPr lang="en-US" altLang="vi-VN" dirty="0">
                <a:latin typeface="Times New Roman" pitchFamily="18" charset="0"/>
              </a:rPr>
              <a:t>, </a:t>
            </a:r>
            <a:r>
              <a:rPr lang="en-US" altLang="vi-VN" dirty="0" err="1">
                <a:latin typeface="Times New Roman" pitchFamily="18" charset="0"/>
              </a:rPr>
              <a:t>miền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núi</a:t>
            </a:r>
            <a:r>
              <a:rPr lang="en-US" altLang="vi-VN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dirty="0">
                <a:latin typeface="Times New Roman" pitchFamily="18" charset="0"/>
              </a:rPr>
              <a:t>Do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của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cách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mạng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khoa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học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kĩ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thuật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nhiều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thiết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bị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m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ớ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i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n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ă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ng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đạ</a:t>
            </a:r>
            <a:r>
              <a:rPr lang="en-US" altLang="vi-VN" dirty="0">
                <a:sym typeface="Wingdings" pitchFamily="2" charset="2"/>
              </a:rPr>
              <a:t>i.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50" b="1" dirty="0" smtClean="0">
                <a:solidFill>
                  <a:srgbClr val="0000FF"/>
                </a:solidFill>
              </a:rPr>
              <a:t>3. </a:t>
            </a:r>
            <a:r>
              <a:rPr lang="vi-VN" sz="3050" b="1" dirty="0" smtClean="0">
                <a:solidFill>
                  <a:srgbClr val="0000FF"/>
                </a:solidFill>
              </a:rPr>
              <a:t>Để </a:t>
            </a:r>
            <a:r>
              <a:rPr lang="vi-VN" sz="3050" b="1" dirty="0">
                <a:solidFill>
                  <a:srgbClr val="0000FF"/>
                </a:solidFill>
              </a:rPr>
              <a:t>trở thành người thợ điện, cần phải phấn đấu và rèn luyện như thế nào về học tập và </a:t>
            </a:r>
            <a:r>
              <a:rPr lang="vi-VN" sz="3050" b="1" dirty="0" smtClean="0">
                <a:solidFill>
                  <a:srgbClr val="0000FF"/>
                </a:solidFill>
              </a:rPr>
              <a:t>sứ</a:t>
            </a:r>
            <a:r>
              <a:rPr lang="en-US" sz="3050" b="1" dirty="0" smtClean="0">
                <a:solidFill>
                  <a:srgbClr val="0000FF"/>
                </a:solidFill>
              </a:rPr>
              <a:t>c</a:t>
            </a:r>
            <a:r>
              <a:rPr lang="vi-VN" sz="3050" b="1" dirty="0" smtClean="0">
                <a:solidFill>
                  <a:srgbClr val="0000FF"/>
                </a:solidFill>
              </a:rPr>
              <a:t> </a:t>
            </a:r>
            <a:r>
              <a:rPr lang="vi-VN" sz="3050" b="1" dirty="0">
                <a:solidFill>
                  <a:srgbClr val="0000FF"/>
                </a:solidFill>
              </a:rPr>
              <a:t>khỏe</a:t>
            </a:r>
            <a:r>
              <a:rPr lang="vi-VN" sz="3050" b="1" dirty="0" smtClean="0">
                <a:solidFill>
                  <a:srgbClr val="0000FF"/>
                </a:solidFill>
              </a:rPr>
              <a:t>?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endParaRPr lang="en-US" sz="3050" b="1" dirty="0">
              <a:solidFill>
                <a:srgbClr val="0000FF"/>
              </a:solidFill>
            </a:endParaRPr>
          </a:p>
          <a:p>
            <a:r>
              <a:rPr lang="en-US" sz="3050" b="1" dirty="0" err="1" smtClean="0">
                <a:solidFill>
                  <a:srgbClr val="0000FF"/>
                </a:solidFill>
              </a:rPr>
              <a:t>Về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học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tâp</a:t>
            </a:r>
            <a:r>
              <a:rPr lang="en-US" sz="305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3050" dirty="0" smtClean="0"/>
              <a:t>Cần</a:t>
            </a:r>
            <a:r>
              <a:rPr lang="en-US" sz="3050" dirty="0" smtClean="0"/>
              <a:t> </a:t>
            </a:r>
            <a:r>
              <a:rPr lang="en-US" sz="3050" dirty="0" err="1" smtClean="0"/>
              <a:t>chăm</a:t>
            </a:r>
            <a:r>
              <a:rPr lang="en-US" sz="3050" dirty="0" smtClean="0"/>
              <a:t> </a:t>
            </a:r>
            <a:r>
              <a:rPr lang="en-US" sz="3050" dirty="0" err="1" smtClean="0"/>
              <a:t>chỉ</a:t>
            </a:r>
            <a:r>
              <a:rPr lang="en-US" sz="3050" dirty="0" smtClean="0"/>
              <a:t> </a:t>
            </a:r>
            <a:r>
              <a:rPr lang="en-US" sz="3050" dirty="0" err="1" smtClean="0"/>
              <a:t>học</a:t>
            </a:r>
            <a:r>
              <a:rPr lang="en-US" sz="3050" dirty="0" smtClean="0"/>
              <a:t> </a:t>
            </a:r>
            <a:r>
              <a:rPr lang="en-US" sz="3050" dirty="0" err="1" smtClean="0"/>
              <a:t>tập</a:t>
            </a:r>
            <a:r>
              <a:rPr lang="en-US" sz="3050" dirty="0" smtClean="0"/>
              <a:t> </a:t>
            </a:r>
            <a:r>
              <a:rPr lang="en-US" sz="3050" dirty="0" err="1" smtClean="0"/>
              <a:t>để</a:t>
            </a:r>
            <a:r>
              <a:rPr lang="en-US" sz="3050" dirty="0"/>
              <a:t> </a:t>
            </a:r>
            <a:r>
              <a:rPr lang="vi-VN" sz="3050" dirty="0" smtClean="0"/>
              <a:t>trang </a:t>
            </a:r>
            <a:r>
              <a:rPr lang="vi-VN" sz="3050" dirty="0"/>
              <a:t>bị một vốn kiến thức cơ bản về lĩnh vực kĩ thuật </a:t>
            </a:r>
            <a:r>
              <a:rPr lang="vi-VN" sz="3050" dirty="0" smtClean="0"/>
              <a:t>điện</a:t>
            </a:r>
            <a:r>
              <a:rPr lang="en-US" sz="3050" dirty="0" smtClean="0"/>
              <a:t>. </a:t>
            </a:r>
          </a:p>
          <a:p>
            <a:pPr>
              <a:buFontTx/>
              <a:buChar char="-"/>
            </a:pPr>
            <a:r>
              <a:rPr lang="en-US" sz="3050" dirty="0" smtClean="0"/>
              <a:t>T</a:t>
            </a:r>
            <a:r>
              <a:rPr lang="vi-VN" sz="3050" dirty="0" smtClean="0"/>
              <a:t>ích </a:t>
            </a:r>
            <a:r>
              <a:rPr lang="vi-VN" sz="3050" dirty="0"/>
              <a:t>cực phấn đấu và rèn luyện nâng cao tay </a:t>
            </a:r>
            <a:r>
              <a:rPr lang="vi-VN" sz="3050" dirty="0" smtClean="0"/>
              <a:t>nghề</a:t>
            </a:r>
            <a:r>
              <a:rPr lang="en-US" sz="3050" dirty="0"/>
              <a:t>.</a:t>
            </a:r>
            <a:endParaRPr lang="en-US" sz="3050" dirty="0" smtClean="0"/>
          </a:p>
          <a:p>
            <a:r>
              <a:rPr lang="en-US" sz="3050" b="1" dirty="0" err="1" smtClean="0">
                <a:solidFill>
                  <a:srgbClr val="0000FF"/>
                </a:solidFill>
              </a:rPr>
              <a:t>Về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sức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khỏe</a:t>
            </a:r>
            <a:r>
              <a:rPr lang="en-US" sz="305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3050" dirty="0"/>
              <a:t>Chăm rèn luyện để đảm bảo có một sức khoẻ tốt , dẻo </a:t>
            </a:r>
            <a:r>
              <a:rPr lang="vi-VN" sz="3050" dirty="0" smtClean="0"/>
              <a:t>dai</a:t>
            </a:r>
            <a:r>
              <a:rPr lang="en-US" sz="3050" dirty="0" smtClean="0"/>
              <a:t>.</a:t>
            </a:r>
          </a:p>
          <a:p>
            <a:pPr>
              <a:buFontTx/>
              <a:buChar char="-"/>
            </a:pPr>
            <a:r>
              <a:rPr lang="en-US" sz="3050" dirty="0" err="1" smtClean="0"/>
              <a:t>Ăn</a:t>
            </a:r>
            <a:r>
              <a:rPr lang="en-US" sz="3050" dirty="0" smtClean="0"/>
              <a:t> </a:t>
            </a:r>
            <a:r>
              <a:rPr lang="en-US" sz="3050" dirty="0" err="1" smtClean="0"/>
              <a:t>uống</a:t>
            </a:r>
            <a:r>
              <a:rPr lang="en-US" sz="3050" dirty="0" smtClean="0"/>
              <a:t>, </a:t>
            </a:r>
            <a:r>
              <a:rPr lang="en-US" sz="3050" dirty="0" err="1" smtClean="0"/>
              <a:t>nghỉ</a:t>
            </a:r>
            <a:r>
              <a:rPr lang="en-US" sz="3050" dirty="0" smtClean="0"/>
              <a:t> </a:t>
            </a:r>
            <a:r>
              <a:rPr lang="en-US" sz="3050" dirty="0" err="1" smtClean="0"/>
              <a:t>ngơi</a:t>
            </a:r>
            <a:r>
              <a:rPr lang="en-US" sz="3050" dirty="0" smtClean="0"/>
              <a:t> </a:t>
            </a:r>
            <a:r>
              <a:rPr lang="en-US" sz="3050" dirty="0" err="1" smtClean="0"/>
              <a:t>hợp</a:t>
            </a:r>
            <a:r>
              <a:rPr lang="en-US" sz="3050" dirty="0" smtClean="0"/>
              <a:t> </a:t>
            </a:r>
            <a:r>
              <a:rPr lang="en-US" sz="3050" dirty="0" err="1" smtClean="0"/>
              <a:t>lí</a:t>
            </a:r>
            <a:r>
              <a:rPr lang="en-US" sz="3050" dirty="0" smtClean="0"/>
              <a:t> (</a:t>
            </a:r>
            <a:r>
              <a:rPr lang="vi-VN" sz="3050" dirty="0" smtClean="0"/>
              <a:t>hạn </a:t>
            </a:r>
            <a:r>
              <a:rPr lang="vi-VN" sz="3050" dirty="0"/>
              <a:t>chế mắc các bệnh về tim </a:t>
            </a:r>
            <a:r>
              <a:rPr lang="vi-VN" sz="3050" dirty="0" smtClean="0"/>
              <a:t>mạch</a:t>
            </a:r>
            <a:r>
              <a:rPr lang="en-US" sz="3050" dirty="0" smtClean="0"/>
              <a:t>).</a:t>
            </a:r>
            <a:endParaRPr lang="en-US" sz="3050" dirty="0" smtClean="0">
              <a:solidFill>
                <a:srgbClr val="CC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1" y="618621"/>
            <a:ext cx="7568512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1: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Nghề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dụng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hoạt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động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trong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lĩnh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vực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sử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dụng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năng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phục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vụ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sống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Sinh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hoạt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C. Lao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sản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xuất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3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trên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2: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cho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biết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là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đối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tượng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lao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động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của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nghề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dụng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bị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bảo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vệ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bị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đóng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cắt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bị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điện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3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trên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1" y="2819400"/>
            <a:ext cx="521825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0445" y="5855287"/>
            <a:ext cx="521825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10" y="2895601"/>
            <a:ext cx="7772400" cy="1371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CÔNG NGHỆ 9</a:t>
            </a:r>
            <a:endParaRPr lang="en-US" sz="54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110" y="381000"/>
            <a:ext cx="7848600" cy="1627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TIẾT 1 - </a:t>
            </a:r>
            <a:r>
              <a:rPr lang="en-US" sz="5400" b="1" dirty="0" err="1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Bài</a:t>
            </a:r>
            <a:r>
              <a:rPr lang="en-US" sz="5400" b="1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 1: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GiớI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Thiệu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Nghề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Điện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DÂn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Dụng</a:t>
            </a:r>
            <a:endParaRPr lang="en-US" sz="5400" b="1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6633" y="357850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3: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Nội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dung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lao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động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của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nghề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điện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dân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là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Lắp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đặt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sản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xuất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sinh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hoạt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Lắp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đặt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điện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Vận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hành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bảo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dưỡng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sửa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chữa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đáp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trên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2209800"/>
            <a:ext cx="521825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948463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</a:rPr>
              <a:t>Câu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vi-VN" sz="2400" b="1" dirty="0" smtClean="0">
                <a:solidFill>
                  <a:srgbClr val="0000FF"/>
                </a:solidFill>
              </a:rPr>
              <a:t>: </a:t>
            </a:r>
            <a:r>
              <a:rPr lang="vi-VN" sz="2400" b="1" dirty="0">
                <a:solidFill>
                  <a:srgbClr val="008000"/>
                </a:solidFill>
              </a:rPr>
              <a:t>Chọn phát biểu sai về triển vọng của nghề điện dân dụng?</a:t>
            </a:r>
            <a:endParaRPr lang="vi-VN" sz="2400" dirty="0">
              <a:solidFill>
                <a:srgbClr val="000000"/>
              </a:solidFill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</a:rPr>
              <a:t>A. Luôn cần phát triển để phục vụ sự nghiệp công nghiệp hóa và hiện đại hóa đất nước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</a:rPr>
              <a:t>B. Thợ điện luôn phải cập nhật, nâng cao kiến thức và kĩ năng nghề nghiệp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</a:rPr>
              <a:t>C. Nghề điện dân dụng không có điều kiện phát triển ở nông thôn và miền núi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</a:rPr>
              <a:t>D. Nghề điện dân dụng có nhiều điều kiện phát triển ở thành phố</a:t>
            </a:r>
            <a:endParaRPr lang="vi-VN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>
            <a:off x="370886" y="5181600"/>
            <a:ext cx="521825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187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NHIỆM VỤ VỀ NHÀ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bài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và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trả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lời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câu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sau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bài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học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err="1" smtClean="0">
                <a:solidFill>
                  <a:srgbClr val="0000FF"/>
                </a:solidFill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</a:rPr>
              <a:t> 2: </a:t>
            </a:r>
            <a:r>
              <a:rPr lang="en-US" sz="3600" b="1" dirty="0" err="1" smtClean="0">
                <a:solidFill>
                  <a:srgbClr val="003300"/>
                </a:solidFill>
              </a:rPr>
              <a:t>Vật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liệu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dùng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trong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lắp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đặt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mạng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điện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trong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nhà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srgbClr val="0000FF"/>
                </a:solidFill>
              </a:rPr>
              <a:pPr/>
              <a:t>31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>
                <a:solidFill>
                  <a:srgbClr val="FF0000"/>
                </a:solidFill>
                <a:effectLst/>
                <a:latin typeface="+mn-lt"/>
              </a:rPr>
              <a:t>MỤC</a:t>
            </a:r>
            <a:r>
              <a:rPr lang="en-US" sz="7200" b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/>
                <a:latin typeface="+mn-lt"/>
              </a:rPr>
              <a:t>TIÊU</a:t>
            </a:r>
            <a:endParaRPr lang="en-US" sz="7200" b="1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3581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vị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vai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trò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dối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sản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xuất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thông</a:t>
            </a:r>
            <a:r>
              <a:rPr lang="en-US" sz="3200" dirty="0" smtClean="0">
                <a:solidFill>
                  <a:srgbClr val="0000FF"/>
                </a:solidFill>
              </a:rPr>
              <a:t> tin </a:t>
            </a:r>
            <a:r>
              <a:rPr lang="en-US" sz="3200" dirty="0" err="1" smtClean="0">
                <a:solidFill>
                  <a:srgbClr val="0000FF"/>
                </a:solidFill>
              </a:rPr>
              <a:t>cơ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pháp</a:t>
            </a:r>
            <a:r>
              <a:rPr lang="en-US" sz="3200" dirty="0" smtClean="0">
                <a:solidFill>
                  <a:srgbClr val="0000FF"/>
                </a:solidFill>
              </a:rPr>
              <a:t> an </a:t>
            </a:r>
            <a:r>
              <a:rPr lang="en-US" sz="3200" dirty="0" err="1" smtClean="0">
                <a:solidFill>
                  <a:srgbClr val="0000FF"/>
                </a:solidFill>
              </a:rPr>
              <a:t>toàn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lao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effectLst/>
                <a:latin typeface="+mn-lt"/>
              </a:rPr>
              <a:t>NỘI</a:t>
            </a:r>
            <a:r>
              <a:rPr lang="en-US" b="1" dirty="0" smtClean="0">
                <a:solidFill>
                  <a:srgbClr val="7030A0"/>
                </a:solidFill>
                <a:effectLst/>
                <a:latin typeface="+mn-lt"/>
              </a:rPr>
              <a:t> DUNG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+mn-lt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effectLst/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+mn-lt"/>
              </a:rPr>
              <a:t>HỌC</a:t>
            </a:r>
            <a:endParaRPr lang="en-US" b="1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7300" y="2590800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AutoNum type="romanUcPeriod"/>
            </a:pP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nghề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hlinkClick r:id="rId3" action="ppaction://hlinksldjump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hlinkClick r:id="rId3" action="ppaction://hlinksldjump"/>
              </a:rPr>
              <a:t>.</a:t>
            </a:r>
          </a:p>
          <a:p>
            <a:pPr marL="400050" indent="-400050" algn="just">
              <a:buAutoNum type="romanUcPeriod"/>
            </a:pPr>
            <a:r>
              <a:rPr lang="en-US" sz="2800" b="1" u="sng" dirty="0" err="1" smtClean="0">
                <a:solidFill>
                  <a:srgbClr val="FF0000"/>
                </a:solidFill>
                <a:hlinkClick r:id="rId4" action="ppaction://hlinksldjump"/>
              </a:rPr>
              <a:t>Đặc</a:t>
            </a:r>
            <a:r>
              <a:rPr lang="en-US" sz="2800" b="1" u="sng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điểm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cầu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nghề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(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gồm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7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phần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4" action="ppaction://hlinksldjump"/>
              </a:rPr>
              <a:t>nhỏ</a:t>
            </a:r>
            <a:r>
              <a:rPr lang="en-US" sz="2800" b="1" u="sng" dirty="0">
                <a:solidFill>
                  <a:srgbClr val="FF0000"/>
                </a:solidFill>
                <a:hlinkClick r:id="rId4" action="ppaction://hlinksldjump"/>
              </a:rPr>
              <a:t>)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400050" indent="-400050" algn="just">
              <a:buAutoNum type="romanUcPeriod"/>
            </a:pPr>
            <a:r>
              <a:rPr lang="en-US" sz="2800" b="1" u="sng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5" action="ppaction://hlinksldjump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hlinkClick r:id="rId5" action="ppaction://hlinksldjump"/>
              </a:rPr>
              <a:t>hỏi</a:t>
            </a:r>
            <a:r>
              <a:rPr lang="en-US" sz="2800" b="1" u="sng" dirty="0">
                <a:solidFill>
                  <a:srgbClr val="FF0000"/>
                </a:solidFill>
                <a:hlinkClick r:id="rId5" action="ppaction://hlinksldjump"/>
              </a:rPr>
              <a:t> SGK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4381" y="-21569"/>
            <a:ext cx="7391400" cy="10419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I.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Vai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trò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,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vị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trí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của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nghề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điện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dân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dụng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trong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sản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xuất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và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sinh</a:t>
            </a:r>
            <a:r>
              <a:rPr lang="en-US" sz="2900" b="1" dirty="0" smtClean="0">
                <a:solidFill>
                  <a:srgbClr val="660033"/>
                </a:solidFill>
                <a:effectLst/>
                <a:latin typeface="+mn-lt"/>
              </a:rPr>
              <a:t> </a:t>
            </a:r>
            <a:r>
              <a:rPr lang="en-US" sz="2900" b="1" dirty="0" err="1">
                <a:solidFill>
                  <a:srgbClr val="660033"/>
                </a:solidFill>
                <a:effectLst/>
                <a:latin typeface="+mn-lt"/>
              </a:rPr>
              <a:t>h</a:t>
            </a:r>
            <a:r>
              <a:rPr lang="en-US" sz="2900" b="1" dirty="0" err="1" smtClean="0">
                <a:solidFill>
                  <a:srgbClr val="660033"/>
                </a:solidFill>
                <a:effectLst/>
                <a:latin typeface="+mn-lt"/>
              </a:rPr>
              <a:t>oạt</a:t>
            </a:r>
            <a:endParaRPr lang="en-US" sz="2900" b="1" dirty="0">
              <a:solidFill>
                <a:srgbClr val="660033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078" y="1179930"/>
            <a:ext cx="7308703" cy="5334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solidFill>
                  <a:srgbClr val="0000FF"/>
                </a:solidFill>
              </a:rPr>
              <a:t>Điện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lĩnh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vực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2936281"/>
            <a:ext cx="4925029" cy="3865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5" y="2936281"/>
            <a:ext cx="4900735" cy="3977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7722" y="2895600"/>
            <a:ext cx="36729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smtClean="0"/>
              <a:t>Y </a:t>
            </a:r>
            <a:r>
              <a:rPr lang="en-US" sz="3000" dirty="0" err="1" smtClean="0"/>
              <a:t>tế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Nông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Công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Giao</a:t>
            </a:r>
            <a:r>
              <a:rPr lang="en-US" sz="3000" dirty="0" smtClean="0"/>
              <a:t> </a:t>
            </a:r>
            <a:r>
              <a:rPr lang="en-US" sz="3000" dirty="0" err="1" smtClean="0"/>
              <a:t>thông</a:t>
            </a:r>
            <a:r>
              <a:rPr lang="en-US" sz="3000" dirty="0" smtClean="0"/>
              <a:t> </a:t>
            </a:r>
            <a:r>
              <a:rPr lang="en-US" sz="3000" dirty="0" err="1" smtClean="0"/>
              <a:t>vận</a:t>
            </a:r>
            <a:r>
              <a:rPr lang="en-US" sz="3000" dirty="0" smtClean="0"/>
              <a:t> </a:t>
            </a:r>
            <a:r>
              <a:rPr lang="en-US" sz="3000" dirty="0" err="1" smtClean="0"/>
              <a:t>tải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Giáo</a:t>
            </a:r>
            <a:r>
              <a:rPr lang="en-US" sz="3000" dirty="0" smtClean="0"/>
              <a:t> </a:t>
            </a:r>
            <a:r>
              <a:rPr lang="en-US" sz="3000" dirty="0" err="1" smtClean="0"/>
              <a:t>dục</a:t>
            </a:r>
            <a:r>
              <a:rPr lang="en-US" sz="3000" dirty="0" smtClean="0"/>
              <a:t> …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5" y="2895600"/>
            <a:ext cx="4909762" cy="4059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17" y="2901870"/>
            <a:ext cx="4928223" cy="4046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" y="2901651"/>
            <a:ext cx="4992962" cy="404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" y="2901503"/>
            <a:ext cx="4982716" cy="4064030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154782" y="67488"/>
            <a:ext cx="91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446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12" grpId="0" uiExpand="1" build="p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066800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Hãy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một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năng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trong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cuộc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hằng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ngày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6" y="1910683"/>
            <a:ext cx="4876801" cy="429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1910684"/>
            <a:ext cx="4876801" cy="4291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0683"/>
            <a:ext cx="4762500" cy="429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934497"/>
            <a:ext cx="4876800" cy="4250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4879"/>
            <a:ext cx="4866968" cy="4250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7300" y="1937337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/>
              <a:t>Nấu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4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mới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en-US" b="1" dirty="0" err="1" smtClean="0"/>
              <a:t>Nghề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rất</a:t>
            </a:r>
            <a:r>
              <a:rPr lang="en-US" b="1" dirty="0" smtClean="0"/>
              <a:t> </a:t>
            </a:r>
            <a:r>
              <a:rPr lang="en-US" b="1" dirty="0" err="1" smtClean="0"/>
              <a:t>đa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thợ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ở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, </a:t>
            </a:r>
            <a:r>
              <a:rPr lang="en-US" dirty="0" err="1" smtClean="0"/>
              <a:t>xí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 smtClean="0"/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dẩy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,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229600" y="5760920"/>
            <a:ext cx="685800" cy="63988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937" y="2590800"/>
            <a:ext cx="919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7519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228600"/>
            <a:ext cx="5810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559</TotalTime>
  <Words>1807</Words>
  <Application>Microsoft Office PowerPoint</Application>
  <PresentationFormat>On-screen Show (4:3)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.VnTime</vt:lpstr>
      <vt:lpstr>Arial</vt:lpstr>
      <vt:lpstr>Book Antiqua</vt:lpstr>
      <vt:lpstr>Calibri</vt:lpstr>
      <vt:lpstr>Century Gothic</vt:lpstr>
      <vt:lpstr>Courier New</vt:lpstr>
      <vt:lpstr>Times New Roman</vt:lpstr>
      <vt:lpstr>Wingdings</vt:lpstr>
      <vt:lpstr>Executive</vt:lpstr>
      <vt:lpstr>PowerPoint Presentation</vt:lpstr>
      <vt:lpstr>PowerPoint Presentation</vt:lpstr>
      <vt:lpstr>CÔNG NGHỆ 9</vt:lpstr>
      <vt:lpstr>MỤC TIÊU</vt:lpstr>
      <vt:lpstr>NỘI DUNG BÀI HỌC</vt:lpstr>
      <vt:lpstr>I. Vai trò, vị trí của nghề điện dân dụng trong sản xuất và sinh hoạt</vt:lpstr>
      <vt:lpstr>PowerPoint Presentation</vt:lpstr>
      <vt:lpstr>PowerPoint Presentation</vt:lpstr>
      <vt:lpstr>PowerPoint Presentation</vt:lpstr>
      <vt:lpstr>II. Đặc điểm và yêu cầu của nghề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SGK</vt:lpstr>
      <vt:lpstr>PowerPoint Presentation</vt:lpstr>
      <vt:lpstr>PowerPoint Presentation</vt:lpstr>
      <vt:lpstr>PowerPoint Presentation</vt:lpstr>
      <vt:lpstr>PowerPoint Presentation</vt:lpstr>
      <vt:lpstr>NHIỆM VỤ VỀ NHÀ</vt:lpstr>
    </vt:vector>
  </TitlesOfParts>
  <Company>Micrsoft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191</cp:revision>
  <dcterms:created xsi:type="dcterms:W3CDTF">2015-08-24T05:09:55Z</dcterms:created>
  <dcterms:modified xsi:type="dcterms:W3CDTF">2021-09-03T03:51:13Z</dcterms:modified>
</cp:coreProperties>
</file>