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7" r:id="rId2"/>
    <p:sldId id="282" r:id="rId3"/>
    <p:sldId id="267" r:id="rId4"/>
    <p:sldId id="289" r:id="rId5"/>
    <p:sldId id="290" r:id="rId6"/>
    <p:sldId id="297" r:id="rId7"/>
    <p:sldId id="268" r:id="rId8"/>
    <p:sldId id="269" r:id="rId9"/>
    <p:sldId id="270" r:id="rId10"/>
    <p:sldId id="271" r:id="rId11"/>
    <p:sldId id="273" r:id="rId12"/>
    <p:sldId id="291" r:id="rId13"/>
    <p:sldId id="298" r:id="rId14"/>
    <p:sldId id="30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FF00"/>
    <a:srgbClr val="FF00FF"/>
    <a:srgbClr val="FFFF99"/>
    <a:srgbClr val="000082"/>
    <a:srgbClr val="DDDDDD"/>
    <a:srgbClr val="33993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7" autoAdjust="0"/>
    <p:restoredTop sz="94761" autoAdjust="0"/>
  </p:normalViewPr>
  <p:slideViewPr>
    <p:cSldViewPr>
      <p:cViewPr>
        <p:scale>
          <a:sx n="66" d="100"/>
          <a:sy n="66" d="100"/>
        </p:scale>
        <p:origin x="-1530" y="-186"/>
      </p:cViewPr>
      <p:guideLst>
        <p:guide orient="horz" pos="2160"/>
        <p:guide pos="2880"/>
      </p:guideLst>
    </p:cSldViewPr>
  </p:slideViewPr>
  <p:outlineViewPr>
    <p:cViewPr>
      <p:scale>
        <a:sx n="45" d="100"/>
        <a:sy n="4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963B2-6D04-48F9-ADEC-2F346E23C1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1E85A-91B1-425F-8983-EAA0B425B8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0B674-0064-40DB-A031-AA2F5C81DD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4E7E51D-9D80-4EFE-83D1-45E4A1E3A4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76EA6-A1F7-49A3-BC7B-8C07C40F3C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C2E84-A6B1-4C63-9158-7D53E4824D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CB1E1-FCF7-49CB-AF01-23D16AFD47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A6B8E-8A9D-4D03-826C-DBFCD5E990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FBF1-9005-4535-A284-210E0ACC6C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92917-AFA6-45A0-9634-5EB91275DB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42DA5-28A7-4ECF-8748-4BE5EBA2E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D3571-FA65-4367-9964-8E68A5F648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A09018-19B5-47E7-B09B-325BA6F0B3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file:///C:\program%20files\HuongViet\TriVietTHCS%202.0\Adh\tmp1.Bm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C:\program%20files\HuongViet\TriVietTHCS%202.0\Adh\tmp1.Bm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C:\program%20files\HuongViet\TriVietTHCS%202.0\Adh\tmp1.Bm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0" y="2867025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2. Nguồn sáng.Vật sáng:</a:t>
            </a:r>
            <a:endParaRPr lang="en-US" sz="24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4267200" y="2679700"/>
            <a:ext cx="5237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D. Khi có ánh sáng từ vật truyền vào mắt;</a:t>
            </a:r>
            <a:endParaRPr lang="en-US" sz="2400" b="1" i="1">
              <a:latin typeface="Times New Roman" pitchFamily="18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52400" y="58102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I. KIẾN THỨC CẦN NHỚ:</a:t>
            </a:r>
          </a:p>
        </p:txBody>
      </p:sp>
      <p:sp>
        <p:nvSpPr>
          <p:cNvPr id="4114" name="Oval 18"/>
          <p:cNvSpPr>
            <a:spLocks noChangeArrowheads="1"/>
          </p:cNvSpPr>
          <p:nvPr/>
        </p:nvSpPr>
        <p:spPr bwMode="auto">
          <a:xfrm>
            <a:off x="4267200" y="2667000"/>
            <a:ext cx="457200" cy="457200"/>
          </a:xfrm>
          <a:prstGeom prst="ellipse">
            <a:avLst/>
          </a:prstGeom>
          <a:solidFill>
            <a:srgbClr val="F20C0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39688" y="163195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1. Điều kiện nhìn thấy một vật:</a:t>
            </a:r>
            <a:endParaRPr lang="en-US" sz="24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0" y="3324225"/>
            <a:ext cx="419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- Nguồn sáng là vật tự phát ra ánh sáng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4156075" y="501650"/>
            <a:ext cx="52927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solidFill>
                  <a:srgbClr val="FF0066"/>
                </a:solidFill>
                <a:latin typeface="Times New Roman" pitchFamily="18" charset="0"/>
              </a:rPr>
              <a:t>Câu</a:t>
            </a:r>
            <a:r>
              <a:rPr lang="en-US" sz="2400" b="1" u="sng" dirty="0">
                <a:solidFill>
                  <a:srgbClr val="FF0066"/>
                </a:solidFill>
                <a:latin typeface="Times New Roman" pitchFamily="18" charset="0"/>
              </a:rPr>
              <a:t> 1: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Chọn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trả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lời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đúng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cho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itchFamily="18" charset="0"/>
              </a:rPr>
              <a:t>hỏi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“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Khi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nào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ta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nhìn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thấy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một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vật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”.      </a:t>
            </a: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4211638" y="12192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A. </a:t>
            </a:r>
            <a:r>
              <a:rPr lang="en-US" sz="2400" b="1" dirty="0" err="1">
                <a:latin typeface="Times New Roman" pitchFamily="18" charset="0"/>
              </a:rPr>
              <a:t>Khi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chiếu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sáng</a:t>
            </a:r>
            <a:r>
              <a:rPr lang="en-US" sz="2400" b="1" dirty="0" smtClean="0">
                <a:latin typeface="Times New Roman" pitchFamily="18" charset="0"/>
              </a:rPr>
              <a:t>;</a:t>
            </a:r>
            <a:endParaRPr lang="en-US" sz="2400" b="1" i="1" dirty="0">
              <a:latin typeface="Times New Roman" pitchFamily="18" charset="0"/>
            </a:endParaRP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4211638" y="16002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B. </a:t>
            </a:r>
            <a:r>
              <a:rPr lang="en-US" sz="2400" b="1" dirty="0" err="1">
                <a:latin typeface="Times New Roman" pitchFamily="18" charset="0"/>
              </a:rPr>
              <a:t>Khi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ánh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sáng</a:t>
            </a:r>
            <a:r>
              <a:rPr lang="en-US" sz="2400" b="1" dirty="0" smtClean="0">
                <a:latin typeface="Times New Roman" pitchFamily="18" charset="0"/>
              </a:rPr>
              <a:t>;</a:t>
            </a:r>
            <a:endParaRPr lang="en-US" sz="2400" b="1" i="1" dirty="0">
              <a:latin typeface="Times New Roman" pitchFamily="18" charset="0"/>
            </a:endParaRP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4211638" y="1974850"/>
            <a:ext cx="51609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C. </a:t>
            </a:r>
            <a:r>
              <a:rPr lang="en-US" sz="2400" b="1" dirty="0" err="1">
                <a:latin typeface="Times New Roman" pitchFamily="18" charset="0"/>
              </a:rPr>
              <a:t>Khi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ánh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sáng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mắt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chiếu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vào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</a:rPr>
              <a:t>;</a:t>
            </a:r>
            <a:endParaRPr lang="en-US" sz="2400" b="1" i="1" dirty="0">
              <a:latin typeface="Times New Roman" pitchFamily="18" charset="0"/>
            </a:endParaRP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0" y="2028825"/>
            <a:ext cx="457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Ta nhìn thấy một vật khi có ánh sáng từ vật đó truyền vào mắt ta.</a:t>
            </a: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0" y="901700"/>
            <a:ext cx="457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6600"/>
                </a:solidFill>
                <a:latin typeface="Times New Roman" pitchFamily="18" charset="0"/>
              </a:rPr>
              <a:t>CHỦ ĐỀ 1: SỰ TRUYỀN THẲNG ÁNH SÁNG:</a:t>
            </a:r>
            <a:endParaRPr lang="en-US" sz="2400" b="1" i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4191000" y="3429000"/>
            <a:ext cx="495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66"/>
                </a:solidFill>
                <a:latin typeface="Times New Roman" pitchFamily="18" charset="0"/>
              </a:rPr>
              <a:t>Câu 2:</a:t>
            </a:r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 Hãy chỉ ra vật nào là nguồn sáng (1), vật nào là vật sáng (2)?      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4170363" y="4495800"/>
            <a:ext cx="4246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A. Ngọn nến đang cháy</a:t>
            </a:r>
            <a:endParaRPr lang="en-US" sz="2400" b="1" i="1">
              <a:latin typeface="Times New Roman" pitchFamily="18" charset="0"/>
            </a:endParaRP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4170363" y="4876800"/>
            <a:ext cx="5278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B. </a:t>
            </a:r>
            <a:r>
              <a:rPr lang="en-US" sz="2400" b="1" dirty="0" err="1">
                <a:latin typeface="Times New Roman" pitchFamily="18" charset="0"/>
              </a:rPr>
              <a:t>Vỏ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chai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sáng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chói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dưới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trời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nắng</a:t>
            </a:r>
            <a:endParaRPr lang="en-US" sz="2400" b="1" i="1" dirty="0">
              <a:latin typeface="Times New Roman" pitchFamily="18" charset="0"/>
            </a:endParaRP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4170363" y="5334000"/>
            <a:ext cx="2459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C. Mặt trời</a:t>
            </a:r>
            <a:endParaRPr lang="en-US" sz="2400" b="1" i="1">
              <a:latin typeface="Times New Roman" pitchFamily="18" charset="0"/>
            </a:endParaRP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4191000" y="5715000"/>
            <a:ext cx="4211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D. Cuốn vở đặt trên bàn trong phòng tối ;</a:t>
            </a:r>
            <a:endParaRPr lang="en-US" sz="2400" b="1" i="1">
              <a:latin typeface="Times New Roman" pitchFamily="18" charset="0"/>
            </a:endParaRP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0" y="4117975"/>
            <a:ext cx="4191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- Vật sáng bao gồm nguồn sáng và những vật tự hắt lại ánh sáng chiếu vào nó.</a:t>
            </a:r>
          </a:p>
        </p:txBody>
      </p:sp>
      <p:sp>
        <p:nvSpPr>
          <p:cNvPr id="4142" name="Line 6"/>
          <p:cNvSpPr>
            <a:spLocks noChangeShapeType="1"/>
          </p:cNvSpPr>
          <p:nvPr/>
        </p:nvSpPr>
        <p:spPr bwMode="auto">
          <a:xfrm>
            <a:off x="4210050" y="533400"/>
            <a:ext cx="0" cy="63246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154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4145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Tiết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6: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Bài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tập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7391400" y="4495800"/>
            <a:ext cx="104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66"/>
                </a:solidFill>
                <a:latin typeface=".VnTimeH" pitchFamily="34" charset="0"/>
              </a:rPr>
              <a:t>(1), (2)</a:t>
            </a:r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8756650" y="4876800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66"/>
                </a:solidFill>
                <a:latin typeface=".VnTimeH" pitchFamily="34" charset="0"/>
              </a:rPr>
              <a:t>(2)</a:t>
            </a:r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6019800" y="5334000"/>
            <a:ext cx="104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66"/>
                </a:solidFill>
                <a:latin typeface=".VnTimeH" pitchFamily="34" charset="0"/>
              </a:rPr>
              <a:t>(1), (2)</a:t>
            </a:r>
          </a:p>
        </p:txBody>
      </p:sp>
      <p:grpSp>
        <p:nvGrpSpPr>
          <p:cNvPr id="4160" name="Group 64"/>
          <p:cNvGrpSpPr>
            <a:grpSpLocks/>
          </p:cNvGrpSpPr>
          <p:nvPr/>
        </p:nvGrpSpPr>
        <p:grpSpPr bwMode="auto">
          <a:xfrm>
            <a:off x="0" y="3657600"/>
            <a:ext cx="4038600" cy="2971800"/>
            <a:chOff x="0" y="2064"/>
            <a:chExt cx="2544" cy="1872"/>
          </a:xfrm>
        </p:grpSpPr>
        <p:sp>
          <p:nvSpPr>
            <p:cNvPr id="4158" name="AutoShape 62"/>
            <p:cNvSpPr>
              <a:spLocks noChangeArrowheads="1"/>
            </p:cNvSpPr>
            <p:nvPr/>
          </p:nvSpPr>
          <p:spPr bwMode="auto">
            <a:xfrm rot="11035446">
              <a:off x="0" y="2064"/>
              <a:ext cx="2544" cy="1872"/>
            </a:xfrm>
            <a:prstGeom prst="cloudCallout">
              <a:avLst>
                <a:gd name="adj1" fmla="val -3301"/>
                <a:gd name="adj2" fmla="val -5614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en-US">
                <a:cs typeface="Arial" charset="0"/>
              </a:endParaRPr>
            </a:p>
          </p:txBody>
        </p:sp>
        <p:sp>
          <p:nvSpPr>
            <p:cNvPr id="4159" name="Text Box 63"/>
            <p:cNvSpPr txBox="1">
              <a:spLocks noChangeArrowheads="1"/>
            </p:cNvSpPr>
            <p:nvPr/>
          </p:nvSpPr>
          <p:spPr bwMode="auto">
            <a:xfrm>
              <a:off x="432" y="2801"/>
              <a:ext cx="1891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-"/>
              </a:pPr>
              <a:r>
                <a:rPr lang="en-US" sz="2800" b="1">
                  <a:latin typeface="Times New Roman" pitchFamily="18" charset="0"/>
                </a:rPr>
                <a:t>Nguồn sáng là gì?</a:t>
              </a:r>
            </a:p>
            <a:p>
              <a:pPr>
                <a:buFontTx/>
                <a:buChar char="-"/>
              </a:pPr>
              <a:r>
                <a:rPr lang="en-US" sz="2800" b="1">
                  <a:latin typeface="Times New Roman" pitchFamily="18" charset="0"/>
                </a:rPr>
                <a:t>Vật sáng là gì?</a:t>
              </a:r>
            </a:p>
          </p:txBody>
        </p:sp>
      </p:grp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4191000" y="5715000"/>
            <a:ext cx="4211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  <a:latin typeface="Times New Roman" pitchFamily="18" charset="0"/>
              </a:rPr>
              <a:t>D. Cuốn vở đặt trên bàn trong phòng tối ;</a:t>
            </a:r>
            <a:endParaRPr lang="en-US" sz="2400" b="1" i="1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1" grpId="0"/>
      <p:bldP spid="4125" grpId="0"/>
      <p:bldP spid="4099" grpId="0"/>
      <p:bldP spid="4114" grpId="0" animBg="1"/>
      <p:bldP spid="4120" grpId="0"/>
      <p:bldP spid="4121" grpId="0"/>
      <p:bldP spid="4123" grpId="0"/>
      <p:bldP spid="4124" grpId="0"/>
      <p:bldP spid="4126" grpId="0"/>
      <p:bldP spid="4127" grpId="0"/>
      <p:bldP spid="4129" grpId="0"/>
      <p:bldP spid="4130" grpId="0"/>
      <p:bldP spid="4132" grpId="0"/>
      <p:bldP spid="4133" grpId="0"/>
      <p:bldP spid="4134" grpId="0"/>
      <p:bldP spid="4135" grpId="0"/>
      <p:bldP spid="4136" grpId="0"/>
      <p:bldP spid="4136" grpId="1"/>
      <p:bldP spid="4137" grpId="0"/>
      <p:bldP spid="4155" grpId="0"/>
      <p:bldP spid="4156" grpId="0"/>
      <p:bldP spid="4157" grpId="0"/>
      <p:bldP spid="4161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6" name="Freeform 66"/>
          <p:cNvSpPr>
            <a:spLocks/>
          </p:cNvSpPr>
          <p:nvPr/>
        </p:nvSpPr>
        <p:spPr bwMode="auto">
          <a:xfrm>
            <a:off x="4110038" y="1085850"/>
            <a:ext cx="4800600" cy="3060700"/>
          </a:xfrm>
          <a:custGeom>
            <a:avLst/>
            <a:gdLst>
              <a:gd name="T0" fmla="*/ 0 w 3216"/>
              <a:gd name="T1" fmla="*/ 362902500 h 1928"/>
              <a:gd name="T2" fmla="*/ 1391126250 w 3216"/>
              <a:gd name="T3" fmla="*/ 2147483647 h 1928"/>
              <a:gd name="T4" fmla="*/ 2147483647 w 3216"/>
              <a:gd name="T5" fmla="*/ 2147483647 h 1928"/>
              <a:gd name="T6" fmla="*/ 2147483647 w 3216"/>
              <a:gd name="T7" fmla="*/ 1572577500 h 1928"/>
              <a:gd name="T8" fmla="*/ 2147483647 w 3216"/>
              <a:gd name="T9" fmla="*/ 967740000 h 1928"/>
              <a:gd name="T10" fmla="*/ 2147483647 w 3216"/>
              <a:gd name="T11" fmla="*/ 241935000 h 1928"/>
              <a:gd name="T12" fmla="*/ 2147483647 w 3216"/>
              <a:gd name="T13" fmla="*/ 241935000 h 1928"/>
              <a:gd name="T14" fmla="*/ 2147483647 w 3216"/>
              <a:gd name="T15" fmla="*/ 0 h 1928"/>
              <a:gd name="T16" fmla="*/ 2147483647 w 3216"/>
              <a:gd name="T17" fmla="*/ 0 h 1928"/>
              <a:gd name="T18" fmla="*/ 1693545000 w 3216"/>
              <a:gd name="T19" fmla="*/ 120967500 h 1928"/>
              <a:gd name="T20" fmla="*/ 967740000 w 3216"/>
              <a:gd name="T21" fmla="*/ 0 h 1928"/>
              <a:gd name="T22" fmla="*/ 604837500 w 3216"/>
              <a:gd name="T23" fmla="*/ 241935000 h 1928"/>
              <a:gd name="T24" fmla="*/ 0 w 3216"/>
              <a:gd name="T25" fmla="*/ 362902500 h 192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216" h="1928">
                <a:moveTo>
                  <a:pt x="0" y="144"/>
                </a:moveTo>
                <a:lnTo>
                  <a:pt x="552" y="1928"/>
                </a:lnTo>
                <a:lnTo>
                  <a:pt x="1728" y="1928"/>
                </a:lnTo>
                <a:lnTo>
                  <a:pt x="3216" y="624"/>
                </a:lnTo>
                <a:lnTo>
                  <a:pt x="3024" y="384"/>
                </a:lnTo>
                <a:lnTo>
                  <a:pt x="2112" y="96"/>
                </a:lnTo>
                <a:lnTo>
                  <a:pt x="1776" y="96"/>
                </a:lnTo>
                <a:lnTo>
                  <a:pt x="1296" y="0"/>
                </a:lnTo>
                <a:lnTo>
                  <a:pt x="1008" y="0"/>
                </a:lnTo>
                <a:lnTo>
                  <a:pt x="672" y="48"/>
                </a:lnTo>
                <a:lnTo>
                  <a:pt x="384" y="0"/>
                </a:lnTo>
                <a:lnTo>
                  <a:pt x="240" y="96"/>
                </a:lnTo>
                <a:lnTo>
                  <a:pt x="0" y="144"/>
                </a:lnTo>
                <a:close/>
              </a:path>
            </a:pathLst>
          </a:custGeom>
          <a:solidFill>
            <a:srgbClr val="FFCC99">
              <a:alpha val="39999"/>
            </a:srgbClr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67" name="Text Box 112"/>
          <p:cNvSpPr txBox="1">
            <a:spLocks noChangeArrowheads="1"/>
          </p:cNvSpPr>
          <p:nvPr/>
        </p:nvSpPr>
        <p:spPr bwMode="auto">
          <a:xfrm>
            <a:off x="3962400" y="2603500"/>
            <a:ext cx="5334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2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7468" name="Text Box 113"/>
          <p:cNvSpPr txBox="1">
            <a:spLocks noChangeArrowheads="1"/>
          </p:cNvSpPr>
          <p:nvPr/>
        </p:nvSpPr>
        <p:spPr bwMode="auto">
          <a:xfrm>
            <a:off x="4724400" y="231775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7469" name="AutoShape 114"/>
          <p:cNvSpPr>
            <a:spLocks noChangeArrowheads="1"/>
          </p:cNvSpPr>
          <p:nvPr/>
        </p:nvSpPr>
        <p:spPr bwMode="auto">
          <a:xfrm>
            <a:off x="4356100" y="32893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7470" name="AutoShape 115"/>
          <p:cNvSpPr>
            <a:spLocks noChangeArrowheads="1"/>
          </p:cNvSpPr>
          <p:nvPr/>
        </p:nvSpPr>
        <p:spPr bwMode="auto">
          <a:xfrm>
            <a:off x="5257800" y="278765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240" name="AutoShape 120"/>
          <p:cNvSpPr>
            <a:spLocks noChangeArrowheads="1"/>
          </p:cNvSpPr>
          <p:nvPr/>
        </p:nvSpPr>
        <p:spPr bwMode="auto">
          <a:xfrm>
            <a:off x="4356100" y="4117975"/>
            <a:ext cx="76200" cy="76200"/>
          </a:xfrm>
          <a:prstGeom prst="flowChartConnector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17472" name="Group 129"/>
          <p:cNvGrpSpPr>
            <a:grpSpLocks/>
          </p:cNvGrpSpPr>
          <p:nvPr/>
        </p:nvGrpSpPr>
        <p:grpSpPr bwMode="auto">
          <a:xfrm>
            <a:off x="4876800" y="4156075"/>
            <a:ext cx="1905000" cy="133350"/>
            <a:chOff x="4080" y="3312"/>
            <a:chExt cx="1200" cy="84"/>
          </a:xfrm>
        </p:grpSpPr>
        <p:sp>
          <p:nvSpPr>
            <p:cNvPr id="17473" name="Line 127"/>
            <p:cNvSpPr>
              <a:spLocks noChangeShapeType="1"/>
            </p:cNvSpPr>
            <p:nvPr/>
          </p:nvSpPr>
          <p:spPr bwMode="auto">
            <a:xfrm>
              <a:off x="4080" y="3312"/>
              <a:ext cx="1200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74" name="Rectangle 128" descr="Wide upward diagonal"/>
            <p:cNvSpPr>
              <a:spLocks noChangeArrowheads="1"/>
            </p:cNvSpPr>
            <p:nvPr/>
          </p:nvSpPr>
          <p:spPr bwMode="auto">
            <a:xfrm>
              <a:off x="4080" y="3324"/>
              <a:ext cx="1200" cy="72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17475" name="Line 130"/>
          <p:cNvSpPr>
            <a:spLocks noChangeShapeType="1"/>
          </p:cNvSpPr>
          <p:nvPr/>
        </p:nvSpPr>
        <p:spPr bwMode="auto">
          <a:xfrm>
            <a:off x="3581400" y="4159250"/>
            <a:ext cx="1295400" cy="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2" name="Line 132"/>
          <p:cNvSpPr>
            <a:spLocks noChangeShapeType="1"/>
          </p:cNvSpPr>
          <p:nvPr/>
        </p:nvSpPr>
        <p:spPr bwMode="auto">
          <a:xfrm>
            <a:off x="4405313" y="3378200"/>
            <a:ext cx="0" cy="160020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3" name="AutoShape 133"/>
          <p:cNvSpPr>
            <a:spLocks noChangeArrowheads="1"/>
          </p:cNvSpPr>
          <p:nvPr/>
        </p:nvSpPr>
        <p:spPr bwMode="auto">
          <a:xfrm>
            <a:off x="4362450" y="49784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254" name="Rectangle 134"/>
          <p:cNvSpPr>
            <a:spLocks noChangeArrowheads="1"/>
          </p:cNvSpPr>
          <p:nvPr/>
        </p:nvSpPr>
        <p:spPr bwMode="auto">
          <a:xfrm>
            <a:off x="4406900" y="40513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255" name="Line 135"/>
          <p:cNvSpPr>
            <a:spLocks noChangeShapeType="1"/>
          </p:cNvSpPr>
          <p:nvPr/>
        </p:nvSpPr>
        <p:spPr bwMode="auto">
          <a:xfrm>
            <a:off x="4343400" y="45085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6" name="Line 136"/>
          <p:cNvSpPr>
            <a:spLocks noChangeShapeType="1"/>
          </p:cNvSpPr>
          <p:nvPr/>
        </p:nvSpPr>
        <p:spPr bwMode="auto">
          <a:xfrm>
            <a:off x="4343400" y="36703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7" name="Text Box 137"/>
          <p:cNvSpPr txBox="1">
            <a:spLocks noChangeArrowheads="1"/>
          </p:cNvSpPr>
          <p:nvPr/>
        </p:nvSpPr>
        <p:spPr bwMode="auto">
          <a:xfrm>
            <a:off x="3962400" y="4953000"/>
            <a:ext cx="6096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’</a:t>
            </a:r>
          </a:p>
        </p:txBody>
      </p:sp>
      <p:sp>
        <p:nvSpPr>
          <p:cNvPr id="2" name="Line 132"/>
          <p:cNvSpPr>
            <a:spLocks noChangeShapeType="1"/>
          </p:cNvSpPr>
          <p:nvPr/>
        </p:nvSpPr>
        <p:spPr bwMode="auto">
          <a:xfrm flipH="1">
            <a:off x="5257800" y="2824163"/>
            <a:ext cx="33338" cy="2814637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83" name="Text Box 113"/>
          <p:cNvSpPr txBox="1">
            <a:spLocks noChangeArrowheads="1"/>
          </p:cNvSpPr>
          <p:nvPr/>
        </p:nvSpPr>
        <p:spPr bwMode="auto">
          <a:xfrm>
            <a:off x="5638800" y="5410200"/>
            <a:ext cx="6096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S’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7484" name="AutoShape 115"/>
          <p:cNvSpPr>
            <a:spLocks noChangeArrowheads="1"/>
          </p:cNvSpPr>
          <p:nvPr/>
        </p:nvSpPr>
        <p:spPr bwMode="auto">
          <a:xfrm>
            <a:off x="5214938" y="5624513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3" name="Rectangle 134"/>
          <p:cNvSpPr>
            <a:spLocks noChangeArrowheads="1"/>
          </p:cNvSpPr>
          <p:nvPr/>
        </p:nvSpPr>
        <p:spPr bwMode="auto">
          <a:xfrm>
            <a:off x="5257800" y="40386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7486" name="Line 78"/>
          <p:cNvSpPr>
            <a:spLocks noChangeShapeType="1"/>
          </p:cNvSpPr>
          <p:nvPr/>
        </p:nvSpPr>
        <p:spPr bwMode="auto">
          <a:xfrm>
            <a:off x="5200650" y="3505200"/>
            <a:ext cx="152400" cy="76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87" name="Line 79"/>
          <p:cNvSpPr>
            <a:spLocks noChangeShapeType="1"/>
          </p:cNvSpPr>
          <p:nvPr/>
        </p:nvSpPr>
        <p:spPr bwMode="auto">
          <a:xfrm>
            <a:off x="5181600" y="4724400"/>
            <a:ext cx="152400" cy="76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7489" name="Group 81"/>
          <p:cNvGrpSpPr>
            <a:grpSpLocks/>
          </p:cNvGrpSpPr>
          <p:nvPr/>
        </p:nvGrpSpPr>
        <p:grpSpPr bwMode="auto">
          <a:xfrm>
            <a:off x="4876800" y="2819400"/>
            <a:ext cx="381000" cy="1371600"/>
            <a:chOff x="4272" y="1776"/>
            <a:chExt cx="240" cy="864"/>
          </a:xfrm>
        </p:grpSpPr>
        <p:sp>
          <p:nvSpPr>
            <p:cNvPr id="17490" name="Line 82"/>
            <p:cNvSpPr>
              <a:spLocks noChangeShapeType="1"/>
            </p:cNvSpPr>
            <p:nvPr/>
          </p:nvSpPr>
          <p:spPr bwMode="auto">
            <a:xfrm flipH="1">
              <a:off x="4272" y="1776"/>
              <a:ext cx="240" cy="86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91" name="Line 83"/>
            <p:cNvSpPr>
              <a:spLocks noChangeShapeType="1"/>
            </p:cNvSpPr>
            <p:nvPr/>
          </p:nvSpPr>
          <p:spPr bwMode="auto">
            <a:xfrm flipH="1">
              <a:off x="4407" y="1776"/>
              <a:ext cx="96" cy="38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492" name="Group 84"/>
          <p:cNvGrpSpPr>
            <a:grpSpLocks/>
          </p:cNvGrpSpPr>
          <p:nvPr/>
        </p:nvGrpSpPr>
        <p:grpSpPr bwMode="auto">
          <a:xfrm>
            <a:off x="5257800" y="2819400"/>
            <a:ext cx="1524000" cy="1295400"/>
            <a:chOff x="4512" y="1776"/>
            <a:chExt cx="960" cy="816"/>
          </a:xfrm>
        </p:grpSpPr>
        <p:sp>
          <p:nvSpPr>
            <p:cNvPr id="17493" name="Line 85"/>
            <p:cNvSpPr>
              <a:spLocks noChangeShapeType="1"/>
            </p:cNvSpPr>
            <p:nvPr/>
          </p:nvSpPr>
          <p:spPr bwMode="auto">
            <a:xfrm>
              <a:off x="4512" y="1776"/>
              <a:ext cx="960" cy="81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94" name="Line 86"/>
            <p:cNvSpPr>
              <a:spLocks noChangeShapeType="1"/>
            </p:cNvSpPr>
            <p:nvPr/>
          </p:nvSpPr>
          <p:spPr bwMode="auto">
            <a:xfrm>
              <a:off x="4791" y="2025"/>
              <a:ext cx="192" cy="14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495" name="Group 87"/>
          <p:cNvGrpSpPr>
            <a:grpSpLocks/>
          </p:cNvGrpSpPr>
          <p:nvPr/>
        </p:nvGrpSpPr>
        <p:grpSpPr bwMode="auto">
          <a:xfrm>
            <a:off x="5257800" y="2286000"/>
            <a:ext cx="3376613" cy="3367088"/>
            <a:chOff x="336" y="1584"/>
            <a:chExt cx="2127" cy="2121"/>
          </a:xfrm>
        </p:grpSpPr>
        <p:grpSp>
          <p:nvGrpSpPr>
            <p:cNvPr id="17496" name="Group 88"/>
            <p:cNvGrpSpPr>
              <a:grpSpLocks/>
            </p:cNvGrpSpPr>
            <p:nvPr/>
          </p:nvGrpSpPr>
          <p:grpSpPr bwMode="auto">
            <a:xfrm>
              <a:off x="336" y="1584"/>
              <a:ext cx="2127" cy="2121"/>
              <a:chOff x="3312" y="1431"/>
              <a:chExt cx="2127" cy="2121"/>
            </a:xfrm>
          </p:grpSpPr>
          <p:sp>
            <p:nvSpPr>
              <p:cNvPr id="17497" name="Line 89"/>
              <p:cNvSpPr>
                <a:spLocks noChangeShapeType="1"/>
              </p:cNvSpPr>
              <p:nvPr/>
            </p:nvSpPr>
            <p:spPr bwMode="auto">
              <a:xfrm flipV="1">
                <a:off x="3312" y="2592"/>
                <a:ext cx="960" cy="960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98" name="Line 90"/>
              <p:cNvSpPr>
                <a:spLocks noChangeShapeType="1"/>
              </p:cNvSpPr>
              <p:nvPr/>
            </p:nvSpPr>
            <p:spPr bwMode="auto">
              <a:xfrm flipV="1">
                <a:off x="4239" y="1431"/>
                <a:ext cx="1200" cy="1200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99" name="Line 91"/>
            <p:cNvSpPr>
              <a:spLocks noChangeShapeType="1"/>
            </p:cNvSpPr>
            <p:nvPr/>
          </p:nvSpPr>
          <p:spPr bwMode="auto">
            <a:xfrm flipV="1">
              <a:off x="1449" y="2400"/>
              <a:ext cx="192" cy="192"/>
            </a:xfrm>
            <a:prstGeom prst="line">
              <a:avLst/>
            </a:prstGeom>
            <a:noFill/>
            <a:ln w="12700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500" name="Group 92"/>
          <p:cNvGrpSpPr>
            <a:grpSpLocks/>
          </p:cNvGrpSpPr>
          <p:nvPr/>
        </p:nvGrpSpPr>
        <p:grpSpPr bwMode="auto">
          <a:xfrm>
            <a:off x="4267200" y="1752600"/>
            <a:ext cx="971550" cy="3890963"/>
            <a:chOff x="1152" y="1104"/>
            <a:chExt cx="612" cy="2451"/>
          </a:xfrm>
        </p:grpSpPr>
        <p:grpSp>
          <p:nvGrpSpPr>
            <p:cNvPr id="17501" name="Group 93"/>
            <p:cNvGrpSpPr>
              <a:grpSpLocks/>
            </p:cNvGrpSpPr>
            <p:nvPr/>
          </p:nvGrpSpPr>
          <p:grpSpPr bwMode="auto">
            <a:xfrm>
              <a:off x="1152" y="1104"/>
              <a:ext cx="612" cy="2451"/>
              <a:chOff x="1152" y="1104"/>
              <a:chExt cx="612" cy="2451"/>
            </a:xfrm>
          </p:grpSpPr>
          <p:sp>
            <p:nvSpPr>
              <p:cNvPr id="17502" name="Line 94"/>
              <p:cNvSpPr>
                <a:spLocks noChangeShapeType="1"/>
              </p:cNvSpPr>
              <p:nvPr/>
            </p:nvSpPr>
            <p:spPr bwMode="auto">
              <a:xfrm flipH="1" flipV="1">
                <a:off x="1524" y="2595"/>
                <a:ext cx="240" cy="960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03" name="Line 95"/>
              <p:cNvSpPr>
                <a:spLocks noChangeShapeType="1"/>
              </p:cNvSpPr>
              <p:nvPr/>
            </p:nvSpPr>
            <p:spPr bwMode="auto">
              <a:xfrm flipH="1" flipV="1">
                <a:off x="1152" y="1104"/>
                <a:ext cx="384" cy="1536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504" name="Line 96"/>
            <p:cNvSpPr>
              <a:spLocks noChangeShapeType="1"/>
            </p:cNvSpPr>
            <p:nvPr/>
          </p:nvSpPr>
          <p:spPr bwMode="auto">
            <a:xfrm flipH="1" flipV="1">
              <a:off x="1371" y="1968"/>
              <a:ext cx="96" cy="38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505" name="Arc 97"/>
          <p:cNvSpPr>
            <a:spLocks/>
          </p:cNvSpPr>
          <p:nvPr/>
        </p:nvSpPr>
        <p:spPr bwMode="auto">
          <a:xfrm>
            <a:off x="4487863" y="1981200"/>
            <a:ext cx="3071812" cy="1447800"/>
          </a:xfrm>
          <a:custGeom>
            <a:avLst/>
            <a:gdLst>
              <a:gd name="G0" fmla="+- 14722 0 0"/>
              <a:gd name="G1" fmla="+- 21600 0 0"/>
              <a:gd name="G2" fmla="+- 21600 0 0"/>
              <a:gd name="T0" fmla="*/ 0 w 36320"/>
              <a:gd name="T1" fmla="*/ 5794 h 21600"/>
              <a:gd name="T2" fmla="*/ 36320 w 36320"/>
              <a:gd name="T3" fmla="*/ 21291 h 21600"/>
              <a:gd name="T4" fmla="*/ 14722 w 3632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20" h="21600" fill="none" extrusionOk="0">
                <a:moveTo>
                  <a:pt x="0" y="5794"/>
                </a:moveTo>
                <a:cubicBezTo>
                  <a:pt x="3998" y="2070"/>
                  <a:pt x="9258" y="-1"/>
                  <a:pt x="14722" y="0"/>
                </a:cubicBezTo>
                <a:cubicBezTo>
                  <a:pt x="26530" y="0"/>
                  <a:pt x="36150" y="9483"/>
                  <a:pt x="36319" y="21291"/>
                </a:cubicBezTo>
              </a:path>
              <a:path w="36320" h="21600" stroke="0" extrusionOk="0">
                <a:moveTo>
                  <a:pt x="0" y="5794"/>
                </a:moveTo>
                <a:cubicBezTo>
                  <a:pt x="3998" y="2070"/>
                  <a:pt x="9258" y="-1"/>
                  <a:pt x="14722" y="0"/>
                </a:cubicBezTo>
                <a:cubicBezTo>
                  <a:pt x="26530" y="0"/>
                  <a:pt x="36150" y="9483"/>
                  <a:pt x="36319" y="21291"/>
                </a:cubicBezTo>
                <a:lnTo>
                  <a:pt x="14722" y="21600"/>
                </a:lnTo>
                <a:close/>
              </a:path>
            </a:pathLst>
          </a:custGeom>
          <a:noFill/>
          <a:ln w="1905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510" name="Text Box 102"/>
          <p:cNvSpPr txBox="1">
            <a:spLocks noChangeArrowheads="1"/>
          </p:cNvSpPr>
          <p:nvPr/>
        </p:nvSpPr>
        <p:spPr bwMode="auto">
          <a:xfrm>
            <a:off x="152400" y="1314450"/>
            <a:ext cx="533400" cy="376238"/>
          </a:xfrm>
          <a:prstGeom prst="rect">
            <a:avLst/>
          </a:prstGeom>
          <a:solidFill>
            <a:srgbClr val="ED4827"/>
          </a:solidFill>
          <a:ln w="9525">
            <a:solidFill>
              <a:srgbClr val="ED4827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C1</a:t>
            </a:r>
          </a:p>
        </p:txBody>
      </p:sp>
      <p:sp>
        <p:nvSpPr>
          <p:cNvPr id="17511" name="Text Box 103"/>
          <p:cNvSpPr txBox="1">
            <a:spLocks noChangeArrowheads="1"/>
          </p:cNvSpPr>
          <p:nvPr/>
        </p:nvSpPr>
        <p:spPr bwMode="auto">
          <a:xfrm>
            <a:off x="762000" y="12192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Có hai điểm sáng S1, S2 đặt trước gương phẳng như hình sau</a:t>
            </a:r>
          </a:p>
        </p:txBody>
      </p:sp>
      <p:sp>
        <p:nvSpPr>
          <p:cNvPr id="17512" name="Text Box 104"/>
          <p:cNvSpPr txBox="1">
            <a:spLocks noChangeArrowheads="1"/>
          </p:cNvSpPr>
          <p:nvPr/>
        </p:nvSpPr>
        <p:spPr bwMode="auto">
          <a:xfrm>
            <a:off x="0" y="8382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2. Bài tập vẽ ảnh của điểm sáng qua gương phẳng:</a:t>
            </a:r>
          </a:p>
        </p:txBody>
      </p:sp>
      <p:sp>
        <p:nvSpPr>
          <p:cNvPr id="17513" name="Text Box 105"/>
          <p:cNvSpPr txBox="1">
            <a:spLocks noChangeArrowheads="1"/>
          </p:cNvSpPr>
          <p:nvPr/>
        </p:nvSpPr>
        <p:spPr bwMode="auto">
          <a:xfrm>
            <a:off x="76200" y="533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II. VẬN DỤNG</a:t>
            </a:r>
          </a:p>
        </p:txBody>
      </p:sp>
      <p:sp>
        <p:nvSpPr>
          <p:cNvPr id="17514" name="Text Box 106"/>
          <p:cNvSpPr txBox="1">
            <a:spLocks noChangeArrowheads="1"/>
          </p:cNvSpPr>
          <p:nvPr/>
        </p:nvSpPr>
        <p:spPr bwMode="auto">
          <a:xfrm>
            <a:off x="0" y="1752600"/>
            <a:ext cx="4038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b, Vẽ hai chùm tia tới lớn nhất xuất phát từ S1, S2 và hai chùm tia phản xạ tương ứng trên gương</a:t>
            </a:r>
          </a:p>
        </p:txBody>
      </p:sp>
      <p:sp>
        <p:nvSpPr>
          <p:cNvPr id="4" name="Text Box 137"/>
          <p:cNvSpPr txBox="1">
            <a:spLocks noChangeArrowheads="1"/>
          </p:cNvSpPr>
          <p:nvPr/>
        </p:nvSpPr>
        <p:spPr bwMode="auto">
          <a:xfrm>
            <a:off x="4648200" y="4191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I</a:t>
            </a:r>
          </a:p>
        </p:txBody>
      </p:sp>
      <p:sp>
        <p:nvSpPr>
          <p:cNvPr id="17527" name="Text Box 113"/>
          <p:cNvSpPr txBox="1">
            <a:spLocks noChangeArrowheads="1"/>
          </p:cNvSpPr>
          <p:nvPr/>
        </p:nvSpPr>
        <p:spPr bwMode="auto">
          <a:xfrm>
            <a:off x="65532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K</a:t>
            </a:r>
          </a:p>
        </p:txBody>
      </p:sp>
      <p:sp>
        <p:nvSpPr>
          <p:cNvPr id="5" name="Text Box 137"/>
          <p:cNvSpPr txBox="1">
            <a:spLocks noChangeArrowheads="1"/>
          </p:cNvSpPr>
          <p:nvPr/>
        </p:nvSpPr>
        <p:spPr bwMode="auto">
          <a:xfrm>
            <a:off x="3810000" y="18192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R</a:t>
            </a:r>
            <a:r>
              <a:rPr lang="en-US" sz="2400" b="1" baseline="-25000">
                <a:solidFill>
                  <a:srgbClr val="FF0066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FF0066"/>
              </a:solidFill>
              <a:latin typeface=".VnTime" pitchFamily="34" charset="0"/>
            </a:endParaRPr>
          </a:p>
        </p:txBody>
      </p:sp>
      <p:sp>
        <p:nvSpPr>
          <p:cNvPr id="17529" name="Text Box 113"/>
          <p:cNvSpPr txBox="1">
            <a:spLocks noChangeArrowheads="1"/>
          </p:cNvSpPr>
          <p:nvPr/>
        </p:nvSpPr>
        <p:spPr bwMode="auto">
          <a:xfrm>
            <a:off x="8305800" y="2590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Q</a:t>
            </a:r>
            <a:r>
              <a:rPr lang="en-US" sz="2400" b="1" baseline="-25000">
                <a:solidFill>
                  <a:srgbClr val="FF0066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FF0066"/>
              </a:solidFill>
              <a:latin typeface=".VnTime" pitchFamily="34" charset="0"/>
            </a:endParaRPr>
          </a:p>
        </p:txBody>
      </p:sp>
      <p:grpSp>
        <p:nvGrpSpPr>
          <p:cNvPr id="62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63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Tiết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6: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Bài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tập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17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6" grpId="0" animBg="1"/>
      <p:bldP spid="17505" grpId="0" animBg="1"/>
      <p:bldP spid="5" grpId="0"/>
      <p:bldP spid="175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6" name="Freeform 66"/>
          <p:cNvSpPr>
            <a:spLocks/>
          </p:cNvSpPr>
          <p:nvPr/>
        </p:nvSpPr>
        <p:spPr bwMode="auto">
          <a:xfrm>
            <a:off x="4114800" y="1695450"/>
            <a:ext cx="4800600" cy="3060700"/>
          </a:xfrm>
          <a:custGeom>
            <a:avLst/>
            <a:gdLst>
              <a:gd name="T0" fmla="*/ 0 w 3216"/>
              <a:gd name="T1" fmla="*/ 362902500 h 1928"/>
              <a:gd name="T2" fmla="*/ 1391126250 w 3216"/>
              <a:gd name="T3" fmla="*/ 2147483647 h 1928"/>
              <a:gd name="T4" fmla="*/ 2147483647 w 3216"/>
              <a:gd name="T5" fmla="*/ 2147483647 h 1928"/>
              <a:gd name="T6" fmla="*/ 2147483647 w 3216"/>
              <a:gd name="T7" fmla="*/ 1572577500 h 1928"/>
              <a:gd name="T8" fmla="*/ 2147483647 w 3216"/>
              <a:gd name="T9" fmla="*/ 967740000 h 1928"/>
              <a:gd name="T10" fmla="*/ 2147483647 w 3216"/>
              <a:gd name="T11" fmla="*/ 241935000 h 1928"/>
              <a:gd name="T12" fmla="*/ 2147483647 w 3216"/>
              <a:gd name="T13" fmla="*/ 241935000 h 1928"/>
              <a:gd name="T14" fmla="*/ 2147483647 w 3216"/>
              <a:gd name="T15" fmla="*/ 0 h 1928"/>
              <a:gd name="T16" fmla="*/ 2147483647 w 3216"/>
              <a:gd name="T17" fmla="*/ 0 h 1928"/>
              <a:gd name="T18" fmla="*/ 1693545000 w 3216"/>
              <a:gd name="T19" fmla="*/ 120967500 h 1928"/>
              <a:gd name="T20" fmla="*/ 967740000 w 3216"/>
              <a:gd name="T21" fmla="*/ 0 h 1928"/>
              <a:gd name="T22" fmla="*/ 604837500 w 3216"/>
              <a:gd name="T23" fmla="*/ 241935000 h 1928"/>
              <a:gd name="T24" fmla="*/ 0 w 3216"/>
              <a:gd name="T25" fmla="*/ 362902500 h 192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216" h="1928">
                <a:moveTo>
                  <a:pt x="0" y="144"/>
                </a:moveTo>
                <a:lnTo>
                  <a:pt x="552" y="1928"/>
                </a:lnTo>
                <a:lnTo>
                  <a:pt x="1728" y="1928"/>
                </a:lnTo>
                <a:lnTo>
                  <a:pt x="3216" y="624"/>
                </a:lnTo>
                <a:lnTo>
                  <a:pt x="3024" y="384"/>
                </a:lnTo>
                <a:lnTo>
                  <a:pt x="2112" y="96"/>
                </a:lnTo>
                <a:lnTo>
                  <a:pt x="1776" y="96"/>
                </a:lnTo>
                <a:lnTo>
                  <a:pt x="1296" y="0"/>
                </a:lnTo>
                <a:lnTo>
                  <a:pt x="1008" y="0"/>
                </a:lnTo>
                <a:lnTo>
                  <a:pt x="672" y="48"/>
                </a:lnTo>
                <a:lnTo>
                  <a:pt x="384" y="0"/>
                </a:lnTo>
                <a:lnTo>
                  <a:pt x="240" y="96"/>
                </a:lnTo>
                <a:lnTo>
                  <a:pt x="0" y="144"/>
                </a:lnTo>
                <a:close/>
              </a:path>
            </a:pathLst>
          </a:custGeom>
          <a:solidFill>
            <a:srgbClr val="FFCC99">
              <a:alpha val="39999"/>
            </a:srgbClr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09" name="Freeform 69" descr="Dark downward diagonal"/>
          <p:cNvSpPr>
            <a:spLocks/>
          </p:cNvSpPr>
          <p:nvPr/>
        </p:nvSpPr>
        <p:spPr bwMode="auto">
          <a:xfrm rot="-473600">
            <a:off x="4579938" y="1992313"/>
            <a:ext cx="4506912" cy="2717800"/>
          </a:xfrm>
          <a:custGeom>
            <a:avLst/>
            <a:gdLst>
              <a:gd name="T0" fmla="*/ 2147483647 w 2736"/>
              <a:gd name="T1" fmla="*/ 241935000 h 1968"/>
              <a:gd name="T2" fmla="*/ 0 w 2736"/>
              <a:gd name="T3" fmla="*/ 2147483647 h 1968"/>
              <a:gd name="T4" fmla="*/ 2147483647 w 2736"/>
              <a:gd name="T5" fmla="*/ 2147483647 h 1968"/>
              <a:gd name="T6" fmla="*/ 2147483647 w 2736"/>
              <a:gd name="T7" fmla="*/ 1572577500 h 1968"/>
              <a:gd name="T8" fmla="*/ 2147483647 w 2736"/>
              <a:gd name="T9" fmla="*/ 967740000 h 1968"/>
              <a:gd name="T10" fmla="*/ 2147483647 w 2736"/>
              <a:gd name="T11" fmla="*/ 604837500 h 1968"/>
              <a:gd name="T12" fmla="*/ 2147483647 w 2736"/>
              <a:gd name="T13" fmla="*/ 362902500 h 1968"/>
              <a:gd name="T14" fmla="*/ 2147483647 w 2736"/>
              <a:gd name="T15" fmla="*/ 241935000 h 1968"/>
              <a:gd name="T16" fmla="*/ 2147483647 w 2736"/>
              <a:gd name="T17" fmla="*/ 241935000 h 1968"/>
              <a:gd name="T18" fmla="*/ 2147483647 w 2736"/>
              <a:gd name="T19" fmla="*/ 0 h 1968"/>
              <a:gd name="T20" fmla="*/ 2147483647 w 2736"/>
              <a:gd name="T21" fmla="*/ 120967500 h 1968"/>
              <a:gd name="T22" fmla="*/ 2147483647 w 2736"/>
              <a:gd name="T23" fmla="*/ 120967500 h 1968"/>
              <a:gd name="T24" fmla="*/ 2147483647 w 2736"/>
              <a:gd name="T25" fmla="*/ 241935000 h 196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736" h="1968">
                <a:moveTo>
                  <a:pt x="1104" y="96"/>
                </a:moveTo>
                <a:lnTo>
                  <a:pt x="0" y="1968"/>
                </a:lnTo>
                <a:lnTo>
                  <a:pt x="1200" y="1968"/>
                </a:lnTo>
                <a:lnTo>
                  <a:pt x="2736" y="624"/>
                </a:lnTo>
                <a:lnTo>
                  <a:pt x="2592" y="384"/>
                </a:lnTo>
                <a:lnTo>
                  <a:pt x="2400" y="240"/>
                </a:lnTo>
                <a:lnTo>
                  <a:pt x="2112" y="144"/>
                </a:lnTo>
                <a:lnTo>
                  <a:pt x="2016" y="96"/>
                </a:lnTo>
                <a:lnTo>
                  <a:pt x="1728" y="96"/>
                </a:lnTo>
                <a:lnTo>
                  <a:pt x="1536" y="0"/>
                </a:lnTo>
                <a:lnTo>
                  <a:pt x="1392" y="48"/>
                </a:lnTo>
                <a:lnTo>
                  <a:pt x="1248" y="48"/>
                </a:lnTo>
                <a:lnTo>
                  <a:pt x="1104" y="96"/>
                </a:lnTo>
                <a:close/>
              </a:path>
            </a:pathLst>
          </a:custGeom>
          <a:pattFill prst="dkDnDiag">
            <a:fgClr>
              <a:srgbClr val="0000CC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8" name="Text Box 112"/>
          <p:cNvSpPr txBox="1">
            <a:spLocks noChangeArrowheads="1"/>
          </p:cNvSpPr>
          <p:nvPr/>
        </p:nvSpPr>
        <p:spPr bwMode="auto">
          <a:xfrm>
            <a:off x="3962400" y="3213100"/>
            <a:ext cx="533400" cy="46672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Time" pitchFamily="34" charset="0"/>
              </a:rPr>
              <a:t>S</a:t>
            </a:r>
            <a:r>
              <a:rPr lang="en-US" sz="2400" baseline="-25000">
                <a:solidFill>
                  <a:schemeClr val="bg1"/>
                </a:solidFill>
                <a:latin typeface=".VnTime" pitchFamily="34" charset="0"/>
              </a:rPr>
              <a:t>2</a:t>
            </a:r>
            <a:endParaRPr lang="en-US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9519" name="Text Box 113"/>
          <p:cNvSpPr txBox="1">
            <a:spLocks noChangeArrowheads="1"/>
          </p:cNvSpPr>
          <p:nvPr/>
        </p:nvSpPr>
        <p:spPr bwMode="auto">
          <a:xfrm>
            <a:off x="4724400" y="2927350"/>
            <a:ext cx="609600" cy="46672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Time" pitchFamily="34" charset="0"/>
              </a:rPr>
              <a:t>S</a:t>
            </a:r>
            <a:r>
              <a:rPr lang="en-US" sz="2400" baseline="-25000">
                <a:solidFill>
                  <a:schemeClr val="bg1"/>
                </a:solidFill>
                <a:latin typeface=".VnTime" pitchFamily="34" charset="0"/>
              </a:rPr>
              <a:t>1</a:t>
            </a:r>
            <a:endParaRPr lang="en-US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9520" name="AutoShape 114"/>
          <p:cNvSpPr>
            <a:spLocks noChangeArrowheads="1"/>
          </p:cNvSpPr>
          <p:nvPr/>
        </p:nvSpPr>
        <p:spPr bwMode="auto">
          <a:xfrm>
            <a:off x="4356100" y="38989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521" name="AutoShape 115"/>
          <p:cNvSpPr>
            <a:spLocks noChangeArrowheads="1"/>
          </p:cNvSpPr>
          <p:nvPr/>
        </p:nvSpPr>
        <p:spPr bwMode="auto">
          <a:xfrm>
            <a:off x="5257800" y="339725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240" name="AutoShape 120"/>
          <p:cNvSpPr>
            <a:spLocks noChangeArrowheads="1"/>
          </p:cNvSpPr>
          <p:nvPr/>
        </p:nvSpPr>
        <p:spPr bwMode="auto">
          <a:xfrm>
            <a:off x="4356100" y="4727575"/>
            <a:ext cx="76200" cy="76200"/>
          </a:xfrm>
          <a:prstGeom prst="flowChartConnector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19523" name="Group 129"/>
          <p:cNvGrpSpPr>
            <a:grpSpLocks/>
          </p:cNvGrpSpPr>
          <p:nvPr/>
        </p:nvGrpSpPr>
        <p:grpSpPr bwMode="auto">
          <a:xfrm>
            <a:off x="4876800" y="4765675"/>
            <a:ext cx="1905000" cy="133350"/>
            <a:chOff x="4080" y="3312"/>
            <a:chExt cx="1200" cy="84"/>
          </a:xfrm>
        </p:grpSpPr>
        <p:sp>
          <p:nvSpPr>
            <p:cNvPr id="19524" name="Line 127"/>
            <p:cNvSpPr>
              <a:spLocks noChangeShapeType="1"/>
            </p:cNvSpPr>
            <p:nvPr/>
          </p:nvSpPr>
          <p:spPr bwMode="auto">
            <a:xfrm>
              <a:off x="4080" y="3312"/>
              <a:ext cx="1200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25" name="Rectangle 128" descr="Wide upward diagonal"/>
            <p:cNvSpPr>
              <a:spLocks noChangeArrowheads="1"/>
            </p:cNvSpPr>
            <p:nvPr/>
          </p:nvSpPr>
          <p:spPr bwMode="auto">
            <a:xfrm>
              <a:off x="4080" y="3324"/>
              <a:ext cx="1200" cy="72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19526" name="Line 130"/>
          <p:cNvSpPr>
            <a:spLocks noChangeShapeType="1"/>
          </p:cNvSpPr>
          <p:nvPr/>
        </p:nvSpPr>
        <p:spPr bwMode="auto">
          <a:xfrm>
            <a:off x="3581400" y="4768850"/>
            <a:ext cx="12954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2" name="Line 132"/>
          <p:cNvSpPr>
            <a:spLocks noChangeShapeType="1"/>
          </p:cNvSpPr>
          <p:nvPr/>
        </p:nvSpPr>
        <p:spPr bwMode="auto">
          <a:xfrm>
            <a:off x="4405313" y="3987800"/>
            <a:ext cx="0" cy="160020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3" name="AutoShape 133"/>
          <p:cNvSpPr>
            <a:spLocks noChangeArrowheads="1"/>
          </p:cNvSpPr>
          <p:nvPr/>
        </p:nvSpPr>
        <p:spPr bwMode="auto">
          <a:xfrm>
            <a:off x="4362450" y="55880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254" name="Rectangle 134"/>
          <p:cNvSpPr>
            <a:spLocks noChangeArrowheads="1"/>
          </p:cNvSpPr>
          <p:nvPr/>
        </p:nvSpPr>
        <p:spPr bwMode="auto">
          <a:xfrm>
            <a:off x="4406900" y="46609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255" name="Line 135"/>
          <p:cNvSpPr>
            <a:spLocks noChangeShapeType="1"/>
          </p:cNvSpPr>
          <p:nvPr/>
        </p:nvSpPr>
        <p:spPr bwMode="auto">
          <a:xfrm>
            <a:off x="4343400" y="51181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6" name="Line 136"/>
          <p:cNvSpPr>
            <a:spLocks noChangeShapeType="1"/>
          </p:cNvSpPr>
          <p:nvPr/>
        </p:nvSpPr>
        <p:spPr bwMode="auto">
          <a:xfrm>
            <a:off x="4343400" y="42799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7" name="Text Box 137"/>
          <p:cNvSpPr txBox="1">
            <a:spLocks noChangeArrowheads="1"/>
          </p:cNvSpPr>
          <p:nvPr/>
        </p:nvSpPr>
        <p:spPr bwMode="auto">
          <a:xfrm>
            <a:off x="3962400" y="5575300"/>
            <a:ext cx="609600" cy="46672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Time" pitchFamily="34" charset="0"/>
              </a:rPr>
              <a:t>S</a:t>
            </a:r>
            <a:r>
              <a:rPr lang="en-US" sz="2400" baseline="-25000">
                <a:solidFill>
                  <a:schemeClr val="bg1"/>
                </a:solidFill>
                <a:latin typeface=".VnTime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Time" pitchFamily="34" charset="0"/>
              </a:rPr>
              <a:t>’</a:t>
            </a:r>
          </a:p>
        </p:txBody>
      </p:sp>
      <p:sp>
        <p:nvSpPr>
          <p:cNvPr id="2" name="Line 132"/>
          <p:cNvSpPr>
            <a:spLocks noChangeShapeType="1"/>
          </p:cNvSpPr>
          <p:nvPr/>
        </p:nvSpPr>
        <p:spPr bwMode="auto">
          <a:xfrm flipH="1">
            <a:off x="5257800" y="3433763"/>
            <a:ext cx="33338" cy="2814637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35" name="Text Box 113"/>
          <p:cNvSpPr txBox="1">
            <a:spLocks noChangeArrowheads="1"/>
          </p:cNvSpPr>
          <p:nvPr/>
        </p:nvSpPr>
        <p:spPr bwMode="auto">
          <a:xfrm>
            <a:off x="5638800" y="6019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Time" pitchFamily="34" charset="0"/>
              </a:rPr>
              <a:t>S’</a:t>
            </a:r>
            <a:r>
              <a:rPr lang="en-US" sz="2400" baseline="-25000">
                <a:solidFill>
                  <a:schemeClr val="bg1"/>
                </a:solidFill>
                <a:latin typeface=".VnTime" pitchFamily="34" charset="0"/>
              </a:rPr>
              <a:t>1</a:t>
            </a:r>
            <a:endParaRPr lang="en-US" sz="240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9536" name="AutoShape 115"/>
          <p:cNvSpPr>
            <a:spLocks noChangeArrowheads="1"/>
          </p:cNvSpPr>
          <p:nvPr/>
        </p:nvSpPr>
        <p:spPr bwMode="auto">
          <a:xfrm>
            <a:off x="5214938" y="6234113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3" name="Rectangle 134"/>
          <p:cNvSpPr>
            <a:spLocks noChangeArrowheads="1"/>
          </p:cNvSpPr>
          <p:nvPr/>
        </p:nvSpPr>
        <p:spPr bwMode="auto">
          <a:xfrm>
            <a:off x="5257800" y="46482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538" name="Line 82"/>
          <p:cNvSpPr>
            <a:spLocks noChangeShapeType="1"/>
          </p:cNvSpPr>
          <p:nvPr/>
        </p:nvSpPr>
        <p:spPr bwMode="auto">
          <a:xfrm>
            <a:off x="5200650" y="4114800"/>
            <a:ext cx="152400" cy="76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39" name="Line 83"/>
          <p:cNvSpPr>
            <a:spLocks noChangeShapeType="1"/>
          </p:cNvSpPr>
          <p:nvPr/>
        </p:nvSpPr>
        <p:spPr bwMode="auto">
          <a:xfrm>
            <a:off x="5181600" y="5334000"/>
            <a:ext cx="152400" cy="76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9540" name="Group 84"/>
          <p:cNvGrpSpPr>
            <a:grpSpLocks/>
          </p:cNvGrpSpPr>
          <p:nvPr/>
        </p:nvGrpSpPr>
        <p:grpSpPr bwMode="auto">
          <a:xfrm>
            <a:off x="4876800" y="3429000"/>
            <a:ext cx="381000" cy="1371600"/>
            <a:chOff x="4272" y="1776"/>
            <a:chExt cx="240" cy="864"/>
          </a:xfrm>
        </p:grpSpPr>
        <p:sp>
          <p:nvSpPr>
            <p:cNvPr id="19541" name="Line 85"/>
            <p:cNvSpPr>
              <a:spLocks noChangeShapeType="1"/>
            </p:cNvSpPr>
            <p:nvPr/>
          </p:nvSpPr>
          <p:spPr bwMode="auto">
            <a:xfrm flipH="1">
              <a:off x="4272" y="1776"/>
              <a:ext cx="240" cy="86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42" name="Line 86"/>
            <p:cNvSpPr>
              <a:spLocks noChangeShapeType="1"/>
            </p:cNvSpPr>
            <p:nvPr/>
          </p:nvSpPr>
          <p:spPr bwMode="auto">
            <a:xfrm flipH="1">
              <a:off x="4407" y="1776"/>
              <a:ext cx="96" cy="38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43" name="Group 87"/>
          <p:cNvGrpSpPr>
            <a:grpSpLocks/>
          </p:cNvGrpSpPr>
          <p:nvPr/>
        </p:nvGrpSpPr>
        <p:grpSpPr bwMode="auto">
          <a:xfrm>
            <a:off x="5257800" y="3429000"/>
            <a:ext cx="1524000" cy="1295400"/>
            <a:chOff x="4512" y="1776"/>
            <a:chExt cx="960" cy="816"/>
          </a:xfrm>
        </p:grpSpPr>
        <p:sp>
          <p:nvSpPr>
            <p:cNvPr id="19544" name="Line 88"/>
            <p:cNvSpPr>
              <a:spLocks noChangeShapeType="1"/>
            </p:cNvSpPr>
            <p:nvPr/>
          </p:nvSpPr>
          <p:spPr bwMode="auto">
            <a:xfrm>
              <a:off x="4512" y="1776"/>
              <a:ext cx="960" cy="81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45" name="Line 89"/>
            <p:cNvSpPr>
              <a:spLocks noChangeShapeType="1"/>
            </p:cNvSpPr>
            <p:nvPr/>
          </p:nvSpPr>
          <p:spPr bwMode="auto">
            <a:xfrm>
              <a:off x="4791" y="2025"/>
              <a:ext cx="192" cy="14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46" name="Group 90"/>
          <p:cNvGrpSpPr>
            <a:grpSpLocks/>
          </p:cNvGrpSpPr>
          <p:nvPr/>
        </p:nvGrpSpPr>
        <p:grpSpPr bwMode="auto">
          <a:xfrm>
            <a:off x="4343400" y="3886200"/>
            <a:ext cx="2438400" cy="838200"/>
            <a:chOff x="3936" y="2064"/>
            <a:chExt cx="1536" cy="528"/>
          </a:xfrm>
        </p:grpSpPr>
        <p:sp>
          <p:nvSpPr>
            <p:cNvPr id="19547" name="Line 91"/>
            <p:cNvSpPr>
              <a:spLocks noChangeShapeType="1"/>
            </p:cNvSpPr>
            <p:nvPr/>
          </p:nvSpPr>
          <p:spPr bwMode="auto">
            <a:xfrm>
              <a:off x="3936" y="2064"/>
              <a:ext cx="1536" cy="52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48" name="Line 92"/>
            <p:cNvSpPr>
              <a:spLocks noChangeShapeType="1"/>
            </p:cNvSpPr>
            <p:nvPr/>
          </p:nvSpPr>
          <p:spPr bwMode="auto">
            <a:xfrm>
              <a:off x="4080" y="2121"/>
              <a:ext cx="720" cy="24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49" name="Group 93"/>
          <p:cNvGrpSpPr>
            <a:grpSpLocks/>
          </p:cNvGrpSpPr>
          <p:nvPr/>
        </p:nvGrpSpPr>
        <p:grpSpPr bwMode="auto">
          <a:xfrm>
            <a:off x="4343400" y="3886200"/>
            <a:ext cx="533400" cy="838200"/>
            <a:chOff x="3936" y="2064"/>
            <a:chExt cx="336" cy="528"/>
          </a:xfrm>
        </p:grpSpPr>
        <p:sp>
          <p:nvSpPr>
            <p:cNvPr id="19550" name="Line 94"/>
            <p:cNvSpPr>
              <a:spLocks noChangeShapeType="1"/>
            </p:cNvSpPr>
            <p:nvPr/>
          </p:nvSpPr>
          <p:spPr bwMode="auto">
            <a:xfrm>
              <a:off x="3936" y="2064"/>
              <a:ext cx="336" cy="52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51" name="Line 95"/>
            <p:cNvSpPr>
              <a:spLocks noChangeShapeType="1"/>
            </p:cNvSpPr>
            <p:nvPr/>
          </p:nvSpPr>
          <p:spPr bwMode="auto">
            <a:xfrm>
              <a:off x="4050" y="2247"/>
              <a:ext cx="96" cy="14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52" name="Group 96"/>
          <p:cNvGrpSpPr>
            <a:grpSpLocks/>
          </p:cNvGrpSpPr>
          <p:nvPr/>
        </p:nvGrpSpPr>
        <p:grpSpPr bwMode="auto">
          <a:xfrm>
            <a:off x="4433888" y="2519363"/>
            <a:ext cx="1600200" cy="3124200"/>
            <a:chOff x="1728" y="1296"/>
            <a:chExt cx="1008" cy="1968"/>
          </a:xfrm>
        </p:grpSpPr>
        <p:grpSp>
          <p:nvGrpSpPr>
            <p:cNvPr id="19553" name="Group 97"/>
            <p:cNvGrpSpPr>
              <a:grpSpLocks/>
            </p:cNvGrpSpPr>
            <p:nvPr/>
          </p:nvGrpSpPr>
          <p:grpSpPr bwMode="auto">
            <a:xfrm>
              <a:off x="1728" y="1296"/>
              <a:ext cx="1008" cy="1968"/>
              <a:chOff x="3648" y="1200"/>
              <a:chExt cx="1008" cy="1968"/>
            </a:xfrm>
          </p:grpSpPr>
          <p:sp>
            <p:nvSpPr>
              <p:cNvPr id="19554" name="Line 98"/>
              <p:cNvSpPr>
                <a:spLocks noChangeShapeType="1"/>
              </p:cNvSpPr>
              <p:nvPr/>
            </p:nvSpPr>
            <p:spPr bwMode="auto">
              <a:xfrm flipV="1">
                <a:off x="3648" y="2592"/>
                <a:ext cx="288" cy="576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55" name="Line 99"/>
              <p:cNvSpPr>
                <a:spLocks noChangeShapeType="1"/>
              </p:cNvSpPr>
              <p:nvPr/>
            </p:nvSpPr>
            <p:spPr bwMode="auto">
              <a:xfrm flipV="1">
                <a:off x="3936" y="1200"/>
                <a:ext cx="720" cy="13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556" name="Line 100"/>
            <p:cNvSpPr>
              <a:spLocks noChangeShapeType="1"/>
            </p:cNvSpPr>
            <p:nvPr/>
          </p:nvSpPr>
          <p:spPr bwMode="auto">
            <a:xfrm flipV="1">
              <a:off x="2217" y="2016"/>
              <a:ext cx="144" cy="28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57" name="Group 101"/>
          <p:cNvGrpSpPr>
            <a:grpSpLocks/>
          </p:cNvGrpSpPr>
          <p:nvPr/>
        </p:nvGrpSpPr>
        <p:grpSpPr bwMode="auto">
          <a:xfrm>
            <a:off x="4400550" y="3829050"/>
            <a:ext cx="4729163" cy="1795463"/>
            <a:chOff x="-192" y="2400"/>
            <a:chExt cx="2979" cy="1131"/>
          </a:xfrm>
        </p:grpSpPr>
        <p:grpSp>
          <p:nvGrpSpPr>
            <p:cNvPr id="19558" name="Group 102"/>
            <p:cNvGrpSpPr>
              <a:grpSpLocks/>
            </p:cNvGrpSpPr>
            <p:nvPr/>
          </p:nvGrpSpPr>
          <p:grpSpPr bwMode="auto">
            <a:xfrm>
              <a:off x="-192" y="2400"/>
              <a:ext cx="2979" cy="1131"/>
              <a:chOff x="2736" y="2037"/>
              <a:chExt cx="2979" cy="1131"/>
            </a:xfrm>
          </p:grpSpPr>
          <p:sp>
            <p:nvSpPr>
              <p:cNvPr id="19559" name="Line 103"/>
              <p:cNvSpPr>
                <a:spLocks noChangeShapeType="1"/>
              </p:cNvSpPr>
              <p:nvPr/>
            </p:nvSpPr>
            <p:spPr bwMode="auto">
              <a:xfrm flipV="1">
                <a:off x="2736" y="2592"/>
                <a:ext cx="1536" cy="576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60" name="Line 104"/>
              <p:cNvSpPr>
                <a:spLocks noChangeShapeType="1"/>
              </p:cNvSpPr>
              <p:nvPr/>
            </p:nvSpPr>
            <p:spPr bwMode="auto">
              <a:xfrm flipV="1">
                <a:off x="4227" y="2037"/>
                <a:ext cx="1488" cy="576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561" name="Line 105"/>
            <p:cNvSpPr>
              <a:spLocks noChangeShapeType="1"/>
            </p:cNvSpPr>
            <p:nvPr/>
          </p:nvSpPr>
          <p:spPr bwMode="auto">
            <a:xfrm flipV="1">
              <a:off x="1776" y="2697"/>
              <a:ext cx="240" cy="96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562" name="Freeform 60"/>
          <p:cNvSpPr>
            <a:spLocks/>
          </p:cNvSpPr>
          <p:nvPr/>
        </p:nvSpPr>
        <p:spPr bwMode="auto">
          <a:xfrm rot="-317576">
            <a:off x="4695825" y="2743200"/>
            <a:ext cx="3960813" cy="1992313"/>
          </a:xfrm>
          <a:custGeom>
            <a:avLst/>
            <a:gdLst>
              <a:gd name="T0" fmla="*/ 653 w 2592"/>
              <a:gd name="T1" fmla="*/ 0 h 1461"/>
              <a:gd name="T2" fmla="*/ 0 w 2592"/>
              <a:gd name="T3" fmla="*/ 1166 h 1461"/>
              <a:gd name="T4" fmla="*/ 1015 w 2592"/>
              <a:gd name="T5" fmla="*/ 1166 h 1461"/>
              <a:gd name="T6" fmla="*/ 1958 w 2592"/>
              <a:gd name="T7" fmla="*/ 804 h 146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92" h="1461">
                <a:moveTo>
                  <a:pt x="864" y="0"/>
                </a:moveTo>
                <a:lnTo>
                  <a:pt x="0" y="1461"/>
                </a:lnTo>
                <a:lnTo>
                  <a:pt x="1344" y="1461"/>
                </a:lnTo>
                <a:lnTo>
                  <a:pt x="2592" y="1008"/>
                </a:lnTo>
              </a:path>
            </a:pathLst>
          </a:custGeom>
          <a:solidFill>
            <a:srgbClr val="FF0000">
              <a:alpha val="2196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63" name="Arc 107"/>
          <p:cNvSpPr>
            <a:spLocks/>
          </p:cNvSpPr>
          <p:nvPr/>
        </p:nvSpPr>
        <p:spPr bwMode="auto">
          <a:xfrm>
            <a:off x="5791200" y="2971800"/>
            <a:ext cx="1905000" cy="1371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64" name="Text Box 112"/>
          <p:cNvSpPr txBox="1">
            <a:spLocks noChangeArrowheads="1"/>
          </p:cNvSpPr>
          <p:nvPr/>
        </p:nvSpPr>
        <p:spPr bwMode="auto">
          <a:xfrm>
            <a:off x="3962400" y="3213100"/>
            <a:ext cx="5334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2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9565" name="Text Box 113"/>
          <p:cNvSpPr txBox="1">
            <a:spLocks noChangeArrowheads="1"/>
          </p:cNvSpPr>
          <p:nvPr/>
        </p:nvSpPr>
        <p:spPr bwMode="auto">
          <a:xfrm>
            <a:off x="4724400" y="2927350"/>
            <a:ext cx="6096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9566" name="AutoShape 114"/>
          <p:cNvSpPr>
            <a:spLocks noChangeArrowheads="1"/>
          </p:cNvSpPr>
          <p:nvPr/>
        </p:nvSpPr>
        <p:spPr bwMode="auto">
          <a:xfrm>
            <a:off x="4356100" y="38989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567" name="AutoShape 115"/>
          <p:cNvSpPr>
            <a:spLocks noChangeArrowheads="1"/>
          </p:cNvSpPr>
          <p:nvPr/>
        </p:nvSpPr>
        <p:spPr bwMode="auto">
          <a:xfrm>
            <a:off x="5257800" y="339725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4" name="AutoShape 120"/>
          <p:cNvSpPr>
            <a:spLocks noChangeArrowheads="1"/>
          </p:cNvSpPr>
          <p:nvPr/>
        </p:nvSpPr>
        <p:spPr bwMode="auto">
          <a:xfrm>
            <a:off x="4356100" y="4727575"/>
            <a:ext cx="76200" cy="76200"/>
          </a:xfrm>
          <a:prstGeom prst="flowChartConnector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19569" name="Group 129"/>
          <p:cNvGrpSpPr>
            <a:grpSpLocks/>
          </p:cNvGrpSpPr>
          <p:nvPr/>
        </p:nvGrpSpPr>
        <p:grpSpPr bwMode="auto">
          <a:xfrm>
            <a:off x="4876800" y="4751388"/>
            <a:ext cx="1905000" cy="201612"/>
            <a:chOff x="4080" y="3312"/>
            <a:chExt cx="1200" cy="84"/>
          </a:xfrm>
        </p:grpSpPr>
        <p:sp>
          <p:nvSpPr>
            <p:cNvPr id="19570" name="Line 127"/>
            <p:cNvSpPr>
              <a:spLocks noChangeShapeType="1"/>
            </p:cNvSpPr>
            <p:nvPr/>
          </p:nvSpPr>
          <p:spPr bwMode="auto">
            <a:xfrm>
              <a:off x="4080" y="3312"/>
              <a:ext cx="1200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71" name="Rectangle 128" descr="Wide upward diagonal"/>
            <p:cNvSpPr>
              <a:spLocks noChangeArrowheads="1"/>
            </p:cNvSpPr>
            <p:nvPr/>
          </p:nvSpPr>
          <p:spPr bwMode="auto">
            <a:xfrm>
              <a:off x="4080" y="3324"/>
              <a:ext cx="1200" cy="72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19572" name="Line 130"/>
          <p:cNvSpPr>
            <a:spLocks noChangeShapeType="1"/>
          </p:cNvSpPr>
          <p:nvPr/>
        </p:nvSpPr>
        <p:spPr bwMode="auto">
          <a:xfrm>
            <a:off x="3581400" y="4768850"/>
            <a:ext cx="1295400" cy="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132"/>
          <p:cNvSpPr>
            <a:spLocks noChangeShapeType="1"/>
          </p:cNvSpPr>
          <p:nvPr/>
        </p:nvSpPr>
        <p:spPr bwMode="auto">
          <a:xfrm>
            <a:off x="4405313" y="3987800"/>
            <a:ext cx="0" cy="160020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AutoShape 133"/>
          <p:cNvSpPr>
            <a:spLocks noChangeArrowheads="1"/>
          </p:cNvSpPr>
          <p:nvPr/>
        </p:nvSpPr>
        <p:spPr bwMode="auto">
          <a:xfrm>
            <a:off x="4362450" y="55880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7" name="Rectangle 134"/>
          <p:cNvSpPr>
            <a:spLocks noChangeArrowheads="1"/>
          </p:cNvSpPr>
          <p:nvPr/>
        </p:nvSpPr>
        <p:spPr bwMode="auto">
          <a:xfrm>
            <a:off x="4406900" y="46609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8" name="Line 135"/>
          <p:cNvSpPr>
            <a:spLocks noChangeShapeType="1"/>
          </p:cNvSpPr>
          <p:nvPr/>
        </p:nvSpPr>
        <p:spPr bwMode="auto">
          <a:xfrm>
            <a:off x="4343400" y="51181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136"/>
          <p:cNvSpPr>
            <a:spLocks noChangeShapeType="1"/>
          </p:cNvSpPr>
          <p:nvPr/>
        </p:nvSpPr>
        <p:spPr bwMode="auto">
          <a:xfrm>
            <a:off x="4343400" y="42799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137"/>
          <p:cNvSpPr txBox="1">
            <a:spLocks noChangeArrowheads="1"/>
          </p:cNvSpPr>
          <p:nvPr/>
        </p:nvSpPr>
        <p:spPr bwMode="auto">
          <a:xfrm>
            <a:off x="3962400" y="5575300"/>
            <a:ext cx="6096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’</a:t>
            </a:r>
          </a:p>
        </p:txBody>
      </p:sp>
      <p:sp>
        <p:nvSpPr>
          <p:cNvPr id="11" name="Line 132"/>
          <p:cNvSpPr>
            <a:spLocks noChangeShapeType="1"/>
          </p:cNvSpPr>
          <p:nvPr/>
        </p:nvSpPr>
        <p:spPr bwMode="auto">
          <a:xfrm flipH="1">
            <a:off x="5257800" y="3433763"/>
            <a:ext cx="33338" cy="2814637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80" name="Text Box 113"/>
          <p:cNvSpPr txBox="1">
            <a:spLocks noChangeArrowheads="1"/>
          </p:cNvSpPr>
          <p:nvPr/>
        </p:nvSpPr>
        <p:spPr bwMode="auto">
          <a:xfrm>
            <a:off x="5638800" y="6019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S’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9581" name="AutoShape 115"/>
          <p:cNvSpPr>
            <a:spLocks noChangeArrowheads="1"/>
          </p:cNvSpPr>
          <p:nvPr/>
        </p:nvSpPr>
        <p:spPr bwMode="auto">
          <a:xfrm>
            <a:off x="5214938" y="6234113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2" name="Rectangle 134"/>
          <p:cNvSpPr>
            <a:spLocks noChangeArrowheads="1"/>
          </p:cNvSpPr>
          <p:nvPr/>
        </p:nvSpPr>
        <p:spPr bwMode="auto">
          <a:xfrm>
            <a:off x="5257800" y="46482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583" name="Line 127"/>
          <p:cNvSpPr>
            <a:spLocks noChangeShapeType="1"/>
          </p:cNvSpPr>
          <p:nvPr/>
        </p:nvSpPr>
        <p:spPr bwMode="auto">
          <a:xfrm>
            <a:off x="5200650" y="4114800"/>
            <a:ext cx="152400" cy="76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84" name="Line 128"/>
          <p:cNvSpPr>
            <a:spLocks noChangeShapeType="1"/>
          </p:cNvSpPr>
          <p:nvPr/>
        </p:nvSpPr>
        <p:spPr bwMode="auto">
          <a:xfrm>
            <a:off x="5181600" y="5334000"/>
            <a:ext cx="152400" cy="76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9586" name="Group 130"/>
          <p:cNvGrpSpPr>
            <a:grpSpLocks/>
          </p:cNvGrpSpPr>
          <p:nvPr/>
        </p:nvGrpSpPr>
        <p:grpSpPr bwMode="auto">
          <a:xfrm>
            <a:off x="4876800" y="3429000"/>
            <a:ext cx="381000" cy="1371600"/>
            <a:chOff x="4272" y="1776"/>
            <a:chExt cx="240" cy="864"/>
          </a:xfrm>
        </p:grpSpPr>
        <p:sp>
          <p:nvSpPr>
            <p:cNvPr id="19587" name="Line 131"/>
            <p:cNvSpPr>
              <a:spLocks noChangeShapeType="1"/>
            </p:cNvSpPr>
            <p:nvPr/>
          </p:nvSpPr>
          <p:spPr bwMode="auto">
            <a:xfrm flipH="1">
              <a:off x="4272" y="1776"/>
              <a:ext cx="240" cy="86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88" name="Line 132"/>
            <p:cNvSpPr>
              <a:spLocks noChangeShapeType="1"/>
            </p:cNvSpPr>
            <p:nvPr/>
          </p:nvSpPr>
          <p:spPr bwMode="auto">
            <a:xfrm flipH="1">
              <a:off x="4407" y="1776"/>
              <a:ext cx="96" cy="38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89" name="Group 133"/>
          <p:cNvGrpSpPr>
            <a:grpSpLocks/>
          </p:cNvGrpSpPr>
          <p:nvPr/>
        </p:nvGrpSpPr>
        <p:grpSpPr bwMode="auto">
          <a:xfrm>
            <a:off x="5257800" y="3429000"/>
            <a:ext cx="1524000" cy="1295400"/>
            <a:chOff x="4512" y="1776"/>
            <a:chExt cx="960" cy="816"/>
          </a:xfrm>
        </p:grpSpPr>
        <p:sp>
          <p:nvSpPr>
            <p:cNvPr id="19590" name="Line 134"/>
            <p:cNvSpPr>
              <a:spLocks noChangeShapeType="1"/>
            </p:cNvSpPr>
            <p:nvPr/>
          </p:nvSpPr>
          <p:spPr bwMode="auto">
            <a:xfrm>
              <a:off x="4512" y="1776"/>
              <a:ext cx="960" cy="81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91" name="Line 135"/>
            <p:cNvSpPr>
              <a:spLocks noChangeShapeType="1"/>
            </p:cNvSpPr>
            <p:nvPr/>
          </p:nvSpPr>
          <p:spPr bwMode="auto">
            <a:xfrm>
              <a:off x="4791" y="2025"/>
              <a:ext cx="192" cy="14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92" name="Group 136"/>
          <p:cNvGrpSpPr>
            <a:grpSpLocks/>
          </p:cNvGrpSpPr>
          <p:nvPr/>
        </p:nvGrpSpPr>
        <p:grpSpPr bwMode="auto">
          <a:xfrm>
            <a:off x="5257800" y="2895600"/>
            <a:ext cx="3376613" cy="3367088"/>
            <a:chOff x="336" y="1584"/>
            <a:chExt cx="2127" cy="2121"/>
          </a:xfrm>
        </p:grpSpPr>
        <p:grpSp>
          <p:nvGrpSpPr>
            <p:cNvPr id="19593" name="Group 137"/>
            <p:cNvGrpSpPr>
              <a:grpSpLocks/>
            </p:cNvGrpSpPr>
            <p:nvPr/>
          </p:nvGrpSpPr>
          <p:grpSpPr bwMode="auto">
            <a:xfrm>
              <a:off x="336" y="1584"/>
              <a:ext cx="2127" cy="2121"/>
              <a:chOff x="3312" y="1431"/>
              <a:chExt cx="2127" cy="2121"/>
            </a:xfrm>
          </p:grpSpPr>
          <p:sp>
            <p:nvSpPr>
              <p:cNvPr id="19594" name="Line 138"/>
              <p:cNvSpPr>
                <a:spLocks noChangeShapeType="1"/>
              </p:cNvSpPr>
              <p:nvPr/>
            </p:nvSpPr>
            <p:spPr bwMode="auto">
              <a:xfrm flipV="1">
                <a:off x="3312" y="2592"/>
                <a:ext cx="960" cy="960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95" name="Line 139"/>
              <p:cNvSpPr>
                <a:spLocks noChangeShapeType="1"/>
              </p:cNvSpPr>
              <p:nvPr/>
            </p:nvSpPr>
            <p:spPr bwMode="auto">
              <a:xfrm flipV="1">
                <a:off x="4239" y="1431"/>
                <a:ext cx="1200" cy="1200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596" name="Line 140"/>
            <p:cNvSpPr>
              <a:spLocks noChangeShapeType="1"/>
            </p:cNvSpPr>
            <p:nvPr/>
          </p:nvSpPr>
          <p:spPr bwMode="auto">
            <a:xfrm flipV="1">
              <a:off x="1449" y="2400"/>
              <a:ext cx="192" cy="192"/>
            </a:xfrm>
            <a:prstGeom prst="line">
              <a:avLst/>
            </a:prstGeom>
            <a:noFill/>
            <a:ln w="12700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97" name="Group 141"/>
          <p:cNvGrpSpPr>
            <a:grpSpLocks/>
          </p:cNvGrpSpPr>
          <p:nvPr/>
        </p:nvGrpSpPr>
        <p:grpSpPr bwMode="auto">
          <a:xfrm>
            <a:off x="4267200" y="2362200"/>
            <a:ext cx="971550" cy="3890963"/>
            <a:chOff x="1152" y="1104"/>
            <a:chExt cx="612" cy="2451"/>
          </a:xfrm>
        </p:grpSpPr>
        <p:grpSp>
          <p:nvGrpSpPr>
            <p:cNvPr id="19598" name="Group 142"/>
            <p:cNvGrpSpPr>
              <a:grpSpLocks/>
            </p:cNvGrpSpPr>
            <p:nvPr/>
          </p:nvGrpSpPr>
          <p:grpSpPr bwMode="auto">
            <a:xfrm>
              <a:off x="1152" y="1104"/>
              <a:ext cx="612" cy="2451"/>
              <a:chOff x="1152" y="1104"/>
              <a:chExt cx="612" cy="2451"/>
            </a:xfrm>
          </p:grpSpPr>
          <p:sp>
            <p:nvSpPr>
              <p:cNvPr id="19599" name="Line 143"/>
              <p:cNvSpPr>
                <a:spLocks noChangeShapeType="1"/>
              </p:cNvSpPr>
              <p:nvPr/>
            </p:nvSpPr>
            <p:spPr bwMode="auto">
              <a:xfrm flipH="1" flipV="1">
                <a:off x="1524" y="2595"/>
                <a:ext cx="240" cy="960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00" name="Line 144"/>
              <p:cNvSpPr>
                <a:spLocks noChangeShapeType="1"/>
              </p:cNvSpPr>
              <p:nvPr/>
            </p:nvSpPr>
            <p:spPr bwMode="auto">
              <a:xfrm flipH="1" flipV="1">
                <a:off x="1152" y="1104"/>
                <a:ext cx="384" cy="1536"/>
              </a:xfrm>
              <a:prstGeom prst="line">
                <a:avLst/>
              </a:prstGeom>
              <a:noFill/>
              <a:ln w="38100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01" name="Line 145"/>
            <p:cNvSpPr>
              <a:spLocks noChangeShapeType="1"/>
            </p:cNvSpPr>
            <p:nvPr/>
          </p:nvSpPr>
          <p:spPr bwMode="auto">
            <a:xfrm flipH="1" flipV="1">
              <a:off x="1371" y="1968"/>
              <a:ext cx="96" cy="38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602" name="Arc 146"/>
          <p:cNvSpPr>
            <a:spLocks/>
          </p:cNvSpPr>
          <p:nvPr/>
        </p:nvSpPr>
        <p:spPr bwMode="auto">
          <a:xfrm>
            <a:off x="4487863" y="2590800"/>
            <a:ext cx="3071812" cy="1447800"/>
          </a:xfrm>
          <a:custGeom>
            <a:avLst/>
            <a:gdLst>
              <a:gd name="G0" fmla="+- 14722 0 0"/>
              <a:gd name="G1" fmla="+- 21600 0 0"/>
              <a:gd name="G2" fmla="+- 21600 0 0"/>
              <a:gd name="T0" fmla="*/ 0 w 36320"/>
              <a:gd name="T1" fmla="*/ 5794 h 21600"/>
              <a:gd name="T2" fmla="*/ 36320 w 36320"/>
              <a:gd name="T3" fmla="*/ 21291 h 21600"/>
              <a:gd name="T4" fmla="*/ 14722 w 3632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320" h="21600" fill="none" extrusionOk="0">
                <a:moveTo>
                  <a:pt x="0" y="5794"/>
                </a:moveTo>
                <a:cubicBezTo>
                  <a:pt x="3998" y="2070"/>
                  <a:pt x="9258" y="-1"/>
                  <a:pt x="14722" y="0"/>
                </a:cubicBezTo>
                <a:cubicBezTo>
                  <a:pt x="26530" y="0"/>
                  <a:pt x="36150" y="9483"/>
                  <a:pt x="36319" y="21291"/>
                </a:cubicBezTo>
              </a:path>
              <a:path w="36320" h="21600" stroke="0" extrusionOk="0">
                <a:moveTo>
                  <a:pt x="0" y="5794"/>
                </a:moveTo>
                <a:cubicBezTo>
                  <a:pt x="3998" y="2070"/>
                  <a:pt x="9258" y="-1"/>
                  <a:pt x="14722" y="0"/>
                </a:cubicBezTo>
                <a:cubicBezTo>
                  <a:pt x="26530" y="0"/>
                  <a:pt x="36150" y="9483"/>
                  <a:pt x="36319" y="21291"/>
                </a:cubicBezTo>
                <a:lnTo>
                  <a:pt x="14722" y="21600"/>
                </a:lnTo>
                <a:close/>
              </a:path>
            </a:pathLst>
          </a:custGeom>
          <a:noFill/>
          <a:ln w="1905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03" name="Oval 147" descr="MAT"/>
          <p:cNvSpPr>
            <a:spLocks noChangeArrowheads="1"/>
          </p:cNvSpPr>
          <p:nvPr/>
        </p:nvSpPr>
        <p:spPr bwMode="auto">
          <a:xfrm rot="-941289">
            <a:off x="7304088" y="1825625"/>
            <a:ext cx="1074737" cy="685800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04" name="Text Box 148"/>
          <p:cNvSpPr txBox="1">
            <a:spLocks noChangeArrowheads="1"/>
          </p:cNvSpPr>
          <p:nvPr/>
        </p:nvSpPr>
        <p:spPr bwMode="auto">
          <a:xfrm>
            <a:off x="7577138" y="2076450"/>
            <a:ext cx="38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accent2"/>
                </a:solidFill>
              </a:rPr>
              <a:t>S1</a:t>
            </a:r>
          </a:p>
        </p:txBody>
      </p:sp>
      <p:sp>
        <p:nvSpPr>
          <p:cNvPr id="19605" name="Text Box 149"/>
          <p:cNvSpPr txBox="1">
            <a:spLocks noChangeArrowheads="1"/>
          </p:cNvSpPr>
          <p:nvPr/>
        </p:nvSpPr>
        <p:spPr bwMode="auto">
          <a:xfrm>
            <a:off x="7848600" y="1981200"/>
            <a:ext cx="38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rgbClr val="190F67"/>
                </a:solidFill>
              </a:rPr>
              <a:t>s2</a:t>
            </a:r>
          </a:p>
        </p:txBody>
      </p:sp>
      <p:sp>
        <p:nvSpPr>
          <p:cNvPr id="19606" name="Text Box 150"/>
          <p:cNvSpPr txBox="1">
            <a:spLocks noChangeArrowheads="1"/>
          </p:cNvSpPr>
          <p:nvPr/>
        </p:nvSpPr>
        <p:spPr bwMode="auto">
          <a:xfrm>
            <a:off x="152400" y="1314450"/>
            <a:ext cx="533400" cy="376238"/>
          </a:xfrm>
          <a:prstGeom prst="rect">
            <a:avLst/>
          </a:prstGeom>
          <a:solidFill>
            <a:srgbClr val="ED4827"/>
          </a:solidFill>
          <a:ln w="9525">
            <a:solidFill>
              <a:srgbClr val="ED4827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C1</a:t>
            </a:r>
          </a:p>
        </p:txBody>
      </p:sp>
      <p:sp>
        <p:nvSpPr>
          <p:cNvPr id="19607" name="Text Box 151"/>
          <p:cNvSpPr txBox="1">
            <a:spLocks noChangeArrowheads="1"/>
          </p:cNvSpPr>
          <p:nvPr/>
        </p:nvSpPr>
        <p:spPr bwMode="auto">
          <a:xfrm>
            <a:off x="762000" y="12192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Có hai điểm sáng S1, S2 đặt trước gương phẳng như hình sau</a:t>
            </a:r>
          </a:p>
        </p:txBody>
      </p:sp>
      <p:sp>
        <p:nvSpPr>
          <p:cNvPr id="19608" name="Text Box 152"/>
          <p:cNvSpPr txBox="1">
            <a:spLocks noChangeArrowheads="1"/>
          </p:cNvSpPr>
          <p:nvPr/>
        </p:nvSpPr>
        <p:spPr bwMode="auto">
          <a:xfrm>
            <a:off x="0" y="8382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2. Bài tập vẽ ảnh của điểm sáng qua gương phẳng:</a:t>
            </a:r>
          </a:p>
        </p:txBody>
      </p:sp>
      <p:sp>
        <p:nvSpPr>
          <p:cNvPr id="19609" name="Text Box 153"/>
          <p:cNvSpPr txBox="1">
            <a:spLocks noChangeArrowheads="1"/>
          </p:cNvSpPr>
          <p:nvPr/>
        </p:nvSpPr>
        <p:spPr bwMode="auto">
          <a:xfrm>
            <a:off x="76200" y="533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II. VẬN DỤNG</a:t>
            </a:r>
          </a:p>
        </p:txBody>
      </p:sp>
      <p:sp>
        <p:nvSpPr>
          <p:cNvPr id="19621" name="Text Box 165"/>
          <p:cNvSpPr txBox="1">
            <a:spLocks noChangeArrowheads="1"/>
          </p:cNvSpPr>
          <p:nvPr/>
        </p:nvSpPr>
        <p:spPr bwMode="auto">
          <a:xfrm>
            <a:off x="0" y="1752600"/>
            <a:ext cx="4038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c, </a:t>
            </a:r>
            <a:r>
              <a:rPr lang="en-US" sz="2400" b="1" dirty="0" err="1">
                <a:latin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mắt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vùng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sẽ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nhìn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thấy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đồng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thời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ảnh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sáng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gương</a:t>
            </a:r>
            <a:r>
              <a:rPr lang="en-US" sz="2400" b="1" dirty="0" smtClean="0">
                <a:latin typeface="Times New Roman" pitchFamily="18" charset="0"/>
              </a:rPr>
              <a:t>? </a:t>
            </a:r>
            <a:r>
              <a:rPr lang="en-US" sz="2400" b="1" dirty="0" err="1" smtClean="0">
                <a:latin typeface="Times New Roman" pitchFamily="18" charset="0"/>
              </a:rPr>
              <a:t>Gạch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chéo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vùng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3" name="Text Box 137"/>
          <p:cNvSpPr txBox="1">
            <a:spLocks noChangeArrowheads="1"/>
          </p:cNvSpPr>
          <p:nvPr/>
        </p:nvSpPr>
        <p:spPr bwMode="auto">
          <a:xfrm>
            <a:off x="3810000" y="2057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R</a:t>
            </a:r>
            <a:r>
              <a:rPr lang="en-US" sz="2400" b="1" baseline="-25000">
                <a:solidFill>
                  <a:srgbClr val="FF0066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FF0066"/>
              </a:solidFill>
              <a:latin typeface=".VnTime" pitchFamily="34" charset="0"/>
            </a:endParaRPr>
          </a:p>
        </p:txBody>
      </p:sp>
      <p:sp>
        <p:nvSpPr>
          <p:cNvPr id="19623" name="Text Box 113"/>
          <p:cNvSpPr txBox="1">
            <a:spLocks noChangeArrowheads="1"/>
          </p:cNvSpPr>
          <p:nvPr/>
        </p:nvSpPr>
        <p:spPr bwMode="auto">
          <a:xfrm>
            <a:off x="8534400" y="2895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Q</a:t>
            </a:r>
            <a:r>
              <a:rPr lang="en-US" sz="2400" b="1" baseline="-25000">
                <a:solidFill>
                  <a:srgbClr val="FF0066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FF0066"/>
              </a:solidFill>
              <a:latin typeface=".VnTime" pitchFamily="34" charset="0"/>
            </a:endParaRPr>
          </a:p>
        </p:txBody>
      </p:sp>
      <p:sp>
        <p:nvSpPr>
          <p:cNvPr id="19624" name="Text Box 113"/>
          <p:cNvSpPr txBox="1">
            <a:spLocks noChangeArrowheads="1"/>
          </p:cNvSpPr>
          <p:nvPr/>
        </p:nvSpPr>
        <p:spPr bwMode="auto">
          <a:xfrm>
            <a:off x="5410200" y="2438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R</a:t>
            </a:r>
            <a:r>
              <a:rPr lang="en-US" sz="2400" b="1" baseline="-25000">
                <a:solidFill>
                  <a:srgbClr val="FF0066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19625" name="Text Box 113"/>
          <p:cNvSpPr txBox="1">
            <a:spLocks noChangeArrowheads="1"/>
          </p:cNvSpPr>
          <p:nvPr/>
        </p:nvSpPr>
        <p:spPr bwMode="auto">
          <a:xfrm>
            <a:off x="8382000" y="4038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Q</a:t>
            </a:r>
            <a:r>
              <a:rPr lang="en-US" sz="2400" b="1" baseline="-25000">
                <a:solidFill>
                  <a:srgbClr val="FF0066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14" name="Text Box 137"/>
          <p:cNvSpPr txBox="1">
            <a:spLocks noChangeArrowheads="1"/>
          </p:cNvSpPr>
          <p:nvPr/>
        </p:nvSpPr>
        <p:spPr bwMode="auto">
          <a:xfrm>
            <a:off x="4689475" y="4953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I</a:t>
            </a:r>
          </a:p>
        </p:txBody>
      </p:sp>
      <p:sp>
        <p:nvSpPr>
          <p:cNvPr id="19627" name="Text Box 113"/>
          <p:cNvSpPr txBox="1">
            <a:spLocks noChangeArrowheads="1"/>
          </p:cNvSpPr>
          <p:nvPr/>
        </p:nvSpPr>
        <p:spPr bwMode="auto">
          <a:xfrm>
            <a:off x="6629400" y="4876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K</a:t>
            </a:r>
          </a:p>
        </p:txBody>
      </p:sp>
      <p:grpSp>
        <p:nvGrpSpPr>
          <p:cNvPr id="113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114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Tiết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6: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Bài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tập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9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9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6" grpId="0" animBg="1"/>
      <p:bldP spid="10309" grpId="0" animBg="1"/>
      <p:bldP spid="19562" grpId="0" animBg="1"/>
      <p:bldP spid="19603" grpId="0" animBg="1"/>
      <p:bldP spid="19604" grpId="0"/>
      <p:bldP spid="1960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0" y="609600"/>
            <a:ext cx="449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.VnTimeH" pitchFamily="34" charset="0"/>
              </a:rPr>
              <a:t>I. </a:t>
            </a:r>
            <a:r>
              <a:rPr lang="en-US" sz="2000" b="1" dirty="0" err="1">
                <a:solidFill>
                  <a:srgbClr val="FF0000"/>
                </a:solidFill>
                <a:latin typeface=".VnTimeH" pitchFamily="34" charset="0"/>
              </a:rPr>
              <a:t>KiÕn</a:t>
            </a:r>
            <a:r>
              <a:rPr lang="en-US" sz="20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.VnTimeH" pitchFamily="34" charset="0"/>
              </a:rPr>
              <a:t>thøc</a:t>
            </a:r>
            <a:r>
              <a:rPr lang="en-US" sz="20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.VnTimeH" pitchFamily="34" charset="0"/>
              </a:rPr>
              <a:t>cÇn</a:t>
            </a:r>
            <a:r>
              <a:rPr lang="en-US" sz="20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.VnTimeH" pitchFamily="34" charset="0"/>
              </a:rPr>
              <a:t>nhí</a:t>
            </a:r>
            <a:endParaRPr lang="en-US" sz="2000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4724400" y="457200"/>
            <a:ext cx="0" cy="6400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9170" name="Group 18"/>
          <p:cNvGrpSpPr>
            <a:grpSpLocks/>
          </p:cNvGrpSpPr>
          <p:nvPr/>
        </p:nvGrpSpPr>
        <p:grpSpPr bwMode="auto">
          <a:xfrm>
            <a:off x="914400" y="4191000"/>
            <a:ext cx="1981200" cy="990600"/>
            <a:chOff x="1254" y="2160"/>
            <a:chExt cx="1248" cy="624"/>
          </a:xfrm>
        </p:grpSpPr>
        <p:pic>
          <p:nvPicPr>
            <p:cNvPr id="49171" name="Picture 19" descr="C:\program files\HuongViet\TriVietTHCS 2.0\Adh\tmp1.Bmp"/>
            <p:cNvPicPr>
              <a:picLocks noChangeAspect="1" noChangeArrowheads="1"/>
            </p:cNvPicPr>
            <p:nvPr/>
          </p:nvPicPr>
          <p:blipFill>
            <a:blip r:embed="rId2" r:link="rId3"/>
            <a:srcRect l="23999" t="41142" r="73601" b="10857"/>
            <a:stretch>
              <a:fillRect/>
            </a:stretch>
          </p:blipFill>
          <p:spPr bwMode="auto">
            <a:xfrm rot="5400000">
              <a:off x="1813" y="2347"/>
              <a:ext cx="89" cy="786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</p:spPr>
        </p:pic>
        <p:grpSp>
          <p:nvGrpSpPr>
            <p:cNvPr id="49172" name="Group 20"/>
            <p:cNvGrpSpPr>
              <a:grpSpLocks/>
            </p:cNvGrpSpPr>
            <p:nvPr/>
          </p:nvGrpSpPr>
          <p:grpSpPr bwMode="auto">
            <a:xfrm>
              <a:off x="1254" y="2267"/>
              <a:ext cx="590" cy="428"/>
              <a:chOff x="2907" y="2112"/>
              <a:chExt cx="1008" cy="576"/>
            </a:xfrm>
          </p:grpSpPr>
          <p:sp>
            <p:nvSpPr>
              <p:cNvPr id="49173" name="Line 21"/>
              <p:cNvSpPr>
                <a:spLocks noChangeShapeType="1"/>
              </p:cNvSpPr>
              <p:nvPr/>
            </p:nvSpPr>
            <p:spPr bwMode="auto">
              <a:xfrm>
                <a:off x="2907" y="2112"/>
                <a:ext cx="1008" cy="576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74" name="Line 22"/>
              <p:cNvSpPr>
                <a:spLocks noChangeShapeType="1"/>
              </p:cNvSpPr>
              <p:nvPr/>
            </p:nvSpPr>
            <p:spPr bwMode="auto">
              <a:xfrm>
                <a:off x="3174" y="2265"/>
                <a:ext cx="240" cy="144"/>
              </a:xfrm>
              <a:prstGeom prst="line">
                <a:avLst/>
              </a:prstGeom>
              <a:noFill/>
              <a:ln w="38100">
                <a:solidFill>
                  <a:srgbClr val="0000CC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9175" name="Group 23"/>
            <p:cNvGrpSpPr>
              <a:grpSpLocks/>
            </p:cNvGrpSpPr>
            <p:nvPr/>
          </p:nvGrpSpPr>
          <p:grpSpPr bwMode="auto">
            <a:xfrm>
              <a:off x="1828" y="2303"/>
              <a:ext cx="674" cy="392"/>
              <a:chOff x="3888" y="2160"/>
              <a:chExt cx="1152" cy="528"/>
            </a:xfrm>
          </p:grpSpPr>
          <p:sp>
            <p:nvSpPr>
              <p:cNvPr id="49176" name="Line 24"/>
              <p:cNvSpPr>
                <a:spLocks noChangeShapeType="1"/>
              </p:cNvSpPr>
              <p:nvPr/>
            </p:nvSpPr>
            <p:spPr bwMode="auto">
              <a:xfrm flipV="1">
                <a:off x="3888" y="2160"/>
                <a:ext cx="1152" cy="528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77" name="Line 25"/>
              <p:cNvSpPr>
                <a:spLocks noChangeShapeType="1"/>
              </p:cNvSpPr>
              <p:nvPr/>
            </p:nvSpPr>
            <p:spPr bwMode="auto">
              <a:xfrm flipV="1">
                <a:off x="4272" y="2400"/>
                <a:ext cx="240" cy="117"/>
              </a:xfrm>
              <a:prstGeom prst="line">
                <a:avLst/>
              </a:prstGeom>
              <a:noFill/>
              <a:ln w="38100">
                <a:solidFill>
                  <a:srgbClr val="0000CC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178" name="Line 26"/>
            <p:cNvSpPr>
              <a:spLocks noChangeShapeType="1"/>
            </p:cNvSpPr>
            <p:nvPr/>
          </p:nvSpPr>
          <p:spPr bwMode="auto">
            <a:xfrm>
              <a:off x="1837" y="2160"/>
              <a:ext cx="0" cy="535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79" name="Arc 27"/>
            <p:cNvSpPr>
              <a:spLocks/>
            </p:cNvSpPr>
            <p:nvPr/>
          </p:nvSpPr>
          <p:spPr bwMode="auto">
            <a:xfrm>
              <a:off x="1846" y="2501"/>
              <a:ext cx="112" cy="10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80" name="Arc 28"/>
            <p:cNvSpPr>
              <a:spLocks/>
            </p:cNvSpPr>
            <p:nvPr/>
          </p:nvSpPr>
          <p:spPr bwMode="auto">
            <a:xfrm flipH="1">
              <a:off x="1716" y="2494"/>
              <a:ext cx="112" cy="10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81" name="Text Box 29"/>
            <p:cNvSpPr txBox="1">
              <a:spLocks noChangeArrowheads="1"/>
            </p:cNvSpPr>
            <p:nvPr/>
          </p:nvSpPr>
          <p:spPr bwMode="auto">
            <a:xfrm>
              <a:off x="1661" y="2240"/>
              <a:ext cx="196" cy="29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49182" name="Text Box 30"/>
            <p:cNvSpPr txBox="1">
              <a:spLocks noChangeArrowheads="1"/>
            </p:cNvSpPr>
            <p:nvPr/>
          </p:nvSpPr>
          <p:spPr bwMode="auto">
            <a:xfrm>
              <a:off x="1878" y="2244"/>
              <a:ext cx="240" cy="29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i’</a:t>
              </a:r>
            </a:p>
          </p:txBody>
        </p:sp>
      </p:grpSp>
      <p:sp>
        <p:nvSpPr>
          <p:cNvPr id="49183" name="Text Box 31"/>
          <p:cNvSpPr txBox="1">
            <a:spLocks noChangeArrowheads="1"/>
          </p:cNvSpPr>
          <p:nvPr/>
        </p:nvSpPr>
        <p:spPr bwMode="auto">
          <a:xfrm>
            <a:off x="4800600" y="5651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II.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VËn</a:t>
            </a: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dông</a:t>
            </a:r>
            <a:endParaRPr lang="en-US" sz="2400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9184" name="Text Box 32"/>
          <p:cNvSpPr txBox="1">
            <a:spLocks noChangeArrowheads="1"/>
          </p:cNvSpPr>
          <p:nvPr/>
        </p:nvSpPr>
        <p:spPr bwMode="auto">
          <a:xfrm>
            <a:off x="4800600" y="946150"/>
            <a:ext cx="449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1. Bài tập vận dụng định luật truyền thẳng của ánh sáng:</a:t>
            </a:r>
          </a:p>
        </p:txBody>
      </p:sp>
      <p:sp>
        <p:nvSpPr>
          <p:cNvPr id="49185" name="Text Box 33"/>
          <p:cNvSpPr txBox="1">
            <a:spLocks noChangeArrowheads="1"/>
          </p:cNvSpPr>
          <p:nvPr/>
        </p:nvSpPr>
        <p:spPr bwMode="auto">
          <a:xfrm>
            <a:off x="0" y="9144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Times New Roman" pitchFamily="18" charset="0"/>
              </a:rPr>
              <a:t>1. Điều kiện nhìn thấy một vật:</a:t>
            </a:r>
            <a:endParaRPr lang="en-US" sz="20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9186" name="Text Box 34"/>
          <p:cNvSpPr txBox="1">
            <a:spLocks noChangeArrowheads="1"/>
          </p:cNvSpPr>
          <p:nvPr/>
        </p:nvSpPr>
        <p:spPr bwMode="auto">
          <a:xfrm>
            <a:off x="0" y="12954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Ta nhìn thấy một vật khi có ánh sáng từ vật đó truyền vào mắt ta.</a:t>
            </a:r>
          </a:p>
        </p:txBody>
      </p:sp>
      <p:sp>
        <p:nvSpPr>
          <p:cNvPr id="49187" name="Text Box 35"/>
          <p:cNvSpPr txBox="1">
            <a:spLocks noChangeArrowheads="1"/>
          </p:cNvSpPr>
          <p:nvPr/>
        </p:nvSpPr>
        <p:spPr bwMode="auto">
          <a:xfrm>
            <a:off x="0" y="19050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Times New Roman" pitchFamily="18" charset="0"/>
              </a:rPr>
              <a:t>2. Sự truyền thẳng ánh sáng:</a:t>
            </a:r>
            <a:endParaRPr lang="en-US" sz="20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9188" name="Text Box 36"/>
          <p:cNvSpPr txBox="1">
            <a:spLocks noChangeArrowheads="1"/>
          </p:cNvSpPr>
          <p:nvPr/>
        </p:nvSpPr>
        <p:spPr bwMode="auto">
          <a:xfrm>
            <a:off x="0" y="22098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Trong môi trường trong suốt,  đồng tính, ánh sáng truyền đi theo đường thẳng</a:t>
            </a:r>
          </a:p>
        </p:txBody>
      </p:sp>
      <p:sp>
        <p:nvSpPr>
          <p:cNvPr id="49189" name="Text Box 37"/>
          <p:cNvSpPr txBox="1">
            <a:spLocks noChangeArrowheads="1"/>
          </p:cNvSpPr>
          <p:nvPr/>
        </p:nvSpPr>
        <p:spPr bwMode="auto">
          <a:xfrm>
            <a:off x="19050" y="283845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Times New Roman" pitchFamily="18" charset="0"/>
              </a:rPr>
              <a:t>3. Định luật phản xạ ánh sáng:</a:t>
            </a:r>
            <a:endParaRPr lang="en-US" sz="20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9190" name="Text Box 38"/>
          <p:cNvSpPr txBox="1">
            <a:spLocks noChangeArrowheads="1"/>
          </p:cNvSpPr>
          <p:nvPr/>
        </p:nvSpPr>
        <p:spPr bwMode="auto">
          <a:xfrm>
            <a:off x="-76200" y="3159125"/>
            <a:ext cx="487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-Tia phản xạ nằm trong mặt phẳng chứa tia tới và pháp tuyến của gương tại điểm tới.</a:t>
            </a:r>
          </a:p>
        </p:txBody>
      </p:sp>
      <p:sp>
        <p:nvSpPr>
          <p:cNvPr id="49191" name="Text Box 39"/>
          <p:cNvSpPr txBox="1">
            <a:spLocks noChangeArrowheads="1"/>
          </p:cNvSpPr>
          <p:nvPr/>
        </p:nvSpPr>
        <p:spPr bwMode="auto">
          <a:xfrm>
            <a:off x="0" y="3844925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 i="1">
                <a:latin typeface="Times New Roman" pitchFamily="18" charset="0"/>
              </a:rPr>
              <a:t>Góc phản xạ bằng góc tới ( i = i’ )</a:t>
            </a:r>
          </a:p>
        </p:txBody>
      </p:sp>
      <p:sp>
        <p:nvSpPr>
          <p:cNvPr id="49196" name="Text Box 44"/>
          <p:cNvSpPr txBox="1">
            <a:spLocks noChangeArrowheads="1"/>
          </p:cNvSpPr>
          <p:nvPr/>
        </p:nvSpPr>
        <p:spPr bwMode="auto">
          <a:xfrm>
            <a:off x="4800600" y="1860550"/>
            <a:ext cx="449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tập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vẽ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ảnh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điểm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sáng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qua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gương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phẳng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49197" name="Text Box 45"/>
          <p:cNvSpPr txBox="1">
            <a:spLocks noChangeArrowheads="1"/>
          </p:cNvSpPr>
          <p:nvPr/>
        </p:nvSpPr>
        <p:spPr bwMode="auto">
          <a:xfrm>
            <a:off x="4800600" y="2774950"/>
            <a:ext cx="4495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3. Bài tập so sánh tính chất ảnh của vật được tạo ra bởi 3 loại gương:</a:t>
            </a:r>
          </a:p>
        </p:txBody>
      </p:sp>
      <p:sp>
        <p:nvSpPr>
          <p:cNvPr id="49208" name="Line 6"/>
          <p:cNvSpPr>
            <a:spLocks noChangeShapeType="1"/>
          </p:cNvSpPr>
          <p:nvPr/>
        </p:nvSpPr>
        <p:spPr bwMode="auto">
          <a:xfrm>
            <a:off x="4800600" y="533400"/>
            <a:ext cx="0" cy="63246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5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46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Tiết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6: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Bài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tập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47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0" y="1143000"/>
            <a:ext cx="9144000" cy="522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35000"/>
              </a:lnSpc>
              <a:spcBef>
                <a:spcPct val="10000"/>
              </a:spcBef>
            </a:pPr>
            <a:r>
              <a:rPr lang="en-US" sz="3100" b="1">
                <a:latin typeface="Times New Roman" pitchFamily="18" charset="0"/>
                <a:cs typeface="Arial" charset="0"/>
              </a:rPr>
              <a:t>* </a:t>
            </a: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Khi chiếu một tia sáng lên một gương phẳng ta thu được một tia phản xạ tạo với tia tới một góc 60</a:t>
            </a:r>
            <a:r>
              <a:rPr lang="en-US" sz="31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 Tìm giá trị góc tới:</a:t>
            </a:r>
          </a:p>
          <a:p>
            <a:pPr marL="342900" indent="-342900">
              <a:lnSpc>
                <a:spcPct val="170000"/>
              </a:lnSpc>
            </a:pP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A. 30</a:t>
            </a:r>
            <a:r>
              <a:rPr lang="en-US" sz="31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             </a:t>
            </a:r>
          </a:p>
          <a:p>
            <a:pPr marL="342900" indent="-342900">
              <a:lnSpc>
                <a:spcPct val="170000"/>
              </a:lnSpc>
            </a:pP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B. 120</a:t>
            </a:r>
            <a:r>
              <a:rPr lang="en-US" sz="31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</a:p>
          <a:p>
            <a:pPr marL="342900" indent="-342900">
              <a:lnSpc>
                <a:spcPct val="170000"/>
              </a:lnSpc>
            </a:pP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C. 60</a:t>
            </a:r>
            <a:r>
              <a:rPr lang="en-US" sz="31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</a:p>
          <a:p>
            <a:pPr marL="342900" indent="-342900">
              <a:lnSpc>
                <a:spcPct val="170000"/>
              </a:lnSpc>
            </a:pP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D. 90</a:t>
            </a:r>
            <a:r>
              <a:rPr lang="en-US" sz="31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31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</a:p>
        </p:txBody>
      </p:sp>
      <p:sp>
        <p:nvSpPr>
          <p:cNvPr id="62467" name="Oval 3"/>
          <p:cNvSpPr>
            <a:spLocks noChangeArrowheads="1"/>
          </p:cNvSpPr>
          <p:nvPr/>
        </p:nvSpPr>
        <p:spPr bwMode="auto">
          <a:xfrm>
            <a:off x="381000" y="3333750"/>
            <a:ext cx="609600" cy="533400"/>
          </a:xfrm>
          <a:prstGeom prst="ellipse">
            <a:avLst/>
          </a:prstGeom>
          <a:noFill/>
          <a:ln w="57150">
            <a:solidFill>
              <a:srgbClr val="FF5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700">
              <a:latin typeface="Times New Roman" pitchFamily="18" charset="0"/>
              <a:cs typeface="Arial" charset="0"/>
            </a:endParaRP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828800" y="441325"/>
            <a:ext cx="51054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500" b="1" u="sng">
                <a:latin typeface="Times New Roman" pitchFamily="18" charset="0"/>
                <a:cs typeface="Arial" charset="0"/>
              </a:rPr>
              <a:t>Củng cố</a:t>
            </a:r>
          </a:p>
        </p:txBody>
      </p:sp>
      <p:sp>
        <p:nvSpPr>
          <p:cNvPr id="6246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457200" cy="304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700">
              <a:latin typeface="Times New Roman" pitchFamily="18" charset="0"/>
              <a:cs typeface="Arial" charset="0"/>
            </a:endParaRP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6019800" y="3657600"/>
            <a:ext cx="3124200" cy="173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>
                <a:latin typeface="Times New Roman" pitchFamily="18" charset="0"/>
                <a:cs typeface="Arial" charset="0"/>
              </a:rPr>
              <a:t>Ta có: i’ = i mà </a:t>
            </a:r>
          </a:p>
          <a:p>
            <a:pPr>
              <a:spcBef>
                <a:spcPct val="50000"/>
              </a:spcBef>
            </a:pPr>
            <a:r>
              <a:rPr lang="en-US" sz="2700" b="1">
                <a:latin typeface="Times New Roman" pitchFamily="18" charset="0"/>
                <a:cs typeface="Arial" charset="0"/>
              </a:rPr>
              <a:t> i’ + i = 60</a:t>
            </a:r>
            <a:r>
              <a:rPr lang="en-US" sz="2700" b="1" baseline="30000">
                <a:latin typeface="Times New Roman" pitchFamily="18" charset="0"/>
                <a:cs typeface="Arial" charset="0"/>
              </a:rPr>
              <a:t>0</a:t>
            </a:r>
            <a:r>
              <a:rPr lang="en-US" sz="2700" b="1">
                <a:latin typeface="Times New Roman" pitchFamily="18" charset="0"/>
                <a:cs typeface="Arial" charset="0"/>
              </a:rPr>
              <a:t> &lt;=&gt;</a:t>
            </a:r>
          </a:p>
          <a:p>
            <a:pPr>
              <a:spcBef>
                <a:spcPct val="50000"/>
              </a:spcBef>
            </a:pPr>
            <a:r>
              <a:rPr lang="en-US" sz="2700" b="1">
                <a:latin typeface="Times New Roman" pitchFamily="18" charset="0"/>
                <a:cs typeface="Arial" charset="0"/>
              </a:rPr>
              <a:t> 2i = 60</a:t>
            </a:r>
            <a:r>
              <a:rPr lang="en-US" sz="2700" b="1" baseline="30000">
                <a:latin typeface="Times New Roman" pitchFamily="18" charset="0"/>
                <a:cs typeface="Arial" charset="0"/>
              </a:rPr>
              <a:t>0</a:t>
            </a:r>
            <a:r>
              <a:rPr lang="en-US" sz="2700" b="1">
                <a:latin typeface="Times New Roman" pitchFamily="18" charset="0"/>
                <a:cs typeface="Arial" charset="0"/>
              </a:rPr>
              <a:t> =&gt; i = 30</a:t>
            </a:r>
            <a:r>
              <a:rPr lang="en-US" sz="2700" b="1" baseline="30000">
                <a:latin typeface="Times New Roman" pitchFamily="18" charset="0"/>
                <a:cs typeface="Arial" charset="0"/>
              </a:rPr>
              <a:t>0</a:t>
            </a:r>
            <a:r>
              <a:rPr lang="en-US" sz="2700" b="1">
                <a:latin typeface="Times New Roman" pitchFamily="18" charset="0"/>
                <a:cs typeface="Arial" charset="0"/>
              </a:rPr>
              <a:t>.</a:t>
            </a:r>
          </a:p>
        </p:txBody>
      </p:sp>
      <p:grpSp>
        <p:nvGrpSpPr>
          <p:cNvPr id="62471" name="Group 7"/>
          <p:cNvGrpSpPr>
            <a:grpSpLocks/>
          </p:cNvGrpSpPr>
          <p:nvPr/>
        </p:nvGrpSpPr>
        <p:grpSpPr bwMode="auto">
          <a:xfrm>
            <a:off x="2895600" y="5524500"/>
            <a:ext cx="3600450" cy="214313"/>
            <a:chOff x="1824" y="3480"/>
            <a:chExt cx="2268" cy="135"/>
          </a:xfrm>
        </p:grpSpPr>
        <p:sp>
          <p:nvSpPr>
            <p:cNvPr id="62472" name="Line 8"/>
            <p:cNvSpPr>
              <a:spLocks noChangeShapeType="1"/>
            </p:cNvSpPr>
            <p:nvPr/>
          </p:nvSpPr>
          <p:spPr bwMode="auto">
            <a:xfrm flipH="1">
              <a:off x="2280" y="3492"/>
              <a:ext cx="192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473" name="Group 9"/>
            <p:cNvGrpSpPr>
              <a:grpSpLocks/>
            </p:cNvGrpSpPr>
            <p:nvPr/>
          </p:nvGrpSpPr>
          <p:grpSpPr bwMode="auto">
            <a:xfrm>
              <a:off x="1824" y="3480"/>
              <a:ext cx="2268" cy="135"/>
              <a:chOff x="1824" y="3480"/>
              <a:chExt cx="2268" cy="135"/>
            </a:xfrm>
          </p:grpSpPr>
          <p:sp>
            <p:nvSpPr>
              <p:cNvPr id="62474" name="Line 10"/>
              <p:cNvSpPr>
                <a:spLocks noChangeShapeType="1"/>
              </p:cNvSpPr>
              <p:nvPr/>
            </p:nvSpPr>
            <p:spPr bwMode="auto">
              <a:xfrm>
                <a:off x="1884" y="3480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5" name="Line 11"/>
              <p:cNvSpPr>
                <a:spLocks noChangeShapeType="1"/>
              </p:cNvSpPr>
              <p:nvPr/>
            </p:nvSpPr>
            <p:spPr bwMode="auto">
              <a:xfrm flipH="1">
                <a:off x="1824" y="3492"/>
                <a:ext cx="192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6" name="Line 12"/>
              <p:cNvSpPr>
                <a:spLocks noChangeShapeType="1"/>
              </p:cNvSpPr>
              <p:nvPr/>
            </p:nvSpPr>
            <p:spPr bwMode="auto">
              <a:xfrm flipH="1">
                <a:off x="2028" y="3492"/>
                <a:ext cx="192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7" name="Line 13"/>
              <p:cNvSpPr>
                <a:spLocks noChangeShapeType="1"/>
              </p:cNvSpPr>
              <p:nvPr/>
            </p:nvSpPr>
            <p:spPr bwMode="auto">
              <a:xfrm flipH="1">
                <a:off x="2508" y="3492"/>
                <a:ext cx="192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8" name="Line 14"/>
              <p:cNvSpPr>
                <a:spLocks noChangeShapeType="1"/>
              </p:cNvSpPr>
              <p:nvPr/>
            </p:nvSpPr>
            <p:spPr bwMode="auto">
              <a:xfrm flipH="1">
                <a:off x="2748" y="3492"/>
                <a:ext cx="192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9" name="Line 15"/>
              <p:cNvSpPr>
                <a:spLocks noChangeShapeType="1"/>
              </p:cNvSpPr>
              <p:nvPr/>
            </p:nvSpPr>
            <p:spPr bwMode="auto">
              <a:xfrm flipH="1">
                <a:off x="2988" y="3492"/>
                <a:ext cx="192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0" name="Line 16"/>
              <p:cNvSpPr>
                <a:spLocks noChangeShapeType="1"/>
              </p:cNvSpPr>
              <p:nvPr/>
            </p:nvSpPr>
            <p:spPr bwMode="auto">
              <a:xfrm flipH="1">
                <a:off x="3216" y="3504"/>
                <a:ext cx="192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1" name="Line 17"/>
              <p:cNvSpPr>
                <a:spLocks noChangeShapeType="1"/>
              </p:cNvSpPr>
              <p:nvPr/>
            </p:nvSpPr>
            <p:spPr bwMode="auto">
              <a:xfrm flipH="1">
                <a:off x="3468" y="3492"/>
                <a:ext cx="192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2" name="Line 18"/>
              <p:cNvSpPr>
                <a:spLocks noChangeShapeType="1"/>
              </p:cNvSpPr>
              <p:nvPr/>
            </p:nvSpPr>
            <p:spPr bwMode="auto">
              <a:xfrm flipH="1">
                <a:off x="3708" y="3492"/>
                <a:ext cx="192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3" name="Line 19"/>
              <p:cNvSpPr>
                <a:spLocks noChangeShapeType="1"/>
              </p:cNvSpPr>
              <p:nvPr/>
            </p:nvSpPr>
            <p:spPr bwMode="auto">
              <a:xfrm flipH="1">
                <a:off x="3900" y="3492"/>
                <a:ext cx="192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2484" name="Rectangle 20"/>
          <p:cNvSpPr>
            <a:spLocks noChangeArrowheads="1"/>
          </p:cNvSpPr>
          <p:nvPr/>
        </p:nvSpPr>
        <p:spPr bwMode="auto">
          <a:xfrm>
            <a:off x="4629150" y="554355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/>
            <a:r>
              <a:rPr lang="en-US" sz="2700">
                <a:latin typeface="Times New Roman" pitchFamily="18" charset="0"/>
                <a:cs typeface="Arial" charset="0"/>
              </a:rPr>
              <a:t>I</a:t>
            </a:r>
          </a:p>
        </p:txBody>
      </p:sp>
      <p:sp>
        <p:nvSpPr>
          <p:cNvPr id="62485" name="Line 21"/>
          <p:cNvSpPr>
            <a:spLocks noChangeShapeType="1"/>
          </p:cNvSpPr>
          <p:nvPr/>
        </p:nvSpPr>
        <p:spPr bwMode="auto">
          <a:xfrm>
            <a:off x="4800600" y="3771900"/>
            <a:ext cx="0" cy="175260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86" name="Arc 22"/>
          <p:cNvSpPr>
            <a:spLocks/>
          </p:cNvSpPr>
          <p:nvPr/>
        </p:nvSpPr>
        <p:spPr bwMode="auto">
          <a:xfrm rot="20740637" flipH="1">
            <a:off x="4565650" y="4867275"/>
            <a:ext cx="260350" cy="176213"/>
          </a:xfrm>
          <a:custGeom>
            <a:avLst/>
            <a:gdLst>
              <a:gd name="G0" fmla="+- 3423 0 0"/>
              <a:gd name="G1" fmla="+- 21600 0 0"/>
              <a:gd name="G2" fmla="+- 21600 0 0"/>
              <a:gd name="T0" fmla="*/ 0 w 22880"/>
              <a:gd name="T1" fmla="*/ 273 h 21600"/>
              <a:gd name="T2" fmla="*/ 22880 w 22880"/>
              <a:gd name="T3" fmla="*/ 12219 h 21600"/>
              <a:gd name="T4" fmla="*/ 3423 w 2288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880" h="21600" fill="none" extrusionOk="0">
                <a:moveTo>
                  <a:pt x="-1" y="272"/>
                </a:moveTo>
                <a:cubicBezTo>
                  <a:pt x="1131" y="91"/>
                  <a:pt x="2276" y="-1"/>
                  <a:pt x="3423" y="0"/>
                </a:cubicBezTo>
                <a:cubicBezTo>
                  <a:pt x="11716" y="0"/>
                  <a:pt x="19277" y="4748"/>
                  <a:pt x="22879" y="12219"/>
                </a:cubicBezTo>
              </a:path>
              <a:path w="22880" h="21600" stroke="0" extrusionOk="0">
                <a:moveTo>
                  <a:pt x="-1" y="272"/>
                </a:moveTo>
                <a:cubicBezTo>
                  <a:pt x="1131" y="91"/>
                  <a:pt x="2276" y="-1"/>
                  <a:pt x="3423" y="0"/>
                </a:cubicBezTo>
                <a:cubicBezTo>
                  <a:pt x="11716" y="0"/>
                  <a:pt x="19277" y="4748"/>
                  <a:pt x="22879" y="12219"/>
                </a:cubicBezTo>
                <a:lnTo>
                  <a:pt x="3423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700">
              <a:latin typeface="Times New Roman" pitchFamily="18" charset="0"/>
              <a:cs typeface="Arial" charset="0"/>
            </a:endParaRPr>
          </a:p>
        </p:txBody>
      </p:sp>
      <p:sp>
        <p:nvSpPr>
          <p:cNvPr id="62487" name="Arc 23"/>
          <p:cNvSpPr>
            <a:spLocks/>
          </p:cNvSpPr>
          <p:nvPr/>
        </p:nvSpPr>
        <p:spPr bwMode="auto">
          <a:xfrm rot="1739556" flipH="1">
            <a:off x="4838700" y="4870450"/>
            <a:ext cx="427038" cy="133350"/>
          </a:xfrm>
          <a:custGeom>
            <a:avLst/>
            <a:gdLst>
              <a:gd name="G0" fmla="+- 0 0 0"/>
              <a:gd name="G1" fmla="+- 19017 0 0"/>
              <a:gd name="G2" fmla="+- 21600 0 0"/>
              <a:gd name="T0" fmla="*/ 10243 w 20188"/>
              <a:gd name="T1" fmla="*/ 0 h 19017"/>
              <a:gd name="T2" fmla="*/ 20188 w 20188"/>
              <a:gd name="T3" fmla="*/ 11336 h 19017"/>
              <a:gd name="T4" fmla="*/ 0 w 20188"/>
              <a:gd name="T5" fmla="*/ 19017 h 19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188" h="19017" fill="none" extrusionOk="0">
                <a:moveTo>
                  <a:pt x="10242" y="0"/>
                </a:moveTo>
                <a:cubicBezTo>
                  <a:pt x="14812" y="2461"/>
                  <a:pt x="18342" y="6485"/>
                  <a:pt x="20188" y="11335"/>
                </a:cubicBezTo>
              </a:path>
              <a:path w="20188" h="19017" stroke="0" extrusionOk="0">
                <a:moveTo>
                  <a:pt x="10242" y="0"/>
                </a:moveTo>
                <a:cubicBezTo>
                  <a:pt x="14812" y="2461"/>
                  <a:pt x="18342" y="6485"/>
                  <a:pt x="20188" y="11335"/>
                </a:cubicBezTo>
                <a:lnTo>
                  <a:pt x="0" y="19017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700">
              <a:latin typeface="Times New Roman" pitchFamily="18" charset="0"/>
              <a:cs typeface="Arial" charset="0"/>
            </a:endParaRPr>
          </a:p>
        </p:txBody>
      </p:sp>
      <p:grpSp>
        <p:nvGrpSpPr>
          <p:cNvPr id="62488" name="Group 24"/>
          <p:cNvGrpSpPr>
            <a:grpSpLocks/>
          </p:cNvGrpSpPr>
          <p:nvPr/>
        </p:nvGrpSpPr>
        <p:grpSpPr bwMode="auto">
          <a:xfrm rot="964163">
            <a:off x="3816350" y="3949700"/>
            <a:ext cx="1212850" cy="1460500"/>
            <a:chOff x="1008" y="3072"/>
            <a:chExt cx="804" cy="888"/>
          </a:xfrm>
        </p:grpSpPr>
        <p:sp>
          <p:nvSpPr>
            <p:cNvPr id="62489" name="Line 25"/>
            <p:cNvSpPr>
              <a:spLocks noChangeShapeType="1"/>
            </p:cNvSpPr>
            <p:nvPr/>
          </p:nvSpPr>
          <p:spPr bwMode="auto">
            <a:xfrm>
              <a:off x="1008" y="3072"/>
              <a:ext cx="804" cy="888"/>
            </a:xfrm>
            <a:prstGeom prst="line">
              <a:avLst/>
            </a:prstGeom>
            <a:noFill/>
            <a:ln w="19050">
              <a:solidFill>
                <a:srgbClr val="00CC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490" name="Line 26"/>
            <p:cNvSpPr>
              <a:spLocks noChangeShapeType="1"/>
            </p:cNvSpPr>
            <p:nvPr/>
          </p:nvSpPr>
          <p:spPr bwMode="auto">
            <a:xfrm>
              <a:off x="1188" y="3264"/>
              <a:ext cx="156" cy="192"/>
            </a:xfrm>
            <a:prstGeom prst="line">
              <a:avLst/>
            </a:prstGeom>
            <a:noFill/>
            <a:ln w="19050">
              <a:solidFill>
                <a:srgbClr val="00CC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91" name="Group 27"/>
          <p:cNvGrpSpPr>
            <a:grpSpLocks/>
          </p:cNvGrpSpPr>
          <p:nvPr/>
        </p:nvGrpSpPr>
        <p:grpSpPr bwMode="auto">
          <a:xfrm rot="-1284912">
            <a:off x="4495800" y="3886200"/>
            <a:ext cx="1352550" cy="1485900"/>
            <a:chOff x="1824" y="3048"/>
            <a:chExt cx="852" cy="936"/>
          </a:xfrm>
        </p:grpSpPr>
        <p:sp>
          <p:nvSpPr>
            <p:cNvPr id="62492" name="Line 28"/>
            <p:cNvSpPr>
              <a:spLocks noChangeShapeType="1"/>
            </p:cNvSpPr>
            <p:nvPr/>
          </p:nvSpPr>
          <p:spPr bwMode="auto">
            <a:xfrm flipH="1">
              <a:off x="1824" y="3048"/>
              <a:ext cx="852" cy="9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493" name="Line 29"/>
            <p:cNvSpPr>
              <a:spLocks noChangeShapeType="1"/>
            </p:cNvSpPr>
            <p:nvPr/>
          </p:nvSpPr>
          <p:spPr bwMode="auto">
            <a:xfrm flipV="1">
              <a:off x="2256" y="3300"/>
              <a:ext cx="192" cy="20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94" name="Rectangle 30"/>
          <p:cNvSpPr>
            <a:spLocks noChangeArrowheads="1"/>
          </p:cNvSpPr>
          <p:nvPr/>
        </p:nvSpPr>
        <p:spPr bwMode="auto">
          <a:xfrm>
            <a:off x="4457700" y="436245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/>
            <a:r>
              <a:rPr lang="en-US" sz="2700">
                <a:latin typeface="Times New Roman" pitchFamily="18" charset="0"/>
                <a:cs typeface="Arial" charset="0"/>
              </a:rPr>
              <a:t>i</a:t>
            </a:r>
          </a:p>
        </p:txBody>
      </p:sp>
      <p:sp>
        <p:nvSpPr>
          <p:cNvPr id="62495" name="Rectangle 31"/>
          <p:cNvSpPr>
            <a:spLocks noChangeArrowheads="1"/>
          </p:cNvSpPr>
          <p:nvPr/>
        </p:nvSpPr>
        <p:spPr bwMode="auto">
          <a:xfrm>
            <a:off x="4857750" y="436245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/>
            <a:r>
              <a:rPr lang="en-US" sz="2700">
                <a:latin typeface="Times New Roman" pitchFamily="18" charset="0"/>
                <a:cs typeface="Arial" charset="0"/>
              </a:rPr>
              <a:t>i’</a:t>
            </a:r>
          </a:p>
        </p:txBody>
      </p:sp>
      <p:sp>
        <p:nvSpPr>
          <p:cNvPr id="62496" name="Rectangle 32"/>
          <p:cNvSpPr>
            <a:spLocks noChangeArrowheads="1"/>
          </p:cNvSpPr>
          <p:nvPr/>
        </p:nvSpPr>
        <p:spPr bwMode="auto">
          <a:xfrm>
            <a:off x="3752850" y="348615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/>
            <a:r>
              <a:rPr lang="en-US" sz="2700">
                <a:latin typeface="Times New Roman" pitchFamily="18" charset="0"/>
                <a:cs typeface="Arial" charset="0"/>
              </a:rPr>
              <a:t>S</a:t>
            </a:r>
          </a:p>
        </p:txBody>
      </p:sp>
      <p:sp>
        <p:nvSpPr>
          <p:cNvPr id="62497" name="Rectangle 33"/>
          <p:cNvSpPr>
            <a:spLocks noChangeArrowheads="1"/>
          </p:cNvSpPr>
          <p:nvPr/>
        </p:nvSpPr>
        <p:spPr bwMode="auto">
          <a:xfrm>
            <a:off x="4495800" y="3429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/>
            <a:r>
              <a:rPr lang="en-US" sz="2700">
                <a:latin typeface="Times New Roman" pitchFamily="18" charset="0"/>
                <a:cs typeface="Arial" charset="0"/>
              </a:rPr>
              <a:t>N</a:t>
            </a:r>
          </a:p>
        </p:txBody>
      </p:sp>
      <p:sp>
        <p:nvSpPr>
          <p:cNvPr id="62498" name="Rectangle 34"/>
          <p:cNvSpPr>
            <a:spLocks noChangeArrowheads="1"/>
          </p:cNvSpPr>
          <p:nvPr/>
        </p:nvSpPr>
        <p:spPr bwMode="auto">
          <a:xfrm>
            <a:off x="5715000" y="3429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/>
            <a:r>
              <a:rPr lang="en-US" sz="2700">
                <a:latin typeface="Times New Roman" pitchFamily="18" charset="0"/>
                <a:cs typeface="Arial" charset="0"/>
              </a:rPr>
              <a:t>R</a:t>
            </a:r>
          </a:p>
        </p:txBody>
      </p:sp>
      <p:grpSp>
        <p:nvGrpSpPr>
          <p:cNvPr id="62499" name="Group 35"/>
          <p:cNvGrpSpPr>
            <a:grpSpLocks/>
          </p:cNvGrpSpPr>
          <p:nvPr/>
        </p:nvGrpSpPr>
        <p:grpSpPr bwMode="auto">
          <a:xfrm>
            <a:off x="4800600" y="5334000"/>
            <a:ext cx="228600" cy="171450"/>
            <a:chOff x="3024" y="3348"/>
            <a:chExt cx="144" cy="108"/>
          </a:xfrm>
        </p:grpSpPr>
        <p:sp>
          <p:nvSpPr>
            <p:cNvPr id="62500" name="Line 36"/>
            <p:cNvSpPr>
              <a:spLocks noChangeShapeType="1"/>
            </p:cNvSpPr>
            <p:nvPr/>
          </p:nvSpPr>
          <p:spPr bwMode="auto">
            <a:xfrm>
              <a:off x="3024" y="3348"/>
              <a:ext cx="144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501" name="Line 37"/>
            <p:cNvSpPr>
              <a:spLocks noChangeShapeType="1"/>
            </p:cNvSpPr>
            <p:nvPr/>
          </p:nvSpPr>
          <p:spPr bwMode="auto">
            <a:xfrm>
              <a:off x="3168" y="3360"/>
              <a:ext cx="0" cy="96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Tiết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6 :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Bài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tập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52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2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2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2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2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2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2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2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2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2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2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2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67" grpId="0" animBg="1"/>
      <p:bldP spid="62470" grpId="0"/>
      <p:bldP spid="62484" grpId="0"/>
      <p:bldP spid="62485" grpId="0" animBg="1"/>
      <p:bldP spid="62486" grpId="0" animBg="1"/>
      <p:bldP spid="62487" grpId="0" animBg="1"/>
      <p:bldP spid="62494" grpId="0"/>
      <p:bldP spid="62495" grpId="0"/>
      <p:bldP spid="62496" grpId="0"/>
      <p:bldP spid="62497" grpId="0"/>
      <p:bldP spid="624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 ƠN CÁC EM ĐÃ HỢP TÁC TRONG TIẾT HỌC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0" y="990600"/>
            <a:ext cx="457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  <a:latin typeface="Times New Roman" pitchFamily="18" charset="0"/>
              </a:rPr>
              <a:t>CHỦ ĐỀ 1: SỰ TRUYỀN THẲNG ÁNH SÁNG:</a:t>
            </a:r>
            <a:endParaRPr lang="en-US" sz="24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4156075" y="746125"/>
            <a:ext cx="52927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3: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Tìm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câu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đúng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trong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kết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luận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itchFamily="18" charset="0"/>
              </a:rPr>
              <a:t>sau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:</a:t>
            </a:r>
            <a:r>
              <a:rPr lang="en-US" sz="2400" b="1" i="1" dirty="0">
                <a:solidFill>
                  <a:srgbClr val="FF0066"/>
                </a:solidFill>
                <a:latin typeface="Times New Roman" pitchFamily="18" charset="0"/>
              </a:rPr>
              <a:t>.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      </a:t>
            </a:r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4267200" y="1539875"/>
            <a:ext cx="4724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A. Trong môi trường trong suốt,  đồng tính, ánh sáng truyền đi theo đường thẳng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52400" y="609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I.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KiÕn</a:t>
            </a: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thøc</a:t>
            </a: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cÇn</a:t>
            </a: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nhí</a:t>
            </a:r>
            <a:endParaRPr lang="en-US" sz="2400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>
            <a:off x="4211638" y="457200"/>
            <a:ext cx="0" cy="6400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6" name="Oval 18"/>
          <p:cNvSpPr>
            <a:spLocks noChangeArrowheads="1"/>
          </p:cNvSpPr>
          <p:nvPr/>
        </p:nvSpPr>
        <p:spPr bwMode="auto">
          <a:xfrm>
            <a:off x="4191000" y="1600200"/>
            <a:ext cx="457200" cy="457200"/>
          </a:xfrm>
          <a:prstGeom prst="ellipse">
            <a:avLst/>
          </a:prstGeom>
          <a:solidFill>
            <a:srgbClr val="F20C0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39688" y="18288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1. Điều kiện nhìn thấy một vật:</a:t>
            </a:r>
            <a:endParaRPr lang="en-US" sz="24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0" y="3352800"/>
            <a:ext cx="419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Nguồn sáng là vật tự phát ra ánh sáng</a:t>
            </a:r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0" y="2225675"/>
            <a:ext cx="457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Ta nhìn thấy một vật khi có ánh sáng từ vật đó truyền vào mắt ta.</a:t>
            </a:r>
          </a:p>
        </p:txBody>
      </p: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0" y="29718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2. Nguồn sáng.Vật sáng:</a:t>
            </a:r>
            <a:endParaRPr lang="en-US" sz="24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7927" name="Text Box 39"/>
          <p:cNvSpPr txBox="1">
            <a:spLocks noChangeArrowheads="1"/>
          </p:cNvSpPr>
          <p:nvPr/>
        </p:nvSpPr>
        <p:spPr bwMode="auto">
          <a:xfrm>
            <a:off x="0" y="4070350"/>
            <a:ext cx="4191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Vật sáng bao gồm nguồn sáng và những vật tự hắt lại ánh sáng chiếu vào nó.</a:t>
            </a:r>
          </a:p>
        </p:txBody>
      </p:sp>
      <p:sp>
        <p:nvSpPr>
          <p:cNvPr id="37928" name="Text Box 40"/>
          <p:cNvSpPr txBox="1">
            <a:spLocks noChangeArrowheads="1"/>
          </p:cNvSpPr>
          <p:nvPr/>
        </p:nvSpPr>
        <p:spPr bwMode="auto">
          <a:xfrm>
            <a:off x="0" y="51816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3. Sự truyền thẳng ánh sáng:</a:t>
            </a:r>
            <a:endParaRPr lang="en-US" sz="24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7929" name="Text Box 41"/>
          <p:cNvSpPr txBox="1">
            <a:spLocks noChangeArrowheads="1"/>
          </p:cNvSpPr>
          <p:nvPr/>
        </p:nvSpPr>
        <p:spPr bwMode="auto">
          <a:xfrm>
            <a:off x="0" y="5562600"/>
            <a:ext cx="4191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Trong môi trường trong suốt,  đồng tính, ánh sáng truyền đi theo đường thẳng</a:t>
            </a:r>
          </a:p>
        </p:txBody>
      </p:sp>
      <p:sp>
        <p:nvSpPr>
          <p:cNvPr id="37930" name="Text Box 42"/>
          <p:cNvSpPr txBox="1">
            <a:spLocks noChangeArrowheads="1"/>
          </p:cNvSpPr>
          <p:nvPr/>
        </p:nvSpPr>
        <p:spPr bwMode="auto">
          <a:xfrm>
            <a:off x="4191000" y="2759075"/>
            <a:ext cx="495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B. Trong môi trường trong suốt,ánh sáng truyền đi theo đường thẳng</a:t>
            </a:r>
          </a:p>
        </p:txBody>
      </p:sp>
      <p:sp>
        <p:nvSpPr>
          <p:cNvPr id="37931" name="Text Box 43"/>
          <p:cNvSpPr txBox="1">
            <a:spLocks noChangeArrowheads="1"/>
          </p:cNvSpPr>
          <p:nvPr/>
        </p:nvSpPr>
        <p:spPr bwMode="auto">
          <a:xfrm>
            <a:off x="4191000" y="3597275"/>
            <a:ext cx="495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C. Trong môi trường đồng tính, ánh sáng truyền đi theo đường thẳng</a:t>
            </a:r>
          </a:p>
        </p:txBody>
      </p:sp>
      <p:grpSp>
        <p:nvGrpSpPr>
          <p:cNvPr id="37944" name="Group 56"/>
          <p:cNvGrpSpPr>
            <a:grpSpLocks/>
          </p:cNvGrpSpPr>
          <p:nvPr/>
        </p:nvGrpSpPr>
        <p:grpSpPr bwMode="auto">
          <a:xfrm>
            <a:off x="4246563" y="5264150"/>
            <a:ext cx="4876800" cy="1552575"/>
            <a:chOff x="2688" y="3342"/>
            <a:chExt cx="3072" cy="978"/>
          </a:xfrm>
        </p:grpSpPr>
        <p:sp>
          <p:nvSpPr>
            <p:cNvPr id="37916" name="Text Box 28"/>
            <p:cNvSpPr txBox="1">
              <a:spLocks noChangeArrowheads="1"/>
            </p:cNvSpPr>
            <p:nvPr/>
          </p:nvSpPr>
          <p:spPr bwMode="auto">
            <a:xfrm>
              <a:off x="3168" y="3342"/>
              <a:ext cx="2592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 Giải thích được các ứng dụng trong thực tế: ngắm đường thẳng, nhật thực, nguyệt thực…</a:t>
              </a:r>
              <a:endParaRPr lang="en-US" sz="2400" b="1" i="1">
                <a:latin typeface="Times New Roman" pitchFamily="18" charset="0"/>
              </a:endParaRPr>
            </a:p>
          </p:txBody>
        </p:sp>
        <p:sp>
          <p:nvSpPr>
            <p:cNvPr id="37932" name="AutoShape 44"/>
            <p:cNvSpPr>
              <a:spLocks noChangeArrowheads="1"/>
            </p:cNvSpPr>
            <p:nvPr/>
          </p:nvSpPr>
          <p:spPr bwMode="auto">
            <a:xfrm>
              <a:off x="2688" y="3360"/>
              <a:ext cx="480" cy="24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943" name="Line 6"/>
          <p:cNvSpPr>
            <a:spLocks noChangeShapeType="1"/>
          </p:cNvSpPr>
          <p:nvPr/>
        </p:nvSpPr>
        <p:spPr bwMode="auto">
          <a:xfrm>
            <a:off x="4168775" y="554038"/>
            <a:ext cx="0" cy="63246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3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34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35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4" grpId="0"/>
      <p:bldP spid="37915" grpId="0"/>
      <p:bldP spid="37906" grpId="0" animBg="1"/>
      <p:bldP spid="37928" grpId="0"/>
      <p:bldP spid="37929" grpId="0"/>
      <p:bldP spid="37930" grpId="0"/>
      <p:bldP spid="379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57" name="Group 45"/>
          <p:cNvGrpSpPr>
            <a:grpSpLocks/>
          </p:cNvGrpSpPr>
          <p:nvPr/>
        </p:nvGrpSpPr>
        <p:grpSpPr bwMode="auto">
          <a:xfrm>
            <a:off x="914400" y="4191000"/>
            <a:ext cx="1981200" cy="990600"/>
            <a:chOff x="1254" y="2160"/>
            <a:chExt cx="1248" cy="624"/>
          </a:xfrm>
        </p:grpSpPr>
        <p:pic>
          <p:nvPicPr>
            <p:cNvPr id="13338" name="Picture 26" descr="C:\program files\HuongViet\TriVietTHCS 2.0\Adh\tmp1.Bmp"/>
            <p:cNvPicPr>
              <a:picLocks noChangeAspect="1" noChangeArrowheads="1"/>
            </p:cNvPicPr>
            <p:nvPr/>
          </p:nvPicPr>
          <p:blipFill>
            <a:blip r:embed="rId2" r:link="rId3"/>
            <a:srcRect l="23999" t="41142" r="73601" b="10857"/>
            <a:stretch>
              <a:fillRect/>
            </a:stretch>
          </p:blipFill>
          <p:spPr bwMode="auto">
            <a:xfrm rot="5400000">
              <a:off x="1813" y="2347"/>
              <a:ext cx="89" cy="786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</p:spPr>
        </p:pic>
        <p:grpSp>
          <p:nvGrpSpPr>
            <p:cNvPr id="13339" name="Group 27"/>
            <p:cNvGrpSpPr>
              <a:grpSpLocks/>
            </p:cNvGrpSpPr>
            <p:nvPr/>
          </p:nvGrpSpPr>
          <p:grpSpPr bwMode="auto">
            <a:xfrm>
              <a:off x="1254" y="2267"/>
              <a:ext cx="590" cy="428"/>
              <a:chOff x="2907" y="2112"/>
              <a:chExt cx="1008" cy="576"/>
            </a:xfrm>
          </p:grpSpPr>
          <p:sp>
            <p:nvSpPr>
              <p:cNvPr id="13340" name="Line 28"/>
              <p:cNvSpPr>
                <a:spLocks noChangeShapeType="1"/>
              </p:cNvSpPr>
              <p:nvPr/>
            </p:nvSpPr>
            <p:spPr bwMode="auto">
              <a:xfrm>
                <a:off x="2907" y="2112"/>
                <a:ext cx="1008" cy="576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1" name="Line 29"/>
              <p:cNvSpPr>
                <a:spLocks noChangeShapeType="1"/>
              </p:cNvSpPr>
              <p:nvPr/>
            </p:nvSpPr>
            <p:spPr bwMode="auto">
              <a:xfrm>
                <a:off x="3174" y="2265"/>
                <a:ext cx="240" cy="144"/>
              </a:xfrm>
              <a:prstGeom prst="line">
                <a:avLst/>
              </a:prstGeom>
              <a:noFill/>
              <a:ln w="38100">
                <a:solidFill>
                  <a:srgbClr val="0000CC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42" name="Group 30"/>
            <p:cNvGrpSpPr>
              <a:grpSpLocks/>
            </p:cNvGrpSpPr>
            <p:nvPr/>
          </p:nvGrpSpPr>
          <p:grpSpPr bwMode="auto">
            <a:xfrm>
              <a:off x="1828" y="2303"/>
              <a:ext cx="674" cy="392"/>
              <a:chOff x="3888" y="2160"/>
              <a:chExt cx="1152" cy="528"/>
            </a:xfrm>
          </p:grpSpPr>
          <p:sp>
            <p:nvSpPr>
              <p:cNvPr id="13343" name="Line 31"/>
              <p:cNvSpPr>
                <a:spLocks noChangeShapeType="1"/>
              </p:cNvSpPr>
              <p:nvPr/>
            </p:nvSpPr>
            <p:spPr bwMode="auto">
              <a:xfrm flipV="1">
                <a:off x="3888" y="2160"/>
                <a:ext cx="1152" cy="528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4" name="Line 32"/>
              <p:cNvSpPr>
                <a:spLocks noChangeShapeType="1"/>
              </p:cNvSpPr>
              <p:nvPr/>
            </p:nvSpPr>
            <p:spPr bwMode="auto">
              <a:xfrm flipV="1">
                <a:off x="4272" y="2400"/>
                <a:ext cx="240" cy="117"/>
              </a:xfrm>
              <a:prstGeom prst="line">
                <a:avLst/>
              </a:prstGeom>
              <a:noFill/>
              <a:ln w="38100">
                <a:solidFill>
                  <a:srgbClr val="0000CC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45" name="Line 33"/>
            <p:cNvSpPr>
              <a:spLocks noChangeShapeType="1"/>
            </p:cNvSpPr>
            <p:nvPr/>
          </p:nvSpPr>
          <p:spPr bwMode="auto">
            <a:xfrm>
              <a:off x="1837" y="2160"/>
              <a:ext cx="0" cy="535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Arc 34"/>
            <p:cNvSpPr>
              <a:spLocks/>
            </p:cNvSpPr>
            <p:nvPr/>
          </p:nvSpPr>
          <p:spPr bwMode="auto">
            <a:xfrm>
              <a:off x="1846" y="2501"/>
              <a:ext cx="112" cy="10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7" name="Arc 35"/>
            <p:cNvSpPr>
              <a:spLocks/>
            </p:cNvSpPr>
            <p:nvPr/>
          </p:nvSpPr>
          <p:spPr bwMode="auto">
            <a:xfrm flipH="1">
              <a:off x="1716" y="2494"/>
              <a:ext cx="112" cy="10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8" name="Text Box 36"/>
            <p:cNvSpPr txBox="1">
              <a:spLocks noChangeArrowheads="1"/>
            </p:cNvSpPr>
            <p:nvPr/>
          </p:nvSpPr>
          <p:spPr bwMode="auto">
            <a:xfrm>
              <a:off x="1661" y="2240"/>
              <a:ext cx="196" cy="29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13349" name="Text Box 37"/>
            <p:cNvSpPr txBox="1">
              <a:spLocks noChangeArrowheads="1"/>
            </p:cNvSpPr>
            <p:nvPr/>
          </p:nvSpPr>
          <p:spPr bwMode="auto">
            <a:xfrm>
              <a:off x="1878" y="2244"/>
              <a:ext cx="240" cy="29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i’</a:t>
              </a:r>
            </a:p>
          </p:txBody>
        </p:sp>
      </p:grpSp>
      <p:sp>
        <p:nvSpPr>
          <p:cNvPr id="13362" name="Text Box 50"/>
          <p:cNvSpPr txBox="1">
            <a:spLocks noChangeArrowheads="1"/>
          </p:cNvSpPr>
          <p:nvPr/>
        </p:nvSpPr>
        <p:spPr bwMode="auto">
          <a:xfrm>
            <a:off x="5181600" y="609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II.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VËn</a:t>
            </a: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dông</a:t>
            </a:r>
            <a:endParaRPr lang="en-US" sz="2400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13363" name="Text Box 51"/>
          <p:cNvSpPr txBox="1">
            <a:spLocks noChangeArrowheads="1"/>
          </p:cNvSpPr>
          <p:nvPr/>
        </p:nvSpPr>
        <p:spPr bwMode="auto">
          <a:xfrm>
            <a:off x="4800600" y="1006475"/>
            <a:ext cx="449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tập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vận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dụng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định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luật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truyền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thẳng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ánh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39933"/>
                </a:solidFill>
                <a:latin typeface="Times New Roman" pitchFamily="18" charset="0"/>
              </a:rPr>
              <a:t>sáng</a:t>
            </a:r>
            <a:r>
              <a:rPr lang="en-US" sz="2400" b="1" dirty="0">
                <a:solidFill>
                  <a:srgbClr val="339933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3364" name="Text Box 52"/>
          <p:cNvSpPr txBox="1">
            <a:spLocks noChangeArrowheads="1"/>
          </p:cNvSpPr>
          <p:nvPr/>
        </p:nvSpPr>
        <p:spPr bwMode="auto">
          <a:xfrm>
            <a:off x="-76200" y="9144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1.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Điều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kiện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nhìn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thấy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vật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en-US" sz="2000" b="1" i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3365" name="Text Box 53"/>
          <p:cNvSpPr txBox="1">
            <a:spLocks noChangeArrowheads="1"/>
          </p:cNvSpPr>
          <p:nvPr/>
        </p:nvSpPr>
        <p:spPr bwMode="auto">
          <a:xfrm>
            <a:off x="0" y="12954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Ta nhìn thấy một vật khi có ánh sáng từ vật đó truyền vào mắt ta.</a:t>
            </a:r>
          </a:p>
        </p:txBody>
      </p:sp>
      <p:sp>
        <p:nvSpPr>
          <p:cNvPr id="13366" name="Text Box 54"/>
          <p:cNvSpPr txBox="1">
            <a:spLocks noChangeArrowheads="1"/>
          </p:cNvSpPr>
          <p:nvPr/>
        </p:nvSpPr>
        <p:spPr bwMode="auto">
          <a:xfrm>
            <a:off x="-76200" y="19050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2.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Sự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truyền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thẳng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ánh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en-US" sz="2000" b="1" i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3367" name="Text Box 55"/>
          <p:cNvSpPr txBox="1">
            <a:spLocks noChangeArrowheads="1"/>
          </p:cNvSpPr>
          <p:nvPr/>
        </p:nvSpPr>
        <p:spPr bwMode="auto">
          <a:xfrm>
            <a:off x="0" y="22098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 err="1">
                <a:latin typeface="Times New Roman" pitchFamily="18" charset="0"/>
              </a:rPr>
              <a:t>Trong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môi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trường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trong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suốt</a:t>
            </a:r>
            <a:r>
              <a:rPr lang="en-US" sz="2000" b="1" i="1" dirty="0">
                <a:latin typeface="Times New Roman" pitchFamily="18" charset="0"/>
              </a:rPr>
              <a:t>,  </a:t>
            </a:r>
            <a:r>
              <a:rPr lang="en-US" sz="2000" b="1" i="1" dirty="0" err="1">
                <a:latin typeface="Times New Roman" pitchFamily="18" charset="0"/>
              </a:rPr>
              <a:t>đồng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tính</a:t>
            </a:r>
            <a:r>
              <a:rPr lang="en-US" sz="2000" b="1" i="1" dirty="0">
                <a:latin typeface="Times New Roman" pitchFamily="18" charset="0"/>
              </a:rPr>
              <a:t>, </a:t>
            </a:r>
            <a:r>
              <a:rPr lang="en-US" sz="2000" b="1" i="1" dirty="0" err="1">
                <a:latin typeface="Times New Roman" pitchFamily="18" charset="0"/>
              </a:rPr>
              <a:t>ánh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sáng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truyền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đi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theo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đường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thẳng</a:t>
            </a:r>
            <a:endParaRPr lang="en-US" sz="2000" b="1" i="1" dirty="0">
              <a:latin typeface="Times New Roman" pitchFamily="18" charset="0"/>
            </a:endParaRPr>
          </a:p>
        </p:txBody>
      </p:sp>
      <p:sp>
        <p:nvSpPr>
          <p:cNvPr id="13368" name="Text Box 56"/>
          <p:cNvSpPr txBox="1">
            <a:spLocks noChangeArrowheads="1"/>
          </p:cNvSpPr>
          <p:nvPr/>
        </p:nvSpPr>
        <p:spPr bwMode="auto">
          <a:xfrm>
            <a:off x="-76200" y="283845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3.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Định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luật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phản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xạ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ánh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</a:rPr>
              <a:t>sáng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en-US" sz="2000" b="1" i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3369" name="Text Box 57"/>
          <p:cNvSpPr txBox="1">
            <a:spLocks noChangeArrowheads="1"/>
          </p:cNvSpPr>
          <p:nvPr/>
        </p:nvSpPr>
        <p:spPr bwMode="auto">
          <a:xfrm>
            <a:off x="-76200" y="3159125"/>
            <a:ext cx="487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 smtClean="0">
                <a:latin typeface="Times New Roman" pitchFamily="18" charset="0"/>
              </a:rPr>
              <a:t>- Tia </a:t>
            </a:r>
            <a:r>
              <a:rPr lang="en-US" sz="2000" b="1" i="1" dirty="0" err="1">
                <a:latin typeface="Times New Roman" pitchFamily="18" charset="0"/>
              </a:rPr>
              <a:t>phản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xạ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nằm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trong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mặt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phẳng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chứa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tia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tới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và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pháp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tuyến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của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gương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tại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điểm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tới</a:t>
            </a:r>
            <a:r>
              <a:rPr lang="en-US" sz="2000" b="1" i="1" dirty="0">
                <a:latin typeface="Times New Roman" pitchFamily="18" charset="0"/>
              </a:rPr>
              <a:t>.</a:t>
            </a:r>
          </a:p>
        </p:txBody>
      </p:sp>
      <p:sp>
        <p:nvSpPr>
          <p:cNvPr id="13370" name="Text Box 58"/>
          <p:cNvSpPr txBox="1">
            <a:spLocks noChangeArrowheads="1"/>
          </p:cNvSpPr>
          <p:nvPr/>
        </p:nvSpPr>
        <p:spPr bwMode="auto">
          <a:xfrm>
            <a:off x="-76200" y="3844925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 i="1" dirty="0" smtClean="0">
                <a:latin typeface="Times New Roman" pitchFamily="18" charset="0"/>
              </a:rPr>
              <a:t> </a:t>
            </a:r>
            <a:r>
              <a:rPr lang="en-US" sz="2000" b="1" i="1" dirty="0" err="1" smtClean="0">
                <a:latin typeface="Times New Roman" pitchFamily="18" charset="0"/>
              </a:rPr>
              <a:t>Góc</a:t>
            </a:r>
            <a:r>
              <a:rPr lang="en-US" sz="2000" b="1" i="1" dirty="0" smtClean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phản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xạ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bằng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góc</a:t>
            </a:r>
            <a:r>
              <a:rPr lang="en-US" sz="2000" b="1" i="1" dirty="0">
                <a:latin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</a:rPr>
              <a:t>tới</a:t>
            </a:r>
            <a:r>
              <a:rPr lang="en-US" sz="2000" b="1" i="1" dirty="0">
                <a:latin typeface="Times New Roman" pitchFamily="18" charset="0"/>
              </a:rPr>
              <a:t> ( </a:t>
            </a:r>
            <a:r>
              <a:rPr lang="en-US" sz="2000" b="1" i="1" dirty="0" err="1">
                <a:latin typeface="Times New Roman" pitchFamily="18" charset="0"/>
              </a:rPr>
              <a:t>i</a:t>
            </a:r>
            <a:r>
              <a:rPr lang="en-US" sz="2000" b="1" i="1" dirty="0">
                <a:latin typeface="Times New Roman" pitchFamily="18" charset="0"/>
              </a:rPr>
              <a:t> = </a:t>
            </a:r>
            <a:r>
              <a:rPr lang="en-US" sz="2000" b="1" i="1" dirty="0" err="1">
                <a:latin typeface="Times New Roman" pitchFamily="18" charset="0"/>
              </a:rPr>
              <a:t>i</a:t>
            </a:r>
            <a:r>
              <a:rPr lang="en-US" sz="2000" b="1" i="1" dirty="0">
                <a:latin typeface="Times New Roman" pitchFamily="18" charset="0"/>
              </a:rPr>
              <a:t>’ )</a:t>
            </a:r>
          </a:p>
        </p:txBody>
      </p:sp>
      <p:sp>
        <p:nvSpPr>
          <p:cNvPr id="13388" name="Line 6"/>
          <p:cNvSpPr>
            <a:spLocks noChangeShapeType="1"/>
          </p:cNvSpPr>
          <p:nvPr/>
        </p:nvSpPr>
        <p:spPr bwMode="auto">
          <a:xfrm>
            <a:off x="4800600" y="533400"/>
            <a:ext cx="0" cy="63246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89" name="Text Box 77"/>
          <p:cNvSpPr txBox="1">
            <a:spLocks noChangeArrowheads="1"/>
          </p:cNvSpPr>
          <p:nvPr/>
        </p:nvSpPr>
        <p:spPr bwMode="auto">
          <a:xfrm>
            <a:off x="0" y="533400"/>
            <a:ext cx="4038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FF0000"/>
                </a:solidFill>
                <a:latin typeface=".VnTimeH" pitchFamily="34" charset="0"/>
              </a:rPr>
              <a:t>I. </a:t>
            </a:r>
            <a:r>
              <a:rPr lang="en-US" sz="2200" b="1" dirty="0" err="1">
                <a:solidFill>
                  <a:srgbClr val="FF0000"/>
                </a:solidFill>
                <a:latin typeface=".VnTimeH" pitchFamily="34" charset="0"/>
              </a:rPr>
              <a:t>KiÕn</a:t>
            </a:r>
            <a:r>
              <a:rPr lang="en-US" sz="22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.VnTimeH" pitchFamily="34" charset="0"/>
              </a:rPr>
              <a:t>thøc</a:t>
            </a:r>
            <a:r>
              <a:rPr lang="en-US" sz="22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.VnTimeH" pitchFamily="34" charset="0"/>
              </a:rPr>
              <a:t>cÇn</a:t>
            </a:r>
            <a:r>
              <a:rPr lang="en-US" sz="22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.VnTimeH" pitchFamily="34" charset="0"/>
              </a:rPr>
              <a:t>nhí</a:t>
            </a:r>
            <a:endParaRPr lang="en-US" sz="2200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grpSp>
        <p:nvGrpSpPr>
          <p:cNvPr id="42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43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44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62" grpId="0"/>
      <p:bldP spid="133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76200" y="6858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II. VẬN DỤNG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0" y="1600200"/>
            <a:ext cx="609600" cy="466725"/>
          </a:xfrm>
          <a:prstGeom prst="rect">
            <a:avLst/>
          </a:prstGeom>
          <a:solidFill>
            <a:srgbClr val="ED4827"/>
          </a:solidFill>
          <a:ln w="9525">
            <a:solidFill>
              <a:srgbClr val="ED4827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bg1"/>
                </a:solidFill>
                <a:latin typeface="Times New Roman" pitchFamily="18" charset="0"/>
              </a:rPr>
              <a:t>C3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762000" y="16002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Cho </a:t>
            </a:r>
            <a:r>
              <a:rPr lang="en-US" sz="2400" b="1" dirty="0" err="1">
                <a:latin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</a:rPr>
              <a:t>:</a:t>
            </a:r>
            <a:endParaRPr lang="en-US" sz="2400" b="1" i="1" dirty="0">
              <a:latin typeface="Times New Roman" pitchFamily="18" charset="0"/>
            </a:endParaRP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762000" y="2133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Ai </a:t>
            </a:r>
            <a:r>
              <a:rPr lang="en-US" sz="2400" b="1" dirty="0" err="1">
                <a:latin typeface="Times New Roman" pitchFamily="18" charset="0"/>
              </a:rPr>
              <a:t>nhìn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thấy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ai</a:t>
            </a:r>
            <a:r>
              <a:rPr lang="en-US" sz="2400" b="1" dirty="0" smtClean="0">
                <a:latin typeface="Times New Roman" pitchFamily="18" charset="0"/>
              </a:rPr>
              <a:t>?</a:t>
            </a:r>
            <a:endParaRPr lang="en-US" sz="2400" b="1" i="1" dirty="0">
              <a:latin typeface="Times New Roman" pitchFamily="18" charset="0"/>
            </a:endParaRPr>
          </a:p>
        </p:txBody>
      </p:sp>
      <p:grpSp>
        <p:nvGrpSpPr>
          <p:cNvPr id="46145" name="Group 65"/>
          <p:cNvGrpSpPr>
            <a:grpSpLocks/>
          </p:cNvGrpSpPr>
          <p:nvPr/>
        </p:nvGrpSpPr>
        <p:grpSpPr bwMode="auto">
          <a:xfrm>
            <a:off x="4648200" y="1481138"/>
            <a:ext cx="4343400" cy="2546350"/>
            <a:chOff x="2928" y="933"/>
            <a:chExt cx="2736" cy="1604"/>
          </a:xfrm>
        </p:grpSpPr>
        <p:grpSp>
          <p:nvGrpSpPr>
            <p:cNvPr id="48147" name="Group 19"/>
            <p:cNvGrpSpPr>
              <a:grpSpLocks/>
            </p:cNvGrpSpPr>
            <p:nvPr/>
          </p:nvGrpSpPr>
          <p:grpSpPr bwMode="auto">
            <a:xfrm>
              <a:off x="2928" y="933"/>
              <a:ext cx="2736" cy="1604"/>
              <a:chOff x="2928" y="480"/>
              <a:chExt cx="2736" cy="1604"/>
            </a:xfrm>
          </p:grpSpPr>
          <p:pic>
            <p:nvPicPr>
              <p:cNvPr id="46102" name="Picture 14" descr="B9_bon%20ban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976" y="480"/>
                <a:ext cx="2688" cy="16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6103" name="Text Box 15"/>
              <p:cNvSpPr txBox="1">
                <a:spLocks noChangeArrowheads="1"/>
              </p:cNvSpPr>
              <p:nvPr/>
            </p:nvSpPr>
            <p:spPr bwMode="auto">
              <a:xfrm>
                <a:off x="4129" y="480"/>
                <a:ext cx="431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tx2"/>
                    </a:solidFill>
                    <a:latin typeface=".VnArial" pitchFamily="34" charset="0"/>
                  </a:rPr>
                  <a:t>An</a:t>
                </a:r>
              </a:p>
            </p:txBody>
          </p:sp>
          <p:sp>
            <p:nvSpPr>
              <p:cNvPr id="46104" name="Text Box 16"/>
              <p:cNvSpPr txBox="1">
                <a:spLocks noChangeArrowheads="1"/>
              </p:cNvSpPr>
              <p:nvPr/>
            </p:nvSpPr>
            <p:spPr bwMode="auto">
              <a:xfrm>
                <a:off x="5130" y="480"/>
                <a:ext cx="48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tx2"/>
                    </a:solidFill>
                    <a:latin typeface=".VnArial" pitchFamily="34" charset="0"/>
                  </a:rPr>
                  <a:t>Hµ</a:t>
                </a:r>
              </a:p>
            </p:txBody>
          </p:sp>
          <p:sp>
            <p:nvSpPr>
              <p:cNvPr id="46105" name="Text Box 17"/>
              <p:cNvSpPr txBox="1">
                <a:spLocks noChangeArrowheads="1"/>
              </p:cNvSpPr>
              <p:nvPr/>
            </p:nvSpPr>
            <p:spPr bwMode="auto">
              <a:xfrm>
                <a:off x="2928" y="480"/>
                <a:ext cx="91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tx2"/>
                    </a:solidFill>
                    <a:latin typeface=".VnArial" pitchFamily="34" charset="0"/>
                  </a:rPr>
                  <a:t>Thanh</a:t>
                </a:r>
              </a:p>
            </p:txBody>
          </p:sp>
          <p:sp>
            <p:nvSpPr>
              <p:cNvPr id="46106" name="Text Box 18"/>
              <p:cNvSpPr txBox="1">
                <a:spLocks noChangeArrowheads="1"/>
              </p:cNvSpPr>
              <p:nvPr/>
            </p:nvSpPr>
            <p:spPr bwMode="auto">
              <a:xfrm>
                <a:off x="3560" y="1253"/>
                <a:ext cx="52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tx2"/>
                    </a:solidFill>
                    <a:latin typeface=".VnArial" pitchFamily="34" charset="0"/>
                  </a:rPr>
                  <a:t>H¶i</a:t>
                </a:r>
              </a:p>
            </p:txBody>
          </p:sp>
        </p:grpSp>
        <p:sp>
          <p:nvSpPr>
            <p:cNvPr id="46107" name="Line 27"/>
            <p:cNvSpPr>
              <a:spLocks noChangeShapeType="1"/>
            </p:cNvSpPr>
            <p:nvPr/>
          </p:nvSpPr>
          <p:spPr bwMode="auto">
            <a:xfrm>
              <a:off x="3120" y="111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08" name="Line 28"/>
            <p:cNvSpPr>
              <a:spLocks noChangeShapeType="1"/>
            </p:cNvSpPr>
            <p:nvPr/>
          </p:nvSpPr>
          <p:spPr bwMode="auto">
            <a:xfrm>
              <a:off x="4272" y="1113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80" name="Rectangle 52"/>
          <p:cNvSpPr>
            <a:spLocks noChangeArrowheads="1"/>
          </p:cNvSpPr>
          <p:nvPr/>
        </p:nvSpPr>
        <p:spPr bwMode="auto">
          <a:xfrm>
            <a:off x="6629400" y="4810125"/>
            <a:ext cx="1997075" cy="928688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48181" name="Text Box 53"/>
          <p:cNvSpPr txBox="1">
            <a:spLocks noChangeArrowheads="1"/>
          </p:cNvSpPr>
          <p:nvPr/>
        </p:nvSpPr>
        <p:spPr bwMode="auto">
          <a:xfrm>
            <a:off x="6629400" y="4935538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Tñ ®øng</a:t>
            </a:r>
          </a:p>
        </p:txBody>
      </p:sp>
      <p:sp>
        <p:nvSpPr>
          <p:cNvPr id="48182" name="Oval 54"/>
          <p:cNvSpPr>
            <a:spLocks noChangeArrowheads="1"/>
          </p:cNvSpPr>
          <p:nvPr/>
        </p:nvSpPr>
        <p:spPr bwMode="auto">
          <a:xfrm>
            <a:off x="8053388" y="6029325"/>
            <a:ext cx="68262" cy="1317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48183" name="Oval 55"/>
          <p:cNvSpPr>
            <a:spLocks noChangeArrowheads="1"/>
          </p:cNvSpPr>
          <p:nvPr/>
        </p:nvSpPr>
        <p:spPr bwMode="auto">
          <a:xfrm>
            <a:off x="5341938" y="4962525"/>
            <a:ext cx="68262" cy="1333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48184" name="Oval 56"/>
          <p:cNvSpPr>
            <a:spLocks noChangeArrowheads="1"/>
          </p:cNvSpPr>
          <p:nvPr/>
        </p:nvSpPr>
        <p:spPr bwMode="auto">
          <a:xfrm>
            <a:off x="5348288" y="5710238"/>
            <a:ext cx="68262" cy="13335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48185" name="Oval 57"/>
          <p:cNvSpPr>
            <a:spLocks noChangeArrowheads="1"/>
          </p:cNvSpPr>
          <p:nvPr/>
        </p:nvSpPr>
        <p:spPr bwMode="auto">
          <a:xfrm>
            <a:off x="6553200" y="4505325"/>
            <a:ext cx="69850" cy="1317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48186" name="Text Box 58"/>
          <p:cNvSpPr txBox="1">
            <a:spLocks noChangeArrowheads="1"/>
          </p:cNvSpPr>
          <p:nvPr/>
        </p:nvSpPr>
        <p:spPr bwMode="auto">
          <a:xfrm>
            <a:off x="4572000" y="5729288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H¶i</a:t>
            </a:r>
          </a:p>
        </p:txBody>
      </p:sp>
      <p:sp>
        <p:nvSpPr>
          <p:cNvPr id="48187" name="Text Box 59"/>
          <p:cNvSpPr txBox="1">
            <a:spLocks noChangeArrowheads="1"/>
          </p:cNvSpPr>
          <p:nvPr/>
        </p:nvSpPr>
        <p:spPr bwMode="auto">
          <a:xfrm>
            <a:off x="4038600" y="4586288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Thanh</a:t>
            </a:r>
          </a:p>
        </p:txBody>
      </p:sp>
      <p:sp>
        <p:nvSpPr>
          <p:cNvPr id="48189" name="Text Box 61"/>
          <p:cNvSpPr txBox="1">
            <a:spLocks noChangeArrowheads="1"/>
          </p:cNvSpPr>
          <p:nvPr/>
        </p:nvSpPr>
        <p:spPr bwMode="auto">
          <a:xfrm>
            <a:off x="6172200" y="3976688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An</a:t>
            </a:r>
          </a:p>
        </p:txBody>
      </p:sp>
      <p:sp>
        <p:nvSpPr>
          <p:cNvPr id="48238" name="Line 110"/>
          <p:cNvSpPr>
            <a:spLocks noChangeShapeType="1"/>
          </p:cNvSpPr>
          <p:nvPr/>
        </p:nvSpPr>
        <p:spPr bwMode="auto">
          <a:xfrm>
            <a:off x="6565900" y="4560888"/>
            <a:ext cx="1524000" cy="1524000"/>
          </a:xfrm>
          <a:prstGeom prst="line">
            <a:avLst/>
          </a:prstGeom>
          <a:noFill/>
          <a:ln w="19050">
            <a:solidFill>
              <a:srgbClr val="0000CC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245" name="Line 117"/>
          <p:cNvSpPr>
            <a:spLocks noChangeShapeType="1"/>
          </p:cNvSpPr>
          <p:nvPr/>
        </p:nvSpPr>
        <p:spPr bwMode="auto">
          <a:xfrm>
            <a:off x="5334000" y="5018088"/>
            <a:ext cx="2743200" cy="1066800"/>
          </a:xfrm>
          <a:prstGeom prst="line">
            <a:avLst/>
          </a:prstGeom>
          <a:noFill/>
          <a:ln w="19050">
            <a:solidFill>
              <a:srgbClr val="0000CC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88" name="Text Box 60"/>
          <p:cNvSpPr txBox="1">
            <a:spLocks noChangeArrowheads="1"/>
          </p:cNvSpPr>
          <p:nvPr/>
        </p:nvSpPr>
        <p:spPr bwMode="auto">
          <a:xfrm>
            <a:off x="8229600" y="6034088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Hµ</a:t>
            </a:r>
          </a:p>
        </p:txBody>
      </p:sp>
      <p:grpSp>
        <p:nvGrpSpPr>
          <p:cNvPr id="46121" name="Group 41"/>
          <p:cNvGrpSpPr>
            <a:grpSpLocks/>
          </p:cNvGrpSpPr>
          <p:nvPr/>
        </p:nvGrpSpPr>
        <p:grpSpPr bwMode="auto">
          <a:xfrm>
            <a:off x="5334000" y="4581525"/>
            <a:ext cx="1219200" cy="457200"/>
            <a:chOff x="3360" y="2493"/>
            <a:chExt cx="768" cy="288"/>
          </a:xfrm>
        </p:grpSpPr>
        <p:sp>
          <p:nvSpPr>
            <p:cNvPr id="48190" name="Line 62"/>
            <p:cNvSpPr>
              <a:spLocks noChangeShapeType="1"/>
            </p:cNvSpPr>
            <p:nvPr/>
          </p:nvSpPr>
          <p:spPr bwMode="auto">
            <a:xfrm flipV="1">
              <a:off x="3360" y="2493"/>
              <a:ext cx="768" cy="28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23" name="Line 43"/>
            <p:cNvSpPr>
              <a:spLocks noChangeShapeType="1"/>
            </p:cNvSpPr>
            <p:nvPr/>
          </p:nvSpPr>
          <p:spPr bwMode="auto">
            <a:xfrm flipV="1">
              <a:off x="3552" y="2610"/>
              <a:ext cx="240" cy="96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24" name="Group 44"/>
          <p:cNvGrpSpPr>
            <a:grpSpLocks/>
          </p:cNvGrpSpPr>
          <p:nvPr/>
        </p:nvGrpSpPr>
        <p:grpSpPr bwMode="auto">
          <a:xfrm>
            <a:off x="5410200" y="4560888"/>
            <a:ext cx="1143000" cy="1219200"/>
            <a:chOff x="3408" y="2480"/>
            <a:chExt cx="720" cy="768"/>
          </a:xfrm>
        </p:grpSpPr>
        <p:sp>
          <p:nvSpPr>
            <p:cNvPr id="48233" name="Line 105"/>
            <p:cNvSpPr>
              <a:spLocks noChangeShapeType="1"/>
            </p:cNvSpPr>
            <p:nvPr/>
          </p:nvSpPr>
          <p:spPr bwMode="auto">
            <a:xfrm flipH="1">
              <a:off x="3408" y="2480"/>
              <a:ext cx="720" cy="768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26" name="Line 46"/>
            <p:cNvSpPr>
              <a:spLocks noChangeShapeType="1"/>
            </p:cNvSpPr>
            <p:nvPr/>
          </p:nvSpPr>
          <p:spPr bwMode="auto">
            <a:xfrm flipV="1">
              <a:off x="3618" y="2832"/>
              <a:ext cx="192" cy="192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27" name="Group 47"/>
          <p:cNvGrpSpPr>
            <a:grpSpLocks/>
          </p:cNvGrpSpPr>
          <p:nvPr/>
        </p:nvGrpSpPr>
        <p:grpSpPr bwMode="auto">
          <a:xfrm>
            <a:off x="5372100" y="5018088"/>
            <a:ext cx="38100" cy="762000"/>
            <a:chOff x="3384" y="2768"/>
            <a:chExt cx="24" cy="480"/>
          </a:xfrm>
        </p:grpSpPr>
        <p:sp>
          <p:nvSpPr>
            <p:cNvPr id="48239" name="Line 111"/>
            <p:cNvSpPr>
              <a:spLocks noChangeShapeType="1"/>
            </p:cNvSpPr>
            <p:nvPr/>
          </p:nvSpPr>
          <p:spPr bwMode="auto">
            <a:xfrm flipH="1">
              <a:off x="3384" y="2768"/>
              <a:ext cx="24" cy="480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29" name="Line 49"/>
            <p:cNvSpPr>
              <a:spLocks noChangeShapeType="1"/>
            </p:cNvSpPr>
            <p:nvPr/>
          </p:nvSpPr>
          <p:spPr bwMode="auto">
            <a:xfrm>
              <a:off x="3399" y="2880"/>
              <a:ext cx="0" cy="192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30" name="Group 50"/>
          <p:cNvGrpSpPr>
            <a:grpSpLocks/>
          </p:cNvGrpSpPr>
          <p:nvPr/>
        </p:nvGrpSpPr>
        <p:grpSpPr bwMode="auto">
          <a:xfrm rot="10800000">
            <a:off x="5410200" y="5792788"/>
            <a:ext cx="2667000" cy="304800"/>
            <a:chOff x="3408" y="3256"/>
            <a:chExt cx="1680" cy="192"/>
          </a:xfrm>
        </p:grpSpPr>
        <p:sp>
          <p:nvSpPr>
            <p:cNvPr id="48242" name="Line 114"/>
            <p:cNvSpPr>
              <a:spLocks noChangeShapeType="1"/>
            </p:cNvSpPr>
            <p:nvPr/>
          </p:nvSpPr>
          <p:spPr bwMode="auto">
            <a:xfrm>
              <a:off x="3408" y="3256"/>
              <a:ext cx="1680" cy="192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32" name="Line 52"/>
            <p:cNvSpPr>
              <a:spLocks noChangeShapeType="1"/>
            </p:cNvSpPr>
            <p:nvPr/>
          </p:nvSpPr>
          <p:spPr bwMode="auto">
            <a:xfrm>
              <a:off x="3792" y="3294"/>
              <a:ext cx="384" cy="48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133" name="Text Box 53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1. Bài tập vận dụng định luật truyền thẳng của ánh sáng:</a:t>
            </a:r>
          </a:p>
        </p:txBody>
      </p:sp>
      <p:grpSp>
        <p:nvGrpSpPr>
          <p:cNvPr id="46156" name="Group 76"/>
          <p:cNvGrpSpPr>
            <a:grpSpLocks/>
          </p:cNvGrpSpPr>
          <p:nvPr/>
        </p:nvGrpSpPr>
        <p:grpSpPr bwMode="auto">
          <a:xfrm>
            <a:off x="0" y="3276600"/>
            <a:ext cx="4038600" cy="2971800"/>
            <a:chOff x="0" y="2064"/>
            <a:chExt cx="2544" cy="1872"/>
          </a:xfrm>
        </p:grpSpPr>
        <p:sp>
          <p:nvSpPr>
            <p:cNvPr id="46154" name="AutoShape 74"/>
            <p:cNvSpPr>
              <a:spLocks noChangeArrowheads="1"/>
            </p:cNvSpPr>
            <p:nvPr/>
          </p:nvSpPr>
          <p:spPr bwMode="auto">
            <a:xfrm rot="11035446">
              <a:off x="0" y="2064"/>
              <a:ext cx="2544" cy="1872"/>
            </a:xfrm>
            <a:prstGeom prst="cloudCallout">
              <a:avLst>
                <a:gd name="adj1" fmla="val -3301"/>
                <a:gd name="adj2" fmla="val -5614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en-US">
                <a:cs typeface="Arial" charset="0"/>
              </a:endParaRPr>
            </a:p>
          </p:txBody>
        </p:sp>
        <p:sp>
          <p:nvSpPr>
            <p:cNvPr id="46155" name="Text Box 75"/>
            <p:cNvSpPr txBox="1">
              <a:spLocks noChangeArrowheads="1"/>
            </p:cNvSpPr>
            <p:nvPr/>
          </p:nvSpPr>
          <p:spPr bwMode="auto">
            <a:xfrm>
              <a:off x="528" y="2328"/>
              <a:ext cx="1584" cy="1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buFontTx/>
                <a:buChar char="-"/>
              </a:pPr>
              <a:r>
                <a:rPr lang="en-US" sz="2800" b="1" dirty="0" smtClean="0">
                  <a:latin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</a:rPr>
                <a:t>Muốn</a:t>
              </a:r>
              <a:r>
                <a:rPr lang="en-US" sz="2800" b="1" dirty="0" smtClean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nhìn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thấy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bạn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thì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nguyên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tắc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phải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như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thế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nào</a:t>
              </a:r>
              <a:r>
                <a:rPr lang="en-US" sz="2800" b="1" dirty="0">
                  <a:latin typeface="Times New Roman" pitchFamily="18" charset="0"/>
                </a:rPr>
                <a:t>?</a:t>
              </a:r>
            </a:p>
          </p:txBody>
        </p:sp>
      </p:grpSp>
      <p:grpSp>
        <p:nvGrpSpPr>
          <p:cNvPr id="55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56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57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4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8" grpId="0" animBg="1"/>
      <p:bldP spid="46099" grpId="0"/>
      <p:bldP spid="46100" grpId="0"/>
      <p:bldP spid="48180" grpId="0" animBg="1"/>
      <p:bldP spid="48183" grpId="0" animBg="1"/>
      <p:bldP spid="48184" grpId="0" animBg="1"/>
      <p:bldP spid="48185" grpId="0" animBg="1"/>
      <p:bldP spid="48186" grpId="0"/>
      <p:bldP spid="48187" grpId="0"/>
      <p:bldP spid="48189" grpId="0"/>
      <p:bldP spid="48238" grpId="0" animBg="1"/>
      <p:bldP spid="48245" grpId="0" animBg="1"/>
      <p:bldP spid="48188" grpId="0"/>
      <p:bldP spid="461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4724400" y="457200"/>
            <a:ext cx="0" cy="6400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7122" name="Group 18"/>
          <p:cNvGrpSpPr>
            <a:grpSpLocks/>
          </p:cNvGrpSpPr>
          <p:nvPr/>
        </p:nvGrpSpPr>
        <p:grpSpPr bwMode="auto">
          <a:xfrm>
            <a:off x="914400" y="4191000"/>
            <a:ext cx="1981200" cy="990600"/>
            <a:chOff x="1254" y="2160"/>
            <a:chExt cx="1248" cy="624"/>
          </a:xfrm>
        </p:grpSpPr>
        <p:pic>
          <p:nvPicPr>
            <p:cNvPr id="47123" name="Picture 19" descr="C:\program files\HuongViet\TriVietTHCS 2.0\Adh\tmp1.Bmp"/>
            <p:cNvPicPr>
              <a:picLocks noChangeAspect="1" noChangeArrowheads="1"/>
            </p:cNvPicPr>
            <p:nvPr/>
          </p:nvPicPr>
          <p:blipFill>
            <a:blip r:embed="rId2" r:link="rId3"/>
            <a:srcRect l="23999" t="41142" r="73601" b="10857"/>
            <a:stretch>
              <a:fillRect/>
            </a:stretch>
          </p:blipFill>
          <p:spPr bwMode="auto">
            <a:xfrm rot="5400000">
              <a:off x="1813" y="2347"/>
              <a:ext cx="89" cy="786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</p:spPr>
        </p:pic>
        <p:grpSp>
          <p:nvGrpSpPr>
            <p:cNvPr id="47124" name="Group 20"/>
            <p:cNvGrpSpPr>
              <a:grpSpLocks/>
            </p:cNvGrpSpPr>
            <p:nvPr/>
          </p:nvGrpSpPr>
          <p:grpSpPr bwMode="auto">
            <a:xfrm>
              <a:off x="1254" y="2267"/>
              <a:ext cx="590" cy="428"/>
              <a:chOff x="2907" y="2112"/>
              <a:chExt cx="1008" cy="576"/>
            </a:xfrm>
          </p:grpSpPr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>
                <a:off x="2907" y="2112"/>
                <a:ext cx="1008" cy="576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>
                <a:off x="3174" y="2265"/>
                <a:ext cx="240" cy="144"/>
              </a:xfrm>
              <a:prstGeom prst="line">
                <a:avLst/>
              </a:prstGeom>
              <a:noFill/>
              <a:ln w="38100">
                <a:solidFill>
                  <a:srgbClr val="0000CC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127" name="Group 23"/>
            <p:cNvGrpSpPr>
              <a:grpSpLocks/>
            </p:cNvGrpSpPr>
            <p:nvPr/>
          </p:nvGrpSpPr>
          <p:grpSpPr bwMode="auto">
            <a:xfrm>
              <a:off x="1828" y="2303"/>
              <a:ext cx="674" cy="392"/>
              <a:chOff x="3888" y="2160"/>
              <a:chExt cx="1152" cy="528"/>
            </a:xfrm>
          </p:grpSpPr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3888" y="2160"/>
                <a:ext cx="1152" cy="528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4272" y="2400"/>
                <a:ext cx="240" cy="117"/>
              </a:xfrm>
              <a:prstGeom prst="line">
                <a:avLst/>
              </a:prstGeom>
              <a:noFill/>
              <a:ln w="38100">
                <a:solidFill>
                  <a:srgbClr val="0000CC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30" name="Line 26"/>
            <p:cNvSpPr>
              <a:spLocks noChangeShapeType="1"/>
            </p:cNvSpPr>
            <p:nvPr/>
          </p:nvSpPr>
          <p:spPr bwMode="auto">
            <a:xfrm>
              <a:off x="1837" y="2160"/>
              <a:ext cx="0" cy="535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131" name="Arc 27"/>
            <p:cNvSpPr>
              <a:spLocks/>
            </p:cNvSpPr>
            <p:nvPr/>
          </p:nvSpPr>
          <p:spPr bwMode="auto">
            <a:xfrm>
              <a:off x="1846" y="2501"/>
              <a:ext cx="112" cy="10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2" name="Arc 28"/>
            <p:cNvSpPr>
              <a:spLocks/>
            </p:cNvSpPr>
            <p:nvPr/>
          </p:nvSpPr>
          <p:spPr bwMode="auto">
            <a:xfrm flipH="1">
              <a:off x="1716" y="2494"/>
              <a:ext cx="112" cy="10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33" name="Text Box 29"/>
            <p:cNvSpPr txBox="1">
              <a:spLocks noChangeArrowheads="1"/>
            </p:cNvSpPr>
            <p:nvPr/>
          </p:nvSpPr>
          <p:spPr bwMode="auto">
            <a:xfrm>
              <a:off x="1661" y="2240"/>
              <a:ext cx="196" cy="29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47134" name="Text Box 30"/>
            <p:cNvSpPr txBox="1">
              <a:spLocks noChangeArrowheads="1"/>
            </p:cNvSpPr>
            <p:nvPr/>
          </p:nvSpPr>
          <p:spPr bwMode="auto">
            <a:xfrm>
              <a:off x="1878" y="2244"/>
              <a:ext cx="240" cy="29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i’</a:t>
              </a:r>
            </a:p>
          </p:txBody>
        </p:sp>
      </p:grpSp>
      <p:sp>
        <p:nvSpPr>
          <p:cNvPr id="47135" name="Text Box 31"/>
          <p:cNvSpPr txBox="1">
            <a:spLocks noChangeArrowheads="1"/>
          </p:cNvSpPr>
          <p:nvPr/>
        </p:nvSpPr>
        <p:spPr bwMode="auto">
          <a:xfrm>
            <a:off x="4800600" y="5540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II.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VËn</a:t>
            </a: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dông</a:t>
            </a:r>
            <a:endParaRPr lang="en-US" sz="2400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7136" name="Text Box 32"/>
          <p:cNvSpPr txBox="1">
            <a:spLocks noChangeArrowheads="1"/>
          </p:cNvSpPr>
          <p:nvPr/>
        </p:nvSpPr>
        <p:spPr bwMode="auto">
          <a:xfrm>
            <a:off x="4800600" y="935038"/>
            <a:ext cx="449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1. Bài tập vận dụng định luật truyền thẳng của ánh sáng:</a:t>
            </a:r>
          </a:p>
        </p:txBody>
      </p:sp>
      <p:sp>
        <p:nvSpPr>
          <p:cNvPr id="47137" name="Text Box 33"/>
          <p:cNvSpPr txBox="1">
            <a:spLocks noChangeArrowheads="1"/>
          </p:cNvSpPr>
          <p:nvPr/>
        </p:nvSpPr>
        <p:spPr bwMode="auto">
          <a:xfrm>
            <a:off x="0" y="9144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Times New Roman" pitchFamily="18" charset="0"/>
              </a:rPr>
              <a:t>1. Điều kiện nhìn thấy một vật:</a:t>
            </a:r>
            <a:endParaRPr lang="en-US" sz="20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7138" name="Text Box 34"/>
          <p:cNvSpPr txBox="1">
            <a:spLocks noChangeArrowheads="1"/>
          </p:cNvSpPr>
          <p:nvPr/>
        </p:nvSpPr>
        <p:spPr bwMode="auto">
          <a:xfrm>
            <a:off x="0" y="12954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Ta nhìn thấy một vật khi có ánh sáng từ vật đó truyền vào mắt ta.</a:t>
            </a:r>
          </a:p>
        </p:txBody>
      </p:sp>
      <p:sp>
        <p:nvSpPr>
          <p:cNvPr id="47139" name="Text Box 35"/>
          <p:cNvSpPr txBox="1">
            <a:spLocks noChangeArrowheads="1"/>
          </p:cNvSpPr>
          <p:nvPr/>
        </p:nvSpPr>
        <p:spPr bwMode="auto">
          <a:xfrm>
            <a:off x="0" y="19050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Times New Roman" pitchFamily="18" charset="0"/>
              </a:rPr>
              <a:t>2. Sự truyền thẳng ánh sáng:</a:t>
            </a:r>
            <a:endParaRPr lang="en-US" sz="20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7140" name="Text Box 36"/>
          <p:cNvSpPr txBox="1">
            <a:spLocks noChangeArrowheads="1"/>
          </p:cNvSpPr>
          <p:nvPr/>
        </p:nvSpPr>
        <p:spPr bwMode="auto">
          <a:xfrm>
            <a:off x="0" y="22098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Trong môi trường trong suốt,  đồng tính, ánh sáng truyền đi theo đường thẳng</a:t>
            </a:r>
          </a:p>
        </p:txBody>
      </p:sp>
      <p:sp>
        <p:nvSpPr>
          <p:cNvPr id="47141" name="Text Box 37"/>
          <p:cNvSpPr txBox="1">
            <a:spLocks noChangeArrowheads="1"/>
          </p:cNvSpPr>
          <p:nvPr/>
        </p:nvSpPr>
        <p:spPr bwMode="auto">
          <a:xfrm>
            <a:off x="19050" y="283845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Times New Roman" pitchFamily="18" charset="0"/>
              </a:rPr>
              <a:t>3. Định luật phản xạ ánh sáng:</a:t>
            </a:r>
            <a:endParaRPr lang="en-US" sz="20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7142" name="Text Box 38"/>
          <p:cNvSpPr txBox="1">
            <a:spLocks noChangeArrowheads="1"/>
          </p:cNvSpPr>
          <p:nvPr/>
        </p:nvSpPr>
        <p:spPr bwMode="auto">
          <a:xfrm>
            <a:off x="-76200" y="3159125"/>
            <a:ext cx="487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-Tia phản xạ nằm trong mặt phẳng chứa tia tới và pháp tuyến của gương tại điểm tới.</a:t>
            </a:r>
          </a:p>
        </p:txBody>
      </p:sp>
      <p:sp>
        <p:nvSpPr>
          <p:cNvPr id="47143" name="Text Box 39"/>
          <p:cNvSpPr txBox="1">
            <a:spLocks noChangeArrowheads="1"/>
          </p:cNvSpPr>
          <p:nvPr/>
        </p:nvSpPr>
        <p:spPr bwMode="auto">
          <a:xfrm>
            <a:off x="0" y="3844925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 b="1" i="1">
                <a:latin typeface="Times New Roman" pitchFamily="18" charset="0"/>
              </a:rPr>
              <a:t>Góc phản xạ bằng góc tới ( i = i’ )</a:t>
            </a:r>
          </a:p>
        </p:txBody>
      </p:sp>
      <p:sp>
        <p:nvSpPr>
          <p:cNvPr id="47144" name="Text Box 40"/>
          <p:cNvSpPr txBox="1">
            <a:spLocks noChangeArrowheads="1"/>
          </p:cNvSpPr>
          <p:nvPr/>
        </p:nvSpPr>
        <p:spPr bwMode="auto">
          <a:xfrm>
            <a:off x="-76200" y="5181600"/>
            <a:ext cx="510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Times New Roman" pitchFamily="18" charset="0"/>
              </a:rPr>
              <a:t>4. Tính chất ảnh của vật tạo bởi các gương:</a:t>
            </a:r>
            <a:endParaRPr lang="en-US" sz="2000" b="1" i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7145" name="Text Box 41"/>
          <p:cNvSpPr txBox="1">
            <a:spLocks noChangeArrowheads="1"/>
          </p:cNvSpPr>
          <p:nvPr/>
        </p:nvSpPr>
        <p:spPr bwMode="auto">
          <a:xfrm>
            <a:off x="0" y="55626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A, </a:t>
            </a:r>
            <a:r>
              <a:rPr lang="en-US" sz="2000" b="1">
                <a:latin typeface="Times New Roman" pitchFamily="18" charset="0"/>
              </a:rPr>
              <a:t>Gương phẳng:</a:t>
            </a:r>
            <a:endParaRPr lang="en-US" sz="2000" b="1" i="1">
              <a:latin typeface="Times New Roman" pitchFamily="18" charset="0"/>
            </a:endParaRPr>
          </a:p>
        </p:txBody>
      </p:sp>
      <p:sp>
        <p:nvSpPr>
          <p:cNvPr id="47146" name="Text Box 42"/>
          <p:cNvSpPr txBox="1">
            <a:spLocks noChangeArrowheads="1"/>
          </p:cNvSpPr>
          <p:nvPr/>
        </p:nvSpPr>
        <p:spPr bwMode="auto">
          <a:xfrm>
            <a:off x="0" y="59817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B, </a:t>
            </a:r>
            <a:r>
              <a:rPr lang="en-US" sz="2000" b="1">
                <a:latin typeface="Times New Roman" pitchFamily="18" charset="0"/>
              </a:rPr>
              <a:t>Gương cầu lồi:</a:t>
            </a:r>
            <a:endParaRPr lang="en-US" sz="2000" b="1" i="1">
              <a:latin typeface="Times New Roman" pitchFamily="18" charset="0"/>
            </a:endParaRPr>
          </a:p>
        </p:txBody>
      </p:sp>
      <p:sp>
        <p:nvSpPr>
          <p:cNvPr id="47147" name="Text Box 43"/>
          <p:cNvSpPr txBox="1">
            <a:spLocks noChangeArrowheads="1"/>
          </p:cNvSpPr>
          <p:nvPr/>
        </p:nvSpPr>
        <p:spPr bwMode="auto">
          <a:xfrm>
            <a:off x="0" y="6384925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Times New Roman" pitchFamily="18" charset="0"/>
              </a:rPr>
              <a:t>C, </a:t>
            </a:r>
            <a:r>
              <a:rPr lang="en-US" sz="2000" b="1">
                <a:latin typeface="Times New Roman" pitchFamily="18" charset="0"/>
              </a:rPr>
              <a:t>Gương cầu lõm:</a:t>
            </a:r>
            <a:endParaRPr lang="en-US" sz="2000" b="1" i="1">
              <a:latin typeface="Times New Roman" pitchFamily="18" charset="0"/>
            </a:endParaRPr>
          </a:p>
        </p:txBody>
      </p:sp>
      <p:sp>
        <p:nvSpPr>
          <p:cNvPr id="47148" name="Text Box 44"/>
          <p:cNvSpPr txBox="1">
            <a:spLocks noChangeArrowheads="1"/>
          </p:cNvSpPr>
          <p:nvPr/>
        </p:nvSpPr>
        <p:spPr bwMode="auto">
          <a:xfrm>
            <a:off x="4800600" y="1849438"/>
            <a:ext cx="449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2. Bài tập vẽ ảnh của điểm sáng qua gương phẳng:</a:t>
            </a:r>
          </a:p>
        </p:txBody>
      </p:sp>
      <p:sp>
        <p:nvSpPr>
          <p:cNvPr id="47149" name="Text Box 45"/>
          <p:cNvSpPr txBox="1">
            <a:spLocks noChangeArrowheads="1"/>
          </p:cNvSpPr>
          <p:nvPr/>
        </p:nvSpPr>
        <p:spPr bwMode="auto">
          <a:xfrm>
            <a:off x="0" y="554038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I.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KiÕn</a:t>
            </a: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thøc</a:t>
            </a: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cÇn</a:t>
            </a:r>
            <a:r>
              <a:rPr lang="en-US" sz="24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H" pitchFamily="34" charset="0"/>
              </a:rPr>
              <a:t>nhí</a:t>
            </a:r>
            <a:endParaRPr lang="en-US" sz="2400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47160" name="Line 6"/>
          <p:cNvSpPr>
            <a:spLocks noChangeShapeType="1"/>
          </p:cNvSpPr>
          <p:nvPr/>
        </p:nvSpPr>
        <p:spPr bwMode="auto">
          <a:xfrm>
            <a:off x="4800600" y="533400"/>
            <a:ext cx="0" cy="63246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4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45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46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152400" y="1314450"/>
            <a:ext cx="533400" cy="376238"/>
          </a:xfrm>
          <a:prstGeom prst="rect">
            <a:avLst/>
          </a:prstGeom>
          <a:solidFill>
            <a:srgbClr val="ED4827"/>
          </a:solidFill>
          <a:ln w="9525">
            <a:solidFill>
              <a:srgbClr val="ED4827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C1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762000" y="12192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Có hai điểm sáng S1, S2 đặt trước gương phẳng như hình sau</a:t>
            </a:r>
          </a:p>
        </p:txBody>
      </p:sp>
      <p:sp>
        <p:nvSpPr>
          <p:cNvPr id="61446" name="AutoShape 114"/>
          <p:cNvSpPr>
            <a:spLocks noChangeArrowheads="1"/>
          </p:cNvSpPr>
          <p:nvPr/>
        </p:nvSpPr>
        <p:spPr bwMode="auto">
          <a:xfrm>
            <a:off x="6261100" y="34417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447" name="AutoShape 115"/>
          <p:cNvSpPr>
            <a:spLocks noChangeArrowheads="1"/>
          </p:cNvSpPr>
          <p:nvPr/>
        </p:nvSpPr>
        <p:spPr bwMode="auto">
          <a:xfrm>
            <a:off x="7162800" y="294005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61456" name="Group 16"/>
          <p:cNvGrpSpPr>
            <a:grpSpLocks/>
          </p:cNvGrpSpPr>
          <p:nvPr/>
        </p:nvGrpSpPr>
        <p:grpSpPr bwMode="auto">
          <a:xfrm>
            <a:off x="5867400" y="2470150"/>
            <a:ext cx="2819400" cy="1971675"/>
            <a:chOff x="3696" y="1556"/>
            <a:chExt cx="1776" cy="1242"/>
          </a:xfrm>
        </p:grpSpPr>
        <p:sp>
          <p:nvSpPr>
            <p:cNvPr id="61457" name="Text Box 112"/>
            <p:cNvSpPr txBox="1">
              <a:spLocks noChangeArrowheads="1"/>
            </p:cNvSpPr>
            <p:nvPr/>
          </p:nvSpPr>
          <p:spPr bwMode="auto">
            <a:xfrm>
              <a:off x="3696" y="173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99"/>
                  </a:solidFill>
                  <a:latin typeface=".VnTime" pitchFamily="34" charset="0"/>
                </a:rPr>
                <a:t>S</a:t>
              </a:r>
              <a:r>
                <a:rPr lang="en-US" sz="2400" b="1" baseline="-25000">
                  <a:solidFill>
                    <a:srgbClr val="000099"/>
                  </a:solidFill>
                  <a:latin typeface=".VnTime" pitchFamily="34" charset="0"/>
                </a:rPr>
                <a:t>2</a:t>
              </a:r>
              <a:endParaRPr lang="en-US" sz="2400" b="1">
                <a:solidFill>
                  <a:srgbClr val="000099"/>
                </a:solidFill>
                <a:latin typeface=".VnTime" pitchFamily="34" charset="0"/>
              </a:endParaRPr>
            </a:p>
          </p:txBody>
        </p:sp>
        <p:sp>
          <p:nvSpPr>
            <p:cNvPr id="61458" name="Text Box 113"/>
            <p:cNvSpPr txBox="1">
              <a:spLocks noChangeArrowheads="1"/>
            </p:cNvSpPr>
            <p:nvPr/>
          </p:nvSpPr>
          <p:spPr bwMode="auto">
            <a:xfrm>
              <a:off x="4608" y="155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99"/>
                  </a:solidFill>
                  <a:latin typeface=".VnTime" pitchFamily="34" charset="0"/>
                </a:rPr>
                <a:t>S</a:t>
              </a:r>
              <a:r>
                <a:rPr lang="en-US" sz="2400" b="1" baseline="-25000">
                  <a:solidFill>
                    <a:srgbClr val="000099"/>
                  </a:solidFill>
                  <a:latin typeface=".VnTime" pitchFamily="34" charset="0"/>
                </a:rPr>
                <a:t>1</a:t>
              </a:r>
              <a:endParaRPr lang="en-US" sz="2400" b="1">
                <a:solidFill>
                  <a:srgbClr val="000099"/>
                </a:solidFill>
                <a:latin typeface=".VnTime" pitchFamily="34" charset="0"/>
              </a:endParaRPr>
            </a:p>
          </p:txBody>
        </p:sp>
        <p:grpSp>
          <p:nvGrpSpPr>
            <p:cNvPr id="61459" name="Group 129"/>
            <p:cNvGrpSpPr>
              <a:grpSpLocks/>
            </p:cNvGrpSpPr>
            <p:nvPr/>
          </p:nvGrpSpPr>
          <p:grpSpPr bwMode="auto">
            <a:xfrm>
              <a:off x="4272" y="2714"/>
              <a:ext cx="1200" cy="84"/>
              <a:chOff x="4080" y="3312"/>
              <a:chExt cx="1200" cy="84"/>
            </a:xfrm>
          </p:grpSpPr>
          <p:sp>
            <p:nvSpPr>
              <p:cNvPr id="61460" name="Line 127"/>
              <p:cNvSpPr>
                <a:spLocks noChangeShapeType="1"/>
              </p:cNvSpPr>
              <p:nvPr/>
            </p:nvSpPr>
            <p:spPr bwMode="auto">
              <a:xfrm>
                <a:off x="4080" y="3312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61" name="Rectangle 128" descr="Wide upward diagonal"/>
              <p:cNvSpPr>
                <a:spLocks noChangeArrowheads="1"/>
              </p:cNvSpPr>
              <p:nvPr/>
            </p:nvSpPr>
            <p:spPr bwMode="auto">
              <a:xfrm>
                <a:off x="4080" y="3324"/>
                <a:ext cx="1200" cy="72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</p:grpSp>
      <p:sp>
        <p:nvSpPr>
          <p:cNvPr id="5255" name="Line 135"/>
          <p:cNvSpPr>
            <a:spLocks noChangeShapeType="1"/>
          </p:cNvSpPr>
          <p:nvPr/>
        </p:nvSpPr>
        <p:spPr bwMode="auto">
          <a:xfrm>
            <a:off x="6248400" y="4660900"/>
            <a:ext cx="152400" cy="152400"/>
          </a:xfrm>
          <a:prstGeom prst="lin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4" name="Rectangle 134"/>
          <p:cNvSpPr>
            <a:spLocks noChangeArrowheads="1"/>
          </p:cNvSpPr>
          <p:nvPr/>
        </p:nvSpPr>
        <p:spPr bwMode="auto">
          <a:xfrm>
            <a:off x="7162800" y="4191000"/>
            <a:ext cx="109538" cy="1095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61473" name="Line 33"/>
          <p:cNvSpPr>
            <a:spLocks noChangeShapeType="1"/>
          </p:cNvSpPr>
          <p:nvPr/>
        </p:nvSpPr>
        <p:spPr bwMode="auto">
          <a:xfrm>
            <a:off x="7105650" y="3657600"/>
            <a:ext cx="152400" cy="7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4" name="Line 34"/>
          <p:cNvSpPr>
            <a:spLocks noChangeShapeType="1"/>
          </p:cNvSpPr>
          <p:nvPr/>
        </p:nvSpPr>
        <p:spPr bwMode="auto">
          <a:xfrm>
            <a:off x="7086600" y="4876800"/>
            <a:ext cx="152400" cy="7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7" name="Text Box 37"/>
          <p:cNvSpPr txBox="1">
            <a:spLocks noChangeArrowheads="1"/>
          </p:cNvSpPr>
          <p:nvPr/>
        </p:nvSpPr>
        <p:spPr bwMode="auto">
          <a:xfrm>
            <a:off x="0" y="8382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2. Bài tập vẽ ảnh của điểm sáng qua gương phẳng:</a:t>
            </a:r>
          </a:p>
        </p:txBody>
      </p:sp>
      <p:sp>
        <p:nvSpPr>
          <p:cNvPr id="61478" name="Text Box 38"/>
          <p:cNvSpPr txBox="1">
            <a:spLocks noChangeArrowheads="1"/>
          </p:cNvSpPr>
          <p:nvPr/>
        </p:nvSpPr>
        <p:spPr bwMode="auto">
          <a:xfrm>
            <a:off x="76200" y="533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II. VẬN DỤNG</a:t>
            </a:r>
          </a:p>
        </p:txBody>
      </p:sp>
      <p:sp>
        <p:nvSpPr>
          <p:cNvPr id="61489" name="Text Box 49"/>
          <p:cNvSpPr txBox="1">
            <a:spLocks noChangeArrowheads="1"/>
          </p:cNvSpPr>
          <p:nvPr/>
        </p:nvSpPr>
        <p:spPr bwMode="auto">
          <a:xfrm>
            <a:off x="990600" y="19050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HOẠT ĐỘNG NHÓM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228600" y="2514600"/>
            <a:ext cx="4876800" cy="375285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a, Hãy vẽ ảnh của mỗi điểm tạo bởi gương.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b, Vẽ hai chùm tia tới lớn nhất xuất phát từ S1, S2 và hai chùm tia phản xạ tương ứng trên gương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c, Để mắt trong vùng nào sẽ nhìn thấy đồng thời ảnh của cả hai điểm sáng trong gương? Gạch chéo vùng đó.</a:t>
            </a:r>
          </a:p>
        </p:txBody>
      </p:sp>
      <p:grpSp>
        <p:nvGrpSpPr>
          <p:cNvPr id="32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33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34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51" name="Picture 131" descr="Picture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337691">
            <a:off x="5187157" y="1670843"/>
            <a:ext cx="6477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152400" y="1314450"/>
            <a:ext cx="533400" cy="376238"/>
          </a:xfrm>
          <a:prstGeom prst="rect">
            <a:avLst/>
          </a:prstGeom>
          <a:solidFill>
            <a:srgbClr val="ED4827"/>
          </a:solidFill>
          <a:ln w="9525">
            <a:solidFill>
              <a:srgbClr val="ED4827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C1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762000" y="12192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Có hai điểm sáng S1, S2 đặt trước gương phẳng như hình sau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228600" y="1752600"/>
            <a:ext cx="342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a, Hãy vẽ ảnh của mỗi điểm tạo bởi gương.</a:t>
            </a:r>
          </a:p>
        </p:txBody>
      </p:sp>
      <p:sp>
        <p:nvSpPr>
          <p:cNvPr id="14362" name="AutoShape 114"/>
          <p:cNvSpPr>
            <a:spLocks noChangeArrowheads="1"/>
          </p:cNvSpPr>
          <p:nvPr/>
        </p:nvSpPr>
        <p:spPr bwMode="auto">
          <a:xfrm>
            <a:off x="6261100" y="34417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4363" name="AutoShape 115"/>
          <p:cNvSpPr>
            <a:spLocks noChangeArrowheads="1"/>
          </p:cNvSpPr>
          <p:nvPr/>
        </p:nvSpPr>
        <p:spPr bwMode="auto">
          <a:xfrm>
            <a:off x="7162800" y="294005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5236" name="Group 116"/>
          <p:cNvGrpSpPr>
            <a:grpSpLocks/>
          </p:cNvGrpSpPr>
          <p:nvPr/>
        </p:nvGrpSpPr>
        <p:grpSpPr bwMode="auto">
          <a:xfrm>
            <a:off x="6324600" y="2908300"/>
            <a:ext cx="971550" cy="1400175"/>
            <a:chOff x="1548" y="1527"/>
            <a:chExt cx="612" cy="882"/>
          </a:xfrm>
        </p:grpSpPr>
        <p:sp>
          <p:nvSpPr>
            <p:cNvPr id="14365" name="AutoShape 117"/>
            <p:cNvSpPr>
              <a:spLocks noChangeArrowheads="1"/>
            </p:cNvSpPr>
            <p:nvPr/>
          </p:nvSpPr>
          <p:spPr bwMode="auto">
            <a:xfrm>
              <a:off x="1548" y="1527"/>
              <a:ext cx="612" cy="882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4366" name="AutoShape 118"/>
            <p:cNvSpPr>
              <a:spLocks noChangeArrowheads="1"/>
            </p:cNvSpPr>
            <p:nvPr/>
          </p:nvSpPr>
          <p:spPr bwMode="auto">
            <a:xfrm>
              <a:off x="1632" y="1794"/>
              <a:ext cx="366" cy="537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pic>
        <p:nvPicPr>
          <p:cNvPr id="5239" name="Picture 119" descr="Picture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337691">
            <a:off x="5249069" y="2540794"/>
            <a:ext cx="647700" cy="218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40" name="AutoShape 120"/>
          <p:cNvSpPr>
            <a:spLocks noChangeArrowheads="1"/>
          </p:cNvSpPr>
          <p:nvPr/>
        </p:nvSpPr>
        <p:spPr bwMode="auto">
          <a:xfrm>
            <a:off x="6261100" y="4270375"/>
            <a:ext cx="76200" cy="762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pic>
        <p:nvPicPr>
          <p:cNvPr id="5242" name="Picture 122" descr="thuoc tra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1752600"/>
            <a:ext cx="576263" cy="403860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</p:pic>
      <p:sp>
        <p:nvSpPr>
          <p:cNvPr id="5243" name="Line 123"/>
          <p:cNvSpPr>
            <a:spLocks noChangeShapeType="1"/>
          </p:cNvSpPr>
          <p:nvPr/>
        </p:nvSpPr>
        <p:spPr bwMode="auto">
          <a:xfrm rot="10800000">
            <a:off x="6369050" y="5175250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44" name="Line 124"/>
          <p:cNvSpPr>
            <a:spLocks noChangeShapeType="1"/>
          </p:cNvSpPr>
          <p:nvPr/>
        </p:nvSpPr>
        <p:spPr bwMode="auto">
          <a:xfrm rot="10800000">
            <a:off x="6369050" y="3467100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4404" name="Group 68"/>
          <p:cNvGrpSpPr>
            <a:grpSpLocks/>
          </p:cNvGrpSpPr>
          <p:nvPr/>
        </p:nvGrpSpPr>
        <p:grpSpPr bwMode="auto">
          <a:xfrm>
            <a:off x="5867400" y="2470150"/>
            <a:ext cx="2819400" cy="1971675"/>
            <a:chOff x="3696" y="1556"/>
            <a:chExt cx="1776" cy="1242"/>
          </a:xfrm>
        </p:grpSpPr>
        <p:sp>
          <p:nvSpPr>
            <p:cNvPr id="14360" name="Text Box 112"/>
            <p:cNvSpPr txBox="1">
              <a:spLocks noChangeArrowheads="1"/>
            </p:cNvSpPr>
            <p:nvPr/>
          </p:nvSpPr>
          <p:spPr bwMode="auto">
            <a:xfrm>
              <a:off x="3696" y="173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99"/>
                  </a:solidFill>
                  <a:latin typeface=".VnTime" pitchFamily="34" charset="0"/>
                </a:rPr>
                <a:t>S</a:t>
              </a:r>
              <a:r>
                <a:rPr lang="en-US" sz="2400" b="1" baseline="-25000">
                  <a:solidFill>
                    <a:srgbClr val="000099"/>
                  </a:solidFill>
                  <a:latin typeface=".VnTime" pitchFamily="34" charset="0"/>
                </a:rPr>
                <a:t>2</a:t>
              </a:r>
              <a:endParaRPr lang="en-US" sz="2400" b="1">
                <a:solidFill>
                  <a:srgbClr val="000099"/>
                </a:solidFill>
                <a:latin typeface=".VnTime" pitchFamily="34" charset="0"/>
              </a:endParaRPr>
            </a:p>
          </p:txBody>
        </p:sp>
        <p:sp>
          <p:nvSpPr>
            <p:cNvPr id="14361" name="Text Box 113"/>
            <p:cNvSpPr txBox="1">
              <a:spLocks noChangeArrowheads="1"/>
            </p:cNvSpPr>
            <p:nvPr/>
          </p:nvSpPr>
          <p:spPr bwMode="auto">
            <a:xfrm>
              <a:off x="4608" y="155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99"/>
                  </a:solidFill>
                  <a:latin typeface=".VnTime" pitchFamily="34" charset="0"/>
                </a:rPr>
                <a:t>S</a:t>
              </a:r>
              <a:r>
                <a:rPr lang="en-US" sz="2400" b="1" baseline="-25000">
                  <a:solidFill>
                    <a:srgbClr val="000099"/>
                  </a:solidFill>
                  <a:latin typeface=".VnTime" pitchFamily="34" charset="0"/>
                </a:rPr>
                <a:t>1</a:t>
              </a:r>
              <a:endParaRPr lang="en-US" sz="2400" b="1">
                <a:solidFill>
                  <a:srgbClr val="000099"/>
                </a:solidFill>
                <a:latin typeface=".VnTime" pitchFamily="34" charset="0"/>
              </a:endParaRPr>
            </a:p>
          </p:txBody>
        </p:sp>
        <p:grpSp>
          <p:nvGrpSpPr>
            <p:cNvPr id="14372" name="Group 129"/>
            <p:cNvGrpSpPr>
              <a:grpSpLocks/>
            </p:cNvGrpSpPr>
            <p:nvPr/>
          </p:nvGrpSpPr>
          <p:grpSpPr bwMode="auto">
            <a:xfrm>
              <a:off x="4272" y="2714"/>
              <a:ext cx="1200" cy="84"/>
              <a:chOff x="4080" y="3312"/>
              <a:chExt cx="1200" cy="84"/>
            </a:xfrm>
          </p:grpSpPr>
          <p:sp>
            <p:nvSpPr>
              <p:cNvPr id="14373" name="Line 127"/>
              <p:cNvSpPr>
                <a:spLocks noChangeShapeType="1"/>
              </p:cNvSpPr>
              <p:nvPr/>
            </p:nvSpPr>
            <p:spPr bwMode="auto">
              <a:xfrm>
                <a:off x="4080" y="3312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4" name="Rectangle 128" descr="Wide upward diagonal"/>
              <p:cNvSpPr>
                <a:spLocks noChangeArrowheads="1"/>
              </p:cNvSpPr>
              <p:nvPr/>
            </p:nvSpPr>
            <p:spPr bwMode="auto">
              <a:xfrm>
                <a:off x="4080" y="3324"/>
                <a:ext cx="1200" cy="72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</p:grpSp>
      <p:sp>
        <p:nvSpPr>
          <p:cNvPr id="14375" name="Line 130"/>
          <p:cNvSpPr>
            <a:spLocks noChangeShapeType="1"/>
          </p:cNvSpPr>
          <p:nvPr/>
        </p:nvSpPr>
        <p:spPr bwMode="auto">
          <a:xfrm>
            <a:off x="5486400" y="4311650"/>
            <a:ext cx="1295400" cy="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2" name="Line 132"/>
          <p:cNvSpPr>
            <a:spLocks noChangeShapeType="1"/>
          </p:cNvSpPr>
          <p:nvPr/>
        </p:nvSpPr>
        <p:spPr bwMode="auto">
          <a:xfrm>
            <a:off x="6310313" y="3530600"/>
            <a:ext cx="0" cy="16002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3" name="AutoShape 133"/>
          <p:cNvSpPr>
            <a:spLocks noChangeArrowheads="1"/>
          </p:cNvSpPr>
          <p:nvPr/>
        </p:nvSpPr>
        <p:spPr bwMode="auto">
          <a:xfrm>
            <a:off x="6267450" y="51308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254" name="Rectangle 134"/>
          <p:cNvSpPr>
            <a:spLocks noChangeArrowheads="1"/>
          </p:cNvSpPr>
          <p:nvPr/>
        </p:nvSpPr>
        <p:spPr bwMode="auto">
          <a:xfrm>
            <a:off x="6311900" y="4203700"/>
            <a:ext cx="109538" cy="1095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255" name="Line 135"/>
          <p:cNvSpPr>
            <a:spLocks noChangeShapeType="1"/>
          </p:cNvSpPr>
          <p:nvPr/>
        </p:nvSpPr>
        <p:spPr bwMode="auto">
          <a:xfrm>
            <a:off x="6248400" y="4660900"/>
            <a:ext cx="152400" cy="152400"/>
          </a:xfrm>
          <a:prstGeom prst="lin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6" name="Line 136"/>
          <p:cNvSpPr>
            <a:spLocks noChangeShapeType="1"/>
          </p:cNvSpPr>
          <p:nvPr/>
        </p:nvSpPr>
        <p:spPr bwMode="auto">
          <a:xfrm>
            <a:off x="6248400" y="3822700"/>
            <a:ext cx="152400" cy="152400"/>
          </a:xfrm>
          <a:prstGeom prst="lin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7" name="Text Box 137"/>
          <p:cNvSpPr txBox="1">
            <a:spLocks noChangeArrowheads="1"/>
          </p:cNvSpPr>
          <p:nvPr/>
        </p:nvSpPr>
        <p:spPr bwMode="auto">
          <a:xfrm>
            <a:off x="5867400" y="51181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’</a:t>
            </a:r>
          </a:p>
        </p:txBody>
      </p:sp>
      <p:sp>
        <p:nvSpPr>
          <p:cNvPr id="2" name="Line 132"/>
          <p:cNvSpPr>
            <a:spLocks noChangeShapeType="1"/>
          </p:cNvSpPr>
          <p:nvPr/>
        </p:nvSpPr>
        <p:spPr bwMode="auto">
          <a:xfrm flipH="1">
            <a:off x="7162800" y="2976563"/>
            <a:ext cx="33338" cy="2814637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84" name="Text Box 113"/>
          <p:cNvSpPr txBox="1">
            <a:spLocks noChangeArrowheads="1"/>
          </p:cNvSpPr>
          <p:nvPr/>
        </p:nvSpPr>
        <p:spPr bwMode="auto">
          <a:xfrm>
            <a:off x="7543800" y="5562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S’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4385" name="AutoShape 115"/>
          <p:cNvSpPr>
            <a:spLocks noChangeArrowheads="1"/>
          </p:cNvSpPr>
          <p:nvPr/>
        </p:nvSpPr>
        <p:spPr bwMode="auto">
          <a:xfrm>
            <a:off x="7119938" y="5776913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3" name="Rectangle 134"/>
          <p:cNvSpPr>
            <a:spLocks noChangeArrowheads="1"/>
          </p:cNvSpPr>
          <p:nvPr/>
        </p:nvSpPr>
        <p:spPr bwMode="auto">
          <a:xfrm>
            <a:off x="7162800" y="4191000"/>
            <a:ext cx="109538" cy="1095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4387" name="Line 51"/>
          <p:cNvSpPr>
            <a:spLocks noChangeShapeType="1"/>
          </p:cNvSpPr>
          <p:nvPr/>
        </p:nvSpPr>
        <p:spPr bwMode="auto">
          <a:xfrm>
            <a:off x="7105650" y="3657600"/>
            <a:ext cx="152400" cy="7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88" name="Line 52"/>
          <p:cNvSpPr>
            <a:spLocks noChangeShapeType="1"/>
          </p:cNvSpPr>
          <p:nvPr/>
        </p:nvSpPr>
        <p:spPr bwMode="auto">
          <a:xfrm>
            <a:off x="7086600" y="4876800"/>
            <a:ext cx="152400" cy="7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0" y="25654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Bước 1:</a:t>
            </a:r>
            <a:r>
              <a:rPr lang="en-US" sz="2400" b="1">
                <a:latin typeface="Times New Roman" pitchFamily="18" charset="0"/>
              </a:rPr>
              <a:t> Nối gương bằng nét đứt</a:t>
            </a:r>
            <a:endParaRPr lang="en-US" sz="2400" b="1" i="1">
              <a:latin typeface="Times New Roman" pitchFamily="18" charset="0"/>
            </a:endParaRPr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0" y="3098800"/>
            <a:ext cx="4114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Bước 2:</a:t>
            </a:r>
            <a:r>
              <a:rPr lang="en-US" sz="2400" b="1">
                <a:latin typeface="Times New Roman" pitchFamily="18" charset="0"/>
              </a:rPr>
              <a:t> Lấy  S2’ đối xứng với S2 qua gương, S2’ là ảnh của S2 cần vẽ.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0" y="8382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2. Bài tập vẽ ảnh của điểm sáng qua gương phẳng:</a:t>
            </a: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76200" y="533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II. VẬN DỤNG</a:t>
            </a:r>
          </a:p>
        </p:txBody>
      </p:sp>
      <p:grpSp>
        <p:nvGrpSpPr>
          <p:cNvPr id="51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53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5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6" dur="500"/>
                                        <p:tgtEl>
                                          <p:spTgt spid="5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4624E-7 L 0.00052 0.24139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5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1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5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5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0" dur="500"/>
                                        <p:tgtEl>
                                          <p:spTgt spid="5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3" dur="500"/>
                                        <p:tgtEl>
                                          <p:spTgt spid="5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6" dur="500"/>
                                        <p:tgtEl>
                                          <p:spTgt spid="5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9" dur="500"/>
                                        <p:tgtEl>
                                          <p:spTgt spid="5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5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00"/>
                            </p:stCondLst>
                            <p:childTnLst>
                              <p:par>
                                <p:cTn id="1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7" grpId="0" animBg="1"/>
      <p:bldP spid="14358" grpId="0"/>
      <p:bldP spid="14359" grpId="0"/>
      <p:bldP spid="14362" grpId="0" animBg="1"/>
      <p:bldP spid="14363" grpId="0" animBg="1"/>
      <p:bldP spid="5240" grpId="0" animBg="1"/>
      <p:bldP spid="5243" grpId="0" animBg="1"/>
      <p:bldP spid="5243" grpId="1" animBg="1"/>
      <p:bldP spid="5244" grpId="0" animBg="1"/>
      <p:bldP spid="5244" grpId="1" animBg="1"/>
      <p:bldP spid="14375" grpId="0" animBg="1"/>
      <p:bldP spid="5252" grpId="0" animBg="1"/>
      <p:bldP spid="5253" grpId="0" animBg="1"/>
      <p:bldP spid="5254" grpId="0" animBg="1"/>
      <p:bldP spid="5255" grpId="0" animBg="1"/>
      <p:bldP spid="5256" grpId="0" animBg="1"/>
      <p:bldP spid="5257" grpId="0"/>
      <p:bldP spid="2" grpId="0" animBg="1"/>
      <p:bldP spid="14384" grpId="0"/>
      <p:bldP spid="14385" grpId="0" animBg="1"/>
      <p:bldP spid="3" grpId="0" animBg="1"/>
      <p:bldP spid="14387" grpId="0" animBg="1"/>
      <p:bldP spid="14388" grpId="0" animBg="1"/>
      <p:bldP spid="14389" grpId="0"/>
      <p:bldP spid="143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152400" y="1314450"/>
            <a:ext cx="533400" cy="376238"/>
          </a:xfrm>
          <a:prstGeom prst="rect">
            <a:avLst/>
          </a:prstGeom>
          <a:solidFill>
            <a:srgbClr val="ED4827"/>
          </a:solidFill>
          <a:ln w="9525">
            <a:solidFill>
              <a:srgbClr val="ED4827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C1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381000" y="1752600"/>
            <a:ext cx="4724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b, Vẽ hai chùm tia tới lớn nhất xuất phát từ S1, S2 và hai chùm tia phản xạ tương ứng trên gương</a:t>
            </a:r>
          </a:p>
        </p:txBody>
      </p:sp>
      <p:sp>
        <p:nvSpPr>
          <p:cNvPr id="15384" name="Text Box 112"/>
          <p:cNvSpPr txBox="1">
            <a:spLocks noChangeArrowheads="1"/>
          </p:cNvSpPr>
          <p:nvPr/>
        </p:nvSpPr>
        <p:spPr bwMode="auto">
          <a:xfrm>
            <a:off x="5562600" y="19177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2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5385" name="Text Box 113"/>
          <p:cNvSpPr txBox="1">
            <a:spLocks noChangeArrowheads="1"/>
          </p:cNvSpPr>
          <p:nvPr/>
        </p:nvSpPr>
        <p:spPr bwMode="auto">
          <a:xfrm>
            <a:off x="6324600" y="163195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5386" name="AutoShape 114"/>
          <p:cNvSpPr>
            <a:spLocks noChangeArrowheads="1"/>
          </p:cNvSpPr>
          <p:nvPr/>
        </p:nvSpPr>
        <p:spPr bwMode="auto">
          <a:xfrm>
            <a:off x="5956300" y="26035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>
              <a:solidFill>
                <a:srgbClr val="000099"/>
              </a:solidFill>
            </a:endParaRPr>
          </a:p>
        </p:txBody>
      </p:sp>
      <p:sp>
        <p:nvSpPr>
          <p:cNvPr id="15387" name="AutoShape 115"/>
          <p:cNvSpPr>
            <a:spLocks noChangeArrowheads="1"/>
          </p:cNvSpPr>
          <p:nvPr/>
        </p:nvSpPr>
        <p:spPr bwMode="auto">
          <a:xfrm>
            <a:off x="6858000" y="210185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>
              <a:solidFill>
                <a:srgbClr val="000099"/>
              </a:solidFill>
            </a:endParaRPr>
          </a:p>
        </p:txBody>
      </p:sp>
      <p:sp>
        <p:nvSpPr>
          <p:cNvPr id="5240" name="AutoShape 120"/>
          <p:cNvSpPr>
            <a:spLocks noChangeArrowheads="1"/>
          </p:cNvSpPr>
          <p:nvPr/>
        </p:nvSpPr>
        <p:spPr bwMode="auto">
          <a:xfrm>
            <a:off x="5956300" y="3432175"/>
            <a:ext cx="76200" cy="76200"/>
          </a:xfrm>
          <a:prstGeom prst="flowChartConnector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>
              <a:solidFill>
                <a:srgbClr val="000099"/>
              </a:solidFill>
            </a:endParaRPr>
          </a:p>
        </p:txBody>
      </p:sp>
      <p:grpSp>
        <p:nvGrpSpPr>
          <p:cNvPr id="15389" name="Group 129"/>
          <p:cNvGrpSpPr>
            <a:grpSpLocks/>
          </p:cNvGrpSpPr>
          <p:nvPr/>
        </p:nvGrpSpPr>
        <p:grpSpPr bwMode="auto">
          <a:xfrm>
            <a:off x="6477000" y="3470275"/>
            <a:ext cx="1905000" cy="133350"/>
            <a:chOff x="4080" y="3312"/>
            <a:chExt cx="1200" cy="84"/>
          </a:xfrm>
        </p:grpSpPr>
        <p:sp>
          <p:nvSpPr>
            <p:cNvPr id="15390" name="Line 127"/>
            <p:cNvSpPr>
              <a:spLocks noChangeShapeType="1"/>
            </p:cNvSpPr>
            <p:nvPr/>
          </p:nvSpPr>
          <p:spPr bwMode="auto">
            <a:xfrm>
              <a:off x="4080" y="3312"/>
              <a:ext cx="1200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Rectangle 128" descr="Wide upward diagonal"/>
            <p:cNvSpPr>
              <a:spLocks noChangeArrowheads="1"/>
            </p:cNvSpPr>
            <p:nvPr/>
          </p:nvSpPr>
          <p:spPr bwMode="auto">
            <a:xfrm>
              <a:off x="4080" y="3324"/>
              <a:ext cx="1200" cy="72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>
                <a:solidFill>
                  <a:srgbClr val="000099"/>
                </a:solidFill>
              </a:endParaRPr>
            </a:p>
          </p:txBody>
        </p:sp>
      </p:grpSp>
      <p:sp>
        <p:nvSpPr>
          <p:cNvPr id="15392" name="Line 130"/>
          <p:cNvSpPr>
            <a:spLocks noChangeShapeType="1"/>
          </p:cNvSpPr>
          <p:nvPr/>
        </p:nvSpPr>
        <p:spPr bwMode="auto">
          <a:xfrm>
            <a:off x="5181600" y="3473450"/>
            <a:ext cx="1295400" cy="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2" name="Line 132"/>
          <p:cNvSpPr>
            <a:spLocks noChangeShapeType="1"/>
          </p:cNvSpPr>
          <p:nvPr/>
        </p:nvSpPr>
        <p:spPr bwMode="auto">
          <a:xfrm>
            <a:off x="6005513" y="2692400"/>
            <a:ext cx="0" cy="160020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3" name="AutoShape 133"/>
          <p:cNvSpPr>
            <a:spLocks noChangeArrowheads="1"/>
          </p:cNvSpPr>
          <p:nvPr/>
        </p:nvSpPr>
        <p:spPr bwMode="auto">
          <a:xfrm>
            <a:off x="5962650" y="42926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>
              <a:solidFill>
                <a:srgbClr val="000099"/>
              </a:solidFill>
            </a:endParaRPr>
          </a:p>
        </p:txBody>
      </p:sp>
      <p:sp>
        <p:nvSpPr>
          <p:cNvPr id="5254" name="Rectangle 134"/>
          <p:cNvSpPr>
            <a:spLocks noChangeArrowheads="1"/>
          </p:cNvSpPr>
          <p:nvPr/>
        </p:nvSpPr>
        <p:spPr bwMode="auto">
          <a:xfrm>
            <a:off x="6007100" y="33655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>
              <a:solidFill>
                <a:srgbClr val="000099"/>
              </a:solidFill>
            </a:endParaRPr>
          </a:p>
        </p:txBody>
      </p:sp>
      <p:sp>
        <p:nvSpPr>
          <p:cNvPr id="5255" name="Line 135"/>
          <p:cNvSpPr>
            <a:spLocks noChangeShapeType="1"/>
          </p:cNvSpPr>
          <p:nvPr/>
        </p:nvSpPr>
        <p:spPr bwMode="auto">
          <a:xfrm>
            <a:off x="5943600" y="38227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6" name="Line 136"/>
          <p:cNvSpPr>
            <a:spLocks noChangeShapeType="1"/>
          </p:cNvSpPr>
          <p:nvPr/>
        </p:nvSpPr>
        <p:spPr bwMode="auto">
          <a:xfrm>
            <a:off x="5943600" y="29845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7" name="Text Box 137"/>
          <p:cNvSpPr txBox="1">
            <a:spLocks noChangeArrowheads="1"/>
          </p:cNvSpPr>
          <p:nvPr/>
        </p:nvSpPr>
        <p:spPr bwMode="auto">
          <a:xfrm>
            <a:off x="5562600" y="4279900"/>
            <a:ext cx="6096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’</a:t>
            </a:r>
          </a:p>
        </p:txBody>
      </p:sp>
      <p:sp>
        <p:nvSpPr>
          <p:cNvPr id="2" name="Line 132"/>
          <p:cNvSpPr>
            <a:spLocks noChangeShapeType="1"/>
          </p:cNvSpPr>
          <p:nvPr/>
        </p:nvSpPr>
        <p:spPr bwMode="auto">
          <a:xfrm flipH="1">
            <a:off x="6858000" y="2138363"/>
            <a:ext cx="33338" cy="2814637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0" name="Text Box 113"/>
          <p:cNvSpPr txBox="1">
            <a:spLocks noChangeArrowheads="1"/>
          </p:cNvSpPr>
          <p:nvPr/>
        </p:nvSpPr>
        <p:spPr bwMode="auto">
          <a:xfrm>
            <a:off x="7239000" y="4724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S’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5401" name="AutoShape 115"/>
          <p:cNvSpPr>
            <a:spLocks noChangeArrowheads="1"/>
          </p:cNvSpPr>
          <p:nvPr/>
        </p:nvSpPr>
        <p:spPr bwMode="auto">
          <a:xfrm>
            <a:off x="6815138" y="4938713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>
              <a:solidFill>
                <a:srgbClr val="000099"/>
              </a:solidFill>
            </a:endParaRPr>
          </a:p>
        </p:txBody>
      </p:sp>
      <p:sp>
        <p:nvSpPr>
          <p:cNvPr id="3" name="Rectangle 134"/>
          <p:cNvSpPr>
            <a:spLocks noChangeArrowheads="1"/>
          </p:cNvSpPr>
          <p:nvPr/>
        </p:nvSpPr>
        <p:spPr bwMode="auto">
          <a:xfrm>
            <a:off x="6858000" y="33528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>
              <a:solidFill>
                <a:srgbClr val="000099"/>
              </a:solidFill>
            </a:endParaRPr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>
            <a:off x="6800850" y="2819400"/>
            <a:ext cx="152400" cy="76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6781800" y="4038600"/>
            <a:ext cx="152400" cy="76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5405" name="Group 45"/>
          <p:cNvGrpSpPr>
            <a:grpSpLocks/>
          </p:cNvGrpSpPr>
          <p:nvPr/>
        </p:nvGrpSpPr>
        <p:grpSpPr bwMode="auto">
          <a:xfrm>
            <a:off x="6505575" y="2133600"/>
            <a:ext cx="381000" cy="1371600"/>
            <a:chOff x="4272" y="1776"/>
            <a:chExt cx="240" cy="864"/>
          </a:xfrm>
        </p:grpSpPr>
        <p:sp>
          <p:nvSpPr>
            <p:cNvPr id="15406" name="Line 46"/>
            <p:cNvSpPr>
              <a:spLocks noChangeShapeType="1"/>
            </p:cNvSpPr>
            <p:nvPr/>
          </p:nvSpPr>
          <p:spPr bwMode="auto">
            <a:xfrm flipH="1">
              <a:off x="4272" y="1776"/>
              <a:ext cx="240" cy="864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Line 47"/>
            <p:cNvSpPr>
              <a:spLocks noChangeShapeType="1"/>
            </p:cNvSpPr>
            <p:nvPr/>
          </p:nvSpPr>
          <p:spPr bwMode="auto">
            <a:xfrm flipH="1">
              <a:off x="4407" y="1776"/>
              <a:ext cx="96" cy="38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08" name="Group 48"/>
          <p:cNvGrpSpPr>
            <a:grpSpLocks/>
          </p:cNvGrpSpPr>
          <p:nvPr/>
        </p:nvGrpSpPr>
        <p:grpSpPr bwMode="auto">
          <a:xfrm>
            <a:off x="6858000" y="2147888"/>
            <a:ext cx="1524000" cy="1295400"/>
            <a:chOff x="4512" y="1776"/>
            <a:chExt cx="960" cy="816"/>
          </a:xfrm>
        </p:grpSpPr>
        <p:sp>
          <p:nvSpPr>
            <p:cNvPr id="15409" name="Line 49"/>
            <p:cNvSpPr>
              <a:spLocks noChangeShapeType="1"/>
            </p:cNvSpPr>
            <p:nvPr/>
          </p:nvSpPr>
          <p:spPr bwMode="auto">
            <a:xfrm>
              <a:off x="4512" y="1776"/>
              <a:ext cx="960" cy="81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Line 50"/>
            <p:cNvSpPr>
              <a:spLocks noChangeShapeType="1"/>
            </p:cNvSpPr>
            <p:nvPr/>
          </p:nvSpPr>
          <p:spPr bwMode="auto">
            <a:xfrm>
              <a:off x="4791" y="2025"/>
              <a:ext cx="192" cy="14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11" name="Group 51"/>
          <p:cNvGrpSpPr>
            <a:grpSpLocks/>
          </p:cNvGrpSpPr>
          <p:nvPr/>
        </p:nvGrpSpPr>
        <p:grpSpPr bwMode="auto">
          <a:xfrm>
            <a:off x="5972175" y="2633663"/>
            <a:ext cx="2438400" cy="838200"/>
            <a:chOff x="3936" y="2064"/>
            <a:chExt cx="1536" cy="528"/>
          </a:xfrm>
        </p:grpSpPr>
        <p:sp>
          <p:nvSpPr>
            <p:cNvPr id="15412" name="Line 52"/>
            <p:cNvSpPr>
              <a:spLocks noChangeShapeType="1"/>
            </p:cNvSpPr>
            <p:nvPr/>
          </p:nvSpPr>
          <p:spPr bwMode="auto">
            <a:xfrm>
              <a:off x="3936" y="2064"/>
              <a:ext cx="1536" cy="52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Line 53"/>
            <p:cNvSpPr>
              <a:spLocks noChangeShapeType="1"/>
            </p:cNvSpPr>
            <p:nvPr/>
          </p:nvSpPr>
          <p:spPr bwMode="auto">
            <a:xfrm>
              <a:off x="4080" y="2121"/>
              <a:ext cx="720" cy="24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14" name="Group 54"/>
          <p:cNvGrpSpPr>
            <a:grpSpLocks/>
          </p:cNvGrpSpPr>
          <p:nvPr/>
        </p:nvGrpSpPr>
        <p:grpSpPr bwMode="auto">
          <a:xfrm>
            <a:off x="5986463" y="2619375"/>
            <a:ext cx="533400" cy="838200"/>
            <a:chOff x="3936" y="2064"/>
            <a:chExt cx="336" cy="528"/>
          </a:xfrm>
        </p:grpSpPr>
        <p:sp>
          <p:nvSpPr>
            <p:cNvPr id="15415" name="Line 55"/>
            <p:cNvSpPr>
              <a:spLocks noChangeShapeType="1"/>
            </p:cNvSpPr>
            <p:nvPr/>
          </p:nvSpPr>
          <p:spPr bwMode="auto">
            <a:xfrm>
              <a:off x="3936" y="2064"/>
              <a:ext cx="336" cy="52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56"/>
            <p:cNvSpPr>
              <a:spLocks noChangeShapeType="1"/>
            </p:cNvSpPr>
            <p:nvPr/>
          </p:nvSpPr>
          <p:spPr bwMode="auto">
            <a:xfrm>
              <a:off x="4050" y="2247"/>
              <a:ext cx="96" cy="14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80" name="Group 120"/>
          <p:cNvGrpSpPr>
            <a:grpSpLocks/>
          </p:cNvGrpSpPr>
          <p:nvPr/>
        </p:nvGrpSpPr>
        <p:grpSpPr bwMode="auto">
          <a:xfrm>
            <a:off x="152400" y="4953000"/>
            <a:ext cx="2438400" cy="1219200"/>
            <a:chOff x="2304" y="3072"/>
            <a:chExt cx="1920" cy="1008"/>
          </a:xfrm>
        </p:grpSpPr>
        <p:grpSp>
          <p:nvGrpSpPr>
            <p:cNvPr id="15479" name="Group 119"/>
            <p:cNvGrpSpPr>
              <a:grpSpLocks/>
            </p:cNvGrpSpPr>
            <p:nvPr/>
          </p:nvGrpSpPr>
          <p:grpSpPr bwMode="auto">
            <a:xfrm>
              <a:off x="2688" y="3460"/>
              <a:ext cx="1536" cy="620"/>
              <a:chOff x="2688" y="3460"/>
              <a:chExt cx="1536" cy="620"/>
            </a:xfrm>
          </p:grpSpPr>
          <p:grpSp>
            <p:nvGrpSpPr>
              <p:cNvPr id="15432" name="Group 129"/>
              <p:cNvGrpSpPr>
                <a:grpSpLocks/>
              </p:cNvGrpSpPr>
              <p:nvPr/>
            </p:nvGrpSpPr>
            <p:grpSpPr bwMode="auto">
              <a:xfrm>
                <a:off x="3006" y="3996"/>
                <a:ext cx="1200" cy="84"/>
                <a:chOff x="4080" y="3312"/>
                <a:chExt cx="1200" cy="84"/>
              </a:xfrm>
            </p:grpSpPr>
            <p:sp>
              <p:nvSpPr>
                <p:cNvPr id="15433" name="Line 127"/>
                <p:cNvSpPr>
                  <a:spLocks noChangeShapeType="1"/>
                </p:cNvSpPr>
                <p:nvPr/>
              </p:nvSpPr>
              <p:spPr bwMode="auto">
                <a:xfrm>
                  <a:off x="4080" y="3312"/>
                  <a:ext cx="1200" cy="0"/>
                </a:xfrm>
                <a:prstGeom prst="line">
                  <a:avLst/>
                </a:prstGeom>
                <a:noFill/>
                <a:ln w="9525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4" name="Rectangle 128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4080" y="3324"/>
                  <a:ext cx="1200" cy="72"/>
                </a:xfrm>
                <a:prstGeom prst="rect">
                  <a:avLst/>
                </a:prstGeom>
                <a:pattFill prst="wdUpDiag">
                  <a:fgClr>
                    <a:schemeClr val="tx1"/>
                  </a:fgClr>
                  <a:bgClr>
                    <a:schemeClr val="bg1"/>
                  </a:bgClr>
                </a:patt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0" hangingPunct="0"/>
                  <a:endParaRPr lang="en-US" b="1">
                    <a:solidFill>
                      <a:srgbClr val="000099"/>
                    </a:solidFill>
                  </a:endParaRPr>
                </a:p>
              </p:txBody>
            </p:sp>
          </p:grpSp>
          <p:grpSp>
            <p:nvGrpSpPr>
              <p:cNvPr id="15435" name="Group 75"/>
              <p:cNvGrpSpPr>
                <a:grpSpLocks/>
              </p:cNvGrpSpPr>
              <p:nvPr/>
            </p:nvGrpSpPr>
            <p:grpSpPr bwMode="auto">
              <a:xfrm>
                <a:off x="2688" y="3469"/>
                <a:ext cx="1536" cy="528"/>
                <a:chOff x="3936" y="2064"/>
                <a:chExt cx="1536" cy="528"/>
              </a:xfrm>
            </p:grpSpPr>
            <p:sp>
              <p:nvSpPr>
                <p:cNvPr id="15436" name="Line 76"/>
                <p:cNvSpPr>
                  <a:spLocks noChangeShapeType="1"/>
                </p:cNvSpPr>
                <p:nvPr/>
              </p:nvSpPr>
              <p:spPr bwMode="auto">
                <a:xfrm>
                  <a:off x="3936" y="2064"/>
                  <a:ext cx="1536" cy="528"/>
                </a:xfrm>
                <a:prstGeom prst="line">
                  <a:avLst/>
                </a:prstGeom>
                <a:noFill/>
                <a:ln w="28575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7" name="Line 77"/>
                <p:cNvSpPr>
                  <a:spLocks noChangeShapeType="1"/>
                </p:cNvSpPr>
                <p:nvPr/>
              </p:nvSpPr>
              <p:spPr bwMode="auto">
                <a:xfrm>
                  <a:off x="4080" y="2121"/>
                  <a:ext cx="720" cy="240"/>
                </a:xfrm>
                <a:prstGeom prst="line">
                  <a:avLst/>
                </a:prstGeom>
                <a:noFill/>
                <a:ln w="9525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38" name="Group 78"/>
              <p:cNvGrpSpPr>
                <a:grpSpLocks/>
              </p:cNvGrpSpPr>
              <p:nvPr/>
            </p:nvGrpSpPr>
            <p:grpSpPr bwMode="auto">
              <a:xfrm>
                <a:off x="2697" y="3460"/>
                <a:ext cx="336" cy="528"/>
                <a:chOff x="3936" y="2064"/>
                <a:chExt cx="336" cy="528"/>
              </a:xfrm>
            </p:grpSpPr>
            <p:sp>
              <p:nvSpPr>
                <p:cNvPr id="15439" name="Line 79"/>
                <p:cNvSpPr>
                  <a:spLocks noChangeShapeType="1"/>
                </p:cNvSpPr>
                <p:nvPr/>
              </p:nvSpPr>
              <p:spPr bwMode="auto">
                <a:xfrm>
                  <a:off x="3936" y="2064"/>
                  <a:ext cx="336" cy="528"/>
                </a:xfrm>
                <a:prstGeom prst="line">
                  <a:avLst/>
                </a:prstGeom>
                <a:noFill/>
                <a:ln w="28575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0" name="Line 80"/>
                <p:cNvSpPr>
                  <a:spLocks noChangeShapeType="1"/>
                </p:cNvSpPr>
                <p:nvPr/>
              </p:nvSpPr>
              <p:spPr bwMode="auto">
                <a:xfrm>
                  <a:off x="4050" y="2247"/>
                  <a:ext cx="96" cy="144"/>
                </a:xfrm>
                <a:prstGeom prst="line">
                  <a:avLst/>
                </a:prstGeom>
                <a:noFill/>
                <a:ln w="9525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441" name="Text Box 112"/>
            <p:cNvSpPr txBox="1">
              <a:spLocks noChangeArrowheads="1"/>
            </p:cNvSpPr>
            <p:nvPr/>
          </p:nvSpPr>
          <p:spPr bwMode="auto">
            <a:xfrm>
              <a:off x="2304" y="3072"/>
              <a:ext cx="336" cy="336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000099"/>
                  </a:solidFill>
                  <a:latin typeface=".VnTime" pitchFamily="34" charset="0"/>
                </a:rPr>
                <a:t>S</a:t>
              </a:r>
              <a:r>
                <a:rPr lang="en-US" sz="2000" b="1" baseline="-25000">
                  <a:solidFill>
                    <a:srgbClr val="000099"/>
                  </a:solidFill>
                  <a:latin typeface=".VnTime" pitchFamily="34" charset="0"/>
                </a:rPr>
                <a:t>2</a:t>
              </a:r>
              <a:endParaRPr lang="en-US" sz="2000" b="1">
                <a:solidFill>
                  <a:srgbClr val="000099"/>
                </a:solidFill>
                <a:latin typeface=".VnTime" pitchFamily="34" charset="0"/>
              </a:endParaRPr>
            </a:p>
          </p:txBody>
        </p:sp>
        <p:sp>
          <p:nvSpPr>
            <p:cNvPr id="15442" name="AutoShape 114"/>
            <p:cNvSpPr>
              <a:spLocks noChangeArrowheads="1"/>
            </p:cNvSpPr>
            <p:nvPr/>
          </p:nvSpPr>
          <p:spPr bwMode="auto">
            <a:xfrm>
              <a:off x="2651" y="3436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b="1">
                <a:solidFill>
                  <a:srgbClr val="000099"/>
                </a:solidFill>
              </a:endParaRPr>
            </a:p>
          </p:txBody>
        </p:sp>
      </p:grpSp>
      <p:grpSp>
        <p:nvGrpSpPr>
          <p:cNvPr id="15477" name="Group 117"/>
          <p:cNvGrpSpPr>
            <a:grpSpLocks/>
          </p:cNvGrpSpPr>
          <p:nvPr/>
        </p:nvGrpSpPr>
        <p:grpSpPr bwMode="auto">
          <a:xfrm>
            <a:off x="76200" y="2667000"/>
            <a:ext cx="2438400" cy="1219200"/>
            <a:chOff x="48" y="1536"/>
            <a:chExt cx="1893" cy="1004"/>
          </a:xfrm>
        </p:grpSpPr>
        <p:sp>
          <p:nvSpPr>
            <p:cNvPr id="15452" name="Text Box 112"/>
            <p:cNvSpPr txBox="1">
              <a:spLocks noChangeArrowheads="1"/>
            </p:cNvSpPr>
            <p:nvPr/>
          </p:nvSpPr>
          <p:spPr bwMode="auto">
            <a:xfrm>
              <a:off x="48" y="1536"/>
              <a:ext cx="336" cy="335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000099"/>
                  </a:solidFill>
                  <a:latin typeface=".VnTime" pitchFamily="34" charset="0"/>
                </a:rPr>
                <a:t>S</a:t>
              </a:r>
              <a:r>
                <a:rPr lang="en-US" sz="2000" b="1" baseline="-25000">
                  <a:solidFill>
                    <a:srgbClr val="000099"/>
                  </a:solidFill>
                  <a:latin typeface=".VnTime" pitchFamily="34" charset="0"/>
                </a:rPr>
                <a:t>2</a:t>
              </a:r>
              <a:endParaRPr lang="en-US" sz="2000" b="1">
                <a:solidFill>
                  <a:srgbClr val="000099"/>
                </a:solidFill>
                <a:latin typeface=".VnTime" pitchFamily="34" charset="0"/>
              </a:endParaRPr>
            </a:p>
          </p:txBody>
        </p:sp>
        <p:grpSp>
          <p:nvGrpSpPr>
            <p:cNvPr id="15476" name="Group 116"/>
            <p:cNvGrpSpPr>
              <a:grpSpLocks/>
            </p:cNvGrpSpPr>
            <p:nvPr/>
          </p:nvGrpSpPr>
          <p:grpSpPr bwMode="auto">
            <a:xfrm>
              <a:off x="386" y="1896"/>
              <a:ext cx="1555" cy="644"/>
              <a:chOff x="386" y="1896"/>
              <a:chExt cx="1555" cy="644"/>
            </a:xfrm>
          </p:grpSpPr>
          <p:grpSp>
            <p:nvGrpSpPr>
              <p:cNvPr id="15443" name="Group 129"/>
              <p:cNvGrpSpPr>
                <a:grpSpLocks/>
              </p:cNvGrpSpPr>
              <p:nvPr/>
            </p:nvGrpSpPr>
            <p:grpSpPr bwMode="auto">
              <a:xfrm>
                <a:off x="741" y="2456"/>
                <a:ext cx="1200" cy="84"/>
                <a:chOff x="4080" y="3312"/>
                <a:chExt cx="1200" cy="84"/>
              </a:xfrm>
            </p:grpSpPr>
            <p:sp>
              <p:nvSpPr>
                <p:cNvPr id="15444" name="Line 127"/>
                <p:cNvSpPr>
                  <a:spLocks noChangeShapeType="1"/>
                </p:cNvSpPr>
                <p:nvPr/>
              </p:nvSpPr>
              <p:spPr bwMode="auto">
                <a:xfrm>
                  <a:off x="4080" y="3312"/>
                  <a:ext cx="1200" cy="0"/>
                </a:xfrm>
                <a:prstGeom prst="line">
                  <a:avLst/>
                </a:prstGeom>
                <a:noFill/>
                <a:ln w="9525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5" name="Rectangle 128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4080" y="3324"/>
                  <a:ext cx="1200" cy="72"/>
                </a:xfrm>
                <a:prstGeom prst="rect">
                  <a:avLst/>
                </a:prstGeom>
                <a:pattFill prst="wdUpDiag">
                  <a:fgClr>
                    <a:schemeClr val="tx1"/>
                  </a:fgClr>
                  <a:bgClr>
                    <a:schemeClr val="bg1"/>
                  </a:bgClr>
                </a:patt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0" hangingPunct="0"/>
                  <a:endParaRPr lang="en-US" b="1">
                    <a:solidFill>
                      <a:srgbClr val="000099"/>
                    </a:solidFill>
                  </a:endParaRPr>
                </a:p>
              </p:txBody>
            </p:sp>
          </p:grpSp>
          <p:grpSp>
            <p:nvGrpSpPr>
              <p:cNvPr id="15446" name="Group 86"/>
              <p:cNvGrpSpPr>
                <a:grpSpLocks/>
              </p:cNvGrpSpPr>
              <p:nvPr/>
            </p:nvGrpSpPr>
            <p:grpSpPr bwMode="auto">
              <a:xfrm>
                <a:off x="432" y="1920"/>
                <a:ext cx="1200" cy="528"/>
                <a:chOff x="3936" y="2064"/>
                <a:chExt cx="1536" cy="528"/>
              </a:xfrm>
            </p:grpSpPr>
            <p:sp>
              <p:nvSpPr>
                <p:cNvPr id="15447" name="Line 87"/>
                <p:cNvSpPr>
                  <a:spLocks noChangeShapeType="1"/>
                </p:cNvSpPr>
                <p:nvPr/>
              </p:nvSpPr>
              <p:spPr bwMode="auto">
                <a:xfrm>
                  <a:off x="3936" y="2064"/>
                  <a:ext cx="1536" cy="528"/>
                </a:xfrm>
                <a:prstGeom prst="line">
                  <a:avLst/>
                </a:prstGeom>
                <a:noFill/>
                <a:ln w="28575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8" name="Line 88"/>
                <p:cNvSpPr>
                  <a:spLocks noChangeShapeType="1"/>
                </p:cNvSpPr>
                <p:nvPr/>
              </p:nvSpPr>
              <p:spPr bwMode="auto">
                <a:xfrm>
                  <a:off x="4080" y="2121"/>
                  <a:ext cx="720" cy="240"/>
                </a:xfrm>
                <a:prstGeom prst="line">
                  <a:avLst/>
                </a:prstGeom>
                <a:noFill/>
                <a:ln w="9525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49" name="Group 89"/>
              <p:cNvGrpSpPr>
                <a:grpSpLocks/>
              </p:cNvGrpSpPr>
              <p:nvPr/>
            </p:nvGrpSpPr>
            <p:grpSpPr bwMode="auto">
              <a:xfrm>
                <a:off x="432" y="1920"/>
                <a:ext cx="336" cy="528"/>
                <a:chOff x="3936" y="2064"/>
                <a:chExt cx="336" cy="528"/>
              </a:xfrm>
            </p:grpSpPr>
            <p:sp>
              <p:nvSpPr>
                <p:cNvPr id="15450" name="Line 90"/>
                <p:cNvSpPr>
                  <a:spLocks noChangeShapeType="1"/>
                </p:cNvSpPr>
                <p:nvPr/>
              </p:nvSpPr>
              <p:spPr bwMode="auto">
                <a:xfrm>
                  <a:off x="3936" y="2064"/>
                  <a:ext cx="336" cy="528"/>
                </a:xfrm>
                <a:prstGeom prst="line">
                  <a:avLst/>
                </a:prstGeom>
                <a:noFill/>
                <a:ln w="28575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1" name="Line 91"/>
                <p:cNvSpPr>
                  <a:spLocks noChangeShapeType="1"/>
                </p:cNvSpPr>
                <p:nvPr/>
              </p:nvSpPr>
              <p:spPr bwMode="auto">
                <a:xfrm>
                  <a:off x="4050" y="2247"/>
                  <a:ext cx="96" cy="144"/>
                </a:xfrm>
                <a:prstGeom prst="line">
                  <a:avLst/>
                </a:prstGeom>
                <a:noFill/>
                <a:ln w="9525">
                  <a:solidFill>
                    <a:srgbClr val="000099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453" name="AutoShape 114"/>
              <p:cNvSpPr>
                <a:spLocks noChangeArrowheads="1"/>
              </p:cNvSpPr>
              <p:nvPr/>
            </p:nvSpPr>
            <p:spPr bwMode="auto">
              <a:xfrm>
                <a:off x="386" y="1896"/>
                <a:ext cx="48" cy="48"/>
              </a:xfrm>
              <a:prstGeom prst="flowChartConnector">
                <a:avLst/>
              </a:prstGeom>
              <a:solidFill>
                <a:srgbClr val="FF0000"/>
              </a:solidFill>
              <a:ln w="952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en-US" b="1">
                  <a:solidFill>
                    <a:srgbClr val="000099"/>
                  </a:solidFill>
                </a:endParaRPr>
              </a:p>
            </p:txBody>
          </p:sp>
        </p:grpSp>
      </p:grpSp>
      <p:grpSp>
        <p:nvGrpSpPr>
          <p:cNvPr id="15478" name="Group 118"/>
          <p:cNvGrpSpPr>
            <a:grpSpLocks/>
          </p:cNvGrpSpPr>
          <p:nvPr/>
        </p:nvGrpSpPr>
        <p:grpSpPr bwMode="auto">
          <a:xfrm>
            <a:off x="152400" y="3810000"/>
            <a:ext cx="2438400" cy="1219200"/>
            <a:chOff x="0" y="2400"/>
            <a:chExt cx="1911" cy="1004"/>
          </a:xfrm>
        </p:grpSpPr>
        <p:grpSp>
          <p:nvGrpSpPr>
            <p:cNvPr id="15454" name="Group 129"/>
            <p:cNvGrpSpPr>
              <a:grpSpLocks/>
            </p:cNvGrpSpPr>
            <p:nvPr/>
          </p:nvGrpSpPr>
          <p:grpSpPr bwMode="auto">
            <a:xfrm>
              <a:off x="693" y="3320"/>
              <a:ext cx="1200" cy="84"/>
              <a:chOff x="4080" y="3312"/>
              <a:chExt cx="1200" cy="84"/>
            </a:xfrm>
          </p:grpSpPr>
          <p:sp>
            <p:nvSpPr>
              <p:cNvPr id="15455" name="Line 127"/>
              <p:cNvSpPr>
                <a:spLocks noChangeShapeType="1"/>
              </p:cNvSpPr>
              <p:nvPr/>
            </p:nvSpPr>
            <p:spPr bwMode="auto">
              <a:xfrm>
                <a:off x="4080" y="3312"/>
                <a:ext cx="1200" cy="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56" name="Rectangle 128" descr="Wide upward diagonal"/>
              <p:cNvSpPr>
                <a:spLocks noChangeArrowheads="1"/>
              </p:cNvSpPr>
              <p:nvPr/>
            </p:nvSpPr>
            <p:spPr bwMode="auto">
              <a:xfrm>
                <a:off x="4080" y="3324"/>
                <a:ext cx="1200" cy="72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9525">
                <a:solidFill>
                  <a:srgbClr val="000099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en-US" b="1">
                  <a:solidFill>
                    <a:srgbClr val="000099"/>
                  </a:solidFill>
                </a:endParaRPr>
              </a:p>
            </p:txBody>
          </p:sp>
        </p:grpSp>
        <p:grpSp>
          <p:nvGrpSpPr>
            <p:cNvPr id="15457" name="Group 97"/>
            <p:cNvGrpSpPr>
              <a:grpSpLocks/>
            </p:cNvGrpSpPr>
            <p:nvPr/>
          </p:nvGrpSpPr>
          <p:grpSpPr bwMode="auto">
            <a:xfrm>
              <a:off x="375" y="2793"/>
              <a:ext cx="1536" cy="528"/>
              <a:chOff x="3936" y="2064"/>
              <a:chExt cx="1536" cy="528"/>
            </a:xfrm>
          </p:grpSpPr>
          <p:sp>
            <p:nvSpPr>
              <p:cNvPr id="15458" name="Line 98"/>
              <p:cNvSpPr>
                <a:spLocks noChangeShapeType="1"/>
              </p:cNvSpPr>
              <p:nvPr/>
            </p:nvSpPr>
            <p:spPr bwMode="auto">
              <a:xfrm>
                <a:off x="3936" y="2064"/>
                <a:ext cx="1536" cy="528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59" name="Line 99"/>
              <p:cNvSpPr>
                <a:spLocks noChangeShapeType="1"/>
              </p:cNvSpPr>
              <p:nvPr/>
            </p:nvSpPr>
            <p:spPr bwMode="auto">
              <a:xfrm>
                <a:off x="4080" y="2121"/>
                <a:ext cx="720" cy="24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460" name="Group 100"/>
            <p:cNvGrpSpPr>
              <a:grpSpLocks/>
            </p:cNvGrpSpPr>
            <p:nvPr/>
          </p:nvGrpSpPr>
          <p:grpSpPr bwMode="auto">
            <a:xfrm>
              <a:off x="384" y="2784"/>
              <a:ext cx="597" cy="536"/>
              <a:chOff x="3936" y="2064"/>
              <a:chExt cx="336" cy="528"/>
            </a:xfrm>
          </p:grpSpPr>
          <p:sp>
            <p:nvSpPr>
              <p:cNvPr id="15461" name="Line 101"/>
              <p:cNvSpPr>
                <a:spLocks noChangeShapeType="1"/>
              </p:cNvSpPr>
              <p:nvPr/>
            </p:nvSpPr>
            <p:spPr bwMode="auto">
              <a:xfrm>
                <a:off x="3936" y="2064"/>
                <a:ext cx="336" cy="528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2" name="Line 102"/>
              <p:cNvSpPr>
                <a:spLocks noChangeShapeType="1"/>
              </p:cNvSpPr>
              <p:nvPr/>
            </p:nvSpPr>
            <p:spPr bwMode="auto">
              <a:xfrm>
                <a:off x="4050" y="2247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63" name="Text Box 112"/>
            <p:cNvSpPr txBox="1">
              <a:spLocks noChangeArrowheads="1"/>
            </p:cNvSpPr>
            <p:nvPr/>
          </p:nvSpPr>
          <p:spPr bwMode="auto">
            <a:xfrm>
              <a:off x="0" y="2400"/>
              <a:ext cx="336" cy="335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000099"/>
                  </a:solidFill>
                  <a:latin typeface=".VnTime" pitchFamily="34" charset="0"/>
                </a:rPr>
                <a:t>S</a:t>
              </a:r>
              <a:r>
                <a:rPr lang="en-US" sz="2000" b="1" baseline="-25000">
                  <a:solidFill>
                    <a:srgbClr val="000099"/>
                  </a:solidFill>
                  <a:latin typeface=".VnTime" pitchFamily="34" charset="0"/>
                </a:rPr>
                <a:t>2</a:t>
              </a:r>
              <a:endParaRPr lang="en-US" sz="2000" b="1">
                <a:solidFill>
                  <a:srgbClr val="000099"/>
                </a:solidFill>
                <a:latin typeface=".VnTime" pitchFamily="34" charset="0"/>
              </a:endParaRPr>
            </a:p>
          </p:txBody>
        </p:sp>
        <p:sp>
          <p:nvSpPr>
            <p:cNvPr id="15464" name="AutoShape 114"/>
            <p:cNvSpPr>
              <a:spLocks noChangeArrowheads="1"/>
            </p:cNvSpPr>
            <p:nvPr/>
          </p:nvSpPr>
          <p:spPr bwMode="auto">
            <a:xfrm>
              <a:off x="338" y="2760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b="1">
                <a:solidFill>
                  <a:srgbClr val="000099"/>
                </a:solidFill>
              </a:endParaRPr>
            </a:p>
          </p:txBody>
        </p:sp>
      </p:grpSp>
      <p:grpSp>
        <p:nvGrpSpPr>
          <p:cNvPr id="15481" name="Group 121"/>
          <p:cNvGrpSpPr>
            <a:grpSpLocks/>
          </p:cNvGrpSpPr>
          <p:nvPr/>
        </p:nvGrpSpPr>
        <p:grpSpPr bwMode="auto">
          <a:xfrm>
            <a:off x="3352800" y="4800600"/>
            <a:ext cx="3124200" cy="1384300"/>
            <a:chOff x="3849" y="3064"/>
            <a:chExt cx="1893" cy="1004"/>
          </a:xfrm>
        </p:grpSpPr>
        <p:grpSp>
          <p:nvGrpSpPr>
            <p:cNvPr id="15465" name="Group 129"/>
            <p:cNvGrpSpPr>
              <a:grpSpLocks/>
            </p:cNvGrpSpPr>
            <p:nvPr/>
          </p:nvGrpSpPr>
          <p:grpSpPr bwMode="auto">
            <a:xfrm>
              <a:off x="4542" y="3984"/>
              <a:ext cx="1200" cy="84"/>
              <a:chOff x="4080" y="3312"/>
              <a:chExt cx="1200" cy="84"/>
            </a:xfrm>
          </p:grpSpPr>
          <p:sp>
            <p:nvSpPr>
              <p:cNvPr id="15466" name="Line 127"/>
              <p:cNvSpPr>
                <a:spLocks noChangeShapeType="1"/>
              </p:cNvSpPr>
              <p:nvPr/>
            </p:nvSpPr>
            <p:spPr bwMode="auto">
              <a:xfrm>
                <a:off x="4080" y="3312"/>
                <a:ext cx="1200" cy="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7" name="Rectangle 128" descr="Wide upward diagonal"/>
              <p:cNvSpPr>
                <a:spLocks noChangeArrowheads="1"/>
              </p:cNvSpPr>
              <p:nvPr/>
            </p:nvSpPr>
            <p:spPr bwMode="auto">
              <a:xfrm>
                <a:off x="4080" y="3324"/>
                <a:ext cx="1200" cy="72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9525">
                <a:solidFill>
                  <a:srgbClr val="000099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/>
                <a:endParaRPr lang="en-US" b="1">
                  <a:solidFill>
                    <a:srgbClr val="000099"/>
                  </a:solidFill>
                </a:endParaRPr>
              </a:p>
            </p:txBody>
          </p:sp>
        </p:grpSp>
        <p:grpSp>
          <p:nvGrpSpPr>
            <p:cNvPr id="15468" name="Group 108"/>
            <p:cNvGrpSpPr>
              <a:grpSpLocks/>
            </p:cNvGrpSpPr>
            <p:nvPr/>
          </p:nvGrpSpPr>
          <p:grpSpPr bwMode="auto">
            <a:xfrm>
              <a:off x="4224" y="3457"/>
              <a:ext cx="1248" cy="527"/>
              <a:chOff x="3936" y="2064"/>
              <a:chExt cx="1536" cy="528"/>
            </a:xfrm>
          </p:grpSpPr>
          <p:sp>
            <p:nvSpPr>
              <p:cNvPr id="15469" name="Line 109"/>
              <p:cNvSpPr>
                <a:spLocks noChangeShapeType="1"/>
              </p:cNvSpPr>
              <p:nvPr/>
            </p:nvSpPr>
            <p:spPr bwMode="auto">
              <a:xfrm>
                <a:off x="3936" y="2064"/>
                <a:ext cx="1536" cy="528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70" name="Line 110"/>
              <p:cNvSpPr>
                <a:spLocks noChangeShapeType="1"/>
              </p:cNvSpPr>
              <p:nvPr/>
            </p:nvSpPr>
            <p:spPr bwMode="auto">
              <a:xfrm>
                <a:off x="4080" y="2121"/>
                <a:ext cx="720" cy="24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471" name="Group 111"/>
            <p:cNvGrpSpPr>
              <a:grpSpLocks/>
            </p:cNvGrpSpPr>
            <p:nvPr/>
          </p:nvGrpSpPr>
          <p:grpSpPr bwMode="auto">
            <a:xfrm>
              <a:off x="4233" y="3448"/>
              <a:ext cx="567" cy="536"/>
              <a:chOff x="3936" y="2064"/>
              <a:chExt cx="336" cy="528"/>
            </a:xfrm>
          </p:grpSpPr>
          <p:sp>
            <p:nvSpPr>
              <p:cNvPr id="15472" name="Line 112"/>
              <p:cNvSpPr>
                <a:spLocks noChangeShapeType="1"/>
              </p:cNvSpPr>
              <p:nvPr/>
            </p:nvSpPr>
            <p:spPr bwMode="auto">
              <a:xfrm>
                <a:off x="3936" y="2064"/>
                <a:ext cx="336" cy="528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73" name="Line 113"/>
              <p:cNvSpPr>
                <a:spLocks noChangeShapeType="1"/>
              </p:cNvSpPr>
              <p:nvPr/>
            </p:nvSpPr>
            <p:spPr bwMode="auto">
              <a:xfrm>
                <a:off x="4050" y="2247"/>
                <a:ext cx="96" cy="144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74" name="Text Box 112"/>
            <p:cNvSpPr txBox="1">
              <a:spLocks noChangeArrowheads="1"/>
            </p:cNvSpPr>
            <p:nvPr/>
          </p:nvSpPr>
          <p:spPr bwMode="auto">
            <a:xfrm>
              <a:off x="3849" y="3064"/>
              <a:ext cx="336" cy="339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99"/>
                  </a:solidFill>
                  <a:latin typeface=".VnTime" pitchFamily="34" charset="0"/>
                </a:rPr>
                <a:t>S2</a:t>
              </a:r>
            </a:p>
          </p:txBody>
        </p:sp>
        <p:sp>
          <p:nvSpPr>
            <p:cNvPr id="15475" name="AutoShape 114"/>
            <p:cNvSpPr>
              <a:spLocks noChangeArrowheads="1"/>
            </p:cNvSpPr>
            <p:nvPr/>
          </p:nvSpPr>
          <p:spPr bwMode="auto">
            <a:xfrm>
              <a:off x="4187" y="3424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b="1">
                <a:solidFill>
                  <a:srgbClr val="000099"/>
                </a:solidFill>
              </a:endParaRPr>
            </a:p>
          </p:txBody>
        </p:sp>
      </p:grpSp>
      <p:sp>
        <p:nvSpPr>
          <p:cNvPr id="15482" name="Text Box 122"/>
          <p:cNvSpPr txBox="1">
            <a:spLocks noChangeArrowheads="1"/>
          </p:cNvSpPr>
          <p:nvPr/>
        </p:nvSpPr>
        <p:spPr bwMode="auto">
          <a:xfrm>
            <a:off x="2438400" y="385445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FF00"/>
                </a:solidFill>
              </a:rPr>
              <a:t>H1</a:t>
            </a:r>
          </a:p>
        </p:txBody>
      </p:sp>
      <p:sp>
        <p:nvSpPr>
          <p:cNvPr id="15483" name="Text Box 123"/>
          <p:cNvSpPr txBox="1">
            <a:spLocks noChangeArrowheads="1"/>
          </p:cNvSpPr>
          <p:nvPr/>
        </p:nvSpPr>
        <p:spPr bwMode="auto">
          <a:xfrm>
            <a:off x="2514600" y="499745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FF00"/>
                </a:solidFill>
              </a:rPr>
              <a:t>H2</a:t>
            </a:r>
          </a:p>
        </p:txBody>
      </p:sp>
      <p:sp>
        <p:nvSpPr>
          <p:cNvPr id="15484" name="Text Box 124"/>
          <p:cNvSpPr txBox="1">
            <a:spLocks noChangeArrowheads="1"/>
          </p:cNvSpPr>
          <p:nvPr/>
        </p:nvSpPr>
        <p:spPr bwMode="auto">
          <a:xfrm>
            <a:off x="5867400" y="61722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FF00"/>
                </a:solidFill>
              </a:rPr>
              <a:t>H4</a:t>
            </a:r>
          </a:p>
        </p:txBody>
      </p:sp>
      <p:sp>
        <p:nvSpPr>
          <p:cNvPr id="15485" name="Text Box 125"/>
          <p:cNvSpPr txBox="1">
            <a:spLocks noChangeArrowheads="1"/>
          </p:cNvSpPr>
          <p:nvPr/>
        </p:nvSpPr>
        <p:spPr bwMode="auto">
          <a:xfrm>
            <a:off x="2514600" y="61722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FF00"/>
                </a:solidFill>
              </a:rPr>
              <a:t>H3</a:t>
            </a:r>
          </a:p>
        </p:txBody>
      </p:sp>
      <p:sp>
        <p:nvSpPr>
          <p:cNvPr id="15491" name="Text Box 131"/>
          <p:cNvSpPr txBox="1">
            <a:spLocks noChangeArrowheads="1"/>
          </p:cNvSpPr>
          <p:nvPr/>
        </p:nvSpPr>
        <p:spPr bwMode="auto">
          <a:xfrm>
            <a:off x="762000" y="12192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Có hai điểm sáng S1, S2 đặt trước gương phẳng như hình sau</a:t>
            </a:r>
          </a:p>
        </p:txBody>
      </p:sp>
      <p:sp>
        <p:nvSpPr>
          <p:cNvPr id="15492" name="Text Box 132"/>
          <p:cNvSpPr txBox="1">
            <a:spLocks noChangeArrowheads="1"/>
          </p:cNvSpPr>
          <p:nvPr/>
        </p:nvSpPr>
        <p:spPr bwMode="auto">
          <a:xfrm>
            <a:off x="0" y="8382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2. Bài tập vẽ ảnh của điểm sáng qua gương phẳng:</a:t>
            </a:r>
          </a:p>
        </p:txBody>
      </p:sp>
      <p:sp>
        <p:nvSpPr>
          <p:cNvPr id="15493" name="Text Box 133"/>
          <p:cNvSpPr txBox="1">
            <a:spLocks noChangeArrowheads="1"/>
          </p:cNvSpPr>
          <p:nvPr/>
        </p:nvSpPr>
        <p:spPr bwMode="auto">
          <a:xfrm>
            <a:off x="76200" y="533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II. VẬN DỤNG</a:t>
            </a:r>
          </a:p>
        </p:txBody>
      </p:sp>
      <p:sp>
        <p:nvSpPr>
          <p:cNvPr id="4" name="Text Box 137"/>
          <p:cNvSpPr txBox="1">
            <a:spLocks noChangeArrowheads="1"/>
          </p:cNvSpPr>
          <p:nvPr/>
        </p:nvSpPr>
        <p:spPr bwMode="auto">
          <a:xfrm>
            <a:off x="6345238" y="3525838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I</a:t>
            </a:r>
          </a:p>
        </p:txBody>
      </p:sp>
      <p:sp>
        <p:nvSpPr>
          <p:cNvPr id="5" name="Text Box 137"/>
          <p:cNvSpPr txBox="1">
            <a:spLocks noChangeArrowheads="1"/>
          </p:cNvSpPr>
          <p:nvPr/>
        </p:nvSpPr>
        <p:spPr bwMode="auto">
          <a:xfrm>
            <a:off x="8229600" y="3525838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K</a:t>
            </a:r>
          </a:p>
        </p:txBody>
      </p:sp>
      <p:grpSp>
        <p:nvGrpSpPr>
          <p:cNvPr id="108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109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Tiết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6: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Bài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tập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5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15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5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15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15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15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15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15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82" grpId="0"/>
      <p:bldP spid="15482" grpId="1"/>
      <p:bldP spid="15483" grpId="0"/>
      <p:bldP spid="15483" grpId="1"/>
      <p:bldP spid="15484" grpId="0"/>
      <p:bldP spid="15484" grpId="1"/>
      <p:bldP spid="15485" grpId="0"/>
      <p:bldP spid="15485" grpId="1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2" name="Text Box 112"/>
          <p:cNvSpPr txBox="1">
            <a:spLocks noChangeArrowheads="1"/>
          </p:cNvSpPr>
          <p:nvPr/>
        </p:nvSpPr>
        <p:spPr bwMode="auto">
          <a:xfrm>
            <a:off x="3962400" y="2603500"/>
            <a:ext cx="5334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2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6493" name="Text Box 113"/>
          <p:cNvSpPr txBox="1">
            <a:spLocks noChangeArrowheads="1"/>
          </p:cNvSpPr>
          <p:nvPr/>
        </p:nvSpPr>
        <p:spPr bwMode="auto">
          <a:xfrm>
            <a:off x="4724400" y="2317750"/>
            <a:ext cx="6096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6494" name="AutoShape 114"/>
          <p:cNvSpPr>
            <a:spLocks noChangeArrowheads="1"/>
          </p:cNvSpPr>
          <p:nvPr/>
        </p:nvSpPr>
        <p:spPr bwMode="auto">
          <a:xfrm>
            <a:off x="4356100" y="32893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b="1">
              <a:solidFill>
                <a:srgbClr val="000099"/>
              </a:solidFill>
            </a:endParaRPr>
          </a:p>
        </p:txBody>
      </p:sp>
      <p:sp>
        <p:nvSpPr>
          <p:cNvPr id="16495" name="AutoShape 115"/>
          <p:cNvSpPr>
            <a:spLocks noChangeArrowheads="1"/>
          </p:cNvSpPr>
          <p:nvPr/>
        </p:nvSpPr>
        <p:spPr bwMode="auto">
          <a:xfrm>
            <a:off x="5257800" y="278765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b="1">
              <a:solidFill>
                <a:srgbClr val="000099"/>
              </a:solidFill>
            </a:endParaRPr>
          </a:p>
        </p:txBody>
      </p:sp>
      <p:sp>
        <p:nvSpPr>
          <p:cNvPr id="5240" name="AutoShape 120"/>
          <p:cNvSpPr>
            <a:spLocks noChangeArrowheads="1"/>
          </p:cNvSpPr>
          <p:nvPr/>
        </p:nvSpPr>
        <p:spPr bwMode="auto">
          <a:xfrm>
            <a:off x="4356100" y="4117975"/>
            <a:ext cx="76200" cy="76200"/>
          </a:xfrm>
          <a:prstGeom prst="flowChartConnector">
            <a:avLst/>
          </a:prstGeom>
          <a:solidFill>
            <a:srgbClr val="0000FF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b="1">
              <a:solidFill>
                <a:srgbClr val="000099"/>
              </a:solidFill>
            </a:endParaRPr>
          </a:p>
        </p:txBody>
      </p:sp>
      <p:grpSp>
        <p:nvGrpSpPr>
          <p:cNvPr id="16497" name="Group 129"/>
          <p:cNvGrpSpPr>
            <a:grpSpLocks/>
          </p:cNvGrpSpPr>
          <p:nvPr/>
        </p:nvGrpSpPr>
        <p:grpSpPr bwMode="auto">
          <a:xfrm>
            <a:off x="4876800" y="4156075"/>
            <a:ext cx="1905000" cy="133350"/>
            <a:chOff x="4080" y="3312"/>
            <a:chExt cx="1200" cy="84"/>
          </a:xfrm>
        </p:grpSpPr>
        <p:sp>
          <p:nvSpPr>
            <p:cNvPr id="16498" name="Line 127"/>
            <p:cNvSpPr>
              <a:spLocks noChangeShapeType="1"/>
            </p:cNvSpPr>
            <p:nvPr/>
          </p:nvSpPr>
          <p:spPr bwMode="auto">
            <a:xfrm>
              <a:off x="4080" y="3312"/>
              <a:ext cx="1200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9" name="Rectangle 128" descr="Wide upward diagonal"/>
            <p:cNvSpPr>
              <a:spLocks noChangeArrowheads="1"/>
            </p:cNvSpPr>
            <p:nvPr/>
          </p:nvSpPr>
          <p:spPr bwMode="auto">
            <a:xfrm>
              <a:off x="4080" y="3324"/>
              <a:ext cx="1200" cy="72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endParaRPr lang="en-US" b="1">
                <a:solidFill>
                  <a:srgbClr val="000099"/>
                </a:solidFill>
              </a:endParaRPr>
            </a:p>
          </p:txBody>
        </p:sp>
      </p:grpSp>
      <p:sp>
        <p:nvSpPr>
          <p:cNvPr id="16500" name="Line 130"/>
          <p:cNvSpPr>
            <a:spLocks noChangeShapeType="1"/>
          </p:cNvSpPr>
          <p:nvPr/>
        </p:nvSpPr>
        <p:spPr bwMode="auto">
          <a:xfrm>
            <a:off x="3581400" y="4159250"/>
            <a:ext cx="1295400" cy="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2" name="Line 132"/>
          <p:cNvSpPr>
            <a:spLocks noChangeShapeType="1"/>
          </p:cNvSpPr>
          <p:nvPr/>
        </p:nvSpPr>
        <p:spPr bwMode="auto">
          <a:xfrm>
            <a:off x="4405313" y="3378200"/>
            <a:ext cx="0" cy="1600200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3" name="AutoShape 133"/>
          <p:cNvSpPr>
            <a:spLocks noChangeArrowheads="1"/>
          </p:cNvSpPr>
          <p:nvPr/>
        </p:nvSpPr>
        <p:spPr bwMode="auto">
          <a:xfrm>
            <a:off x="4362450" y="49784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b="1">
              <a:solidFill>
                <a:srgbClr val="000099"/>
              </a:solidFill>
            </a:endParaRPr>
          </a:p>
        </p:txBody>
      </p:sp>
      <p:sp>
        <p:nvSpPr>
          <p:cNvPr id="5254" name="Rectangle 134"/>
          <p:cNvSpPr>
            <a:spLocks noChangeArrowheads="1"/>
          </p:cNvSpPr>
          <p:nvPr/>
        </p:nvSpPr>
        <p:spPr bwMode="auto">
          <a:xfrm>
            <a:off x="4406900" y="40513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b="1">
              <a:solidFill>
                <a:srgbClr val="000099"/>
              </a:solidFill>
            </a:endParaRPr>
          </a:p>
        </p:txBody>
      </p:sp>
      <p:sp>
        <p:nvSpPr>
          <p:cNvPr id="5255" name="Line 135"/>
          <p:cNvSpPr>
            <a:spLocks noChangeShapeType="1"/>
          </p:cNvSpPr>
          <p:nvPr/>
        </p:nvSpPr>
        <p:spPr bwMode="auto">
          <a:xfrm>
            <a:off x="4343400" y="45085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6" name="Line 136"/>
          <p:cNvSpPr>
            <a:spLocks noChangeShapeType="1"/>
          </p:cNvSpPr>
          <p:nvPr/>
        </p:nvSpPr>
        <p:spPr bwMode="auto">
          <a:xfrm>
            <a:off x="4343400" y="3670300"/>
            <a:ext cx="152400" cy="152400"/>
          </a:xfrm>
          <a:prstGeom prst="line">
            <a:avLst/>
          </a:prstGeom>
          <a:noFill/>
          <a:ln w="38100" cmpd="dbl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57" name="Text Box 137"/>
          <p:cNvSpPr txBox="1">
            <a:spLocks noChangeArrowheads="1"/>
          </p:cNvSpPr>
          <p:nvPr/>
        </p:nvSpPr>
        <p:spPr bwMode="auto">
          <a:xfrm>
            <a:off x="3962400" y="4965700"/>
            <a:ext cx="6096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’</a:t>
            </a:r>
          </a:p>
        </p:txBody>
      </p:sp>
      <p:sp>
        <p:nvSpPr>
          <p:cNvPr id="2" name="Line 132"/>
          <p:cNvSpPr>
            <a:spLocks noChangeShapeType="1"/>
          </p:cNvSpPr>
          <p:nvPr/>
        </p:nvSpPr>
        <p:spPr bwMode="auto">
          <a:xfrm flipH="1">
            <a:off x="5257800" y="2824163"/>
            <a:ext cx="33338" cy="2814637"/>
          </a:xfrm>
          <a:prstGeom prst="line">
            <a:avLst/>
          </a:prstGeom>
          <a:noFill/>
          <a:ln w="9525">
            <a:solidFill>
              <a:srgbClr val="000099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08" name="Text Box 113"/>
          <p:cNvSpPr txBox="1">
            <a:spLocks noChangeArrowheads="1"/>
          </p:cNvSpPr>
          <p:nvPr/>
        </p:nvSpPr>
        <p:spPr bwMode="auto">
          <a:xfrm>
            <a:off x="5638800" y="5410200"/>
            <a:ext cx="6096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.VnTime" pitchFamily="34" charset="0"/>
              </a:rPr>
              <a:t>S’</a:t>
            </a:r>
            <a:r>
              <a:rPr lang="en-US" sz="2400" b="1" baseline="-25000">
                <a:solidFill>
                  <a:srgbClr val="000099"/>
                </a:solidFill>
                <a:latin typeface=".VnTime" pitchFamily="34" charset="0"/>
              </a:rPr>
              <a:t>1</a:t>
            </a:r>
            <a:endParaRPr lang="en-US" sz="2400" b="1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16509" name="AutoShape 115"/>
          <p:cNvSpPr>
            <a:spLocks noChangeArrowheads="1"/>
          </p:cNvSpPr>
          <p:nvPr/>
        </p:nvSpPr>
        <p:spPr bwMode="auto">
          <a:xfrm>
            <a:off x="5214938" y="5624513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b="1">
              <a:solidFill>
                <a:srgbClr val="000099"/>
              </a:solidFill>
            </a:endParaRPr>
          </a:p>
        </p:txBody>
      </p:sp>
      <p:sp>
        <p:nvSpPr>
          <p:cNvPr id="3" name="Rectangle 134"/>
          <p:cNvSpPr>
            <a:spLocks noChangeArrowheads="1"/>
          </p:cNvSpPr>
          <p:nvPr/>
        </p:nvSpPr>
        <p:spPr bwMode="auto">
          <a:xfrm>
            <a:off x="5257800" y="4038600"/>
            <a:ext cx="109538" cy="1095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endParaRPr lang="en-US" b="1">
              <a:solidFill>
                <a:srgbClr val="000099"/>
              </a:solidFill>
            </a:endParaRPr>
          </a:p>
        </p:txBody>
      </p:sp>
      <p:sp>
        <p:nvSpPr>
          <p:cNvPr id="16511" name="Line 127"/>
          <p:cNvSpPr>
            <a:spLocks noChangeShapeType="1"/>
          </p:cNvSpPr>
          <p:nvPr/>
        </p:nvSpPr>
        <p:spPr bwMode="auto">
          <a:xfrm>
            <a:off x="5181600" y="4724400"/>
            <a:ext cx="152400" cy="76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6512" name="Group 128"/>
          <p:cNvGrpSpPr>
            <a:grpSpLocks/>
          </p:cNvGrpSpPr>
          <p:nvPr/>
        </p:nvGrpSpPr>
        <p:grpSpPr bwMode="auto">
          <a:xfrm>
            <a:off x="4314825" y="3295650"/>
            <a:ext cx="2438400" cy="838200"/>
            <a:chOff x="3936" y="2064"/>
            <a:chExt cx="1536" cy="528"/>
          </a:xfrm>
        </p:grpSpPr>
        <p:sp>
          <p:nvSpPr>
            <p:cNvPr id="16513" name="Line 129"/>
            <p:cNvSpPr>
              <a:spLocks noChangeShapeType="1"/>
            </p:cNvSpPr>
            <p:nvPr/>
          </p:nvSpPr>
          <p:spPr bwMode="auto">
            <a:xfrm>
              <a:off x="3936" y="2064"/>
              <a:ext cx="1536" cy="52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14" name="Line 130"/>
            <p:cNvSpPr>
              <a:spLocks noChangeShapeType="1"/>
            </p:cNvSpPr>
            <p:nvPr/>
          </p:nvSpPr>
          <p:spPr bwMode="auto">
            <a:xfrm>
              <a:off x="4080" y="2121"/>
              <a:ext cx="720" cy="24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15" name="Group 131"/>
          <p:cNvGrpSpPr>
            <a:grpSpLocks/>
          </p:cNvGrpSpPr>
          <p:nvPr/>
        </p:nvGrpSpPr>
        <p:grpSpPr bwMode="auto">
          <a:xfrm>
            <a:off x="4343400" y="3276600"/>
            <a:ext cx="533400" cy="838200"/>
            <a:chOff x="3936" y="2064"/>
            <a:chExt cx="336" cy="528"/>
          </a:xfrm>
        </p:grpSpPr>
        <p:sp>
          <p:nvSpPr>
            <p:cNvPr id="16516" name="Line 132"/>
            <p:cNvSpPr>
              <a:spLocks noChangeShapeType="1"/>
            </p:cNvSpPr>
            <p:nvPr/>
          </p:nvSpPr>
          <p:spPr bwMode="auto">
            <a:xfrm>
              <a:off x="3936" y="2064"/>
              <a:ext cx="336" cy="52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17" name="Line 133"/>
            <p:cNvSpPr>
              <a:spLocks noChangeShapeType="1"/>
            </p:cNvSpPr>
            <p:nvPr/>
          </p:nvSpPr>
          <p:spPr bwMode="auto">
            <a:xfrm>
              <a:off x="4050" y="2247"/>
              <a:ext cx="96" cy="14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18" name="Group 134"/>
          <p:cNvGrpSpPr>
            <a:grpSpLocks/>
          </p:cNvGrpSpPr>
          <p:nvPr/>
        </p:nvGrpSpPr>
        <p:grpSpPr bwMode="auto">
          <a:xfrm>
            <a:off x="4433888" y="1909763"/>
            <a:ext cx="1600200" cy="3124200"/>
            <a:chOff x="1728" y="1296"/>
            <a:chExt cx="1008" cy="1968"/>
          </a:xfrm>
        </p:grpSpPr>
        <p:grpSp>
          <p:nvGrpSpPr>
            <p:cNvPr id="16519" name="Group 135"/>
            <p:cNvGrpSpPr>
              <a:grpSpLocks/>
            </p:cNvGrpSpPr>
            <p:nvPr/>
          </p:nvGrpSpPr>
          <p:grpSpPr bwMode="auto">
            <a:xfrm>
              <a:off x="1728" y="1296"/>
              <a:ext cx="1008" cy="1968"/>
              <a:chOff x="3648" y="1200"/>
              <a:chExt cx="1008" cy="1968"/>
            </a:xfrm>
          </p:grpSpPr>
          <p:sp>
            <p:nvSpPr>
              <p:cNvPr id="16520" name="Line 136"/>
              <p:cNvSpPr>
                <a:spLocks noChangeShapeType="1"/>
              </p:cNvSpPr>
              <p:nvPr/>
            </p:nvSpPr>
            <p:spPr bwMode="auto">
              <a:xfrm flipV="1">
                <a:off x="3648" y="2592"/>
                <a:ext cx="288" cy="576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1" name="Line 137"/>
              <p:cNvSpPr>
                <a:spLocks noChangeShapeType="1"/>
              </p:cNvSpPr>
              <p:nvPr/>
            </p:nvSpPr>
            <p:spPr bwMode="auto">
              <a:xfrm flipV="1">
                <a:off x="3936" y="1200"/>
                <a:ext cx="720" cy="13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522" name="Line 138"/>
            <p:cNvSpPr>
              <a:spLocks noChangeShapeType="1"/>
            </p:cNvSpPr>
            <p:nvPr/>
          </p:nvSpPr>
          <p:spPr bwMode="auto">
            <a:xfrm flipV="1">
              <a:off x="2217" y="2016"/>
              <a:ext cx="144" cy="28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23" name="Group 139"/>
          <p:cNvGrpSpPr>
            <a:grpSpLocks/>
          </p:cNvGrpSpPr>
          <p:nvPr/>
        </p:nvGrpSpPr>
        <p:grpSpPr bwMode="auto">
          <a:xfrm>
            <a:off x="4400550" y="3219450"/>
            <a:ext cx="4729163" cy="1795463"/>
            <a:chOff x="-192" y="2400"/>
            <a:chExt cx="2979" cy="1131"/>
          </a:xfrm>
        </p:grpSpPr>
        <p:grpSp>
          <p:nvGrpSpPr>
            <p:cNvPr id="16524" name="Group 140"/>
            <p:cNvGrpSpPr>
              <a:grpSpLocks/>
            </p:cNvGrpSpPr>
            <p:nvPr/>
          </p:nvGrpSpPr>
          <p:grpSpPr bwMode="auto">
            <a:xfrm>
              <a:off x="-192" y="2400"/>
              <a:ext cx="2979" cy="1131"/>
              <a:chOff x="2736" y="2037"/>
              <a:chExt cx="2979" cy="1131"/>
            </a:xfrm>
          </p:grpSpPr>
          <p:sp>
            <p:nvSpPr>
              <p:cNvPr id="16525" name="Line 141"/>
              <p:cNvSpPr>
                <a:spLocks noChangeShapeType="1"/>
              </p:cNvSpPr>
              <p:nvPr/>
            </p:nvSpPr>
            <p:spPr bwMode="auto">
              <a:xfrm flipV="1">
                <a:off x="2736" y="2592"/>
                <a:ext cx="1536" cy="576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6" name="Line 142"/>
              <p:cNvSpPr>
                <a:spLocks noChangeShapeType="1"/>
              </p:cNvSpPr>
              <p:nvPr/>
            </p:nvSpPr>
            <p:spPr bwMode="auto">
              <a:xfrm flipV="1">
                <a:off x="4227" y="2037"/>
                <a:ext cx="1488" cy="576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527" name="Line 143"/>
            <p:cNvSpPr>
              <a:spLocks noChangeShapeType="1"/>
            </p:cNvSpPr>
            <p:nvPr/>
          </p:nvSpPr>
          <p:spPr bwMode="auto">
            <a:xfrm flipV="1">
              <a:off x="1776" y="2697"/>
              <a:ext cx="240" cy="96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528" name="Freeform 60"/>
          <p:cNvSpPr>
            <a:spLocks/>
          </p:cNvSpPr>
          <p:nvPr/>
        </p:nvSpPr>
        <p:spPr bwMode="auto">
          <a:xfrm rot="-312046">
            <a:off x="4721225" y="2133600"/>
            <a:ext cx="3960813" cy="1992313"/>
          </a:xfrm>
          <a:custGeom>
            <a:avLst/>
            <a:gdLst>
              <a:gd name="T0" fmla="*/ 653 w 2592"/>
              <a:gd name="T1" fmla="*/ 0 h 1461"/>
              <a:gd name="T2" fmla="*/ 0 w 2592"/>
              <a:gd name="T3" fmla="*/ 1166 h 1461"/>
              <a:gd name="T4" fmla="*/ 1015 w 2592"/>
              <a:gd name="T5" fmla="*/ 1166 h 1461"/>
              <a:gd name="T6" fmla="*/ 1958 w 2592"/>
              <a:gd name="T7" fmla="*/ 804 h 146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92" h="1461">
                <a:moveTo>
                  <a:pt x="864" y="0"/>
                </a:moveTo>
                <a:lnTo>
                  <a:pt x="0" y="1461"/>
                </a:lnTo>
                <a:lnTo>
                  <a:pt x="1344" y="1461"/>
                </a:lnTo>
                <a:lnTo>
                  <a:pt x="2592" y="1008"/>
                </a:lnTo>
              </a:path>
            </a:pathLst>
          </a:custGeom>
          <a:solidFill>
            <a:srgbClr val="FF0000">
              <a:alpha val="2196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29" name="Arc 145"/>
          <p:cNvSpPr>
            <a:spLocks/>
          </p:cNvSpPr>
          <p:nvPr/>
        </p:nvSpPr>
        <p:spPr bwMode="auto">
          <a:xfrm>
            <a:off x="5791200" y="2362200"/>
            <a:ext cx="1905000" cy="1371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30" name="Text Box 146"/>
          <p:cNvSpPr txBox="1">
            <a:spLocks noChangeArrowheads="1"/>
          </p:cNvSpPr>
          <p:nvPr/>
        </p:nvSpPr>
        <p:spPr bwMode="auto">
          <a:xfrm>
            <a:off x="381000" y="1752600"/>
            <a:ext cx="3429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b, Vẽ hai chùm tia tới lớn nhất xuất phát từ S1, S2 và hai chùm tia phản xạ tương ứng trên gương</a:t>
            </a:r>
          </a:p>
        </p:txBody>
      </p:sp>
      <p:sp>
        <p:nvSpPr>
          <p:cNvPr id="16531" name="Text Box 147"/>
          <p:cNvSpPr txBox="1">
            <a:spLocks noChangeArrowheads="1"/>
          </p:cNvSpPr>
          <p:nvPr/>
        </p:nvSpPr>
        <p:spPr bwMode="auto">
          <a:xfrm>
            <a:off x="152400" y="1314450"/>
            <a:ext cx="533400" cy="376238"/>
          </a:xfrm>
          <a:prstGeom prst="rect">
            <a:avLst/>
          </a:prstGeom>
          <a:solidFill>
            <a:srgbClr val="ED4827"/>
          </a:solidFill>
          <a:ln w="9525">
            <a:solidFill>
              <a:srgbClr val="ED4827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C1</a:t>
            </a:r>
          </a:p>
        </p:txBody>
      </p:sp>
      <p:sp>
        <p:nvSpPr>
          <p:cNvPr id="16532" name="Text Box 148"/>
          <p:cNvSpPr txBox="1">
            <a:spLocks noChangeArrowheads="1"/>
          </p:cNvSpPr>
          <p:nvPr/>
        </p:nvSpPr>
        <p:spPr bwMode="auto">
          <a:xfrm>
            <a:off x="762000" y="12192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Có hai điểm sáng S1, S2 đặt trước gương phẳng như hình sau</a:t>
            </a:r>
          </a:p>
        </p:txBody>
      </p:sp>
      <p:sp>
        <p:nvSpPr>
          <p:cNvPr id="16533" name="Text Box 149"/>
          <p:cNvSpPr txBox="1">
            <a:spLocks noChangeArrowheads="1"/>
          </p:cNvSpPr>
          <p:nvPr/>
        </p:nvSpPr>
        <p:spPr bwMode="auto">
          <a:xfrm>
            <a:off x="0" y="8382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  <a:latin typeface="Times New Roman" pitchFamily="18" charset="0"/>
              </a:rPr>
              <a:t>2. Bài tập vẽ ảnh của điểm sáng qua gương phẳng:</a:t>
            </a:r>
          </a:p>
        </p:txBody>
      </p:sp>
      <p:sp>
        <p:nvSpPr>
          <p:cNvPr id="16534" name="Text Box 150"/>
          <p:cNvSpPr txBox="1">
            <a:spLocks noChangeArrowheads="1"/>
          </p:cNvSpPr>
          <p:nvPr/>
        </p:nvSpPr>
        <p:spPr bwMode="auto">
          <a:xfrm>
            <a:off x="76200" y="533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II. VẬN DỤNG</a:t>
            </a:r>
          </a:p>
        </p:txBody>
      </p:sp>
      <p:sp>
        <p:nvSpPr>
          <p:cNvPr id="16545" name="Text Box 113"/>
          <p:cNvSpPr txBox="1">
            <a:spLocks noChangeArrowheads="1"/>
          </p:cNvSpPr>
          <p:nvPr/>
        </p:nvSpPr>
        <p:spPr bwMode="auto">
          <a:xfrm>
            <a:off x="6172200" y="1600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R</a:t>
            </a:r>
            <a:r>
              <a:rPr lang="en-US" sz="2400" b="1" baseline="-25000">
                <a:solidFill>
                  <a:srgbClr val="FF0066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16546" name="Text Box 113"/>
          <p:cNvSpPr txBox="1">
            <a:spLocks noChangeArrowheads="1"/>
          </p:cNvSpPr>
          <p:nvPr/>
        </p:nvSpPr>
        <p:spPr bwMode="auto">
          <a:xfrm>
            <a:off x="8382000" y="27336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Q</a:t>
            </a:r>
            <a:r>
              <a:rPr lang="en-US" sz="2400" b="1" baseline="-25000">
                <a:solidFill>
                  <a:srgbClr val="FF0066"/>
                </a:solidFill>
                <a:latin typeface=".VnTime" pitchFamily="34" charset="0"/>
              </a:rPr>
              <a:t>2</a:t>
            </a:r>
          </a:p>
        </p:txBody>
      </p:sp>
      <p:sp>
        <p:nvSpPr>
          <p:cNvPr id="4" name="Text Box 137"/>
          <p:cNvSpPr txBox="1">
            <a:spLocks noChangeArrowheads="1"/>
          </p:cNvSpPr>
          <p:nvPr/>
        </p:nvSpPr>
        <p:spPr bwMode="auto">
          <a:xfrm>
            <a:off x="4662488" y="42322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I</a:t>
            </a:r>
          </a:p>
        </p:txBody>
      </p:sp>
      <p:sp>
        <p:nvSpPr>
          <p:cNvPr id="16548" name="Text Box 113"/>
          <p:cNvSpPr txBox="1">
            <a:spLocks noChangeArrowheads="1"/>
          </p:cNvSpPr>
          <p:nvPr/>
        </p:nvSpPr>
        <p:spPr bwMode="auto">
          <a:xfrm>
            <a:off x="64770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K</a:t>
            </a:r>
          </a:p>
        </p:txBody>
      </p:sp>
      <p:grpSp>
        <p:nvGrpSpPr>
          <p:cNvPr id="61" name="Group 58"/>
          <p:cNvGrpSpPr>
            <a:grpSpLocks/>
          </p:cNvGrpSpPr>
          <p:nvPr/>
        </p:nvGrpSpPr>
        <p:grpSpPr bwMode="auto">
          <a:xfrm>
            <a:off x="0" y="0"/>
            <a:ext cx="9144000" cy="574675"/>
            <a:chOff x="0" y="0"/>
            <a:chExt cx="5760" cy="362"/>
          </a:xfrm>
        </p:grpSpPr>
        <p:sp>
          <p:nvSpPr>
            <p:cNvPr id="62" name="Rectangle 49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endParaRPr lang="en-US" sz="24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63" name="Rectangle 4"/>
            <p:cNvSpPr>
              <a:spLocks noChangeArrowheads="1"/>
            </p:cNvSpPr>
            <p:nvPr/>
          </p:nvSpPr>
          <p:spPr bwMode="auto">
            <a:xfrm>
              <a:off x="0" y="314"/>
              <a:ext cx="5760" cy="4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rgbClr val="0066FF"/>
                </a:gs>
                <a:gs pos="100000">
                  <a:schemeClr val="accent2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6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16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28" grpId="0" animBg="1"/>
      <p:bldP spid="16529" grpId="0" animBg="1"/>
      <p:bldP spid="16545" grpId="0"/>
      <p:bldP spid="16546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</TotalTime>
  <Words>1472</Words>
  <Application>Microsoft Office PowerPoint</Application>
  <PresentationFormat>On-screen Show (4:3)</PresentationFormat>
  <Paragraphs>204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506 Quang Trung - Phu  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HungViet Computer</dc:creator>
  <cp:lastModifiedBy>Acer</cp:lastModifiedBy>
  <cp:revision>213</cp:revision>
  <dcterms:created xsi:type="dcterms:W3CDTF">2011-10-09T00:16:27Z</dcterms:created>
  <dcterms:modified xsi:type="dcterms:W3CDTF">2021-10-09T14:53:59Z</dcterms:modified>
</cp:coreProperties>
</file>