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90" r:id="rId3"/>
    <p:sldMasterId id="2147483704" r:id="rId4"/>
  </p:sldMasterIdLst>
  <p:notesMasterIdLst>
    <p:notesMasterId r:id="rId30"/>
  </p:notesMasterIdLst>
  <p:handoutMasterIdLst>
    <p:handoutMasterId r:id="rId31"/>
  </p:handoutMasterIdLst>
  <p:sldIdLst>
    <p:sldId id="1173" r:id="rId5"/>
    <p:sldId id="1247" r:id="rId6"/>
    <p:sldId id="1278" r:id="rId7"/>
    <p:sldId id="1282" r:id="rId8"/>
    <p:sldId id="1283" r:id="rId9"/>
    <p:sldId id="1279" r:id="rId10"/>
    <p:sldId id="1269" r:id="rId11"/>
    <p:sldId id="1286" r:id="rId12"/>
    <p:sldId id="1288" r:id="rId13"/>
    <p:sldId id="1287" r:id="rId14"/>
    <p:sldId id="1266" r:id="rId15"/>
    <p:sldId id="1233" r:id="rId16"/>
    <p:sldId id="1289" r:id="rId17"/>
    <p:sldId id="1267" r:id="rId18"/>
    <p:sldId id="1290" r:id="rId19"/>
    <p:sldId id="1270" r:id="rId20"/>
    <p:sldId id="1243" r:id="rId21"/>
    <p:sldId id="1291" r:id="rId22"/>
    <p:sldId id="1271" r:id="rId23"/>
    <p:sldId id="1292" r:id="rId24"/>
    <p:sldId id="1293" r:id="rId25"/>
    <p:sldId id="1274" r:id="rId26"/>
    <p:sldId id="1275" r:id="rId27"/>
    <p:sldId id="1237" r:id="rId28"/>
    <p:sldId id="1272" r:id="rId29"/>
  </p:sldIdLst>
  <p:sldSz cx="9144000" cy="5143500" type="screen16x9"/>
  <p:notesSz cx="6858000" cy="9144000"/>
  <p:custDataLst>
    <p:tags r:id="rId32"/>
  </p:custDataLst>
  <p:defaultTextStyle>
    <a:defPPr>
      <a:defRPr lang="en-US"/>
    </a:defPPr>
    <a:lvl1pPr marL="0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48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98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47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96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247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93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940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788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6" pos="528" userDrawn="1">
          <p15:clr>
            <a:srgbClr val="A4A3A4"/>
          </p15:clr>
        </p15:guide>
        <p15:guide id="7" pos="7152" userDrawn="1">
          <p15:clr>
            <a:srgbClr val="A4A3A4"/>
          </p15:clr>
        </p15:guide>
        <p15:guide id="8" orient="horz" pos="1620">
          <p15:clr>
            <a:srgbClr val="A4A3A4"/>
          </p15:clr>
        </p15:guide>
        <p15:guide id="9" pos="2880">
          <p15:clr>
            <a:srgbClr val="A4A3A4"/>
          </p15:clr>
        </p15:guide>
        <p15:guide id="10" pos="396">
          <p15:clr>
            <a:srgbClr val="A4A3A4"/>
          </p15:clr>
        </p15:guide>
        <p15:guide id="11" pos="53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AD0"/>
    <a:srgbClr val="58B46E"/>
    <a:srgbClr val="CA0001"/>
    <a:srgbClr val="BCBCBC"/>
    <a:srgbClr val="980001"/>
    <a:srgbClr val="C4C4C4"/>
    <a:srgbClr val="82D6E1"/>
    <a:srgbClr val="A3EFE8"/>
    <a:srgbClr val="AACD4C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108" d="100"/>
          <a:sy n="108" d="100"/>
        </p:scale>
        <p:origin x="758" y="82"/>
      </p:cViewPr>
      <p:guideLst>
        <p:guide orient="horz" pos="2160"/>
        <p:guide pos="3840"/>
        <p:guide pos="528"/>
        <p:guide pos="7152"/>
        <p:guide orient="horz" pos="1620"/>
        <p:guide pos="2880"/>
        <p:guide pos="396"/>
        <p:guide pos="53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53F-1DC1-44AB-85F9-14DB9D873A39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A4E4-7001-4196-8720-A0FCB0AEB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81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D076-05C0-4F10-BAEB-F2DA581BE89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B7F8-81FA-46DC-8926-8D6B124E5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5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48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98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47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396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47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093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940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788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lang="en-US" sz="900" b="1" i="0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lang="en-US" sz="9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b="1" i="0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lang="en-US" sz="9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lang="en-US" sz="900" b="1" i="0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lang="en-US" sz="9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b="1" i="0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Nhâm</a:t>
            </a:r>
            <a:r>
              <a:rPr lang="en-US" sz="9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b="1" i="0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soạn</a:t>
            </a:r>
            <a:r>
              <a:rPr lang="en-US" sz="9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_0981713891"</a:t>
            </a:r>
            <a:endParaRPr lang="zh-CN" altLang="en-US" sz="9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68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732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2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89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611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33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886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33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57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227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3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33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33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33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66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68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lang="en-US" sz="900" b="1" i="0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lang="en-US" sz="9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b="1" i="0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lang="en-US" sz="9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lang="en-US" sz="900" b="1" i="0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lang="en-US" sz="9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b="1" i="0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Nhâm</a:t>
            </a:r>
            <a:r>
              <a:rPr lang="en-US" sz="9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b="1" i="0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soạn</a:t>
            </a:r>
            <a:r>
              <a:rPr lang="en-US" sz="9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_0981713891"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2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lang="en-US" sz="900" b="1" i="0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lang="en-US" sz="9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b="1" i="0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lang="en-US" sz="9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lang="en-US" sz="900" b="1" i="0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lang="en-US" sz="9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b="1" i="0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Nhâm</a:t>
            </a:r>
            <a:r>
              <a:rPr lang="en-US" sz="9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b="1" i="0" kern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soạn</a:t>
            </a:r>
            <a:r>
              <a:rPr lang="en-US" sz="900" b="1" i="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_</a:t>
            </a:r>
            <a:r>
              <a:rPr lang="en-US" sz="900" b="1" i="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0981713891"</a:t>
            </a:r>
            <a:endParaRPr lang="zh-CN" altLang="en-US" sz="9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9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58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214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33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97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38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05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84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8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94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89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97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97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4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97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97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4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30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4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27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18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23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48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87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247" y="273844"/>
            <a:ext cx="7886700" cy="42204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200" cy="11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32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58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24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8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86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0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28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486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862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40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11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03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19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14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490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247" y="273844"/>
            <a:ext cx="7886700" cy="42204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200" cy="11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0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60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94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975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85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850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9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9"/>
            <a:ext cx="5800725" cy="4358879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253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401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841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7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98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5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47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400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247" y="273844"/>
            <a:ext cx="7886700" cy="42204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200" cy="11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826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595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03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702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457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978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32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7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25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6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04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7" b="20988"/>
          <a:stretch/>
        </p:blipFill>
        <p:spPr>
          <a:xfrm>
            <a:off x="0" y="4048168"/>
            <a:ext cx="9144000" cy="10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67" r:id="rId7"/>
    <p:sldLayoutId id="2147483666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hdr="0" ftr="0" dt="0"/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17"/>
            <a:ext cx="9144001" cy="51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4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3" tIns="34289" rIns="68573" bIns="34289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3" tIns="34289" rIns="68573" bIns="34289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715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15"/>
              <a:t>2021/12/12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715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715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15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17"/>
            <a:ext cx="9144001" cy="51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7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68571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171430" indent="-171430" algn="l" defTabSz="68571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5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857144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20000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1542857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749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2021/12/12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749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749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17"/>
            <a:ext cx="9144001" cy="51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0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2275" y="292689"/>
            <a:ext cx="1904280" cy="707874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71: </a:t>
            </a:r>
            <a:endParaRPr lang="en-US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199" y="1000575"/>
            <a:ext cx="8808721" cy="206824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NÓI VÀ NGHE</a:t>
            </a:r>
            <a:endParaRPr lang="en-US" sz="3200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vi-VN" sz="4000" b="1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CHIA SẺ MỘT TRẢI NGHIỆM VỀ NƠI EM SỐNG HOẶC TỪNG ĐẾN</a:t>
            </a:r>
            <a:endParaRPr lang="en-US" sz="3200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7703" y="3068821"/>
            <a:ext cx="3851054" cy="707886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 VIÊN:….. </a:t>
            </a:r>
          </a:p>
        </p:txBody>
      </p:sp>
    </p:spTree>
    <p:extLst>
      <p:ext uri="{BB962C8B-B14F-4D97-AF65-F5344CB8AC3E}">
        <p14:creationId xmlns:p14="http://schemas.microsoft.com/office/powerpoint/2010/main" val="23353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4786" y="612456"/>
            <a:ext cx="4352727" cy="133998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Giới thiệu khung cảnh em được trải nghiệm.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062653" y="364355"/>
            <a:ext cx="4081347" cy="1400043"/>
          </a:xfrm>
          <a:prstGeom prst="wedgeRoundRectCallout">
            <a:avLst>
              <a:gd name="adj1" fmla="val -85041"/>
              <a:gd name="adj2" fmla="val 3551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8569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Đó là một chuyến đi/cuộc gặp đầy thú vị.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68" y="2538767"/>
            <a:ext cx="3424705" cy="2445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292" y="2147882"/>
            <a:ext cx="3679939" cy="246175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271150" y="2147882"/>
            <a:ext cx="4081347" cy="1538870"/>
          </a:xfrm>
          <a:prstGeom prst="wedgeRoundRectCallout">
            <a:avLst>
              <a:gd name="adj1" fmla="val -48975"/>
              <a:gd name="adj2" fmla="val -73904"/>
              <a:gd name="adj3" fmla="val 16667"/>
            </a:avLst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Ở trải nghiệm ấy, em khám phá được nhiều điều hay và bổ ích.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4787" y="958086"/>
            <a:ext cx="4352727" cy="13399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0000"/>
                </a:solidFill>
                <a:latin typeface="Times New Roman"/>
                <a:ea typeface="Calibri"/>
              </a:rPr>
              <a:t>Tả khung cảnh nơi em đến</a:t>
            </a:r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921227" y="219155"/>
            <a:ext cx="4081347" cy="1817648"/>
          </a:xfrm>
          <a:prstGeom prst="wedgeRoundRectCallout">
            <a:avLst>
              <a:gd name="adj1" fmla="val -85041"/>
              <a:gd name="adj2" fmla="val 35516"/>
              <a:gd name="adj3" fmla="val 16667"/>
            </a:avLst>
          </a:prstGeom>
          <a:solidFill>
            <a:srgbClr val="58B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Thời gian, không gian, các nhân vật có liên quan đến trải nghiệm</a:t>
            </a:r>
            <a:endParaRPr lang="en-US" sz="24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70" y="3253709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2946214"/>
            <a:ext cx="3075856" cy="2050570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4921228" y="2360875"/>
            <a:ext cx="4081347" cy="1817648"/>
          </a:xfrm>
          <a:prstGeom prst="wedgeRoundRectCallout">
            <a:avLst>
              <a:gd name="adj1" fmla="val -80062"/>
              <a:gd name="adj2" fmla="val -84661"/>
              <a:gd name="adj3" fmla="val 16667"/>
            </a:avLst>
          </a:prstGeom>
          <a:solidFill>
            <a:srgbClr val="00D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Đó là nơi hoang sơ, nhộn nhịp, bình lặng….</a:t>
            </a:r>
            <a:endParaRPr lang="en-US" sz="24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969" y="326969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3" grpId="1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307866" y="1153339"/>
            <a:ext cx="4352727" cy="1127191"/>
          </a:xfrm>
          <a:prstGeom prst="roundRect">
            <a:avLst/>
          </a:prstGeom>
          <a:solidFill>
            <a:srgbClr val="58B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0000"/>
                </a:solidFill>
                <a:latin typeface="Times New Roman"/>
              </a:rPr>
              <a:t>Ấn tượng và cảm xúc cảu bản thân.</a:t>
            </a:r>
            <a:endParaRPr lang="en-US" sz="2400" dirty="0">
              <a:solidFill>
                <a:srgbClr val="26262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293" y="551663"/>
            <a:ext cx="2995785" cy="2042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213" y="1935090"/>
            <a:ext cx="3332480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380" y="3006652"/>
            <a:ext cx="3193140" cy="199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8165" y="167868"/>
            <a:ext cx="28439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 sửa bài nói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7079" y="1176748"/>
            <a:ext cx="41221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Là bước để phát hiện lỗi sai.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4471" y="2561742"/>
            <a:ext cx="41221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Chỉnh sửa lại nội dung cho phù hợp nhất.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667" y1="40000" x2="46667" y2="40000"/>
                        <a14:foregroundMark x1="50222" y1="38667" x2="50222" y2="38667"/>
                        <a14:foregroundMark x1="51111" y1="37778" x2="51111" y2="37778"/>
                        <a14:foregroundMark x1="51111" y1="37778" x2="51111" y2="42222"/>
                        <a14:foregroundMark x1="49333" y1="43111" x2="49333" y2="43111"/>
                        <a14:foregroundMark x1="69778" y1="45333" x2="69778" y2="45333"/>
                        <a14:foregroundMark x1="69778" y1="45333" x2="69778" y2="45333"/>
                        <a14:foregroundMark x1="77333" y1="44000" x2="77333" y2="44000"/>
                        <a14:foregroundMark x1="59111" y1="77778" x2="59111" y2="77778"/>
                        <a14:foregroundMark x1="59111" y1="77778" x2="59111" y2="77778"/>
                        <a14:foregroundMark x1="65333" y1="72889" x2="65333" y2="72889"/>
                        <a14:foregroundMark x1="67556" y1="70667" x2="67556" y2="70667"/>
                        <a14:foregroundMark x1="67556" y1="70667" x2="67556" y2="70667"/>
                        <a14:foregroundMark x1="67111" y1="76444" x2="67111" y2="76444"/>
                        <a14:foregroundMark x1="67111" y1="76444" x2="67111" y2="76444"/>
                        <a14:foregroundMark x1="60889" y1="82222" x2="60889" y2="82222"/>
                        <a14:foregroundMark x1="58222" y1="84444" x2="58222" y2="84444"/>
                        <a14:foregroundMark x1="56889" y1="87111" x2="56889" y2="87111"/>
                        <a14:foregroundMark x1="56889" y1="87111" x2="56889" y2="87111"/>
                        <a14:foregroundMark x1="57333" y1="88000" x2="57333" y2="88000"/>
                        <a14:foregroundMark x1="61333" y1="88000" x2="61333" y2="88000"/>
                        <a14:foregroundMark x1="63111" y1="90222" x2="63111" y2="90222"/>
                        <a14:foregroundMark x1="63111" y1="92000" x2="63111" y2="92000"/>
                        <a14:foregroundMark x1="59111" y1="92889" x2="59111" y2="92889"/>
                        <a14:foregroundMark x1="55556" y1="92889" x2="55556" y2="92889"/>
                        <a14:foregroundMark x1="55556" y1="92889" x2="55556" y2="92889"/>
                        <a14:foregroundMark x1="11556" y1="20000" x2="11556" y2="20000"/>
                        <a14:foregroundMark x1="11556" y1="20000" x2="11556" y2="20000"/>
                        <a14:foregroundMark x1="12000" y1="13333" x2="12000" y2="13333"/>
                        <a14:foregroundMark x1="12000" y1="13333" x2="12000" y2="13333"/>
                        <a14:foregroundMark x1="12000" y1="13333" x2="12000" y2="13333"/>
                        <a14:foregroundMark x1="11556" y1="11111" x2="11556" y2="11111"/>
                        <a14:foregroundMark x1="5778" y1="11556" x2="5778" y2="11556"/>
                        <a14:foregroundMark x1="5778" y1="11556" x2="5778" y2="11556"/>
                        <a14:foregroundMark x1="5778" y1="11556" x2="5778" y2="11556"/>
                        <a14:foregroundMark x1="5333" y1="11556" x2="5333" y2="11556"/>
                        <a14:foregroundMark x1="5333" y1="11556" x2="5333" y2="11556"/>
                        <a14:foregroundMark x1="5333" y1="11556" x2="5333" y2="11556"/>
                        <a14:foregroundMark x1="5333" y1="11556" x2="5333" y2="11556"/>
                        <a14:foregroundMark x1="5333" y1="11556" x2="5333" y2="11556"/>
                        <a14:foregroundMark x1="10667" y1="8889" x2="10667" y2="8889"/>
                        <a14:foregroundMark x1="13778" y1="8444" x2="13778" y2="8444"/>
                        <a14:foregroundMark x1="15556" y1="8889" x2="15556" y2="8889"/>
                        <a14:foregroundMark x1="17333" y1="14222" x2="17333" y2="14222"/>
                        <a14:foregroundMark x1="15556" y1="21778" x2="15556" y2="21778"/>
                        <a14:foregroundMark x1="15556" y1="21778" x2="15556" y2="21778"/>
                        <a14:foregroundMark x1="15556" y1="21778" x2="15556" y2="21778"/>
                        <a14:foregroundMark x1="12889" y1="27556" x2="12889" y2="27556"/>
                        <a14:foregroundMark x1="12889" y1="27556" x2="12889" y2="27556"/>
                        <a14:foregroundMark x1="12889" y1="27556" x2="12889" y2="27556"/>
                        <a14:foregroundMark x1="23556" y1="9778" x2="23556" y2="9778"/>
                        <a14:foregroundMark x1="23556" y1="9333" x2="23556" y2="9333"/>
                        <a14:foregroundMark x1="23556" y1="9333" x2="23556" y2="9333"/>
                        <a14:foregroundMark x1="29333" y1="4000" x2="29333" y2="4000"/>
                        <a14:foregroundMark x1="29333" y1="4000" x2="29333" y2="4000"/>
                        <a14:foregroundMark x1="29778" y1="12889" x2="29778" y2="12889"/>
                        <a14:foregroundMark x1="28444" y1="12000" x2="28444" y2="12000"/>
                        <a14:foregroundMark x1="25778" y1="10667" x2="25778" y2="10667"/>
                        <a14:foregroundMark x1="23556" y1="10222" x2="23556" y2="10222"/>
                        <a14:foregroundMark x1="23556" y1="10222" x2="23556" y2="10222"/>
                        <a14:foregroundMark x1="23111" y1="10667" x2="23111" y2="10667"/>
                        <a14:foregroundMark x1="23111" y1="12000" x2="23111" y2="12000"/>
                        <a14:foregroundMark x1="22667" y1="8889" x2="22667" y2="8889"/>
                        <a14:foregroundMark x1="23556" y1="5333" x2="23556" y2="5333"/>
                        <a14:foregroundMark x1="24000" y1="4444" x2="24000" y2="4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4037" y="14901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58C3150-061A-4777-A0C7-C90FC0E9C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1" y="-449451"/>
            <a:ext cx="7203688" cy="5143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58B3AC2-C2BF-46E9-A39F-C3937F970537}"/>
              </a:ext>
            </a:extLst>
          </p:cNvPr>
          <p:cNvSpPr txBox="1"/>
          <p:nvPr/>
        </p:nvSpPr>
        <p:spPr>
          <a:xfrm>
            <a:off x="2230244" y="2248589"/>
            <a:ext cx="4616605" cy="769429"/>
          </a:xfrm>
          <a:prstGeom prst="rect">
            <a:avLst/>
          </a:prstGeom>
          <a:noFill/>
        </p:spPr>
        <p:txBody>
          <a:bodyPr vert="horz" wrap="square" lIns="91428" tIns="45714" rIns="91428" bIns="45714" rtlCol="0">
            <a:spAutoFit/>
          </a:bodyPr>
          <a:lstStyle/>
          <a:p>
            <a:pPr algn="just"/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b. </a:t>
            </a:r>
            <a:r>
              <a:rPr lang="en-US" altLang="zh-CN" sz="4400" b="1" dirty="0" err="1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Luyện</a:t>
            </a:r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nói</a:t>
            </a:r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:</a:t>
            </a:r>
            <a:endParaRPr lang="zh-CN" altLang="en-US" sz="4400" b="1" dirty="0">
              <a:solidFill>
                <a:srgbClr val="00DA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苏新诗爨宝子简" panose="030009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8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8165" y="167868"/>
            <a:ext cx="284397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luyện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7079" y="1176748"/>
            <a:ext cx="41221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Giúp ta tự tin hơn.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4471" y="2561742"/>
            <a:ext cx="41221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Tránh lúng túng khi đứng nói.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667" y1="40000" x2="46667" y2="40000"/>
                        <a14:foregroundMark x1="50222" y1="38667" x2="50222" y2="38667"/>
                        <a14:foregroundMark x1="51111" y1="37778" x2="51111" y2="37778"/>
                        <a14:foregroundMark x1="51111" y1="37778" x2="51111" y2="42222"/>
                        <a14:foregroundMark x1="49333" y1="43111" x2="49333" y2="43111"/>
                        <a14:foregroundMark x1="69778" y1="45333" x2="69778" y2="45333"/>
                        <a14:foregroundMark x1="69778" y1="45333" x2="69778" y2="45333"/>
                        <a14:foregroundMark x1="77333" y1="44000" x2="77333" y2="44000"/>
                        <a14:foregroundMark x1="59111" y1="77778" x2="59111" y2="77778"/>
                        <a14:foregroundMark x1="59111" y1="77778" x2="59111" y2="77778"/>
                        <a14:foregroundMark x1="65333" y1="72889" x2="65333" y2="72889"/>
                        <a14:foregroundMark x1="67556" y1="70667" x2="67556" y2="70667"/>
                        <a14:foregroundMark x1="67556" y1="70667" x2="67556" y2="70667"/>
                        <a14:foregroundMark x1="67111" y1="76444" x2="67111" y2="76444"/>
                        <a14:foregroundMark x1="67111" y1="76444" x2="67111" y2="76444"/>
                        <a14:foregroundMark x1="60889" y1="82222" x2="60889" y2="82222"/>
                        <a14:foregroundMark x1="58222" y1="84444" x2="58222" y2="84444"/>
                        <a14:foregroundMark x1="56889" y1="87111" x2="56889" y2="87111"/>
                        <a14:foregroundMark x1="56889" y1="87111" x2="56889" y2="87111"/>
                        <a14:foregroundMark x1="57333" y1="88000" x2="57333" y2="88000"/>
                        <a14:foregroundMark x1="61333" y1="88000" x2="61333" y2="88000"/>
                        <a14:foregroundMark x1="63111" y1="90222" x2="63111" y2="90222"/>
                        <a14:foregroundMark x1="63111" y1="92000" x2="63111" y2="92000"/>
                        <a14:foregroundMark x1="59111" y1="92889" x2="59111" y2="92889"/>
                        <a14:foregroundMark x1="55556" y1="92889" x2="55556" y2="92889"/>
                        <a14:foregroundMark x1="55556" y1="92889" x2="55556" y2="92889"/>
                        <a14:foregroundMark x1="11556" y1="20000" x2="11556" y2="20000"/>
                        <a14:foregroundMark x1="11556" y1="20000" x2="11556" y2="20000"/>
                        <a14:foregroundMark x1="12000" y1="13333" x2="12000" y2="13333"/>
                        <a14:foregroundMark x1="12000" y1="13333" x2="12000" y2="13333"/>
                        <a14:foregroundMark x1="12000" y1="13333" x2="12000" y2="13333"/>
                        <a14:foregroundMark x1="11556" y1="11111" x2="11556" y2="11111"/>
                        <a14:foregroundMark x1="5778" y1="11556" x2="5778" y2="11556"/>
                        <a14:foregroundMark x1="5778" y1="11556" x2="5778" y2="11556"/>
                        <a14:foregroundMark x1="5778" y1="11556" x2="5778" y2="11556"/>
                        <a14:foregroundMark x1="5333" y1="11556" x2="5333" y2="11556"/>
                        <a14:foregroundMark x1="5333" y1="11556" x2="5333" y2="11556"/>
                        <a14:foregroundMark x1="5333" y1="11556" x2="5333" y2="11556"/>
                        <a14:foregroundMark x1="5333" y1="11556" x2="5333" y2="11556"/>
                        <a14:foregroundMark x1="5333" y1="11556" x2="5333" y2="11556"/>
                        <a14:foregroundMark x1="10667" y1="8889" x2="10667" y2="8889"/>
                        <a14:foregroundMark x1="13778" y1="8444" x2="13778" y2="8444"/>
                        <a14:foregroundMark x1="15556" y1="8889" x2="15556" y2="8889"/>
                        <a14:foregroundMark x1="17333" y1="14222" x2="17333" y2="14222"/>
                        <a14:foregroundMark x1="15556" y1="21778" x2="15556" y2="21778"/>
                        <a14:foregroundMark x1="15556" y1="21778" x2="15556" y2="21778"/>
                        <a14:foregroundMark x1="15556" y1="21778" x2="15556" y2="21778"/>
                        <a14:foregroundMark x1="12889" y1="27556" x2="12889" y2="27556"/>
                        <a14:foregroundMark x1="12889" y1="27556" x2="12889" y2="27556"/>
                        <a14:foregroundMark x1="12889" y1="27556" x2="12889" y2="27556"/>
                        <a14:foregroundMark x1="23556" y1="9778" x2="23556" y2="9778"/>
                        <a14:foregroundMark x1="23556" y1="9333" x2="23556" y2="9333"/>
                        <a14:foregroundMark x1="23556" y1="9333" x2="23556" y2="9333"/>
                        <a14:foregroundMark x1="29333" y1="4000" x2="29333" y2="4000"/>
                        <a14:foregroundMark x1="29333" y1="4000" x2="29333" y2="4000"/>
                        <a14:foregroundMark x1="29778" y1="12889" x2="29778" y2="12889"/>
                        <a14:foregroundMark x1="28444" y1="12000" x2="28444" y2="12000"/>
                        <a14:foregroundMark x1="25778" y1="10667" x2="25778" y2="10667"/>
                        <a14:foregroundMark x1="23556" y1="10222" x2="23556" y2="10222"/>
                        <a14:foregroundMark x1="23556" y1="10222" x2="23556" y2="10222"/>
                        <a14:foregroundMark x1="23111" y1="10667" x2="23111" y2="10667"/>
                        <a14:foregroundMark x1="23111" y1="12000" x2="23111" y2="12000"/>
                        <a14:foregroundMark x1="22667" y1="8889" x2="22667" y2="8889"/>
                        <a14:foregroundMark x1="23556" y1="5333" x2="23556" y2="5333"/>
                        <a14:foregroundMark x1="24000" y1="4444" x2="24000" y2="4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4037" y="14901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58C3150-061A-4777-A0C7-C90FC0E9C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1" y="-449451"/>
            <a:ext cx="7203688" cy="5143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58B3AC2-C2BF-46E9-A39F-C3937F970537}"/>
              </a:ext>
            </a:extLst>
          </p:cNvPr>
          <p:cNvSpPr txBox="1"/>
          <p:nvPr/>
        </p:nvSpPr>
        <p:spPr>
          <a:xfrm>
            <a:off x="2230244" y="2248589"/>
            <a:ext cx="5419493" cy="769429"/>
          </a:xfrm>
          <a:prstGeom prst="rect">
            <a:avLst/>
          </a:prstGeom>
          <a:noFill/>
        </p:spPr>
        <p:txBody>
          <a:bodyPr vert="horz" wrap="square" lIns="91428" tIns="45714" rIns="91428" bIns="45714" rtlCol="0">
            <a:spAutoFit/>
          </a:bodyPr>
          <a:lstStyle/>
          <a:p>
            <a:pPr algn="just"/>
            <a:r>
              <a:rPr lang="en-US" altLang="zh-CN" sz="4400" b="1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2. </a:t>
            </a:r>
            <a:r>
              <a:rPr lang="en-US" altLang="zh-CN" sz="4400" b="1" dirty="0" err="1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Trình</a:t>
            </a:r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bày</a:t>
            </a:r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bài</a:t>
            </a:r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nói</a:t>
            </a:r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:</a:t>
            </a:r>
            <a:endParaRPr lang="zh-CN" altLang="en-US" sz="4400" b="1" dirty="0">
              <a:solidFill>
                <a:srgbClr val="00DA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苏新诗爨宝子简" panose="030009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76654" y="78059"/>
            <a:ext cx="3590692" cy="1126273"/>
          </a:xfrm>
          <a:prstGeom prst="round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Tự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tin,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thoải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mái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Chú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chào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hỏi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bắt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đầu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ơn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kết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thúc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6251826" y="1728788"/>
            <a:ext cx="2791813" cy="1170530"/>
          </a:xfrm>
          <a:prstGeom prst="roundRect">
            <a:avLst/>
          </a:prstGeom>
          <a:solidFill>
            <a:srgbClr val="58B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Bám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mục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đích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liên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hệ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63947" y="3617308"/>
            <a:ext cx="3085751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chỉnh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giọng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tốc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phù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hợp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730" y="1660488"/>
            <a:ext cx="2923885" cy="123883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 câu hỏi để lôi cuốn người nghe tham gia tương tác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49698" y="1204332"/>
            <a:ext cx="22303" cy="5244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1"/>
          </p:cNvCxnSpPr>
          <p:nvPr/>
        </p:nvCxnSpPr>
        <p:spPr>
          <a:xfrm flipH="1">
            <a:off x="5787484" y="2314053"/>
            <a:ext cx="464342" cy="1449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481387" y="3038168"/>
            <a:ext cx="569503" cy="4686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9" idx="3"/>
          </p:cNvCxnSpPr>
          <p:nvPr/>
        </p:nvCxnSpPr>
        <p:spPr>
          <a:xfrm flipH="1">
            <a:off x="2965615" y="2056355"/>
            <a:ext cx="413466" cy="2235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4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4138" y="1204332"/>
            <a:ext cx="2181225" cy="20955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211230" y="3662565"/>
            <a:ext cx="3293673" cy="1017590"/>
          </a:xfrm>
          <a:prstGeom prst="roundRect">
            <a:avLst/>
          </a:prstGeom>
          <a:solidFill>
            <a:srgbClr val="00D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tỏ suy nghĩ hào hứng, kể về những cảnh, những sự việc mà em đã chứng kiến hoặc trực tiếp tham gia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371082" y="2844171"/>
            <a:ext cx="451382" cy="8183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40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58C3150-061A-4777-A0C7-C90FC0E9C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56" y="-449451"/>
            <a:ext cx="7203688" cy="5143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58B3AC2-C2BF-46E9-A39F-C3937F970537}"/>
              </a:ext>
            </a:extLst>
          </p:cNvPr>
          <p:cNvSpPr txBox="1"/>
          <p:nvPr/>
        </p:nvSpPr>
        <p:spPr>
          <a:xfrm>
            <a:off x="2230244" y="2248589"/>
            <a:ext cx="5595319" cy="769429"/>
          </a:xfrm>
          <a:prstGeom prst="rect">
            <a:avLst/>
          </a:prstGeom>
          <a:noFill/>
        </p:spPr>
        <p:txBody>
          <a:bodyPr vert="horz" wrap="square" lIns="91428" tIns="45714" rIns="91428" bIns="45714" rtlCol="0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3. Trao đổi</a:t>
            </a:r>
            <a:r>
              <a:rPr kumimoji="0" lang="en-US" altLang="zh-CN" sz="4400" b="1" i="0" u="none" strike="noStrike" kern="1200" cap="none" spc="0" normalizeH="0" noProof="0">
                <a:ln>
                  <a:noFill/>
                </a:ln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 về bài nói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DA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苏新诗爨宝子简" panose="030009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ọc Tập, Giáo Dục, Trẻ Em, Học Bài, Tải hình PNG 103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212" y="1467925"/>
            <a:ext cx="3461672" cy="339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5628967" y="22583"/>
            <a:ext cx="3785419" cy="2635045"/>
          </a:xfrm>
          <a:prstGeom prst="cloudCallout">
            <a:avLst>
              <a:gd name="adj1" fmla="val -42334"/>
              <a:gd name="adj2" fmla="val 5351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1800" i="1" kern="1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 thích điều gì nhất trong phần trình bày của bạn? Khi nghe bạn nói, em có cảm xúc như thế nào?</a:t>
            </a:r>
            <a:endParaRPr lang="en-US" sz="180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8826" y="420944"/>
            <a:ext cx="3598607" cy="3177662"/>
          </a:xfrm>
          <a:prstGeom prst="cloudCallout">
            <a:avLst>
              <a:gd name="adj1" fmla="val 48315"/>
              <a:gd name="adj2" fmla="val 4754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1800" i="1" kern="1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 thấy ý kiến góp ý nào hợp lý nhất? Nếu có thể, em muốn thay đổi điều gì nhất trong phần trình bày của mình không? </a:t>
            </a:r>
            <a:endParaRPr lang="en-US" sz="180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58C3150-061A-4777-A0C7-C90FC0E9C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-449451"/>
            <a:ext cx="5143500" cy="5143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58B3AC2-C2BF-46E9-A39F-C3937F970537}"/>
              </a:ext>
            </a:extLst>
          </p:cNvPr>
          <p:cNvSpPr txBox="1"/>
          <p:nvPr/>
        </p:nvSpPr>
        <p:spPr>
          <a:xfrm>
            <a:off x="2941647" y="2248589"/>
            <a:ext cx="3536644" cy="769429"/>
          </a:xfrm>
          <a:prstGeom prst="rect">
            <a:avLst/>
          </a:prstGeom>
          <a:noFill/>
        </p:spPr>
        <p:txBody>
          <a:bodyPr vert="horz" wrap="square" lIns="91428" tIns="45714" rIns="91428" bIns="45714" rtlCol="0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KHỞI ĐỘNG</a:t>
            </a:r>
            <a:endParaRPr lang="zh-CN" altLang="en-US" sz="4400" b="1" dirty="0">
              <a:solidFill>
                <a:srgbClr val="00DA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苏新诗爨宝子简" panose="030009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0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" y="0"/>
            <a:ext cx="9370142" cy="49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6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359CCCA-4586-4B1F-A5E6-34F0C9C98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161998"/>
              </p:ext>
            </p:extLst>
          </p:nvPr>
        </p:nvGraphicFramePr>
        <p:xfrm>
          <a:off x="844550" y="209550"/>
          <a:ext cx="7607299" cy="4764553"/>
        </p:xfrm>
        <a:graphic>
          <a:graphicData uri="http://schemas.openxmlformats.org/drawingml/2006/table">
            <a:tbl>
              <a:tblPr firstRow="1" firstCol="1" bandRow="1"/>
              <a:tblGrid>
                <a:gridCol w="5634036">
                  <a:extLst>
                    <a:ext uri="{9D8B030D-6E8A-4147-A177-3AD203B41FA5}">
                      <a16:colId xmlns:a16="http://schemas.microsoft.com/office/drawing/2014/main" val="2664487131"/>
                    </a:ext>
                  </a:extLst>
                </a:gridCol>
                <a:gridCol w="1973263">
                  <a:extLst>
                    <a:ext uri="{9D8B030D-6E8A-4147-A177-3AD203B41FA5}">
                      <a16:colId xmlns:a16="http://schemas.microsoft.com/office/drawing/2014/main" val="3127453512"/>
                    </a:ext>
                  </a:extLst>
                </a:gridCol>
              </a:tblGrid>
              <a:tr h="439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Đạt/ chưa đạt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12039"/>
                  </a:ext>
                </a:extLst>
              </a:tr>
              <a:tr h="774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347981"/>
                  </a:ext>
                </a:extLst>
              </a:tr>
              <a:tr h="774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873950"/>
                  </a:ext>
                </a:extLst>
              </a:tr>
              <a:tr h="774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Cảnh được tả cụ thể.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566015"/>
                  </a:ext>
                </a:extLst>
              </a:tr>
              <a:tr h="774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 dụng từ ngữ, hình ảnh, giọng điệu phù hợp.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49623"/>
                  </a:ext>
                </a:extLst>
              </a:tr>
              <a:tr h="774938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 động, tự tin, nhìn vào người nghe khi nói.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867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5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58C3150-061A-4777-A0C7-C90FC0E9C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4" y="-449451"/>
            <a:ext cx="8184996" cy="603621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58B3AC2-C2BF-46E9-A39F-C3937F970537}"/>
              </a:ext>
            </a:extLst>
          </p:cNvPr>
          <p:cNvSpPr txBox="1"/>
          <p:nvPr/>
        </p:nvSpPr>
        <p:spPr>
          <a:xfrm>
            <a:off x="1349298" y="2568655"/>
            <a:ext cx="6545765" cy="769429"/>
          </a:xfrm>
          <a:prstGeom prst="rect">
            <a:avLst/>
          </a:prstGeom>
          <a:noFill/>
        </p:spPr>
        <p:txBody>
          <a:bodyPr vert="horz" wrap="square" lIns="91428" tIns="45714" rIns="91428" bIns="45714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VẬN DỤNG:</a:t>
            </a:r>
            <a:endParaRPr lang="zh-CN" altLang="en-US" sz="4400" b="1" dirty="0">
              <a:solidFill>
                <a:srgbClr val="00DA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苏新诗爨宝子简" panose="030009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232" y="0"/>
            <a:ext cx="6063488" cy="435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0026" y="125503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Từ nhận xét, góp ý của cô và các bạn, em hãy quay video bài nói của mình (em có thể chèn nhạc phù hợp, kết hợp hình ảnh…) 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249DAEF1-016B-49CE-8F0D-929EB70D7077}"/>
              </a:ext>
            </a:extLst>
          </p:cNvPr>
          <p:cNvSpPr/>
          <p:nvPr/>
        </p:nvSpPr>
        <p:spPr>
          <a:xfrm>
            <a:off x="851089" y="2340676"/>
            <a:ext cx="7613190" cy="162018"/>
          </a:xfrm>
          <a:prstGeom prst="rect">
            <a:avLst/>
          </a:prstGeom>
          <a:solidFill>
            <a:srgbClr val="00DAD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81406BE-99D1-4C7A-8BE8-D63F699BB330}"/>
              </a:ext>
            </a:extLst>
          </p:cNvPr>
          <p:cNvGrpSpPr/>
          <p:nvPr/>
        </p:nvGrpSpPr>
        <p:grpSpPr>
          <a:xfrm>
            <a:off x="851091" y="1098538"/>
            <a:ext cx="971794" cy="1026114"/>
            <a:chOff x="1054647" y="2060848"/>
            <a:chExt cx="1295557" cy="1368152"/>
          </a:xfrm>
        </p:grpSpPr>
        <p:sp>
          <p:nvSpPr>
            <p:cNvPr id="39" name="矩形标注 3">
              <a:extLst>
                <a:ext uri="{FF2B5EF4-FFF2-40B4-BE49-F238E27FC236}">
                  <a16:creationId xmlns:a16="http://schemas.microsoft.com/office/drawing/2014/main" id="{306AFD2C-5633-48BF-A8CE-018FB7DBEEAF}"/>
                </a:ext>
              </a:extLst>
            </p:cNvPr>
            <p:cNvSpPr/>
            <p:nvPr/>
          </p:nvSpPr>
          <p:spPr>
            <a:xfrm>
              <a:off x="1054647" y="2060848"/>
              <a:ext cx="1295557" cy="1368152"/>
            </a:xfrm>
            <a:prstGeom prst="wedgeRectCallout">
              <a:avLst/>
            </a:prstGeom>
            <a:solidFill>
              <a:srgbClr val="00DAD0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 kern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4">
              <a:extLst>
                <a:ext uri="{FF2B5EF4-FFF2-40B4-BE49-F238E27FC236}">
                  <a16:creationId xmlns:a16="http://schemas.microsoft.com/office/drawing/2014/main" id="{785712A5-526D-4BFF-B3C4-C167F0AD6FEB}"/>
                </a:ext>
              </a:extLst>
            </p:cNvPr>
            <p:cNvSpPr txBox="1"/>
            <p:nvPr/>
          </p:nvSpPr>
          <p:spPr>
            <a:xfrm>
              <a:off x="1251019" y="2267871"/>
              <a:ext cx="57102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endParaRPr lang="zh-CN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CE344D78-12BF-4F40-B852-B4494CD8E667}"/>
              </a:ext>
            </a:extLst>
          </p:cNvPr>
          <p:cNvGrpSpPr/>
          <p:nvPr/>
        </p:nvGrpSpPr>
        <p:grpSpPr>
          <a:xfrm>
            <a:off x="4361937" y="1098538"/>
            <a:ext cx="971794" cy="1026114"/>
            <a:chOff x="5735167" y="2060848"/>
            <a:chExt cx="1295557" cy="1368152"/>
          </a:xfrm>
        </p:grpSpPr>
        <p:sp>
          <p:nvSpPr>
            <p:cNvPr id="42" name="矩形标注 6">
              <a:extLst>
                <a:ext uri="{FF2B5EF4-FFF2-40B4-BE49-F238E27FC236}">
                  <a16:creationId xmlns:a16="http://schemas.microsoft.com/office/drawing/2014/main" id="{5A986698-87B9-4B61-8DC8-3C6CFF6AA288}"/>
                </a:ext>
              </a:extLst>
            </p:cNvPr>
            <p:cNvSpPr/>
            <p:nvPr/>
          </p:nvSpPr>
          <p:spPr>
            <a:xfrm>
              <a:off x="5735167" y="2060848"/>
              <a:ext cx="1295557" cy="1368152"/>
            </a:xfrm>
            <a:prstGeom prst="wedgeRectCallout">
              <a:avLst/>
            </a:prstGeom>
            <a:solidFill>
              <a:srgbClr val="00DAD0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 kern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7">
              <a:extLst>
                <a:ext uri="{FF2B5EF4-FFF2-40B4-BE49-F238E27FC236}">
                  <a16:creationId xmlns:a16="http://schemas.microsoft.com/office/drawing/2014/main" id="{14A88916-BA6B-49C7-BF96-B7472E48B918}"/>
                </a:ext>
              </a:extLst>
            </p:cNvPr>
            <p:cNvSpPr txBox="1"/>
            <p:nvPr/>
          </p:nvSpPr>
          <p:spPr>
            <a:xfrm>
              <a:off x="5931539" y="2267871"/>
              <a:ext cx="57102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endParaRPr lang="zh-CN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ACAB548-DD39-4BB9-BA7F-C6E030FFC141}"/>
              </a:ext>
            </a:extLst>
          </p:cNvPr>
          <p:cNvGrpSpPr/>
          <p:nvPr/>
        </p:nvGrpSpPr>
        <p:grpSpPr>
          <a:xfrm>
            <a:off x="5355705" y="2826730"/>
            <a:ext cx="971794" cy="1026114"/>
            <a:chOff x="7060018" y="4365104"/>
            <a:chExt cx="1295557" cy="1368152"/>
          </a:xfrm>
        </p:grpSpPr>
        <p:sp>
          <p:nvSpPr>
            <p:cNvPr id="45" name="矩形标注 9">
              <a:extLst>
                <a:ext uri="{FF2B5EF4-FFF2-40B4-BE49-F238E27FC236}">
                  <a16:creationId xmlns:a16="http://schemas.microsoft.com/office/drawing/2014/main" id="{3172047F-E32B-44FA-B129-F726FAA9F7BC}"/>
                </a:ext>
              </a:extLst>
            </p:cNvPr>
            <p:cNvSpPr/>
            <p:nvPr/>
          </p:nvSpPr>
          <p:spPr>
            <a:xfrm flipV="1">
              <a:off x="7060018" y="4365104"/>
              <a:ext cx="1295557" cy="1368152"/>
            </a:xfrm>
            <a:prstGeom prst="wedgeRectCallout">
              <a:avLst/>
            </a:prstGeom>
            <a:solidFill>
              <a:srgbClr val="00DAD0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 kern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TextBox 10">
              <a:extLst>
                <a:ext uri="{FF2B5EF4-FFF2-40B4-BE49-F238E27FC236}">
                  <a16:creationId xmlns:a16="http://schemas.microsoft.com/office/drawing/2014/main" id="{741C5D68-B205-47CD-A47D-CAB9A22F61D0}"/>
                </a:ext>
              </a:extLst>
            </p:cNvPr>
            <p:cNvSpPr txBox="1"/>
            <p:nvPr/>
          </p:nvSpPr>
          <p:spPr>
            <a:xfrm>
              <a:off x="7256390" y="4572127"/>
              <a:ext cx="57102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endParaRPr lang="zh-CN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AAC84BA-0E16-4AD9-ADEB-E00B3DB343E0}"/>
              </a:ext>
            </a:extLst>
          </p:cNvPr>
          <p:cNvGrpSpPr/>
          <p:nvPr/>
        </p:nvGrpSpPr>
        <p:grpSpPr>
          <a:xfrm>
            <a:off x="1844859" y="2826730"/>
            <a:ext cx="971794" cy="1026114"/>
            <a:chOff x="2379498" y="4365104"/>
            <a:chExt cx="1295557" cy="1368152"/>
          </a:xfrm>
          <a:solidFill>
            <a:srgbClr val="00DAD0"/>
          </a:solidFill>
        </p:grpSpPr>
        <p:sp>
          <p:nvSpPr>
            <p:cNvPr id="48" name="矩形标注 12">
              <a:extLst>
                <a:ext uri="{FF2B5EF4-FFF2-40B4-BE49-F238E27FC236}">
                  <a16:creationId xmlns:a16="http://schemas.microsoft.com/office/drawing/2014/main" id="{6F425E3B-1FCC-4725-95BD-029C4672C825}"/>
                </a:ext>
              </a:extLst>
            </p:cNvPr>
            <p:cNvSpPr/>
            <p:nvPr/>
          </p:nvSpPr>
          <p:spPr>
            <a:xfrm flipV="1">
              <a:off x="2379498" y="4365104"/>
              <a:ext cx="1295557" cy="1368152"/>
            </a:xfrm>
            <a:prstGeom prst="wedgeRectCallou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 kern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TextBox 13">
              <a:extLst>
                <a:ext uri="{FF2B5EF4-FFF2-40B4-BE49-F238E27FC236}">
                  <a16:creationId xmlns:a16="http://schemas.microsoft.com/office/drawing/2014/main" id="{8A520BE0-FBA2-47E6-B9A5-F6C549A069F1}"/>
                </a:ext>
              </a:extLst>
            </p:cNvPr>
            <p:cNvSpPr txBox="1"/>
            <p:nvPr/>
          </p:nvSpPr>
          <p:spPr>
            <a:xfrm>
              <a:off x="2575870" y="4572127"/>
              <a:ext cx="571022" cy="553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endParaRPr lang="zh-CN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BE597B1B-945F-4D65-B54C-3ABC8BFB15E3}"/>
              </a:ext>
            </a:extLst>
          </p:cNvPr>
          <p:cNvGrpSpPr/>
          <p:nvPr/>
        </p:nvGrpSpPr>
        <p:grpSpPr>
          <a:xfrm>
            <a:off x="1694985" y="1098538"/>
            <a:ext cx="2666951" cy="1330974"/>
            <a:chOff x="2494807" y="2060848"/>
            <a:chExt cx="2707597" cy="1774632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E307889A-C078-48CF-9886-1BA31F9A716F}"/>
                </a:ext>
              </a:extLst>
            </p:cNvPr>
            <p:cNvSpPr/>
            <p:nvPr/>
          </p:nvSpPr>
          <p:spPr>
            <a:xfrm>
              <a:off x="2494807" y="2060848"/>
              <a:ext cx="2707597" cy="136815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5A16314F-37EC-4D39-AFD5-73CED85F682D}"/>
                </a:ext>
              </a:extLst>
            </p:cNvPr>
            <p:cNvSpPr/>
            <p:nvPr/>
          </p:nvSpPr>
          <p:spPr>
            <a:xfrm>
              <a:off x="2610276" y="2111931"/>
              <a:ext cx="2547614" cy="1723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</a:pP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Xem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lại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các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bước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trình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bày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trước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khi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nói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D8EA8B35-0EEC-4B3A-8000-A58F41FB9A1F}"/>
              </a:ext>
            </a:extLst>
          </p:cNvPr>
          <p:cNvGrpSpPr/>
          <p:nvPr/>
        </p:nvGrpSpPr>
        <p:grpSpPr>
          <a:xfrm>
            <a:off x="5410158" y="1098538"/>
            <a:ext cx="2030962" cy="1026114"/>
            <a:chOff x="7132612" y="2060848"/>
            <a:chExt cx="2707597" cy="1368152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AA2A6C36-FAD3-4816-8CFA-6ABF09384041}"/>
                </a:ext>
              </a:extLst>
            </p:cNvPr>
            <p:cNvSpPr/>
            <p:nvPr/>
          </p:nvSpPr>
          <p:spPr>
            <a:xfrm>
              <a:off x="7132612" y="2060848"/>
              <a:ext cx="2707597" cy="136815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3CE89E3E-97F0-4E03-AAC7-87AB1813C8E3}"/>
                </a:ext>
              </a:extLst>
            </p:cNvPr>
            <p:cNvSpPr/>
            <p:nvPr/>
          </p:nvSpPr>
          <p:spPr>
            <a:xfrm>
              <a:off x="7212603" y="2132235"/>
              <a:ext cx="2547614" cy="656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</a:pP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Luyện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nói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ở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nhà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287ACA27-8C3E-4006-816B-FE9F382F53E3}"/>
              </a:ext>
            </a:extLst>
          </p:cNvPr>
          <p:cNvGrpSpPr/>
          <p:nvPr/>
        </p:nvGrpSpPr>
        <p:grpSpPr>
          <a:xfrm>
            <a:off x="2905035" y="2803948"/>
            <a:ext cx="2597968" cy="1292662"/>
            <a:chOff x="3792883" y="4334720"/>
            <a:chExt cx="2707597" cy="1723549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F7484A97-C8D9-455C-A11E-855329282B89}"/>
                </a:ext>
              </a:extLst>
            </p:cNvPr>
            <p:cNvSpPr/>
            <p:nvPr/>
          </p:nvSpPr>
          <p:spPr>
            <a:xfrm>
              <a:off x="3792883" y="4365104"/>
              <a:ext cx="2707597" cy="136815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D9146595-573C-4E77-A982-C69C6C610085}"/>
                </a:ext>
              </a:extLst>
            </p:cNvPr>
            <p:cNvSpPr/>
            <p:nvPr/>
          </p:nvSpPr>
          <p:spPr>
            <a:xfrm>
              <a:off x="3842579" y="4334720"/>
              <a:ext cx="2547614" cy="1723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</a:pPr>
              <a:r>
                <a:rPr lang="en-US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Làm video luyện nói  về trải nghiệm của bản thân.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2AE7815A-C9F7-499D-87E8-A5446C0ABDB8}"/>
              </a:ext>
            </a:extLst>
          </p:cNvPr>
          <p:cNvGrpSpPr/>
          <p:nvPr/>
        </p:nvGrpSpPr>
        <p:grpSpPr>
          <a:xfrm>
            <a:off x="6433320" y="2803949"/>
            <a:ext cx="2564376" cy="1026114"/>
            <a:chOff x="8496649" y="4334726"/>
            <a:chExt cx="2707597" cy="1368152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3B2A91ED-D498-4CB8-ADE3-230722F72859}"/>
                </a:ext>
              </a:extLst>
            </p:cNvPr>
            <p:cNvSpPr/>
            <p:nvPr/>
          </p:nvSpPr>
          <p:spPr>
            <a:xfrm>
              <a:off x="8496649" y="4334726"/>
              <a:ext cx="2707597" cy="136815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521DF342-5983-4DF0-8CD8-0476F77C7ABB}"/>
                </a:ext>
              </a:extLst>
            </p:cNvPr>
            <p:cNvSpPr/>
            <p:nvPr/>
          </p:nvSpPr>
          <p:spPr>
            <a:xfrm>
              <a:off x="8576640" y="4440987"/>
              <a:ext cx="2547614" cy="656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</a:pP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Chuẩn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bị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bài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: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Ôn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tập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62" name="椭圆 61">
            <a:extLst>
              <a:ext uri="{FF2B5EF4-FFF2-40B4-BE49-F238E27FC236}">
                <a16:creationId xmlns:a16="http://schemas.microsoft.com/office/drawing/2014/main" id="{3724E018-92BC-4B38-9600-0FC4D4907FFC}"/>
              </a:ext>
            </a:extLst>
          </p:cNvPr>
          <p:cNvSpPr/>
          <p:nvPr/>
        </p:nvSpPr>
        <p:spPr>
          <a:xfrm>
            <a:off x="1046974" y="2340459"/>
            <a:ext cx="162259" cy="1622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976C85A1-D5D0-4E0F-AB8D-53AABB689226}"/>
              </a:ext>
            </a:extLst>
          </p:cNvPr>
          <p:cNvSpPr/>
          <p:nvPr/>
        </p:nvSpPr>
        <p:spPr>
          <a:xfrm>
            <a:off x="2071411" y="2340459"/>
            <a:ext cx="162259" cy="1622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E758EB16-3D38-475C-8B1B-20375EDADE66}"/>
              </a:ext>
            </a:extLst>
          </p:cNvPr>
          <p:cNvSpPr/>
          <p:nvPr/>
        </p:nvSpPr>
        <p:spPr>
          <a:xfrm>
            <a:off x="4550282" y="2340459"/>
            <a:ext cx="162259" cy="1622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78251C04-0AD5-4F90-ADC0-6A76FA6B19CB}"/>
              </a:ext>
            </a:extLst>
          </p:cNvPr>
          <p:cNvSpPr/>
          <p:nvPr/>
        </p:nvSpPr>
        <p:spPr>
          <a:xfrm>
            <a:off x="5563895" y="2340459"/>
            <a:ext cx="162259" cy="1622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10">
            <a:extLst>
              <a:ext uri="{FF2B5EF4-FFF2-40B4-BE49-F238E27FC236}">
                <a16:creationId xmlns:a16="http://schemas.microsoft.com/office/drawing/2014/main" id="{162071BC-1F25-44D2-9A04-90AEA7F94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40" y="199145"/>
            <a:ext cx="3510057" cy="38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3" rIns="68562" bIns="3428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20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HƯỚNG DẪN TỰ HỌC:</a:t>
            </a:r>
            <a:endParaRPr lang="zh-CN" altLang="en-US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582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25520" y="1271458"/>
            <a:ext cx="5839010" cy="1377096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HẸN GẶP LẠI CÁC EM 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Ở CÁC TIẾT HỌC SAU!</a:t>
            </a:r>
            <a:endParaRPr lang="en-US" sz="3200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08663" y="2908663"/>
            <a:ext cx="3851054" cy="707886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 VIÊN:….. </a:t>
            </a:r>
          </a:p>
        </p:txBody>
      </p:sp>
    </p:spTree>
    <p:extLst>
      <p:ext uri="{BB962C8B-B14F-4D97-AF65-F5344CB8AC3E}">
        <p14:creationId xmlns:p14="http://schemas.microsoft.com/office/powerpoint/2010/main" val="126204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621939"/>
              </p:ext>
            </p:extLst>
          </p:nvPr>
        </p:nvGraphicFramePr>
        <p:xfrm>
          <a:off x="1" y="-108159"/>
          <a:ext cx="9144000" cy="5251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5433">
                  <a:extLst>
                    <a:ext uri="{9D8B030D-6E8A-4147-A177-3AD203B41FA5}">
                      <a16:colId xmlns:a16="http://schemas.microsoft.com/office/drawing/2014/main" val="1989580681"/>
                    </a:ext>
                  </a:extLst>
                </a:gridCol>
                <a:gridCol w="647272">
                  <a:extLst>
                    <a:ext uri="{9D8B030D-6E8A-4147-A177-3AD203B41FA5}">
                      <a16:colId xmlns:a16="http://schemas.microsoft.com/office/drawing/2014/main" val="4113682378"/>
                    </a:ext>
                  </a:extLst>
                </a:gridCol>
                <a:gridCol w="688369">
                  <a:extLst>
                    <a:ext uri="{9D8B030D-6E8A-4147-A177-3AD203B41FA5}">
                      <a16:colId xmlns:a16="http://schemas.microsoft.com/office/drawing/2014/main" val="3600765945"/>
                    </a:ext>
                  </a:extLst>
                </a:gridCol>
                <a:gridCol w="659030">
                  <a:extLst>
                    <a:ext uri="{9D8B030D-6E8A-4147-A177-3AD203B41FA5}">
                      <a16:colId xmlns:a16="http://schemas.microsoft.com/office/drawing/2014/main" val="3631517821"/>
                    </a:ext>
                  </a:extLst>
                </a:gridCol>
                <a:gridCol w="1036948">
                  <a:extLst>
                    <a:ext uri="{9D8B030D-6E8A-4147-A177-3AD203B41FA5}">
                      <a16:colId xmlns:a16="http://schemas.microsoft.com/office/drawing/2014/main" val="4166020080"/>
                    </a:ext>
                  </a:extLst>
                </a:gridCol>
                <a:gridCol w="1036948">
                  <a:extLst>
                    <a:ext uri="{9D8B030D-6E8A-4147-A177-3AD203B41FA5}">
                      <a16:colId xmlns:a16="http://schemas.microsoft.com/office/drawing/2014/main" val="174163262"/>
                    </a:ext>
                  </a:extLst>
                </a:gridCol>
              </a:tblGrid>
              <a:tr h="292397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xúc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484937"/>
                  </a:ext>
                </a:extLst>
              </a:tr>
              <a:tr h="610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 anchor="ctr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 anchor="ctr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 anchor="ctr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 anchor="ctr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khác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 anchor="ctr">
                    <a:solidFill>
                      <a:srgbClr val="58B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835715"/>
                  </a:ext>
                </a:extLst>
              </a:tr>
              <a:tr h="5672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Em đã bao giờ theo người thân ra đồng chưa?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324761"/>
                  </a:ext>
                </a:extLst>
              </a:tr>
              <a:tr h="5672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Em đã bao giờ đi chợ cùng mẹ chưa?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468692"/>
                  </a:ext>
                </a:extLst>
              </a:tr>
              <a:tr h="5672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Em đã từng đến một bãi biển nào chưa?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36778"/>
                  </a:ext>
                </a:extLst>
              </a:tr>
              <a:tr h="6102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Em đã từng đi thăm một danh lam thắng cảnh, di tích lịch sử nào chưa?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513506"/>
                  </a:ext>
                </a:extLst>
              </a:tr>
              <a:tr h="5672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Em đã bao giờ đến thành phố chơi chưa?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096174"/>
                  </a:ext>
                </a:extLst>
              </a:tr>
              <a:tr h="6102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Em có tham gia các hoạt động thiện nguyện không?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913626"/>
                  </a:ext>
                </a:extLst>
              </a:tr>
              <a:tr h="2923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Em đã bao giờ đi tảo mộ chưa?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270310"/>
                  </a:ext>
                </a:extLst>
              </a:tr>
              <a:tr h="5672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Em đã bao giờ tham gia lễ hội nào chưa?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334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01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58C3150-061A-4777-A0C7-C90FC0E9C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4" y="-449451"/>
            <a:ext cx="8184996" cy="603621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58B3AC2-C2BF-46E9-A39F-C3937F970537}"/>
              </a:ext>
            </a:extLst>
          </p:cNvPr>
          <p:cNvSpPr txBox="1"/>
          <p:nvPr/>
        </p:nvSpPr>
        <p:spPr>
          <a:xfrm>
            <a:off x="1349298" y="2568655"/>
            <a:ext cx="6545765" cy="1446538"/>
          </a:xfrm>
          <a:prstGeom prst="rect">
            <a:avLst/>
          </a:prstGeom>
          <a:noFill/>
        </p:spPr>
        <p:txBody>
          <a:bodyPr vert="horz" wrap="square" lIns="91428" tIns="45714" rIns="91428" bIns="45714" rtlCol="0">
            <a:spAutoFit/>
          </a:bodyPr>
          <a:lstStyle/>
          <a:p>
            <a:pPr marL="0" marR="0" lvl="0" indent="0" algn="ctr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HÌNH THÀNH KIẾN THỨC: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DA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苏新诗爨宝子简" panose="030009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5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58C3150-061A-4777-A0C7-C90FC0E9C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1" y="-449451"/>
            <a:ext cx="7203688" cy="5143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58B3AC2-C2BF-46E9-A39F-C3937F970537}"/>
              </a:ext>
            </a:extLst>
          </p:cNvPr>
          <p:cNvSpPr txBox="1"/>
          <p:nvPr/>
        </p:nvSpPr>
        <p:spPr>
          <a:xfrm>
            <a:off x="2230244" y="2248589"/>
            <a:ext cx="4616605" cy="769429"/>
          </a:xfrm>
          <a:prstGeom prst="rect">
            <a:avLst/>
          </a:prstGeom>
          <a:noFill/>
        </p:spPr>
        <p:txBody>
          <a:bodyPr vert="horz" wrap="square" lIns="91428" tIns="45714" rIns="91428" bIns="45714" rtlCol="0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1.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Trước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khi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nói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DA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苏新诗爨宝子简" panose="030009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9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2413" y="111174"/>
            <a:ext cx="4572000" cy="661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e-DE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 khi nói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4285" y="772381"/>
            <a:ext cx="47932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80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Lựa chọn đề tài, nội dung nói;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4898" y="1511045"/>
            <a:ext cx="41221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80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Tìm ý, lập ý cho bài nói;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8110" y="2172252"/>
            <a:ext cx="33995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80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Chỉnh sửa bài nói;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3727" y="3048903"/>
            <a:ext cx="1922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Tập luyện.</a:t>
            </a:r>
            <a:endParaRPr lang="en-US" sz="280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58C3150-061A-4777-A0C7-C90FC0E9C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04" y="-432666"/>
            <a:ext cx="7203688" cy="5143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58B3AC2-C2BF-46E9-A39F-C3937F970537}"/>
              </a:ext>
            </a:extLst>
          </p:cNvPr>
          <p:cNvSpPr txBox="1"/>
          <p:nvPr/>
        </p:nvSpPr>
        <p:spPr>
          <a:xfrm>
            <a:off x="1740311" y="2061776"/>
            <a:ext cx="5924534" cy="1446538"/>
          </a:xfrm>
          <a:prstGeom prst="rect">
            <a:avLst/>
          </a:prstGeom>
          <a:noFill/>
        </p:spPr>
        <p:txBody>
          <a:bodyPr vert="horz" wrap="square" lIns="91428" tIns="45714" rIns="91428" bIns="45714" rtlCol="0">
            <a:spAutoFit/>
          </a:bodyPr>
          <a:lstStyle/>
          <a:p>
            <a:pPr algn="just"/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a. </a:t>
            </a:r>
            <a:r>
              <a:rPr lang="en-US" altLang="zh-CN" sz="4400" b="1" dirty="0" err="1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Chuẩn</a:t>
            </a:r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bị</a:t>
            </a:r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nội</a:t>
            </a:r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 dung </a:t>
            </a:r>
            <a:r>
              <a:rPr lang="en-US" altLang="zh-CN" sz="4400" b="1" dirty="0" err="1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nói</a:t>
            </a:r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6877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9524" y="181674"/>
            <a:ext cx="47932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Lựa chọn đề tài, nội dung nói;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24" y="1492506"/>
            <a:ext cx="3234641" cy="2371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128" y="1861820"/>
            <a:ext cx="3383935" cy="2454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621" y="3089091"/>
            <a:ext cx="3499516" cy="19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9642" y="72875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4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3427" y="262348"/>
            <a:ext cx="41221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Tìm ý, lập ý cho bài nói;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7079" y="1176748"/>
            <a:ext cx="41221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Tìm các ý chính, ghi ra giấy.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7079" y="2848233"/>
            <a:ext cx="41221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Lập dàn ý bằng sơ đồ tư duy.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667" y1="40000" x2="46667" y2="40000"/>
                        <a14:foregroundMark x1="50222" y1="38667" x2="50222" y2="38667"/>
                        <a14:foregroundMark x1="51111" y1="37778" x2="51111" y2="37778"/>
                        <a14:foregroundMark x1="51111" y1="37778" x2="51111" y2="42222"/>
                        <a14:foregroundMark x1="49333" y1="43111" x2="49333" y2="43111"/>
                        <a14:foregroundMark x1="69778" y1="45333" x2="69778" y2="45333"/>
                        <a14:foregroundMark x1="69778" y1="45333" x2="69778" y2="45333"/>
                        <a14:foregroundMark x1="77333" y1="44000" x2="77333" y2="44000"/>
                        <a14:foregroundMark x1="59111" y1="77778" x2="59111" y2="77778"/>
                        <a14:foregroundMark x1="59111" y1="77778" x2="59111" y2="77778"/>
                        <a14:foregroundMark x1="65333" y1="72889" x2="65333" y2="72889"/>
                        <a14:foregroundMark x1="67556" y1="70667" x2="67556" y2="70667"/>
                        <a14:foregroundMark x1="67556" y1="70667" x2="67556" y2="70667"/>
                        <a14:foregroundMark x1="67111" y1="76444" x2="67111" y2="76444"/>
                        <a14:foregroundMark x1="67111" y1="76444" x2="67111" y2="76444"/>
                        <a14:foregroundMark x1="60889" y1="82222" x2="60889" y2="82222"/>
                        <a14:foregroundMark x1="58222" y1="84444" x2="58222" y2="84444"/>
                        <a14:foregroundMark x1="56889" y1="87111" x2="56889" y2="87111"/>
                        <a14:foregroundMark x1="56889" y1="87111" x2="56889" y2="87111"/>
                        <a14:foregroundMark x1="57333" y1="88000" x2="57333" y2="88000"/>
                        <a14:foregroundMark x1="61333" y1="88000" x2="61333" y2="88000"/>
                        <a14:foregroundMark x1="63111" y1="90222" x2="63111" y2="90222"/>
                        <a14:foregroundMark x1="63111" y1="92000" x2="63111" y2="92000"/>
                        <a14:foregroundMark x1="59111" y1="92889" x2="59111" y2="92889"/>
                        <a14:foregroundMark x1="55556" y1="92889" x2="55556" y2="92889"/>
                        <a14:foregroundMark x1="55556" y1="92889" x2="55556" y2="92889"/>
                        <a14:foregroundMark x1="11556" y1="20000" x2="11556" y2="20000"/>
                        <a14:foregroundMark x1="11556" y1="20000" x2="11556" y2="20000"/>
                        <a14:foregroundMark x1="12000" y1="13333" x2="12000" y2="13333"/>
                        <a14:foregroundMark x1="12000" y1="13333" x2="12000" y2="13333"/>
                        <a14:foregroundMark x1="12000" y1="13333" x2="12000" y2="13333"/>
                        <a14:foregroundMark x1="11556" y1="11111" x2="11556" y2="11111"/>
                        <a14:foregroundMark x1="5778" y1="11556" x2="5778" y2="11556"/>
                        <a14:foregroundMark x1="5778" y1="11556" x2="5778" y2="11556"/>
                        <a14:foregroundMark x1="5778" y1="11556" x2="5778" y2="11556"/>
                        <a14:foregroundMark x1="5333" y1="11556" x2="5333" y2="11556"/>
                        <a14:foregroundMark x1="5333" y1="11556" x2="5333" y2="11556"/>
                        <a14:foregroundMark x1="5333" y1="11556" x2="5333" y2="11556"/>
                        <a14:foregroundMark x1="5333" y1="11556" x2="5333" y2="11556"/>
                        <a14:foregroundMark x1="5333" y1="11556" x2="5333" y2="11556"/>
                        <a14:foregroundMark x1="10667" y1="8889" x2="10667" y2="8889"/>
                        <a14:foregroundMark x1="13778" y1="8444" x2="13778" y2="8444"/>
                        <a14:foregroundMark x1="15556" y1="8889" x2="15556" y2="8889"/>
                        <a14:foregroundMark x1="17333" y1="14222" x2="17333" y2="14222"/>
                        <a14:foregroundMark x1="15556" y1="21778" x2="15556" y2="21778"/>
                        <a14:foregroundMark x1="15556" y1="21778" x2="15556" y2="21778"/>
                        <a14:foregroundMark x1="15556" y1="21778" x2="15556" y2="21778"/>
                        <a14:foregroundMark x1="12889" y1="27556" x2="12889" y2="27556"/>
                        <a14:foregroundMark x1="12889" y1="27556" x2="12889" y2="27556"/>
                        <a14:foregroundMark x1="12889" y1="27556" x2="12889" y2="27556"/>
                        <a14:foregroundMark x1="23556" y1="9778" x2="23556" y2="9778"/>
                        <a14:foregroundMark x1="23556" y1="9333" x2="23556" y2="9333"/>
                        <a14:foregroundMark x1="23556" y1="9333" x2="23556" y2="9333"/>
                        <a14:foregroundMark x1="29333" y1="4000" x2="29333" y2="4000"/>
                        <a14:foregroundMark x1="29333" y1="4000" x2="29333" y2="4000"/>
                        <a14:foregroundMark x1="29778" y1="12889" x2="29778" y2="12889"/>
                        <a14:foregroundMark x1="28444" y1="12000" x2="28444" y2="12000"/>
                        <a14:foregroundMark x1="25778" y1="10667" x2="25778" y2="10667"/>
                        <a14:foregroundMark x1="23556" y1="10222" x2="23556" y2="10222"/>
                        <a14:foregroundMark x1="23556" y1="10222" x2="23556" y2="10222"/>
                        <a14:foregroundMark x1="23111" y1="10667" x2="23111" y2="10667"/>
                        <a14:foregroundMark x1="23111" y1="12000" x2="23111" y2="12000"/>
                        <a14:foregroundMark x1="22667" y1="8889" x2="22667" y2="8889"/>
                        <a14:foregroundMark x1="23556" y1="5333" x2="23556" y2="5333"/>
                        <a14:foregroundMark x1="24000" y1="4444" x2="24000" y2="4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4037" y="14901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3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卡通幼儿园教师课件PPT模板"/>
</p:tagLst>
</file>

<file path=ppt/theme/theme1.xml><?xml version="1.0" encoding="utf-8"?>
<a:theme xmlns:a="http://schemas.openxmlformats.org/drawingml/2006/main" name="Slide PowerPoint Hoat Hinh _ Toan Hoa  (69)">
  <a:themeElements>
    <a:clrScheme name="自定义 891">
      <a:dk1>
        <a:srgbClr val="262626"/>
      </a:dk1>
      <a:lt1>
        <a:srgbClr val="FFFFFF"/>
      </a:lt1>
      <a:dk2>
        <a:srgbClr val="000000"/>
      </a:dk2>
      <a:lt2>
        <a:srgbClr val="FFFFFF"/>
      </a:lt2>
      <a:accent1>
        <a:srgbClr val="CB0101"/>
      </a:accent1>
      <a:accent2>
        <a:srgbClr val="CB0101"/>
      </a:accent2>
      <a:accent3>
        <a:srgbClr val="CB0101"/>
      </a:accent3>
      <a:accent4>
        <a:srgbClr val="CB0101"/>
      </a:accent4>
      <a:accent5>
        <a:srgbClr val="CB0101"/>
      </a:accent5>
      <a:accent6>
        <a:srgbClr val="CB0101"/>
      </a:accent6>
      <a:hlink>
        <a:srgbClr val="C00000"/>
      </a:hlink>
      <a:folHlink>
        <a:srgbClr val="0070C0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3. Phong cách ngôn ngữ báo chí tt">
  <a:themeElements>
    <a:clrScheme name="自定义 569">
      <a:dk1>
        <a:sysClr val="windowText" lastClr="000000"/>
      </a:dk1>
      <a:lt1>
        <a:sysClr val="window" lastClr="FFFFFF"/>
      </a:lt1>
      <a:dk2>
        <a:srgbClr val="E54919"/>
      </a:dk2>
      <a:lt2>
        <a:srgbClr val="E54919"/>
      </a:lt2>
      <a:accent1>
        <a:srgbClr val="E54919"/>
      </a:accent1>
      <a:accent2>
        <a:srgbClr val="F4501B"/>
      </a:accent2>
      <a:accent3>
        <a:srgbClr val="FF5622"/>
      </a:accent3>
      <a:accent4>
        <a:srgbClr val="FE7043"/>
      </a:accent4>
      <a:accent5>
        <a:srgbClr val="FD8A66"/>
      </a:accent5>
      <a:accent6>
        <a:srgbClr val="FFAA91"/>
      </a:accent6>
      <a:hlink>
        <a:srgbClr val="FF0000"/>
      </a:hlink>
      <a:folHlink>
        <a:srgbClr val="F4501B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43. Phong cách ngôn ngữ báo chí tt">
  <a:themeElements>
    <a:clrScheme name="自定义 569">
      <a:dk1>
        <a:sysClr val="windowText" lastClr="000000"/>
      </a:dk1>
      <a:lt1>
        <a:sysClr val="window" lastClr="FFFFFF"/>
      </a:lt1>
      <a:dk2>
        <a:srgbClr val="E54919"/>
      </a:dk2>
      <a:lt2>
        <a:srgbClr val="E54919"/>
      </a:lt2>
      <a:accent1>
        <a:srgbClr val="E54919"/>
      </a:accent1>
      <a:accent2>
        <a:srgbClr val="F4501B"/>
      </a:accent2>
      <a:accent3>
        <a:srgbClr val="FF5622"/>
      </a:accent3>
      <a:accent4>
        <a:srgbClr val="FE7043"/>
      </a:accent4>
      <a:accent5>
        <a:srgbClr val="FD8A66"/>
      </a:accent5>
      <a:accent6>
        <a:srgbClr val="FFAA91"/>
      </a:accent6>
      <a:hlink>
        <a:srgbClr val="FF0000"/>
      </a:hlink>
      <a:folHlink>
        <a:srgbClr val="F4501B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43. Phong cách ngôn ngữ báo chí tt">
  <a:themeElements>
    <a:clrScheme name="自定义 569">
      <a:dk1>
        <a:sysClr val="windowText" lastClr="000000"/>
      </a:dk1>
      <a:lt1>
        <a:sysClr val="window" lastClr="FFFFFF"/>
      </a:lt1>
      <a:dk2>
        <a:srgbClr val="E54919"/>
      </a:dk2>
      <a:lt2>
        <a:srgbClr val="E54919"/>
      </a:lt2>
      <a:accent1>
        <a:srgbClr val="E54919"/>
      </a:accent1>
      <a:accent2>
        <a:srgbClr val="F4501B"/>
      </a:accent2>
      <a:accent3>
        <a:srgbClr val="FF5622"/>
      </a:accent3>
      <a:accent4>
        <a:srgbClr val="FE7043"/>
      </a:accent4>
      <a:accent5>
        <a:srgbClr val="FD8A66"/>
      </a:accent5>
      <a:accent6>
        <a:srgbClr val="FFAA91"/>
      </a:accent6>
      <a:hlink>
        <a:srgbClr val="FF0000"/>
      </a:hlink>
      <a:folHlink>
        <a:srgbClr val="F4501B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4, tiết 11, NÓI VÀ NGHE</Template>
  <TotalTime>112</TotalTime>
  <Words>774</Words>
  <Application>Microsoft Office PowerPoint</Application>
  <PresentationFormat>On-screen Show (16:9)</PresentationFormat>
  <Paragraphs>153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Microsoft YaHei</vt:lpstr>
      <vt:lpstr>Arial</vt:lpstr>
      <vt:lpstr>Calibri</vt:lpstr>
      <vt:lpstr>Lato Light</vt:lpstr>
      <vt:lpstr>Times New Roman</vt:lpstr>
      <vt:lpstr>印品黑体</vt:lpstr>
      <vt:lpstr>Slide PowerPoint Hoat Hinh _ Toan Hoa  (69)</vt:lpstr>
      <vt:lpstr>43. Phong cách ngôn ngữ báo chí tt</vt:lpstr>
      <vt:lpstr>1_43. Phong cách ngôn ngữ báo chí tt</vt:lpstr>
      <vt:lpstr>2_43. Phong cách ngôn ngữ báo chí 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Hương Đỗ</cp:lastModifiedBy>
  <cp:revision>22</cp:revision>
  <dcterms:created xsi:type="dcterms:W3CDTF">2021-09-15T10:37:16Z</dcterms:created>
  <dcterms:modified xsi:type="dcterms:W3CDTF">2021-12-12T08:02:23Z</dcterms:modified>
</cp:coreProperties>
</file>