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4"/>
  </p:notesMasterIdLst>
  <p:sldIdLst>
    <p:sldId id="259" r:id="rId27"/>
    <p:sldId id="392" r:id="rId28"/>
    <p:sldId id="393" r:id="rId29"/>
    <p:sldId id="504" r:id="rId30"/>
    <p:sldId id="394" r:id="rId31"/>
    <p:sldId id="395" r:id="rId32"/>
    <p:sldId id="397" r:id="rId33"/>
    <p:sldId id="25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456"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83" r:id="rId94"/>
    <p:sldId id="481" r:id="rId95"/>
    <p:sldId id="482" r:id="rId96"/>
    <p:sldId id="457" r:id="rId97"/>
    <p:sldId id="458" r:id="rId98"/>
    <p:sldId id="459" r:id="rId99"/>
    <p:sldId id="460" r:id="rId100"/>
    <p:sldId id="461" r:id="rId101"/>
    <p:sldId id="462" r:id="rId102"/>
    <p:sldId id="463" r:id="rId103"/>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4" autoAdjust="0"/>
  </p:normalViewPr>
  <p:slideViewPr>
    <p:cSldViewPr snapToGrid="0">
      <p:cViewPr varScale="1">
        <p:scale>
          <a:sx n="86" d="100"/>
          <a:sy n="86" d="100"/>
        </p:scale>
        <p:origin x="562" y="8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2024/1/15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13.pn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69.png"/><Relationship Id="rId5" Type="http://schemas.microsoft.com/office/2007/relationships/hdphoto" Target="../media/hdphoto6.wdp"/><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49.xml"/><Relationship Id="rId18" Type="http://schemas.openxmlformats.org/officeDocument/2006/relationships/slide" Target="slide54.xml"/><Relationship Id="rId26" Type="http://schemas.openxmlformats.org/officeDocument/2006/relationships/slide" Target="slide62.xml"/><Relationship Id="rId3" Type="http://schemas.openxmlformats.org/officeDocument/2006/relationships/image" Target="../media/image67.png"/><Relationship Id="rId21" Type="http://schemas.openxmlformats.org/officeDocument/2006/relationships/slide" Target="slide57.xml"/><Relationship Id="rId7" Type="http://schemas.openxmlformats.org/officeDocument/2006/relationships/image" Target="../media/image69.png"/><Relationship Id="rId12" Type="http://schemas.openxmlformats.org/officeDocument/2006/relationships/slide" Target="slide48.xml"/><Relationship Id="rId17" Type="http://schemas.openxmlformats.org/officeDocument/2006/relationships/slide" Target="slide53.xml"/><Relationship Id="rId25" Type="http://schemas.openxmlformats.org/officeDocument/2006/relationships/slide" Target="slide61.xml"/><Relationship Id="rId33" Type="http://schemas.openxmlformats.org/officeDocument/2006/relationships/image" Target="../media/image73.png"/><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29" Type="http://schemas.openxmlformats.org/officeDocument/2006/relationships/slide" Target="slide65.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72.png"/><Relationship Id="rId24" Type="http://schemas.openxmlformats.org/officeDocument/2006/relationships/slide" Target="slide60.xml"/><Relationship Id="rId32" Type="http://schemas.openxmlformats.org/officeDocument/2006/relationships/slide" Target="slide68.xml"/><Relationship Id="rId5" Type="http://schemas.openxmlformats.org/officeDocument/2006/relationships/image" Target="../media/image68.png"/><Relationship Id="rId15" Type="http://schemas.openxmlformats.org/officeDocument/2006/relationships/slide" Target="slide51.xml"/><Relationship Id="rId23" Type="http://schemas.openxmlformats.org/officeDocument/2006/relationships/slide" Target="slide59.xml"/><Relationship Id="rId28" Type="http://schemas.openxmlformats.org/officeDocument/2006/relationships/slide" Target="slide64.xml"/><Relationship Id="rId10" Type="http://schemas.openxmlformats.org/officeDocument/2006/relationships/image" Target="../media/image71.png"/><Relationship Id="rId19" Type="http://schemas.openxmlformats.org/officeDocument/2006/relationships/slide" Target="slide55.xml"/><Relationship Id="rId31" Type="http://schemas.openxmlformats.org/officeDocument/2006/relationships/slide" Target="slide67.xml"/><Relationship Id="rId4" Type="http://schemas.microsoft.com/office/2007/relationships/hdphoto" Target="../media/hdphoto5.wdp"/><Relationship Id="rId9" Type="http://schemas.openxmlformats.org/officeDocument/2006/relationships/image" Target="../media/image70.png"/><Relationship Id="rId14" Type="http://schemas.openxmlformats.org/officeDocument/2006/relationships/slide" Target="slide50.xml"/><Relationship Id="rId22" Type="http://schemas.openxmlformats.org/officeDocument/2006/relationships/slide" Target="slide58.xml"/><Relationship Id="rId27" Type="http://schemas.openxmlformats.org/officeDocument/2006/relationships/slide" Target="slide63.xml"/><Relationship Id="rId30" Type="http://schemas.openxmlformats.org/officeDocument/2006/relationships/slide" Target="slide66.xml"/></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15.png"/><Relationship Id="rId39" Type="http://schemas.openxmlformats.org/officeDocument/2006/relationships/image" Target="../media/image5.png"/><Relationship Id="rId3" Type="http://schemas.openxmlformats.org/officeDocument/2006/relationships/tags" Target="../tags/tag24.xml"/><Relationship Id="rId21" Type="http://schemas.openxmlformats.org/officeDocument/2006/relationships/notesSlide" Target="../notesSlides/notesSlide20.xml"/><Relationship Id="rId34" Type="http://schemas.openxmlformats.org/officeDocument/2006/relationships/image" Target="../media/image75.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4.gif"/><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slideLayout" Target="../slideLayouts/slideLayout1.xml"/><Relationship Id="rId29" Type="http://schemas.openxmlformats.org/officeDocument/2006/relationships/image" Target="../media/image18.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7.png"/><Relationship Id="rId32" Type="http://schemas.openxmlformats.org/officeDocument/2006/relationships/image" Target="../media/image21.png"/><Relationship Id="rId37" Type="http://schemas.openxmlformats.org/officeDocument/2006/relationships/image" Target="../media/image25.png"/><Relationship Id="rId40" Type="http://schemas.microsoft.com/office/2007/relationships/hdphoto" Target="../media/hdphoto2.wdp"/><Relationship Id="rId5" Type="http://schemas.openxmlformats.org/officeDocument/2006/relationships/tags" Target="../tags/tag26.xml"/><Relationship Id="rId15" Type="http://schemas.openxmlformats.org/officeDocument/2006/relationships/tags" Target="../tags/tag36.xml"/><Relationship Id="rId23" Type="http://schemas.microsoft.com/office/2007/relationships/hdphoto" Target="../media/hdphoto1.wdp"/><Relationship Id="rId28" Type="http://schemas.openxmlformats.org/officeDocument/2006/relationships/image" Target="../media/image17.png"/><Relationship Id="rId36" Type="http://schemas.openxmlformats.org/officeDocument/2006/relationships/image" Target="../media/image24.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20.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4.png"/><Relationship Id="rId39" Type="http://schemas.openxmlformats.org/officeDocument/2006/relationships/image" Target="../media/image5.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22.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7.png"/><Relationship Id="rId33" Type="http://schemas.openxmlformats.org/officeDocument/2006/relationships/image" Target="../media/image21.png"/><Relationship Id="rId38" Type="http://schemas.openxmlformats.org/officeDocument/2006/relationships/image" Target="../media/image4.gif"/><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7.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hdphoto" Target="../media/hdphoto1.wdp"/><Relationship Id="rId32" Type="http://schemas.openxmlformats.org/officeDocument/2006/relationships/image" Target="../media/image20.png"/><Relationship Id="rId37" Type="http://schemas.openxmlformats.org/officeDocument/2006/relationships/image" Target="../media/image25.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3.xml"/><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to, trôi chảy, phù hợp về tốc độ đọc, phân biệt được lời người kể chuyện và lời nhân 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259596"/>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Tên</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vị</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(dáng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trước</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sống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II.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823752"/>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Đặc điểm cốt truyện</a:t>
            </a: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TỨ BẤT TỬ</a:t>
            </a: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2. Hoàn cảnh xảy ra câu 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a:latin typeface="Times New Roman" panose="02020603050405020304" pitchFamily="18" charset="0"/>
                <a:cs typeface="Times New Roman" panose="02020603050405020304" pitchFamily="18" charset="0"/>
              </a:rPr>
              <a:t>- Thời gian:</a:t>
            </a: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a:solidFill>
                  <a:prstClr val="black"/>
                </a:solidFill>
                <a:latin typeface="Times New Roman" panose="02020603050405020304" pitchFamily="18" charset="0"/>
              </a:rPr>
              <a:t>+ </a:t>
            </a:r>
            <a:r>
              <a:rPr lang="vi-VN" sz="2800">
                <a:solidFill>
                  <a:prstClr val="black"/>
                </a:solidFill>
                <a:latin typeface="Times New Roman" panose="02020603050405020304" pitchFamily="18" charset="0"/>
              </a:rPr>
              <a:t>Không gian hẹp là một làng quê</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a:solidFill>
                  <a:prstClr val="black"/>
                </a:solidFill>
                <a:latin typeface="Times New Roman" panose="02020603050405020304" pitchFamily="18" charset="0"/>
              </a:rPr>
              <a:t>+ K</a:t>
            </a:r>
            <a:r>
              <a:rPr lang="vi-VN" sz="2800">
                <a:solidFill>
                  <a:prstClr val="black"/>
                </a:solidFill>
                <a:latin typeface="Times New Roman" panose="02020603050405020304" pitchFamily="18" charset="0"/>
              </a:rPr>
              <a:t>hông gian rộng là bờ cõi chung của đất nước</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Hoàn cảnh xảy ra câu 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Thời gian</a:t>
            </a:r>
          </a:p>
        </p:txBody>
      </p:sp>
      <p:sp>
        <p:nvSpPr>
          <p:cNvPr id="4" name="Rectangle 3"/>
          <p:cNvSpPr/>
          <p:nvPr/>
        </p:nvSpPr>
        <p:spPr>
          <a:xfrm>
            <a:off x="1435785" y="2330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Không gian</a:t>
            </a:r>
          </a:p>
        </p:txBody>
      </p:sp>
      <p:sp>
        <p:nvSpPr>
          <p:cNvPr id="5" name="Rectangle 4"/>
          <p:cNvSpPr/>
          <p:nvPr/>
        </p:nvSpPr>
        <p:spPr>
          <a:xfrm>
            <a:off x="1435785" y="3454947"/>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Sự việc</a:t>
            </a: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a:solidFill>
                  <a:prstClr val="black"/>
                </a:solidFill>
                <a:latin typeface="Times New Roman" panose="02020603050405020304" pitchFamily="18" charset="0"/>
              </a:rPr>
              <a:t>Đất 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01288" y="3024049"/>
            <a:ext cx="5029201" cy="914400"/>
          </a:xfrm>
          <a:prstGeom prst="roundRect">
            <a:avLst>
              <a:gd name="adj" fmla="val 309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p:txBody>
      </p:sp>
      <p:cxnSp>
        <p:nvCxnSpPr>
          <p:cNvPr id="9" name="Curved Connector 8"/>
          <p:cNvCxnSpPr/>
          <p:nvPr/>
        </p:nvCxnSpPr>
        <p:spPr>
          <a:xfrm rot="5400000" flipH="1" flipV="1">
            <a:off x="2171700" y="1394462"/>
            <a:ext cx="2331719" cy="927459"/>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3020785" y="3037111"/>
            <a:ext cx="780502" cy="56170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H="1">
            <a:off x="2610939" y="3417570"/>
            <a:ext cx="1570806" cy="80989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6200000" flipH="1">
            <a:off x="1743482" y="4148682"/>
            <a:ext cx="3148958" cy="88826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1670414"/>
            <a:ext cx="5029201" cy="914400"/>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Người mẹ ra đồng, thấy vết chân to.</a:t>
            </a:r>
          </a:p>
        </p:txBody>
      </p:sp>
      <p:sp>
        <p:nvSpPr>
          <p:cNvPr id="27" name="Rounded Rectangle 26"/>
          <p:cNvSpPr/>
          <p:nvPr/>
        </p:nvSpPr>
        <p:spPr>
          <a:xfrm>
            <a:off x="3801287" y="75113"/>
            <a:ext cx="5029201" cy="914400"/>
          </a:xfrm>
          <a:prstGeom prst="roundRect">
            <a:avLst>
              <a:gd name="adj" fmla="val 40953"/>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Hai vợ chồng ông lão nghèo, chăm làm ăn và có tiếng phúc đức, nhưng chưa có con.</a:t>
            </a:r>
          </a:p>
        </p:txBody>
      </p:sp>
      <p:sp>
        <p:nvSpPr>
          <p:cNvPr id="28" name="Rounded Rectangle 27"/>
          <p:cNvSpPr/>
          <p:nvPr/>
        </p:nvSpPr>
        <p:spPr>
          <a:xfrm>
            <a:off x="3801287" y="4385850"/>
            <a:ext cx="5029201" cy="914400"/>
          </a:xfrm>
          <a:prstGeom prst="roundRect">
            <a:avLst>
              <a:gd name="adj" fmla="val 3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Sinh ra một em bé mặt mũi rất khôi ngô</a:t>
            </a:r>
          </a:p>
        </p:txBody>
      </p:sp>
      <p:sp>
        <p:nvSpPr>
          <p:cNvPr id="29" name="Rounded Rectangle 28"/>
          <p:cNvSpPr/>
          <p:nvPr/>
        </p:nvSpPr>
        <p:spPr>
          <a:xfrm>
            <a:off x="3722903" y="5450463"/>
            <a:ext cx="5029201" cy="1110347"/>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đấy</a:t>
            </a:r>
          </a:p>
        </p:txBody>
      </p:sp>
      <p:sp>
        <p:nvSpPr>
          <p:cNvPr id="30" name="Cloud Callout 29"/>
          <p:cNvSpPr/>
          <p:nvPr/>
        </p:nvSpPr>
        <p:spPr>
          <a:xfrm>
            <a:off x="3657947" y="823625"/>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Có ý kiến cho rằng: “Thánh Gióng là nhân vật anh hùng có sự ra đời kì lạ”. Em có đồng ý với ý kiến này không? Vì sao?</a:t>
            </a:r>
            <a:endParaRPr lang="en-US" sz="3200">
              <a:solidFill>
                <a:prstClr val="black"/>
              </a:solidFill>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animBg="1"/>
      <p:bldP spid="30" grpId="0" animBg="1"/>
      <p:bldP spid="30"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4. Chi tiết tiêu</a:t>
            </a:r>
            <a:r>
              <a:rPr kumimoji="0" lang="it-IT" sz="36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404919"/>
        </p:xfrm>
        <a:graphic>
          <a:graphicData uri="http://schemas.openxmlformats.org/drawingml/2006/table">
            <a:tbl>
              <a:tblPr firstRow="1" firstCol="1" bandRow="1"/>
              <a:tblGrid>
                <a:gridCol w="871671">
                  <a:extLst>
                    <a:ext uri="{9D8B030D-6E8A-4147-A177-3AD203B41FA5}">
                      <a16:colId xmlns:a16="http://schemas.microsoft.com/office/drawing/2014/main" val="610647500"/>
                    </a:ext>
                  </a:extLst>
                </a:gridCol>
                <a:gridCol w="9502923">
                  <a:extLst>
                    <a:ext uri="{9D8B030D-6E8A-4147-A177-3AD203B41FA5}">
                      <a16:colId xmlns:a16="http://schemas.microsoft.com/office/drawing/2014/main" val="830555802"/>
                    </a:ext>
                  </a:extLst>
                </a:gridCol>
                <a:gridCol w="1615155">
                  <a:extLst>
                    <a:ext uri="{9D8B030D-6E8A-4147-A177-3AD203B41FA5}">
                      <a16:colId xmlns:a16="http://schemas.microsoft.com/office/drawing/2014/main"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Ý</a:t>
            </a:r>
            <a:r>
              <a:rPr lang="vi-VN" sz="3200" dirty="0">
                <a:solidFill>
                  <a:srgbClr val="000000"/>
                </a:solidFill>
                <a:latin typeface="Times New Roman" panose="02020603050405020304" pitchFamily="18" charset="0"/>
              </a:rPr>
              <a:t> thức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trách</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nhiệm</a:t>
            </a:r>
            <a:r>
              <a:rPr lang="vi-VN" sz="3200" dirty="0">
                <a:solidFill>
                  <a:srgbClr val="000000"/>
                </a:solidFill>
                <a:latin typeface="Times New Roman" panose="02020603050405020304" pitchFamily="18" charset="0"/>
              </a:rPr>
              <a:t> đánh giặc cứu 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yêu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rPr>
              <a:t>Bà con  làng xóm</a:t>
            </a:r>
          </a:p>
          <a:p>
            <a:pPr algn="ctr"/>
            <a:r>
              <a:rPr lang="pt-BR" sz="3200" dirty="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Đại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đoàn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dân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Sự</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trưởng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thành</a:t>
            </a:r>
            <a:endParaRPr lang="en-US" altLang="en-US" sz="3200" dirty="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thần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tốc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vượt</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Đáp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ứng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nhiệm</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vụ</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cấp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của</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thời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đánh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giặc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cứu</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Tinh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thần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yêu</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nước</a:t>
            </a:r>
            <a:r>
              <a:rPr lang="en-US" altLang="en-US" sz="3600" dirty="0">
                <a:solidFill>
                  <a:prstClr val="black"/>
                </a:solidFill>
                <a:latin typeface="Times New Roman" panose="02020603050405020304" pitchFamily="18" charset="0"/>
              </a:rPr>
              <a:t>, ý </a:t>
            </a:r>
            <a:r>
              <a:rPr lang="en-US" altLang="en-US" sz="3600" dirty="0" err="1">
                <a:solidFill>
                  <a:prstClr val="black"/>
                </a:solidFill>
                <a:latin typeface="Times New Roman" panose="02020603050405020304" pitchFamily="18" charset="0"/>
              </a:rPr>
              <a:t>thức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trách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đất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sáng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tạo</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người</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anh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hùng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hiệp</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thiên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nhiên</a:t>
            </a:r>
            <a:r>
              <a:rPr lang="en-US" altLang="en-US" sz="3600" dirty="0">
                <a:solidFill>
                  <a:prstClr val="black"/>
                </a:solidFill>
                <a:latin typeface="Times New Roman" panose="02020603050405020304" pitchFamily="18" charset="0"/>
              </a:rPr>
              <a:t> </a:t>
            </a:r>
            <a:r>
              <a:rPr lang="en-US" altLang="en-US" sz="3600" err="1">
                <a:solidFill>
                  <a:prstClr val="black"/>
                </a:solidFill>
                <a:latin typeface="Times New Roman" panose="02020603050405020304" pitchFamily="18" charset="0"/>
              </a:rPr>
              <a:t>cây</a:t>
            </a:r>
            <a:r>
              <a:rPr lang="en-US" altLang="en-US" sz="360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1. </a:t>
            </a:r>
            <a:r>
              <a:rPr lang="vi-VN" sz="3200" dirty="0">
                <a:solidFill>
                  <a:srgbClr val="002060"/>
                </a:solidFill>
                <a:latin typeface="Times New Roman" panose="02020603050405020304" pitchFamily="18" charset="0"/>
                <a:cs typeface="Times New Roman" panose="02020603050405020304" pitchFamily="18" charset="0"/>
              </a:rPr>
              <a:t>Đây là vị thánh biểu </a:t>
            </a:r>
            <a:r>
              <a:rPr lang="en-US" sz="3200" dirty="0" err="1">
                <a:solidFill>
                  <a:srgbClr val="002060"/>
                </a:solidFill>
                <a:latin typeface="Times New Roman" panose="02020603050405020304" pitchFamily="18" charset="0"/>
                <a:cs typeface="Times New Roman" panose="02020603050405020304" pitchFamily="18" charset="0"/>
              </a:rPr>
              <a:t>trưng</a:t>
            </a:r>
            <a:r>
              <a:rPr lang="vi-VN" sz="3200" dirty="0">
                <a:solidFill>
                  <a:srgbClr val="002060"/>
                </a:solidFill>
                <a:latin typeface="Times New Roman" panose="02020603050405020304" pitchFamily="18" charset="0"/>
                <a:cs typeface="Times New Roman" panose="02020603050405020304" pitchFamily="18" charset="0"/>
              </a:rPr>
              <a:t> cho những ước mơ, khát vọng của người dân lao động xưa về một cuộc sống ấm no, có thể chế ngự hoàn toàn thiên tai lũ lụt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Times New Roman" panose="02020603050405020304" pitchFamily="18" charset="0"/>
                <a:cs typeface="Times New Roman" panose="02020603050405020304" pitchFamily="18" charset="0"/>
              </a:rPr>
              <a:t>Thánh Tản Viên</a:t>
            </a: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biểu</a:t>
            </a: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Gióng</a:t>
            </a:r>
            <a:r>
              <a:rPr lang="en-US" altLang="en-US" sz="2800" dirty="0">
                <a:solidFill>
                  <a:schemeClr val="bg1"/>
                </a:solidFill>
                <a:latin typeface="Times New Roman" panose="02020603050405020304" pitchFamily="18" charset="0"/>
                <a:cs typeface="Times New Roman" panose="02020603050405020304" pitchFamily="18" charset="0"/>
              </a:rPr>
              <a:t> 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Bất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tử</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hóa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anh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a:solidFill>
                  <a:srgbClr val="009900"/>
                </a:solidFill>
                <a:latin typeface="Times New Roman" panose="02020603050405020304" pitchFamily="18" charset="0"/>
              </a:rPr>
              <a:t>Sự</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trọng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ngợi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ngưỡng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mộ</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của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nhân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dân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đối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với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người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anh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val="619248294"/>
                    </a:ext>
                  </a:extLst>
                </a:gridCol>
                <a:gridCol w="4547313">
                  <a:extLst>
                    <a:ext uri="{9D8B030D-6E8A-4147-A177-3AD203B41FA5}">
                      <a16:colId xmlns:a16="http://schemas.microsoft.com/office/drawing/2014/main" val="2568014767"/>
                    </a:ext>
                  </a:extLst>
                </a:gridCol>
                <a:gridCol w="5484617">
                  <a:extLst>
                    <a:ext uri="{9D8B030D-6E8A-4147-A177-3AD203B41FA5}">
                      <a16:colId xmlns:a16="http://schemas.microsoft.com/office/drawing/2014/main"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65760" y="933155"/>
          <a:ext cx="11338559" cy="5530596"/>
        </p:xfrm>
        <a:graphic>
          <a:graphicData uri="http://schemas.openxmlformats.org/drawingml/2006/table">
            <a:tbl>
              <a:tblPr firstRow="1" firstCol="1" bandRow="1"/>
              <a:tblGrid>
                <a:gridCol w="859961">
                  <a:extLst>
                    <a:ext uri="{9D8B030D-6E8A-4147-A177-3AD203B41FA5}">
                      <a16:colId xmlns:a16="http://schemas.microsoft.com/office/drawing/2014/main" val="619248294"/>
                    </a:ext>
                  </a:extLst>
                </a:gridCol>
                <a:gridCol w="4749781">
                  <a:extLst>
                    <a:ext uri="{9D8B030D-6E8A-4147-A177-3AD203B41FA5}">
                      <a16:colId xmlns:a16="http://schemas.microsoft.com/office/drawing/2014/main" val="2568014767"/>
                    </a:ext>
                  </a:extLst>
                </a:gridCol>
                <a:gridCol w="5728817">
                  <a:extLst>
                    <a:ext uri="{9D8B030D-6E8A-4147-A177-3AD203B41FA5}">
                      <a16:colId xmlns:a16="http://schemas.microsoft.com/office/drawing/2014/main"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a:solidFill>
                  <a:srgbClr val="313131"/>
                </a:solidFill>
                <a:latin typeface="Times New Roman" panose="02020603050405020304" pitchFamily="18" charset="0"/>
                <a:cs typeface="Times New Roman" panose="02020603050405020304" pitchFamily="18" charset="0"/>
              </a:rPr>
              <a:t>5</a:t>
            </a:r>
            <a:r>
              <a:rPr lang="vi-VN" sz="3600" b="1">
                <a:solidFill>
                  <a:srgbClr val="313131"/>
                </a:solidFill>
                <a:latin typeface="Times New Roman" panose="02020603050405020304" pitchFamily="18" charset="0"/>
                <a:cs typeface="Times New Roman" panose="02020603050405020304" pitchFamily="18" charset="0"/>
              </a:rPr>
              <a:t>.  Ý nghĩa hình tượng Thánh Gióng</a:t>
            </a:r>
            <a:endParaRPr lang="en-US" sz="360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a:solidFill>
                  <a:prstClr val="black"/>
                </a:solidFill>
                <a:latin typeface="Times New Roman" panose="02020603050405020304" pitchFamily="18" charset="0"/>
                <a:ea typeface="Times New Roman" panose="02020603050405020304" pitchFamily="18" charset="0"/>
              </a:rPr>
              <a:t>Chiến 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kể</a:t>
            </a: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D</a:t>
            </a:r>
            <a:r>
              <a:rPr lang="vi-VN" sz="2800" kern="100">
                <a:solidFill>
                  <a:srgbClr val="000000"/>
                </a:solidFill>
                <a:latin typeface="Times New Roman" panose="02020603050405020304" pitchFamily="18" charset="0"/>
                <a:ea typeface="SimSun" panose="02010600030101010101" pitchFamily="2" charset="-122"/>
              </a:rPr>
              <a:t>ấu 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a:solidFill>
                  <a:srgbClr val="000000"/>
                </a:solidFill>
                <a:latin typeface="Times New Roman" panose="02020603050405020304" pitchFamily="18" charset="0"/>
                <a:ea typeface="SimSun" panose="02010600030101010101" pitchFamily="2" charset="-122"/>
              </a:rPr>
              <a:t>	</a:t>
            </a:r>
            <a:r>
              <a:rPr lang="vi-VN" sz="3200" kern="100">
                <a:solidFill>
                  <a:srgbClr val="000000"/>
                </a:solidFill>
                <a:latin typeface="Times New Roman" panose="02020603050405020304" pitchFamily="18" charset="0"/>
                <a:ea typeface="SimSun" panose="02010600030101010101" pitchFamily="2" charset="-122"/>
              </a:rPr>
              <a:t>Chủ đề đánh gi</a:t>
            </a:r>
            <a:r>
              <a:rPr lang="en-US" sz="3200" kern="100">
                <a:solidFill>
                  <a:srgbClr val="000000"/>
                </a:solidFill>
                <a:latin typeface="Times New Roman" panose="02020603050405020304" pitchFamily="18" charset="0"/>
                <a:ea typeface="SimSun" panose="02010600030101010101" pitchFamily="2" charset="-122"/>
              </a:rPr>
              <a:t>ặ</a:t>
            </a:r>
            <a:r>
              <a:rPr lang="vi-VN" sz="3200" kern="100">
                <a:solidFill>
                  <a:srgbClr val="000000"/>
                </a:solidFill>
                <a:latin typeface="Times New Roman" panose="02020603050405020304" pitchFamily="18" charset="0"/>
                <a:ea typeface="SimSun" panose="02010600030101010101" pitchFamily="2" charset="-122"/>
              </a:rPr>
              <a:t>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Bụi 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Ao 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Làng 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K</a:t>
            </a:r>
            <a:r>
              <a:rPr lang="vi-VN" sz="2800">
                <a:solidFill>
                  <a:prstClr val="black"/>
                </a:solidFill>
                <a:latin typeface="Times New Roman" panose="02020603050405020304" pitchFamily="18" charset="0"/>
                <a:ea typeface="Times New Roman" panose="02020603050405020304" pitchFamily="18" charset="0"/>
              </a:rPr>
              <a:t>ể 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hể 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C</a:t>
            </a:r>
            <a:r>
              <a:rPr lang="vi-VN" sz="2800">
                <a:solidFill>
                  <a:prstClr val="black"/>
                </a:solidFill>
                <a:latin typeface="Times New Roman" panose="02020603050405020304" pitchFamily="18" charset="0"/>
                <a:ea typeface="Times New Roman" panose="02020603050405020304" pitchFamily="18" charset="0"/>
              </a:rPr>
              <a:t>a 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ea typeface="Times New Roman" panose="02020603050405020304" pitchFamily="18" charset="0"/>
              </a:rPr>
              <a:t>2</a:t>
            </a:r>
            <a:r>
              <a:rPr lang="vi-VN" sz="3200" b="1">
                <a:solidFill>
                  <a:prstClr val="black"/>
                </a:solidFill>
                <a:latin typeface="Times New Roman" panose="02020603050405020304" pitchFamily="18" charset="0"/>
                <a:ea typeface="Times New Roman" panose="02020603050405020304" pitchFamily="18" charset="0"/>
              </a:rPr>
              <a:t>. </a:t>
            </a:r>
            <a:r>
              <a:rPr lang="en-US" sz="3200" b="1">
                <a:solidFill>
                  <a:prstClr val="black"/>
                </a:solidFill>
                <a:latin typeface="Times New Roman" panose="02020603050405020304" pitchFamily="18" charset="0"/>
                <a:ea typeface="Times New Roman" panose="02020603050405020304" pitchFamily="18" charset="0"/>
              </a:rPr>
              <a:t>Nội dung</a:t>
            </a:r>
            <a:r>
              <a:rPr lang="vi-VN" sz="3200" b="1">
                <a:solidFill>
                  <a:prstClr val="black"/>
                </a:solidFill>
                <a:latin typeface="Times New Roman" panose="02020603050405020304" pitchFamily="18" charset="0"/>
                <a:ea typeface="Times New Roman" panose="02020603050405020304" pitchFamily="18" charset="0"/>
              </a:rPr>
              <a: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inh 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Tổ Quốc.</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tám</a:t>
            </a:r>
            <a:r>
              <a:rPr lang="en-US"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sáu.</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Th</a:t>
            </a:r>
            <a:r>
              <a:rPr lang="en-US" sz="3599">
                <a:solidFill>
                  <a:srgbClr val="0000FF"/>
                </a:solidFill>
              </a:rPr>
              <a:t>á</a:t>
            </a:r>
            <a:r>
              <a:rPr lang="vi-VN" sz="3599">
                <a:solidFill>
                  <a:srgbClr val="0000FF"/>
                </a:solidFill>
              </a:rPr>
              <a:t>nh 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a:solidFill>
                  <a:srgbClr val="008000"/>
                </a:solidFill>
                <a:latin typeface="Times New Roman" pitchFamily="18" charset="0"/>
                <a:cs typeface="Times New Roman" pitchFamily="18" charset="0"/>
              </a:rPr>
              <a:t>chăm chỉ </a:t>
            </a:r>
            <a:r>
              <a:rPr lang="vi-VN" sz="3599">
                <a:solidFill>
                  <a:srgbClr val="008000"/>
                </a:solidFill>
                <a:latin typeface="Times New Roman" pitchFamily="18" charset="0"/>
                <a:cs typeface="Times New Roman" pitchFamily="18" charset="0"/>
              </a:rPr>
              <a:t>nhưng </a:t>
            </a:r>
            <a:r>
              <a:rPr lang="en-US" sz="3599">
                <a:solidFill>
                  <a:srgbClr val="008000"/>
                </a:solidFill>
                <a:latin typeface="Times New Roman" pitchFamily="18" charset="0"/>
                <a:cs typeface="Times New Roman" pitchFamily="18" charset="0"/>
              </a:rPr>
              <a:t>hiếm muộn</a:t>
            </a:r>
            <a:r>
              <a:rPr lang="vi-VN" sz="3599">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3.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được thờ ở cả hai đền Dạ Trạch và Đa Hòa, nằm ở huyện Khoái Châu, tỉnh Hưng 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Chử Đồng Tử</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Người mẹ thụ thai 12 tháng</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Uống nước trong sọ dừa và thụ thai</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Ướm chân lên vết chân to</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nghe sứ giả của nhà vua đi loan truyền</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nhà vua thông báo công chúa kén phò 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B. mẹ Gióng bị bệnh và qua 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B.</a:t>
            </a:r>
            <a:r>
              <a:rPr lang="en-US" sz="2400">
                <a:solidFill>
                  <a:srgbClr val="008000"/>
                </a:solidFill>
                <a:latin typeface="Times New Roman" pitchFamily="18" charset="0"/>
                <a:cs typeface="Times New Roman" pitchFamily="18" charset="0"/>
              </a:rPr>
              <a:t> </a:t>
            </a:r>
            <a:r>
              <a:rPr lang="vi-VN" sz="2400">
                <a:solidFill>
                  <a:srgbClr val="008000"/>
                </a:solidFill>
                <a:latin typeface="Times New Roman" pitchFamily="18" charset="0"/>
                <a:cs typeface="Times New Roman" pitchFamily="18" charset="0"/>
              </a:rPr>
              <a:t>Gióng 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Vua 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a:solidFill>
                  <a:srgbClr val="008000"/>
                </a:solidFill>
                <a:latin typeface="Times New Roman" pitchFamily="18" charset="0"/>
                <a:cs typeface="Times New Roman" pitchFamily="18" charset="0"/>
              </a:rPr>
              <a:t>B</a:t>
            </a:r>
            <a:r>
              <a:rPr lang="vi-VN" sz="3199">
                <a:solidFill>
                  <a:srgbClr val="008000"/>
                </a:solidFill>
                <a:latin typeface="Times New Roman" pitchFamily="18" charset="0"/>
                <a:cs typeface="Times New Roman" pitchFamily="18" charset="0"/>
              </a:rPr>
              <a:t>. </a:t>
            </a:r>
            <a:r>
              <a:rPr lang="en-US" sz="3199">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Quỳnh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gái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cha </a:t>
            </a:r>
            <a:r>
              <a:rPr lang="en-US" sz="3200" dirty="0" err="1">
                <a:solidFill>
                  <a:srgbClr val="002060"/>
                </a:solidFill>
                <a:latin typeface="Times New Roman" panose="02020603050405020304" pitchFamily="18" charset="0"/>
                <a:cs typeface="Times New Roman" panose="02020603050405020304" pitchFamily="18" charset="0"/>
              </a:rPr>
              <a:t>giáng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Thánh mẫu Liễu Hạnh.</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thổi</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ta</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tre</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val="450311960"/>
                    </a:ext>
                  </a:extLst>
                </a:gridCol>
                <a:gridCol w="5715144">
                  <a:extLst>
                    <a:ext uri="{9D8B030D-6E8A-4147-A177-3AD203B41FA5}">
                      <a16:colId xmlns:a16="http://schemas.microsoft.com/office/drawing/2014/main"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2300" y="973614"/>
          <a:ext cx="11023600" cy="5047229"/>
        </p:xfrm>
        <a:graphic>
          <a:graphicData uri="http://schemas.openxmlformats.org/drawingml/2006/table">
            <a:tbl>
              <a:tblPr/>
              <a:tblGrid>
                <a:gridCol w="5243363">
                  <a:extLst>
                    <a:ext uri="{9D8B030D-6E8A-4147-A177-3AD203B41FA5}">
                      <a16:colId xmlns:a16="http://schemas.microsoft.com/office/drawing/2014/main" val="2963847985"/>
                    </a:ext>
                  </a:extLst>
                </a:gridCol>
                <a:gridCol w="5780237">
                  <a:extLst>
                    <a:ext uri="{9D8B030D-6E8A-4147-A177-3AD203B41FA5}">
                      <a16:colId xmlns:a16="http://schemas.microsoft.com/office/drawing/2014/main"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Một </a:t>
            </a:r>
            <a:r>
              <a:rPr lang="vi-VN" sz="3600" kern="100">
                <a:latin typeface="Times New Roman" panose="02020603050405020304" pitchFamily="18" charset="0"/>
                <a:ea typeface="SimSun" panose="02010600030101010101" pitchFamily="2" charset="-122"/>
              </a:rPr>
              <a:t>hình ảnh hay hành động của Thánh Gióng đã để lại cho em ấn tượng sâu sắc</a:t>
            </a:r>
            <a:r>
              <a:rPr lang="en-US" sz="3600" kern="10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a:latin typeface="Times New Roman" panose="02020603050405020304" pitchFamily="18" charset="0"/>
                <a:ea typeface="SimSun" panose="02010600030101010101" pitchFamily="2" charset="-122"/>
              </a:rPr>
              <a:t>	</a:t>
            </a:r>
            <a:r>
              <a:rPr lang="vi-VN" sz="3600" kern="100">
                <a:latin typeface="Times New Roman" panose="02020603050405020304" pitchFamily="18" charset="0"/>
                <a:ea typeface="SimSun" panose="02010600030101010101" pitchFamily="2" charset="-122"/>
              </a:rPr>
              <a:t>Thánh 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a:latin typeface="Times New Roman" panose="02020603050405020304" pitchFamily="18" charset="0"/>
                <a:ea typeface="SimSun" panose="02010600030101010101" pitchFamily="2" charset="-122"/>
              </a:rPr>
              <a:t>“</a:t>
            </a:r>
            <a:r>
              <a:rPr lang="vi-VN" sz="3600" i="1" kern="100">
                <a:latin typeface="Times New Roman" panose="02020603050405020304" pitchFamily="18" charset="0"/>
                <a:ea typeface="SimSun" panose="02010600030101010101" pitchFamily="2" charset="-122"/>
              </a:rPr>
              <a:t>Tre xanh xanh tự bao giờ</a:t>
            </a:r>
          </a:p>
          <a:p>
            <a:pPr algn="ctr"/>
            <a:r>
              <a:rPr lang="vi-VN" sz="3600" i="1" kern="100">
                <a:latin typeface="Times New Roman" panose="02020603050405020304" pitchFamily="18" charset="0"/>
                <a:ea typeface="SimSun" panose="02010600030101010101" pitchFamily="2" charset="-122"/>
              </a:rPr>
              <a:t>Mà sao nên lũy nên thành tre ơi</a:t>
            </a:r>
            <a:r>
              <a:rPr lang="en-US" sz="3600" i="1" kern="10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HƯỚNG DẪN TỰ HỌC</a:t>
            </a: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Bài cũ: Khái quát bài học bằng SĐTD.</a:t>
            </a: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Sưu tầm: các thể loại khác viết về Tháng Gióng.</a:t>
            </a: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Bài mới: Thực hành Tiếng Việt</a:t>
            </a: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3" cstate="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7">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1"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2"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3"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3230623" y="1734783"/>
            <a:ext cx="6838302" cy="10926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sp>
        <p:nvSpPr>
          <p:cNvPr id="34" name="PA_文本框 33"/>
          <p:cNvSpPr txBox="1"/>
          <p:nvPr>
            <p:custDataLst>
              <p:tags r:id="rId17"/>
            </p:custDataLst>
          </p:nvPr>
        </p:nvSpPr>
        <p:spPr>
          <a:xfrm>
            <a:off x="3178067" y="740508"/>
            <a:ext cx="3421258" cy="905056"/>
          </a:xfrm>
          <a:prstGeom prst="rect">
            <a:avLst/>
          </a:prstGeom>
          <a:noFill/>
        </p:spPr>
        <p:txBody>
          <a:bodyPr wrap="none" rtlCol="0">
            <a:spAutoFit/>
          </a:bodyPr>
          <a:lstStyle/>
          <a:p>
            <a:pPr lvl="0" algn="ctr">
              <a:lnSpc>
                <a:spcPct val="150000"/>
              </a:lnSpc>
            </a:pPr>
            <a:r>
              <a:rPr lang="en-US" altLang="zh-CN" sz="4000">
                <a:latin typeface="Times New Roman" panose="02020603050405020304" pitchFamily="18" charset="0"/>
                <a:ea typeface="微软雅黑" panose="020B0503020204020204" pitchFamily="34" charset="-122"/>
                <a:cs typeface="Times New Roman" panose="02020603050405020304" pitchFamily="18" charset="0"/>
              </a:rPr>
              <a:t>TIẾT: 73-74-75</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
        <p:nvSpPr>
          <p:cNvPr id="22" name="PA_文本框 33"/>
          <p:cNvSpPr txBox="1"/>
          <p:nvPr>
            <p:custDataLst>
              <p:tags r:id="rId20"/>
            </p:custDataLst>
          </p:nvPr>
        </p:nvSpPr>
        <p:spPr>
          <a:xfrm>
            <a:off x="4022391" y="3349795"/>
            <a:ext cx="3722815" cy="1015663"/>
          </a:xfrm>
          <a:prstGeom prst="rect">
            <a:avLst/>
          </a:prstGeom>
          <a:noFill/>
        </p:spPr>
        <p:txBody>
          <a:bodyPr wrap="none" rtlCol="0">
            <a:spAutoFit/>
          </a:bodyPr>
          <a:lstStyle/>
          <a:p>
            <a:pPr lvl="0" algn="ctr">
              <a:lnSpc>
                <a:spcPct val="150000"/>
              </a:lnSpc>
            </a:pPr>
            <a:r>
              <a:rPr lang="en-US" altLang="zh-CN" sz="4000">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79852061"/>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722</TotalTime>
  <Words>4090</Words>
  <Application>Microsoft Office PowerPoint</Application>
  <PresentationFormat>Widescreen</PresentationFormat>
  <Paragraphs>380</Paragraphs>
  <Slides>77</Slides>
  <Notes>20</Notes>
  <HiddenSlides>0</HiddenSlides>
  <MMClips>0</MMClips>
  <ScaleCrop>false</ScaleCrop>
  <HeadingPairs>
    <vt:vector size="6" baseType="variant">
      <vt:variant>
        <vt:lpstr>Fonts Used</vt:lpstr>
      </vt:variant>
      <vt:variant>
        <vt:i4>7</vt:i4>
      </vt:variant>
      <vt:variant>
        <vt:lpstr>Theme</vt:lpstr>
      </vt:variant>
      <vt:variant>
        <vt:i4>26</vt:i4>
      </vt:variant>
      <vt:variant>
        <vt:lpstr>Slide Titles</vt:lpstr>
      </vt:variant>
      <vt:variant>
        <vt:i4>77</vt:i4>
      </vt:variant>
    </vt:vector>
  </HeadingPairs>
  <TitlesOfParts>
    <vt:vector size="110" baseType="lpstr">
      <vt:lpstr>Arial</vt:lpstr>
      <vt:lpstr>Bodoni MT</vt:lpstr>
      <vt:lpstr>Calibri</vt:lpstr>
      <vt:lpstr>Calibri Light</vt:lpstr>
      <vt:lpstr>Times New Roman</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Đỗ</cp:lastModifiedBy>
  <cp:revision>50</cp:revision>
  <dcterms:created xsi:type="dcterms:W3CDTF">2021-11-30T08:55:52Z</dcterms:created>
  <dcterms:modified xsi:type="dcterms:W3CDTF">2024-01-15T04:44:33Z</dcterms:modified>
</cp:coreProperties>
</file>