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83" r:id="rId2"/>
    <p:sldMasterId id="2147483796" r:id="rId3"/>
    <p:sldMasterId id="2147483809" r:id="rId4"/>
    <p:sldMasterId id="2147483835" r:id="rId5"/>
    <p:sldMasterId id="2147483848" r:id="rId6"/>
    <p:sldMasterId id="2147483887" r:id="rId7"/>
    <p:sldMasterId id="2147483924" r:id="rId8"/>
    <p:sldMasterId id="2147483936" r:id="rId9"/>
    <p:sldMasterId id="2147483948" r:id="rId10"/>
    <p:sldMasterId id="2147483960" r:id="rId11"/>
    <p:sldMasterId id="2147483972" r:id="rId12"/>
    <p:sldMasterId id="2147483984" r:id="rId13"/>
    <p:sldMasterId id="2147483996" r:id="rId14"/>
    <p:sldMasterId id="2147484000" r:id="rId15"/>
    <p:sldMasterId id="2147484004" r:id="rId16"/>
    <p:sldMasterId id="2147484016" r:id="rId17"/>
    <p:sldMasterId id="2147484028" r:id="rId18"/>
    <p:sldMasterId id="2147484040" r:id="rId19"/>
  </p:sldMasterIdLst>
  <p:notesMasterIdLst>
    <p:notesMasterId r:id="rId60"/>
  </p:notesMasterIdLst>
  <p:sldIdLst>
    <p:sldId id="288" r:id="rId20"/>
    <p:sldId id="330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31" r:id="rId30"/>
    <p:sldId id="333" r:id="rId31"/>
    <p:sldId id="334" r:id="rId32"/>
    <p:sldId id="332" r:id="rId33"/>
    <p:sldId id="374" r:id="rId34"/>
    <p:sldId id="373" r:id="rId35"/>
    <p:sldId id="379" r:id="rId36"/>
    <p:sldId id="376" r:id="rId37"/>
    <p:sldId id="375" r:id="rId38"/>
    <p:sldId id="340" r:id="rId39"/>
    <p:sldId id="342" r:id="rId40"/>
    <p:sldId id="343" r:id="rId41"/>
    <p:sldId id="345" r:id="rId42"/>
    <p:sldId id="377" r:id="rId43"/>
    <p:sldId id="346" r:id="rId44"/>
    <p:sldId id="347" r:id="rId45"/>
    <p:sldId id="321" r:id="rId46"/>
    <p:sldId id="352" r:id="rId47"/>
    <p:sldId id="353" r:id="rId48"/>
    <p:sldId id="354" r:id="rId49"/>
    <p:sldId id="355" r:id="rId50"/>
    <p:sldId id="378" r:id="rId51"/>
    <p:sldId id="356" r:id="rId52"/>
    <p:sldId id="357" r:id="rId53"/>
    <p:sldId id="360" r:id="rId54"/>
    <p:sldId id="361" r:id="rId55"/>
    <p:sldId id="349" r:id="rId56"/>
    <p:sldId id="273" r:id="rId57"/>
    <p:sldId id="363" r:id="rId58"/>
    <p:sldId id="314" r:id="rId5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735"/>
  </p:normalViewPr>
  <p:slideViewPr>
    <p:cSldViewPr snapToGrid="0" snapToObjects="1">
      <p:cViewPr varScale="1">
        <p:scale>
          <a:sx n="82" d="100"/>
          <a:sy n="82" d="100"/>
        </p:scale>
        <p:origin x="67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90AE8-0971-634A-B6F1-5AA790903FFF}" type="datetimeFigureOut">
              <a:rPr lang="x-none" smtClean="0"/>
              <a:t>24/01/2022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A3EB-AD35-A94C-BB2A-D2A3968893D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821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9DAE215-A030-6349-9CDA-50EBD085CE26}" type="slidenum">
              <a:rPr lang="x-none" smtClean="0">
                <a:solidFill>
                  <a:prstClr val="black"/>
                </a:solidFill>
              </a:rPr>
              <a:pPr defTabSz="914400">
                <a:defRPr/>
              </a:pPr>
              <a:t>10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7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  <a:ea typeface="宋体"/>
              </a:rPr>
              <a:pPr/>
              <a:t>11</a:t>
            </a:fld>
            <a:endParaRPr lang="zh-CN" altLang="en-US" dirty="0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1923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5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55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202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223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88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450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972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04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5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55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495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55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37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55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39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5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59530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5953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Hồ Chí Minh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9DAE215-A030-6349-9CDA-50EBD085CE26}" type="slidenum">
              <a:rPr lang="x-none" smtClea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4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1954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9DAE215-A030-6349-9CDA-50EBD085CE26}" type="slidenum">
              <a:rPr lang="x-none" smtClea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Thủ đô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9DAE215-A030-6349-9CDA-50EBD085CE26}" type="slidenum">
              <a:rPr lang="x-none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7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9DAE215-A030-6349-9CDA-50EBD085CE26}" type="slidenum">
              <a:rPr lang="x-none" smtClean="0">
                <a:solidFill>
                  <a:prstClr val="black"/>
                </a:solidFill>
              </a:rPr>
              <a:pPr defTabSz="914400">
                <a:defRPr/>
              </a:pPr>
              <a:t>8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7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9DAE215-A030-6349-9CDA-50EBD085CE26}" type="slidenum">
              <a:rPr lang="x-none" smtClean="0">
                <a:solidFill>
                  <a:prstClr val="black"/>
                </a:solidFill>
              </a:rPr>
              <a:pPr defTabSz="914400">
                <a:defRPr/>
              </a:pPr>
              <a:t>9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7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57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73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88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408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48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198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91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566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695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092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6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32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69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35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705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056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709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807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854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436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272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29805"/>
      </p:ext>
    </p:extLst>
  </p:cSld>
  <p:clrMapOvr>
    <a:masterClrMapping/>
  </p:clrMapOvr>
  <p:transition spd="slow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517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382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4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75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2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51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687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960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212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96392"/>
      </p:ext>
    </p:extLst>
  </p:cSld>
  <p:clrMapOvr>
    <a:masterClrMapping/>
  </p:clrMapOvr>
  <p:transition spd="slow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149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201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473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791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986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0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826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49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669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69715"/>
      </p:ext>
    </p:extLst>
  </p:cSld>
  <p:clrMapOvr>
    <a:masterClrMapping/>
  </p:clrMapOvr>
  <p:transition spd="slow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80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56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630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960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1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48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181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669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56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2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18939"/>
      </p:ext>
    </p:extLst>
  </p:cSld>
  <p:clrMapOvr>
    <a:masterClrMapping/>
  </p:clrMapOvr>
  <p:transition spd="slow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4850"/>
      </p:ext>
    </p:extLst>
  </p:cSld>
  <p:clrMapOvr>
    <a:masterClrMapping/>
  </p:clrMapOvr>
  <p:transition spd="slow" advClick="0" advTm="3000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5316"/>
      </p:ext>
    </p:extLst>
  </p:cSld>
  <p:clrMapOvr>
    <a:masterClrMapping/>
  </p:clrMapOvr>
  <p:transition spd="slow" advClick="0" advTm="3000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6443"/>
      </p:ext>
    </p:extLst>
  </p:cSld>
  <p:clrMapOvr>
    <a:masterClrMapping/>
  </p:clrMapOvr>
  <p:transition spd="slow" advClick="0" advTm="3000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01688"/>
      </p:ext>
    </p:extLst>
  </p:cSld>
  <p:clrMapOvr>
    <a:masterClrMapping/>
  </p:clrMapOvr>
  <p:transition spd="slow" advClick="0" advTm="3000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9117"/>
      </p:ext>
    </p:extLst>
  </p:cSld>
  <p:clrMapOvr>
    <a:masterClrMapping/>
  </p:clrMapOvr>
  <p:transition spd="slow" advClick="0" advTm="3000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88"/>
      </p:ext>
    </p:extLst>
  </p:cSld>
  <p:clrMapOvr>
    <a:masterClrMapping/>
  </p:clrMapOvr>
  <p:transition spd="slow" advClick="0" advTm="3000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1A15-D2AE-4604-8218-EA518F67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9CB8F-CFD1-4ADF-ABA0-736C6096F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07" indent="0" algn="ctr">
              <a:buNone/>
              <a:defRPr sz="2000"/>
            </a:lvl2pPr>
            <a:lvl3pPr marL="913085" indent="0" algn="ctr">
              <a:buNone/>
              <a:defRPr sz="1900"/>
            </a:lvl3pPr>
            <a:lvl4pPr marL="1369628" indent="0" algn="ctr">
              <a:buNone/>
              <a:defRPr sz="1600"/>
            </a:lvl4pPr>
            <a:lvl5pPr marL="1826170" indent="0" algn="ctr">
              <a:buNone/>
              <a:defRPr sz="1600"/>
            </a:lvl5pPr>
            <a:lvl6pPr marL="2282750" indent="0" algn="ctr">
              <a:buNone/>
              <a:defRPr sz="1600"/>
            </a:lvl6pPr>
            <a:lvl7pPr marL="2739254" indent="0" algn="ctr">
              <a:buNone/>
              <a:defRPr sz="1600"/>
            </a:lvl7pPr>
            <a:lvl8pPr marL="3195760" indent="0" algn="ctr">
              <a:buNone/>
              <a:defRPr sz="1600"/>
            </a:lvl8pPr>
            <a:lvl9pPr marL="36522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3B15-AF5C-4588-AC3F-7278C714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99D0-B815-480A-9353-DC3B88E2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8765-8D7F-4A33-B06A-37526EF7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058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A31A-DA24-428A-9C31-EACFBDF1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C93D-A03C-4303-A3BE-483652A6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342A8-A443-4BF2-8463-09A1886F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DBA2-7F14-4479-8D2C-458A0583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D91CA-9738-41B5-970C-5E76351C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818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5BAE-1B06-4E18-A1E2-B97A0B5A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3AC73-543B-4663-AB66-CA9860A4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0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4A1DA-1A87-4D68-852C-2E566BC5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52B6-53A8-4BB5-8DD3-FCA99CFD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991F-1341-4B52-A471-C170CACC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8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47E7-9A70-4C38-8A45-4BCF0DFB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E794-FB99-4126-B79B-9D5498506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62BE-6526-4E59-ADAC-354D281A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A83B7-E00E-48B4-BBA7-19991845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3AFB-A6DC-4429-B773-1E441D1E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71E54-6FEF-4A2F-B976-54B0B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46076"/>
      </p:ext>
    </p:extLst>
  </p:cSld>
  <p:clrMapOvr>
    <a:masterClrMapping/>
  </p:clrMapOvr>
  <p:transition spd="slow">
    <p:randomBar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DC4D-0875-444E-86D7-C1C08042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14D4-36D1-4668-9E82-B491D9B6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7" indent="0">
              <a:buNone/>
              <a:defRPr sz="2000" b="1"/>
            </a:lvl2pPr>
            <a:lvl3pPr marL="913085" indent="0">
              <a:buNone/>
              <a:defRPr sz="1900" b="1"/>
            </a:lvl3pPr>
            <a:lvl4pPr marL="1369628" indent="0">
              <a:buNone/>
              <a:defRPr sz="1600" b="1"/>
            </a:lvl4pPr>
            <a:lvl5pPr marL="1826170" indent="0">
              <a:buNone/>
              <a:defRPr sz="1600" b="1"/>
            </a:lvl5pPr>
            <a:lvl6pPr marL="2282750" indent="0">
              <a:buNone/>
              <a:defRPr sz="1600" b="1"/>
            </a:lvl6pPr>
            <a:lvl7pPr marL="2739254" indent="0">
              <a:buNone/>
              <a:defRPr sz="1600" b="1"/>
            </a:lvl7pPr>
            <a:lvl8pPr marL="3195760" indent="0">
              <a:buNone/>
              <a:defRPr sz="1600" b="1"/>
            </a:lvl8pPr>
            <a:lvl9pPr marL="36522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29588-4091-4E59-89EC-48B8D5147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D7D5-6F10-4A8C-B772-9A4F9FBC5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7" indent="0">
              <a:buNone/>
              <a:defRPr sz="2000" b="1"/>
            </a:lvl2pPr>
            <a:lvl3pPr marL="913085" indent="0">
              <a:buNone/>
              <a:defRPr sz="1900" b="1"/>
            </a:lvl3pPr>
            <a:lvl4pPr marL="1369628" indent="0">
              <a:buNone/>
              <a:defRPr sz="1600" b="1"/>
            </a:lvl4pPr>
            <a:lvl5pPr marL="1826170" indent="0">
              <a:buNone/>
              <a:defRPr sz="1600" b="1"/>
            </a:lvl5pPr>
            <a:lvl6pPr marL="2282750" indent="0">
              <a:buNone/>
              <a:defRPr sz="1600" b="1"/>
            </a:lvl6pPr>
            <a:lvl7pPr marL="2739254" indent="0">
              <a:buNone/>
              <a:defRPr sz="1600" b="1"/>
            </a:lvl7pPr>
            <a:lvl8pPr marL="3195760" indent="0">
              <a:buNone/>
              <a:defRPr sz="1600" b="1"/>
            </a:lvl8pPr>
            <a:lvl9pPr marL="36522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7D96D-1A0D-4F9B-BA5F-8B2F6485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2A993-EC29-4CBE-89D2-2B76E8AB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65D25-92BE-4980-A20C-1AA91A92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70989-FC0D-4C68-A74E-A6CE5BE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360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853F-0003-4162-A674-3BFC3172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455C2-A779-4D80-A8DA-11E29FD5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D45BA-A2A7-4AEA-83DC-C780BFF3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A8C1-10C5-400E-B3AE-5356A443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759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2A890-EF88-409A-BC77-77E75409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CE277-C11B-4269-A7CF-98B37C48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0C6C0-C961-41C1-8864-1FA4C55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70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D691-FA15-405A-B85F-6A338FE3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6A63-B99B-4A87-B84A-EC9365C6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DBC6D-DCD8-4A31-B466-793EF645D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07" indent="0">
              <a:buNone/>
              <a:defRPr sz="1500"/>
            </a:lvl2pPr>
            <a:lvl3pPr marL="913085" indent="0">
              <a:buNone/>
              <a:defRPr sz="1200"/>
            </a:lvl3pPr>
            <a:lvl4pPr marL="1369628" indent="0">
              <a:buNone/>
              <a:defRPr sz="1100"/>
            </a:lvl4pPr>
            <a:lvl5pPr marL="1826170" indent="0">
              <a:buNone/>
              <a:defRPr sz="1100"/>
            </a:lvl5pPr>
            <a:lvl6pPr marL="2282750" indent="0">
              <a:buNone/>
              <a:defRPr sz="1100"/>
            </a:lvl6pPr>
            <a:lvl7pPr marL="2739254" indent="0">
              <a:buNone/>
              <a:defRPr sz="1100"/>
            </a:lvl7pPr>
            <a:lvl8pPr marL="3195760" indent="0">
              <a:buNone/>
              <a:defRPr sz="1100"/>
            </a:lvl8pPr>
            <a:lvl9pPr marL="36522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6C7E-FB0D-4F5C-8D12-0E3C8FAC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A2C3B-CE21-4739-B695-3CAC573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84E28-2FCE-46CA-83A4-B42540F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34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FF5A-E97B-4414-A613-1E04ADA4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848A8-0066-4BA3-ABE3-C0C1570FA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07" indent="0">
              <a:buNone/>
              <a:defRPr sz="2800"/>
            </a:lvl2pPr>
            <a:lvl3pPr marL="913085" indent="0">
              <a:buNone/>
              <a:defRPr sz="2400"/>
            </a:lvl3pPr>
            <a:lvl4pPr marL="1369628" indent="0">
              <a:buNone/>
              <a:defRPr sz="2000"/>
            </a:lvl4pPr>
            <a:lvl5pPr marL="1826170" indent="0">
              <a:buNone/>
              <a:defRPr sz="2000"/>
            </a:lvl5pPr>
            <a:lvl6pPr marL="2282750" indent="0">
              <a:buNone/>
              <a:defRPr sz="2000"/>
            </a:lvl6pPr>
            <a:lvl7pPr marL="2739254" indent="0">
              <a:buNone/>
              <a:defRPr sz="2000"/>
            </a:lvl7pPr>
            <a:lvl8pPr marL="3195760" indent="0">
              <a:buNone/>
              <a:defRPr sz="2000"/>
            </a:lvl8pPr>
            <a:lvl9pPr marL="36522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EE5F-9882-4A11-88C9-E3715A070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07" indent="0">
              <a:buNone/>
              <a:defRPr sz="1500"/>
            </a:lvl2pPr>
            <a:lvl3pPr marL="913085" indent="0">
              <a:buNone/>
              <a:defRPr sz="1200"/>
            </a:lvl3pPr>
            <a:lvl4pPr marL="1369628" indent="0">
              <a:buNone/>
              <a:defRPr sz="1100"/>
            </a:lvl4pPr>
            <a:lvl5pPr marL="1826170" indent="0">
              <a:buNone/>
              <a:defRPr sz="1100"/>
            </a:lvl5pPr>
            <a:lvl6pPr marL="2282750" indent="0">
              <a:buNone/>
              <a:defRPr sz="1100"/>
            </a:lvl6pPr>
            <a:lvl7pPr marL="2739254" indent="0">
              <a:buNone/>
              <a:defRPr sz="1100"/>
            </a:lvl7pPr>
            <a:lvl8pPr marL="3195760" indent="0">
              <a:buNone/>
              <a:defRPr sz="1100"/>
            </a:lvl8pPr>
            <a:lvl9pPr marL="36522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C5FAF-2EEF-4EC3-A894-6E4705EB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7508-8368-4FE0-AB61-4517B5E1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C9B53-CC2F-4012-97DF-B2DB4C3A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636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17D8-7239-47D2-9393-79141DD0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695D-CC64-4D5B-8B45-89CC95E79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2D25-FCDA-464A-A799-E010D2B1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D666C-1AC4-41B8-9C15-28345ED1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A3CD-0181-472B-99AE-E0185C0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0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0A977-935C-4CBC-BDD9-64A73E180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B561-E760-458E-A9F4-114DDC98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59" y="36527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AD0A-2705-4AAF-99D1-239F06C8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567C-1D0B-47F3-99CC-A9B01B03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81AAE-E4BD-4B32-A7E6-C818D057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137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1A15-D2AE-4604-8218-EA518F67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9CB8F-CFD1-4ADF-ABA0-736C6096F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11" indent="0" algn="ctr">
              <a:buNone/>
              <a:defRPr sz="2000"/>
            </a:lvl2pPr>
            <a:lvl3pPr marL="913470" indent="0" algn="ctr">
              <a:buNone/>
              <a:defRPr sz="1900"/>
            </a:lvl3pPr>
            <a:lvl4pPr marL="1370206" indent="0" algn="ctr">
              <a:buNone/>
              <a:defRPr sz="1600"/>
            </a:lvl4pPr>
            <a:lvl5pPr marL="1826941" indent="0" algn="ctr">
              <a:buNone/>
              <a:defRPr sz="1600"/>
            </a:lvl5pPr>
            <a:lvl6pPr marL="2283702" indent="0" algn="ctr">
              <a:buNone/>
              <a:defRPr sz="1600"/>
            </a:lvl6pPr>
            <a:lvl7pPr marL="2740410" indent="0" algn="ctr">
              <a:buNone/>
              <a:defRPr sz="1600"/>
            </a:lvl7pPr>
            <a:lvl8pPr marL="3197120" indent="0" algn="ctr">
              <a:buNone/>
              <a:defRPr sz="1600"/>
            </a:lvl8pPr>
            <a:lvl9pPr marL="365383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3B15-AF5C-4588-AC3F-7278C714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99D0-B815-480A-9353-DC3B88E2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8765-8D7F-4A33-B06A-37526EF7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212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A31A-DA24-428A-9C31-EACFBDF1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C93D-A03C-4303-A3BE-483652A6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342A8-A443-4BF2-8463-09A1886F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DBA2-7F14-4479-8D2C-458A0583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D91CA-9738-41B5-970C-5E76351C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69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5BAE-1B06-4E18-A1E2-B97A0B5A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3AC73-543B-4663-AB66-CA9860A4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4A1DA-1A87-4D68-852C-2E566BC5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52B6-53A8-4BB5-8DD3-FCA99CFD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991F-1341-4B52-A471-C170CACC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88500"/>
      </p:ext>
    </p:extLst>
  </p:cSld>
  <p:clrMapOvr>
    <a:masterClrMapping/>
  </p:clrMapOvr>
  <p:transition spd="slow">
    <p:randomBar dir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47E7-9A70-4C38-8A45-4BCF0DFB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E794-FB99-4126-B79B-9D5498506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62BE-6526-4E59-ADAC-354D281A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A83B7-E00E-48B4-BBA7-19991845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3AFB-A6DC-4429-B773-1E441D1E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71E54-6FEF-4A2F-B976-54B0B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079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DC4D-0875-444E-86D7-C1C08042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14D4-36D1-4668-9E82-B491D9B6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1" indent="0">
              <a:buNone/>
              <a:defRPr sz="2000" b="1"/>
            </a:lvl2pPr>
            <a:lvl3pPr marL="913470" indent="0">
              <a:buNone/>
              <a:defRPr sz="1900" b="1"/>
            </a:lvl3pPr>
            <a:lvl4pPr marL="1370206" indent="0">
              <a:buNone/>
              <a:defRPr sz="1600" b="1"/>
            </a:lvl4pPr>
            <a:lvl5pPr marL="1826941" indent="0">
              <a:buNone/>
              <a:defRPr sz="1600" b="1"/>
            </a:lvl5pPr>
            <a:lvl6pPr marL="2283702" indent="0">
              <a:buNone/>
              <a:defRPr sz="1600" b="1"/>
            </a:lvl6pPr>
            <a:lvl7pPr marL="2740410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29588-4091-4E59-89EC-48B8D5147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D7D5-6F10-4A8C-B772-9A4F9FBC5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1" indent="0">
              <a:buNone/>
              <a:defRPr sz="2000" b="1"/>
            </a:lvl2pPr>
            <a:lvl3pPr marL="913470" indent="0">
              <a:buNone/>
              <a:defRPr sz="1900" b="1"/>
            </a:lvl3pPr>
            <a:lvl4pPr marL="1370206" indent="0">
              <a:buNone/>
              <a:defRPr sz="1600" b="1"/>
            </a:lvl4pPr>
            <a:lvl5pPr marL="1826941" indent="0">
              <a:buNone/>
              <a:defRPr sz="1600" b="1"/>
            </a:lvl5pPr>
            <a:lvl6pPr marL="2283702" indent="0">
              <a:buNone/>
              <a:defRPr sz="1600" b="1"/>
            </a:lvl6pPr>
            <a:lvl7pPr marL="2740410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7D96D-1A0D-4F9B-BA5F-8B2F6485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2A993-EC29-4CBE-89D2-2B76E8AB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65D25-92BE-4980-A20C-1AA91A92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70989-FC0D-4C68-A74E-A6CE5BE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715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853F-0003-4162-A674-3BFC3172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455C2-A779-4D80-A8DA-11E29FD5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D45BA-A2A7-4AEA-83DC-C780BFF3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A8C1-10C5-400E-B3AE-5356A443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535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2A890-EF88-409A-BC77-77E75409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CE277-C11B-4269-A7CF-98B37C48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0C6C0-C961-41C1-8864-1FA4C55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70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D691-FA15-405A-B85F-6A338FE3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6A63-B99B-4A87-B84A-EC9365C6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DBC6D-DCD8-4A31-B466-793EF645D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11" indent="0">
              <a:buNone/>
              <a:defRPr sz="1500"/>
            </a:lvl2pPr>
            <a:lvl3pPr marL="913470" indent="0">
              <a:buNone/>
              <a:defRPr sz="1200"/>
            </a:lvl3pPr>
            <a:lvl4pPr marL="1370206" indent="0">
              <a:buNone/>
              <a:defRPr sz="1100"/>
            </a:lvl4pPr>
            <a:lvl5pPr marL="1826941" indent="0">
              <a:buNone/>
              <a:defRPr sz="1100"/>
            </a:lvl5pPr>
            <a:lvl6pPr marL="2283702" indent="0">
              <a:buNone/>
              <a:defRPr sz="1100"/>
            </a:lvl6pPr>
            <a:lvl7pPr marL="2740410" indent="0">
              <a:buNone/>
              <a:defRPr sz="1100"/>
            </a:lvl7pPr>
            <a:lvl8pPr marL="3197120" indent="0">
              <a:buNone/>
              <a:defRPr sz="1100"/>
            </a:lvl8pPr>
            <a:lvl9pPr marL="365383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6C7E-FB0D-4F5C-8D12-0E3C8FAC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A2C3B-CE21-4739-B695-3CAC573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84E28-2FCE-46CA-83A4-B42540F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22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FF5A-E97B-4414-A613-1E04ADA4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848A8-0066-4BA3-ABE3-C0C1570FA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11" indent="0">
              <a:buNone/>
              <a:defRPr sz="2800"/>
            </a:lvl2pPr>
            <a:lvl3pPr marL="913470" indent="0">
              <a:buNone/>
              <a:defRPr sz="2400"/>
            </a:lvl3pPr>
            <a:lvl4pPr marL="1370206" indent="0">
              <a:buNone/>
              <a:defRPr sz="2000"/>
            </a:lvl4pPr>
            <a:lvl5pPr marL="1826941" indent="0">
              <a:buNone/>
              <a:defRPr sz="2000"/>
            </a:lvl5pPr>
            <a:lvl6pPr marL="2283702" indent="0">
              <a:buNone/>
              <a:defRPr sz="2000"/>
            </a:lvl6pPr>
            <a:lvl7pPr marL="2740410" indent="0">
              <a:buNone/>
              <a:defRPr sz="2000"/>
            </a:lvl7pPr>
            <a:lvl8pPr marL="3197120" indent="0">
              <a:buNone/>
              <a:defRPr sz="2000"/>
            </a:lvl8pPr>
            <a:lvl9pPr marL="365383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EE5F-9882-4A11-88C9-E3715A070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11" indent="0">
              <a:buNone/>
              <a:defRPr sz="1500"/>
            </a:lvl2pPr>
            <a:lvl3pPr marL="913470" indent="0">
              <a:buNone/>
              <a:defRPr sz="1200"/>
            </a:lvl3pPr>
            <a:lvl4pPr marL="1370206" indent="0">
              <a:buNone/>
              <a:defRPr sz="1100"/>
            </a:lvl4pPr>
            <a:lvl5pPr marL="1826941" indent="0">
              <a:buNone/>
              <a:defRPr sz="1100"/>
            </a:lvl5pPr>
            <a:lvl6pPr marL="2283702" indent="0">
              <a:buNone/>
              <a:defRPr sz="1100"/>
            </a:lvl6pPr>
            <a:lvl7pPr marL="2740410" indent="0">
              <a:buNone/>
              <a:defRPr sz="1100"/>
            </a:lvl7pPr>
            <a:lvl8pPr marL="3197120" indent="0">
              <a:buNone/>
              <a:defRPr sz="1100"/>
            </a:lvl8pPr>
            <a:lvl9pPr marL="365383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C5FAF-2EEF-4EC3-A894-6E4705EB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7508-8368-4FE0-AB61-4517B5E1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C9B53-CC2F-4012-97DF-B2DB4C3A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817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17D8-7239-47D2-9393-79141DD0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695D-CC64-4D5B-8B45-89CC95E79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2D25-FCDA-464A-A799-E010D2B1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D666C-1AC4-41B8-9C15-28345ED1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A3CD-0181-472B-99AE-E0185C0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148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0A977-935C-4CBC-BDD9-64A73E180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B561-E760-458E-A9F4-114DDC98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59" y="36525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AD0A-2705-4AAF-99D1-239F06C8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567C-1D0B-47F3-99CC-A9B01B03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81AAE-E4BD-4B32-A7E6-C818D057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712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1A15-D2AE-4604-8218-EA518F67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9CB8F-CFD1-4ADF-ABA0-736C6096F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3B15-AF5C-4588-AC3F-7278C714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99D0-B815-480A-9353-DC3B88E2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8765-8D7F-4A33-B06A-37526EF7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54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A31A-DA24-428A-9C31-EACFBDF1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C93D-A03C-4303-A3BE-483652A6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342A8-A443-4BF2-8463-09A1886F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DBA2-7F14-4479-8D2C-458A0583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D91CA-9738-41B5-970C-5E76351C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41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22041"/>
      </p:ext>
    </p:extLst>
  </p:cSld>
  <p:clrMapOvr>
    <a:masterClrMapping/>
  </p:clrMapOvr>
  <p:transition spd="slow">
    <p:randomBar dir="vert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5BAE-1B06-4E18-A1E2-B97A0B5A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3AC73-543B-4663-AB66-CA9860A4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4A1DA-1A87-4D68-852C-2E566BC5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52B6-53A8-4BB5-8DD3-FCA99CFD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991F-1341-4B52-A471-C170CACC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823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47E7-9A70-4C38-8A45-4BCF0DFB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E794-FB99-4126-B79B-9D5498506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62BE-6526-4E59-ADAC-354D281A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A83B7-E00E-48B4-BBA7-19991845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3AFB-A6DC-4429-B773-1E441D1E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71E54-6FEF-4A2F-B976-54B0B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557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DC4D-0875-444E-86D7-C1C08042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14D4-36D1-4668-9E82-B491D9B6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29588-4091-4E59-89EC-48B8D5147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D7D5-6F10-4A8C-B772-9A4F9FBC5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7D96D-1A0D-4F9B-BA5F-8B2F6485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2A993-EC29-4CBE-89D2-2B76E8AB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65D25-92BE-4980-A20C-1AA91A92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70989-FC0D-4C68-A74E-A6CE5BE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389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853F-0003-4162-A674-3BFC3172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455C2-A779-4D80-A8DA-11E29FD5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D45BA-A2A7-4AEA-83DC-C780BFF3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A8C1-10C5-400E-B3AE-5356A443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518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2A890-EF88-409A-BC77-77E75409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CE277-C11B-4269-A7CF-98B37C48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0C6C0-C961-41C1-8864-1FA4C55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945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D691-FA15-405A-B85F-6A338FE3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6A63-B99B-4A87-B84A-EC9365C6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DBC6D-DCD8-4A31-B466-793EF645D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6C7E-FB0D-4F5C-8D12-0E3C8FAC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A2C3B-CE21-4739-B695-3CAC573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84E28-2FCE-46CA-83A4-B42540F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236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FF5A-E97B-4414-A613-1E04ADA4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848A8-0066-4BA3-ABE3-C0C1570FA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EE5F-9882-4A11-88C9-E3715A070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C5FAF-2EEF-4EC3-A894-6E4705EB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7508-8368-4FE0-AB61-4517B5E1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C9B53-CC2F-4012-97DF-B2DB4C3A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460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17D8-7239-47D2-9393-79141DD0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695D-CC64-4D5B-8B45-89CC95E79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2D25-FCDA-464A-A799-E010D2B1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D666C-1AC4-41B8-9C15-28345ED1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A3CD-0181-472B-99AE-E0185C0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83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0A977-935C-4CBC-BDD9-64A73E180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B561-E760-458E-A9F4-114DDC98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59" y="3652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AD0A-2705-4AAF-99D1-239F06C8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567C-1D0B-47F3-99CC-A9B01B03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81AAE-E4BD-4B32-A7E6-C818D057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953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1A15-D2AE-4604-8218-EA518F67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9CB8F-CFD1-4ADF-ABA0-736C6096F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3B15-AF5C-4588-AC3F-7278C714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99D0-B815-480A-9353-DC3B88E2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8765-8D7F-4A33-B06A-37526EF7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6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89981"/>
      </p:ext>
    </p:extLst>
  </p:cSld>
  <p:clrMapOvr>
    <a:masterClrMapping/>
  </p:clrMapOvr>
  <p:transition spd="slow">
    <p:randomBar dir="vert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A31A-DA24-428A-9C31-EACFBDF1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C93D-A03C-4303-A3BE-483652A6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342A8-A443-4BF2-8463-09A1886F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DBA2-7F14-4479-8D2C-458A0583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D91CA-9738-41B5-970C-5E76351C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805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5BAE-1B06-4E18-A1E2-B97A0B5A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3AC73-543B-4663-AB66-CA9860A4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4A1DA-1A87-4D68-852C-2E566BC5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52B6-53A8-4BB5-8DD3-FCA99CFD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991F-1341-4B52-A471-C170CACC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47E7-9A70-4C38-8A45-4BCF0DFB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E794-FB99-4126-B79B-9D5498506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62BE-6526-4E59-ADAC-354D281A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A83B7-E00E-48B4-BBA7-19991845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3AFB-A6DC-4429-B773-1E441D1E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71E54-6FEF-4A2F-B976-54B0B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264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DC4D-0875-444E-86D7-C1C08042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14D4-36D1-4668-9E82-B491D9B6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29588-4091-4E59-89EC-48B8D5147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D7D5-6F10-4A8C-B772-9A4F9FBC5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7D96D-1A0D-4F9B-BA5F-8B2F6485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2A993-EC29-4CBE-89D2-2B76E8AB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65D25-92BE-4980-A20C-1AA91A92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70989-FC0D-4C68-A74E-A6CE5BE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445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853F-0003-4162-A674-3BFC3172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455C2-A779-4D80-A8DA-11E29FD5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D45BA-A2A7-4AEA-83DC-C780BFF3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A8C1-10C5-400E-B3AE-5356A443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781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2A890-EF88-409A-BC77-77E75409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CE277-C11B-4269-A7CF-98B37C48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0C6C0-C961-41C1-8864-1FA4C55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47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D691-FA15-405A-B85F-6A338FE3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6A63-B99B-4A87-B84A-EC9365C6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DBC6D-DCD8-4A31-B466-793EF645D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6C7E-FB0D-4F5C-8D12-0E3C8FAC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A2C3B-CE21-4739-B695-3CAC573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84E28-2FCE-46CA-83A4-B42540F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16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FF5A-E97B-4414-A613-1E04ADA4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848A8-0066-4BA3-ABE3-C0C1570FA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EE5F-9882-4A11-88C9-E3715A070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C5FAF-2EEF-4EC3-A894-6E4705EB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7508-8368-4FE0-AB61-4517B5E1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C9B53-CC2F-4012-97DF-B2DB4C3A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442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17D8-7239-47D2-9393-79141DD0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695D-CC64-4D5B-8B45-89CC95E79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2D25-FCDA-464A-A799-E010D2B1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D666C-1AC4-41B8-9C15-28345ED1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A3CD-0181-472B-99AE-E0185C0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26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0A977-935C-4CBC-BDD9-64A73E180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9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B561-E760-458E-A9F4-114DDC98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59" y="36519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AD0A-2705-4AAF-99D1-239F06C8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567C-1D0B-47F3-99CC-A9B01B03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81AAE-E4BD-4B32-A7E6-C818D057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41445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5943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152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1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87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817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2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06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78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2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43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36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2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8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02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84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22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34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17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40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86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7" dirty="0">
                <a:solidFill>
                  <a:srgbClr val="00B050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39461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43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93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36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2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93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30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4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37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1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87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4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40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86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7" dirty="0">
                <a:solidFill>
                  <a:srgbClr val="00B050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9593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5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83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4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06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28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45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31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56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16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40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86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7" dirty="0">
                <a:solidFill>
                  <a:srgbClr val="00B050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9298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98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56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48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18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7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33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4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25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97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80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8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38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40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86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7" dirty="0">
                <a:solidFill>
                  <a:srgbClr val="00B050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2499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10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01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30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75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50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01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92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4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67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57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59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550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40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86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7" dirty="0">
                <a:solidFill>
                  <a:srgbClr val="00B050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233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39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2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76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3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728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7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302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77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57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9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08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602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32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690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34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888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9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4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80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3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28"/>
              <a:t>2022/1/24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2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9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28"/>
              <a:t>2022/1/24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2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1E7A6-E270-4229-93EE-DC344DEA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4" tIns="45718" rIns="9132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941C-8ECE-4082-9CB0-34B78E93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4" tIns="45718" rIns="9132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1C3B-945E-47F9-BBF3-5D09F8F78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4" tIns="45718" rIns="913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/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85"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5E0FE-EB6F-48E5-96C7-C31EBE6F5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4" tIns="45718" rIns="913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0051-2664-49FB-84F6-172576EF1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4" tIns="45718" rIns="913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/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defTabSz="9130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0" indent="-228290" algn="l" defTabSz="9130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7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4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8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87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65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08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5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7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5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8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7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5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4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6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7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1E7A6-E270-4229-93EE-DC344DEA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58" tIns="45718" rIns="9135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941C-8ECE-4082-9CB0-34B78E93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8" tIns="45718" rIns="9135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1C3B-945E-47F9-BBF3-5D09F8F78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58" tIns="45718" rIns="9135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0"/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70"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5E0FE-EB6F-48E5-96C7-C31EBE6F5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58" tIns="45718" rIns="9135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0051-2664-49FB-84F6-172576EF1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58" tIns="45718" rIns="9135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0"/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34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1" indent="-228381" algn="l" defTabSz="9134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42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0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0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71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1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1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2" indent="-228381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1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1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02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31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1E7A6-E270-4229-93EE-DC344DEA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941C-8ECE-4082-9CB0-34B78E93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1C3B-945E-47F9-BBF3-5D09F8F78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5E0FE-EB6F-48E5-96C7-C31EBE6F5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0051-2664-49FB-84F6-172576EF1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7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1E7A6-E270-4229-93EE-DC344DEA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941C-8ECE-4082-9CB0-34B78E93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1C3B-945E-47F9-BBF3-5D09F8F78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8CF5FA0-4F6A-459D-A11C-932C31177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5E0FE-EB6F-48E5-96C7-C31EBE6F5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0051-2664-49FB-84F6-172576EF1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D6853D-7ADC-42FB-A595-20A0CABFBD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7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7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5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3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5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5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5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5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5.wav"/><Relationship Id="rId7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5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3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1.png"/><Relationship Id="rId11" Type="http://schemas.openxmlformats.org/officeDocument/2006/relationships/slide" Target="slide37.xml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5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50.png"/><Relationship Id="rId11" Type="http://schemas.openxmlformats.org/officeDocument/2006/relationships/slide" Target="slide37.xml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153.xml"/><Relationship Id="rId1" Type="http://schemas.openxmlformats.org/officeDocument/2006/relationships/themeOverride" Target="../theme/themeOverride2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image" Target="../media/image13.png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slide" Target="slide4.xml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slide" Target="slide4.xml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" y="1104800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9365" y="2350043"/>
            <a:ext cx="1062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66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66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2821" y="1643112"/>
            <a:ext cx="140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76:</a:t>
            </a:r>
            <a:endParaRPr lang="en-US" altLang="zh-CN" sz="2400" b="1" u="sng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2821" y="3738099"/>
            <a:ext cx="707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…</a:t>
            </a:r>
            <a:endParaRPr lang="en-US" altLang="zh-CN" sz="24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3" y="4884490"/>
            <a:ext cx="5471844" cy="1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CDE6C-0FD9-40FE-BC8D-42EE6F73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6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5" y="513046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83336" y="1751723"/>
            <a:ext cx="11711440" cy="288819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just" defTabSz="914309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Điền từ thích hợp vào chỗ trống: “Từ là đơn vị nhỏ nhất dung để đặt ………” (3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42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57" name="Cloud 56">
            <a:hlinkClick r:id="rId8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hlinkClick r:id="rId9" action="ppaction://hlinksldjump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9" y="6495006"/>
            <a:ext cx="1726928" cy="38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4" tIns="45718" rIns="91434" bIns="45718" rtlCol="0">
            <a:spAutoFit/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0C49A-B7BA-43E7-995F-FD5459F1C02D}"/>
              </a:ext>
            </a:extLst>
          </p:cNvPr>
          <p:cNvSpPr/>
          <p:nvPr/>
        </p:nvSpPr>
        <p:spPr>
          <a:xfrm>
            <a:off x="4386563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AE3F85-B04A-4B40-BBA0-3CA9C6CA3420}"/>
              </a:ext>
            </a:extLst>
          </p:cNvPr>
          <p:cNvSpPr/>
          <p:nvPr/>
        </p:nvSpPr>
        <p:spPr>
          <a:xfrm>
            <a:off x="5242446" y="1147039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B629B4-FD4C-4FCC-8188-991A2F085934}"/>
              </a:ext>
            </a:extLst>
          </p:cNvPr>
          <p:cNvSpPr/>
          <p:nvPr/>
        </p:nvSpPr>
        <p:spPr>
          <a:xfrm>
            <a:off x="3463914" y="11066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1204BF-9E4C-4DEE-8659-BF16559DF340}"/>
              </a:ext>
            </a:extLst>
          </p:cNvPr>
          <p:cNvSpPr/>
          <p:nvPr/>
        </p:nvSpPr>
        <p:spPr>
          <a:xfrm>
            <a:off x="2603531" y="11066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6147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1-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97" y="2172160"/>
            <a:ext cx="4059192" cy="4544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140B3-4FAF-43E3-9E33-5E4CF2DA3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1" y="123376"/>
            <a:ext cx="609607" cy="609606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194557" y="175893"/>
            <a:ext cx="7687931" cy="3953814"/>
          </a:xfrm>
          <a:prstGeom prst="cloudCallout">
            <a:avLst>
              <a:gd name="adj1" fmla="val 58026"/>
              <a:gd name="adj2" fmla="val 57927"/>
            </a:avLst>
          </a:prstGeom>
          <a:ln w="5715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Sắp xếp các từ đã cho vào từ ghép hoặc từ láy: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chăm chỉ, băn khoăn, tráng sĩ, làng xóm, ung dung, bầu trời, trong trẻo, sứ giả, so đo, đồi núi.</a:t>
            </a:r>
            <a:endParaRPr lang="en-US" sz="2800" i="1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1415" y="1429761"/>
            <a:ext cx="7344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Từ ghép: </a:t>
            </a:r>
            <a:r>
              <a:rPr lang="en-US" sz="40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làng xóm, bầu trời, sứ giả, tráng sĩ, đồi núi</a:t>
            </a:r>
            <a:endParaRPr lang="en-US" sz="4000" kern="1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3639" y="3719260"/>
            <a:ext cx="7062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Từ láy: chăm chỉ, băn khoăn, ung dung, trong trẻo, so đo</a:t>
            </a:r>
            <a:endParaRPr lang="en-US" sz="40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42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066"/>
            <a:ext cx="12190992" cy="52610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3" y="373488"/>
            <a:ext cx="9217024" cy="57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863" y="2796329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6000" b="1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CỦNG CỐ KIẾN THỨC</a:t>
            </a:r>
            <a:endParaRPr lang="en-US" altLang="zh-CN" sz="6000" b="1" dirty="0">
              <a:solidFill>
                <a:srgbClr val="00B05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066"/>
            <a:ext cx="12190992" cy="52610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3" y="373488"/>
            <a:ext cx="9217024" cy="57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1981" y="338229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zh-CN" sz="6000" b="1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1. Từ ghép, từ láy</a:t>
            </a:r>
            <a:endParaRPr lang="en-US" altLang="zh-CN" sz="6000" b="1" dirty="0">
              <a:solidFill>
                <a:srgbClr val="00B05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12231331" cy="692191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2255935" y="2123867"/>
            <a:ext cx="4646845" cy="2097218"/>
          </a:xfrm>
          <a:prstGeom prst="cloudCallout">
            <a:avLst>
              <a:gd name="adj1" fmla="val 58026"/>
              <a:gd name="adj2" fmla="val 57927"/>
            </a:avLst>
          </a:prstGeom>
          <a:solidFill>
            <a:sysClr val="window" lastClr="FFFFFF"/>
          </a:solidFill>
          <a:ln w="5715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	Thế nào là từ ghép và từ láy?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805572"/>
            <a:ext cx="2103120" cy="914400"/>
          </a:xfrm>
          <a:prstGeom prst="roundRect">
            <a:avLst/>
          </a:prstGeom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81581" y="112759"/>
            <a:ext cx="5133483" cy="1283200"/>
          </a:xfrm>
          <a:prstGeom prst="roundRect">
            <a:avLst/>
          </a:prstGeom>
          <a:ln w="76200">
            <a:solidFill>
              <a:schemeClr val="bg2">
                <a:lumMod val="1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ghép là những từ phức được tạo ra bằng cách ghép các tiếng có nghĩa với nhau.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1581" y="1836841"/>
            <a:ext cx="5133483" cy="1283200"/>
          </a:xfrm>
          <a:prstGeom prst="roundRect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quần áo, sách vở, bàn ghế, lá cờ…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97503" y="795258"/>
            <a:ext cx="2704493" cy="9144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Từ ghép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90229" y="4549013"/>
            <a:ext cx="2399041" cy="914400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Từ láy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81581" y="3606599"/>
            <a:ext cx="5133483" cy="1283200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láy là những từ phức được tạo ra nhờ phép láy âm.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81581" y="5533842"/>
            <a:ext cx="5133483" cy="1283200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phanh phách, phành phạch, ngoàm ngoạp, văng vẳng…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1203844" y="2043457"/>
            <a:ext cx="1095913" cy="428319"/>
          </a:xfrm>
          <a:prstGeom prst="curvedConnector3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10" idx="1"/>
          </p:cNvCxnSpPr>
          <p:nvPr/>
        </p:nvCxnSpPr>
        <p:spPr>
          <a:xfrm flipV="1">
            <a:off x="4679241" y="754359"/>
            <a:ext cx="1002340" cy="438439"/>
          </a:xfrm>
          <a:prstGeom prst="curvedConnector3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1537641" y="3719972"/>
            <a:ext cx="1088990" cy="829041"/>
          </a:xfrm>
          <a:prstGeom prst="curvedConnector3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4551398" y="1312104"/>
            <a:ext cx="1080899" cy="1024978"/>
          </a:xfrm>
          <a:prstGeom prst="curvedConnector3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4757106" y="4418346"/>
            <a:ext cx="924475" cy="678624"/>
          </a:xfrm>
          <a:prstGeom prst="curvedConnector3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4641485" y="5212589"/>
            <a:ext cx="1078473" cy="847231"/>
          </a:xfrm>
          <a:prstGeom prst="curvedConnector3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3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066"/>
            <a:ext cx="12190992" cy="52610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3" y="373488"/>
            <a:ext cx="9217024" cy="57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1981" y="338229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altLang="zh-CN" sz="6000" b="1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2. Từ và cụm từ</a:t>
            </a:r>
          </a:p>
        </p:txBody>
      </p:sp>
    </p:spTree>
    <p:extLst>
      <p:ext uri="{BB962C8B-B14F-4D97-AF65-F5344CB8AC3E}">
        <p14:creationId xmlns:p14="http://schemas.microsoft.com/office/powerpoint/2010/main" val="7855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0"/>
            <a:ext cx="12231331" cy="6921912"/>
          </a:xfrm>
          <a:prstGeom prst="rect">
            <a:avLst/>
          </a:prstGeom>
        </p:spPr>
      </p:pic>
      <p:sp>
        <p:nvSpPr>
          <p:cNvPr id="4" name="Curved Up Ribbon 3"/>
          <p:cNvSpPr/>
          <p:nvPr/>
        </p:nvSpPr>
        <p:spPr>
          <a:xfrm>
            <a:off x="1806222" y="65423"/>
            <a:ext cx="7665156" cy="1185333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Nối cột A với cột B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71708"/>
              </p:ext>
            </p:extLst>
          </p:nvPr>
        </p:nvGraphicFramePr>
        <p:xfrm>
          <a:off x="259644" y="1749089"/>
          <a:ext cx="11283245" cy="4813808"/>
        </p:xfrm>
        <a:graphic>
          <a:graphicData uri="http://schemas.openxmlformats.org/drawingml/2006/table">
            <a:tbl>
              <a:tblPr firstRow="1" firstCol="1" bandRow="1"/>
              <a:tblGrid>
                <a:gridCol w="3062535">
                  <a:extLst>
                    <a:ext uri="{9D8B030D-6E8A-4147-A177-3AD203B41FA5}">
                      <a16:colId xmlns:a16="http://schemas.microsoft.com/office/drawing/2014/main" val="3673094594"/>
                    </a:ext>
                  </a:extLst>
                </a:gridCol>
                <a:gridCol w="1507840">
                  <a:extLst>
                    <a:ext uri="{9D8B030D-6E8A-4147-A177-3AD203B41FA5}">
                      <a16:colId xmlns:a16="http://schemas.microsoft.com/office/drawing/2014/main" val="3758290528"/>
                    </a:ext>
                  </a:extLst>
                </a:gridCol>
                <a:gridCol w="6712870">
                  <a:extLst>
                    <a:ext uri="{9D8B030D-6E8A-4147-A177-3AD203B41FA5}">
                      <a16:colId xmlns:a16="http://schemas.microsoft.com/office/drawing/2014/main" val="2731790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Cụm từ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 chỉ đặc điểm, tính chất của sự vật, hiện tượng và hoạt động.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8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Tính từ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 chỉ hoạt động, trạng thái của sự vật, hiện tượng.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476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 từ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Nhóm, tập hợp nhiều từ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46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 Hán Việt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 có nguồn gốc từ tiếng Hán, dùng theo cách cấu tạo, cách hiểu, đôi khi có đặc thù riêng của người Việt,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1571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6222" y="1316179"/>
            <a:ext cx="7811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                                                     		 B</a:t>
            </a:r>
            <a:endParaRPr kumimoji="0" lang="en-US" altLang="zh-C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799" y="2141566"/>
            <a:ext cx="1230490" cy="2212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52799" y="2566935"/>
            <a:ext cx="1399823" cy="7072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2799" y="3772489"/>
            <a:ext cx="1399823" cy="7072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68132" y="5957507"/>
            <a:ext cx="156351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6015"/>
            <a:ext cx="12231331" cy="692191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310740" y="587128"/>
            <a:ext cx="6453053" cy="914400"/>
          </a:xfrm>
          <a:prstGeom prst="roundRect">
            <a:avLst>
              <a:gd name="adj" fmla="val 295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Cụm từ: Nhóm, tập hợp nhiều từ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10740" y="1951145"/>
            <a:ext cx="6688186" cy="1373353"/>
          </a:xfrm>
          <a:prstGeom prst="roundRect">
            <a:avLst>
              <a:gd name="adj" fmla="val 295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Tính từ: Từ chỉ đặc điểm, tính chất của sự vật, hiện tượng và hoạt động.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93395" y="3537408"/>
            <a:ext cx="6810034" cy="1425252"/>
          </a:xfrm>
          <a:prstGeom prst="roundRect">
            <a:avLst>
              <a:gd name="adj" fmla="val 295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Động từ: Từ chỉ hoạt động, trạng thái của sự vật, hiện tượng.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10740" y="5282173"/>
            <a:ext cx="7001693" cy="1573724"/>
          </a:xfrm>
          <a:prstGeom prst="roundRect">
            <a:avLst>
              <a:gd name="adj" fmla="val 295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Từ Hán Việt: Từ có nguồn gốc từ tiếng Hán, dùng theo cách cấu tạo, cách hiểu, đôi khi có đặc thù riêng của người Việt,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 flipH="1" flipV="1">
            <a:off x="2245720" y="1342283"/>
            <a:ext cx="2127143" cy="2002899"/>
          </a:xfrm>
          <a:prstGeom prst="curvedConnector3">
            <a:avLst/>
          </a:prstGeom>
          <a:ln w="762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14" idx="1"/>
          </p:cNvCxnSpPr>
          <p:nvPr/>
        </p:nvCxnSpPr>
        <p:spPr>
          <a:xfrm flipV="1">
            <a:off x="2338249" y="2637822"/>
            <a:ext cx="1972491" cy="686676"/>
          </a:xfrm>
          <a:prstGeom prst="curvedConnector3">
            <a:avLst/>
          </a:prstGeom>
          <a:ln w="762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15" idx="1"/>
          </p:cNvCxnSpPr>
          <p:nvPr/>
        </p:nvCxnSpPr>
        <p:spPr>
          <a:xfrm>
            <a:off x="2320904" y="3462184"/>
            <a:ext cx="1972491" cy="787850"/>
          </a:xfrm>
          <a:prstGeom prst="curvedConnector3">
            <a:avLst/>
          </a:prstGeom>
          <a:ln w="762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131402" y="3958137"/>
            <a:ext cx="2386186" cy="2033306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-39331" y="2442754"/>
            <a:ext cx="2508209" cy="1346526"/>
          </a:xfrm>
          <a:prstGeom prst="roundRect">
            <a:avLst>
              <a:gd name="adj" fmla="val 295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Từ và cụm từ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5422538" y="1592619"/>
            <a:ext cx="4910666" cy="1433690"/>
          </a:xfrm>
          <a:prstGeom prst="wedgeRoundRectCallout">
            <a:avLst>
              <a:gd name="adj1" fmla="val -58558"/>
              <a:gd name="adj2" fmla="val -80909"/>
              <a:gd name="adj3" fmla="val 16667"/>
            </a:avLst>
          </a:prstGeom>
          <a:ln w="5715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từ: Những học sinh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đi nhiều nơi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684797" y="650966"/>
            <a:ext cx="4910666" cy="1433690"/>
          </a:xfrm>
          <a:prstGeom prst="wedgeRoundRectCallout">
            <a:avLst>
              <a:gd name="adj1" fmla="val -74253"/>
              <a:gd name="adj2" fmla="val 49383"/>
              <a:gd name="adj3" fmla="val 16667"/>
            </a:avLst>
          </a:prstGeom>
          <a:ln w="762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Nhỏ, dài, xanh, đỏ, ….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6130524" y="1299511"/>
            <a:ext cx="4910666" cy="1433690"/>
          </a:xfrm>
          <a:prstGeom prst="wedgeRoundRectCallout">
            <a:avLst>
              <a:gd name="adj1" fmla="val -60953"/>
              <a:gd name="adj2" fmla="val 133207"/>
              <a:gd name="adj3" fmla="val 16667"/>
            </a:avLst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Vui, buồn, chạy, nhảy….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5746932" y="3497720"/>
            <a:ext cx="4910666" cy="1433690"/>
          </a:xfrm>
          <a:prstGeom prst="wedgeRoundRectCallout">
            <a:avLst>
              <a:gd name="adj1" fmla="val -62283"/>
              <a:gd name="adj2" fmla="val 112251"/>
              <a:gd name="adj3" fmla="val 16667"/>
            </a:avLst>
          </a:prstGeom>
          <a:ln w="762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Bệ hạ, giang sơn, sư phụ, phu nhân….</a:t>
            </a:r>
          </a:p>
        </p:txBody>
      </p:sp>
    </p:spTree>
    <p:extLst>
      <p:ext uri="{BB962C8B-B14F-4D97-AF65-F5344CB8AC3E}">
        <p14:creationId xmlns:p14="http://schemas.microsoft.com/office/powerpoint/2010/main" val="24838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066"/>
            <a:ext cx="12190992" cy="52610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3" y="373488"/>
            <a:ext cx="9217024" cy="57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1981" y="338229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altLang="zh-CN" sz="6000" b="1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3. So sánh</a:t>
            </a:r>
            <a:endParaRPr kumimoji="0" lang="en-SG" altLang="zh-CN" sz="6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0"/>
            <a:ext cx="12231331" cy="69219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829996" y="1508691"/>
            <a:ext cx="4646845" cy="2097218"/>
          </a:xfrm>
          <a:prstGeom prst="cloudCallout">
            <a:avLst>
              <a:gd name="adj1" fmla="val 37619"/>
              <a:gd name="adj2" fmla="val 89147"/>
            </a:avLst>
          </a:prstGeom>
          <a:solidFill>
            <a:sysClr val="window" lastClr="FFFFFF"/>
          </a:solidFill>
          <a:ln w="5715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lvl="0" algn="just">
              <a:spcAft>
                <a:spcPts val="800"/>
              </a:spcAft>
              <a:tabLst>
                <a:tab pos="270510" algn="l"/>
              </a:tabLst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So sánh là gì? Tác dụng của so sánh?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5892" y="2139712"/>
            <a:ext cx="71584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Ví dụ: </a:t>
            </a:r>
            <a:r>
              <a:rPr lang="vi-VN" sz="32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Ngôi nhà như trẻ nhỏ</a:t>
            </a:r>
          </a:p>
          <a:p>
            <a:pPr algn="just"/>
            <a:r>
              <a:rPr lang="en-US" sz="32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vi-VN" sz="32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 lên với trời xanh</a:t>
            </a:r>
            <a:r>
              <a:rPr lang="vi-VN" sz="3200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algn="just"/>
            <a:endParaRPr lang="vi-VN" sz="3200" kern="1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3200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(Đồng Xuân Lan)</a:t>
            </a:r>
            <a:endParaRPr lang="en-US" sz="3200"/>
          </a:p>
        </p:txBody>
      </p:sp>
      <p:sp>
        <p:nvSpPr>
          <p:cNvPr id="2" name="Rounded Rectangle 1"/>
          <p:cNvSpPr/>
          <p:nvPr/>
        </p:nvSpPr>
        <p:spPr>
          <a:xfrm>
            <a:off x="-45032" y="2465610"/>
            <a:ext cx="2808657" cy="126653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43113" y="557664"/>
            <a:ext cx="6845080" cy="1266538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Là đối chiếu sự vật, sự việc này với sự vật, sự việc khác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11837" y="4361697"/>
            <a:ext cx="6838317" cy="12665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ể tìm ra nét tương đồng và khác biệt giữa chúng.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02813" y="1508691"/>
            <a:ext cx="1378395" cy="1590188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3625" y="3170764"/>
            <a:ext cx="1801695" cy="1355537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2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3" y="1106007"/>
            <a:ext cx="9217024" cy="50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863" y="3461242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7200" b="1" dirty="0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KHỞI ĐỘNG</a:t>
            </a:r>
            <a:endParaRPr lang="en-US" altLang="zh-CN" sz="7200" b="1" dirty="0">
              <a:solidFill>
                <a:srgbClr val="00B05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0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066"/>
            <a:ext cx="12190992" cy="52610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3" y="373488"/>
            <a:ext cx="9217024" cy="57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863" y="3571766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6000" b="1" dirty="0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II. </a:t>
            </a:r>
            <a:r>
              <a:rPr lang="en-SG" altLang="zh-CN" sz="6000" b="1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LUYỆN TẬP</a:t>
            </a:r>
            <a:endParaRPr lang="en-US" altLang="zh-CN" sz="6000" b="1" dirty="0">
              <a:solidFill>
                <a:srgbClr val="00B05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7" y="-11264"/>
            <a:ext cx="36039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/SGK T9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68535"/>
              </p:ext>
            </p:extLst>
          </p:nvPr>
        </p:nvGraphicFramePr>
        <p:xfrm>
          <a:off x="654756" y="1034031"/>
          <a:ext cx="10645423" cy="4903395"/>
        </p:xfrm>
        <a:graphic>
          <a:graphicData uri="http://schemas.openxmlformats.org/drawingml/2006/table">
            <a:tbl>
              <a:tblPr firstRow="1" firstCol="1" bandRow="1"/>
              <a:tblGrid>
                <a:gridCol w="1500437">
                  <a:extLst>
                    <a:ext uri="{9D8B030D-6E8A-4147-A177-3AD203B41FA5}">
                      <a16:colId xmlns:a16="http://schemas.microsoft.com/office/drawing/2014/main" val="1897901471"/>
                    </a:ext>
                  </a:extLst>
                </a:gridCol>
                <a:gridCol w="1929805">
                  <a:extLst>
                    <a:ext uri="{9D8B030D-6E8A-4147-A177-3AD203B41FA5}">
                      <a16:colId xmlns:a16="http://schemas.microsoft.com/office/drawing/2014/main" val="966842787"/>
                    </a:ext>
                  </a:extLst>
                </a:gridCol>
                <a:gridCol w="1988144">
                  <a:extLst>
                    <a:ext uri="{9D8B030D-6E8A-4147-A177-3AD203B41FA5}">
                      <a16:colId xmlns:a16="http://schemas.microsoft.com/office/drawing/2014/main" val="1829672192"/>
                    </a:ext>
                  </a:extLst>
                </a:gridCol>
                <a:gridCol w="5227037">
                  <a:extLst>
                    <a:ext uri="{9D8B030D-6E8A-4147-A177-3AD203B41FA5}">
                      <a16:colId xmlns:a16="http://schemas.microsoft.com/office/drawing/2014/main" val="3980532989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 tố HV 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 HV A+</a:t>
                      </a:r>
                      <a:r>
                        <a:rPr lang="nl-NL" sz="2400" kern="100" baseline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 của từ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9905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tạo ra tác phẩm, bài thơ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496227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Độc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đọc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23796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Thính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Thính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29464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Khán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xem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672782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77498"/>
                  </a:ext>
                </a:extLst>
              </a:tr>
              <a:tr h="6527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Dịch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dịch tác phẩm sang ngôn ngữ khác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47257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Kí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tao ra sản phẩm báo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39273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3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4" y="-11264"/>
            <a:ext cx="365545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/SGK T9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184" y="1823536"/>
            <a:ext cx="184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 giả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184" y="2900093"/>
            <a:ext cx="147348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Độc giả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04" y="4232715"/>
            <a:ext cx="176843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Thính giả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888" y="5421846"/>
            <a:ext cx="1678665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Khán giả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30343" y="1439080"/>
            <a:ext cx="158729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 giả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49320" y="2486473"/>
            <a:ext cx="158729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Dịch giả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9934" y="3957645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Kí giả</a:t>
            </a:r>
          </a:p>
        </p:txBody>
      </p:sp>
      <p:sp>
        <p:nvSpPr>
          <p:cNvPr id="14" name="AutoShape 2" descr="Tác giả không đồng thời là chủ sở hữu quyền tác giả thì không có quyền tài  sả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153" y="1047978"/>
            <a:ext cx="2524125" cy="1809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782" y="1530941"/>
            <a:ext cx="2924175" cy="2247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858" y="1598305"/>
            <a:ext cx="4074114" cy="32267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312" y="3182393"/>
            <a:ext cx="2705100" cy="2364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639" y="1768485"/>
            <a:ext cx="4876800" cy="3409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8290" y="1526883"/>
            <a:ext cx="5218628" cy="38042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5539" y="1728783"/>
            <a:ext cx="5057111" cy="3669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8395" y="1665898"/>
            <a:ext cx="3207269" cy="24778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0816" y="3343555"/>
            <a:ext cx="3200495" cy="22272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0858" y="1502848"/>
            <a:ext cx="6400626" cy="43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7" y="-11264"/>
            <a:ext cx="459561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2/SGK T9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8957" y="13466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kern="100">
                <a:latin typeface="Times New Roman" panose="02020603050405020304" pitchFamily="18" charset="0"/>
                <a:ea typeface="SimSun" panose="02010600030101010101" pitchFamily="2" charset="-122"/>
              </a:rPr>
              <a:t>- Từ ghép:</a:t>
            </a:r>
            <a:endParaRPr lang="en-US" sz="3200" kern="1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8957" y="2058345"/>
            <a:ext cx="2068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xâm phạm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8957" y="2805998"/>
            <a:ext cx="6096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 giỏi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7578" y="3721388"/>
            <a:ext cx="982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 sợ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8957" y="4479042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gom góp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9844" y="523657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mặt mũi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010" y="6070308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đền đáp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102" y="79915"/>
            <a:ext cx="3750196" cy="2405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90" y="1284632"/>
            <a:ext cx="3169776" cy="2289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009498"/>
            <a:ext cx="2876550" cy="2218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735" y="2856969"/>
            <a:ext cx="2619375" cy="174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735" y="5047262"/>
            <a:ext cx="2705100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7238" y="491200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2147" y="50694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7" y="-11264"/>
            <a:ext cx="459561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2/SGK T9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5577" y="1339787"/>
            <a:ext cx="1607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Từ láy: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2494" y="1937056"/>
            <a:ext cx="160973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vội vàng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4028" y="4541360"/>
            <a:ext cx="181492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200" kern="10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hoảng hốt</a:t>
            </a:r>
            <a:endParaRPr lang="en-US" sz="3200" kern="10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65" y="2901521"/>
            <a:ext cx="3762625" cy="2503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415" y="4912615"/>
            <a:ext cx="3028950" cy="1858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989" y="1061208"/>
            <a:ext cx="4292117" cy="284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948" y="2487712"/>
            <a:ext cx="2228850" cy="204787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65803" y="1327120"/>
            <a:ext cx="4646845" cy="2097218"/>
          </a:xfrm>
          <a:prstGeom prst="cloudCallout">
            <a:avLst>
              <a:gd name="adj1" fmla="val 37619"/>
              <a:gd name="adj2" fmla="val 89147"/>
            </a:avLst>
          </a:prstGeom>
          <a:solidFill>
            <a:sysClr val="window" lastClr="FFFFFF"/>
          </a:solidFill>
          <a:ln w="5715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lvl="0" algn="just">
              <a:spcAft>
                <a:spcPts val="800"/>
              </a:spcAft>
              <a:tabLst>
                <a:tab pos="270510" algn="l"/>
              </a:tabLst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 biết cơ sở xác định từ láy, từ ghép.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126392" y="1707363"/>
            <a:ext cx="4646845" cy="2097218"/>
          </a:xfrm>
          <a:prstGeom prst="cloudCallout">
            <a:avLst>
              <a:gd name="adj1" fmla="val 37619"/>
              <a:gd name="adj2" fmla="val 89147"/>
            </a:avLst>
          </a:prstGeom>
          <a:solidFill>
            <a:sysClr val="window" lastClr="FFFFFF"/>
          </a:solidFill>
          <a:ln w="5715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lvl="0" algn="just">
              <a:spcAft>
                <a:spcPts val="800"/>
              </a:spcAft>
              <a:tabLst>
                <a:tab pos="270510" algn="l"/>
              </a:tabLst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Dựa vào khái niệm, đặc điểm cấu tạo của từ láy và từ ghép.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16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5" y="-11264"/>
            <a:ext cx="390015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3/SGK T9</a:t>
            </a:r>
            <a:r>
              <a:rPr lang="vi-VN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5" y="1051518"/>
            <a:ext cx="10565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sz="3200">
                <a:latin typeface="Times New Roman"/>
                <a:ea typeface="Calibri"/>
                <a:cs typeface="Times New Roman"/>
              </a:rPr>
              <a:t>. </a:t>
            </a:r>
            <a:r>
              <a:rPr lang="vi-VN" sz="3200">
                <a:latin typeface="Times New Roman"/>
                <a:ea typeface="Calibri"/>
                <a:cs typeface="Times New Roman"/>
              </a:rPr>
              <a:t>- Cụm đ</a:t>
            </a:r>
            <a:r>
              <a:rPr lang="en-US" sz="3200">
                <a:latin typeface="Times New Roman"/>
                <a:ea typeface="Calibri"/>
                <a:cs typeface="Times New Roman"/>
              </a:rPr>
              <a:t>ộ</a:t>
            </a:r>
            <a:r>
              <a:rPr lang="vi-VN" sz="3200">
                <a:latin typeface="Times New Roman"/>
                <a:ea typeface="Calibri"/>
                <a:cs typeface="Times New Roman"/>
              </a:rPr>
              <a:t>ng từ: xâm phạm/bờ cõi, cất/tiếng nói, lớn /nhanh như thổi, chạy/nhờ.</a:t>
            </a:r>
            <a:endParaRPr lang="vi-VN" sz="3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6" y="2605158"/>
            <a:ext cx="6096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- Cụm tính từ: chăm/làm ăn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5" y="3321109"/>
            <a:ext cx="2907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- Đặt câu: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6" y="4014235"/>
            <a:ext cx="9468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Gia đình em rất vui mỗi khi em Bi cất tiếng nói.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16" y="4852037"/>
            <a:ext cx="1184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Mỗi khi cô chủ nhiệm cất tiếng nói các bạn đều ngồi im phăng phắc.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6" y="5602115"/>
            <a:ext cx="7003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Con cún nhà em lớn nhanh như thổi</a:t>
            </a:r>
          </a:p>
        </p:txBody>
      </p:sp>
    </p:spTree>
    <p:extLst>
      <p:ext uri="{BB962C8B-B14F-4D97-AF65-F5344CB8AC3E}">
        <p14:creationId xmlns:p14="http://schemas.microsoft.com/office/powerpoint/2010/main" val="9457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" y="-26356"/>
            <a:ext cx="393879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4/SGK T9</a:t>
            </a:r>
            <a:r>
              <a:rPr lang="vi-VN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905" y="854844"/>
            <a:ext cx="7886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latin typeface="Times New Roman"/>
                <a:ea typeface="Calibri"/>
                <a:cs typeface="Times New Roman"/>
              </a:rPr>
              <a:t>- </a:t>
            </a:r>
            <a:r>
              <a:rPr lang="vi-VN" sz="3200">
                <a:latin typeface="Times New Roman"/>
                <a:ea typeface="Calibri"/>
                <a:cs typeface="Times New Roman"/>
              </a:rPr>
              <a:t>Biện pháp nghệ thuật so sánh: lớn nhanh như thổi và chết như ngả dạ ( Cấu trúc: A như B)</a:t>
            </a:r>
            <a:endParaRPr lang="vi-VN" sz="3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905" y="23860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latin typeface="Times New Roman"/>
                <a:ea typeface="Calibri"/>
                <a:cs typeface="Times New Roman"/>
                <a:sym typeface="Wingdings"/>
              </a:rPr>
              <a:t>- Vận dụng biện pháp tu từ so sánh trong Thánh Gióng</a:t>
            </a:r>
            <a:r>
              <a:rPr lang="en-US" sz="3200">
                <a:latin typeface="Times New Roman"/>
                <a:ea typeface="Calibri"/>
                <a:cs typeface="Times New Roman"/>
                <a:sym typeface="Wingdings"/>
              </a:rPr>
              <a:t>.</a:t>
            </a:r>
            <a:endParaRPr lang="vi-VN" sz="3200">
              <a:latin typeface="Times New Roman"/>
              <a:ea typeface="Calibri"/>
              <a:cs typeface="Times New Roman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176" y="37579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Giặc Ân chết như ngả rạ</a:t>
            </a: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.</a:t>
            </a:r>
            <a:endParaRPr lang="vi-VN" sz="3200">
              <a:solidFill>
                <a:prstClr val="black"/>
              </a:solidFill>
              <a:latin typeface="Times New Roman"/>
              <a:ea typeface="Calibri"/>
              <a:cs typeface="Times New Roman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58" y="4494878"/>
            <a:ext cx="6010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Thánh Gióng lớn nhanh như thổi</a:t>
            </a: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/>
              <a:ea typeface="Calibri"/>
              <a:cs typeface="Times New Roman"/>
              <a:sym typeface="Wingding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756" y="1708045"/>
            <a:ext cx="3803462" cy="266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905" y="4129166"/>
            <a:ext cx="3776518" cy="24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" y="1104800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80" y="1604641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2958644" y="3291290"/>
            <a:ext cx="4098629" cy="177753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vi-VN" altLang="zh-CN" sz="3733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>
              <a:defRPr/>
            </a:pPr>
            <a:r>
              <a:rPr lang="vi-VN" altLang="zh-CN" sz="3733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 NHANH HƠN</a:t>
            </a:r>
            <a:endParaRPr lang="zh-CN" altLang="en-US" sz="3733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5025738" y="1408951"/>
            <a:ext cx="891689" cy="89169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4267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47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7600" y="419107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73"/>
            <a:ext cx="2336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04800" y="-304800"/>
            <a:ext cx="12192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40000" y="914473"/>
            <a:ext cx="751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Từ phức chia ra làm mấy loại từ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3124200"/>
            <a:ext cx="9652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4114800"/>
            <a:ext cx="7112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5105400"/>
            <a:ext cx="7112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6019800"/>
            <a:ext cx="711200" cy="533400"/>
          </a:xfrm>
          <a:prstGeom prst="rect">
            <a:avLst/>
          </a:prstGeom>
        </p:spPr>
      </p:pic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10829702" y="6019800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419106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2000" y="3248602"/>
            <a:ext cx="525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 cảnh.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thức.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4969101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tạo.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59436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63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5867400"/>
            <a:ext cx="9652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3276600"/>
            <a:ext cx="7112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4114800"/>
            <a:ext cx="7112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5105400"/>
            <a:ext cx="7112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965915" y="-1300766"/>
            <a:ext cx="13612969" cy="469166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40000" y="419100"/>
            <a:ext cx="7992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ghép chứa các có quan hệ với nhau về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9347200" y="6077753"/>
            <a:ext cx="1016000" cy="685800"/>
          </a:xfrm>
          <a:prstGeom prst="star5">
            <a:avLst>
              <a:gd name="adj" fmla="val 2249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6052" y="500535"/>
            <a:ext cx="10199921" cy="1015660"/>
          </a:xfrm>
          <a:prstGeom prst="rect">
            <a:avLst/>
          </a:prstGeom>
          <a:noFill/>
        </p:spPr>
        <p:txBody>
          <a:bodyPr wrap="none" lIns="91262" tIns="45718" rIns="91262" bIns="45718">
            <a:spAutoFit/>
          </a:bodyPr>
          <a:lstStyle/>
          <a:p>
            <a:pPr algn="ctr" defTabSz="912360"/>
            <a:r>
              <a:rPr lang="en-US" sz="6000" b="1" dirty="0">
                <a:ln w="28575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VƯỢT CHƯỚNG NGẠI VẬT</a:t>
            </a:r>
          </a:p>
        </p:txBody>
      </p:sp>
      <p:sp>
        <p:nvSpPr>
          <p:cNvPr id="6" name="Oval 5"/>
          <p:cNvSpPr/>
          <p:nvPr/>
        </p:nvSpPr>
        <p:spPr>
          <a:xfrm>
            <a:off x="2020875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G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45179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Ồ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69223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M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93391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C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17559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Ó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41731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vi-VN" sz="3200" b="1" kern="0" dirty="0">
                <a:solidFill>
                  <a:prstClr val="white"/>
                </a:solidFill>
                <a:latin typeface="Arial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5766023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6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90055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C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14223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H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8395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Ữ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2563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C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86731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Á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10903" y="21025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62" tIns="45718" rIns="91262" bIns="45718" rtlCol="0" anchor="ctr"/>
          <a:lstStyle/>
          <a:p>
            <a:pPr algn="ctr" defTabSz="91236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I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" y="3425780"/>
            <a:ext cx="12190992" cy="34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1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4191051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14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599" y="5105400"/>
            <a:ext cx="479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hợp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51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03797" y="-1094704"/>
            <a:ext cx="15092903" cy="4142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8061"/>
            <a:ext cx="101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Nhóm từ, tập hợp từ được gọi là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3962400"/>
            <a:ext cx="9652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3276600"/>
            <a:ext cx="7112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5105400"/>
            <a:ext cx="7112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5943600"/>
            <a:ext cx="711200" cy="533400"/>
          </a:xfrm>
          <a:prstGeom prst="rect">
            <a:avLst/>
          </a:prstGeom>
        </p:spPr>
      </p:pic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10599271" y="6061114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4191037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5105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517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37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11200" y="-1068946"/>
            <a:ext cx="12395200" cy="3964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0" y="280897"/>
            <a:ext cx="843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. Từ chỉ đặc điểm, tính chất của sự vật, hiện tượng và hoạt động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được gọi là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4000" y="4953000"/>
            <a:ext cx="9652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3276600"/>
            <a:ext cx="7112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4114800"/>
            <a:ext cx="7112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6019800"/>
            <a:ext cx="711200" cy="533400"/>
          </a:xfrm>
          <a:prstGeom prst="rect">
            <a:avLst/>
          </a:prstGeom>
        </p:spPr>
      </p:pic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10515600" y="6153953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4191037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5105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517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 đại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 động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 danh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 tính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37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11200" y="-1068946"/>
            <a:ext cx="12395200" cy="3964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0" y="280897"/>
            <a:ext cx="843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6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Xác định tên gọi cho các cụm từ sau: “làng ấy, những ngôi nhà, thứ sáu”…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4000" y="4953000"/>
            <a:ext cx="9652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3276600"/>
            <a:ext cx="7112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4114800"/>
            <a:ext cx="7112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6019800"/>
            <a:ext cx="711200" cy="533400"/>
          </a:xfrm>
          <a:prstGeom prst="rect">
            <a:avLst/>
          </a:prstGeom>
        </p:spPr>
      </p:pic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10515600" y="6153953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4191021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2000" y="324656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láy.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1099" y="4018229"/>
            <a:ext cx="565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1099" y="4977702"/>
            <a:ext cx="592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Hán Việt.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2497" y="5455216"/>
            <a:ext cx="700495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1200" y="3733821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92428" y="-1177620"/>
            <a:ext cx="13196552" cy="464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45550"/>
            <a:ext cx="843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Các từ: “sứ giả, đại nhân, ân nhân, thi sĩ” là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6000" y="5931809"/>
            <a:ext cx="9652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5200" y="3236386"/>
            <a:ext cx="7112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0141" y="4156840"/>
            <a:ext cx="7112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66000" y="5181600"/>
            <a:ext cx="711200" cy="533400"/>
          </a:xfrm>
          <a:prstGeom prst="rect">
            <a:avLst/>
          </a:prstGeom>
        </p:spPr>
      </p:pic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11023600" y="5995115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419100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144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44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44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000" y="6019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0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0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60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từ.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03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5867400"/>
            <a:ext cx="9652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3276600"/>
            <a:ext cx="7112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4114800"/>
            <a:ext cx="7112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5105400"/>
            <a:ext cx="7112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901521" y="-875763"/>
            <a:ext cx="13986456" cy="426666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3155" y="708010"/>
            <a:ext cx="902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từ: “vui, buồn, giận, hờn” là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10711645" y="6019800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 hóa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Ẩn dụ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Hoán dụ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7600" y="419107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73"/>
            <a:ext cx="2336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04800" y="-304800"/>
            <a:ext cx="12192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40000" y="1162734"/>
            <a:ext cx="751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Câu văn: “Bạn Nam chạy nhanh như thỏ.” dung phép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3124200"/>
            <a:ext cx="9652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4114800"/>
            <a:ext cx="7112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5105400"/>
            <a:ext cx="7112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6019800"/>
            <a:ext cx="711200" cy="533400"/>
          </a:xfrm>
          <a:prstGeom prst="rect">
            <a:avLst/>
          </a:prstGeom>
        </p:spPr>
      </p:pic>
      <p:sp>
        <p:nvSpPr>
          <p:cNvPr id="30" name="5-Point Star 29">
            <a:hlinkClick r:id="rId11" action="ppaction://hlinksldjump"/>
          </p:cNvPr>
          <p:cNvSpPr/>
          <p:nvPr/>
        </p:nvSpPr>
        <p:spPr>
          <a:xfrm>
            <a:off x="10668000" y="6028923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4191051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ghép.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Hán Việt.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đồng âm.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đa nghĩa.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733851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380129" y="-1371600"/>
            <a:ext cx="16486093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85" y="-59011"/>
            <a:ext cx="9906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. Từ có nguồn gốc từ tiếng Hán, dùng theo cách cấu tạo, cách hiểu, đôi khi có đặc thù riêng của người Việt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được gọi là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3962400"/>
            <a:ext cx="9652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3276600"/>
            <a:ext cx="7112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5105400"/>
            <a:ext cx="7112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5943600"/>
            <a:ext cx="7112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11176000" y="6172200"/>
            <a:ext cx="1016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3" y="1106007"/>
            <a:ext cx="9217024" cy="50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863" y="3461242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7200" b="1" dirty="0">
                <a:solidFill>
                  <a:srgbClr val="00B05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VẬN DỤNG</a:t>
            </a:r>
            <a:endParaRPr lang="en-US" altLang="zh-CN" sz="7200" b="1" dirty="0">
              <a:solidFill>
                <a:srgbClr val="00B05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292659"/>
            <a:ext cx="1861855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732392"/>
            <a:ext cx="1861855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B8F268-8993-2247-84E5-23EA9201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569" y="1080276"/>
            <a:ext cx="5817772" cy="3776451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anchor="ctr"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0170" algn="l"/>
                <a:tab pos="180340" algn="l"/>
                <a:tab pos="270510" algn="l"/>
              </a:tabLst>
            </a:pPr>
            <a:r>
              <a:rPr lang="en-US" sz="3600">
                <a:latin typeface="Times New Roman"/>
                <a:ea typeface="Calibri"/>
                <a:cs typeface="Times New Roman"/>
              </a:rPr>
              <a:t>Viết đoạn văn ngắn (từ 7-10 câu) miêu tả cảnh đẹp mà em thích, có sử dụng biện pháp tu từ so sánh, từ láy và từ ghép.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20" y="3564693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20" y="3564693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8EE0095-6D12-0744-BDA2-969FA2F7A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9" r="12621"/>
          <a:stretch/>
        </p:blipFill>
        <p:spPr>
          <a:xfrm>
            <a:off x="7482625" y="871280"/>
            <a:ext cx="3953595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3" y="5987150"/>
            <a:ext cx="1054467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9637F6-2BE5-D145-8031-DE1DC5FCD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6997">
            <a:off x="-609666" y="4162381"/>
            <a:ext cx="2942900" cy="26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1863" y="130692"/>
            <a:ext cx="9055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6000" b="1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Hướng</a:t>
            </a:r>
            <a:r>
              <a:rPr lang="en-SG" altLang="zh-CN" sz="60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6000" b="1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dẫn</a:t>
            </a:r>
            <a:r>
              <a:rPr lang="en-SG" altLang="zh-CN" sz="60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6000" b="1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viết</a:t>
            </a:r>
            <a:r>
              <a:rPr lang="en-SG" altLang="zh-CN" sz="60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6000" b="1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đoạn</a:t>
            </a:r>
            <a:r>
              <a:rPr lang="en-SG" altLang="zh-CN" sz="6000" b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văn</a:t>
            </a:r>
            <a:endParaRPr lang="en-US" altLang="zh-CN" sz="6000" b="1" dirty="0">
              <a:solidFill>
                <a:prstClr val="black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688" y="1264689"/>
            <a:ext cx="989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altLang="zh-CN" sz="32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* </a:t>
            </a:r>
            <a:r>
              <a:rPr lang="en-SG" altLang="zh-CN" sz="3200" b="1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Về</a:t>
            </a:r>
            <a:r>
              <a:rPr lang="en-SG" altLang="zh-CN" sz="32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b="1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hình</a:t>
            </a:r>
            <a:r>
              <a:rPr lang="en-SG" altLang="zh-CN" sz="3200" b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thức</a:t>
            </a:r>
            <a:endParaRPr lang="en-SG" altLang="zh-CN" sz="3200" b="1" dirty="0">
              <a:solidFill>
                <a:prstClr val="black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Đảm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bảo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số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câu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,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đảm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bảo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về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quy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tắc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chính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tả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Đảm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bảo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hình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thức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đoạn</a:t>
            </a:r>
            <a:r>
              <a:rPr lang="en-SG" altLang="zh-CN" sz="3200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văn</a:t>
            </a:r>
            <a:r>
              <a:rPr lang="en-SG" altLang="zh-CN" sz="320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SG" altLang="zh-CN" sz="320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Có sử dụng phép so sánh, từ láy, từ ghép.</a:t>
            </a:r>
            <a:endParaRPr lang="en-US" altLang="zh-CN" sz="3200" dirty="0">
              <a:solidFill>
                <a:prstClr val="black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688" y="3076421"/>
            <a:ext cx="1100159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SG" altLang="zh-CN" sz="32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* </a:t>
            </a:r>
            <a:r>
              <a:rPr lang="en-SG" altLang="zh-CN" sz="3200" b="1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Về</a:t>
            </a:r>
            <a:r>
              <a:rPr lang="en-SG" altLang="zh-CN" sz="32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SG" altLang="zh-CN" sz="3200" b="1" dirty="0" err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nội</a:t>
            </a:r>
            <a:r>
              <a:rPr lang="en-SG" altLang="zh-CN" sz="3200" b="1" dirty="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dung</a:t>
            </a:r>
            <a:r>
              <a:rPr lang="en-SG" altLang="zh-CN" sz="3200" b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: miêu tả một cảnh đẹp mà em thích.</a:t>
            </a:r>
            <a:endParaRPr lang="en-SG" altLang="zh-CN" sz="3200" b="1" dirty="0">
              <a:solidFill>
                <a:prstClr val="black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9732" y="4393666"/>
            <a:ext cx="8772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Miêu tả những nét nổi bật của khung cảnh ấy.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29732" y="3578397"/>
            <a:ext cx="670635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SG" altLang="zh-CN" sz="3200" b="1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- </a:t>
            </a:r>
            <a:r>
              <a:rPr lang="en-SG" altLang="zh-CN" sz="3200">
                <a:solidFill>
                  <a:prstClr val="black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Giới cảnh đẹp mà em thích.</a:t>
            </a:r>
            <a:endParaRPr lang="en-SG" altLang="zh-CN" sz="3200" dirty="0">
              <a:solidFill>
                <a:prstClr val="black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9732" y="5138524"/>
            <a:ext cx="623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Khái quát tình cảm với cảnh đẹp.</a:t>
            </a:r>
            <a:endParaRPr lang="vi-V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2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475" y="18458"/>
            <a:ext cx="9727650" cy="923326"/>
          </a:xfrm>
          <a:prstGeom prst="rect">
            <a:avLst/>
          </a:prstGeom>
          <a:noFill/>
        </p:spPr>
        <p:txBody>
          <a:bodyPr wrap="square" lIns="91292" tIns="45718" rIns="91292" bIns="45718">
            <a:spAutoFit/>
          </a:bodyPr>
          <a:lstStyle/>
          <a:p>
            <a:pPr algn="ctr" defTabSz="912700"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VƯỢT CHƯỚNG NGẠI VẬT</a:t>
            </a:r>
          </a:p>
        </p:txBody>
      </p:sp>
      <p:sp>
        <p:nvSpPr>
          <p:cNvPr id="7" name="câu hỏi 1">
            <a:hlinkClick r:id="rId4" action="ppaction://hlinksldjump"/>
            <a:extLst>
              <a:ext uri="{FF2B5EF4-FFF2-40B4-BE49-F238E27FC236}">
                <a16:creationId xmlns:a16="http://schemas.microsoft.com/office/drawing/2014/main" id="{F168202F-C857-4AB0-A656-22F653E7984A}"/>
              </a:ext>
            </a:extLst>
          </p:cNvPr>
          <p:cNvSpPr/>
          <p:nvPr/>
        </p:nvSpPr>
        <p:spPr>
          <a:xfrm>
            <a:off x="1385212" y="1139856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1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câu hỏi 1">
            <a:hlinkClick r:id="rId5" action="ppaction://hlinksldjump"/>
            <a:extLst>
              <a:ext uri="{FF2B5EF4-FFF2-40B4-BE49-F238E27FC236}">
                <a16:creationId xmlns:a16="http://schemas.microsoft.com/office/drawing/2014/main" id="{F168202F-C857-4AB0-A656-22F653E7984A}"/>
              </a:ext>
            </a:extLst>
          </p:cNvPr>
          <p:cNvSpPr/>
          <p:nvPr/>
        </p:nvSpPr>
        <p:spPr>
          <a:xfrm>
            <a:off x="1385212" y="1901147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2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câu hỏi 1">
            <a:hlinkClick r:id="rId6" action="ppaction://hlinksldjump"/>
            <a:extLst>
              <a:ext uri="{FF2B5EF4-FFF2-40B4-BE49-F238E27FC236}">
                <a16:creationId xmlns:a16="http://schemas.microsoft.com/office/drawing/2014/main" id="{F168202F-C857-4AB0-A656-22F653E7984A}"/>
              </a:ext>
            </a:extLst>
          </p:cNvPr>
          <p:cNvSpPr/>
          <p:nvPr/>
        </p:nvSpPr>
        <p:spPr>
          <a:xfrm>
            <a:off x="1342048" y="2731858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3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câu hỏi 1">
            <a:hlinkClick r:id="rId7" action="ppaction://hlinksldjump"/>
            <a:extLst>
              <a:ext uri="{FF2B5EF4-FFF2-40B4-BE49-F238E27FC236}">
                <a16:creationId xmlns:a16="http://schemas.microsoft.com/office/drawing/2014/main" id="{F168202F-C857-4AB0-A656-22F653E7984A}"/>
              </a:ext>
            </a:extLst>
          </p:cNvPr>
          <p:cNvSpPr/>
          <p:nvPr/>
        </p:nvSpPr>
        <p:spPr>
          <a:xfrm>
            <a:off x="1385212" y="349329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4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câu hỏi 1">
            <a:hlinkClick r:id="rId8" action="ppaction://hlinksldjump"/>
            <a:extLst>
              <a:ext uri="{FF2B5EF4-FFF2-40B4-BE49-F238E27FC236}">
                <a16:creationId xmlns:a16="http://schemas.microsoft.com/office/drawing/2014/main" id="{F168202F-C857-4AB0-A656-22F653E7984A}"/>
              </a:ext>
            </a:extLst>
          </p:cNvPr>
          <p:cNvSpPr/>
          <p:nvPr/>
        </p:nvSpPr>
        <p:spPr>
          <a:xfrm>
            <a:off x="1385212" y="4242906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5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âu hỏi 1">
            <a:hlinkClick r:id="rId9" action="ppaction://hlinksldjump"/>
            <a:extLst>
              <a:ext uri="{FF2B5EF4-FFF2-40B4-BE49-F238E27FC236}">
                <a16:creationId xmlns:a16="http://schemas.microsoft.com/office/drawing/2014/main" id="{F168202F-C857-4AB0-A656-22F653E7984A}"/>
              </a:ext>
            </a:extLst>
          </p:cNvPr>
          <p:cNvSpPr/>
          <p:nvPr/>
        </p:nvSpPr>
        <p:spPr>
          <a:xfrm>
            <a:off x="1385212" y="5031906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6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817353" y="1250027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5417347" y="20747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3520705" y="4386479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851963" y="2074731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836287" y="2867546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768495" y="4389606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787929" y="3676186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851963" y="5176128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7229695" y="1251895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046669" y="211696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663672" y="214176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175189" y="207473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7818762" y="293355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3019763" y="3676186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5385811" y="2867546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8448986" y="2926826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3556695" y="364895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154254" y="367161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5407950" y="3671421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012634" y="3685600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5373598" y="4437963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112446" y="521030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5464981" y="5198574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11201847" y="1144259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11194708" y="1847507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11186453" y="2557883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11186453" y="3935700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11186453" y="3271704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11171565" y="4636421"/>
            <a:ext cx="549524" cy="60468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11116405" y="3271704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H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020435" y="3684791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Ừ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169850" y="3664058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N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3013065" y="3653000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T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750427" y="3654042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H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5379218" y="3654194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T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3570090" y="3652733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Í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621854" y="124175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008949" y="124175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5393083" y="1257205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6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" y="5843454"/>
            <a:ext cx="12190992" cy="951041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5997767" y="2885259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599945" y="2912094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7215748" y="2953552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8463212" y="2919939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Ạ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7804536" y="2902104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O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7216190" y="2933552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L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594907" y="2885455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N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794934" y="2875072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P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014366" y="2875072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Â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11146687" y="2579323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P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5383498" y="2855999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H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4187019" y="4400578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051957" y="4459327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6749997" y="4452605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5385811" y="4434774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C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030021" y="4448536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V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11171565" y="3948611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Ứ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760349" y="4397207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srgbClr val="FF0000"/>
                </a:solidFill>
                <a:latin typeface="Calibri"/>
              </a:rPr>
              <a:t>Ứ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717130" y="4434774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Ụ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141875" y="4389606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H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B33C971-925B-4237-B00B-30527460C49E}"/>
              </a:ext>
            </a:extLst>
          </p:cNvPr>
          <p:cNvSpPr/>
          <p:nvPr/>
        </p:nvSpPr>
        <p:spPr>
          <a:xfrm>
            <a:off x="9095605" y="2926826"/>
            <a:ext cx="604684" cy="604684"/>
          </a:xfrm>
          <a:prstGeom prst="ellipse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?</a:t>
            </a:r>
            <a:endParaRPr lang="vi-VN" sz="3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5-Point Star 2">
            <a:hlinkClick r:id="rId11" action="ppaction://hlinksldjump"/>
          </p:cNvPr>
          <p:cNvSpPr/>
          <p:nvPr/>
        </p:nvSpPr>
        <p:spPr>
          <a:xfrm>
            <a:off x="10673248" y="-14457"/>
            <a:ext cx="1211916" cy="1091787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9886306" y="1208076"/>
            <a:ext cx="826476" cy="672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9" name="5-Point Star 98"/>
          <p:cNvSpPr/>
          <p:nvPr/>
        </p:nvSpPr>
        <p:spPr>
          <a:xfrm>
            <a:off x="9886306" y="1893985"/>
            <a:ext cx="826476" cy="672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5-Point Star 99"/>
          <p:cNvSpPr/>
          <p:nvPr/>
        </p:nvSpPr>
        <p:spPr>
          <a:xfrm>
            <a:off x="9886306" y="2528151"/>
            <a:ext cx="826476" cy="672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1" name="5-Point Star 100"/>
          <p:cNvSpPr/>
          <p:nvPr/>
        </p:nvSpPr>
        <p:spPr>
          <a:xfrm>
            <a:off x="9886306" y="3222281"/>
            <a:ext cx="826476" cy="672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2" name="5-Point Star 101"/>
          <p:cNvSpPr/>
          <p:nvPr/>
        </p:nvSpPr>
        <p:spPr>
          <a:xfrm>
            <a:off x="9886306" y="3998885"/>
            <a:ext cx="826476" cy="672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3" name="5-Point Star 102"/>
          <p:cNvSpPr/>
          <p:nvPr/>
        </p:nvSpPr>
        <p:spPr>
          <a:xfrm>
            <a:off x="9886306" y="4644351"/>
            <a:ext cx="826476" cy="672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11186453" y="1092901"/>
            <a:ext cx="604684" cy="66544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T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602451" y="1203641"/>
            <a:ext cx="604684" cy="66544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N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7229834" y="1226601"/>
            <a:ext cx="604684" cy="66544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G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747530" y="1215758"/>
            <a:ext cx="604684" cy="66544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T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5359133" y="1241752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I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5970736" y="1225303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Ế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3510687" y="4389606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C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044969" y="2116661"/>
            <a:ext cx="604684" cy="5690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Ơ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653941" y="2111571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N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164309" y="2063406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T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808707" y="2074731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Ừ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5407616" y="2065827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Đ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11186453" y="1853357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Ừ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9082127" y="2901196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I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6079611" y="5206404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U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5474927" y="5183979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prstClr val="black"/>
                </a:solidFill>
                <a:latin typeface="Calibri"/>
              </a:rPr>
              <a:t>Â</a:t>
            </a:r>
            <a:endParaRPr lang="vi-VN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11158873" y="4654065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C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00D6C23-C3E9-F248-9E42-6013B230F14E}"/>
              </a:ext>
            </a:extLst>
          </p:cNvPr>
          <p:cNvSpPr/>
          <p:nvPr/>
        </p:nvSpPr>
        <p:spPr>
          <a:xfrm>
            <a:off x="4850214" y="5176128"/>
            <a:ext cx="604684" cy="6046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292" tIns="45718" rIns="91292" bIns="45718" rtlCol="0" anchor="ctr"/>
          <a:lstStyle/>
          <a:p>
            <a:pPr algn="ctr" defTabSz="912700"/>
            <a:r>
              <a:rPr lang="en-US" sz="3200" b="1" kern="0">
                <a:solidFill>
                  <a:srgbClr val="FF0000"/>
                </a:solidFill>
                <a:latin typeface="Calibri"/>
              </a:rPr>
              <a:t>C</a:t>
            </a:r>
            <a:endParaRPr lang="vi-VN" sz="3200" b="1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67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2.59259E-6 L -1.66667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58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68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215" grpId="0" animBg="1"/>
      <p:bldP spid="216" grpId="0" animBg="1"/>
      <p:bldP spid="218" grpId="0" animBg="1"/>
      <p:bldP spid="123" grpId="0" animBg="1"/>
      <p:bldP spid="124" grpId="0" animBg="1"/>
      <p:bldP spid="125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2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17" grpId="0" animBg="1"/>
      <p:bldP spid="118" grpId="0" animBg="1"/>
      <p:bldP spid="121" grpId="0" animBg="1"/>
      <p:bldP spid="122" grpId="0" animBg="1"/>
      <p:bldP spid="126" grpId="0" animBg="1"/>
      <p:bldP spid="127" grpId="0" animBg="1"/>
      <p:bldP spid="128" grpId="0" animBg="1"/>
      <p:bldP spid="137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" y="1030153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8873" y="1690321"/>
            <a:ext cx="1128221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867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 GẶP CÁC EM Ở TIẾT HỌC SAU NHÉ</a:t>
            </a:r>
            <a:r>
              <a:rPr lang="vi-VN" altLang="zh-CN" sz="5867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  <a:endParaRPr lang="zh-CN" altLang="en-US" sz="5867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3" y="4884490"/>
            <a:ext cx="5471844" cy="1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3D9E5-E811-4D63-AD82-8A5B979C1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70" y="3769285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32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75" y="513054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4271" y="2659568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Đơn vị nhỏ nhất cấu tạo nên từ?(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42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hlinkClick r:id="rId10" action="ppaction://hlinksldjump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9" y="6495072"/>
            <a:ext cx="1726928" cy="38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20" tIns="45718" rIns="91320" bIns="45718" rtlCol="0">
            <a:spAutoFit/>
          </a:bodyPr>
          <a:lstStyle/>
          <a:p>
            <a:pPr defTabSz="913017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AC6AB6-5321-4571-AD62-E7141E21EBD4}"/>
              </a:ext>
            </a:extLst>
          </p:cNvPr>
          <p:cNvSpPr/>
          <p:nvPr/>
        </p:nvSpPr>
        <p:spPr>
          <a:xfrm>
            <a:off x="2541339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030150-3157-4543-BE4F-B9BFAB444E06}"/>
              </a:ext>
            </a:extLst>
          </p:cNvPr>
          <p:cNvSpPr/>
          <p:nvPr/>
        </p:nvSpPr>
        <p:spPr>
          <a:xfrm>
            <a:off x="3463914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0C49A-B7BA-43E7-995F-FD5459F1C02D}"/>
              </a:ext>
            </a:extLst>
          </p:cNvPr>
          <p:cNvSpPr/>
          <p:nvPr/>
        </p:nvSpPr>
        <p:spPr>
          <a:xfrm>
            <a:off x="4386563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AE3F85-B04A-4B40-BBA0-3CA9C6CA3420}"/>
              </a:ext>
            </a:extLst>
          </p:cNvPr>
          <p:cNvSpPr/>
          <p:nvPr/>
        </p:nvSpPr>
        <p:spPr>
          <a:xfrm>
            <a:off x="5348527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F19479-C75C-4506-9D0C-3807FE9AB011}"/>
              </a:ext>
            </a:extLst>
          </p:cNvPr>
          <p:cNvSpPr/>
          <p:nvPr/>
        </p:nvSpPr>
        <p:spPr>
          <a:xfrm>
            <a:off x="6310243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F19479-C75C-4506-9D0C-3807FE9AB011}"/>
              </a:ext>
            </a:extLst>
          </p:cNvPr>
          <p:cNvSpPr/>
          <p:nvPr/>
        </p:nvSpPr>
        <p:spPr>
          <a:xfrm>
            <a:off x="7026708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 defTabSz="913017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30F0AD-C040-467F-B62B-294308B4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29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73" y="5130521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4271" y="2093851"/>
            <a:ext cx="10526728" cy="242213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Từ gồm một tiếng có nghĩa tạo thành được gọi là (5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42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57" name="Cloud 56">
            <a:hlinkClick r:id="rId8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hlinkClick r:id="rId8" action="ppaction://hlinksldjump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9" y="6495052"/>
            <a:ext cx="1726928" cy="38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54" tIns="45718" rIns="91354" bIns="45718" rtlCol="0">
            <a:spAutoFit/>
          </a:bodyPr>
          <a:lstStyle/>
          <a:p>
            <a:pPr defTabSz="913402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030150-3157-4543-BE4F-B9BFAB444E06}"/>
              </a:ext>
            </a:extLst>
          </p:cNvPr>
          <p:cNvSpPr/>
          <p:nvPr/>
        </p:nvSpPr>
        <p:spPr>
          <a:xfrm>
            <a:off x="3463914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/>
            <a:r>
              <a:rPr lang="en-US" sz="3200" b="1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0C49A-B7BA-43E7-995F-FD5459F1C02D}"/>
              </a:ext>
            </a:extLst>
          </p:cNvPr>
          <p:cNvSpPr/>
          <p:nvPr/>
        </p:nvSpPr>
        <p:spPr>
          <a:xfrm>
            <a:off x="4386563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/>
            <a:r>
              <a:rPr lang="en-US" sz="3200" b="1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AE3F85-B04A-4B40-BBA0-3CA9C6CA3420}"/>
              </a:ext>
            </a:extLst>
          </p:cNvPr>
          <p:cNvSpPr/>
          <p:nvPr/>
        </p:nvSpPr>
        <p:spPr>
          <a:xfrm>
            <a:off x="5348527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/>
            <a:r>
              <a:rPr lang="en-US" sz="3200" b="1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F19479-C75C-4506-9D0C-3807FE9AB011}"/>
              </a:ext>
            </a:extLst>
          </p:cNvPr>
          <p:cNvSpPr/>
          <p:nvPr/>
        </p:nvSpPr>
        <p:spPr>
          <a:xfrm>
            <a:off x="6310243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/>
            <a:r>
              <a:rPr lang="en-US" sz="3200" b="1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924294-5B7D-4AF7-A11C-C05C4C0DE7F0}"/>
              </a:ext>
            </a:extLst>
          </p:cNvPr>
          <p:cNvSpPr/>
          <p:nvPr/>
        </p:nvSpPr>
        <p:spPr>
          <a:xfrm>
            <a:off x="2680739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 defTabSz="913402"/>
            <a:r>
              <a:rPr lang="en-US" sz="3200" b="1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9" grpId="0" animBg="1"/>
      <p:bldP spid="20" grpId="0" animBg="1"/>
      <p:bldP spid="21" grpId="0" animBg="1"/>
      <p:bldP spid="2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12A107-5A93-455E-ACEF-F626D9EA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70" y="3769237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81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25" y="5130495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4271" y="1987296"/>
            <a:ext cx="10526728" cy="270727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Chia ra thành nhiều loại khác nhau, được gọi là gì?</a:t>
            </a:r>
          </a:p>
          <a:p>
            <a:pPr algn="ctr" defTabSz="913833"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(8 kí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42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hlinkClick r:id="rId10" action="ppaction://hlinksldjump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9" y="6495028"/>
            <a:ext cx="1726928" cy="38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2" tIns="45718" rIns="91392" bIns="45718" rtlCol="0">
            <a:spAutoFit/>
          </a:bodyPr>
          <a:lstStyle/>
          <a:p>
            <a:pPr defTabSz="913833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AC6AB6-5321-4571-AD62-E7141E21EBD4}"/>
              </a:ext>
            </a:extLst>
          </p:cNvPr>
          <p:cNvSpPr/>
          <p:nvPr/>
        </p:nvSpPr>
        <p:spPr>
          <a:xfrm>
            <a:off x="2541339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030150-3157-4543-BE4F-B9BFAB444E06}"/>
              </a:ext>
            </a:extLst>
          </p:cNvPr>
          <p:cNvSpPr/>
          <p:nvPr/>
        </p:nvSpPr>
        <p:spPr>
          <a:xfrm>
            <a:off x="3463914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0C49A-B7BA-43E7-995F-FD5459F1C02D}"/>
              </a:ext>
            </a:extLst>
          </p:cNvPr>
          <p:cNvSpPr/>
          <p:nvPr/>
        </p:nvSpPr>
        <p:spPr>
          <a:xfrm>
            <a:off x="4386563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AE3F85-B04A-4B40-BBA0-3CA9C6CA3420}"/>
              </a:ext>
            </a:extLst>
          </p:cNvPr>
          <p:cNvSpPr/>
          <p:nvPr/>
        </p:nvSpPr>
        <p:spPr>
          <a:xfrm>
            <a:off x="5348527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F19479-C75C-4506-9D0C-3807FE9AB011}"/>
              </a:ext>
            </a:extLst>
          </p:cNvPr>
          <p:cNvSpPr/>
          <p:nvPr/>
        </p:nvSpPr>
        <p:spPr>
          <a:xfrm>
            <a:off x="6260226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F19479-C75C-4506-9D0C-3807FE9AB011}"/>
              </a:ext>
            </a:extLst>
          </p:cNvPr>
          <p:cNvSpPr/>
          <p:nvPr/>
        </p:nvSpPr>
        <p:spPr>
          <a:xfrm>
            <a:off x="7026708" y="1107577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F19479-C75C-4506-9D0C-3807FE9AB011}"/>
              </a:ext>
            </a:extLst>
          </p:cNvPr>
          <p:cNvSpPr/>
          <p:nvPr/>
        </p:nvSpPr>
        <p:spPr>
          <a:xfrm>
            <a:off x="7793190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F19479-C75C-4506-9D0C-3807FE9AB011}"/>
              </a:ext>
            </a:extLst>
          </p:cNvPr>
          <p:cNvSpPr/>
          <p:nvPr/>
        </p:nvSpPr>
        <p:spPr>
          <a:xfrm>
            <a:off x="8459631" y="110538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18" rIns="91392" bIns="45718" rtlCol="0" anchor="ctr"/>
          <a:lstStyle/>
          <a:p>
            <a:pPr algn="ctr" defTabSz="913833"/>
            <a:r>
              <a:rPr lang="en-US" sz="3200" b="1">
                <a:solidFill>
                  <a:prstClr val="white"/>
                </a:solidFill>
              </a:rPr>
              <a:t>8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6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CDE6C-0FD9-40FE-BC8D-42EE6F73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6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5" y="513046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0" y="2659583"/>
            <a:ext cx="11745533" cy="1980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( 6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42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57" name="Cloud 56">
            <a:hlinkClick r:id="rId8" action="ppaction://hlinksldjump"/>
          </p:cNvPr>
          <p:cNvSpPr/>
          <p:nvPr/>
        </p:nvSpPr>
        <p:spPr>
          <a:xfrm>
            <a:off x="4991247" y="5022378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hlinkClick r:id="rId9" action="ppaction://hlinksldjump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9" y="6495006"/>
            <a:ext cx="1726928" cy="38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4" tIns="45718" rIns="91434" bIns="45718" rtlCol="0">
            <a:spAutoFit/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0C49A-B7BA-43E7-995F-FD5459F1C02D}"/>
              </a:ext>
            </a:extLst>
          </p:cNvPr>
          <p:cNvSpPr/>
          <p:nvPr/>
        </p:nvSpPr>
        <p:spPr>
          <a:xfrm>
            <a:off x="4386563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AE3F85-B04A-4B40-BBA0-3CA9C6CA3420}"/>
              </a:ext>
            </a:extLst>
          </p:cNvPr>
          <p:cNvSpPr/>
          <p:nvPr/>
        </p:nvSpPr>
        <p:spPr>
          <a:xfrm>
            <a:off x="5242446" y="1147039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B629B4-FD4C-4FCC-8188-991A2F085934}"/>
              </a:ext>
            </a:extLst>
          </p:cNvPr>
          <p:cNvSpPr/>
          <p:nvPr/>
        </p:nvSpPr>
        <p:spPr>
          <a:xfrm>
            <a:off x="3463914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1204BF-9E4C-4DEE-8659-BF16559DF340}"/>
              </a:ext>
            </a:extLst>
          </p:cNvPr>
          <p:cNvSpPr/>
          <p:nvPr/>
        </p:nvSpPr>
        <p:spPr>
          <a:xfrm>
            <a:off x="2603531" y="11066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8D5E26-CA77-4C38-8814-57B8038384EC}"/>
              </a:ext>
            </a:extLst>
          </p:cNvPr>
          <p:cNvSpPr/>
          <p:nvPr/>
        </p:nvSpPr>
        <p:spPr>
          <a:xfrm>
            <a:off x="6914311" y="1169227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E4FAD7-A786-4AA0-99DD-9E8FF4950F73}"/>
              </a:ext>
            </a:extLst>
          </p:cNvPr>
          <p:cNvSpPr/>
          <p:nvPr/>
        </p:nvSpPr>
        <p:spPr>
          <a:xfrm>
            <a:off x="6096022" y="1142123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20" grpId="0" animBg="1"/>
      <p:bldP spid="21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CDE6C-0FD9-40FE-BC8D-42EE6F73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0"/>
            <a:ext cx="12192000" cy="6854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6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5" y="513046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83336" y="2659583"/>
            <a:ext cx="11462197" cy="1980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4309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309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42" y="470250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endParaRPr lang="vi-VN" sz="1900">
              <a:solidFill>
                <a:prstClr val="white"/>
              </a:solidFill>
            </a:endParaRPr>
          </a:p>
        </p:txBody>
      </p:sp>
      <p:sp>
        <p:nvSpPr>
          <p:cNvPr id="57" name="Cloud 56">
            <a:hlinkClick r:id="rId8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hlinkClick r:id="rId8" action="ppaction://hlinksldjump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9" y="6495006"/>
            <a:ext cx="1726928" cy="38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4" tIns="45718" rIns="91434" bIns="45718" rtlCol="0">
            <a:spAutoFit/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0C49A-B7BA-43E7-995F-FD5459F1C02D}"/>
              </a:ext>
            </a:extLst>
          </p:cNvPr>
          <p:cNvSpPr/>
          <p:nvPr/>
        </p:nvSpPr>
        <p:spPr>
          <a:xfrm>
            <a:off x="6619647" y="11374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B629B4-FD4C-4FCC-8188-991A2F085934}"/>
              </a:ext>
            </a:extLst>
          </p:cNvPr>
          <p:cNvSpPr/>
          <p:nvPr/>
        </p:nvSpPr>
        <p:spPr>
          <a:xfrm>
            <a:off x="5913233" y="11374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1204BF-9E4C-4DEE-8659-BF16559DF340}"/>
              </a:ext>
            </a:extLst>
          </p:cNvPr>
          <p:cNvSpPr/>
          <p:nvPr/>
        </p:nvSpPr>
        <p:spPr>
          <a:xfrm>
            <a:off x="5242418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B0C49A-B7BA-43E7-995F-FD5459F1C02D}"/>
              </a:ext>
            </a:extLst>
          </p:cNvPr>
          <p:cNvSpPr/>
          <p:nvPr/>
        </p:nvSpPr>
        <p:spPr>
          <a:xfrm>
            <a:off x="4448166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B629B4-FD4C-4FCC-8188-991A2F085934}"/>
              </a:ext>
            </a:extLst>
          </p:cNvPr>
          <p:cNvSpPr/>
          <p:nvPr/>
        </p:nvSpPr>
        <p:spPr>
          <a:xfrm>
            <a:off x="3525517" y="11220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1204BF-9E4C-4DEE-8659-BF16559DF340}"/>
              </a:ext>
            </a:extLst>
          </p:cNvPr>
          <p:cNvSpPr/>
          <p:nvPr/>
        </p:nvSpPr>
        <p:spPr>
          <a:xfrm>
            <a:off x="2665134" y="1106635"/>
            <a:ext cx="604684" cy="604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r>
              <a:rPr lang="en-US" sz="3200" b="1" dirty="0">
                <a:solidFill>
                  <a:prstClr val="white"/>
                </a:solidFill>
              </a:rPr>
              <a:t>6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2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.6 CTST-Thực hành tiếng Việt - Thành ngữ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6 CTST-Thực hành tiếng Việt - Thành ngữ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4.xml><?xml version="1.0" encoding="utf-8"?>
<a:theme xmlns:a="http://schemas.openxmlformats.org/drawingml/2006/main" name="2_1.6 CTST-Thực hành tiếng Việt - Thành ngữ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5.xml><?xml version="1.0" encoding="utf-8"?>
<a:theme xmlns:a="http://schemas.openxmlformats.org/drawingml/2006/main" name="4_1.6 CTST-Thực hành tiếng Việt - Thành ngữ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6.xml><?xml version="1.0" encoding="utf-8"?>
<a:theme xmlns:a="http://schemas.openxmlformats.org/drawingml/2006/main" name="5_1.6 CTST-Thực hành tiếng Việt - Thành ngữ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7.xml><?xml version="1.0" encoding="utf-8"?>
<a:theme xmlns:a="http://schemas.openxmlformats.org/drawingml/2006/main" name="7_1.6 CTST-Thực hành tiếng Việt - Thành ngữ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ppt/theme/themeOverride2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BÀI 4, tiết 9, THỰC HÀNH TIẾNG VIỆT</Template>
  <TotalTime>352</TotalTime>
  <Words>1606</Words>
  <Application>Microsoft Office PowerPoint</Application>
  <PresentationFormat>Widescreen</PresentationFormat>
  <Paragraphs>417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40</vt:i4>
      </vt:variant>
    </vt:vector>
  </HeadingPairs>
  <TitlesOfParts>
    <vt:vector size="66" baseType="lpstr">
      <vt:lpstr>Arial</vt:lpstr>
      <vt:lpstr>Avenir Next LT Pro</vt:lpstr>
      <vt:lpstr>Calibri</vt:lpstr>
      <vt:lpstr>Calibri Light</vt:lpstr>
      <vt:lpstr>Tahoma</vt:lpstr>
      <vt:lpstr>Times New Roman</vt:lpstr>
      <vt:lpstr>汉仪小麦体简</vt:lpstr>
      <vt:lpstr>1.6 CTST-Thực hành tiếng Việt - Thành ngữ</vt:lpstr>
      <vt:lpstr>Office Theme</vt:lpstr>
      <vt:lpstr>1_1.6 CTST-Thực hành tiếng Việt - Thành ngữ</vt:lpstr>
      <vt:lpstr>2_1.6 CTST-Thực hành tiếng Việt - Thành ngữ</vt:lpstr>
      <vt:lpstr>4_1.6 CTST-Thực hành tiếng Việt - Thành ngữ</vt:lpstr>
      <vt:lpstr>5_1.6 CTST-Thực hành tiếng Việt - Thành ngữ</vt:lpstr>
      <vt:lpstr>7_1.6 CTST-Thực hành tiếng Việt - Thành ngữ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6_Slide PowerPoint Hoat Hinh _ Toan Hoa  (35)</vt:lpstr>
      <vt:lpstr>5_Slide PowerPoint Hoat Hinh _ Toan Hoa  (35)</vt:lpstr>
      <vt:lpstr>2_Office Theme</vt:lpstr>
      <vt:lpstr>14_Office Theme</vt:lpstr>
      <vt:lpstr>15_Office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Hương Đỗ</cp:lastModifiedBy>
  <cp:revision>48</cp:revision>
  <dcterms:created xsi:type="dcterms:W3CDTF">2021-11-18T06:11:49Z</dcterms:created>
  <dcterms:modified xsi:type="dcterms:W3CDTF">2022-01-24T03:28:38Z</dcterms:modified>
</cp:coreProperties>
</file>