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3"/>
  </p:notesMasterIdLst>
  <p:sldIdLst>
    <p:sldId id="258" r:id="rId4"/>
    <p:sldId id="278" r:id="rId5"/>
    <p:sldId id="287" r:id="rId6"/>
    <p:sldId id="284" r:id="rId7"/>
    <p:sldId id="289" r:id="rId8"/>
    <p:sldId id="290" r:id="rId9"/>
    <p:sldId id="291" r:id="rId10"/>
    <p:sldId id="292" r:id="rId11"/>
    <p:sldId id="293" r:id="rId12"/>
    <p:sldId id="294" r:id="rId13"/>
    <p:sldId id="295" r:id="rId14"/>
    <p:sldId id="288" r:id="rId15"/>
    <p:sldId id="296" r:id="rId16"/>
    <p:sldId id="297" r:id="rId17"/>
    <p:sldId id="285" r:id="rId18"/>
    <p:sldId id="298" r:id="rId19"/>
    <p:sldId id="299" r:id="rId20"/>
    <p:sldId id="300" r:id="rId21"/>
    <p:sldId id="286" r:id="rId22"/>
    <p:sldId id="304" r:id="rId23"/>
    <p:sldId id="344" r:id="rId24"/>
    <p:sldId id="342" r:id="rId25"/>
    <p:sldId id="343" r:id="rId26"/>
    <p:sldId id="345" r:id="rId27"/>
    <p:sldId id="302" r:id="rId28"/>
    <p:sldId id="346" r:id="rId29"/>
    <p:sldId id="347" r:id="rId30"/>
    <p:sldId id="348" r:id="rId31"/>
    <p:sldId id="307" r:id="rId32"/>
    <p:sldId id="308" r:id="rId33"/>
    <p:sldId id="309" r:id="rId34"/>
    <p:sldId id="349" r:id="rId35"/>
    <p:sldId id="310" r:id="rId36"/>
    <p:sldId id="350" r:id="rId37"/>
    <p:sldId id="352" r:id="rId38"/>
    <p:sldId id="354" r:id="rId39"/>
    <p:sldId id="311" r:id="rId40"/>
    <p:sldId id="355" r:id="rId41"/>
    <p:sldId id="356" r:id="rId42"/>
    <p:sldId id="358" r:id="rId43"/>
    <p:sldId id="314" r:id="rId44"/>
    <p:sldId id="315" r:id="rId45"/>
    <p:sldId id="359" r:id="rId46"/>
    <p:sldId id="360" r:id="rId47"/>
    <p:sldId id="361" r:id="rId48"/>
    <p:sldId id="362" r:id="rId49"/>
    <p:sldId id="318" r:id="rId50"/>
    <p:sldId id="320" r:id="rId51"/>
    <p:sldId id="319" r:id="rId52"/>
    <p:sldId id="333" r:id="rId53"/>
    <p:sldId id="321" r:id="rId54"/>
    <p:sldId id="335" r:id="rId55"/>
    <p:sldId id="323" r:id="rId56"/>
    <p:sldId id="324" r:id="rId57"/>
    <p:sldId id="325" r:id="rId58"/>
    <p:sldId id="326" r:id="rId59"/>
    <p:sldId id="327" r:id="rId60"/>
    <p:sldId id="328" r:id="rId61"/>
    <p:sldId id="329" r:id="rId62"/>
    <p:sldId id="330" r:id="rId63"/>
    <p:sldId id="331" r:id="rId64"/>
    <p:sldId id="332" r:id="rId65"/>
    <p:sldId id="336" r:id="rId66"/>
    <p:sldId id="337" r:id="rId67"/>
    <p:sldId id="339" r:id="rId68"/>
    <p:sldId id="338" r:id="rId69"/>
    <p:sldId id="340" r:id="rId70"/>
    <p:sldId id="263" r:id="rId71"/>
    <p:sldId id="282" r:id="rId72"/>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6314" autoAdjust="0"/>
  </p:normalViewPr>
  <p:slideViewPr>
    <p:cSldViewPr snapToGrid="0">
      <p:cViewPr varScale="1">
        <p:scale>
          <a:sx n="82" d="100"/>
          <a:sy n="82" d="100"/>
        </p:scale>
        <p:origin x="701" y="67"/>
      </p:cViewPr>
      <p:guideLst>
        <p:guide pos="416"/>
        <p:guide pos="7265"/>
        <p:guide orient="horz" pos="663"/>
        <p:guide orient="horz" pos="68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Họctới đây</a:t>
            </a:r>
            <a:endParaRPr lang="vi-VN"/>
          </a:p>
        </p:txBody>
      </p:sp>
      <p:sp>
        <p:nvSpPr>
          <p:cNvPr id="4" name="Slide Number Placeholder 3"/>
          <p:cNvSpPr>
            <a:spLocks noGrp="1"/>
          </p:cNvSpPr>
          <p:nvPr>
            <p:ph type="sldNum" sz="quarter" idx="5"/>
          </p:nvPr>
        </p:nvSpPr>
        <p:spPr/>
        <p:txBody>
          <a:bodyPr/>
          <a:lstStyle/>
          <a:p>
            <a:fld id="{291D7B7C-EE94-431F-A5E3-F52A89ED5B3E}" type="slidenum">
              <a:rPr lang="zh-CN" altLang="en-US" smtClean="0"/>
              <a:t>25</a:t>
            </a:fld>
            <a:endParaRPr lang="zh-CN" altLang="en-US"/>
          </a:p>
        </p:txBody>
      </p:sp>
    </p:spTree>
    <p:extLst>
      <p:ext uri="{BB962C8B-B14F-4D97-AF65-F5344CB8AC3E}">
        <p14:creationId xmlns:p14="http://schemas.microsoft.com/office/powerpoint/2010/main" val="329199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F71631E9-DEE8-48D5-A445-A4E278353888}"/>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5998A-7D76-4B7A-99CC-1659662939E0}"/>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CE1CC839-EB8B-4968-AE30-E3DBE91D782E}"/>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B2F1A464-A9DC-4C83-90D2-1D674A15B270}"/>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81B37C-8CB4-459E-8110-E649FC4AB082}"/>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EBF5DBE-C3A7-4D0F-86D9-893BDD389298}"/>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9707C-7957-453B-A198-F313F367317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F7EEA785-A786-4EC9-8F53-53B4869E1EA4}"/>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EBD3AC46-0442-44DC-B0BE-8A6796239593}"/>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B4551260-B103-4786-86F1-CA258EAE4679}"/>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F20A9-67EA-4FD2-9528-B73E3FA73D8F}"/>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882CD68E-872A-4FD1-A3E4-5DC0B903B05C}"/>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3FCE0C46-27DC-4252-B790-2E08DE501A12}"/>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097FC600-DE19-464C-B1B6-3352D9D368C2}"/>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A6BE-22AF-468A-BEEA-992DC879D4A3}"/>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173F20BE-0D78-43E2-908D-5B1E54913E7A}"/>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9B5CAA28-5F55-41FC-BBE7-67CAB51C9D7F}"/>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5938B45A-E17D-4335-9DDA-4D987EDBEB28}"/>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8" name="页脚占位符 7">
            <a:extLst>
              <a:ext uri="{FF2B5EF4-FFF2-40B4-BE49-F238E27FC236}">
                <a16:creationId xmlns:a16="http://schemas.microsoft.com/office/drawing/2014/main"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83EB5-69B5-4A64-B658-CF7712A9F99C}"/>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DAE4929D-B8F4-4B46-96BC-F255AB9DF099}"/>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4" name="页脚占位符 3">
            <a:extLst>
              <a:ext uri="{FF2B5EF4-FFF2-40B4-BE49-F238E27FC236}">
                <a16:creationId xmlns:a16="http://schemas.microsoft.com/office/drawing/2014/main"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C53D6D-834B-4A5D-BE0A-081CF6B9373F}"/>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3" name="页脚占位符 2">
            <a:extLst>
              <a:ext uri="{FF2B5EF4-FFF2-40B4-BE49-F238E27FC236}">
                <a16:creationId xmlns:a16="http://schemas.microsoft.com/office/drawing/2014/main"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445F228D-7C13-4F15-ACD3-DB4262A8A3B2}"/>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C91DFA2C-9AAF-45AE-B540-B81D437BFE13}"/>
              </a:ext>
            </a:extLst>
          </p:cNvPr>
          <p:cNvSpPr>
            <a:spLocks noGrp="1"/>
          </p:cNvSpPr>
          <p:nvPr>
            <p:ph type="dt" sz="half" idx="10"/>
          </p:nvPr>
        </p:nvSpPr>
        <p:spPr/>
        <p:txBody>
          <a:bodyPr/>
          <a:lstStyle/>
          <a:p>
            <a:fld id="{744DB3E1-620F-4AFA-862D-EB6636F974DC}"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61.xml"/><Relationship Id="rId18" Type="http://schemas.openxmlformats.org/officeDocument/2006/relationships/image" Target="../media/image73.png"/><Relationship Id="rId3" Type="http://schemas.openxmlformats.org/officeDocument/2006/relationships/slideLayout" Target="../slideLayouts/slideLayout13.xml"/><Relationship Id="rId7" Type="http://schemas.openxmlformats.org/officeDocument/2006/relationships/slide" Target="slide55.xml"/><Relationship Id="rId12" Type="http://schemas.openxmlformats.org/officeDocument/2006/relationships/slide" Target="slide60.xml"/><Relationship Id="rId17" Type="http://schemas.openxmlformats.org/officeDocument/2006/relationships/image" Target="../media/image72.gif"/><Relationship Id="rId2" Type="http://schemas.openxmlformats.org/officeDocument/2006/relationships/audio" Target="../media/media1.wav"/><Relationship Id="rId16" Type="http://schemas.openxmlformats.org/officeDocument/2006/relationships/image" Target="../media/image71.gif"/><Relationship Id="rId1" Type="http://schemas.microsoft.com/office/2007/relationships/media" Target="../media/media1.wav"/><Relationship Id="rId6" Type="http://schemas.openxmlformats.org/officeDocument/2006/relationships/slide" Target="slide54.xml"/><Relationship Id="rId11" Type="http://schemas.openxmlformats.org/officeDocument/2006/relationships/slide" Target="slide59.xml"/><Relationship Id="rId5" Type="http://schemas.openxmlformats.org/officeDocument/2006/relationships/image" Target="../media/image69.png"/><Relationship Id="rId15" Type="http://schemas.openxmlformats.org/officeDocument/2006/relationships/image" Target="../media/image70.gif"/><Relationship Id="rId10" Type="http://schemas.openxmlformats.org/officeDocument/2006/relationships/slide" Target="slide58.xml"/><Relationship Id="rId4" Type="http://schemas.openxmlformats.org/officeDocument/2006/relationships/image" Target="../media/image68.png"/><Relationship Id="rId9" Type="http://schemas.openxmlformats.org/officeDocument/2006/relationships/slide" Target="slide57.xml"/><Relationship Id="rId14" Type="http://schemas.openxmlformats.org/officeDocument/2006/relationships/slide" Target="slide62.xml"/></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6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id="{DDA8AAFE-55B7-446A-826B-518238173A61}"/>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id="{DBF28572-004C-4998-90F3-27D0118B09CC}"/>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TextBox 1"/>
          <p:cNvSpPr txBox="1"/>
          <p:nvPr/>
        </p:nvSpPr>
        <p:spPr>
          <a:xfrm>
            <a:off x="5334000" y="931722"/>
            <a:ext cx="2583528" cy="830997"/>
          </a:xfrm>
          <a:prstGeom prst="rect">
            <a:avLst/>
          </a:prstGeom>
          <a:noFill/>
        </p:spPr>
        <p:txBody>
          <a:bodyPr wrap="none" rtlCol="0">
            <a:spAutoFit/>
          </a:bodyPr>
          <a:lstStyle/>
          <a:p>
            <a:r>
              <a:rPr lang="en-US" sz="4800" b="1">
                <a:solidFill>
                  <a:srgbClr val="0070C0"/>
                </a:solidFill>
                <a:latin typeface="Times New Roman" panose="02020603050405020304" pitchFamily="18" charset="0"/>
                <a:cs typeface="Times New Roman" panose="02020603050405020304" pitchFamily="18" charset="0"/>
              </a:rPr>
              <a:t>TIẾT: 77</a:t>
            </a:r>
          </a:p>
        </p:txBody>
      </p:sp>
      <p:sp>
        <p:nvSpPr>
          <p:cNvPr id="15" name="TextBox 14"/>
          <p:cNvSpPr txBox="1"/>
          <p:nvPr/>
        </p:nvSpPr>
        <p:spPr>
          <a:xfrm>
            <a:off x="2707131" y="2381417"/>
            <a:ext cx="8430769" cy="1015663"/>
          </a:xfrm>
          <a:prstGeom prst="rect">
            <a:avLst/>
          </a:prstGeom>
          <a:noFill/>
        </p:spPr>
        <p:txBody>
          <a:bodyPr wrap="none" rtlCol="0">
            <a:spAutoFit/>
          </a:bodyPr>
          <a:lstStyle/>
          <a:p>
            <a:r>
              <a:rPr lang="en-US" sz="6000" b="1">
                <a:solidFill>
                  <a:srgbClr val="0070C0"/>
                </a:solidFill>
                <a:latin typeface="Times New Roman" panose="02020603050405020304" pitchFamily="18" charset="0"/>
                <a:cs typeface="Times New Roman" panose="02020603050405020304" pitchFamily="18" charset="0"/>
              </a:rPr>
              <a:t>SƠN TINH THỦY TINH</a:t>
            </a:r>
          </a:p>
        </p:txBody>
      </p:sp>
      <p:sp>
        <p:nvSpPr>
          <p:cNvPr id="16" name="TextBox 15"/>
          <p:cNvSpPr txBox="1"/>
          <p:nvPr/>
        </p:nvSpPr>
        <p:spPr>
          <a:xfrm>
            <a:off x="5454946" y="3967748"/>
            <a:ext cx="4326954" cy="830997"/>
          </a:xfrm>
          <a:prstGeom prst="rect">
            <a:avLst/>
          </a:prstGeom>
          <a:noFill/>
        </p:spPr>
        <p:txBody>
          <a:bodyPr wrap="none" rtlCol="0">
            <a:spAutoFit/>
          </a:bodyPr>
          <a:lstStyle/>
          <a:p>
            <a:r>
              <a:rPr lang="en-US" sz="4800" b="1">
                <a:solidFill>
                  <a:srgbClr val="0070C0"/>
                </a:solidFill>
                <a:latin typeface="Times New Roman" panose="02020603050405020304" pitchFamily="18" charset="0"/>
                <a:cs typeface="Times New Roman" panose="02020603050405020304" pitchFamily="18" charset="0"/>
              </a:rPr>
              <a:t>GIÁO VIÊN:…</a:t>
            </a:r>
          </a:p>
        </p:txBody>
      </p:sp>
    </p:spTree>
    <p:extLst>
      <p:ext uri="{BB962C8B-B14F-4D97-AF65-F5344CB8AC3E}">
        <p14:creationId xmlns:p14="http://schemas.microsoft.com/office/powerpoint/2010/main" val="142321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7. Đây là hiện tượng nào?</a:t>
            </a: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Mưa sao băng.</a:t>
            </a: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8. Đây là hiện tượng nào?</a:t>
            </a: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Cầu vòng.</a:t>
            </a: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a:solidFill>
                  <a:srgbClr val="000000"/>
                </a:solidFill>
                <a:latin typeface="Times New Roman" panose="02020603050405020304" pitchFamily="18" charset="0"/>
                <a:ea typeface="SimSun" panose="02010600030101010101" pitchFamily="2" charset="-122"/>
              </a:rPr>
              <a:t>	Chia sẻ cảm xúc, suy nghĩ về hiện tượng lũ lụt ở nước 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 Đọc và tìm hiểu chung</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554545"/>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một ngọn núi ở Ba Vì, hà Nội, cùng gọi là núi Ba Vì. Núi có ba đỉnh, đỉnh cao nhất 1281 m, có hình thắt cổ bồng, trên tòa ra tròn như cái tán nên gọi là Tản Viên.</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Truyện Sơn Tinh, Thuỷ Tinh thuộc thể loại truyền thuyết thời đại Hùng Vương thứ 18.</a:t>
            </a:r>
            <a:endParaRPr lang="en-US" sz="280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P1</a:t>
            </a:r>
          </a:p>
        </p:txBody>
      </p:sp>
      <p:sp>
        <p:nvSpPr>
          <p:cNvPr id="7" name="Rounded Rectangular Callout 6"/>
          <p:cNvSpPr/>
          <p:nvPr/>
        </p:nvSpPr>
        <p:spPr>
          <a:xfrm>
            <a:off x="356131" y="2686767"/>
            <a:ext cx="3398977" cy="1578278"/>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a:solidFill>
                  <a:prstClr val="black"/>
                </a:solidFill>
                <a:latin typeface="Times New Roman" panose="02020603050405020304" pitchFamily="18" charset="0"/>
              </a:rPr>
              <a:t>Từ đầu -&gt; mỗi thứ một đôi: 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P2</a:t>
            </a: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P3</a:t>
            </a:r>
          </a:p>
        </p:txBody>
      </p:sp>
      <p:sp>
        <p:nvSpPr>
          <p:cNvPr id="10" name="Rounded Rectangular Callout 9"/>
          <p:cNvSpPr/>
          <p:nvPr/>
        </p:nvSpPr>
        <p:spPr>
          <a:xfrm>
            <a:off x="6266973" y="3885860"/>
            <a:ext cx="4285447" cy="1578278"/>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Tiếp theo -&gt; Thần nước đành rút lui: Sơn Tinh đến trước và cuộc giao tranh xảy ra.</a:t>
            </a:r>
          </a:p>
        </p:txBody>
      </p:sp>
      <p:sp>
        <p:nvSpPr>
          <p:cNvPr id="11" name="Rounded Rectangular Callout 10"/>
          <p:cNvSpPr/>
          <p:nvPr/>
        </p:nvSpPr>
        <p:spPr>
          <a:xfrm>
            <a:off x="4312139" y="199404"/>
            <a:ext cx="4285447" cy="1578278"/>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Còn lại: Chiến thắng của Sơn Tinh và sự trả thù hàng năm về sau của 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II. Khám phá văn 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466109"/>
            <a:ext cx="3422074" cy="1080656"/>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623772"/>
            <a:ext cx="3283527" cy="1080656"/>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249382"/>
            <a:ext cx="4391891"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270290" y="185451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17383" y="3190157"/>
            <a:ext cx="4798858" cy="1981200"/>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0" y="4286630"/>
            <a:ext cx="4946229" cy="125225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229068"/>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pic>
        <p:nvPicPr>
          <p:cNvPr id="5" name="Picture 4"/>
          <p:cNvPicPr>
            <a:picLocks noChangeAspect="1"/>
          </p:cNvPicPr>
          <p:nvPr/>
        </p:nvPicPr>
        <p:blipFill>
          <a:blip r:embed="rId3"/>
          <a:stretch>
            <a:fillRect/>
          </a:stretch>
        </p:blipFill>
        <p:spPr>
          <a:xfrm>
            <a:off x="2963795" y="2029529"/>
            <a:ext cx="4276249" cy="1587266"/>
          </a:xfrm>
          <a:prstGeom prst="rect">
            <a:avLst/>
          </a:prstGeom>
        </p:spPr>
      </p:pic>
      <p:pic>
        <p:nvPicPr>
          <p:cNvPr id="6" name="Picture 5"/>
          <p:cNvPicPr>
            <a:picLocks noChangeAspect="1"/>
          </p:cNvPicPr>
          <p:nvPr/>
        </p:nvPicPr>
        <p:blipFill>
          <a:blip r:embed="rId4"/>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a</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Đặc điểm nhân vật</a:t>
            </a: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a:t>
            </a:r>
            <a:r>
              <a:rPr lang="vi-VN" sz="2800" b="1">
                <a:solidFill>
                  <a:prstClr val="white"/>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Nhân vật được giới thiệu bằng các chi tiết nghệ thuật kỳ ảo, bay bổng </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5107977"/>
              </p:ext>
            </p:extLst>
          </p:nvPr>
        </p:nvGraphicFramePr>
        <p:xfrm>
          <a:off x="601250" y="1389412"/>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Nhân vật được giới thiệu bằng các chi tiết nghệ thuật kỳ ảo, bay bổng </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2904073" y="5638588"/>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Hai vị thần đều có tài cao phép lạ, ngang tài ngang sức, đều xứng đáng làm rể vua.</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a</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Đặc điểm nhân vật</a:t>
            </a: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a:solidFill>
                  <a:srgbClr val="0070C0"/>
                </a:solidFill>
                <a:latin typeface="Times New Roman" panose="02020603050405020304" pitchFamily="18" charset="0"/>
                <a:cs typeface="Times New Roman" panose="02020603050405020304" pitchFamily="18" charset="0"/>
              </a:rPr>
              <a:t>NHÌN HÌNH ĐOÁN TÊN HIỆN TƯỢNG TỰ NHIÊN</a:t>
            </a:r>
          </a:p>
        </p:txBody>
      </p:sp>
      <p:pic>
        <p:nvPicPr>
          <p:cNvPr id="5"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Sính lễ gồm những gì ?</a:t>
            </a:r>
            <a:endParaRPr lang="en-US" sz="4000">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a:solidFill>
                  <a:schemeClr val="bg1"/>
                </a:solidFill>
                <a:latin typeface="Times New Roman" panose="02020603050405020304" pitchFamily="18" charset="0"/>
                <a:ea typeface="SimSun" panose="02010600030101010101" pitchFamily="2" charset="-122"/>
              </a:rPr>
              <a:t>Sính lễ</a:t>
            </a:r>
            <a:endParaRPr lang="en-US" sz="3200" kern="10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ván cơm nếp.. bánh chưng.</a:t>
            </a: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kiếm</a:t>
            </a:r>
            <a:endParaRPr lang="en-US" sz="3600"/>
          </a:p>
        </p:txBody>
      </p:sp>
      <p:sp>
        <p:nvSpPr>
          <p:cNvPr id="13" name="Rounded Rectangle 12"/>
          <p:cNvSpPr/>
          <p:nvPr/>
        </p:nvSpPr>
        <p:spPr>
          <a:xfrm>
            <a:off x="3125089" y="3878776"/>
            <a:ext cx="243840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2179594"/>
            <a:ext cx="4330981" cy="20579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Đ</a:t>
            </a:r>
            <a:r>
              <a:rPr lang="vi-VN" sz="3200" kern="100">
                <a:solidFill>
                  <a:prstClr val="black"/>
                </a:solidFill>
                <a:latin typeface="Times New Roman" panose="02020603050405020304" pitchFamily="18" charset="0"/>
                <a:ea typeface="SimSun" panose="02010600030101010101" pitchFamily="2" charset="-122"/>
              </a:rPr>
              <a:t>ó là các sản vật nơi núi rừng</a:t>
            </a:r>
            <a:endParaRPr lang="en-US"/>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Có lợi cho Sơn Tinh</a:t>
            </a:r>
            <a:endParaRPr lang="en-US"/>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T</a:t>
            </a:r>
            <a:r>
              <a:rPr lang="vi-VN" sz="3200" kern="100">
                <a:solidFill>
                  <a:prstClr val="black"/>
                </a:solidFill>
                <a:latin typeface="Times New Roman" panose="02020603050405020304" pitchFamily="18" charset="0"/>
                <a:ea typeface="SimSun" panose="02010600030101010101" pitchFamily="2" charset="-122"/>
              </a:rPr>
              <a:t>huộc đất đai của Sơn Tinh</a:t>
            </a:r>
            <a:endParaRPr lang="en-US"/>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416791" y="1728122"/>
            <a:ext cx="31172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a:solidFill>
                  <a:prstClr val="black"/>
                </a:solidFill>
                <a:latin typeface="Times New Roman" panose="02020603050405020304" pitchFamily="18" charset="0"/>
                <a:ea typeface="SimSun" panose="02010600030101010101" pitchFamily="2" charset="-122"/>
              </a:rPr>
              <a:t>=&gt; Sự thiên vị của vua Hùng thể hiện thái độ của người Việt cổ với núi rừng và lũ lụt.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6" name="Rounded Rectangle 5"/>
          <p:cNvSpPr/>
          <p:nvPr/>
        </p:nvSpPr>
        <p:spPr>
          <a:xfrm>
            <a:off x="2665821" y="866397"/>
            <a:ext cx="4593961" cy="13204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Núi rừng là bạn bè, là ân nhân, đem lại nhiều ích lợi cho con người,…</a:t>
            </a:r>
          </a:p>
        </p:txBody>
      </p:sp>
      <p:sp>
        <p:nvSpPr>
          <p:cNvPr id="7" name="Rounded Rectangle 6"/>
          <p:cNvSpPr/>
          <p:nvPr/>
        </p:nvSpPr>
        <p:spPr>
          <a:xfrm>
            <a:off x="2586748" y="5246276"/>
            <a:ext cx="467303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Lũ lụt là kẻ thù, chỉ đem lại tai hoạ cho con người.</a:t>
            </a:r>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pic>
        <p:nvPicPr>
          <p:cNvPr id="3" name="Picture 2"/>
          <p:cNvPicPr>
            <a:picLocks noChangeAspect="1"/>
          </p:cNvPicPr>
          <p:nvPr/>
        </p:nvPicPr>
        <p:blipFill>
          <a:blip r:embed="rId2"/>
          <a:stretch>
            <a:fillRect/>
          </a:stretch>
        </p:blipFill>
        <p:spPr>
          <a:xfrm>
            <a:off x="8582025" y="693204"/>
            <a:ext cx="2743200" cy="1666875"/>
          </a:xfrm>
          <a:prstGeom prst="rect">
            <a:avLst/>
          </a:prstGeom>
        </p:spPr>
      </p:pic>
      <p:pic>
        <p:nvPicPr>
          <p:cNvPr id="4" name="Picture 3"/>
          <p:cNvPicPr>
            <a:picLocks noChangeAspect="1"/>
          </p:cNvPicPr>
          <p:nvPr/>
        </p:nvPicPr>
        <p:blipFill>
          <a:blip r:embed="rId3"/>
          <a:stretch>
            <a:fillRect/>
          </a:stretch>
        </p:blipFill>
        <p:spPr>
          <a:xfrm>
            <a:off x="8467725" y="4903376"/>
            <a:ext cx="2857500" cy="1600200"/>
          </a:xfrm>
          <a:prstGeom prst="rect">
            <a:avLst/>
          </a:prstGeom>
        </p:spPr>
      </p:pic>
    </p:spTree>
    <p:extLst>
      <p:ext uri="{BB962C8B-B14F-4D97-AF65-F5344CB8AC3E}">
        <p14:creationId xmlns:p14="http://schemas.microsoft.com/office/powerpoint/2010/main" val="34127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vật</a:t>
            </a:r>
            <a:endParaRPr lang="en-US" sz="3600" b="1"/>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5736648"/>
        </p:xfrm>
        <a:graphic>
          <a:graphicData uri="http://schemas.openxmlformats.org/drawingml/2006/table">
            <a:tbl>
              <a:tblPr/>
              <a:tblGrid>
                <a:gridCol w="4458560">
                  <a:extLst>
                    <a:ext uri="{9D8B030D-6E8A-4147-A177-3AD203B41FA5}">
                      <a16:colId xmlns:a16="http://schemas.microsoft.com/office/drawing/2014/main" val="1839894740"/>
                    </a:ext>
                  </a:extLst>
                </a:gridCol>
                <a:gridCol w="2698603">
                  <a:extLst>
                    <a:ext uri="{9D8B030D-6E8A-4147-A177-3AD203B41FA5}">
                      <a16:colId xmlns:a16="http://schemas.microsoft.com/office/drawing/2014/main" val="2858621877"/>
                    </a:ext>
                  </a:extLst>
                </a:gridCol>
                <a:gridCol w="3871908">
                  <a:extLst>
                    <a:ext uri="{9D8B030D-6E8A-4147-A177-3AD203B41FA5}">
                      <a16:colId xmlns:a16="http://schemas.microsoft.com/office/drawing/2014/main" val="2162924588"/>
                    </a:ext>
                  </a:extLst>
                </a:gridCol>
              </a:tblGrid>
              <a:tr h="461420">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val="599013613"/>
                  </a:ext>
                </a:extLst>
              </a:tr>
              <a:tr h="461420">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706779"/>
                  </a:ext>
                </a:extLst>
              </a:tr>
              <a:tr h="1063806">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52370"/>
                  </a:ext>
                </a:extLst>
              </a:tr>
              <a:tr h="922840">
                <a:tc gridSpan="3">
                  <a:txBody>
                    <a:bodyPr/>
                    <a:lstStyle/>
                    <a:p>
                      <a:pPr marL="0" marR="0" algn="just">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Kết cục</a:t>
            </a: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1. Đây là hiện tượng nào?</a:t>
            </a: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Sóng thần</a:t>
            </a: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val="2835776110"/>
                    </a:ext>
                  </a:extLst>
                </a:gridCol>
                <a:gridCol w="4182950">
                  <a:extLst>
                    <a:ext uri="{9D8B030D-6E8A-4147-A177-3AD203B41FA5}">
                      <a16:colId xmlns:a16="http://schemas.microsoft.com/office/drawing/2014/main" val="1579911790"/>
                    </a:ext>
                  </a:extLst>
                </a:gridCol>
                <a:gridCol w="5187599">
                  <a:extLst>
                    <a:ext uri="{9D8B030D-6E8A-4147-A177-3AD203B41FA5}">
                      <a16:colId xmlns:a16="http://schemas.microsoft.com/office/drawing/2014/main"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tiết </a:t>
            </a:r>
            <a:endParaRPr lang="en-US" sz="320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Cuộc 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Mối thâm thù</a:t>
            </a: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tiết </a:t>
            </a:r>
            <a:endParaRPr lang="en-US" sz="3200"/>
          </a:p>
        </p:txBody>
      </p:sp>
      <p:pic>
        <p:nvPicPr>
          <p:cNvPr id="7" name="Picture 6"/>
          <p:cNvPicPr>
            <a:picLocks noChangeAspect="1"/>
          </p:cNvPicPr>
          <p:nvPr/>
        </p:nvPicPr>
        <p:blipFill>
          <a:blip r:embed="rId2"/>
          <a:stretch>
            <a:fillRect/>
          </a:stretch>
        </p:blipFill>
        <p:spPr>
          <a:xfrm>
            <a:off x="8887623" y="777151"/>
            <a:ext cx="3199066" cy="2500082"/>
          </a:xfrm>
          <a:prstGeom prst="rect">
            <a:avLst/>
          </a:prstGeom>
        </p:spPr>
      </p:pic>
      <p:pic>
        <p:nvPicPr>
          <p:cNvPr id="8" name="Picture 7"/>
          <p:cNvPicPr>
            <a:picLocks noChangeAspect="1"/>
          </p:cNvPicPr>
          <p:nvPr/>
        </p:nvPicPr>
        <p:blipFill>
          <a:blip r:embed="rId3"/>
          <a:stretch>
            <a:fillRect/>
          </a:stretch>
        </p:blipFill>
        <p:spPr>
          <a:xfrm>
            <a:off x="8545060" y="2985591"/>
            <a:ext cx="3134487" cy="2250739"/>
          </a:xfrm>
          <a:prstGeom prst="rect">
            <a:avLst/>
          </a:prstGeom>
        </p:spPr>
      </p:pic>
      <p:pic>
        <p:nvPicPr>
          <p:cNvPr id="9" name="Picture 8"/>
          <p:cNvPicPr>
            <a:picLocks noChangeAspect="1"/>
          </p:cNvPicPr>
          <p:nvPr/>
        </p:nvPicPr>
        <p:blipFill>
          <a:blip r:embed="rId4"/>
          <a:stretch>
            <a:fillRect/>
          </a:stretch>
        </p:blipFill>
        <p:spPr>
          <a:xfrm>
            <a:off x="6394580" y="4017531"/>
            <a:ext cx="4445690" cy="2875465"/>
          </a:xfrm>
          <a:prstGeom prst="rect">
            <a:avLst/>
          </a:prstGeom>
        </p:spPr>
      </p:pic>
      <p:sp>
        <p:nvSpPr>
          <p:cNvPr id="10" name="Cloud Callout 9"/>
          <p:cNvSpPr/>
          <p:nvPr/>
        </p:nvSpPr>
        <p:spPr>
          <a:xfrm>
            <a:off x="1095927" y="849921"/>
            <a:ext cx="8768019" cy="3764932"/>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“Hằng năm Thuỷ Tinh làm mưa gió, bão lụt dâng nước đánh Sơn Tinh” không cần thiết vì nó thể hiện sự cố chấp của Thủy Tinh. Em có đồng tình với ý kiến đó không? Vì sao?</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448119" y="755256"/>
            <a:ext cx="9178041" cy="5043954"/>
          </a:xfrm>
          <a:prstGeom prst="cloudCallout">
            <a:avLst>
              <a:gd name="adj1" fmla="val 41498"/>
              <a:gd name="adj2" fmla="val 60053"/>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Trong truyền thuyết, hiện tượng lũ lụt hằng năm là do Thủy Tinh đánh ghen với Sơn Tinh mà ra. Theo em, trên thực tế hiện tượng lũ lụt hiện nay do đâu mà ra? Có ý kiến cho rằng lũ lụt ngày càng tàn khốc vì sự nổi giận của “Mẹ thiên nhiên”. Em có đồng ý với ý kiến này không? Vì sao</a:t>
            </a:r>
            <a:r>
              <a:rPr lang="vi-VN" sz="4000" i="1">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1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a:solidFill>
                  <a:schemeClr val="bg1"/>
                </a:solidFill>
                <a:latin typeface="Times New Roman" panose="02020603050405020304" pitchFamily="18" charset="0"/>
                <a:ea typeface="SimSun" panose="02010600030101010101" pitchFamily="2" charset="-122"/>
              </a:rPr>
              <a:t>o 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L</a:t>
            </a:r>
            <a:r>
              <a:rPr lang="vi-VN" sz="3200" kern="100">
                <a:solidFill>
                  <a:schemeClr val="bg1"/>
                </a:solidFill>
                <a:latin typeface="Times New Roman" panose="02020603050405020304" pitchFamily="18" charset="0"/>
                <a:ea typeface="SimSun" panose="02010600030101010101" pitchFamily="2" charset="-122"/>
              </a:rPr>
              <a:t>à những nhân vật hư cấu hoang đường</a:t>
            </a:r>
            <a:r>
              <a:rPr lang="en-US" sz="3200" kern="10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a:solidFill>
                  <a:schemeClr val="bg1"/>
                </a:solidFill>
                <a:latin typeface="Times New Roman" panose="02020603050405020304" pitchFamily="18" charset="0"/>
                <a:ea typeface="SimSun" panose="02010600030101010101" pitchFamily="2" charset="-122"/>
              </a:rPr>
              <a:t>Sơn Thủy, Thủy Tinh</a:t>
            </a:r>
            <a:endParaRPr lang="en-US">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a:solidFill>
                <a:schemeClr val="bg1"/>
              </a:solidFill>
              <a:latin typeface="Times New Roman" panose="02020603050405020304" pitchFamily="18" charset="0"/>
              <a:ea typeface="SimSun" panose="02010600030101010101" pitchFamily="2" charset="-122"/>
            </a:endParaRPr>
          </a:p>
          <a:p>
            <a:pPr algn="ctr"/>
            <a:r>
              <a:rPr lang="en-US" sz="3200" kern="100">
                <a:solidFill>
                  <a:schemeClr val="bg1"/>
                </a:solidFill>
                <a:latin typeface="Times New Roman" panose="02020603050405020304" pitchFamily="18" charset="0"/>
                <a:ea typeface="SimSun" panose="02010600030101010101" pitchFamily="2" charset="-122"/>
              </a:rPr>
              <a:t>V</a:t>
            </a:r>
            <a:r>
              <a:rPr lang="vi-VN" sz="3200" kern="100">
                <a:solidFill>
                  <a:schemeClr val="bg1"/>
                </a:solidFill>
                <a:latin typeface="Times New Roman" panose="02020603050405020304" pitchFamily="18" charset="0"/>
                <a:ea typeface="SimSun" panose="02010600030101010101" pitchFamily="2" charset="-122"/>
              </a:rPr>
              <a:t>à mơ ước chế ngự thiên tai để phát triển trồng trọt, chăn nôi, ổn định cuộc sống và xây dựng đất nước.</a:t>
            </a:r>
          </a:p>
          <a:p>
            <a:pPr algn="ctr"/>
            <a:r>
              <a:rPr lang="vi-VN" sz="3200" kern="100">
                <a:solidFill>
                  <a:schemeClr val="bg1"/>
                </a:solidFill>
                <a:latin typeface="Times New Roman" panose="02020603050405020304" pitchFamily="18" charset="0"/>
                <a:ea typeface="SimSun" panose="02010600030101010101" pitchFamily="2" charset="-122"/>
              </a:rPr>
              <a:t>.</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a:solidFill>
                  <a:srgbClr val="000000"/>
                </a:solidFill>
                <a:latin typeface="Times New Roman" panose="02020603050405020304" pitchFamily="18" charset="0"/>
                <a:ea typeface="SimSun" panose="02010600030101010101" pitchFamily="2" charset="-122"/>
              </a:rPr>
              <a:t>2. Nghệ thuật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75459" y="736976"/>
            <a:ext cx="6096000" cy="1815882"/>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Nội dung</a:t>
            </a:r>
            <a:r>
              <a:rPr lang="en-US" sz="2800" kern="100">
                <a:solidFill>
                  <a:srgbClr val="000000"/>
                </a:solidFill>
                <a:latin typeface="Times New Roman" panose="02020603050405020304" pitchFamily="18" charset="0"/>
                <a:ea typeface="SimSun" panose="02010600030101010101" pitchFamily="2" charset="-122"/>
              </a:rPr>
              <a:t>: Truyện giải thích hiện tượng mưa bão lũ lụt xảy ra hàng năm ở đồng bằng Bắc Bộ thuở các vua Hùng dựng nước.</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1575459" y="2552858"/>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Ý nghĩa</a:t>
            </a:r>
            <a:r>
              <a:rPr lang="en-US" sz="2800" kern="100">
                <a:solidFill>
                  <a:srgbClr val="000000"/>
                </a:solidFill>
                <a:latin typeface="Times New Roman" panose="02020603050405020304" pitchFamily="18" charset="0"/>
                <a:ea typeface="SimSun" panose="02010600030101010101" pitchFamily="2" charset="-122"/>
              </a:rPr>
              <a:t>: Thể hiện sức mạnh và ước mơ chế ngự thiên tai bảo vệ cuộc sống của người Việt cổ.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575459" y="4368740"/>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Xây dựng hình tượng nhân vật mang dáng dấp thần linh với nhiều chi tiết tưởng tượng kì ảo có tính khái quát cao.</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575459" y="5661402"/>
            <a:ext cx="5484194"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 Cách kể chuyện hấp dẫn sinh động.</a:t>
            </a:r>
            <a:endParaRPr lang="en-US" sz="2800">
              <a:solidFill>
                <a:prstClr val="black"/>
              </a:solidFill>
            </a:endParaRPr>
          </a:p>
        </p:txBody>
      </p:sp>
      <p:pic>
        <p:nvPicPr>
          <p:cNvPr id="8" name="Picture 7"/>
          <p:cNvPicPr>
            <a:picLocks noChangeAspect="1"/>
          </p:cNvPicPr>
          <p:nvPr/>
        </p:nvPicPr>
        <p:blipFill>
          <a:blip r:embed="rId2"/>
          <a:stretch>
            <a:fillRect/>
          </a:stretch>
        </p:blipFill>
        <p:spPr>
          <a:xfrm>
            <a:off x="7882757" y="736976"/>
            <a:ext cx="3923774" cy="5238441"/>
          </a:xfrm>
          <a:prstGeom prst="rect">
            <a:avLst/>
          </a:prstGeom>
        </p:spPr>
      </p:pic>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2. Đây là hiện tượng nào?</a:t>
            </a: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Động đất.</a:t>
            </a: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a:latin typeface="Times New Roman" panose="02020603050405020304" pitchFamily="18" charset="0"/>
                <a:ea typeface="SimSun" panose="02010600030101010101" pitchFamily="2" charset="-122"/>
              </a:rPr>
              <a:t>	Ta 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a:t>
            </a:r>
            <a:r>
              <a:rPr lang="en-US"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a:solidFill>
                  <a:prstClr val="black"/>
                </a:solidFill>
                <a:latin typeface="Times New Roman" panose="02020603050405020304" pitchFamily="18" charset="0"/>
                <a:ea typeface="Times New Roman" panose="02020603050405020304" pitchFamily="18" charset="0"/>
              </a:rPr>
              <a:t>6</a:t>
            </a:r>
            <a:r>
              <a:rPr lang="vi-VN" sz="3200" b="1" ker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3. Đây là hiện tượng nào?</a:t>
            </a: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Hạn hán.</a:t>
            </a: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8</a:t>
            </a:r>
            <a:r>
              <a:rPr lang="vi-VN" sz="3200" b="1">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9</a:t>
            </a:r>
            <a:r>
              <a:rPr lang="vi-VN" sz="3200" b="1">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em</a:t>
            </a:r>
            <a:r>
              <a:rPr lang="en-US" sz="2800" kern="10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a:latin typeface="Times New Roman" panose="02020603050405020304" pitchFamily="18" charset="0"/>
                <a:ea typeface="SimSun" panose="02010600030101010101" pitchFamily="2" charset="-122"/>
              </a:rPr>
              <a:t>	Khi 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id="{3EBAD6B0-D83B-4BCB-B075-4C5F8F63AFA8}"/>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4. Đây là hiện tượng nào?</a:t>
            </a: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Núi lửa.</a:t>
            </a: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5. Đây là hiện tượng nào?</a:t>
            </a: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Lũ lụt.</a:t>
            </a: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6. Đây là hiện tượng nào?</a:t>
            </a: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Cháy rừng.</a:t>
            </a: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870</TotalTime>
  <Words>3514</Words>
  <Application>Microsoft Office PowerPoint</Application>
  <PresentationFormat>Widescreen</PresentationFormat>
  <Paragraphs>351</Paragraphs>
  <Slides>69</Slides>
  <Notes>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69</vt:i4>
      </vt:variant>
    </vt:vector>
  </HeadingPairs>
  <TitlesOfParts>
    <vt:vector size="79" baseType="lpstr">
      <vt:lpstr>等线</vt:lpstr>
      <vt:lpstr>等线 Light</vt:lpstr>
      <vt:lpstr>Arial</vt:lpstr>
      <vt:lpstr>Calibri</vt:lpstr>
      <vt:lpstr>Calibri Light</vt:lpstr>
      <vt:lpstr>Tahoma</vt:lpstr>
      <vt:lpstr>Times New Roman</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https://www.ypppt.com/</dc:subject>
  <dc:creator>DELL</dc:creator>
  <cp:lastModifiedBy>Hương Đỗ</cp:lastModifiedBy>
  <cp:revision>97</cp:revision>
  <dcterms:created xsi:type="dcterms:W3CDTF">2021-11-18T13:35:57Z</dcterms:created>
  <dcterms:modified xsi:type="dcterms:W3CDTF">2023-02-02T03:02:35Z</dcterms:modified>
</cp:coreProperties>
</file>