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387" r:id="rId4"/>
    <p:sldId id="259" r:id="rId5"/>
    <p:sldId id="384" r:id="rId6"/>
    <p:sldId id="306" r:id="rId7"/>
    <p:sldId id="388" r:id="rId8"/>
    <p:sldId id="417" r:id="rId9"/>
    <p:sldId id="418" r:id="rId10"/>
    <p:sldId id="263" r:id="rId11"/>
    <p:sldId id="419" r:id="rId12"/>
    <p:sldId id="390" r:id="rId13"/>
    <p:sldId id="420" r:id="rId14"/>
    <p:sldId id="391" r:id="rId15"/>
    <p:sldId id="407" r:id="rId16"/>
    <p:sldId id="392" r:id="rId17"/>
    <p:sldId id="393" r:id="rId18"/>
    <p:sldId id="394" r:id="rId19"/>
    <p:sldId id="395" r:id="rId20"/>
    <p:sldId id="396" r:id="rId21"/>
    <p:sldId id="397" r:id="rId22"/>
    <p:sldId id="398" r:id="rId23"/>
    <p:sldId id="313" r:id="rId24"/>
    <p:sldId id="399" r:id="rId25"/>
    <p:sldId id="258" r:id="rId26"/>
    <p:sldId id="400" r:id="rId27"/>
    <p:sldId id="402" r:id="rId28"/>
    <p:sldId id="403" r:id="rId29"/>
    <p:sldId id="404" r:id="rId30"/>
    <p:sldId id="405" r:id="rId31"/>
    <p:sldId id="406" r:id="rId32"/>
    <p:sldId id="408" r:id="rId33"/>
    <p:sldId id="409" r:id="rId34"/>
    <p:sldId id="410" r:id="rId35"/>
    <p:sldId id="411" r:id="rId36"/>
    <p:sldId id="413" r:id="rId37"/>
    <p:sldId id="414" r:id="rId38"/>
    <p:sldId id="415" r:id="rId39"/>
    <p:sldId id="421" r:id="rId40"/>
    <p:sldId id="294" r:id="rId41"/>
    <p:sldId id="314" r:id="rId42"/>
    <p:sldId id="315" r:id="rId43"/>
    <p:sldId id="316" r:id="rId44"/>
    <p:sldId id="317" r:id="rId45"/>
    <p:sldId id="318" r:id="rId46"/>
    <p:sldId id="319" r:id="rId47"/>
    <p:sldId id="320" r:id="rId48"/>
    <p:sldId id="265" r:id="rId49"/>
    <p:sldId id="326"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22" y="1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9A79-F184-C0BD-7498-CA21AB768D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7F1E9A6-B0F7-A340-CCB7-0C3AFD44E0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8FC8774-2511-D2AC-CB49-1A792F2BB0BB}"/>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ABB1F105-887E-237F-5443-BF829599A49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BA19C4-1EDA-1773-A03E-FDA5432E303E}"/>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95945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48C1-17FF-7C6F-D204-6AA44895E34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52A356-C489-E39B-0E20-FB354B241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7F087A-4223-ABA8-5EB5-FCACBA73B89E}"/>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BAA1B5E3-D44B-27A2-FA18-DDC355621D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2B2164-1C8B-B80E-089F-88FFBDBFDFA5}"/>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264999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3E038-F352-D359-BC0E-3009B215EB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5CEEE7F-50EA-FACA-0AE0-4AB2EB103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0AB187-4D88-A53E-2DF2-1E57A1DE950F}"/>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F6A52AF1-E413-92E6-2D21-4A420C3A63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E1DBB0-3444-35E7-6198-ADFC0756A664}"/>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400681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3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0B18E-BC6E-C5D0-6DC4-4FF3D41FB66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F98D0A-8780-948A-8BCB-0F7E26CE6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634DA1-9ACC-0D25-A24B-D10765CD03C9}"/>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2B9DA608-5B4D-42B8-C0D4-8D5EC5C7D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2FB9B0-A962-19BC-12CC-E84D6F0593F9}"/>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69162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CB3A-5DE6-C68C-ED13-C0F75045B8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80EFF67-7EF2-3360-81CA-F27D126822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95745B-7109-E48C-A3F7-4FAFF78407B6}"/>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05CF3CAB-8CCD-3990-0BE8-BAB2E4FCC2B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33C1BCC-B1EC-CE36-10D8-FD09E7FD0411}"/>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377807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9BFD-DFD5-C42C-29EB-432A6A147E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7B23A6E-377A-5E8D-0D34-39186731D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3F12E5B-D6E7-51D8-AC1C-6674A3D51F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00219AF-7EA2-566D-16DC-A57E27DBA58A}"/>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6" name="Footer Placeholder 5">
            <a:extLst>
              <a:ext uri="{FF2B5EF4-FFF2-40B4-BE49-F238E27FC236}">
                <a16:creationId xmlns:a16="http://schemas.microsoft.com/office/drawing/2014/main" id="{1922791F-5BE4-97F8-2403-0AE3FFC6A7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9FA52F1-8DFC-3DC8-00B6-D6C81C1DDEB8}"/>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317466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4DB4-B3C0-36D2-D150-56E947A2D16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3C641BF-5450-42CC-E2BE-4CFCBD15C5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507E2-6FED-3459-D3F4-3F3D09C9EB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D4331B8-05DB-BC20-8B0D-B9FC3B899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1C490-396E-FEBE-6FFD-18D4CC025C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5A2FD2-C281-CDEF-F81C-F7E91D2EF67E}"/>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8" name="Footer Placeholder 7">
            <a:extLst>
              <a:ext uri="{FF2B5EF4-FFF2-40B4-BE49-F238E27FC236}">
                <a16:creationId xmlns:a16="http://schemas.microsoft.com/office/drawing/2014/main" id="{2572CC36-E617-EFEB-574D-F6B2911A806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565D455-EB8E-4C01-0BA5-577E142C30D0}"/>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406294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0568-C719-A456-2307-112F6C581B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F0DA7A-76EE-7794-5786-D208D3EEB86C}"/>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4" name="Footer Placeholder 3">
            <a:extLst>
              <a:ext uri="{FF2B5EF4-FFF2-40B4-BE49-F238E27FC236}">
                <a16:creationId xmlns:a16="http://schemas.microsoft.com/office/drawing/2014/main" id="{F4CE52DE-8833-2F20-D184-1484FC49B5A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0F055FD-39CD-604D-EBBF-A4CAF481E063}"/>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452962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88444-37F9-B925-07C0-5AF51B12D89B}"/>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3" name="Footer Placeholder 2">
            <a:extLst>
              <a:ext uri="{FF2B5EF4-FFF2-40B4-BE49-F238E27FC236}">
                <a16:creationId xmlns:a16="http://schemas.microsoft.com/office/drawing/2014/main" id="{D1624DC3-A017-9550-36E4-A2EC397A28C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D60A0D6-8E4F-E9A2-0A0A-752A7ACC3866}"/>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345272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2216-5904-D9B4-1F9F-F7BCE843E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A09E4CB-8F0B-E3B4-D05B-43ACA205B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A1C91B-E90D-3169-9999-E7BB88B66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4C618-BD0F-25FE-0B2C-2A29113DAC86}"/>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6" name="Footer Placeholder 5">
            <a:extLst>
              <a:ext uri="{FF2B5EF4-FFF2-40B4-BE49-F238E27FC236}">
                <a16:creationId xmlns:a16="http://schemas.microsoft.com/office/drawing/2014/main" id="{5DA545EE-8764-70EF-756E-9DADE4099B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8CCD18E-34B9-0B75-8CAF-D847543D4B08}"/>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330934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3068-845B-61D5-3503-9BA9262BB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FB795AC-9D0C-6969-84DA-0FFAA6E57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F57F281-72D2-75ED-D756-FD5E58319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E9D4F-AA56-F34D-3E3E-4DBD424BFF9F}"/>
              </a:ext>
            </a:extLst>
          </p:cNvPr>
          <p:cNvSpPr>
            <a:spLocks noGrp="1"/>
          </p:cNvSpPr>
          <p:nvPr>
            <p:ph type="dt" sz="half" idx="10"/>
          </p:nvPr>
        </p:nvSpPr>
        <p:spPr/>
        <p:txBody>
          <a:bodyPr/>
          <a:lstStyle/>
          <a:p>
            <a:fld id="{070716FF-42FA-494F-BBF7-E7AF00A04CA3}" type="datetimeFigureOut">
              <a:rPr lang="vi-VN" smtClean="0"/>
              <a:t>26/02/2025</a:t>
            </a:fld>
            <a:endParaRPr lang="vi-VN"/>
          </a:p>
        </p:txBody>
      </p:sp>
      <p:sp>
        <p:nvSpPr>
          <p:cNvPr id="6" name="Footer Placeholder 5">
            <a:extLst>
              <a:ext uri="{FF2B5EF4-FFF2-40B4-BE49-F238E27FC236}">
                <a16:creationId xmlns:a16="http://schemas.microsoft.com/office/drawing/2014/main" id="{3CA60AC5-81BE-6179-A541-244459BE88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B43134F-ACAD-BE0A-5078-2CAB802CBFFB}"/>
              </a:ext>
            </a:extLst>
          </p:cNvPr>
          <p:cNvSpPr>
            <a:spLocks noGrp="1"/>
          </p:cNvSpPr>
          <p:nvPr>
            <p:ph type="sldNum" sz="quarter" idx="12"/>
          </p:nvPr>
        </p:nvSpPr>
        <p:spPr/>
        <p:txBody>
          <a:bodyPr/>
          <a:lstStyle/>
          <a:p>
            <a:fld id="{5DDB3EE3-C508-43D2-9C1B-997BB0D10F05}" type="slidenum">
              <a:rPr lang="vi-VN" smtClean="0"/>
              <a:t>‹#›</a:t>
            </a:fld>
            <a:endParaRPr lang="vi-VN"/>
          </a:p>
        </p:txBody>
      </p:sp>
    </p:spTree>
    <p:extLst>
      <p:ext uri="{BB962C8B-B14F-4D97-AF65-F5344CB8AC3E}">
        <p14:creationId xmlns:p14="http://schemas.microsoft.com/office/powerpoint/2010/main" val="171514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BF3A6-D5D1-0070-F84F-1247788FF4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95354-1B05-FC49-E850-2F6C77590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DEB6FB-95CC-F06E-AEF8-247338808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716FF-42FA-494F-BBF7-E7AF00A04CA3}" type="datetimeFigureOut">
              <a:rPr lang="vi-VN" smtClean="0"/>
              <a:t>26/02/2025</a:t>
            </a:fld>
            <a:endParaRPr lang="vi-VN"/>
          </a:p>
        </p:txBody>
      </p:sp>
      <p:sp>
        <p:nvSpPr>
          <p:cNvPr id="5" name="Footer Placeholder 4">
            <a:extLst>
              <a:ext uri="{FF2B5EF4-FFF2-40B4-BE49-F238E27FC236}">
                <a16:creationId xmlns:a16="http://schemas.microsoft.com/office/drawing/2014/main" id="{F353D06F-D609-EE62-CA17-2780AB91A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0B73B11-EC7F-63E9-56C4-E0E3A857B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B3EE3-C508-43D2-9C1B-997BB0D10F05}" type="slidenum">
              <a:rPr lang="vi-VN" smtClean="0"/>
              <a:t>‹#›</a:t>
            </a:fld>
            <a:endParaRPr lang="vi-VN"/>
          </a:p>
        </p:txBody>
      </p:sp>
    </p:spTree>
    <p:extLst>
      <p:ext uri="{BB962C8B-B14F-4D97-AF65-F5344CB8AC3E}">
        <p14:creationId xmlns:p14="http://schemas.microsoft.com/office/powerpoint/2010/main" val="12788807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8.png"/><Relationship Id="rId7"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0.png"/><Relationship Id="rId10" Type="http://schemas.openxmlformats.org/officeDocument/2006/relationships/image" Target="../media/image86.png"/><Relationship Id="rId4" Type="http://schemas.openxmlformats.org/officeDocument/2006/relationships/image" Target="../media/image39.png"/><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9.png"/><Relationship Id="rId7"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88.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94.gif"/></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gif"/><Relationship Id="rId18" Type="http://schemas.openxmlformats.org/officeDocument/2006/relationships/image" Target="../media/image96.png"/><Relationship Id="rId26" Type="http://schemas.openxmlformats.org/officeDocument/2006/relationships/image" Target="../media/image115.png"/><Relationship Id="rId3" Type="http://schemas.openxmlformats.org/officeDocument/2006/relationships/image" Target="../media/image98.png"/><Relationship Id="rId21" Type="http://schemas.openxmlformats.org/officeDocument/2006/relationships/slide" Target="slide43.xml"/><Relationship Id="rId7" Type="http://schemas.openxmlformats.org/officeDocument/2006/relationships/image" Target="../media/image102.png"/><Relationship Id="rId12" Type="http://schemas.openxmlformats.org/officeDocument/2006/relationships/image" Target="../media/image107.gif"/><Relationship Id="rId17" Type="http://schemas.openxmlformats.org/officeDocument/2006/relationships/image" Target="../media/image111.png"/><Relationship Id="rId25" Type="http://schemas.openxmlformats.org/officeDocument/2006/relationships/slide" Target="slide45.xml"/><Relationship Id="rId2" Type="http://schemas.openxmlformats.org/officeDocument/2006/relationships/audio" Target="../media/audio1.wav"/><Relationship Id="rId16" Type="http://schemas.openxmlformats.org/officeDocument/2006/relationships/slide" Target="slide47.xml"/><Relationship Id="rId20" Type="http://schemas.openxmlformats.org/officeDocument/2006/relationships/image" Target="../media/image112.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gif"/><Relationship Id="rId24" Type="http://schemas.openxmlformats.org/officeDocument/2006/relationships/image" Target="../media/image114.png"/><Relationship Id="rId5" Type="http://schemas.openxmlformats.org/officeDocument/2006/relationships/image" Target="../media/image100.png"/><Relationship Id="rId15" Type="http://schemas.openxmlformats.org/officeDocument/2006/relationships/image" Target="../media/image110.gif"/><Relationship Id="rId23" Type="http://schemas.openxmlformats.org/officeDocument/2006/relationships/slide" Target="slide44.xml"/><Relationship Id="rId28" Type="http://schemas.openxmlformats.org/officeDocument/2006/relationships/image" Target="../media/image116.png"/><Relationship Id="rId10" Type="http://schemas.openxmlformats.org/officeDocument/2006/relationships/image" Target="../media/image105.png"/><Relationship Id="rId19" Type="http://schemas.openxmlformats.org/officeDocument/2006/relationships/slide" Target="slide42.xml"/><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3.png"/><Relationship Id="rId27" Type="http://schemas.openxmlformats.org/officeDocument/2006/relationships/slide" Target="slide46.xml"/></Relationships>
</file>

<file path=ppt/slides/_rels/slide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media/audio3.wav"/><Relationship Id="rId7"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audio" Target="../media/audio5.wav"/><Relationship Id="rId10" Type="http://schemas.openxmlformats.org/officeDocument/2006/relationships/image" Target="../media/image121.png"/><Relationship Id="rId4" Type="http://schemas.openxmlformats.org/officeDocument/2006/relationships/audio" Target="../media/audio4.wav"/><Relationship Id="rId9"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png"/><Relationship Id="rId3" Type="http://schemas.openxmlformats.org/officeDocument/2006/relationships/audio" Target="../media/audio4.wav"/><Relationship Id="rId7" Type="http://schemas.openxmlformats.org/officeDocument/2006/relationships/image" Target="../media/image123.png"/><Relationship Id="rId12" Type="http://schemas.openxmlformats.org/officeDocument/2006/relationships/image" Target="../media/image12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1.png"/><Relationship Id="rId5" Type="http://schemas.openxmlformats.org/officeDocument/2006/relationships/image" Target="../media/image118.png"/><Relationship Id="rId10" Type="http://schemas.openxmlformats.org/officeDocument/2006/relationships/image" Target="../media/image126.png"/><Relationship Id="rId4" Type="http://schemas.openxmlformats.org/officeDocument/2006/relationships/slide" Target="slide41.xml"/><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8.png"/><Relationship Id="rId7" Type="http://schemas.openxmlformats.org/officeDocument/2006/relationships/image" Target="../media/image130.gif"/><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9.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4.wav"/><Relationship Id="rId7" Type="http://schemas.openxmlformats.org/officeDocument/2006/relationships/image" Target="../media/image129.png"/><Relationship Id="rId12" Type="http://schemas.openxmlformats.org/officeDocument/2006/relationships/image" Target="../media/image129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slide" Target="slide41.xml"/><Relationship Id="rId10" Type="http://schemas.openxmlformats.org/officeDocument/2006/relationships/image" Target="../media/image120.png"/><Relationship Id="rId4" Type="http://schemas.openxmlformats.org/officeDocument/2006/relationships/audio" Target="../media/audio5.wav"/><Relationship Id="rId9"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image" Target="../media/image133.gif"/><Relationship Id="rId5" Type="http://schemas.openxmlformats.org/officeDocument/2006/relationships/image" Target="../media/image131.png"/><Relationship Id="rId4" Type="http://schemas.openxmlformats.org/officeDocument/2006/relationships/image" Target="../media/image132.gif"/></Relationships>
</file>

<file path=ppt/slides/_rels/slide4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1.png"/><Relationship Id="rId3" Type="http://schemas.openxmlformats.org/officeDocument/2006/relationships/audio" Target="../media/audio4.wav"/><Relationship Id="rId7" Type="http://schemas.openxmlformats.org/officeDocument/2006/relationships/image" Target="../media/image129.png"/><Relationship Id="rId12" Type="http://schemas.openxmlformats.org/officeDocument/2006/relationships/image" Target="../media/image137.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6.png"/><Relationship Id="rId5" Type="http://schemas.openxmlformats.org/officeDocument/2006/relationships/image" Target="../media/image118.png"/><Relationship Id="rId10" Type="http://schemas.openxmlformats.org/officeDocument/2006/relationships/image" Target="../media/image135.png"/><Relationship Id="rId4" Type="http://schemas.openxmlformats.org/officeDocument/2006/relationships/slide" Target="slide41.xml"/><Relationship Id="rId9" Type="http://schemas.openxmlformats.org/officeDocument/2006/relationships/image" Target="../media/image134.png"/><Relationship Id="rId1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emf"/><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4872CBF1-86DE-D12D-AD99-14A748E56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446617"/>
            <a:ext cx="83026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C14F8A6B-DBBC-35B6-C75D-2250F6039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576" y="4334933"/>
            <a:ext cx="2444750" cy="295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a:extLst>
              <a:ext uri="{FF2B5EF4-FFF2-40B4-BE49-F238E27FC236}">
                <a16:creationId xmlns:a16="http://schemas.microsoft.com/office/drawing/2014/main" id="{D8003A5A-F39F-553E-5665-BEA61999F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822966">
            <a:off x="9496425" y="-146050"/>
            <a:ext cx="1476375" cy="167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A9845295-6B34-8228-D5B0-1EFCE7D0F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7400"/>
            <a:ext cx="3915833"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Google Shape;99;p1">
            <a:extLst>
              <a:ext uri="{FF2B5EF4-FFF2-40B4-BE49-F238E27FC236}">
                <a16:creationId xmlns:a16="http://schemas.microsoft.com/office/drawing/2014/main" id="{EA19E358-9C2E-3B43-CAF6-6D4215E43DBE}"/>
              </a:ext>
            </a:extLst>
          </p:cNvPr>
          <p:cNvSpPr txBox="1">
            <a:spLocks noChangeArrowheads="1"/>
          </p:cNvSpPr>
          <p:nvPr/>
        </p:nvSpPr>
        <p:spPr bwMode="auto">
          <a:xfrm>
            <a:off x="2361142" y="1041400"/>
            <a:ext cx="7174441" cy="253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CHÀO MỪNG CÁC EM </a:t>
            </a:r>
            <a:endParaRPr lang="en-US" altLang="en-US" sz="3600" dirty="0">
              <a:solidFill>
                <a:schemeClr val="bg1"/>
              </a:solidFill>
            </a:endParaRPr>
          </a:p>
          <a:p>
            <a:pPr algn="ctr" eaLnBrk="1" hangingPunct="1">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ĐẾN VỚI BÀI HỌC HÔM NAY!</a:t>
            </a:r>
          </a:p>
          <a:p>
            <a:pPr algn="ctr" eaLnBrk="1" hangingPunct="1">
              <a:lnSpc>
                <a:spcPct val="150000"/>
              </a:lnSpc>
              <a:spcBef>
                <a:spcPct val="0"/>
              </a:spcBef>
              <a:buFontTx/>
              <a:buNone/>
            </a:pPr>
            <a:endParaRPr lang="en-US" altLang="en-US" sz="4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a:extLst>
              <a:ext uri="{FF2B5EF4-FFF2-40B4-BE49-F238E27FC236}">
                <a16:creationId xmlns:a16="http://schemas.microsoft.com/office/drawing/2014/main" id="{2F7C473B-1069-CB02-743B-6CA3F8A343EC}"/>
              </a:ext>
            </a:extLst>
          </p:cNvPr>
          <p:cNvSpPr txBox="1">
            <a:spLocks noChangeArrowheads="1"/>
          </p:cNvSpPr>
          <p:nvPr/>
        </p:nvSpPr>
        <p:spPr bwMode="auto">
          <a:xfrm>
            <a:off x="1511300" y="2154767"/>
            <a:ext cx="5118100" cy="646331"/>
          </a:xfrm>
          <a:prstGeom prst="rect">
            <a:avLst/>
          </a:prstGeom>
          <a:noFill/>
          <a:ln>
            <a:noFill/>
          </a:ln>
        </p:spPr>
        <p:txBody>
          <a:bodyPr>
            <a:spAutoFit/>
          </a:bodyPr>
          <a:lstStyle>
            <a:lvl1pPr marL="468313" indent="-46831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68337" indent="-468337" algn="just" defTabSz="914446">
              <a:spcBef>
                <a:spcPct val="50000"/>
              </a:spcBef>
              <a:buNone/>
              <a:defRPr/>
            </a:pPr>
            <a:r>
              <a:rPr lang="en-US" altLang="en-US" sz="36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600" b="1"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225" name="Line 9">
            <a:extLst>
              <a:ext uri="{FF2B5EF4-FFF2-40B4-BE49-F238E27FC236}">
                <a16:creationId xmlns:a16="http://schemas.microsoft.com/office/drawing/2014/main" id="{77EA28C8-83CF-7AB8-EDE9-E7B2A26BA024}"/>
              </a:ext>
            </a:extLst>
          </p:cNvPr>
          <p:cNvSpPr>
            <a:spLocks noChangeShapeType="1"/>
          </p:cNvSpPr>
          <p:nvPr/>
        </p:nvSpPr>
        <p:spPr bwMode="auto">
          <a:xfrm>
            <a:off x="9723415" y="2590800"/>
            <a:ext cx="0" cy="204999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vi-VN" sz="1200"/>
          </a:p>
        </p:txBody>
      </p:sp>
      <p:sp>
        <p:nvSpPr>
          <p:cNvPr id="9226" name="Line 10">
            <a:extLst>
              <a:ext uri="{FF2B5EF4-FFF2-40B4-BE49-F238E27FC236}">
                <a16:creationId xmlns:a16="http://schemas.microsoft.com/office/drawing/2014/main" id="{E892F21E-9FBE-71A0-4C84-827B21AF9AAE}"/>
              </a:ext>
            </a:extLst>
          </p:cNvPr>
          <p:cNvSpPr>
            <a:spLocks noChangeShapeType="1"/>
          </p:cNvSpPr>
          <p:nvPr/>
        </p:nvSpPr>
        <p:spPr bwMode="auto">
          <a:xfrm>
            <a:off x="7438519" y="2590801"/>
            <a:ext cx="0" cy="20478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vi-VN" sz="1200"/>
          </a:p>
        </p:txBody>
      </p:sp>
      <p:grpSp>
        <p:nvGrpSpPr>
          <p:cNvPr id="2" name="Group 11">
            <a:extLst>
              <a:ext uri="{FF2B5EF4-FFF2-40B4-BE49-F238E27FC236}">
                <a16:creationId xmlns:a16="http://schemas.microsoft.com/office/drawing/2014/main" id="{5DF85875-DF9F-E09B-83D5-FB9251725ED0}"/>
              </a:ext>
            </a:extLst>
          </p:cNvPr>
          <p:cNvGrpSpPr>
            <a:grpSpLocks/>
          </p:cNvGrpSpPr>
          <p:nvPr/>
        </p:nvGrpSpPr>
        <p:grpSpPr bwMode="auto">
          <a:xfrm>
            <a:off x="7431617" y="2209800"/>
            <a:ext cx="2283883" cy="706967"/>
            <a:chOff x="3814" y="2988"/>
            <a:chExt cx="1087" cy="834"/>
          </a:xfrm>
        </p:grpSpPr>
        <p:sp>
          <p:nvSpPr>
            <p:cNvPr id="30745" name="Freeform 12">
              <a:extLst>
                <a:ext uri="{FF2B5EF4-FFF2-40B4-BE49-F238E27FC236}">
                  <a16:creationId xmlns:a16="http://schemas.microsoft.com/office/drawing/2014/main" id="{D5DE0192-96E8-EE31-B91E-F77F623E4957}"/>
                </a:ext>
              </a:extLst>
            </p:cNvPr>
            <p:cNvSpPr>
              <a:spLocks/>
            </p:cNvSpPr>
            <p:nvPr/>
          </p:nvSpPr>
          <p:spPr bwMode="auto">
            <a:xfrm>
              <a:off x="3814" y="3381"/>
              <a:ext cx="553" cy="441"/>
            </a:xfrm>
            <a:custGeom>
              <a:avLst/>
              <a:gdLst>
                <a:gd name="T0" fmla="*/ 0 w 747"/>
                <a:gd name="T1" fmla="*/ 0 h 280"/>
                <a:gd name="T2" fmla="*/ 1 w 747"/>
                <a:gd name="T3" fmla="*/ 2147483646 h 280"/>
                <a:gd name="T4" fmla="*/ 1 w 747"/>
                <a:gd name="T5" fmla="*/ 2147483646 h 280"/>
                <a:gd name="T6" fmla="*/ 1 w 747"/>
                <a:gd name="T7" fmla="*/ 2147483646 h 280"/>
                <a:gd name="T8" fmla="*/ 1 w 747"/>
                <a:gd name="T9" fmla="*/ 2147483646 h 280"/>
                <a:gd name="T10" fmla="*/ 1 w 747"/>
                <a:gd name="T11" fmla="*/ 2147483646 h 280"/>
                <a:gd name="T12" fmla="*/ 1 w 747"/>
                <a:gd name="T13" fmla="*/ 2147483646 h 280"/>
                <a:gd name="T14" fmla="*/ 1 w 747"/>
                <a:gd name="T15" fmla="*/ 2147483646 h 280"/>
                <a:gd name="T16" fmla="*/ 0 60000 65536"/>
                <a:gd name="T17" fmla="*/ 0 60000 65536"/>
                <a:gd name="T18" fmla="*/ 0 60000 65536"/>
                <a:gd name="T19" fmla="*/ 0 60000 65536"/>
                <a:gd name="T20" fmla="*/ 0 60000 65536"/>
                <a:gd name="T21" fmla="*/ 0 60000 65536"/>
                <a:gd name="T22" fmla="*/ 0 60000 65536"/>
                <a:gd name="T23" fmla="*/ 0 60000 65536"/>
                <a:gd name="T24" fmla="*/ 0 w 747"/>
                <a:gd name="T25" fmla="*/ 0 h 280"/>
                <a:gd name="T26" fmla="*/ 747 w 747"/>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6" name="Freeform 13">
              <a:extLst>
                <a:ext uri="{FF2B5EF4-FFF2-40B4-BE49-F238E27FC236}">
                  <a16:creationId xmlns:a16="http://schemas.microsoft.com/office/drawing/2014/main" id="{851EDE5E-7034-5787-20AC-A07782056890}"/>
                </a:ext>
              </a:extLst>
            </p:cNvPr>
            <p:cNvSpPr>
              <a:spLocks/>
            </p:cNvSpPr>
            <p:nvPr/>
          </p:nvSpPr>
          <p:spPr bwMode="auto">
            <a:xfrm>
              <a:off x="3815" y="2988"/>
              <a:ext cx="540" cy="399"/>
            </a:xfrm>
            <a:custGeom>
              <a:avLst/>
              <a:gdLst>
                <a:gd name="T0" fmla="*/ 0 w 730"/>
                <a:gd name="T1" fmla="*/ 2147483646 h 253"/>
                <a:gd name="T2" fmla="*/ 1 w 730"/>
                <a:gd name="T3" fmla="*/ 2147483646 h 253"/>
                <a:gd name="T4" fmla="*/ 1 w 730"/>
                <a:gd name="T5" fmla="*/ 2147483646 h 253"/>
                <a:gd name="T6" fmla="*/ 1 w 730"/>
                <a:gd name="T7" fmla="*/ 2147483646 h 253"/>
                <a:gd name="T8" fmla="*/ 1 w 730"/>
                <a:gd name="T9" fmla="*/ 2147483646 h 253"/>
                <a:gd name="T10" fmla="*/ 1 w 730"/>
                <a:gd name="T11" fmla="*/ 2147483646 h 253"/>
                <a:gd name="T12" fmla="*/ 1 w 730"/>
                <a:gd name="T13" fmla="*/ 2147483646 h 253"/>
                <a:gd name="T14" fmla="*/ 1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 name="T24" fmla="*/ 0 w 730"/>
                <a:gd name="T25" fmla="*/ 0 h 253"/>
                <a:gd name="T26" fmla="*/ 730 w 730"/>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7" name="Freeform 14">
              <a:extLst>
                <a:ext uri="{FF2B5EF4-FFF2-40B4-BE49-F238E27FC236}">
                  <a16:creationId xmlns:a16="http://schemas.microsoft.com/office/drawing/2014/main" id="{DBDFA54E-0BE4-A68A-77D8-4FC4A19BD4CB}"/>
                </a:ext>
              </a:extLst>
            </p:cNvPr>
            <p:cNvSpPr>
              <a:spLocks/>
            </p:cNvSpPr>
            <p:nvPr/>
          </p:nvSpPr>
          <p:spPr bwMode="auto">
            <a:xfrm flipH="1">
              <a:off x="4347" y="3381"/>
              <a:ext cx="553" cy="441"/>
            </a:xfrm>
            <a:custGeom>
              <a:avLst/>
              <a:gdLst>
                <a:gd name="T0" fmla="*/ 0 w 747"/>
                <a:gd name="T1" fmla="*/ 0 h 280"/>
                <a:gd name="T2" fmla="*/ 1 w 747"/>
                <a:gd name="T3" fmla="*/ 2147483646 h 280"/>
                <a:gd name="T4" fmla="*/ 1 w 747"/>
                <a:gd name="T5" fmla="*/ 2147483646 h 280"/>
                <a:gd name="T6" fmla="*/ 1 w 747"/>
                <a:gd name="T7" fmla="*/ 2147483646 h 280"/>
                <a:gd name="T8" fmla="*/ 1 w 747"/>
                <a:gd name="T9" fmla="*/ 2147483646 h 280"/>
                <a:gd name="T10" fmla="*/ 1 w 747"/>
                <a:gd name="T11" fmla="*/ 2147483646 h 280"/>
                <a:gd name="T12" fmla="*/ 1 w 747"/>
                <a:gd name="T13" fmla="*/ 2147483646 h 280"/>
                <a:gd name="T14" fmla="*/ 1 w 747"/>
                <a:gd name="T15" fmla="*/ 2147483646 h 280"/>
                <a:gd name="T16" fmla="*/ 0 60000 65536"/>
                <a:gd name="T17" fmla="*/ 0 60000 65536"/>
                <a:gd name="T18" fmla="*/ 0 60000 65536"/>
                <a:gd name="T19" fmla="*/ 0 60000 65536"/>
                <a:gd name="T20" fmla="*/ 0 60000 65536"/>
                <a:gd name="T21" fmla="*/ 0 60000 65536"/>
                <a:gd name="T22" fmla="*/ 0 60000 65536"/>
                <a:gd name="T23" fmla="*/ 0 60000 65536"/>
                <a:gd name="T24" fmla="*/ 0 w 747"/>
                <a:gd name="T25" fmla="*/ 0 h 280"/>
                <a:gd name="T26" fmla="*/ 747 w 747"/>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8" name="Freeform 15">
              <a:extLst>
                <a:ext uri="{FF2B5EF4-FFF2-40B4-BE49-F238E27FC236}">
                  <a16:creationId xmlns:a16="http://schemas.microsoft.com/office/drawing/2014/main" id="{85CEA354-C761-97BC-72C6-5B8003DBD2FA}"/>
                </a:ext>
              </a:extLst>
            </p:cNvPr>
            <p:cNvSpPr>
              <a:spLocks/>
            </p:cNvSpPr>
            <p:nvPr/>
          </p:nvSpPr>
          <p:spPr bwMode="auto">
            <a:xfrm flipH="1">
              <a:off x="4361" y="2988"/>
              <a:ext cx="540" cy="399"/>
            </a:xfrm>
            <a:custGeom>
              <a:avLst/>
              <a:gdLst>
                <a:gd name="T0" fmla="*/ 0 w 730"/>
                <a:gd name="T1" fmla="*/ 2147483646 h 253"/>
                <a:gd name="T2" fmla="*/ 1 w 730"/>
                <a:gd name="T3" fmla="*/ 2147483646 h 253"/>
                <a:gd name="T4" fmla="*/ 1 w 730"/>
                <a:gd name="T5" fmla="*/ 2147483646 h 253"/>
                <a:gd name="T6" fmla="*/ 1 w 730"/>
                <a:gd name="T7" fmla="*/ 2147483646 h 253"/>
                <a:gd name="T8" fmla="*/ 1 w 730"/>
                <a:gd name="T9" fmla="*/ 2147483646 h 253"/>
                <a:gd name="T10" fmla="*/ 1 w 730"/>
                <a:gd name="T11" fmla="*/ 2147483646 h 253"/>
                <a:gd name="T12" fmla="*/ 1 w 730"/>
                <a:gd name="T13" fmla="*/ 2147483646 h 253"/>
                <a:gd name="T14" fmla="*/ 1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 name="T24" fmla="*/ 0 w 730"/>
                <a:gd name="T25" fmla="*/ 0 h 253"/>
                <a:gd name="T26" fmla="*/ 730 w 730"/>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grpSp>
      <p:sp>
        <p:nvSpPr>
          <p:cNvPr id="9232" name="Line 16">
            <a:extLst>
              <a:ext uri="{FF2B5EF4-FFF2-40B4-BE49-F238E27FC236}">
                <a16:creationId xmlns:a16="http://schemas.microsoft.com/office/drawing/2014/main" id="{B5E810A8-6DD8-406B-CDCC-893960BDE907}"/>
              </a:ext>
            </a:extLst>
          </p:cNvPr>
          <p:cNvSpPr>
            <a:spLocks noChangeShapeType="1"/>
          </p:cNvSpPr>
          <p:nvPr/>
        </p:nvSpPr>
        <p:spPr bwMode="auto">
          <a:xfrm>
            <a:off x="8531226" y="2586567"/>
            <a:ext cx="119591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vi-VN" sz="1200"/>
          </a:p>
        </p:txBody>
      </p:sp>
      <p:grpSp>
        <p:nvGrpSpPr>
          <p:cNvPr id="3" name="Group 17">
            <a:extLst>
              <a:ext uri="{FF2B5EF4-FFF2-40B4-BE49-F238E27FC236}">
                <a16:creationId xmlns:a16="http://schemas.microsoft.com/office/drawing/2014/main" id="{1F227E4E-75EE-B8ED-F76A-04FCF00385E9}"/>
              </a:ext>
            </a:extLst>
          </p:cNvPr>
          <p:cNvGrpSpPr>
            <a:grpSpLocks/>
          </p:cNvGrpSpPr>
          <p:nvPr/>
        </p:nvGrpSpPr>
        <p:grpSpPr bwMode="auto">
          <a:xfrm>
            <a:off x="7442200" y="4267200"/>
            <a:ext cx="2286000" cy="706967"/>
            <a:chOff x="3814" y="2988"/>
            <a:chExt cx="1087" cy="834"/>
          </a:xfrm>
        </p:grpSpPr>
        <p:sp>
          <p:nvSpPr>
            <p:cNvPr id="30741" name="Freeform 18">
              <a:extLst>
                <a:ext uri="{FF2B5EF4-FFF2-40B4-BE49-F238E27FC236}">
                  <a16:creationId xmlns:a16="http://schemas.microsoft.com/office/drawing/2014/main" id="{1312EC6B-82F0-3DDD-3AB9-A8B34F5AC717}"/>
                </a:ext>
              </a:extLst>
            </p:cNvPr>
            <p:cNvSpPr>
              <a:spLocks/>
            </p:cNvSpPr>
            <p:nvPr/>
          </p:nvSpPr>
          <p:spPr bwMode="auto">
            <a:xfrm>
              <a:off x="3814" y="3381"/>
              <a:ext cx="553" cy="441"/>
            </a:xfrm>
            <a:custGeom>
              <a:avLst/>
              <a:gdLst>
                <a:gd name="T0" fmla="*/ 0 w 747"/>
                <a:gd name="T1" fmla="*/ 0 h 280"/>
                <a:gd name="T2" fmla="*/ 1 w 747"/>
                <a:gd name="T3" fmla="*/ 2147483646 h 280"/>
                <a:gd name="T4" fmla="*/ 1 w 747"/>
                <a:gd name="T5" fmla="*/ 2147483646 h 280"/>
                <a:gd name="T6" fmla="*/ 1 w 747"/>
                <a:gd name="T7" fmla="*/ 2147483646 h 280"/>
                <a:gd name="T8" fmla="*/ 1 w 747"/>
                <a:gd name="T9" fmla="*/ 2147483646 h 280"/>
                <a:gd name="T10" fmla="*/ 1 w 747"/>
                <a:gd name="T11" fmla="*/ 2147483646 h 280"/>
                <a:gd name="T12" fmla="*/ 1 w 747"/>
                <a:gd name="T13" fmla="*/ 2147483646 h 280"/>
                <a:gd name="T14" fmla="*/ 1 w 747"/>
                <a:gd name="T15" fmla="*/ 2147483646 h 280"/>
                <a:gd name="T16" fmla="*/ 0 60000 65536"/>
                <a:gd name="T17" fmla="*/ 0 60000 65536"/>
                <a:gd name="T18" fmla="*/ 0 60000 65536"/>
                <a:gd name="T19" fmla="*/ 0 60000 65536"/>
                <a:gd name="T20" fmla="*/ 0 60000 65536"/>
                <a:gd name="T21" fmla="*/ 0 60000 65536"/>
                <a:gd name="T22" fmla="*/ 0 60000 65536"/>
                <a:gd name="T23" fmla="*/ 0 60000 65536"/>
                <a:gd name="T24" fmla="*/ 0 w 747"/>
                <a:gd name="T25" fmla="*/ 0 h 280"/>
                <a:gd name="T26" fmla="*/ 747 w 747"/>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2" name="Freeform 19">
              <a:extLst>
                <a:ext uri="{FF2B5EF4-FFF2-40B4-BE49-F238E27FC236}">
                  <a16:creationId xmlns:a16="http://schemas.microsoft.com/office/drawing/2014/main" id="{137B69AA-3583-23F6-598E-01A7214A4E4C}"/>
                </a:ext>
              </a:extLst>
            </p:cNvPr>
            <p:cNvSpPr>
              <a:spLocks/>
            </p:cNvSpPr>
            <p:nvPr/>
          </p:nvSpPr>
          <p:spPr bwMode="auto">
            <a:xfrm>
              <a:off x="3815" y="2988"/>
              <a:ext cx="540" cy="399"/>
            </a:xfrm>
            <a:custGeom>
              <a:avLst/>
              <a:gdLst>
                <a:gd name="T0" fmla="*/ 0 w 730"/>
                <a:gd name="T1" fmla="*/ 2147483646 h 253"/>
                <a:gd name="T2" fmla="*/ 1 w 730"/>
                <a:gd name="T3" fmla="*/ 2147483646 h 253"/>
                <a:gd name="T4" fmla="*/ 1 w 730"/>
                <a:gd name="T5" fmla="*/ 2147483646 h 253"/>
                <a:gd name="T6" fmla="*/ 1 w 730"/>
                <a:gd name="T7" fmla="*/ 2147483646 h 253"/>
                <a:gd name="T8" fmla="*/ 1 w 730"/>
                <a:gd name="T9" fmla="*/ 2147483646 h 253"/>
                <a:gd name="T10" fmla="*/ 1 w 730"/>
                <a:gd name="T11" fmla="*/ 2147483646 h 253"/>
                <a:gd name="T12" fmla="*/ 1 w 730"/>
                <a:gd name="T13" fmla="*/ 2147483646 h 253"/>
                <a:gd name="T14" fmla="*/ 1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 name="T24" fmla="*/ 0 w 730"/>
                <a:gd name="T25" fmla="*/ 0 h 253"/>
                <a:gd name="T26" fmla="*/ 730 w 730"/>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3" name="Freeform 20">
              <a:extLst>
                <a:ext uri="{FF2B5EF4-FFF2-40B4-BE49-F238E27FC236}">
                  <a16:creationId xmlns:a16="http://schemas.microsoft.com/office/drawing/2014/main" id="{3E297B17-19C9-C338-84CA-2AB5E24D23E0}"/>
                </a:ext>
              </a:extLst>
            </p:cNvPr>
            <p:cNvSpPr>
              <a:spLocks/>
            </p:cNvSpPr>
            <p:nvPr/>
          </p:nvSpPr>
          <p:spPr bwMode="auto">
            <a:xfrm flipH="1">
              <a:off x="4347" y="3381"/>
              <a:ext cx="553" cy="441"/>
            </a:xfrm>
            <a:custGeom>
              <a:avLst/>
              <a:gdLst>
                <a:gd name="T0" fmla="*/ 0 w 747"/>
                <a:gd name="T1" fmla="*/ 0 h 280"/>
                <a:gd name="T2" fmla="*/ 1 w 747"/>
                <a:gd name="T3" fmla="*/ 2147483646 h 280"/>
                <a:gd name="T4" fmla="*/ 1 w 747"/>
                <a:gd name="T5" fmla="*/ 2147483646 h 280"/>
                <a:gd name="T6" fmla="*/ 1 w 747"/>
                <a:gd name="T7" fmla="*/ 2147483646 h 280"/>
                <a:gd name="T8" fmla="*/ 1 w 747"/>
                <a:gd name="T9" fmla="*/ 2147483646 h 280"/>
                <a:gd name="T10" fmla="*/ 1 w 747"/>
                <a:gd name="T11" fmla="*/ 2147483646 h 280"/>
                <a:gd name="T12" fmla="*/ 1 w 747"/>
                <a:gd name="T13" fmla="*/ 2147483646 h 280"/>
                <a:gd name="T14" fmla="*/ 1 w 747"/>
                <a:gd name="T15" fmla="*/ 2147483646 h 280"/>
                <a:gd name="T16" fmla="*/ 0 60000 65536"/>
                <a:gd name="T17" fmla="*/ 0 60000 65536"/>
                <a:gd name="T18" fmla="*/ 0 60000 65536"/>
                <a:gd name="T19" fmla="*/ 0 60000 65536"/>
                <a:gd name="T20" fmla="*/ 0 60000 65536"/>
                <a:gd name="T21" fmla="*/ 0 60000 65536"/>
                <a:gd name="T22" fmla="*/ 0 60000 65536"/>
                <a:gd name="T23" fmla="*/ 0 60000 65536"/>
                <a:gd name="T24" fmla="*/ 0 w 747"/>
                <a:gd name="T25" fmla="*/ 0 h 280"/>
                <a:gd name="T26" fmla="*/ 747 w 747"/>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7" h="280">
                  <a:moveTo>
                    <a:pt x="0" y="0"/>
                  </a:moveTo>
                  <a:cubicBezTo>
                    <a:pt x="2" y="8"/>
                    <a:pt x="2" y="34"/>
                    <a:pt x="9" y="51"/>
                  </a:cubicBezTo>
                  <a:cubicBezTo>
                    <a:pt x="16" y="68"/>
                    <a:pt x="24" y="84"/>
                    <a:pt x="42" y="102"/>
                  </a:cubicBezTo>
                  <a:cubicBezTo>
                    <a:pt x="60" y="120"/>
                    <a:pt x="88" y="142"/>
                    <a:pt x="120" y="160"/>
                  </a:cubicBezTo>
                  <a:cubicBezTo>
                    <a:pt x="152" y="178"/>
                    <a:pt x="194" y="194"/>
                    <a:pt x="234" y="208"/>
                  </a:cubicBezTo>
                  <a:cubicBezTo>
                    <a:pt x="274" y="222"/>
                    <a:pt x="304" y="230"/>
                    <a:pt x="357" y="241"/>
                  </a:cubicBezTo>
                  <a:cubicBezTo>
                    <a:pt x="410" y="252"/>
                    <a:pt x="487" y="266"/>
                    <a:pt x="552" y="273"/>
                  </a:cubicBezTo>
                  <a:cubicBezTo>
                    <a:pt x="617" y="280"/>
                    <a:pt x="707" y="279"/>
                    <a:pt x="747" y="28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sp>
          <p:nvSpPr>
            <p:cNvPr id="30744" name="Freeform 21">
              <a:extLst>
                <a:ext uri="{FF2B5EF4-FFF2-40B4-BE49-F238E27FC236}">
                  <a16:creationId xmlns:a16="http://schemas.microsoft.com/office/drawing/2014/main" id="{ADEEE1F7-E1CF-C57C-FAED-D7B9AE3523F4}"/>
                </a:ext>
              </a:extLst>
            </p:cNvPr>
            <p:cNvSpPr>
              <a:spLocks/>
            </p:cNvSpPr>
            <p:nvPr/>
          </p:nvSpPr>
          <p:spPr bwMode="auto">
            <a:xfrm flipH="1">
              <a:off x="4361" y="2988"/>
              <a:ext cx="540" cy="399"/>
            </a:xfrm>
            <a:custGeom>
              <a:avLst/>
              <a:gdLst>
                <a:gd name="T0" fmla="*/ 0 w 730"/>
                <a:gd name="T1" fmla="*/ 2147483646 h 253"/>
                <a:gd name="T2" fmla="*/ 1 w 730"/>
                <a:gd name="T3" fmla="*/ 2147483646 h 253"/>
                <a:gd name="T4" fmla="*/ 1 w 730"/>
                <a:gd name="T5" fmla="*/ 2147483646 h 253"/>
                <a:gd name="T6" fmla="*/ 1 w 730"/>
                <a:gd name="T7" fmla="*/ 2147483646 h 253"/>
                <a:gd name="T8" fmla="*/ 1 w 730"/>
                <a:gd name="T9" fmla="*/ 2147483646 h 253"/>
                <a:gd name="T10" fmla="*/ 1 w 730"/>
                <a:gd name="T11" fmla="*/ 2147483646 h 253"/>
                <a:gd name="T12" fmla="*/ 1 w 730"/>
                <a:gd name="T13" fmla="*/ 2147483646 h 253"/>
                <a:gd name="T14" fmla="*/ 1 w 730"/>
                <a:gd name="T15" fmla="*/ 0 h 253"/>
                <a:gd name="T16" fmla="*/ 0 60000 65536"/>
                <a:gd name="T17" fmla="*/ 0 60000 65536"/>
                <a:gd name="T18" fmla="*/ 0 60000 65536"/>
                <a:gd name="T19" fmla="*/ 0 60000 65536"/>
                <a:gd name="T20" fmla="*/ 0 60000 65536"/>
                <a:gd name="T21" fmla="*/ 0 60000 65536"/>
                <a:gd name="T22" fmla="*/ 0 60000 65536"/>
                <a:gd name="T23" fmla="*/ 0 60000 65536"/>
                <a:gd name="T24" fmla="*/ 0 w 730"/>
                <a:gd name="T25" fmla="*/ 0 h 253"/>
                <a:gd name="T26" fmla="*/ 730 w 730"/>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0" h="253">
                  <a:moveTo>
                    <a:pt x="0" y="253"/>
                  </a:moveTo>
                  <a:cubicBezTo>
                    <a:pt x="4" y="245"/>
                    <a:pt x="11" y="218"/>
                    <a:pt x="22" y="202"/>
                  </a:cubicBezTo>
                  <a:cubicBezTo>
                    <a:pt x="33" y="186"/>
                    <a:pt x="47" y="170"/>
                    <a:pt x="68" y="154"/>
                  </a:cubicBezTo>
                  <a:cubicBezTo>
                    <a:pt x="89" y="138"/>
                    <a:pt x="114" y="122"/>
                    <a:pt x="148" y="106"/>
                  </a:cubicBezTo>
                  <a:cubicBezTo>
                    <a:pt x="182" y="90"/>
                    <a:pt x="232" y="71"/>
                    <a:pt x="274" y="58"/>
                  </a:cubicBezTo>
                  <a:cubicBezTo>
                    <a:pt x="316" y="45"/>
                    <a:pt x="351" y="37"/>
                    <a:pt x="403" y="28"/>
                  </a:cubicBezTo>
                  <a:cubicBezTo>
                    <a:pt x="455" y="19"/>
                    <a:pt x="530" y="11"/>
                    <a:pt x="584" y="6"/>
                  </a:cubicBezTo>
                  <a:cubicBezTo>
                    <a:pt x="638" y="1"/>
                    <a:pt x="700" y="1"/>
                    <a:pt x="730" y="0"/>
                  </a:cubicBezTo>
                </a:path>
              </a:pathLst>
            </a:cu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sz="1200"/>
            </a:p>
          </p:txBody>
        </p:sp>
      </p:grpSp>
      <p:sp>
        <p:nvSpPr>
          <p:cNvPr id="9238" name="Line 22">
            <a:extLst>
              <a:ext uri="{FF2B5EF4-FFF2-40B4-BE49-F238E27FC236}">
                <a16:creationId xmlns:a16="http://schemas.microsoft.com/office/drawing/2014/main" id="{D61DC6E7-A70C-230A-447A-48B3A39BDDE7}"/>
              </a:ext>
            </a:extLst>
          </p:cNvPr>
          <p:cNvSpPr>
            <a:spLocks noChangeShapeType="1"/>
          </p:cNvSpPr>
          <p:nvPr/>
        </p:nvSpPr>
        <p:spPr bwMode="auto">
          <a:xfrm>
            <a:off x="8528050" y="4624917"/>
            <a:ext cx="1135592" cy="0"/>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vi-VN" sz="1200"/>
          </a:p>
        </p:txBody>
      </p:sp>
      <p:sp>
        <p:nvSpPr>
          <p:cNvPr id="9239" name="Text Box 23">
            <a:extLst>
              <a:ext uri="{FF2B5EF4-FFF2-40B4-BE49-F238E27FC236}">
                <a16:creationId xmlns:a16="http://schemas.microsoft.com/office/drawing/2014/main" id="{61C71EE6-61AE-84F3-74D9-37471ADC5CC7}"/>
              </a:ext>
            </a:extLst>
          </p:cNvPr>
          <p:cNvSpPr txBox="1">
            <a:spLocks noChangeArrowheads="1"/>
          </p:cNvSpPr>
          <p:nvPr/>
        </p:nvSpPr>
        <p:spPr bwMode="auto">
          <a:xfrm>
            <a:off x="9823451" y="2453217"/>
            <a:ext cx="320675" cy="4603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96000"/>
              </a:lnSpc>
              <a:spcBef>
                <a:spcPct val="0"/>
              </a:spcBef>
              <a:buFontTx/>
              <a:buNone/>
            </a:pPr>
            <a:r>
              <a:rPr lang="en-US" altLang="en-US" sz="1800">
                <a:solidFill>
                  <a:srgbClr val="000000"/>
                </a:solidFill>
                <a:latin typeface="Arial" panose="020B0604020202020204" pitchFamily="34" charset="0"/>
                <a:cs typeface="Arial" panose="020B0604020202020204" pitchFamily="34" charset="0"/>
              </a:rPr>
              <a:t>A</a:t>
            </a:r>
          </a:p>
        </p:txBody>
      </p:sp>
      <p:sp>
        <p:nvSpPr>
          <p:cNvPr id="9240" name="Text Box 24">
            <a:extLst>
              <a:ext uri="{FF2B5EF4-FFF2-40B4-BE49-F238E27FC236}">
                <a16:creationId xmlns:a16="http://schemas.microsoft.com/office/drawing/2014/main" id="{C1C3B482-4ABD-A4A8-0465-CE122C40BB06}"/>
              </a:ext>
            </a:extLst>
          </p:cNvPr>
          <p:cNvSpPr txBox="1">
            <a:spLocks noChangeArrowheads="1"/>
          </p:cNvSpPr>
          <p:nvPr/>
        </p:nvSpPr>
        <p:spPr bwMode="auto">
          <a:xfrm>
            <a:off x="9835092" y="4502151"/>
            <a:ext cx="321733" cy="4603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96000"/>
              </a:lnSpc>
              <a:spcBef>
                <a:spcPct val="0"/>
              </a:spcBef>
              <a:buFontTx/>
              <a:buNone/>
            </a:pPr>
            <a:r>
              <a:rPr lang="en-US" altLang="en-US" sz="1800">
                <a:solidFill>
                  <a:srgbClr val="000000"/>
                </a:solidFill>
                <a:latin typeface="Arial" panose="020B0604020202020204" pitchFamily="34" charset="0"/>
                <a:cs typeface="Arial" panose="020B0604020202020204" pitchFamily="34" charset="0"/>
              </a:rPr>
              <a:t>B</a:t>
            </a:r>
          </a:p>
        </p:txBody>
      </p:sp>
      <p:sp>
        <p:nvSpPr>
          <p:cNvPr id="9241" name="Line 25">
            <a:extLst>
              <a:ext uri="{FF2B5EF4-FFF2-40B4-BE49-F238E27FC236}">
                <a16:creationId xmlns:a16="http://schemas.microsoft.com/office/drawing/2014/main" id="{68986B43-593C-6179-9712-45A5C45674F3}"/>
              </a:ext>
            </a:extLst>
          </p:cNvPr>
          <p:cNvSpPr>
            <a:spLocks noChangeShapeType="1"/>
          </p:cNvSpPr>
          <p:nvPr/>
        </p:nvSpPr>
        <p:spPr bwMode="auto">
          <a:xfrm>
            <a:off x="8547100" y="2596092"/>
            <a:ext cx="0" cy="2047875"/>
          </a:xfrm>
          <a:prstGeom prst="line">
            <a:avLst/>
          </a:prstGeom>
          <a:noFill/>
          <a:ln w="38100">
            <a:solidFill>
              <a:srgbClr val="FF00FF"/>
            </a:solidFill>
            <a:prstDash val="dash"/>
            <a:round/>
            <a:headEnd/>
            <a:tailEnd/>
          </a:ln>
          <a:extLst>
            <a:ext uri="{909E8E84-426E-40DD-AFC4-6F175D3DCCD1}">
              <a14:hiddenFill xmlns:a14="http://schemas.microsoft.com/office/drawing/2010/main">
                <a:noFill/>
              </a14:hiddenFill>
            </a:ext>
          </a:extLst>
        </p:spPr>
        <p:txBody>
          <a:bodyPr/>
          <a:lstStyle/>
          <a:p>
            <a:endParaRPr lang="vi-VN" sz="1200"/>
          </a:p>
        </p:txBody>
      </p:sp>
      <p:sp>
        <p:nvSpPr>
          <p:cNvPr id="9242" name="Line 26">
            <a:extLst>
              <a:ext uri="{FF2B5EF4-FFF2-40B4-BE49-F238E27FC236}">
                <a16:creationId xmlns:a16="http://schemas.microsoft.com/office/drawing/2014/main" id="{5F696044-2865-2609-96C5-05838AE72CDE}"/>
              </a:ext>
            </a:extLst>
          </p:cNvPr>
          <p:cNvSpPr>
            <a:spLocks noChangeShapeType="1"/>
          </p:cNvSpPr>
          <p:nvPr/>
        </p:nvSpPr>
        <p:spPr bwMode="auto">
          <a:xfrm flipH="1">
            <a:off x="8806898" y="2578100"/>
            <a:ext cx="922867" cy="2374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vi-VN" sz="1200"/>
          </a:p>
        </p:txBody>
      </p:sp>
      <p:sp>
        <p:nvSpPr>
          <p:cNvPr id="9243" name="Text Box 27">
            <a:extLst>
              <a:ext uri="{FF2B5EF4-FFF2-40B4-BE49-F238E27FC236}">
                <a16:creationId xmlns:a16="http://schemas.microsoft.com/office/drawing/2014/main" id="{940EE281-C62E-4C31-A9DC-FF4FC0F20088}"/>
              </a:ext>
            </a:extLst>
          </p:cNvPr>
          <p:cNvSpPr txBox="1">
            <a:spLocks noChangeArrowheads="1"/>
          </p:cNvSpPr>
          <p:nvPr/>
        </p:nvSpPr>
        <p:spPr bwMode="auto">
          <a:xfrm>
            <a:off x="8588375" y="4932892"/>
            <a:ext cx="495300" cy="369332"/>
          </a:xfrm>
          <a:prstGeom prst="rect">
            <a:avLst/>
          </a:prstGeom>
          <a:noFill/>
          <a:ln w="9525" algn="ctr">
            <a:noFill/>
            <a:miter lim="800000"/>
            <a:headEnd/>
            <a:tailEnd/>
          </a:ln>
          <a:effectLst/>
        </p:spPr>
        <p:txBody>
          <a:bodyPr>
            <a:spAutoFit/>
          </a:bodyPr>
          <a:lstStyle/>
          <a:p>
            <a:pPr marL="468337" indent="-468337" algn="ctr" defTabSz="914446">
              <a:spcBef>
                <a:spcPct val="50000"/>
              </a:spcBef>
              <a:defRPr/>
            </a:pPr>
            <a:r>
              <a:rPr lang="en-US">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C</a:t>
            </a:r>
          </a:p>
        </p:txBody>
      </p:sp>
      <p:sp>
        <p:nvSpPr>
          <p:cNvPr id="9244" name="Text Box 28">
            <a:extLst>
              <a:ext uri="{FF2B5EF4-FFF2-40B4-BE49-F238E27FC236}">
                <a16:creationId xmlns:a16="http://schemas.microsoft.com/office/drawing/2014/main" id="{2551E271-AB3E-7A73-3281-F1A5B1B256F1}"/>
              </a:ext>
            </a:extLst>
          </p:cNvPr>
          <p:cNvSpPr txBox="1">
            <a:spLocks noChangeArrowheads="1"/>
          </p:cNvSpPr>
          <p:nvPr/>
        </p:nvSpPr>
        <p:spPr bwMode="auto">
          <a:xfrm>
            <a:off x="-225284" y="3105150"/>
            <a:ext cx="7558472"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2933" dirty="0">
                <a:latin typeface="Arial" panose="020B0604020202020204" pitchFamily="34" charset="0"/>
                <a:cs typeface="Arial" panose="020B0604020202020204" pitchFamily="34" charset="0"/>
              </a:rPr>
              <a:t>   </a:t>
            </a:r>
            <a:r>
              <a:rPr lang="en-US" altLang="en-US" sz="2933" dirty="0">
                <a:latin typeface="Arial" panose="020B0604020202020204" pitchFamily="34" charset="0"/>
                <a:cs typeface="Arial" panose="020B0604020202020204" pitchFamily="34" charset="0"/>
              </a:rPr>
              <a:t>AC</a:t>
            </a:r>
            <a:r>
              <a:rPr lang="vi-VN"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không</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phải</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là</a:t>
            </a:r>
            <a:r>
              <a:rPr lang="vi-VN"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đường</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sinh</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của</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hình</a:t>
            </a:r>
            <a:r>
              <a:rPr lang="en-US" altLang="en-US" sz="2933" dirty="0">
                <a:latin typeface="Arial" panose="020B0604020202020204" pitchFamily="34" charset="0"/>
                <a:cs typeface="Arial" panose="020B0604020202020204" pitchFamily="34" charset="0"/>
              </a:rPr>
              <a:t> </a:t>
            </a:r>
            <a:r>
              <a:rPr lang="en-US" altLang="en-US" sz="2933" dirty="0" err="1">
                <a:latin typeface="Arial" panose="020B0604020202020204" pitchFamily="34" charset="0"/>
                <a:cs typeface="Arial" panose="020B0604020202020204" pitchFamily="34" charset="0"/>
              </a:rPr>
              <a:t>trụ</a:t>
            </a:r>
            <a:r>
              <a:rPr lang="vi-VN" altLang="en-US" sz="2933" dirty="0">
                <a:latin typeface="Arial" panose="020B0604020202020204" pitchFamily="34" charset="0"/>
                <a:cs typeface="Arial" panose="020B0604020202020204" pitchFamily="34" charset="0"/>
              </a:rPr>
              <a:t> </a:t>
            </a:r>
            <a:endParaRPr lang="en-US" altLang="en-US" sz="2933"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17FA340-21DE-A545-35FB-0005011E633E}"/>
              </a:ext>
            </a:extLst>
          </p:cNvPr>
          <p:cNvSpPr>
            <a:spLocks noChangeArrowheads="1"/>
          </p:cNvSpPr>
          <p:nvPr/>
        </p:nvSpPr>
        <p:spPr bwMode="auto">
          <a:xfrm>
            <a:off x="343959" y="440267"/>
            <a:ext cx="11405658" cy="124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533"/>
              </a:spcAft>
            </a:pPr>
            <a:r>
              <a:rPr lang="en-US" altLang="en-US" sz="2533"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a:latin typeface="Arial" panose="020B0604020202020204" pitchFamily="34" charset="0"/>
                <a:ea typeface="Times New Roman" panose="02020603050405020304" pitchFamily="18" charset="0"/>
                <a:cs typeface="Arial" panose="020B0604020202020204" pitchFamily="34" charset="0"/>
              </a:rPr>
              <a:t>Quan </a:t>
            </a:r>
            <a:r>
              <a:rPr lang="en-US" altLang="en-US" sz="2667" dirty="0" err="1">
                <a:latin typeface="Arial" panose="020B0604020202020204" pitchFamily="34" charset="0"/>
                <a:ea typeface="Times New Roman" panose="02020603050405020304" pitchFamily="18" charset="0"/>
                <a:cs typeface="Arial" panose="020B0604020202020204" pitchFamily="34" charset="0"/>
              </a:rPr>
              <a:t>sát</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vẽ</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bên</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và</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cho</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biết</a:t>
            </a:r>
            <a:r>
              <a:rPr lang="en-US" altLang="en-US" sz="2667" dirty="0">
                <a:latin typeface="Arial" panose="020B0604020202020204" pitchFamily="34" charset="0"/>
                <a:ea typeface="Times New Roman" panose="02020603050405020304" pitchFamily="18" charset="0"/>
                <a:cs typeface="Arial" panose="020B0604020202020204" pitchFamily="34" charset="0"/>
              </a:rPr>
              <a:t> AC </a:t>
            </a:r>
            <a:r>
              <a:rPr lang="en-US" altLang="en-US" sz="2667" dirty="0" err="1">
                <a:latin typeface="Arial" panose="020B0604020202020204" pitchFamily="34" charset="0"/>
                <a:ea typeface="Times New Roman" panose="02020603050405020304" pitchFamily="18" charset="0"/>
                <a:cs typeface="Arial" panose="020B0604020202020204" pitchFamily="34" charset="0"/>
              </a:rPr>
              <a:t>có</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phải</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là</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đường</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sinh</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của</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trụ</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latin typeface="Arial" panose="020B0604020202020204" pitchFamily="34" charset="0"/>
                <a:ea typeface="Times New Roman" panose="02020603050405020304" pitchFamily="18" charset="0"/>
                <a:cs typeface="Arial" panose="020B0604020202020204" pitchFamily="34" charset="0"/>
              </a:rPr>
              <a:t>không</a:t>
            </a:r>
            <a:r>
              <a:rPr lang="en-US" altLang="en-US" sz="2667" dirty="0">
                <a:latin typeface="Arial" panose="020B0604020202020204" pitchFamily="34" charset="0"/>
                <a:ea typeface="Times New Roman" panose="02020603050405020304" pitchFamily="18" charset="0"/>
                <a:cs typeface="Arial" panose="020B0604020202020204" pitchFamily="34" charset="0"/>
              </a:rPr>
              <a:t> ?</a:t>
            </a:r>
            <a:endParaRPr lang="en-US" altLang="en-US" sz="2533" dirty="0">
              <a:latin typeface="Arial" panose="020B0604020202020204" pitchFamily="34" charset="0"/>
              <a:ea typeface="Calibri" panose="020F0502020204030204" pitchFamily="34" charset="0"/>
              <a:cs typeface="Arial" panose="020B0604020202020204" pitchFamily="34" charset="0"/>
            </a:endParaRPr>
          </a:p>
        </p:txBody>
      </p:sp>
      <p:pic>
        <p:nvPicPr>
          <p:cNvPr id="30736" name="Google Shape;306;p14">
            <a:extLst>
              <a:ext uri="{FF2B5EF4-FFF2-40B4-BE49-F238E27FC236}">
                <a16:creationId xmlns:a16="http://schemas.microsoft.com/office/drawing/2014/main" id="{96FABED9-0AFD-96D4-18DB-E18DDB12B7A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33" y="2065867"/>
            <a:ext cx="10720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Google Shape;307;p14">
            <a:extLst>
              <a:ext uri="{FF2B5EF4-FFF2-40B4-BE49-F238E27FC236}">
                <a16:creationId xmlns:a16="http://schemas.microsoft.com/office/drawing/2014/main" id="{68DAF35F-E7EF-8160-B0E0-2A4A5C6BC1C4}"/>
              </a:ext>
            </a:extLst>
          </p:cNvPr>
          <p:cNvSpPr txBox="1">
            <a:spLocks noChangeArrowheads="1"/>
          </p:cNvSpPr>
          <p:nvPr/>
        </p:nvSpPr>
        <p:spPr bwMode="auto">
          <a:xfrm flipH="1">
            <a:off x="424393" y="2129367"/>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dirty="0" err="1">
                <a:solidFill>
                  <a:srgbClr val="C00000"/>
                </a:solidFill>
                <a:latin typeface="Arial" panose="020B0604020202020204" pitchFamily="34" charset="0"/>
                <a:cs typeface="Arial" panose="020B0604020202020204" pitchFamily="34" charset="0"/>
                <a:sym typeface="Arial" panose="020B0604020202020204" pitchFamily="34" charset="0"/>
              </a:rPr>
              <a:t>Giải</a:t>
            </a:r>
            <a:endParaRPr lang="en-US" altLang="en-US" sz="2667" b="1"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pic>
        <p:nvPicPr>
          <p:cNvPr id="30738" name="Picture 5">
            <a:extLst>
              <a:ext uri="{FF2B5EF4-FFF2-40B4-BE49-F238E27FC236}">
                <a16:creationId xmlns:a16="http://schemas.microsoft.com/office/drawing/2014/main" id="{90270CE4-D24D-DF1C-332C-CCE11E6FF3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24">
            <a:extLst>
              <a:ext uri="{FF2B5EF4-FFF2-40B4-BE49-F238E27FC236}">
                <a16:creationId xmlns:a16="http://schemas.microsoft.com/office/drawing/2014/main" id="{95E93735-17CE-B975-6646-052824CF5E5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C2488088-115E-C7E5-8F73-7D06FBC0D5A2}"/>
              </a:ext>
            </a:extLst>
          </p:cNvPr>
          <p:cNvSpPr/>
          <p:nvPr/>
        </p:nvSpPr>
        <p:spPr>
          <a:xfrm>
            <a:off x="395817" y="424393"/>
            <a:ext cx="2808817" cy="721783"/>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Câu</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hỏi</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9225"/>
                                        </p:tgtEl>
                                        <p:attrNameLst>
                                          <p:attrName>style.visibility</p:attrName>
                                        </p:attrNameLst>
                                      </p:cBhvr>
                                      <p:to>
                                        <p:strVal val="visible"/>
                                      </p:to>
                                    </p:set>
                                    <p:anim calcmode="lin" valueType="num">
                                      <p:cBhvr>
                                        <p:cTn id="7" dur="1000" fill="hold"/>
                                        <p:tgtEl>
                                          <p:spTgt spid="9225"/>
                                        </p:tgtEl>
                                        <p:attrNameLst>
                                          <p:attrName>ppt_x</p:attrName>
                                        </p:attrNameLst>
                                      </p:cBhvr>
                                      <p:tavLst>
                                        <p:tav tm="0">
                                          <p:val>
                                            <p:strVal val="#ppt_x-.2"/>
                                          </p:val>
                                        </p:tav>
                                        <p:tav tm="100000">
                                          <p:val>
                                            <p:strVal val="#ppt_x"/>
                                          </p:val>
                                        </p:tav>
                                      </p:tavLst>
                                    </p:anim>
                                    <p:anim calcmode="lin" valueType="num">
                                      <p:cBhvr>
                                        <p:cTn id="8" dur="1000" fill="hold"/>
                                        <p:tgtEl>
                                          <p:spTgt spid="92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25"/>
                                        </p:tgtEl>
                                      </p:cBhvr>
                                    </p:animEffect>
                                  </p:childTnLst>
                                </p:cTn>
                              </p:par>
                              <p:par>
                                <p:cTn id="10" presetID="29" presetClass="entr" presetSubtype="0" fill="hold" nodeType="withEffect">
                                  <p:stCondLst>
                                    <p:cond delay="0"/>
                                  </p:stCondLst>
                                  <p:childTnLst>
                                    <p:set>
                                      <p:cBhvr>
                                        <p:cTn id="11" dur="1" fill="hold">
                                          <p:stCondLst>
                                            <p:cond delay="0"/>
                                          </p:stCondLst>
                                        </p:cTn>
                                        <p:tgtEl>
                                          <p:spTgt spid="9226"/>
                                        </p:tgtEl>
                                        <p:attrNameLst>
                                          <p:attrName>style.visibility</p:attrName>
                                        </p:attrNameLst>
                                      </p:cBhvr>
                                      <p:to>
                                        <p:strVal val="visible"/>
                                      </p:to>
                                    </p:set>
                                    <p:anim calcmode="lin" valueType="num">
                                      <p:cBhvr>
                                        <p:cTn id="12" dur="1000" fill="hold"/>
                                        <p:tgtEl>
                                          <p:spTgt spid="9226"/>
                                        </p:tgtEl>
                                        <p:attrNameLst>
                                          <p:attrName>ppt_x</p:attrName>
                                        </p:attrNameLst>
                                      </p:cBhvr>
                                      <p:tavLst>
                                        <p:tav tm="0">
                                          <p:val>
                                            <p:strVal val="#ppt_x-.2"/>
                                          </p:val>
                                        </p:tav>
                                        <p:tav tm="100000">
                                          <p:val>
                                            <p:strVal val="#ppt_x"/>
                                          </p:val>
                                        </p:tav>
                                      </p:tavLst>
                                    </p:anim>
                                    <p:anim calcmode="lin" valueType="num">
                                      <p:cBhvr>
                                        <p:cTn id="13" dur="1000" fill="hold"/>
                                        <p:tgtEl>
                                          <p:spTgt spid="92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226"/>
                                        </p:tgtEl>
                                      </p:cBhvr>
                                    </p:animEffect>
                                  </p:childTnLst>
                                </p:cTn>
                              </p:par>
                              <p:par>
                                <p:cTn id="15" presetID="2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par>
                                <p:cTn id="20" presetID="29" presetClass="entr" presetSubtype="0" fill="hold" nodeType="withEffect">
                                  <p:stCondLst>
                                    <p:cond delay="0"/>
                                  </p:stCondLst>
                                  <p:childTnLst>
                                    <p:set>
                                      <p:cBhvr>
                                        <p:cTn id="21" dur="1" fill="hold">
                                          <p:stCondLst>
                                            <p:cond delay="0"/>
                                          </p:stCondLst>
                                        </p:cTn>
                                        <p:tgtEl>
                                          <p:spTgt spid="9232"/>
                                        </p:tgtEl>
                                        <p:attrNameLst>
                                          <p:attrName>style.visibility</p:attrName>
                                        </p:attrNameLst>
                                      </p:cBhvr>
                                      <p:to>
                                        <p:strVal val="visible"/>
                                      </p:to>
                                    </p:set>
                                    <p:anim calcmode="lin" valueType="num">
                                      <p:cBhvr>
                                        <p:cTn id="22" dur="1000" fill="hold"/>
                                        <p:tgtEl>
                                          <p:spTgt spid="9232"/>
                                        </p:tgtEl>
                                        <p:attrNameLst>
                                          <p:attrName>ppt_x</p:attrName>
                                        </p:attrNameLst>
                                      </p:cBhvr>
                                      <p:tavLst>
                                        <p:tav tm="0">
                                          <p:val>
                                            <p:strVal val="#ppt_x-.2"/>
                                          </p:val>
                                        </p:tav>
                                        <p:tav tm="100000">
                                          <p:val>
                                            <p:strVal val="#ppt_x"/>
                                          </p:val>
                                        </p:tav>
                                      </p:tavLst>
                                    </p:anim>
                                    <p:anim calcmode="lin" valueType="num">
                                      <p:cBhvr>
                                        <p:cTn id="23" dur="1000" fill="hold"/>
                                        <p:tgtEl>
                                          <p:spTgt spid="923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32"/>
                                        </p:tgtEl>
                                      </p:cBhvr>
                                    </p:animEffect>
                                  </p:childTnLst>
                                </p:cTn>
                              </p:par>
                              <p:par>
                                <p:cTn id="25" presetID="29"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ppt_x</p:attrName>
                                        </p:attrNameLst>
                                      </p:cBhvr>
                                      <p:tavLst>
                                        <p:tav tm="0">
                                          <p:val>
                                            <p:strVal val="#ppt_x-.2"/>
                                          </p:val>
                                        </p:tav>
                                        <p:tav tm="100000">
                                          <p:val>
                                            <p:strVal val="#ppt_x"/>
                                          </p:val>
                                        </p:tav>
                                      </p:tavLst>
                                    </p:anim>
                                    <p:anim calcmode="lin" valueType="num">
                                      <p:cBhvr>
                                        <p:cTn id="2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
                                        </p:tgtEl>
                                      </p:cBhvr>
                                    </p:animEffect>
                                  </p:childTnLst>
                                </p:cTn>
                              </p:par>
                              <p:par>
                                <p:cTn id="30" presetID="29" presetClass="entr" presetSubtype="0" fill="hold" nodeType="withEffect">
                                  <p:stCondLst>
                                    <p:cond delay="0"/>
                                  </p:stCondLst>
                                  <p:childTnLst>
                                    <p:set>
                                      <p:cBhvr>
                                        <p:cTn id="31" dur="1" fill="hold">
                                          <p:stCondLst>
                                            <p:cond delay="0"/>
                                          </p:stCondLst>
                                        </p:cTn>
                                        <p:tgtEl>
                                          <p:spTgt spid="9238"/>
                                        </p:tgtEl>
                                        <p:attrNameLst>
                                          <p:attrName>style.visibility</p:attrName>
                                        </p:attrNameLst>
                                      </p:cBhvr>
                                      <p:to>
                                        <p:strVal val="visible"/>
                                      </p:to>
                                    </p:set>
                                    <p:anim calcmode="lin" valueType="num">
                                      <p:cBhvr>
                                        <p:cTn id="32" dur="1000" fill="hold"/>
                                        <p:tgtEl>
                                          <p:spTgt spid="9238"/>
                                        </p:tgtEl>
                                        <p:attrNameLst>
                                          <p:attrName>ppt_x</p:attrName>
                                        </p:attrNameLst>
                                      </p:cBhvr>
                                      <p:tavLst>
                                        <p:tav tm="0">
                                          <p:val>
                                            <p:strVal val="#ppt_x-.2"/>
                                          </p:val>
                                        </p:tav>
                                        <p:tav tm="100000">
                                          <p:val>
                                            <p:strVal val="#ppt_x"/>
                                          </p:val>
                                        </p:tav>
                                      </p:tavLst>
                                    </p:anim>
                                    <p:anim calcmode="lin" valueType="num">
                                      <p:cBhvr>
                                        <p:cTn id="33" dur="1000" fill="hold"/>
                                        <p:tgtEl>
                                          <p:spTgt spid="923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238"/>
                                        </p:tgtEl>
                                      </p:cBhvr>
                                    </p:animEffect>
                                  </p:childTnLst>
                                </p:cTn>
                              </p:par>
                              <p:par>
                                <p:cTn id="35" presetID="29" presetClass="entr" presetSubtype="0" fill="hold" nodeType="withEffect">
                                  <p:stCondLst>
                                    <p:cond delay="0"/>
                                  </p:stCondLst>
                                  <p:childTnLst>
                                    <p:set>
                                      <p:cBhvr>
                                        <p:cTn id="36" dur="1" fill="hold">
                                          <p:stCondLst>
                                            <p:cond delay="0"/>
                                          </p:stCondLst>
                                        </p:cTn>
                                        <p:tgtEl>
                                          <p:spTgt spid="9239"/>
                                        </p:tgtEl>
                                        <p:attrNameLst>
                                          <p:attrName>style.visibility</p:attrName>
                                        </p:attrNameLst>
                                      </p:cBhvr>
                                      <p:to>
                                        <p:strVal val="visible"/>
                                      </p:to>
                                    </p:set>
                                    <p:anim calcmode="lin" valueType="num">
                                      <p:cBhvr>
                                        <p:cTn id="37" dur="1000" fill="hold"/>
                                        <p:tgtEl>
                                          <p:spTgt spid="9239"/>
                                        </p:tgtEl>
                                        <p:attrNameLst>
                                          <p:attrName>ppt_x</p:attrName>
                                        </p:attrNameLst>
                                      </p:cBhvr>
                                      <p:tavLst>
                                        <p:tav tm="0">
                                          <p:val>
                                            <p:strVal val="#ppt_x-.2"/>
                                          </p:val>
                                        </p:tav>
                                        <p:tav tm="100000">
                                          <p:val>
                                            <p:strVal val="#ppt_x"/>
                                          </p:val>
                                        </p:tav>
                                      </p:tavLst>
                                    </p:anim>
                                    <p:anim calcmode="lin" valueType="num">
                                      <p:cBhvr>
                                        <p:cTn id="38" dur="1000" fill="hold"/>
                                        <p:tgtEl>
                                          <p:spTgt spid="923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239"/>
                                        </p:tgtEl>
                                      </p:cBhvr>
                                    </p:animEffect>
                                  </p:childTnLst>
                                </p:cTn>
                              </p:par>
                              <p:par>
                                <p:cTn id="40" presetID="29" presetClass="entr" presetSubtype="0" fill="hold" nodeType="withEffect">
                                  <p:stCondLst>
                                    <p:cond delay="0"/>
                                  </p:stCondLst>
                                  <p:childTnLst>
                                    <p:set>
                                      <p:cBhvr>
                                        <p:cTn id="41" dur="1" fill="hold">
                                          <p:stCondLst>
                                            <p:cond delay="0"/>
                                          </p:stCondLst>
                                        </p:cTn>
                                        <p:tgtEl>
                                          <p:spTgt spid="9240"/>
                                        </p:tgtEl>
                                        <p:attrNameLst>
                                          <p:attrName>style.visibility</p:attrName>
                                        </p:attrNameLst>
                                      </p:cBhvr>
                                      <p:to>
                                        <p:strVal val="visible"/>
                                      </p:to>
                                    </p:set>
                                    <p:anim calcmode="lin" valueType="num">
                                      <p:cBhvr>
                                        <p:cTn id="42" dur="1000" fill="hold"/>
                                        <p:tgtEl>
                                          <p:spTgt spid="9240"/>
                                        </p:tgtEl>
                                        <p:attrNameLst>
                                          <p:attrName>ppt_x</p:attrName>
                                        </p:attrNameLst>
                                      </p:cBhvr>
                                      <p:tavLst>
                                        <p:tav tm="0">
                                          <p:val>
                                            <p:strVal val="#ppt_x-.2"/>
                                          </p:val>
                                        </p:tav>
                                        <p:tav tm="100000">
                                          <p:val>
                                            <p:strVal val="#ppt_x"/>
                                          </p:val>
                                        </p:tav>
                                      </p:tavLst>
                                    </p:anim>
                                    <p:anim calcmode="lin" valueType="num">
                                      <p:cBhvr>
                                        <p:cTn id="43" dur="1000" fill="hold"/>
                                        <p:tgtEl>
                                          <p:spTgt spid="924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9240"/>
                                        </p:tgtEl>
                                      </p:cBhvr>
                                    </p:animEffect>
                                  </p:childTnLst>
                                </p:cTn>
                              </p:par>
                              <p:par>
                                <p:cTn id="45" presetID="29" presetClass="entr" presetSubtype="0" fill="hold" nodeType="withEffect">
                                  <p:stCondLst>
                                    <p:cond delay="0"/>
                                  </p:stCondLst>
                                  <p:childTnLst>
                                    <p:set>
                                      <p:cBhvr>
                                        <p:cTn id="46" dur="1" fill="hold">
                                          <p:stCondLst>
                                            <p:cond delay="0"/>
                                          </p:stCondLst>
                                        </p:cTn>
                                        <p:tgtEl>
                                          <p:spTgt spid="9241"/>
                                        </p:tgtEl>
                                        <p:attrNameLst>
                                          <p:attrName>style.visibility</p:attrName>
                                        </p:attrNameLst>
                                      </p:cBhvr>
                                      <p:to>
                                        <p:strVal val="visible"/>
                                      </p:to>
                                    </p:set>
                                    <p:anim calcmode="lin" valueType="num">
                                      <p:cBhvr>
                                        <p:cTn id="47" dur="1000" fill="hold"/>
                                        <p:tgtEl>
                                          <p:spTgt spid="9241"/>
                                        </p:tgtEl>
                                        <p:attrNameLst>
                                          <p:attrName>ppt_x</p:attrName>
                                        </p:attrNameLst>
                                      </p:cBhvr>
                                      <p:tavLst>
                                        <p:tav tm="0">
                                          <p:val>
                                            <p:strVal val="#ppt_x-.2"/>
                                          </p:val>
                                        </p:tav>
                                        <p:tav tm="100000">
                                          <p:val>
                                            <p:strVal val="#ppt_x"/>
                                          </p:val>
                                        </p:tav>
                                      </p:tavLst>
                                    </p:anim>
                                    <p:anim calcmode="lin" valueType="num">
                                      <p:cBhvr>
                                        <p:cTn id="48" dur="1000" fill="hold"/>
                                        <p:tgtEl>
                                          <p:spTgt spid="924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9241"/>
                                        </p:tgtEl>
                                      </p:cBhvr>
                                    </p:animEffect>
                                  </p:childTnLst>
                                </p:cTn>
                              </p:par>
                              <p:par>
                                <p:cTn id="50" presetID="29" presetClass="entr" presetSubtype="0" fill="hold" nodeType="withEffect">
                                  <p:stCondLst>
                                    <p:cond delay="0"/>
                                  </p:stCondLst>
                                  <p:childTnLst>
                                    <p:set>
                                      <p:cBhvr>
                                        <p:cTn id="51" dur="1" fill="hold">
                                          <p:stCondLst>
                                            <p:cond delay="0"/>
                                          </p:stCondLst>
                                        </p:cTn>
                                        <p:tgtEl>
                                          <p:spTgt spid="9242"/>
                                        </p:tgtEl>
                                        <p:attrNameLst>
                                          <p:attrName>style.visibility</p:attrName>
                                        </p:attrNameLst>
                                      </p:cBhvr>
                                      <p:to>
                                        <p:strVal val="visible"/>
                                      </p:to>
                                    </p:set>
                                    <p:anim calcmode="lin" valueType="num">
                                      <p:cBhvr>
                                        <p:cTn id="52" dur="1000" fill="hold"/>
                                        <p:tgtEl>
                                          <p:spTgt spid="9242"/>
                                        </p:tgtEl>
                                        <p:attrNameLst>
                                          <p:attrName>ppt_x</p:attrName>
                                        </p:attrNameLst>
                                      </p:cBhvr>
                                      <p:tavLst>
                                        <p:tav tm="0">
                                          <p:val>
                                            <p:strVal val="#ppt_x-.2"/>
                                          </p:val>
                                        </p:tav>
                                        <p:tav tm="100000">
                                          <p:val>
                                            <p:strVal val="#ppt_x"/>
                                          </p:val>
                                        </p:tav>
                                      </p:tavLst>
                                    </p:anim>
                                    <p:anim calcmode="lin" valueType="num">
                                      <p:cBhvr>
                                        <p:cTn id="53" dur="1000" fill="hold"/>
                                        <p:tgtEl>
                                          <p:spTgt spid="9242"/>
                                        </p:tgtEl>
                                        <p:attrNameLst>
                                          <p:attrName>ppt_y</p:attrName>
                                        </p:attrNameLst>
                                      </p:cBhvr>
                                      <p:tavLst>
                                        <p:tav tm="0">
                                          <p:val>
                                            <p:strVal val="#ppt_y"/>
                                          </p:val>
                                        </p:tav>
                                        <p:tav tm="100000">
                                          <p:val>
                                            <p:strVal val="#ppt_y"/>
                                          </p:val>
                                        </p:tav>
                                      </p:tavLst>
                                    </p:anim>
                                    <p:animEffect transition="in" filter="wipe(right)" prLst="gradientSize: 0.1">
                                      <p:cBhvr>
                                        <p:cTn id="54" dur="1000"/>
                                        <p:tgtEl>
                                          <p:spTgt spid="9242"/>
                                        </p:tgtEl>
                                      </p:cBhvr>
                                    </p:animEffect>
                                  </p:childTnLst>
                                </p:cTn>
                              </p:par>
                              <p:par>
                                <p:cTn id="55" presetID="29" presetClass="entr" presetSubtype="0" fill="hold" nodeType="withEffect">
                                  <p:stCondLst>
                                    <p:cond delay="0"/>
                                  </p:stCondLst>
                                  <p:childTnLst>
                                    <p:set>
                                      <p:cBhvr>
                                        <p:cTn id="56" dur="1" fill="hold">
                                          <p:stCondLst>
                                            <p:cond delay="0"/>
                                          </p:stCondLst>
                                        </p:cTn>
                                        <p:tgtEl>
                                          <p:spTgt spid="9243"/>
                                        </p:tgtEl>
                                        <p:attrNameLst>
                                          <p:attrName>style.visibility</p:attrName>
                                        </p:attrNameLst>
                                      </p:cBhvr>
                                      <p:to>
                                        <p:strVal val="visible"/>
                                      </p:to>
                                    </p:set>
                                    <p:anim calcmode="lin" valueType="num">
                                      <p:cBhvr>
                                        <p:cTn id="57" dur="1000" fill="hold"/>
                                        <p:tgtEl>
                                          <p:spTgt spid="9243"/>
                                        </p:tgtEl>
                                        <p:attrNameLst>
                                          <p:attrName>ppt_x</p:attrName>
                                        </p:attrNameLst>
                                      </p:cBhvr>
                                      <p:tavLst>
                                        <p:tav tm="0">
                                          <p:val>
                                            <p:strVal val="#ppt_x-.2"/>
                                          </p:val>
                                        </p:tav>
                                        <p:tav tm="100000">
                                          <p:val>
                                            <p:strVal val="#ppt_x"/>
                                          </p:val>
                                        </p:tav>
                                      </p:tavLst>
                                    </p:anim>
                                    <p:anim calcmode="lin" valueType="num">
                                      <p:cBhvr>
                                        <p:cTn id="58" dur="1000" fill="hold"/>
                                        <p:tgtEl>
                                          <p:spTgt spid="9243"/>
                                        </p:tgtEl>
                                        <p:attrNameLst>
                                          <p:attrName>ppt_y</p:attrName>
                                        </p:attrNameLst>
                                      </p:cBhvr>
                                      <p:tavLst>
                                        <p:tav tm="0">
                                          <p:val>
                                            <p:strVal val="#ppt_y"/>
                                          </p:val>
                                        </p:tav>
                                        <p:tav tm="100000">
                                          <p:val>
                                            <p:strVal val="#ppt_y"/>
                                          </p:val>
                                        </p:tav>
                                      </p:tavLst>
                                    </p:anim>
                                    <p:animEffect transition="in" filter="wipe(right)" prLst="gradientSize: 0.1">
                                      <p:cBhvr>
                                        <p:cTn id="59" dur="1000"/>
                                        <p:tgtEl>
                                          <p:spTgt spid="924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30737"/>
                                        </p:tgtEl>
                                        <p:attrNameLst>
                                          <p:attrName>style.visibility</p:attrName>
                                        </p:attrNameLst>
                                      </p:cBhvr>
                                      <p:to>
                                        <p:strVal val="visible"/>
                                      </p:to>
                                    </p:set>
                                    <p:animEffect transition="in" filter="fade">
                                      <p:cBhvr>
                                        <p:cTn id="70" dur="500"/>
                                        <p:tgtEl>
                                          <p:spTgt spid="30737"/>
                                        </p:tgtEl>
                                      </p:cBhvr>
                                    </p:animEffect>
                                  </p:childTnLst>
                                </p:cTn>
                              </p:par>
                              <p:par>
                                <p:cTn id="71" presetID="10" presetClass="entr" presetSubtype="0" fill="hold" nodeType="withEffect">
                                  <p:stCondLst>
                                    <p:cond delay="0"/>
                                  </p:stCondLst>
                                  <p:childTnLst>
                                    <p:set>
                                      <p:cBhvr>
                                        <p:cTn id="72" dur="1" fill="hold">
                                          <p:stCondLst>
                                            <p:cond delay="0"/>
                                          </p:stCondLst>
                                        </p:cTn>
                                        <p:tgtEl>
                                          <p:spTgt spid="30736"/>
                                        </p:tgtEl>
                                        <p:attrNameLst>
                                          <p:attrName>style.visibility</p:attrName>
                                        </p:attrNameLst>
                                      </p:cBhvr>
                                      <p:to>
                                        <p:strVal val="visible"/>
                                      </p:to>
                                    </p:set>
                                    <p:animEffect transition="in" filter="fade">
                                      <p:cBhvr>
                                        <p:cTn id="73" dur="500"/>
                                        <p:tgtEl>
                                          <p:spTgt spid="3073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nodeType="clickEffect">
                                  <p:stCondLst>
                                    <p:cond delay="0"/>
                                  </p:stCondLst>
                                  <p:childTnLst>
                                    <p:set>
                                      <p:cBhvr>
                                        <p:cTn id="77" dur="1" fill="hold">
                                          <p:stCondLst>
                                            <p:cond delay="0"/>
                                          </p:stCondLst>
                                        </p:cTn>
                                        <p:tgtEl>
                                          <p:spTgt spid="9244"/>
                                        </p:tgtEl>
                                        <p:attrNameLst>
                                          <p:attrName>style.visibility</p:attrName>
                                        </p:attrNameLst>
                                      </p:cBhvr>
                                      <p:to>
                                        <p:strVal val="visible"/>
                                      </p:to>
                                    </p:set>
                                    <p:animEffect transition="in" filter="randombar(horizontal)">
                                      <p:cBhvr>
                                        <p:cTn id="78" dur="500"/>
                                        <p:tgtEl>
                                          <p:spTgt spid="9244"/>
                                        </p:tgtEl>
                                      </p:cBhvr>
                                    </p:animEffect>
                                  </p:childTnLst>
                                </p:cTn>
                              </p:par>
                              <p:par>
                                <p:cTn id="79" presetID="14" presetClass="exit" presetSubtype="10" fill="hold" nodeType="withEffect">
                                  <p:stCondLst>
                                    <p:cond delay="0"/>
                                  </p:stCondLst>
                                  <p:childTnLst>
                                    <p:animEffect transition="out" filter="randombar(horizontal)">
                                      <p:cBhvr>
                                        <p:cTn id="80" dur="500"/>
                                        <p:tgtEl>
                                          <p:spTgt spid="9222"/>
                                        </p:tgtEl>
                                      </p:cBhvr>
                                    </p:animEffect>
                                    <p:set>
                                      <p:cBhvr>
                                        <p:cTn id="81" dur="1" fill="hold">
                                          <p:stCondLst>
                                            <p:cond delay="499"/>
                                          </p:stCondLst>
                                        </p:cTn>
                                        <p:tgtEl>
                                          <p:spTgt spid="9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2" grpId="1"/>
      <p:bldP spid="9239" grpId="0" animBg="1"/>
      <p:bldP spid="9240" grpId="0" animBg="1"/>
      <p:bldP spid="9243" grpId="0"/>
      <p:bldP spid="9244" grpId="0"/>
      <p:bldP spid="4" grpId="0"/>
      <p:bldP spid="4" grpId="1"/>
      <p:bldP spid="307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a:extLst>
              <a:ext uri="{FF2B5EF4-FFF2-40B4-BE49-F238E27FC236}">
                <a16:creationId xmlns:a16="http://schemas.microsoft.com/office/drawing/2014/main" id="{182CD245-62CB-F5F7-6A61-E95B45F2E2D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254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4;p14">
            <a:extLst>
              <a:ext uri="{FF2B5EF4-FFF2-40B4-BE49-F238E27FC236}">
                <a16:creationId xmlns:a16="http://schemas.microsoft.com/office/drawing/2014/main" id="{F829518E-C86E-DC5F-2D52-DEEC818CD76E}"/>
              </a:ext>
            </a:extLst>
          </p:cNvPr>
          <p:cNvSpPr/>
          <p:nvPr/>
        </p:nvSpPr>
        <p:spPr>
          <a:xfrm>
            <a:off x="990600" y="558801"/>
            <a:ext cx="1567392" cy="72178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a:solidFill>
                  <a:srgbClr val="FFFFFF"/>
                </a:solidFill>
                <a:latin typeface="Arial" panose="020B0604020202020204" pitchFamily="34" charset="0"/>
                <a:cs typeface="Arial" panose="020B0604020202020204" pitchFamily="34" charset="0"/>
                <a:sym typeface="Arial" panose="020B0604020202020204" pitchFamily="34" charset="0"/>
              </a:rPr>
              <a:t>Ví dụ 1</a:t>
            </a:r>
          </a:p>
        </p:txBody>
      </p:sp>
      <p:sp>
        <p:nvSpPr>
          <p:cNvPr id="5" name="Rectangle 4">
            <a:extLst>
              <a:ext uri="{FF2B5EF4-FFF2-40B4-BE49-F238E27FC236}">
                <a16:creationId xmlns:a16="http://schemas.microsoft.com/office/drawing/2014/main" id="{7F0D3243-207A-79FB-52D9-CD13CC282414}"/>
              </a:ext>
            </a:extLst>
          </p:cNvPr>
          <p:cNvSpPr>
            <a:spLocks noChangeArrowheads="1"/>
          </p:cNvSpPr>
          <p:nvPr/>
        </p:nvSpPr>
        <p:spPr bwMode="auto">
          <a:xfrm>
            <a:off x="2731559" y="558800"/>
            <a:ext cx="8407400" cy="18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spcAft>
                <a:spcPts val="533"/>
              </a:spcAft>
              <a:buNone/>
            </a:pPr>
            <a:r>
              <a:rPr lang="en-US" altLang="en-US" sz="2667" dirty="0" err="1">
                <a:latin typeface="Arial" panose="020B0604020202020204" pitchFamily="34" charset="0"/>
                <a:cs typeface="Times New Roman" panose="02020603050405020304" pitchFamily="18" charset="0"/>
              </a:rPr>
              <a:t>Hãy</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kể</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tên</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một</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bán</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kính</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đáy</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và</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một</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đường</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sinh</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của</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hình</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trụ</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trong</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hình</a:t>
            </a:r>
            <a:r>
              <a:rPr lang="en-US" altLang="en-US" sz="2667" dirty="0">
                <a:latin typeface="Arial" panose="020B0604020202020204" pitchFamily="34" charset="0"/>
                <a:cs typeface="Times New Roman" panose="02020603050405020304" pitchFamily="18" charset="0"/>
              </a:rPr>
              <a:t> 10.4. Cho </a:t>
            </a:r>
            <a:r>
              <a:rPr lang="en-US" altLang="en-US" sz="2667" dirty="0" err="1">
                <a:latin typeface="Arial" panose="020B0604020202020204" pitchFamily="34" charset="0"/>
                <a:cs typeface="Times New Roman" panose="02020603050405020304" pitchFamily="18" charset="0"/>
              </a:rPr>
              <a:t>biết</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chiều</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cao</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của</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hình</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trụ</a:t>
            </a:r>
            <a:r>
              <a:rPr lang="en-US" altLang="en-US" sz="2667" dirty="0">
                <a:latin typeface="Arial" panose="020B0604020202020204" pitchFamily="34" charset="0"/>
                <a:cs typeface="Times New Roman" panose="02020603050405020304" pitchFamily="18" charset="0"/>
              </a:rPr>
              <a:t> </a:t>
            </a:r>
            <a:r>
              <a:rPr lang="en-US" altLang="en-US" sz="2667" dirty="0" err="1">
                <a:latin typeface="Arial" panose="020B0604020202020204" pitchFamily="34" charset="0"/>
                <a:cs typeface="Times New Roman" panose="02020603050405020304" pitchFamily="18" charset="0"/>
              </a:rPr>
              <a:t>này</a:t>
            </a:r>
            <a:r>
              <a:rPr lang="en-US" altLang="en-US" sz="2667" dirty="0">
                <a:latin typeface="Arial" panose="020B0604020202020204" pitchFamily="34" charset="0"/>
                <a:cs typeface="Times New Roman" panose="02020603050405020304" pitchFamily="18" charset="0"/>
              </a:rPr>
              <a:t>.</a:t>
            </a:r>
            <a:endParaRPr lang="en-US" altLang="en-US" sz="2667" dirty="0">
              <a:cs typeface="Calibri" panose="020F0502020204030204" pitchFamily="34" charset="0"/>
            </a:endParaRPr>
          </a:p>
        </p:txBody>
      </p:sp>
      <p:pic>
        <p:nvPicPr>
          <p:cNvPr id="31749" name="Picture 24">
            <a:extLst>
              <a:ext uri="{FF2B5EF4-FFF2-40B4-BE49-F238E27FC236}">
                <a16:creationId xmlns:a16="http://schemas.microsoft.com/office/drawing/2014/main" id="{661002B0-80B1-16AC-06F2-66044704B2B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305;p14">
            <a:extLst>
              <a:ext uri="{FF2B5EF4-FFF2-40B4-BE49-F238E27FC236}">
                <a16:creationId xmlns:a16="http://schemas.microsoft.com/office/drawing/2014/main" id="{CDC0B874-7B23-323C-D16F-24C854DB075A}"/>
              </a:ext>
            </a:extLst>
          </p:cNvPr>
          <p:cNvGrpSpPr>
            <a:grpSpLocks/>
          </p:cNvGrpSpPr>
          <p:nvPr/>
        </p:nvGrpSpPr>
        <p:grpSpPr bwMode="auto">
          <a:xfrm flipH="1">
            <a:off x="904876" y="3451225"/>
            <a:ext cx="1567391" cy="859367"/>
            <a:chOff x="7812280" y="804641"/>
            <a:chExt cx="2022200" cy="1289304"/>
          </a:xfrm>
        </p:grpSpPr>
        <p:pic>
          <p:nvPicPr>
            <p:cNvPr id="31755" name="Google Shape;306;p14">
              <a:extLst>
                <a:ext uri="{FF2B5EF4-FFF2-40B4-BE49-F238E27FC236}">
                  <a16:creationId xmlns:a16="http://schemas.microsoft.com/office/drawing/2014/main" id="{EA37F88E-4B38-E7B5-2191-5A0D5C39D97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522" y="804641"/>
              <a:ext cx="1828800" cy="1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Google Shape;307;p14">
              <a:extLst>
                <a:ext uri="{FF2B5EF4-FFF2-40B4-BE49-F238E27FC236}">
                  <a16:creationId xmlns:a16="http://schemas.microsoft.com/office/drawing/2014/main" id="{504876E3-9152-507C-C6D2-3DB3EEBD52EB}"/>
                </a:ext>
              </a:extLst>
            </p:cNvPr>
            <p:cNvSpPr txBox="1">
              <a:spLocks noChangeArrowheads="1"/>
            </p:cNvSpPr>
            <p:nvPr/>
          </p:nvSpPr>
          <p:spPr bwMode="auto">
            <a:xfrm>
              <a:off x="7812280" y="923725"/>
              <a:ext cx="2022200" cy="7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grpSp>
      <p:sp>
        <p:nvSpPr>
          <p:cNvPr id="7" name="TextBox 6">
            <a:extLst>
              <a:ext uri="{FF2B5EF4-FFF2-40B4-BE49-F238E27FC236}">
                <a16:creationId xmlns:a16="http://schemas.microsoft.com/office/drawing/2014/main" id="{DDAB814C-BD3F-87DB-AA35-8C73E22A8A37}"/>
              </a:ext>
            </a:extLst>
          </p:cNvPr>
          <p:cNvSpPr txBox="1"/>
          <p:nvPr/>
        </p:nvSpPr>
        <p:spPr>
          <a:xfrm>
            <a:off x="2390776" y="3880909"/>
            <a:ext cx="7820025" cy="1991571"/>
          </a:xfrm>
          <a:prstGeom prst="rect">
            <a:avLst/>
          </a:prstGeom>
          <a:noFill/>
        </p:spPr>
        <p:txBody>
          <a:bodyPr>
            <a:spAutoFit/>
          </a:bodyPr>
          <a:lstStyle/>
          <a:p>
            <a:pPr>
              <a:lnSpc>
                <a:spcPct val="150000"/>
              </a:lnSpc>
              <a:spcAft>
                <a:spcPts val="533"/>
              </a:spcAft>
              <a:defRPr/>
            </a:pPr>
            <a:r>
              <a:rPr lang="en-US" sz="2667" kern="100" dirty="0">
                <a:latin typeface="Arial" panose="020B0604020202020204" pitchFamily="34" charset="0"/>
                <a:ea typeface="Times New Roman" panose="02020603050405020304" pitchFamily="18" charset="0"/>
                <a:cs typeface="Arial" panose="020B0604020202020204" pitchFamily="34" charset="0"/>
              </a:rPr>
              <a:t>O’M </a:t>
            </a:r>
            <a:r>
              <a:rPr lang="en-US" sz="2667" kern="100" dirty="0" err="1">
                <a:latin typeface="Arial" panose="020B0604020202020204" pitchFamily="34" charset="0"/>
                <a:ea typeface="Times New Roman" panose="02020603050405020304" pitchFamily="18" charset="0"/>
                <a:cs typeface="Arial" panose="020B0604020202020204" pitchFamily="34" charset="0"/>
              </a:rPr>
              <a:t>là</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một</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bán</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kính</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đáy</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của</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hình</a:t>
            </a:r>
            <a:r>
              <a:rPr lang="en-US" sz="2667" kern="100" dirty="0">
                <a:latin typeface="Arial" panose="020B0604020202020204" pitchFamily="34" charset="0"/>
                <a:ea typeface="Times New Roman" panose="02020603050405020304" pitchFamily="18" charset="0"/>
                <a:cs typeface="Arial" panose="020B0604020202020204" pitchFamily="34" charset="0"/>
              </a:rPr>
              <a:t> </a:t>
            </a:r>
            <a:r>
              <a:rPr lang="en-US" sz="2667" kern="100" dirty="0" err="1">
                <a:latin typeface="Arial" panose="020B0604020202020204" pitchFamily="34" charset="0"/>
                <a:ea typeface="Times New Roman" panose="02020603050405020304" pitchFamily="18" charset="0"/>
                <a:cs typeface="Arial" panose="020B0604020202020204" pitchFamily="34" charset="0"/>
              </a:rPr>
              <a:t>trụ</a:t>
            </a:r>
            <a:endParaRPr lang="en-US" sz="2667"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533"/>
              </a:spcAft>
              <a:defRPr/>
            </a:pPr>
            <a:r>
              <a:rPr lang="en-US" sz="2667" kern="100" dirty="0">
                <a:latin typeface="Arial" panose="020B0604020202020204" pitchFamily="34" charset="0"/>
                <a:ea typeface="Calibri" panose="020F0502020204030204" pitchFamily="34" charset="0"/>
                <a:cs typeface="Arial" panose="020B0604020202020204" pitchFamily="34" charset="0"/>
              </a:rPr>
              <a:t>EF </a:t>
            </a:r>
            <a:r>
              <a:rPr lang="en-US" sz="2667" kern="100" dirty="0" err="1">
                <a:latin typeface="Arial" panose="020B0604020202020204" pitchFamily="34" charset="0"/>
                <a:ea typeface="Calibri" panose="020F0502020204030204" pitchFamily="34" charset="0"/>
                <a:cs typeface="Arial" panose="020B0604020202020204" pitchFamily="34" charset="0"/>
              </a:rPr>
              <a:t>là</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một</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đường</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sinh</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của</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hình</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trụ</a:t>
            </a:r>
            <a:endParaRPr lang="en-US" sz="2667"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533"/>
              </a:spcAft>
              <a:defRPr/>
            </a:pPr>
            <a:r>
              <a:rPr lang="en-US" sz="2667" kern="100" dirty="0" err="1">
                <a:latin typeface="Arial" panose="020B0604020202020204" pitchFamily="34" charset="0"/>
                <a:ea typeface="Calibri" panose="020F0502020204030204" pitchFamily="34" charset="0"/>
                <a:cs typeface="Arial" panose="020B0604020202020204" pitchFamily="34" charset="0"/>
              </a:rPr>
              <a:t>Chiều</a:t>
            </a:r>
            <a:r>
              <a:rPr lang="en-US" sz="2667" kern="100" dirty="0">
                <a:latin typeface="Arial" panose="020B0604020202020204" pitchFamily="34" charset="0"/>
                <a:ea typeface="Calibri" panose="020F0502020204030204" pitchFamily="34" charset="0"/>
                <a:cs typeface="Arial" panose="020B0604020202020204" pitchFamily="34" charset="0"/>
              </a:rPr>
              <a:t> </a:t>
            </a:r>
            <a:r>
              <a:rPr lang="en-US" sz="2667" kern="100" dirty="0" err="1">
                <a:latin typeface="Arial" panose="020B0604020202020204" pitchFamily="34" charset="0"/>
                <a:ea typeface="Calibri" panose="020F0502020204030204" pitchFamily="34" charset="0"/>
                <a:cs typeface="Arial" panose="020B0604020202020204" pitchFamily="34" charset="0"/>
              </a:rPr>
              <a:t>cao</a:t>
            </a:r>
            <a:r>
              <a:rPr lang="en-US" sz="2667" kern="100" dirty="0">
                <a:latin typeface="Arial" panose="020B0604020202020204" pitchFamily="34" charset="0"/>
                <a:ea typeface="Calibri" panose="020F0502020204030204" pitchFamily="34" charset="0"/>
                <a:cs typeface="Arial" panose="020B0604020202020204" pitchFamily="34" charset="0"/>
              </a:rPr>
              <a:t> O’O=10cm</a:t>
            </a:r>
          </a:p>
        </p:txBody>
      </p:sp>
      <p:pic>
        <p:nvPicPr>
          <p:cNvPr id="31752" name="Picture 5">
            <a:extLst>
              <a:ext uri="{FF2B5EF4-FFF2-40B4-BE49-F238E27FC236}">
                <a16:creationId xmlns:a16="http://schemas.microsoft.com/office/drawing/2014/main" id="{1C9384DD-65BE-D73A-3683-90427675F53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4">
            <a:extLst>
              <a:ext uri="{FF2B5EF4-FFF2-40B4-BE49-F238E27FC236}">
                <a16:creationId xmlns:a16="http://schemas.microsoft.com/office/drawing/2014/main" id="{2C4641B6-B7E5-55F7-49F7-A8FB844593A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7" descr="A cylinder with a straight line and a straight line&#10;&#10;Description automatically generated with medium confidence">
            <a:extLst>
              <a:ext uri="{FF2B5EF4-FFF2-40B4-BE49-F238E27FC236}">
                <a16:creationId xmlns:a16="http://schemas.microsoft.com/office/drawing/2014/main" id="{3F5821D8-41B5-A828-4535-2676C7C2E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084" y="2036234"/>
            <a:ext cx="3710517" cy="371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1754"/>
                                        </p:tgtEl>
                                        <p:attrNameLst>
                                          <p:attrName>style.visibility</p:attrName>
                                        </p:attrNameLst>
                                      </p:cBhvr>
                                      <p:to>
                                        <p:strVal val="visible"/>
                                      </p:to>
                                    </p:set>
                                    <p:anim calcmode="lin" valueType="num">
                                      <p:cBhvr additive="base">
                                        <p:cTn id="18" dur="500" fill="hold"/>
                                        <p:tgtEl>
                                          <p:spTgt spid="31754"/>
                                        </p:tgtEl>
                                        <p:attrNameLst>
                                          <p:attrName>ppt_x</p:attrName>
                                        </p:attrNameLst>
                                      </p:cBhvr>
                                      <p:tavLst>
                                        <p:tav tm="0">
                                          <p:val>
                                            <p:strVal val="#ppt_x"/>
                                          </p:val>
                                        </p:tav>
                                        <p:tav tm="100000">
                                          <p:val>
                                            <p:strVal val="#ppt_x"/>
                                          </p:val>
                                        </p:tav>
                                      </p:tavLst>
                                    </p:anim>
                                    <p:anim calcmode="lin" valueType="num">
                                      <p:cBhvr additive="base">
                                        <p:cTn id="19" dur="500" fill="hold"/>
                                        <p:tgtEl>
                                          <p:spTgt spid="3175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4" dur="500"/>
                                        <p:tgtEl>
                                          <p:spTgt spid="7">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4" name="Text Box 28">
            <a:extLst>
              <a:ext uri="{FF2B5EF4-FFF2-40B4-BE49-F238E27FC236}">
                <a16:creationId xmlns:a16="http://schemas.microsoft.com/office/drawing/2014/main" id="{D69025F8-F652-7012-3969-3B0AF86E95C4}"/>
              </a:ext>
            </a:extLst>
          </p:cNvPr>
          <p:cNvSpPr txBox="1">
            <a:spLocks noChangeArrowheads="1"/>
          </p:cNvSpPr>
          <p:nvPr/>
        </p:nvSpPr>
        <p:spPr bwMode="auto">
          <a:xfrm>
            <a:off x="147109" y="3105150"/>
            <a:ext cx="737129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667" dirty="0" err="1">
                <a:solidFill>
                  <a:srgbClr val="000000"/>
                </a:solidFill>
                <a:latin typeface="Times New Roman" panose="02020603050405020304" pitchFamily="18" charset="0"/>
                <a:cs typeface="Times New Roman" panose="02020603050405020304" pitchFamily="18" charset="0"/>
              </a:rPr>
              <a:t>Các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bán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kính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đáy</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còn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trụ</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trong</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10.4 </a:t>
            </a:r>
            <a:r>
              <a:rPr lang="en-US" altLang="en-US" sz="2667" dirty="0" err="1">
                <a:solidFill>
                  <a:srgbClr val="000000"/>
                </a:solidFill>
                <a:latin typeface="Times New Roman" panose="02020603050405020304" pitchFamily="18" charset="0"/>
                <a:cs typeface="Times New Roman" panose="02020603050405020304" pitchFamily="18" charset="0"/>
              </a:rPr>
              <a:t>là</a:t>
            </a:r>
            <a:r>
              <a:rPr lang="en-US" altLang="en-US" sz="2667" dirty="0">
                <a:solidFill>
                  <a:srgbClr val="000000"/>
                </a:solidFill>
                <a:latin typeface="Times New Roman" panose="02020603050405020304" pitchFamily="18" charset="0"/>
                <a:cs typeface="Times New Roman" panose="02020603050405020304" pitchFamily="18" charset="0"/>
              </a:rPr>
              <a:t>: O’E; OF; ON.</a:t>
            </a:r>
          </a:p>
        </p:txBody>
      </p:sp>
      <p:sp>
        <p:nvSpPr>
          <p:cNvPr id="4" name="Rectangle 3">
            <a:extLst>
              <a:ext uri="{FF2B5EF4-FFF2-40B4-BE49-F238E27FC236}">
                <a16:creationId xmlns:a16="http://schemas.microsoft.com/office/drawing/2014/main" id="{1166B646-4FEE-A400-714E-A83240C56DAE}"/>
              </a:ext>
            </a:extLst>
          </p:cNvPr>
          <p:cNvSpPr>
            <a:spLocks noChangeArrowheads="1"/>
          </p:cNvSpPr>
          <p:nvPr/>
        </p:nvSpPr>
        <p:spPr bwMode="auto">
          <a:xfrm>
            <a:off x="343959" y="440267"/>
            <a:ext cx="11405658" cy="125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533"/>
              </a:spcAft>
            </a:pP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Kể</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tên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các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bán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kính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đáy</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và</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đường</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sinh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còn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trụ</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có</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trong</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10.4</a:t>
            </a:r>
            <a:endParaRPr lang="en-US" altLang="en-US" sz="26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306;p14">
            <a:extLst>
              <a:ext uri="{FF2B5EF4-FFF2-40B4-BE49-F238E27FC236}">
                <a16:creationId xmlns:a16="http://schemas.microsoft.com/office/drawing/2014/main" id="{8235ED82-D710-8628-62D7-91BE5E87B94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33" y="2065867"/>
            <a:ext cx="10720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7;p14">
            <a:extLst>
              <a:ext uri="{FF2B5EF4-FFF2-40B4-BE49-F238E27FC236}">
                <a16:creationId xmlns:a16="http://schemas.microsoft.com/office/drawing/2014/main" id="{CF835EF7-D68B-2835-7376-7FE22AB84CB0}"/>
              </a:ext>
            </a:extLst>
          </p:cNvPr>
          <p:cNvSpPr txBox="1">
            <a:spLocks noChangeArrowheads="1"/>
          </p:cNvSpPr>
          <p:nvPr/>
        </p:nvSpPr>
        <p:spPr bwMode="auto">
          <a:xfrm flipH="1">
            <a:off x="424393" y="2129367"/>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pic>
        <p:nvPicPr>
          <p:cNvPr id="32774" name="Picture 5">
            <a:extLst>
              <a:ext uri="{FF2B5EF4-FFF2-40B4-BE49-F238E27FC236}">
                <a16:creationId xmlns:a16="http://schemas.microsoft.com/office/drawing/2014/main" id="{41EB19A5-404E-EB6B-FEE0-BADA5E328B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4">
            <a:extLst>
              <a:ext uri="{FF2B5EF4-FFF2-40B4-BE49-F238E27FC236}">
                <a16:creationId xmlns:a16="http://schemas.microsoft.com/office/drawing/2014/main" id="{E7DC54E9-8A1C-3B38-BC10-6C22A580B08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16A12181-A89B-EFEF-F6C0-E83AE6545C4F}"/>
              </a:ext>
            </a:extLst>
          </p:cNvPr>
          <p:cNvSpPr/>
          <p:nvPr/>
        </p:nvSpPr>
        <p:spPr>
          <a:xfrm>
            <a:off x="395817" y="424393"/>
            <a:ext cx="2808817" cy="721783"/>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Luyện</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tập</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1:</a:t>
            </a:r>
          </a:p>
        </p:txBody>
      </p:sp>
      <p:pic>
        <p:nvPicPr>
          <p:cNvPr id="5" name="Picture 4" descr="A cylinder with a straight line and a straight line&#10;&#10;Description automatically generated with medium confidence">
            <a:extLst>
              <a:ext uri="{FF2B5EF4-FFF2-40B4-BE49-F238E27FC236}">
                <a16:creationId xmlns:a16="http://schemas.microsoft.com/office/drawing/2014/main" id="{6E4A724D-8013-9FD6-0071-23C0ABBF0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0800" y="1430867"/>
            <a:ext cx="3710517"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2">
            <a:extLst>
              <a:ext uri="{FF2B5EF4-FFF2-40B4-BE49-F238E27FC236}">
                <a16:creationId xmlns:a16="http://schemas.microsoft.com/office/drawing/2014/main" id="{17F30929-259A-2107-A0D7-F11C491DC609}"/>
              </a:ext>
            </a:extLst>
          </p:cNvPr>
          <p:cNvSpPr txBox="1">
            <a:spLocks noChangeArrowheads="1"/>
          </p:cNvSpPr>
          <p:nvPr/>
        </p:nvSpPr>
        <p:spPr bwMode="auto">
          <a:xfrm>
            <a:off x="343959" y="4314826"/>
            <a:ext cx="6224058"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67" dirty="0" err="1">
                <a:solidFill>
                  <a:srgbClr val="000000"/>
                </a:solidFill>
                <a:latin typeface="Times New Roman" panose="02020603050405020304" pitchFamily="18" charset="0"/>
                <a:cs typeface="Times New Roman" panose="02020603050405020304" pitchFamily="18" charset="0"/>
              </a:rPr>
              <a:t>Các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đường</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sinh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còn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trụ</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trong</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10.4 </a:t>
            </a:r>
            <a:r>
              <a:rPr lang="en-US" altLang="en-US" sz="2667" dirty="0" err="1">
                <a:solidFill>
                  <a:srgbClr val="000000"/>
                </a:solidFill>
                <a:latin typeface="Times New Roman" panose="02020603050405020304" pitchFamily="18" charset="0"/>
                <a:cs typeface="Times New Roman" panose="02020603050405020304" pitchFamily="18" charset="0"/>
              </a:rPr>
              <a:t>là</a:t>
            </a:r>
            <a:r>
              <a:rPr lang="en-US" altLang="en-US" sz="2667" dirty="0">
                <a:solidFill>
                  <a:srgbClr val="000000"/>
                </a:solidFill>
                <a:latin typeface="Times New Roman" panose="02020603050405020304" pitchFamily="18" charset="0"/>
                <a:cs typeface="Times New Roman" panose="02020603050405020304" pitchFamily="18" charset="0"/>
              </a:rPr>
              <a:t>: MN.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9244"/>
                                        </p:tgtEl>
                                        <p:attrNameLst>
                                          <p:attrName>style.visibility</p:attrName>
                                        </p:attrNameLst>
                                      </p:cBhvr>
                                      <p:to>
                                        <p:strVal val="visible"/>
                                      </p:to>
                                    </p:set>
                                    <p:animEffect transition="in" filter="fade">
                                      <p:cBhvr>
                                        <p:cTn id="27" dur="1000"/>
                                        <p:tgtEl>
                                          <p:spTgt spid="9244"/>
                                        </p:tgtEl>
                                      </p:cBhvr>
                                    </p:animEffect>
                                    <p:anim calcmode="lin" valueType="num">
                                      <p:cBhvr>
                                        <p:cTn id="28" dur="1000" fill="hold"/>
                                        <p:tgtEl>
                                          <p:spTgt spid="9244"/>
                                        </p:tgtEl>
                                        <p:attrNameLst>
                                          <p:attrName>ppt_x</p:attrName>
                                        </p:attrNameLst>
                                      </p:cBhvr>
                                      <p:tavLst>
                                        <p:tav tm="0">
                                          <p:val>
                                            <p:strVal val="#ppt_x"/>
                                          </p:val>
                                        </p:tav>
                                        <p:tav tm="100000">
                                          <p:val>
                                            <p:strVal val="#ppt_x"/>
                                          </p:val>
                                        </p:tav>
                                      </p:tavLst>
                                    </p:anim>
                                    <p:anim calcmode="lin" valueType="num">
                                      <p:cBhvr>
                                        <p:cTn id="29" dur="1000" fill="hold"/>
                                        <p:tgtEl>
                                          <p:spTgt spid="9244"/>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2778"/>
                                        </p:tgtEl>
                                        <p:attrNameLst>
                                          <p:attrName>style.visibility</p:attrName>
                                        </p:attrNameLst>
                                      </p:cBhvr>
                                      <p:to>
                                        <p:strVal val="visible"/>
                                      </p:to>
                                    </p:set>
                                    <p:animEffect transition="in" filter="fade">
                                      <p:cBhvr>
                                        <p:cTn id="34"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4" grpId="0"/>
      <p:bldP spid="4" grpId="0"/>
      <p:bldP spid="4" grpId="1"/>
      <p:bldP spid="4" grpId="2"/>
      <p:bldP spid="7" grpId="0"/>
      <p:bldP spid="7" grpId="1"/>
      <p:bldP spid="10" grpId="0" animBg="1"/>
      <p:bldP spid="327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B98E1-0C2C-EED9-28DD-318008D770D7}"/>
              </a:ext>
            </a:extLst>
          </p:cNvPr>
          <p:cNvSpPr>
            <a:spLocks noChangeArrowheads="1"/>
          </p:cNvSpPr>
          <p:nvPr/>
        </p:nvSpPr>
        <p:spPr bwMode="auto">
          <a:xfrm>
            <a:off x="209550" y="185209"/>
            <a:ext cx="11677650" cy="24790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533"/>
              </a:spcAft>
              <a:defRPr/>
            </a:pP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cắt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rời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đáy</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cắt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rồi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gồm</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tròn</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nhật</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10.5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i="1" u="sng"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triển</a:t>
            </a:r>
            <a:r>
              <a:rPr lang="en-US" altLang="en-US" sz="2667" i="1" u="sng"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khai</a:t>
            </a:r>
            <a:r>
              <a:rPr lang="en-US" altLang="en-US" sz="2667" i="1" u="sng"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altLang="en-US" sz="2667" i="1" u="sng"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i="1" u="sng"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en-US" sz="2667" i="1" u="sng"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trụ</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đã</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altLang="en-US" sz="2533"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3795" name="Picture 5">
            <a:extLst>
              <a:ext uri="{FF2B5EF4-FFF2-40B4-BE49-F238E27FC236}">
                <a16:creationId xmlns:a16="http://schemas.microsoft.com/office/drawing/2014/main" id="{F6A281CA-0857-08B6-9CA9-875FAFCD6DC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6CDC2FF7-D0D7-37BA-7E3A-0896A2CAECB1}"/>
              </a:ext>
            </a:extLst>
          </p:cNvPr>
          <p:cNvSpPr/>
          <p:nvPr/>
        </p:nvSpPr>
        <p:spPr>
          <a:xfrm>
            <a:off x="304800" y="280459"/>
            <a:ext cx="1778000" cy="510117"/>
          </a:xfrm>
          <a:prstGeom prst="roundRect">
            <a:avLst>
              <a:gd name="adj" fmla="val 16667"/>
            </a:avLst>
          </a:prstGeom>
          <a:solidFill>
            <a:srgbClr val="FF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Chú</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ý</a:t>
            </a:r>
          </a:p>
        </p:txBody>
      </p:sp>
      <p:pic>
        <p:nvPicPr>
          <p:cNvPr id="3" name="Picture 2" descr="A diagram of a rectangle and a circle&#10;&#10;Description automatically generated">
            <a:extLst>
              <a:ext uri="{FF2B5EF4-FFF2-40B4-BE49-F238E27FC236}">
                <a16:creationId xmlns:a16="http://schemas.microsoft.com/office/drawing/2014/main" id="{7F7B8F7F-D4D9-70FB-1343-B2ED54EB4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1" y="2316692"/>
            <a:ext cx="8651875" cy="447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659AB322-24D4-FB1E-E6DC-A430EFBB63B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20430768">
            <a:off x="10888134" y="5407025"/>
            <a:ext cx="1463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22;p15">
            <a:extLst>
              <a:ext uri="{FF2B5EF4-FFF2-40B4-BE49-F238E27FC236}">
                <a16:creationId xmlns:a16="http://schemas.microsoft.com/office/drawing/2014/main" id="{DD705661-F0C0-B9A4-7B44-4A940F48CD91}"/>
              </a:ext>
            </a:extLst>
          </p:cNvPr>
          <p:cNvSpPr/>
          <p:nvPr/>
        </p:nvSpPr>
        <p:spPr>
          <a:xfrm>
            <a:off x="1437217" y="416984"/>
            <a:ext cx="2860675" cy="72178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Thực</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hành</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1:</a:t>
            </a:r>
          </a:p>
        </p:txBody>
      </p:sp>
      <p:pic>
        <p:nvPicPr>
          <p:cNvPr id="34820" name="Picture 8">
            <a:extLst>
              <a:ext uri="{FF2B5EF4-FFF2-40B4-BE49-F238E27FC236}">
                <a16:creationId xmlns:a16="http://schemas.microsoft.com/office/drawing/2014/main" id="{C5CA77AB-3840-A5E1-46FA-96889F255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53049">
            <a:off x="-1191684" y="-913342"/>
            <a:ext cx="2349501" cy="22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a:extLst>
              <a:ext uri="{FF2B5EF4-FFF2-40B4-BE49-F238E27FC236}">
                <a16:creationId xmlns:a16="http://schemas.microsoft.com/office/drawing/2014/main" id="{049015C1-D81F-D5AA-39C8-8F6951204CF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305860" flipV="1">
            <a:off x="11115675" y="79376"/>
            <a:ext cx="85830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899EF9-1673-3A00-AD9A-775B2DABDFDA}"/>
              </a:ext>
            </a:extLst>
          </p:cNvPr>
          <p:cNvSpPr>
            <a:spLocks noChangeArrowheads="1"/>
          </p:cNvSpPr>
          <p:nvPr/>
        </p:nvSpPr>
        <p:spPr bwMode="auto">
          <a:xfrm>
            <a:off x="1343025" y="329142"/>
            <a:ext cx="10594975" cy="30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Chuẩn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bị</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cứng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chữ</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nhật</a:t>
            </a:r>
            <a:r>
              <a:rPr lang="en-US" altLang="en-US" sz="2667" dirty="0">
                <a:solidFill>
                  <a:srgbClr val="000000"/>
                </a:solidFill>
                <a:latin typeface="Arial" panose="020B0604020202020204" pitchFamily="34" charset="0"/>
                <a:cs typeface="Arial" panose="020B0604020202020204" pitchFamily="34" charset="0"/>
              </a:rPr>
              <a:t> ABCD </a:t>
            </a:r>
            <a:r>
              <a:rPr lang="en-US" altLang="en-US" sz="2667" dirty="0" err="1">
                <a:solidFill>
                  <a:srgbClr val="000000"/>
                </a:solidFill>
                <a:latin typeface="Arial" panose="020B0604020202020204" pitchFamily="34" charset="0"/>
                <a:cs typeface="Arial" panose="020B0604020202020204" pitchFamily="34" charset="0"/>
              </a:rPr>
              <a:t>với</a:t>
            </a:r>
            <a:r>
              <a:rPr lang="en-US" altLang="en-US" sz="2667" dirty="0">
                <a:solidFill>
                  <a:srgbClr val="000000"/>
                </a:solidFill>
                <a:latin typeface="Arial" panose="020B0604020202020204" pitchFamily="34" charset="0"/>
                <a:cs typeface="Arial" panose="020B0604020202020204" pitchFamily="34" charset="0"/>
              </a:rPr>
              <a:t> AB=8cm, BC=15cm. </a:t>
            </a:r>
            <a:r>
              <a:rPr lang="en-US" altLang="en-US" sz="2667" dirty="0" err="1">
                <a:solidFill>
                  <a:srgbClr val="000000"/>
                </a:solidFill>
                <a:latin typeface="Arial" panose="020B0604020202020204" pitchFamily="34" charset="0"/>
                <a:cs typeface="Arial" panose="020B0604020202020204" pitchFamily="34" charset="0"/>
              </a:rPr>
              <a:t>Cuộn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lại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hai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cạnh</a:t>
            </a:r>
            <a:r>
              <a:rPr lang="en-US" altLang="en-US" sz="2667" dirty="0">
                <a:solidFill>
                  <a:srgbClr val="000000"/>
                </a:solidFill>
                <a:latin typeface="Arial" panose="020B0604020202020204" pitchFamily="34" charset="0"/>
                <a:cs typeface="Arial" panose="020B0604020202020204" pitchFamily="34" charset="0"/>
              </a:rPr>
              <a:t> AB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DC </a:t>
            </a:r>
            <a:r>
              <a:rPr lang="en-US" altLang="en-US" sz="2667" dirty="0" err="1">
                <a:solidFill>
                  <a:srgbClr val="000000"/>
                </a:solidFill>
                <a:latin typeface="Arial" panose="020B0604020202020204" pitchFamily="34" charset="0"/>
                <a:cs typeface="Arial" panose="020B0604020202020204" pitchFamily="34" charset="0"/>
              </a:rPr>
              <a:t>sát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nhau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như</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10.6 ( dung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keo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dán</a:t>
            </a:r>
            <a:r>
              <a:rPr lang="en-US" altLang="en-US" sz="2667" dirty="0">
                <a:solidFill>
                  <a:srgbClr val="000000"/>
                </a:solidFill>
                <a:latin typeface="Arial" panose="020B0604020202020204" pitchFamily="34" charset="0"/>
                <a:cs typeface="Arial" panose="020B0604020202020204" pitchFamily="34" charset="0"/>
              </a:rPr>
              <a:t>), ta </a:t>
            </a:r>
            <a:r>
              <a:rPr lang="en-US" altLang="en-US" sz="2667" dirty="0" err="1">
                <a:solidFill>
                  <a:srgbClr val="000000"/>
                </a:solidFill>
                <a:latin typeface="Arial" panose="020B0604020202020204" pitchFamily="34" charset="0"/>
                <a:cs typeface="Arial" panose="020B0604020202020204" pitchFamily="34" charset="0"/>
              </a:rPr>
              <a:t>được</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trụ</a:t>
            </a:r>
            <a:r>
              <a:rPr lang="en-US" altLang="en-US" sz="2667" dirty="0">
                <a:solidFill>
                  <a:srgbClr val="000000"/>
                </a:solidFill>
                <a:latin typeface="Arial" panose="020B0604020202020204" pitchFamily="34" charset="0"/>
                <a:cs typeface="Arial" panose="020B0604020202020204" pitchFamily="34" charset="0"/>
              </a:rPr>
              <a:t> ( </a:t>
            </a:r>
            <a:r>
              <a:rPr lang="en-US" altLang="en-US" sz="2667" dirty="0" err="1">
                <a:solidFill>
                  <a:srgbClr val="000000"/>
                </a:solidFill>
                <a:latin typeface="Arial" panose="020B0604020202020204" pitchFamily="34" charset="0"/>
                <a:cs typeface="Arial" panose="020B0604020202020204" pitchFamily="34" charset="0"/>
              </a:rPr>
              <a:t>không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Hãy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biết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chiều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chu vi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của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trụ</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a:t>
            </a:r>
          </a:p>
        </p:txBody>
      </p:sp>
      <p:pic>
        <p:nvPicPr>
          <p:cNvPr id="7" name="Picture 6" descr="A diagram of a cylinder&#10;&#10;Description automatically generated">
            <a:extLst>
              <a:ext uri="{FF2B5EF4-FFF2-40B4-BE49-F238E27FC236}">
                <a16:creationId xmlns:a16="http://schemas.microsoft.com/office/drawing/2014/main" id="{05E65EC9-DBDF-11EC-E9D5-F6B8C582C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1" y="3349625"/>
            <a:ext cx="102139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12292B-65AA-80B0-569E-4729E6F3A87A}"/>
              </a:ext>
            </a:extLst>
          </p:cNvPr>
          <p:cNvSpPr>
            <a:spLocks noChangeArrowheads="1"/>
          </p:cNvSpPr>
          <p:nvPr/>
        </p:nvSpPr>
        <p:spPr bwMode="auto">
          <a:xfrm>
            <a:off x="936625" y="-115359"/>
            <a:ext cx="10594975" cy="30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Chuẩn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bị</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cứng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chữ</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nhật</a:t>
            </a:r>
            <a:r>
              <a:rPr lang="en-US" altLang="en-US" sz="2667" dirty="0">
                <a:solidFill>
                  <a:srgbClr val="000000"/>
                </a:solidFill>
                <a:latin typeface="Arial" panose="020B0604020202020204" pitchFamily="34" charset="0"/>
                <a:cs typeface="Arial" panose="020B0604020202020204" pitchFamily="34" charset="0"/>
              </a:rPr>
              <a:t> ABCD </a:t>
            </a:r>
            <a:r>
              <a:rPr lang="en-US" altLang="en-US" sz="2667" dirty="0" err="1">
                <a:solidFill>
                  <a:srgbClr val="000000"/>
                </a:solidFill>
                <a:latin typeface="Arial" panose="020B0604020202020204" pitchFamily="34" charset="0"/>
                <a:cs typeface="Arial" panose="020B0604020202020204" pitchFamily="34" charset="0"/>
              </a:rPr>
              <a:t>với</a:t>
            </a:r>
            <a:r>
              <a:rPr lang="en-US" altLang="en-US" sz="2667" dirty="0">
                <a:solidFill>
                  <a:srgbClr val="000000"/>
                </a:solidFill>
                <a:latin typeface="Arial" panose="020B0604020202020204" pitchFamily="34" charset="0"/>
                <a:cs typeface="Arial" panose="020B0604020202020204" pitchFamily="34" charset="0"/>
              </a:rPr>
              <a:t> AB=8cm, BC=15cm. </a:t>
            </a:r>
            <a:r>
              <a:rPr lang="en-US" altLang="en-US" sz="2667" dirty="0" err="1">
                <a:solidFill>
                  <a:srgbClr val="000000"/>
                </a:solidFill>
                <a:latin typeface="Arial" panose="020B0604020202020204" pitchFamily="34" charset="0"/>
                <a:cs typeface="Arial" panose="020B0604020202020204" pitchFamily="34" charset="0"/>
              </a:rPr>
              <a:t>Cuộn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lại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hai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cạnh</a:t>
            </a:r>
            <a:r>
              <a:rPr lang="en-US" altLang="en-US" sz="2667" dirty="0">
                <a:solidFill>
                  <a:srgbClr val="000000"/>
                </a:solidFill>
                <a:latin typeface="Arial" panose="020B0604020202020204" pitchFamily="34" charset="0"/>
                <a:cs typeface="Arial" panose="020B0604020202020204" pitchFamily="34" charset="0"/>
              </a:rPr>
              <a:t> AB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DC </a:t>
            </a:r>
            <a:r>
              <a:rPr lang="en-US" altLang="en-US" sz="2667" dirty="0" err="1">
                <a:solidFill>
                  <a:srgbClr val="000000"/>
                </a:solidFill>
                <a:latin typeface="Arial" panose="020B0604020202020204" pitchFamily="34" charset="0"/>
                <a:cs typeface="Arial" panose="020B0604020202020204" pitchFamily="34" charset="0"/>
              </a:rPr>
              <a:t>sát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nhau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như</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10.6 ( dung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keo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dán</a:t>
            </a:r>
            <a:r>
              <a:rPr lang="en-US" altLang="en-US" sz="2667" dirty="0">
                <a:solidFill>
                  <a:srgbClr val="000000"/>
                </a:solidFill>
                <a:latin typeface="Arial" panose="020B0604020202020204" pitchFamily="34" charset="0"/>
                <a:cs typeface="Arial" panose="020B0604020202020204" pitchFamily="34" charset="0"/>
              </a:rPr>
              <a:t>), ta </a:t>
            </a:r>
            <a:r>
              <a:rPr lang="en-US" altLang="en-US" sz="2667" dirty="0" err="1">
                <a:solidFill>
                  <a:srgbClr val="000000"/>
                </a:solidFill>
                <a:latin typeface="Arial" panose="020B0604020202020204" pitchFamily="34" charset="0"/>
                <a:cs typeface="Arial" panose="020B0604020202020204" pitchFamily="34" charset="0"/>
              </a:rPr>
              <a:t>được</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trụ</a:t>
            </a:r>
            <a:r>
              <a:rPr lang="en-US" altLang="en-US" sz="2667" dirty="0">
                <a:solidFill>
                  <a:srgbClr val="000000"/>
                </a:solidFill>
                <a:latin typeface="Arial" panose="020B0604020202020204" pitchFamily="34" charset="0"/>
                <a:cs typeface="Arial" panose="020B0604020202020204" pitchFamily="34" charset="0"/>
              </a:rPr>
              <a:t> ( </a:t>
            </a:r>
            <a:r>
              <a:rPr lang="en-US" altLang="en-US" sz="2667" dirty="0" err="1">
                <a:solidFill>
                  <a:srgbClr val="000000"/>
                </a:solidFill>
                <a:latin typeface="Arial" panose="020B0604020202020204" pitchFamily="34" charset="0"/>
                <a:cs typeface="Arial" panose="020B0604020202020204" pitchFamily="34" charset="0"/>
              </a:rPr>
              <a:t>không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Hãy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biết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chiều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chu vi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của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trụ</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a:t>
            </a:r>
          </a:p>
        </p:txBody>
      </p:sp>
      <p:pic>
        <p:nvPicPr>
          <p:cNvPr id="35843" name="Picture 4">
            <a:extLst>
              <a:ext uri="{FF2B5EF4-FFF2-40B4-BE49-F238E27FC236}">
                <a16:creationId xmlns:a16="http://schemas.microsoft.com/office/drawing/2014/main" id="{1A92EA7E-1763-8B9B-22C6-5DED2EBB51C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20430768">
            <a:off x="10888134" y="5407025"/>
            <a:ext cx="1463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oogle Shape;305;p14">
            <a:extLst>
              <a:ext uri="{FF2B5EF4-FFF2-40B4-BE49-F238E27FC236}">
                <a16:creationId xmlns:a16="http://schemas.microsoft.com/office/drawing/2014/main" id="{52A948EE-3648-7575-3864-C713C26C878E}"/>
              </a:ext>
            </a:extLst>
          </p:cNvPr>
          <p:cNvGrpSpPr>
            <a:grpSpLocks/>
          </p:cNvGrpSpPr>
          <p:nvPr/>
        </p:nvGrpSpPr>
        <p:grpSpPr bwMode="auto">
          <a:xfrm flipH="1">
            <a:off x="303742" y="2876550"/>
            <a:ext cx="1133475" cy="791633"/>
            <a:chOff x="7890477" y="787864"/>
            <a:chExt cx="2022200" cy="1289304"/>
          </a:xfrm>
        </p:grpSpPr>
        <p:pic>
          <p:nvPicPr>
            <p:cNvPr id="35849" name="Google Shape;306;p14">
              <a:extLst>
                <a:ext uri="{FF2B5EF4-FFF2-40B4-BE49-F238E27FC236}">
                  <a16:creationId xmlns:a16="http://schemas.microsoft.com/office/drawing/2014/main" id="{DBBE4CEC-E4FC-A0D1-030D-A95B9967E17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187" y="787864"/>
              <a:ext cx="1912845" cy="1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Google Shape;307;p14">
              <a:extLst>
                <a:ext uri="{FF2B5EF4-FFF2-40B4-BE49-F238E27FC236}">
                  <a16:creationId xmlns:a16="http://schemas.microsoft.com/office/drawing/2014/main" id="{98A22BE0-245F-2844-102C-807D582F4013}"/>
                </a:ext>
              </a:extLst>
            </p:cNvPr>
            <p:cNvSpPr txBox="1">
              <a:spLocks noChangeArrowheads="1"/>
            </p:cNvSpPr>
            <p:nvPr/>
          </p:nvSpPr>
          <p:spPr bwMode="auto">
            <a:xfrm>
              <a:off x="7890477" y="870543"/>
              <a:ext cx="2022200" cy="76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grpSp>
      <p:sp>
        <p:nvSpPr>
          <p:cNvPr id="13" name="Google Shape;322;p15">
            <a:extLst>
              <a:ext uri="{FF2B5EF4-FFF2-40B4-BE49-F238E27FC236}">
                <a16:creationId xmlns:a16="http://schemas.microsoft.com/office/drawing/2014/main" id="{32980545-D8C4-E531-9086-71CD8A67D5AB}"/>
              </a:ext>
            </a:extLst>
          </p:cNvPr>
          <p:cNvSpPr/>
          <p:nvPr/>
        </p:nvSpPr>
        <p:spPr>
          <a:xfrm>
            <a:off x="1117600" y="-5292"/>
            <a:ext cx="2897717" cy="58843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Thực</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hành</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1:</a:t>
            </a:r>
          </a:p>
        </p:txBody>
      </p:sp>
      <p:pic>
        <p:nvPicPr>
          <p:cNvPr id="35846" name="Picture 8">
            <a:extLst>
              <a:ext uri="{FF2B5EF4-FFF2-40B4-BE49-F238E27FC236}">
                <a16:creationId xmlns:a16="http://schemas.microsoft.com/office/drawing/2014/main" id="{CB6D3731-DAC8-8871-6C27-BFF20977C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53049">
            <a:off x="-1191684" y="-913342"/>
            <a:ext cx="2349501" cy="22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a:extLst>
              <a:ext uri="{FF2B5EF4-FFF2-40B4-BE49-F238E27FC236}">
                <a16:creationId xmlns:a16="http://schemas.microsoft.com/office/drawing/2014/main" id="{30FE95B7-A3BC-C012-DFF4-DAB5628DBD2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0305860" flipV="1">
            <a:off x="11115675" y="79376"/>
            <a:ext cx="85830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167B212-92B4-7606-82EE-1B54BB6FF3C1}"/>
              </a:ext>
            </a:extLst>
          </p:cNvPr>
          <p:cNvSpPr txBox="1">
            <a:spLocks noChangeArrowheads="1"/>
          </p:cNvSpPr>
          <p:nvPr/>
        </p:nvSpPr>
        <p:spPr bwMode="auto">
          <a:xfrm>
            <a:off x="660401" y="3756025"/>
            <a:ext cx="10594975" cy="30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Chiều cao của hình trụ đó chính là đoạn thẳng AB nên chiều cao bằng 8cm.</a:t>
            </a:r>
            <a:endParaRPr lang="en-US" altLang="en-US" sz="2667" dirty="0">
              <a:solidFill>
                <a:srgbClr val="000000"/>
              </a:solidFill>
              <a:latin typeface="Arial" panose="020B0604020202020204" pitchFamily="34" charset="0"/>
              <a:cs typeface="Arial" panose="020B0604020202020204" pitchFamily="34" charset="0"/>
            </a:endParaRPr>
          </a:p>
          <a:p>
            <a:pPr algn="just">
              <a:lnSpc>
                <a:spcPct val="150000"/>
              </a:lnSpc>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Vì băng giấy được cuộn vào nên ta được hai đáy tạo thành các hình tròn, nên chu vi hình tròn là đoạn thẳng BC. </a:t>
            </a:r>
            <a:endParaRPr lang="en-US" altLang="en-US" sz="2667" dirty="0">
              <a:solidFill>
                <a:srgbClr val="000000"/>
              </a:solidFill>
              <a:latin typeface="Arial" panose="020B0604020202020204" pitchFamily="34" charset="0"/>
              <a:cs typeface="Arial" panose="020B0604020202020204" pitchFamily="34" charset="0"/>
            </a:endParaRPr>
          </a:p>
          <a:p>
            <a:pPr>
              <a:lnSpc>
                <a:spcPct val="150000"/>
              </a:lnSpc>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Do đó chu vi đáy của hình trụ bằng 15cm</a:t>
            </a:r>
            <a:r>
              <a:rPr lang="en-US" altLang="en-US" sz="2667" dirty="0">
                <a:solidFill>
                  <a:srgbClr val="000000"/>
                </a:solidFill>
                <a:latin typeface="Arial" panose="020B0604020202020204" pitchFamily="34" charset="0"/>
                <a:cs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1F41B620-4E86-CE55-A21E-C2CAA36C94AB}"/>
              </a:ext>
            </a:extLst>
          </p:cNvPr>
          <p:cNvSpPr>
            <a:spLocks noChangeArrowheads="1"/>
          </p:cNvSpPr>
          <p:nvPr/>
        </p:nvSpPr>
        <p:spPr bwMode="auto">
          <a:xfrm>
            <a:off x="763059" y="82550"/>
            <a:ext cx="7491941" cy="534459"/>
          </a:xfrm>
          <a:prstGeom prst="rect">
            <a:avLst/>
          </a:prstGeom>
          <a:solidFill>
            <a:schemeClr val="accent3"/>
          </a:solidFill>
          <a:ln w="9525">
            <a:noFill/>
            <a:miter lim="800000"/>
            <a:headEnd/>
            <a:tailEnd/>
          </a:ln>
          <a:effectLst/>
        </p:spPr>
        <p:txBody>
          <a:bodyPr anchor="ctr"/>
          <a:lstStyle/>
          <a:p>
            <a:pPr marL="468337" indent="-468337" algn="ctr" defTabSz="914446">
              <a:defRPr/>
            </a:pP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2.Diện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tích</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xung</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quanh</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và</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thể</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tích</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hình</a:t>
            </a:r>
            <a:r>
              <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trụ</a:t>
            </a:r>
            <a:endParaRPr lang="en-US" sz="28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5843" name="TextBox 9">
            <a:extLst>
              <a:ext uri="{FF2B5EF4-FFF2-40B4-BE49-F238E27FC236}">
                <a16:creationId xmlns:a16="http://schemas.microsoft.com/office/drawing/2014/main" id="{7C90C04F-711B-D1AA-6C10-691E1DA6BF25}"/>
              </a:ext>
            </a:extLst>
          </p:cNvPr>
          <p:cNvSpPr txBox="1">
            <a:spLocks noChangeArrowheads="1"/>
          </p:cNvSpPr>
          <p:nvPr/>
        </p:nvSpPr>
        <p:spPr bwMode="auto">
          <a:xfrm>
            <a:off x="763059" y="582083"/>
            <a:ext cx="10871200" cy="24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Người</a:t>
            </a:r>
            <a:r>
              <a:rPr lang="en-US" altLang="en-US" sz="2667" dirty="0">
                <a:latin typeface="Times New Roman" panose="02020603050405020304" pitchFamily="18" charset="0"/>
                <a:cs typeface="Times New Roman" panose="02020603050405020304" pitchFamily="18" charset="0"/>
              </a:rPr>
              <a:t> ta </a:t>
            </a:r>
            <a:r>
              <a:rPr lang="en-US" altLang="en-US" sz="2667" dirty="0" err="1">
                <a:latin typeface="Times New Roman" panose="02020603050405020304" pitchFamily="18" charset="0"/>
                <a:cs typeface="Times New Roman" panose="02020603050405020304" pitchFamily="18" charset="0"/>
              </a:rPr>
              <a:t>coi</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diện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tích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hình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chữ</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nhật</a:t>
            </a:r>
            <a:r>
              <a:rPr lang="en-US" altLang="en-US" sz="2667" dirty="0">
                <a:latin typeface="Times New Roman" panose="02020603050405020304" pitchFamily="18" charset="0"/>
                <a:cs typeface="Times New Roman" panose="02020603050405020304" pitchFamily="18" charset="0"/>
              </a:rPr>
              <a:t> ABCD </a:t>
            </a:r>
            <a:r>
              <a:rPr lang="en-US" altLang="en-US" sz="2667" dirty="0" err="1">
                <a:latin typeface="Times New Roman" panose="02020603050405020304" pitchFamily="18" charset="0"/>
                <a:cs typeface="Times New Roman" panose="02020603050405020304" pitchFamily="18" charset="0"/>
              </a:rPr>
              <a:t>chính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là</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diện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tích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xung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quanh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của</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hình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trụ</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được</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tạo</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thành</a:t>
            </a:r>
            <a:r>
              <a:rPr lang="en-US" altLang="en-US" sz="2667" dirty="0">
                <a:latin typeface="Times New Roman" panose="02020603050405020304" pitchFamily="18" charset="0"/>
                <a:cs typeface="Times New Roman" panose="02020603050405020304" pitchFamily="18" charset="0"/>
              </a:rPr>
              <a:t> ( </a:t>
            </a:r>
            <a:r>
              <a:rPr lang="en-US" altLang="en-US" sz="2667" dirty="0" err="1">
                <a:latin typeface="Times New Roman" panose="02020603050405020304" pitchFamily="18" charset="0"/>
                <a:cs typeface="Times New Roman" panose="02020603050405020304" pitchFamily="18" charset="0"/>
              </a:rPr>
              <a:t>xem</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thực</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hành</a:t>
            </a:r>
            <a:r>
              <a:rPr lang="en-US" altLang="en-US" sz="2667" dirty="0">
                <a:latin typeface="Times New Roman" panose="02020603050405020304" pitchFamily="18" charset="0"/>
                <a:cs typeface="Times New Roman" panose="02020603050405020304" pitchFamily="18" charset="0"/>
              </a:rPr>
              <a:t> 1). Cho </a:t>
            </a:r>
            <a:r>
              <a:rPr lang="en-US" altLang="en-US" sz="2667" dirty="0" err="1">
                <a:latin typeface="Times New Roman" panose="02020603050405020304" pitchFamily="18" charset="0"/>
                <a:cs typeface="Times New Roman" panose="02020603050405020304" pitchFamily="18" charset="0"/>
              </a:rPr>
              <a:t>hình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trụ</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có</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chiều</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cao</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bằng</a:t>
            </a:r>
            <a:r>
              <a:rPr lang="en-US" altLang="en-US" sz="2667" dirty="0">
                <a:latin typeface="Times New Roman" panose="02020603050405020304" pitchFamily="18" charset="0"/>
                <a:cs typeface="Times New Roman" panose="02020603050405020304" pitchFamily="18" charset="0"/>
              </a:rPr>
              <a:t> h= 9cm </a:t>
            </a:r>
            <a:r>
              <a:rPr lang="en-US" altLang="en-US" sz="2667" dirty="0" err="1">
                <a:latin typeface="Times New Roman" panose="02020603050405020304" pitchFamily="18" charset="0"/>
                <a:cs typeface="Times New Roman" panose="02020603050405020304" pitchFamily="18" charset="0"/>
              </a:rPr>
              <a:t>và</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bán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kính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đáy</a:t>
            </a:r>
            <a:r>
              <a:rPr lang="en-US" altLang="en-US" sz="2667" dirty="0">
                <a:latin typeface="Times New Roman" panose="02020603050405020304" pitchFamily="18" charset="0"/>
                <a:cs typeface="Times New Roman" panose="02020603050405020304" pitchFamily="18" charset="0"/>
              </a:rPr>
              <a:t> R=5cm. </a:t>
            </a:r>
            <a:r>
              <a:rPr lang="en-US" altLang="en-US" sz="2667" dirty="0" err="1">
                <a:latin typeface="Times New Roman" panose="02020603050405020304" pitchFamily="18" charset="0"/>
                <a:cs typeface="Times New Roman" panose="02020603050405020304" pitchFamily="18" charset="0"/>
              </a:rPr>
              <a:t>Tính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diện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tích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mặt</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xung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quanh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của</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hình</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trụ</a:t>
            </a:r>
            <a:r>
              <a:rPr lang="en-US" altLang="en-US" sz="2667" dirty="0">
                <a:latin typeface="Times New Roman" panose="02020603050405020304" pitchFamily="18" charset="0"/>
                <a:cs typeface="Times New Roman" panose="02020603050405020304" pitchFamily="18" charset="0"/>
              </a:rPr>
              <a:t> ?</a:t>
            </a:r>
          </a:p>
        </p:txBody>
      </p:sp>
      <p:sp>
        <p:nvSpPr>
          <p:cNvPr id="11" name="Google Shape;304;p14">
            <a:extLst>
              <a:ext uri="{FF2B5EF4-FFF2-40B4-BE49-F238E27FC236}">
                <a16:creationId xmlns:a16="http://schemas.microsoft.com/office/drawing/2014/main" id="{1880400E-4599-3736-34E3-AC4F659BAF20}"/>
              </a:ext>
            </a:extLst>
          </p:cNvPr>
          <p:cNvSpPr/>
          <p:nvPr/>
        </p:nvSpPr>
        <p:spPr>
          <a:xfrm>
            <a:off x="763059" y="717550"/>
            <a:ext cx="1224491" cy="4572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HĐ 1</a:t>
            </a:r>
          </a:p>
        </p:txBody>
      </p:sp>
      <p:sp>
        <p:nvSpPr>
          <p:cNvPr id="12" name="TextBox 11">
            <a:extLst>
              <a:ext uri="{FF2B5EF4-FFF2-40B4-BE49-F238E27FC236}">
                <a16:creationId xmlns:a16="http://schemas.microsoft.com/office/drawing/2014/main" id="{9A239CBB-5C9C-88E3-E0BE-D571FA3DC4E3}"/>
              </a:ext>
            </a:extLst>
          </p:cNvPr>
          <p:cNvSpPr txBox="1">
            <a:spLocks noChangeArrowheads="1"/>
          </p:cNvSpPr>
          <p:nvPr/>
        </p:nvSpPr>
        <p:spPr bwMode="auto">
          <a:xfrm>
            <a:off x="1126067" y="3181350"/>
            <a:ext cx="10463740"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nhật</a:t>
            </a:r>
            <a:r>
              <a:rPr lang="en-US" altLang="en-US" sz="2400" dirty="0">
                <a:latin typeface="Times New Roman" panose="02020603050405020304" pitchFamily="18" charset="0"/>
                <a:cs typeface="Times New Roman" panose="02020603050405020304" pitchFamily="18" charset="0"/>
              </a:rPr>
              <a:t> ABCD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chu vi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trụ</a:t>
            </a:r>
            <a:r>
              <a:rPr lang="en-US" altLang="en-US" sz="2400" dirty="0">
                <a:latin typeface="Times New Roman" panose="02020603050405020304" pitchFamily="18" charset="0"/>
                <a:cs typeface="Times New Roman" panose="02020603050405020304" pitchFamily="18" charset="0"/>
              </a:rPr>
              <a:t>.</a:t>
            </a:r>
          </a:p>
        </p:txBody>
      </p:sp>
      <p:pic>
        <p:nvPicPr>
          <p:cNvPr id="13" name="Google Shape;306;p14">
            <a:extLst>
              <a:ext uri="{FF2B5EF4-FFF2-40B4-BE49-F238E27FC236}">
                <a16:creationId xmlns:a16="http://schemas.microsoft.com/office/drawing/2014/main" id="{EA0694E9-7812-9D59-59B9-E3F5A1B332B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93" y="3021542"/>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307;p14">
            <a:extLst>
              <a:ext uri="{FF2B5EF4-FFF2-40B4-BE49-F238E27FC236}">
                <a16:creationId xmlns:a16="http://schemas.microsoft.com/office/drawing/2014/main" id="{705AB332-7D09-8C2A-C7AA-F8E53D35D6A8}"/>
              </a:ext>
            </a:extLst>
          </p:cNvPr>
          <p:cNvSpPr txBox="1">
            <a:spLocks noChangeArrowheads="1"/>
          </p:cNvSpPr>
          <p:nvPr/>
        </p:nvSpPr>
        <p:spPr bwMode="auto">
          <a:xfrm flipH="1">
            <a:off x="354543" y="3032125"/>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sp>
        <p:nvSpPr>
          <p:cNvPr id="4" name="TextBox 3">
            <a:extLst>
              <a:ext uri="{FF2B5EF4-FFF2-40B4-BE49-F238E27FC236}">
                <a16:creationId xmlns:a16="http://schemas.microsoft.com/office/drawing/2014/main" id="{5E9953AD-8008-956B-B243-E485DCF26581}"/>
              </a:ext>
            </a:extLst>
          </p:cNvPr>
          <p:cNvSpPr txBox="1">
            <a:spLocks noChangeArrowheads="1"/>
          </p:cNvSpPr>
          <p:nvPr/>
        </p:nvSpPr>
        <p:spPr bwMode="auto">
          <a:xfrm>
            <a:off x="1219200" y="4274609"/>
            <a:ext cx="1061720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9 cm.</a:t>
            </a:r>
          </a:p>
        </p:txBody>
      </p:sp>
      <p:sp>
        <p:nvSpPr>
          <p:cNvPr id="7" name="TextBox 6">
            <a:extLst>
              <a:ext uri="{FF2B5EF4-FFF2-40B4-BE49-F238E27FC236}">
                <a16:creationId xmlns:a16="http://schemas.microsoft.com/office/drawing/2014/main" id="{D33720DF-7041-CB45-D4B2-213E3EAE1720}"/>
              </a:ext>
            </a:extLst>
          </p:cNvPr>
          <p:cNvSpPr txBox="1">
            <a:spLocks noChangeArrowheads="1"/>
          </p:cNvSpPr>
          <p:nvPr/>
        </p:nvSpPr>
        <p:spPr bwMode="auto">
          <a:xfrm>
            <a:off x="1209676" y="4855634"/>
            <a:ext cx="10880725"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400" dirty="0" err="1">
                <a:latin typeface="Times New Roman" panose="02020603050405020304" pitchFamily="18" charset="0"/>
                <a:cs typeface="Times New Roman" panose="02020603050405020304" pitchFamily="18" charset="0"/>
              </a:rPr>
              <a:t>Cạnh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nhật</a:t>
            </a:r>
            <a:r>
              <a:rPr lang="en-US" altLang="en-US" sz="2400" dirty="0">
                <a:latin typeface="Times New Roman" panose="02020603050405020304" pitchFamily="18" charset="0"/>
                <a:cs typeface="Times New Roman" panose="02020603050405020304" pitchFamily="18" charset="0"/>
              </a:rPr>
              <a:t> (hay chu vi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đáy</a:t>
            </a:r>
            <a:r>
              <a:rPr lang="en-US" altLang="en-US" sz="2400" dirty="0">
                <a:latin typeface="Times New Roman" panose="02020603050405020304" pitchFamily="18" charset="0"/>
                <a:cs typeface="Times New Roman" panose="02020603050405020304" pitchFamily="18" charset="0"/>
              </a:rPr>
              <a:t>) là:2.</a:t>
            </a:r>
            <a:r>
              <a:rPr lang="el-GR" altLang="en-US" sz="2400" dirty="0">
                <a:latin typeface="Times New Roman" panose="02020603050405020304" pitchFamily="18" charset="0"/>
                <a:cs typeface="Times New Roman" panose="02020603050405020304" pitchFamily="18" charset="0"/>
              </a:rPr>
              <a:t>π.</a:t>
            </a:r>
            <a:r>
              <a:rPr lang="en-US" altLang="en-US" sz="2400" dirty="0">
                <a:latin typeface="Times New Roman" panose="02020603050405020304" pitchFamily="18" charset="0"/>
                <a:cs typeface="Times New Roman" panose="02020603050405020304" pitchFamily="18" charset="0"/>
              </a:rPr>
              <a:t>R=2.</a:t>
            </a:r>
            <a:r>
              <a:rPr lang="el-GR" altLang="en-US" sz="2400" dirty="0">
                <a:latin typeface="Times New Roman" panose="02020603050405020304" pitchFamily="18" charset="0"/>
                <a:cs typeface="Times New Roman" panose="02020603050405020304" pitchFamily="18" charset="0"/>
              </a:rPr>
              <a:t>π.5=10π</a:t>
            </a:r>
            <a:r>
              <a:rPr lang="en-US" altLang="en-US" sz="2400" dirty="0">
                <a:latin typeface="Times New Roman" panose="02020603050405020304" pitchFamily="18" charset="0"/>
                <a:cs typeface="Times New Roman" panose="02020603050405020304" pitchFamily="18" charset="0"/>
              </a:rPr>
              <a:t> cm</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622021E-9803-8407-4909-9B809D19331A}"/>
                  </a:ext>
                </a:extLst>
              </p:cNvPr>
              <p:cNvSpPr txBox="1">
                <a:spLocks noChangeArrowheads="1"/>
              </p:cNvSpPr>
              <p:nvPr/>
            </p:nvSpPr>
            <p:spPr bwMode="auto">
              <a:xfrm>
                <a:off x="1311275" y="5456768"/>
                <a:ext cx="7028390" cy="5794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400" dirty="0">
                    <a:latin typeface="Times New Roman" panose="02020603050405020304" pitchFamily="18" charset="0"/>
                    <a:cs typeface="Times New Roman" panose="02020603050405020304" pitchFamily="18" charset="0"/>
                  </a:rPr>
                  <a:t>Diện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nhật</a:t>
                </a:r>
                <a:r>
                  <a:rPr lang="en-US" altLang="en-US" sz="2400" dirty="0">
                    <a:latin typeface="Times New Roman" panose="02020603050405020304" pitchFamily="18" charset="0"/>
                    <a:cs typeface="Times New Roman" panose="02020603050405020304" pitchFamily="18" charset="0"/>
                  </a:rPr>
                  <a:t> ABCD là:10.</a:t>
                </a:r>
                <a:r>
                  <a:rPr lang="el-GR" altLang="en-US" sz="2400" dirty="0">
                    <a:latin typeface="Times New Roman" panose="02020603050405020304" pitchFamily="18" charset="0"/>
                    <a:cs typeface="Times New Roman" panose="02020603050405020304" pitchFamily="18" charset="0"/>
                  </a:rPr>
                  <a:t>π.</a:t>
                </a:r>
                <a:r>
                  <a:rPr lang="en-US" altLang="en-US" sz="2400" dirty="0">
                    <a:latin typeface="Times New Roman" panose="02020603050405020304" pitchFamily="18" charset="0"/>
                    <a:cs typeface="Times New Roman" panose="02020603050405020304" pitchFamily="18" charset="0"/>
                  </a:rPr>
                  <a:t>9=90</a:t>
                </a:r>
                <a:r>
                  <a:rPr lang="el-GR" altLang="en-US" sz="2400" dirty="0">
                    <a:latin typeface="Times New Roman" panose="02020603050405020304" pitchFamily="18" charset="0"/>
                    <a:cs typeface="Times New Roman" panose="02020603050405020304" pitchFamily="18" charset="0"/>
                  </a:rPr>
                  <a:t>π</a:t>
                </a:r>
                <a:r>
                  <a:rPr lang="en-U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latin typeface="Cambria Math" panose="02040503050406030204" pitchFamily="18" charset="0"/>
                        <a:cs typeface="Times New Roman" panose="02020603050405020304" pitchFamily="18" charset="0"/>
                      </a:rPr>
                      <m:t>(</m:t>
                    </m:r>
                    <m:sSup>
                      <m:sSupPr>
                        <m:ctrlPr>
                          <a:rPr lang="en-US" altLang="en-US" sz="2400" b="0" i="1" smtClean="0">
                            <a:latin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cs typeface="Times New Roman" panose="02020603050405020304" pitchFamily="18" charset="0"/>
                          </a:rPr>
                          <m:t>𝑐𝑚</m:t>
                        </m:r>
                      </m:e>
                      <m:sup>
                        <m:r>
                          <a:rPr lang="en-US" altLang="en-US" sz="2400" b="0" i="1" smtClean="0">
                            <a:latin typeface="Cambria Math" panose="02040503050406030204" pitchFamily="18" charset="0"/>
                            <a:cs typeface="Times New Roman" panose="02020603050405020304" pitchFamily="18" charset="0"/>
                          </a:rPr>
                          <m:t>2</m:t>
                        </m:r>
                      </m:sup>
                    </m:sSup>
                    <m:r>
                      <a:rPr lang="en-US" altLang="en-US" sz="2400" b="0" i="1" smtClean="0">
                        <a:latin typeface="Cambria Math" panose="02040503050406030204" pitchFamily="18" charset="0"/>
                        <a:cs typeface="Times New Roman" panose="02020603050405020304" pitchFamily="18" charset="0"/>
                      </a:rPr>
                      <m:t>)</m:t>
                    </m:r>
                  </m:oMath>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622021E-9803-8407-4909-9B809D19331A}"/>
                  </a:ext>
                </a:extLst>
              </p:cNvPr>
              <p:cNvSpPr txBox="1">
                <a:spLocks noRot="1" noChangeAspect="1" noMove="1" noResize="1" noEditPoints="1" noAdjustHandles="1" noChangeArrowheads="1" noChangeShapeType="1" noTextEdit="1"/>
              </p:cNvSpPr>
              <p:nvPr/>
            </p:nvSpPr>
            <p:spPr bwMode="auto">
              <a:xfrm>
                <a:off x="1311275" y="5456768"/>
                <a:ext cx="7028390" cy="579454"/>
              </a:xfrm>
              <a:prstGeom prst="rect">
                <a:avLst/>
              </a:prstGeom>
              <a:blipFill>
                <a:blip r:embed="rId3"/>
                <a:stretch>
                  <a:fillRect l="-1301" b="-242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CFA6DAE-CDF4-BB6D-E85D-610C641A7F55}"/>
                  </a:ext>
                </a:extLst>
              </p:cNvPr>
              <p:cNvSpPr txBox="1">
                <a:spLocks noChangeArrowheads="1"/>
              </p:cNvSpPr>
              <p:nvPr/>
            </p:nvSpPr>
            <p:spPr bwMode="auto">
              <a:xfrm>
                <a:off x="1336670" y="5973236"/>
                <a:ext cx="9255124" cy="5794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400" dirty="0">
                    <a:latin typeface="Times New Roman" panose="02020603050405020304" pitchFamily="18" charset="0"/>
                    <a:cs typeface="Times New Roman" panose="02020603050405020304" pitchFamily="18" charset="0"/>
                  </a:rPr>
                  <a:t>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trụ</a:t>
                </a:r>
                <a:r>
                  <a:rPr lang="en-US" altLang="en-US" sz="2400" dirty="0">
                    <a:latin typeface="Times New Roman" panose="02020603050405020304" pitchFamily="18" charset="0"/>
                    <a:cs typeface="Times New Roman" panose="02020603050405020304" pitchFamily="18" charset="0"/>
                  </a:rPr>
                  <a:t> là:10.</a:t>
                </a:r>
                <a:r>
                  <a:rPr lang="el-GR" altLang="en-US" sz="2400" dirty="0">
                    <a:latin typeface="Times New Roman" panose="02020603050405020304" pitchFamily="18" charset="0"/>
                    <a:cs typeface="Times New Roman" panose="02020603050405020304" pitchFamily="18" charset="0"/>
                  </a:rPr>
                  <a:t>π.</a:t>
                </a:r>
                <a:r>
                  <a:rPr lang="en-US" altLang="en-US" sz="2400" dirty="0">
                    <a:latin typeface="Times New Roman" panose="02020603050405020304" pitchFamily="18" charset="0"/>
                    <a:cs typeface="Times New Roman" panose="02020603050405020304" pitchFamily="18" charset="0"/>
                  </a:rPr>
                  <a:t>9=90</a:t>
                </a:r>
                <a:r>
                  <a:rPr lang="el-GR" altLang="en-US" sz="2400" dirty="0">
                    <a:latin typeface="Times New Roman" panose="02020603050405020304" pitchFamily="18" charset="0"/>
                    <a:cs typeface="Times New Roman" panose="02020603050405020304" pitchFamily="18" charset="0"/>
                  </a:rPr>
                  <a:t>π</a:t>
                </a:r>
                <a:r>
                  <a:rPr lang="en-U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latin typeface="Cambria Math" panose="02040503050406030204" pitchFamily="18" charset="0"/>
                        <a:cs typeface="Times New Roman" panose="02020603050405020304" pitchFamily="18" charset="0"/>
                      </a:rPr>
                      <m:t>(</m:t>
                    </m:r>
                    <m:sSup>
                      <m:sSupPr>
                        <m:ctrlPr>
                          <a:rPr lang="en-US" altLang="en-US" sz="2400" b="0" i="1" smtClean="0">
                            <a:latin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cs typeface="Times New Roman" panose="02020603050405020304" pitchFamily="18" charset="0"/>
                          </a:rPr>
                          <m:t>𝑐𝑚</m:t>
                        </m:r>
                      </m:e>
                      <m:sup>
                        <m:r>
                          <a:rPr lang="en-US" altLang="en-US" sz="2400" b="0" i="1" smtClean="0">
                            <a:latin typeface="Cambria Math" panose="02040503050406030204" pitchFamily="18" charset="0"/>
                            <a:cs typeface="Times New Roman" panose="02020603050405020304" pitchFamily="18" charset="0"/>
                          </a:rPr>
                          <m:t>2</m:t>
                        </m:r>
                      </m:sup>
                    </m:sSup>
                    <m:r>
                      <a:rPr lang="en-US" altLang="en-US" sz="2400" b="0" i="1" smtClean="0">
                        <a:latin typeface="Cambria Math" panose="02040503050406030204" pitchFamily="18" charset="0"/>
                        <a:cs typeface="Times New Roman" panose="02020603050405020304" pitchFamily="18" charset="0"/>
                      </a:rPr>
                      <m:t>)</m:t>
                    </m:r>
                  </m:oMath>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CFA6DAE-CDF4-BB6D-E85D-610C641A7F55}"/>
                  </a:ext>
                </a:extLst>
              </p:cNvPr>
              <p:cNvSpPr txBox="1">
                <a:spLocks noRot="1" noChangeAspect="1" noMove="1" noResize="1" noEditPoints="1" noAdjustHandles="1" noChangeArrowheads="1" noChangeShapeType="1" noTextEdit="1"/>
              </p:cNvSpPr>
              <p:nvPr/>
            </p:nvSpPr>
            <p:spPr bwMode="auto">
              <a:xfrm>
                <a:off x="1336670" y="5973236"/>
                <a:ext cx="9255124" cy="579454"/>
              </a:xfrm>
              <a:prstGeom prst="rect">
                <a:avLst/>
              </a:prstGeom>
              <a:blipFill>
                <a:blip r:embed="rId4"/>
                <a:stretch>
                  <a:fillRect l="-988" b="-242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43"/>
                                        </p:tgtEl>
                                        <p:attrNameLst>
                                          <p:attrName>style.visibility</p:attrName>
                                        </p:attrNameLst>
                                      </p:cBhvr>
                                      <p:to>
                                        <p:strVal val="visible"/>
                                      </p:to>
                                    </p:set>
                                    <p:animEffect transition="in" filter="fade">
                                      <p:cBhvr>
                                        <p:cTn id="12" dur="500"/>
                                        <p:tgtEl>
                                          <p:spTgt spid="35843"/>
                                        </p:tgtEl>
                                      </p:cBhvr>
                                    </p:animEffec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5843" grpId="0"/>
      <p:bldP spid="12" grpId="0"/>
      <p:bldP spid="14" grpId="0"/>
      <p:bldP spid="4" grpId="0"/>
      <p:bldP spid="7" grpId="0"/>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716D5C-6BCA-EB6D-D724-544C75572C0F}"/>
              </a:ext>
            </a:extLst>
          </p:cNvPr>
          <p:cNvGrpSpPr>
            <a:grpSpLocks/>
          </p:cNvGrpSpPr>
          <p:nvPr/>
        </p:nvGrpSpPr>
        <p:grpSpPr bwMode="auto">
          <a:xfrm>
            <a:off x="660400" y="1176867"/>
            <a:ext cx="12700000" cy="5681133"/>
            <a:chOff x="1066800" y="1733835"/>
            <a:chExt cx="15849600" cy="7478628"/>
          </a:xfrm>
        </p:grpSpPr>
        <p:sp>
          <p:nvSpPr>
            <p:cNvPr id="28" name="Google Shape;259;p11">
              <a:extLst>
                <a:ext uri="{FF2B5EF4-FFF2-40B4-BE49-F238E27FC236}">
                  <a16:creationId xmlns:a16="http://schemas.microsoft.com/office/drawing/2014/main" id="{CF708500-8864-EC73-FB43-C00C0F1B7075}"/>
                </a:ext>
              </a:extLst>
            </p:cNvPr>
            <p:cNvSpPr/>
            <p:nvPr/>
          </p:nvSpPr>
          <p:spPr>
            <a:xfrm>
              <a:off x="1066800" y="1733835"/>
              <a:ext cx="13991235" cy="747862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lIns="60950" tIns="30467" rIns="60950" bIns="30467" anchor="ctr"/>
            <a:lstStyle/>
            <a:p>
              <a:pPr algn="just">
                <a:lnSpc>
                  <a:spcPct val="150000"/>
                </a:lnSpc>
                <a:defRPr/>
              </a:pPr>
              <a:endParaRPr sz="2667" dirty="0">
                <a:solidFill>
                  <a:schemeClr val="bg1"/>
                </a:solidFill>
                <a:latin typeface="Arial"/>
                <a:ea typeface="Arial"/>
                <a:cs typeface="Arial"/>
                <a:sym typeface="Arial"/>
              </a:endParaRPr>
            </a:p>
          </p:txBody>
        </p:sp>
        <p:sp>
          <p:nvSpPr>
            <p:cNvPr id="37903" name="Rectangle 29">
              <a:extLst>
                <a:ext uri="{FF2B5EF4-FFF2-40B4-BE49-F238E27FC236}">
                  <a16:creationId xmlns:a16="http://schemas.microsoft.com/office/drawing/2014/main" id="{59880241-0992-6E9A-3104-1393DBCF216D}"/>
                </a:ext>
              </a:extLst>
            </p:cNvPr>
            <p:cNvSpPr>
              <a:spLocks noChangeArrowheads="1"/>
            </p:cNvSpPr>
            <p:nvPr/>
          </p:nvSpPr>
          <p:spPr bwMode="auto">
            <a:xfrm>
              <a:off x="1886707" y="3467887"/>
              <a:ext cx="15029693" cy="10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200000"/>
                </a:lnSpc>
                <a:spcBef>
                  <a:spcPts val="200"/>
                </a:spcBef>
                <a:spcAft>
                  <a:spcPts val="200"/>
                </a:spcAft>
                <a:buNone/>
              </a:pPr>
              <a:r>
                <a:rPr lang="da-DK" altLang="en-US" sz="2667">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altLang="en-US" sz="2667">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 name="Group 3">
            <a:extLst>
              <a:ext uri="{FF2B5EF4-FFF2-40B4-BE49-F238E27FC236}">
                <a16:creationId xmlns:a16="http://schemas.microsoft.com/office/drawing/2014/main" id="{ACEE5956-1996-8A80-D685-DFF39443ECCB}"/>
              </a:ext>
            </a:extLst>
          </p:cNvPr>
          <p:cNvGrpSpPr>
            <a:grpSpLocks/>
          </p:cNvGrpSpPr>
          <p:nvPr/>
        </p:nvGrpSpPr>
        <p:grpSpPr bwMode="auto">
          <a:xfrm>
            <a:off x="3433234" y="67734"/>
            <a:ext cx="4181475" cy="949325"/>
            <a:chOff x="6858000" y="38100"/>
            <a:chExt cx="5181600" cy="1424521"/>
          </a:xfrm>
        </p:grpSpPr>
        <p:grpSp>
          <p:nvGrpSpPr>
            <p:cNvPr id="37898" name="Group 9">
              <a:extLst>
                <a:ext uri="{FF2B5EF4-FFF2-40B4-BE49-F238E27FC236}">
                  <a16:creationId xmlns:a16="http://schemas.microsoft.com/office/drawing/2014/main" id="{718030A4-B49D-5868-DF2A-78EEAA44D976}"/>
                </a:ext>
              </a:extLst>
            </p:cNvPr>
            <p:cNvGrpSpPr>
              <a:grpSpLocks/>
            </p:cNvGrpSpPr>
            <p:nvPr/>
          </p:nvGrpSpPr>
          <p:grpSpPr bwMode="auto">
            <a:xfrm>
              <a:off x="6858000" y="38100"/>
              <a:ext cx="5181600" cy="1424521"/>
              <a:chOff x="0" y="0"/>
              <a:chExt cx="6451824" cy="1216384"/>
            </a:xfrm>
          </p:grpSpPr>
          <p:sp>
            <p:nvSpPr>
              <p:cNvPr id="37900" name="Freeform 10">
                <a:extLst>
                  <a:ext uri="{FF2B5EF4-FFF2-40B4-BE49-F238E27FC236}">
                    <a16:creationId xmlns:a16="http://schemas.microsoft.com/office/drawing/2014/main" id="{9335E641-667B-B592-ACC3-A00AC96E1ECD}"/>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37901" name="Freeform 11">
                <a:extLst>
                  <a:ext uri="{FF2B5EF4-FFF2-40B4-BE49-F238E27FC236}">
                    <a16:creationId xmlns:a16="http://schemas.microsoft.com/office/drawing/2014/main" id="{161E0A22-8776-9764-8EFE-69DE1C434B90}"/>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37899" name="Google Shape;197;p7">
              <a:extLst>
                <a:ext uri="{FF2B5EF4-FFF2-40B4-BE49-F238E27FC236}">
                  <a16:creationId xmlns:a16="http://schemas.microsoft.com/office/drawing/2014/main" id="{068D7009-8ECD-F667-16D1-35A458BA13AD}"/>
                </a:ext>
              </a:extLst>
            </p:cNvPr>
            <p:cNvSpPr txBox="1">
              <a:spLocks noChangeArrowheads="1"/>
            </p:cNvSpPr>
            <p:nvPr/>
          </p:nvSpPr>
          <p:spPr bwMode="auto">
            <a:xfrm>
              <a:off x="7240636" y="291381"/>
              <a:ext cx="4419480" cy="9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chemeClr val="tx2"/>
                  </a:solidFill>
                  <a:latin typeface="Arial" panose="020B0604020202020204" pitchFamily="34" charset="0"/>
                  <a:cs typeface="Arial" panose="020B0604020202020204" pitchFamily="34" charset="0"/>
                  <a:sym typeface="Arial" panose="020B0604020202020204" pitchFamily="34" charset="0"/>
                </a:rPr>
                <a:t>TỔNG QUÁT 2</a:t>
              </a:r>
            </a:p>
          </p:txBody>
        </p:sp>
      </p:grpSp>
      <p:pic>
        <p:nvPicPr>
          <p:cNvPr id="37892" name="Picture 14">
            <a:extLst>
              <a:ext uri="{FF2B5EF4-FFF2-40B4-BE49-F238E27FC236}">
                <a16:creationId xmlns:a16="http://schemas.microsoft.com/office/drawing/2014/main" id="{F508D93F-1D61-3313-18A7-56D072C8A0E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71742" y="5456767"/>
            <a:ext cx="782108" cy="69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5">
            <a:extLst>
              <a:ext uri="{FF2B5EF4-FFF2-40B4-BE49-F238E27FC236}">
                <a16:creationId xmlns:a16="http://schemas.microsoft.com/office/drawing/2014/main" id="{4EA0E800-C461-EF83-2E0D-70A1F427FC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966133">
            <a:off x="-214842" y="6362700"/>
            <a:ext cx="145520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F45FB2-2A50-6E30-58DE-20929A2C9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 y="-137583"/>
            <a:ext cx="2157941" cy="21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a:extLst>
              <a:ext uri="{FF2B5EF4-FFF2-40B4-BE49-F238E27FC236}">
                <a16:creationId xmlns:a16="http://schemas.microsoft.com/office/drawing/2014/main" id="{97D201F1-AB6E-F65C-B1F2-F24A05286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1" y="192617"/>
            <a:ext cx="1991783" cy="16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
            <a:extLst>
              <a:ext uri="{FF2B5EF4-FFF2-40B4-BE49-F238E27FC236}">
                <a16:creationId xmlns:a16="http://schemas.microsoft.com/office/drawing/2014/main" id="{003A6CBD-84BC-812B-9331-B6C355A4CA70}"/>
              </a:ext>
            </a:extLst>
          </p:cNvPr>
          <p:cNvSpPr txBox="1">
            <a:spLocks noChangeArrowheads="1"/>
          </p:cNvSpPr>
          <p:nvPr/>
        </p:nvSpPr>
        <p:spPr bwMode="auto">
          <a:xfrm>
            <a:off x="2692400" y="1871134"/>
            <a:ext cx="772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b="1">
                <a:solidFill>
                  <a:schemeClr val="bg1"/>
                </a:solidFill>
                <a:latin typeface="Times New Roman" panose="02020603050405020304" pitchFamily="18" charset="0"/>
                <a:cs typeface="Times New Roman" panose="02020603050405020304" pitchFamily="18" charset="0"/>
              </a:rPr>
              <a:t>CÔNG THỨC TÍNH DIỆN TÍCH XUNG QUANH</a:t>
            </a:r>
          </a:p>
          <a:p>
            <a:pPr>
              <a:spcBef>
                <a:spcPct val="0"/>
              </a:spcBef>
              <a:buFontTx/>
              <a:buNone/>
            </a:pPr>
            <a:r>
              <a:rPr lang="en-US" altLang="en-US" sz="2667" b="1">
                <a:solidFill>
                  <a:schemeClr val="bg1"/>
                </a:solidFill>
                <a:latin typeface="Times New Roman" panose="02020603050405020304" pitchFamily="18" charset="0"/>
                <a:cs typeface="Times New Roman" panose="02020603050405020304" pitchFamily="18" charset="0"/>
              </a:rPr>
              <a:t>CỦA HÌNH TRỤ NHƯ SAU:</a:t>
            </a:r>
          </a:p>
        </p:txBody>
      </p:sp>
      <p:sp>
        <p:nvSpPr>
          <p:cNvPr id="3" name="TextBox 2">
            <a:extLst>
              <a:ext uri="{FF2B5EF4-FFF2-40B4-BE49-F238E27FC236}">
                <a16:creationId xmlns:a16="http://schemas.microsoft.com/office/drawing/2014/main" id="{D1008F8E-4432-D9B5-4799-D5FA559F1579}"/>
              </a:ext>
            </a:extLst>
          </p:cNvPr>
          <p:cNvSpPr txBox="1">
            <a:spLocks noRot="1" noChangeAspect="1" noMove="1" noResize="1" noEditPoints="1" noAdjustHandles="1" noChangeArrowheads="1" noChangeShapeType="1" noTextEdit="1"/>
          </p:cNvSpPr>
          <p:nvPr/>
        </p:nvSpPr>
        <p:spPr>
          <a:xfrm>
            <a:off x="2624586" y="3225198"/>
            <a:ext cx="8229600" cy="2456442"/>
          </a:xfrm>
          <a:prstGeom prst="rect">
            <a:avLst/>
          </a:prstGeom>
          <a:blipFill>
            <a:blip r:embed="rId6"/>
            <a:stretch>
              <a:fillRect l="-2272" b="-7947"/>
            </a:stretch>
          </a:blipFill>
        </p:spPr>
        <p:txBody>
          <a:bodyPr/>
          <a:lstStyle/>
          <a:p>
            <a:pPr>
              <a:defRPr/>
            </a:pPr>
            <a:r>
              <a:rPr lang="en-US" sz="1200">
                <a:no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9">
            <a:extLst>
              <a:ext uri="{FF2B5EF4-FFF2-40B4-BE49-F238E27FC236}">
                <a16:creationId xmlns:a16="http://schemas.microsoft.com/office/drawing/2014/main" id="{23D80E2C-4879-D4C6-AF60-D542E1ABCA15}"/>
              </a:ext>
            </a:extLst>
          </p:cNvPr>
          <p:cNvSpPr txBox="1">
            <a:spLocks noChangeArrowheads="1"/>
          </p:cNvSpPr>
          <p:nvPr/>
        </p:nvSpPr>
        <p:spPr bwMode="auto">
          <a:xfrm>
            <a:off x="763059" y="582084"/>
            <a:ext cx="10871200" cy="203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933">
                <a:latin typeface="Arial" panose="020B0604020202020204" pitchFamily="34" charset="0"/>
                <a:cs typeface="Arial" panose="020B0604020202020204" pitchFamily="34" charset="0"/>
              </a:rPr>
              <a:t>             Hãy nhắc lại công thức tính của hình lăng trụ đứng tam giác ( hoặc hình lăng trụ đứng tứ giác) có diện tích đáy S và chiều cao h.</a:t>
            </a:r>
          </a:p>
        </p:txBody>
      </p:sp>
      <p:sp>
        <p:nvSpPr>
          <p:cNvPr id="11" name="Google Shape;304;p14">
            <a:extLst>
              <a:ext uri="{FF2B5EF4-FFF2-40B4-BE49-F238E27FC236}">
                <a16:creationId xmlns:a16="http://schemas.microsoft.com/office/drawing/2014/main" id="{5EC86251-D687-5E8F-FFC7-22CC1FBFC7FE}"/>
              </a:ext>
            </a:extLst>
          </p:cNvPr>
          <p:cNvSpPr/>
          <p:nvPr/>
        </p:nvSpPr>
        <p:spPr>
          <a:xfrm>
            <a:off x="763059" y="717550"/>
            <a:ext cx="1224491" cy="4572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HĐ 2</a:t>
            </a:r>
          </a:p>
        </p:txBody>
      </p:sp>
      <p:sp>
        <p:nvSpPr>
          <p:cNvPr id="12" name="TextBox 11">
            <a:extLst>
              <a:ext uri="{FF2B5EF4-FFF2-40B4-BE49-F238E27FC236}">
                <a16:creationId xmlns:a16="http://schemas.microsoft.com/office/drawing/2014/main" id="{66076137-4646-28E3-C853-C45B0FBEDC0A}"/>
              </a:ext>
            </a:extLst>
          </p:cNvPr>
          <p:cNvSpPr txBox="1">
            <a:spLocks noChangeArrowheads="1"/>
          </p:cNvSpPr>
          <p:nvPr/>
        </p:nvSpPr>
        <p:spPr bwMode="auto">
          <a:xfrm>
            <a:off x="457200" y="3632200"/>
            <a:ext cx="11277600" cy="17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200000"/>
              </a:lnSpc>
              <a:spcBef>
                <a:spcPct val="0"/>
              </a:spcBef>
              <a:buFontTx/>
              <a:buNone/>
            </a:pPr>
            <a:r>
              <a:rPr lang="en-US" altLang="en-US" sz="2933">
                <a:latin typeface="Arial" panose="020B0604020202020204" pitchFamily="34" charset="0"/>
                <a:cs typeface="Arial" panose="020B0604020202020204" pitchFamily="34" charset="0"/>
              </a:rPr>
              <a:t> Thể tích của hình lăng trụ đứng tam giác (hoặc hình lăng trụ đứng tứ giác) có diện tích đáy S và chiều cao h là: V=S.h</a:t>
            </a:r>
          </a:p>
        </p:txBody>
      </p:sp>
      <p:pic>
        <p:nvPicPr>
          <p:cNvPr id="13" name="Google Shape;306;p14">
            <a:extLst>
              <a:ext uri="{FF2B5EF4-FFF2-40B4-BE49-F238E27FC236}">
                <a16:creationId xmlns:a16="http://schemas.microsoft.com/office/drawing/2014/main" id="{395E6E57-A13A-B17F-13CA-F31503CD0B1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2669117"/>
            <a:ext cx="10720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307;p14">
            <a:extLst>
              <a:ext uri="{FF2B5EF4-FFF2-40B4-BE49-F238E27FC236}">
                <a16:creationId xmlns:a16="http://schemas.microsoft.com/office/drawing/2014/main" id="{FD95E21D-7D8C-DDBE-9CB9-3235A424AAD0}"/>
              </a:ext>
            </a:extLst>
          </p:cNvPr>
          <p:cNvSpPr txBox="1">
            <a:spLocks noChangeArrowheads="1"/>
          </p:cNvSpPr>
          <p:nvPr/>
        </p:nvSpPr>
        <p:spPr bwMode="auto">
          <a:xfrm flipH="1">
            <a:off x="495300" y="2679700"/>
            <a:ext cx="1567392"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fade">
                                      <p:cBhvr>
                                        <p:cTn id="12" dur="500"/>
                                        <p:tgtEl>
                                          <p:spTgt spid="399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12" grpId="0"/>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AF24E7-9BA1-4B29-55A2-4A638E857E00}"/>
              </a:ext>
            </a:extLst>
          </p:cNvPr>
          <p:cNvGrpSpPr>
            <a:grpSpLocks/>
          </p:cNvGrpSpPr>
          <p:nvPr/>
        </p:nvGrpSpPr>
        <p:grpSpPr bwMode="auto">
          <a:xfrm>
            <a:off x="660400" y="1176867"/>
            <a:ext cx="12700000" cy="5681133"/>
            <a:chOff x="1066800" y="1733835"/>
            <a:chExt cx="15849600" cy="7478628"/>
          </a:xfrm>
        </p:grpSpPr>
        <p:sp>
          <p:nvSpPr>
            <p:cNvPr id="28" name="Google Shape;259;p11">
              <a:extLst>
                <a:ext uri="{FF2B5EF4-FFF2-40B4-BE49-F238E27FC236}">
                  <a16:creationId xmlns:a16="http://schemas.microsoft.com/office/drawing/2014/main" id="{4C533EEA-9178-265B-E00E-07E2428928D9}"/>
                </a:ext>
              </a:extLst>
            </p:cNvPr>
            <p:cNvSpPr/>
            <p:nvPr/>
          </p:nvSpPr>
          <p:spPr>
            <a:xfrm>
              <a:off x="1066800" y="1733835"/>
              <a:ext cx="13991235" cy="747862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lIns="60950" tIns="30467" rIns="60950" bIns="30467" anchor="ctr"/>
            <a:lstStyle/>
            <a:p>
              <a:pPr algn="just">
                <a:lnSpc>
                  <a:spcPct val="150000"/>
                </a:lnSpc>
                <a:defRPr/>
              </a:pPr>
              <a:endParaRPr sz="2667" dirty="0">
                <a:solidFill>
                  <a:schemeClr val="bg1"/>
                </a:solidFill>
                <a:latin typeface="Arial" panose="020B0604020202020204" pitchFamily="34" charset="0"/>
                <a:ea typeface="Arial"/>
                <a:cs typeface="Arial" panose="020B0604020202020204" pitchFamily="34" charset="0"/>
                <a:sym typeface="Arial"/>
              </a:endParaRPr>
            </a:p>
          </p:txBody>
        </p:sp>
        <p:sp>
          <p:nvSpPr>
            <p:cNvPr id="39951" name="Rectangle 29">
              <a:extLst>
                <a:ext uri="{FF2B5EF4-FFF2-40B4-BE49-F238E27FC236}">
                  <a16:creationId xmlns:a16="http://schemas.microsoft.com/office/drawing/2014/main" id="{671FDFAB-98F2-F848-926C-AAF49C1C43BF}"/>
                </a:ext>
              </a:extLst>
            </p:cNvPr>
            <p:cNvSpPr>
              <a:spLocks noChangeArrowheads="1"/>
            </p:cNvSpPr>
            <p:nvPr/>
          </p:nvSpPr>
          <p:spPr bwMode="auto">
            <a:xfrm>
              <a:off x="1886707" y="3467887"/>
              <a:ext cx="15029693" cy="10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200000"/>
                </a:lnSpc>
                <a:spcBef>
                  <a:spcPts val="200"/>
                </a:spcBef>
                <a:spcAft>
                  <a:spcPts val="200"/>
                </a:spcAft>
                <a:buNone/>
              </a:pPr>
              <a:r>
                <a:rPr lang="da-DK" altLang="en-US" sz="2667">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altLang="en-US" sz="2667">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 name="Group 3">
            <a:extLst>
              <a:ext uri="{FF2B5EF4-FFF2-40B4-BE49-F238E27FC236}">
                <a16:creationId xmlns:a16="http://schemas.microsoft.com/office/drawing/2014/main" id="{9787E7B2-77BA-0400-47D0-5173F5A2C133}"/>
              </a:ext>
            </a:extLst>
          </p:cNvPr>
          <p:cNvGrpSpPr>
            <a:grpSpLocks/>
          </p:cNvGrpSpPr>
          <p:nvPr/>
        </p:nvGrpSpPr>
        <p:grpSpPr bwMode="auto">
          <a:xfrm>
            <a:off x="3433234" y="67734"/>
            <a:ext cx="4181475" cy="949325"/>
            <a:chOff x="6858000" y="38100"/>
            <a:chExt cx="5181600" cy="1424521"/>
          </a:xfrm>
        </p:grpSpPr>
        <p:grpSp>
          <p:nvGrpSpPr>
            <p:cNvPr id="39946" name="Group 9">
              <a:extLst>
                <a:ext uri="{FF2B5EF4-FFF2-40B4-BE49-F238E27FC236}">
                  <a16:creationId xmlns:a16="http://schemas.microsoft.com/office/drawing/2014/main" id="{E4B14510-192A-2347-6858-B32D38514B42}"/>
                </a:ext>
              </a:extLst>
            </p:cNvPr>
            <p:cNvGrpSpPr>
              <a:grpSpLocks/>
            </p:cNvGrpSpPr>
            <p:nvPr/>
          </p:nvGrpSpPr>
          <p:grpSpPr bwMode="auto">
            <a:xfrm>
              <a:off x="6858000" y="38100"/>
              <a:ext cx="5181600" cy="1424521"/>
              <a:chOff x="0" y="0"/>
              <a:chExt cx="6451824" cy="1216384"/>
            </a:xfrm>
          </p:grpSpPr>
          <p:sp>
            <p:nvSpPr>
              <p:cNvPr id="39948" name="Freeform 10">
                <a:extLst>
                  <a:ext uri="{FF2B5EF4-FFF2-40B4-BE49-F238E27FC236}">
                    <a16:creationId xmlns:a16="http://schemas.microsoft.com/office/drawing/2014/main" id="{B2F5D499-D003-8DFB-1B46-39EE3A1FF7B3}"/>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39949" name="Freeform 11">
                <a:extLst>
                  <a:ext uri="{FF2B5EF4-FFF2-40B4-BE49-F238E27FC236}">
                    <a16:creationId xmlns:a16="http://schemas.microsoft.com/office/drawing/2014/main" id="{085EA0B4-749B-ED46-4579-55C9BA11EB62}"/>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39947" name="Google Shape;197;p7">
              <a:extLst>
                <a:ext uri="{FF2B5EF4-FFF2-40B4-BE49-F238E27FC236}">
                  <a16:creationId xmlns:a16="http://schemas.microsoft.com/office/drawing/2014/main" id="{E1EB7249-A381-A190-44E8-4A0A5002281B}"/>
                </a:ext>
              </a:extLst>
            </p:cNvPr>
            <p:cNvSpPr txBox="1">
              <a:spLocks noChangeArrowheads="1"/>
            </p:cNvSpPr>
            <p:nvPr/>
          </p:nvSpPr>
          <p:spPr bwMode="auto">
            <a:xfrm>
              <a:off x="7240636" y="291381"/>
              <a:ext cx="4419480" cy="9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chemeClr val="tx2"/>
                  </a:solidFill>
                  <a:latin typeface="Arial" panose="020B0604020202020204" pitchFamily="34" charset="0"/>
                  <a:cs typeface="Arial" panose="020B0604020202020204" pitchFamily="34" charset="0"/>
                  <a:sym typeface="Arial" panose="020B0604020202020204" pitchFamily="34" charset="0"/>
                </a:rPr>
                <a:t>TỔNG QUÁT 3</a:t>
              </a:r>
            </a:p>
          </p:txBody>
        </p:sp>
      </p:grpSp>
      <p:pic>
        <p:nvPicPr>
          <p:cNvPr id="39940" name="Picture 14">
            <a:extLst>
              <a:ext uri="{FF2B5EF4-FFF2-40B4-BE49-F238E27FC236}">
                <a16:creationId xmlns:a16="http://schemas.microsoft.com/office/drawing/2014/main" id="{7BE769F6-258D-F787-33BC-5811CFE8C4B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71742" y="5456767"/>
            <a:ext cx="782108" cy="69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5">
            <a:extLst>
              <a:ext uri="{FF2B5EF4-FFF2-40B4-BE49-F238E27FC236}">
                <a16:creationId xmlns:a16="http://schemas.microsoft.com/office/drawing/2014/main" id="{FE63911B-B066-DC74-7467-571AEEC433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966133">
            <a:off x="-214842" y="6362700"/>
            <a:ext cx="145520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938B2BD-F353-C0E2-7963-7A365B294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 y="-137583"/>
            <a:ext cx="2157941" cy="21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a:extLst>
              <a:ext uri="{FF2B5EF4-FFF2-40B4-BE49-F238E27FC236}">
                <a16:creationId xmlns:a16="http://schemas.microsoft.com/office/drawing/2014/main" id="{2740B24F-00CD-D832-098A-E88139C8B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1" y="192617"/>
            <a:ext cx="1991783" cy="16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1">
            <a:extLst>
              <a:ext uri="{FF2B5EF4-FFF2-40B4-BE49-F238E27FC236}">
                <a16:creationId xmlns:a16="http://schemas.microsoft.com/office/drawing/2014/main" id="{3865FE40-71B2-CAEA-0B79-2BB6DE2CDDE1}"/>
              </a:ext>
            </a:extLst>
          </p:cNvPr>
          <p:cNvSpPr txBox="1">
            <a:spLocks noChangeArrowheads="1"/>
          </p:cNvSpPr>
          <p:nvPr/>
        </p:nvSpPr>
        <p:spPr bwMode="auto">
          <a:xfrm>
            <a:off x="2692400" y="1871134"/>
            <a:ext cx="772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b="1">
                <a:solidFill>
                  <a:schemeClr val="bg1"/>
                </a:solidFill>
                <a:latin typeface="Arial" panose="020B0604020202020204" pitchFamily="34" charset="0"/>
                <a:cs typeface="Arial" panose="020B0604020202020204" pitchFamily="34" charset="0"/>
              </a:rPr>
              <a:t>CÔNG THỨC TÍNH THỂ TÍCH CỦA HÌNH TRỤ NHƯ SAU:</a:t>
            </a:r>
          </a:p>
        </p:txBody>
      </p:sp>
      <p:sp>
        <p:nvSpPr>
          <p:cNvPr id="3" name="TextBox 2">
            <a:extLst>
              <a:ext uri="{FF2B5EF4-FFF2-40B4-BE49-F238E27FC236}">
                <a16:creationId xmlns:a16="http://schemas.microsoft.com/office/drawing/2014/main" id="{3EC10D32-C8D7-3345-3807-B37F1EE0DC07}"/>
              </a:ext>
            </a:extLst>
          </p:cNvPr>
          <p:cNvSpPr txBox="1">
            <a:spLocks noRot="1" noChangeAspect="1" noMove="1" noResize="1" noEditPoints="1" noAdjustHandles="1" noChangeArrowheads="1" noChangeShapeType="1" noTextEdit="1"/>
          </p:cNvSpPr>
          <p:nvPr/>
        </p:nvSpPr>
        <p:spPr>
          <a:xfrm>
            <a:off x="2624586" y="3225198"/>
            <a:ext cx="8229600" cy="3306931"/>
          </a:xfrm>
          <a:prstGeom prst="rect">
            <a:avLst/>
          </a:prstGeom>
          <a:blipFill>
            <a:blip r:embed="rId6"/>
            <a:stretch>
              <a:fillRect l="-2272" b="-5658"/>
            </a:stretch>
          </a:blipFill>
        </p:spPr>
        <p:txBody>
          <a:bodyPr/>
          <a:lstStyle/>
          <a:p>
            <a:pPr>
              <a:defRPr/>
            </a:pPr>
            <a:r>
              <a:rPr lang="en-US" sz="1200">
                <a:no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178251-BBDB-49DC-AFA7-5D55A07A598F}"/>
              </a:ext>
            </a:extLst>
          </p:cNvPr>
          <p:cNvSpPr>
            <a:spLocks noChangeArrowheads="1"/>
          </p:cNvSpPr>
          <p:nvPr/>
        </p:nvSpPr>
        <p:spPr bwMode="auto">
          <a:xfrm>
            <a:off x="609600" y="1621367"/>
            <a:ext cx="10397067" cy="36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200000"/>
              </a:lnSpc>
              <a:spcBef>
                <a:spcPts val="200"/>
              </a:spcBef>
              <a:spcAft>
                <a:spcPts val="200"/>
              </a:spcAft>
              <a:buNone/>
            </a:pPr>
            <a:r>
              <a:rPr lang="en-US" altLang="en-US" sz="4000" b="1" dirty="0" err="1">
                <a:latin typeface="Arial" panose="020B0604020202020204" pitchFamily="34" charset="0"/>
                <a:ea typeface="Calibri" panose="020F0502020204030204" pitchFamily="34" charset="0"/>
                <a:cs typeface="Arial" panose="020B0604020202020204" pitchFamily="34" charset="0"/>
              </a:rPr>
              <a:t>Kể</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tên</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các</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vật</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dụng</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ngoài</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đời</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sống</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có</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dạng</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hình</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trụ</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và</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hình</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nón</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mà</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em</a:t>
            </a:r>
            <a:r>
              <a:rPr lang="en-US" altLang="en-US" sz="4000" b="1" dirty="0">
                <a:latin typeface="Arial" panose="020B0604020202020204" pitchFamily="34" charset="0"/>
                <a:ea typeface="Calibri" panose="020F0502020204030204" pitchFamily="34" charset="0"/>
                <a:cs typeface="Arial" panose="020B0604020202020204" pitchFamily="34" charset="0"/>
              </a:rPr>
              <a:t> </a:t>
            </a:r>
            <a:r>
              <a:rPr lang="en-US" altLang="en-US" sz="4000" b="1" dirty="0" err="1">
                <a:latin typeface="Arial" panose="020B0604020202020204" pitchFamily="34" charset="0"/>
                <a:ea typeface="Calibri" panose="020F0502020204030204" pitchFamily="34" charset="0"/>
                <a:cs typeface="Arial" panose="020B0604020202020204" pitchFamily="34" charset="0"/>
              </a:rPr>
              <a:t>biết</a:t>
            </a:r>
            <a:r>
              <a:rPr lang="en-US" altLang="en-US" sz="4000" b="1" dirty="0">
                <a:latin typeface="Arial" panose="020B0604020202020204" pitchFamily="34" charset="0"/>
                <a:ea typeface="Calibri" panose="020F0502020204030204" pitchFamily="34" charset="0"/>
                <a:cs typeface="Arial" panose="020B0604020202020204" pitchFamily="34" charset="0"/>
              </a:rPr>
              <a:t>?</a:t>
            </a:r>
          </a:p>
          <a:p>
            <a:pPr algn="ctr">
              <a:lnSpc>
                <a:spcPct val="200000"/>
              </a:lnSpc>
              <a:spcBef>
                <a:spcPts val="200"/>
              </a:spcBef>
              <a:spcAft>
                <a:spcPts val="200"/>
              </a:spcAft>
              <a:buNone/>
            </a:pPr>
            <a:endParaRPr lang="en-US" altLang="en-US" sz="4000" b="1" u="sng" dirty="0">
              <a:latin typeface="Arial" panose="020B0604020202020204" pitchFamily="34" charset="0"/>
              <a:ea typeface="Calibri" panose="020F0502020204030204" pitchFamily="34" charset="0"/>
              <a:cs typeface="Arial" panose="020B0604020202020204" pitchFamily="34" charset="0"/>
            </a:endParaRPr>
          </a:p>
        </p:txBody>
      </p:sp>
      <p:pic>
        <p:nvPicPr>
          <p:cNvPr id="22531" name="Picture 14">
            <a:extLst>
              <a:ext uri="{FF2B5EF4-FFF2-40B4-BE49-F238E27FC236}">
                <a16:creationId xmlns:a16="http://schemas.microsoft.com/office/drawing/2014/main" id="{248DBD11-3E94-77D7-DBE2-14EB13C706A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31600" y="463551"/>
            <a:ext cx="782109" cy="6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5">
            <a:extLst>
              <a:ext uri="{FF2B5EF4-FFF2-40B4-BE49-F238E27FC236}">
                <a16:creationId xmlns:a16="http://schemas.microsoft.com/office/drawing/2014/main" id="{9A775574-1C34-B84D-98B5-DEF26D4F18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9585125">
            <a:off x="172509" y="374650"/>
            <a:ext cx="1455208"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C8C79E8-6170-900E-B50A-16AAAE727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59" y="391584"/>
            <a:ext cx="103610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a:extLst>
              <a:ext uri="{FF2B5EF4-FFF2-40B4-BE49-F238E27FC236}">
                <a16:creationId xmlns:a16="http://schemas.microsoft.com/office/drawing/2014/main" id="{12926F9A-4EFA-EBB0-9702-2C4061D6F27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957852" flipH="1">
            <a:off x="11426826" y="5579534"/>
            <a:ext cx="750358" cy="10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a:extLst>
              <a:ext uri="{FF2B5EF4-FFF2-40B4-BE49-F238E27FC236}">
                <a16:creationId xmlns:a16="http://schemas.microsoft.com/office/drawing/2014/main" id="{BB094D9E-2B71-E18E-433D-4900E7917013}"/>
              </a:ext>
            </a:extLst>
          </p:cNvPr>
          <p:cNvSpPr/>
          <p:nvPr/>
        </p:nvSpPr>
        <p:spPr>
          <a:xfrm>
            <a:off x="187326" y="119593"/>
            <a:ext cx="1567391" cy="72178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Ví</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dụ</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2</a:t>
            </a:r>
          </a:p>
        </p:txBody>
      </p:sp>
      <p:pic>
        <p:nvPicPr>
          <p:cNvPr id="40963" name="Picture 24">
            <a:extLst>
              <a:ext uri="{FF2B5EF4-FFF2-40B4-BE49-F238E27FC236}">
                <a16:creationId xmlns:a16="http://schemas.microsoft.com/office/drawing/2014/main" id="{12896BF9-4D39-5032-991F-3FE7DCB78DC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3117" y="5511800"/>
            <a:ext cx="1371600" cy="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4">
            <a:extLst>
              <a:ext uri="{FF2B5EF4-FFF2-40B4-BE49-F238E27FC236}">
                <a16:creationId xmlns:a16="http://schemas.microsoft.com/office/drawing/2014/main" id="{560C4CCE-2D9C-2676-486C-6B63A1DF68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3117" y="5613400"/>
            <a:ext cx="1371600" cy="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A diagram of a barrel with measurements&#10;&#10;Description automatically generated">
            <a:extLst>
              <a:ext uri="{FF2B5EF4-FFF2-40B4-BE49-F238E27FC236}">
                <a16:creationId xmlns:a16="http://schemas.microsoft.com/office/drawing/2014/main" id="{D5580DDE-E83F-6CC4-5A43-8E813CDC6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618192"/>
            <a:ext cx="3810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817BE2-90CF-B6EC-2B06-FF31C7FD2DC3}"/>
                  </a:ext>
                </a:extLst>
              </p:cNvPr>
              <p:cNvSpPr txBox="1">
                <a:spLocks noChangeArrowheads="1"/>
              </p:cNvSpPr>
              <p:nvPr/>
            </p:nvSpPr>
            <p:spPr bwMode="auto">
              <a:xfrm>
                <a:off x="304800" y="677961"/>
                <a:ext cx="8543109" cy="38922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Bác </a:t>
                </a:r>
                <a:r>
                  <a:rPr lang="en-US" altLang="en-US" sz="2800" dirty="0" err="1">
                    <a:latin typeface="Times New Roman" panose="02020603050405020304" pitchFamily="18" charset="0"/>
                    <a:cs typeface="Times New Roman" panose="02020603050405020304" pitchFamily="18" charset="0"/>
                  </a:rPr>
                  <a:t>Khôi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11 cm, </a:t>
                </a:r>
                <a:r>
                  <a:rPr lang="en-US" altLang="en-US" sz="2800" dirty="0" err="1">
                    <a:latin typeface="Times New Roman" panose="02020603050405020304" pitchFamily="18" charset="0"/>
                    <a:cs typeface="Times New Roman" panose="02020603050405020304" pitchFamily="18" charset="0"/>
                  </a:rPr>
                  <a:t>chiều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30 cm (H.10.7).</a:t>
                </a:r>
              </a:p>
              <a:p>
                <a:pPr marL="457200" indent="-457200">
                  <a:lnSpc>
                    <a:spcPct val="150000"/>
                  </a:lnSpc>
                  <a:spcBef>
                    <a:spcPct val="0"/>
                  </a:spcBef>
                  <a:buFontTx/>
                  <a:buAutoNum type="alphaLcParenR"/>
                </a:pP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rác</a:t>
                </a:r>
                <a:r>
                  <a:rPr lang="en-US" altLang="en-US" sz="2800" dirty="0">
                    <a:latin typeface="Times New Roman" panose="02020603050405020304" pitchFamily="18" charset="0"/>
                    <a:cs typeface="Times New Roman" panose="02020603050405020304" pitchFamily="18" charset="0"/>
                  </a:rPr>
                  <a:t>.</a:t>
                </a:r>
              </a:p>
              <a:p>
                <a:pPr marL="457200" indent="-457200">
                  <a:lnSpc>
                    <a:spcPct val="150000"/>
                  </a:lnSpc>
                  <a:spcBef>
                    <a:spcPct val="0"/>
                  </a:spcBef>
                  <a:buFontTx/>
                  <a:buAutoNum type="alphaLcParenR"/>
                </a:pP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rPr>
                        </m:ctrlPr>
                      </m:sSupPr>
                      <m:e>
                        <m:r>
                          <a:rPr lang="en-US" altLang="en-US" sz="2800" b="0" i="1" smtClean="0">
                            <a:latin typeface="Cambria Math" panose="02040503050406030204" pitchFamily="18" charset="0"/>
                            <a:cs typeface="Times New Roman" panose="02020603050405020304" pitchFamily="18" charset="0"/>
                          </a:rPr>
                          <m:t>𝑐𝑚</m:t>
                        </m:r>
                      </m:e>
                      <m:sup>
                        <m:r>
                          <a:rPr lang="en-US" altLang="en-US" sz="2800" b="0" i="1" smtClean="0">
                            <a:latin typeface="Cambria Math" panose="02040503050406030204" pitchFamily="18" charset="0"/>
                            <a:cs typeface="Times New Roman" panose="02020603050405020304" pitchFamily="18" charset="0"/>
                          </a:rPr>
                          <m:t>3</m:t>
                        </m:r>
                      </m:sup>
                    </m:sSup>
                  </m:oMath>
                </a14:m>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8817BE2-90CF-B6EC-2B06-FF31C7FD2DC3}"/>
                  </a:ext>
                </a:extLst>
              </p:cNvPr>
              <p:cNvSpPr txBox="1">
                <a:spLocks noRot="1" noChangeAspect="1" noMove="1" noResize="1" noEditPoints="1" noAdjustHandles="1" noChangeArrowheads="1" noChangeShapeType="1" noTextEdit="1"/>
              </p:cNvSpPr>
              <p:nvPr/>
            </p:nvSpPr>
            <p:spPr bwMode="auto">
              <a:xfrm>
                <a:off x="304800" y="677961"/>
                <a:ext cx="8543109" cy="3892284"/>
              </a:xfrm>
              <a:prstGeom prst="rect">
                <a:avLst/>
              </a:prstGeom>
              <a:blipFill>
                <a:blip r:embed="rId4"/>
                <a:stretch>
                  <a:fillRect l="-1428" b="-34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 calcmode="lin" valueType="num">
                                      <p:cBhvr additive="base">
                                        <p:cTn id="12" dur="500" fill="hold"/>
                                        <p:tgtEl>
                                          <p:spTgt spid="39942"/>
                                        </p:tgtEl>
                                        <p:attrNameLst>
                                          <p:attrName>ppt_x</p:attrName>
                                        </p:attrNameLst>
                                      </p:cBhvr>
                                      <p:tavLst>
                                        <p:tav tm="0">
                                          <p:val>
                                            <p:strVal val="#ppt_x"/>
                                          </p:val>
                                        </p:tav>
                                        <p:tav tm="100000">
                                          <p:val>
                                            <p:strVal val="#ppt_x"/>
                                          </p:val>
                                        </p:tav>
                                      </p:tavLst>
                                    </p:anim>
                                    <p:anim calcmode="lin" valueType="num">
                                      <p:cBhvr additive="base">
                                        <p:cTn id="13"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a:extLst>
              <a:ext uri="{FF2B5EF4-FFF2-40B4-BE49-F238E27FC236}">
                <a16:creationId xmlns:a16="http://schemas.microsoft.com/office/drawing/2014/main" id="{B8BBDA83-1709-773A-A0E0-CA25D95D0E1A}"/>
              </a:ext>
            </a:extLst>
          </p:cNvPr>
          <p:cNvSpPr/>
          <p:nvPr/>
        </p:nvSpPr>
        <p:spPr>
          <a:xfrm>
            <a:off x="187326" y="119593"/>
            <a:ext cx="1567391" cy="72178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err="1">
                <a:latin typeface="Arial" panose="020B0604020202020204" pitchFamily="34" charset="0"/>
                <a:cs typeface="Arial" panose="020B0604020202020204" pitchFamily="34" charset="0"/>
                <a:sym typeface="Arial" panose="020B0604020202020204" pitchFamily="34" charset="0"/>
              </a:rPr>
              <a:t>Ví</a:t>
            </a:r>
            <a:r>
              <a:rPr lang="en-US" altLang="en-US" sz="2867" b="1" dirty="0">
                <a:latin typeface="Arial" panose="020B0604020202020204" pitchFamily="34" charset="0"/>
                <a:cs typeface="Arial" panose="020B0604020202020204" pitchFamily="34" charset="0"/>
                <a:sym typeface="Arial" panose="020B0604020202020204" pitchFamily="34" charset="0"/>
              </a:rPr>
              <a:t> </a:t>
            </a:r>
            <a:r>
              <a:rPr lang="en-US" altLang="en-US" sz="2867" b="1" dirty="0" err="1">
                <a:latin typeface="Arial" panose="020B0604020202020204" pitchFamily="34" charset="0"/>
                <a:cs typeface="Arial" panose="020B0604020202020204" pitchFamily="34" charset="0"/>
                <a:sym typeface="Arial" panose="020B0604020202020204" pitchFamily="34" charset="0"/>
              </a:rPr>
              <a:t>dụ</a:t>
            </a:r>
            <a:r>
              <a:rPr lang="en-US" altLang="en-US" sz="2867" b="1" dirty="0">
                <a:latin typeface="Arial" panose="020B0604020202020204" pitchFamily="34" charset="0"/>
                <a:cs typeface="Arial" panose="020B0604020202020204" pitchFamily="34" charset="0"/>
                <a:sym typeface="Arial" panose="020B0604020202020204" pitchFamily="34" charset="0"/>
              </a:rPr>
              <a:t> 2</a:t>
            </a:r>
          </a:p>
        </p:txBody>
      </p:sp>
      <p:pic>
        <p:nvPicPr>
          <p:cNvPr id="41987" name="Picture 24">
            <a:extLst>
              <a:ext uri="{FF2B5EF4-FFF2-40B4-BE49-F238E27FC236}">
                <a16:creationId xmlns:a16="http://schemas.microsoft.com/office/drawing/2014/main" id="{18FF8571-8B8C-9F36-1A64-20499DBEAAF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4">
            <a:extLst>
              <a:ext uri="{FF2B5EF4-FFF2-40B4-BE49-F238E27FC236}">
                <a16:creationId xmlns:a16="http://schemas.microsoft.com/office/drawing/2014/main" id="{A7BB8F86-5605-624E-E5B7-313C9A90FA2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A diagram of a barrel with measurements&#10;&#10;Description automatically generated">
            <a:extLst>
              <a:ext uri="{FF2B5EF4-FFF2-40B4-BE49-F238E27FC236}">
                <a16:creationId xmlns:a16="http://schemas.microsoft.com/office/drawing/2014/main" id="{FAB4B432-3E92-EBDD-B260-88813F179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19592"/>
            <a:ext cx="3810000" cy="480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06;p14">
            <a:extLst>
              <a:ext uri="{FF2B5EF4-FFF2-40B4-BE49-F238E27FC236}">
                <a16:creationId xmlns:a16="http://schemas.microsoft.com/office/drawing/2014/main" id="{37547422-5092-353C-1995-C186B6B8BE7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6" y="1222376"/>
            <a:ext cx="1073150"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7;p14">
            <a:extLst>
              <a:ext uri="{FF2B5EF4-FFF2-40B4-BE49-F238E27FC236}">
                <a16:creationId xmlns:a16="http://schemas.microsoft.com/office/drawing/2014/main" id="{9DA57D6A-3D3C-5F03-1D8C-D984CAE70C84}"/>
              </a:ext>
            </a:extLst>
          </p:cNvPr>
          <p:cNvSpPr txBox="1">
            <a:spLocks noChangeArrowheads="1"/>
          </p:cNvSpPr>
          <p:nvPr/>
        </p:nvSpPr>
        <p:spPr bwMode="auto">
          <a:xfrm flipH="1">
            <a:off x="187326" y="1231900"/>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latin typeface="Arial" panose="020B0604020202020204" pitchFamily="34" charset="0"/>
                <a:cs typeface="Arial" panose="020B0604020202020204" pitchFamily="34" charset="0"/>
                <a:sym typeface="Arial" panose="020B0604020202020204" pitchFamily="34" charset="0"/>
              </a:rPr>
              <a:t>Giải</a:t>
            </a:r>
          </a:p>
        </p:txBody>
      </p:sp>
      <p:sp>
        <p:nvSpPr>
          <p:cNvPr id="4" name="Text Box 6">
            <a:extLst>
              <a:ext uri="{FF2B5EF4-FFF2-40B4-BE49-F238E27FC236}">
                <a16:creationId xmlns:a16="http://schemas.microsoft.com/office/drawing/2014/main" id="{F852CF07-8E34-FAFE-1610-E0DB64A24AD1}"/>
              </a:ext>
            </a:extLst>
          </p:cNvPr>
          <p:cNvSpPr txBox="1">
            <a:spLocks noChangeArrowheads="1"/>
          </p:cNvSpPr>
          <p:nvPr/>
        </p:nvSpPr>
        <p:spPr bwMode="auto">
          <a:xfrm>
            <a:off x="152400" y="2159000"/>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a:latin typeface="Times New Roman" panose="02020603050405020304" pitchFamily="18" charset="0"/>
                <a:cs typeface="Times New Roman" panose="02020603050405020304" pitchFamily="18" charset="0"/>
              </a:rPr>
              <a:t>a) </a:t>
            </a:r>
            <a:r>
              <a:rPr lang="en-US" altLang="en-US" sz="2400" dirty="0" err="1">
                <a:latin typeface="Times New Roman" panose="02020603050405020304" pitchFamily="18" charset="0"/>
                <a:cs typeface="Times New Roman" panose="02020603050405020304" pitchFamily="18" charset="0"/>
              </a:rPr>
              <a:t>Phần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sơn</a:t>
            </a:r>
            <a:r>
              <a:rPr lang="en-US" altLang="en-US" sz="2400" dirty="0">
                <a:latin typeface="Times New Roman" panose="02020603050405020304" pitchFamily="18" charset="0"/>
                <a:cs typeface="Times New Roman" panose="02020603050405020304" pitchFamily="18" charset="0"/>
              </a:rPr>
              <a:t> bao </a:t>
            </a:r>
            <a:r>
              <a:rPr lang="en-US" altLang="en-US" sz="2400" dirty="0" err="1">
                <a:latin typeface="Times New Roman" panose="02020603050405020304" pitchFamily="18" charset="0"/>
                <a:cs typeface="Times New Roman" panose="02020603050405020304" pitchFamily="18" charset="0"/>
              </a:rPr>
              <a:t>gồm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trụ</a:t>
            </a:r>
            <a:endParaRPr lang="en-US" altLang="en-US" sz="2400" dirty="0">
              <a:latin typeface="Times New Roman" panose="02020603050405020304" pitchFamily="18" charset="0"/>
              <a:cs typeface="Times New Roman" panose="02020603050405020304" pitchFamily="18" charset="0"/>
            </a:endParaRPr>
          </a:p>
        </p:txBody>
      </p:sp>
      <p:sp>
        <p:nvSpPr>
          <p:cNvPr id="9" name="Text Box 6">
            <a:extLst>
              <a:ext uri="{FF2B5EF4-FFF2-40B4-BE49-F238E27FC236}">
                <a16:creationId xmlns:a16="http://schemas.microsoft.com/office/drawing/2014/main" id="{73F78BEF-3C5A-7921-6C77-67ABD99E2468}"/>
              </a:ext>
            </a:extLst>
          </p:cNvPr>
          <p:cNvSpPr txBox="1">
            <a:spLocks noChangeArrowheads="1"/>
          </p:cNvSpPr>
          <p:nvPr/>
        </p:nvSpPr>
        <p:spPr bwMode="auto">
          <a:xfrm>
            <a:off x="463550" y="3963459"/>
            <a:ext cx="8044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err="1">
                <a:latin typeface="Times New Roman" panose="02020603050405020304" pitchFamily="18" charset="0"/>
                <a:cs typeface="Times New Roman" panose="02020603050405020304" pitchFamily="18" charset="0"/>
              </a:rPr>
              <a:t>Vậy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endParaRPr lang="en-US" altLang="en-US" sz="2400" dirty="0">
              <a:latin typeface="Times New Roman" panose="02020603050405020304" pitchFamily="18" charset="0"/>
              <a:cs typeface="Times New Roman" panose="02020603050405020304" pitchFamily="18" charset="0"/>
            </a:endParaRPr>
          </a:p>
        </p:txBody>
      </p:sp>
      <p:sp>
        <p:nvSpPr>
          <p:cNvPr id="11" name="Text Box 6">
            <a:extLst>
              <a:ext uri="{FF2B5EF4-FFF2-40B4-BE49-F238E27FC236}">
                <a16:creationId xmlns:a16="http://schemas.microsoft.com/office/drawing/2014/main" id="{14488B5B-7735-8878-5BCF-077201BED5FF}"/>
              </a:ext>
            </a:extLst>
          </p:cNvPr>
          <p:cNvSpPr txBox="1">
            <a:spLocks noChangeArrowheads="1"/>
          </p:cNvSpPr>
          <p:nvPr/>
        </p:nvSpPr>
        <p:spPr bwMode="auto">
          <a:xfrm>
            <a:off x="84667" y="5146676"/>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b) Thể tích của thùng rác là</a:t>
            </a:r>
          </a:p>
        </p:txBody>
      </p:sp>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09AAA2C6-4E7B-85FE-ADB0-C334D18852B6}"/>
                  </a:ext>
                </a:extLst>
              </p:cNvPr>
              <p:cNvSpPr txBox="1">
                <a:spLocks noChangeArrowheads="1"/>
              </p:cNvSpPr>
              <p:nvPr/>
            </p:nvSpPr>
            <p:spPr bwMode="auto">
              <a:xfrm>
                <a:off x="361951" y="2544009"/>
                <a:ext cx="868680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a:solidFill>
                      <a:schemeClr val="tx1"/>
                    </a:solidFill>
                    <a:latin typeface="Times New Roman" panose="02020603050405020304" pitchFamily="18" charset="0"/>
                    <a:cs typeface="Times New Roman" panose="02020603050405020304" pitchFamily="18" charset="0"/>
                  </a:rPr>
                  <a:t>Theo </a:t>
                </a:r>
                <a:r>
                  <a:rPr lang="en-US" altLang="en-US" sz="2400" dirty="0" err="1">
                    <a:solidFill>
                      <a:schemeClr val="tx1"/>
                    </a:solidFill>
                    <a:latin typeface="Times New Roman" panose="02020603050405020304" pitchFamily="18" charset="0"/>
                    <a:cs typeface="Times New Roman" panose="02020603050405020304" pitchFamily="18" charset="0"/>
                  </a:rPr>
                  <a:t>đề</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bài</a:t>
                </a:r>
                <a:r>
                  <a:rPr lang="en-US" altLang="en-US" sz="2400" dirty="0">
                    <a:solidFill>
                      <a:schemeClr val="tx1"/>
                    </a:solidFill>
                    <a:latin typeface="Times New Roman" panose="02020603050405020304" pitchFamily="18" charset="0"/>
                    <a:cs typeface="Times New Roman" panose="02020603050405020304" pitchFamily="18" charset="0"/>
                  </a:rPr>
                  <a:t>, ta </a:t>
                </a:r>
                <a:r>
                  <a:rPr lang="en-US" altLang="en-US" sz="2400" dirty="0" err="1">
                    <a:solidFill>
                      <a:schemeClr val="tx1"/>
                    </a:solidFill>
                    <a:latin typeface="Times New Roman" panose="02020603050405020304" pitchFamily="18" charset="0"/>
                    <a:cs typeface="Times New Roman" panose="02020603050405020304" pitchFamily="18" charset="0"/>
                  </a:rPr>
                  <a:t>có</a:t>
                </a:r>
                <a:r>
                  <a:rPr lang="en-US" alt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solidFill>
                          <a:schemeClr val="tx1"/>
                        </a:solidFill>
                        <a:latin typeface="Cambria Math" panose="02040503050406030204" pitchFamily="18" charset="0"/>
                        <a:cs typeface="Times New Roman" panose="02020603050405020304" pitchFamily="18" charset="0"/>
                      </a:rPr>
                      <m:t>𝑅</m:t>
                    </m:r>
                    <m:r>
                      <a:rPr lang="en-US" altLang="en-US" sz="2400" b="0" i="1" smtClean="0">
                        <a:solidFill>
                          <a:schemeClr val="tx1"/>
                        </a:solidFill>
                        <a:latin typeface="Cambria Math" panose="02040503050406030204" pitchFamily="18" charset="0"/>
                        <a:cs typeface="Times New Roman" panose="02020603050405020304" pitchFamily="18" charset="0"/>
                      </a:rPr>
                      <m:t>=11 </m:t>
                    </m:r>
                    <m:r>
                      <a:rPr lang="en-US" altLang="en-US" sz="2400" b="0" i="1" smtClean="0">
                        <a:solidFill>
                          <a:schemeClr val="tx1"/>
                        </a:solidFill>
                        <a:latin typeface="Cambria Math" panose="02040503050406030204" pitchFamily="18" charset="0"/>
                        <a:cs typeface="Times New Roman" panose="02020603050405020304" pitchFamily="18" charset="0"/>
                      </a:rPr>
                      <m:t>𝑐𝑚</m:t>
                    </m:r>
                  </m:oMath>
                </a14:m>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và</a:t>
                </a:r>
                <a:r>
                  <a:rPr lang="en-US" alt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solidFill>
                          <a:schemeClr val="tx1"/>
                        </a:solidFill>
                        <a:latin typeface="Cambria Math" panose="02040503050406030204" pitchFamily="18" charset="0"/>
                        <a:cs typeface="Times New Roman" panose="02020603050405020304" pitchFamily="18" charset="0"/>
                      </a:rPr>
                      <m:t>h</m:t>
                    </m:r>
                    <m:r>
                      <a:rPr lang="en-US" altLang="en-US" sz="2400" b="0" i="1" smtClean="0">
                        <a:solidFill>
                          <a:schemeClr val="tx1"/>
                        </a:solidFill>
                        <a:latin typeface="Cambria Math" panose="02040503050406030204" pitchFamily="18" charset="0"/>
                        <a:cs typeface="Times New Roman" panose="02020603050405020304" pitchFamily="18" charset="0"/>
                      </a:rPr>
                      <m:t>=30 </m:t>
                    </m:r>
                    <m:r>
                      <a:rPr lang="en-US" altLang="en-US" sz="2400" b="0" i="1" smtClean="0">
                        <a:solidFill>
                          <a:schemeClr val="tx1"/>
                        </a:solidFill>
                        <a:latin typeface="Cambria Math" panose="02040503050406030204" pitchFamily="18" charset="0"/>
                        <a:cs typeface="Times New Roman" panose="02020603050405020304" pitchFamily="18" charset="0"/>
                      </a:rPr>
                      <m:t>𝑐𝑚</m:t>
                    </m:r>
                  </m:oMath>
                </a14:m>
                <a:r>
                  <a:rPr lang="en-US" altLang="en-US" sz="2400" dirty="0">
                    <a:solidFill>
                      <a:schemeClr val="tx1"/>
                    </a:solidFill>
                    <a:latin typeface="Times New Roman" panose="02020603050405020304" pitchFamily="18" charset="0"/>
                    <a:cs typeface="Times New Roman" panose="02020603050405020304" pitchFamily="18" charset="0"/>
                  </a:rPr>
                  <a:t>. Do </a:t>
                </a:r>
                <a:r>
                  <a:rPr lang="en-US" altLang="en-US" sz="2400" dirty="0" err="1">
                    <a:solidFill>
                      <a:schemeClr val="tx1"/>
                    </a:solidFill>
                    <a:latin typeface="Times New Roman" panose="02020603050405020304" pitchFamily="18" charset="0"/>
                    <a:cs typeface="Times New Roman" panose="02020603050405020304" pitchFamily="18" charset="0"/>
                  </a:rPr>
                  <a:t>đó</a:t>
                </a:r>
                <a:r>
                  <a:rPr lang="en-US" altLang="en-US" sz="24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Text Box 6">
                <a:extLst>
                  <a:ext uri="{FF2B5EF4-FFF2-40B4-BE49-F238E27FC236}">
                    <a16:creationId xmlns:a16="http://schemas.microsoft.com/office/drawing/2014/main" id="{09AAA2C6-4E7B-85FE-ADB0-C334D18852B6}"/>
                  </a:ext>
                </a:extLst>
              </p:cNvPr>
              <p:cNvSpPr txBox="1">
                <a:spLocks noRot="1" noChangeAspect="1" noMove="1" noResize="1" noEditPoints="1" noAdjustHandles="1" noChangeArrowheads="1" noChangeShapeType="1" noTextEdit="1"/>
              </p:cNvSpPr>
              <p:nvPr/>
            </p:nvSpPr>
            <p:spPr bwMode="auto">
              <a:xfrm>
                <a:off x="361951" y="2544009"/>
                <a:ext cx="8686800" cy="461665"/>
              </a:xfrm>
              <a:prstGeom prst="rect">
                <a:avLst/>
              </a:prstGeom>
              <a:blipFill>
                <a:blip r:embed="rId5"/>
                <a:stretch>
                  <a:fillRect l="-1053"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CE2A4EE6-DAA4-7F3A-A0C7-B1B72DA7AED2}"/>
                  </a:ext>
                </a:extLst>
              </p:cNvPr>
              <p:cNvSpPr txBox="1">
                <a:spLocks noChangeArrowheads="1"/>
              </p:cNvSpPr>
              <p:nvPr/>
            </p:nvSpPr>
            <p:spPr bwMode="auto">
              <a:xfrm>
                <a:off x="819152" y="3026618"/>
                <a:ext cx="5581649" cy="4976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tx1"/>
                              </a:solidFill>
                              <a:latin typeface="Cambria Math" panose="02040503050406030204" pitchFamily="18" charset="0"/>
                              <a:cs typeface="Times New Roman" panose="02020603050405020304" pitchFamily="18" charset="0"/>
                            </a:rPr>
                          </m:ctrlPr>
                        </m:sSubPr>
                        <m:e>
                          <m:r>
                            <a:rPr lang="en-US" altLang="en-US" sz="2400" b="0" i="1" smtClean="0">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𝑥𝑞</m:t>
                          </m:r>
                        </m:sub>
                      </m:sSub>
                      <m:r>
                        <a:rPr lang="en-US" altLang="en-US" sz="2400" b="0" i="1" smtClean="0">
                          <a:solidFill>
                            <a:schemeClr val="tx1"/>
                          </a:solidFill>
                          <a:latin typeface="Cambria Math" panose="02040503050406030204" pitchFamily="18" charset="0"/>
                          <a:cs typeface="Times New Roman" panose="02020603050405020304" pitchFamily="18" charset="0"/>
                        </a:rPr>
                        <m:t>=2</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𝑅h</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.11.30=660</m:t>
                      </m:r>
                      <m:r>
                        <a:rPr lang="en-US" altLang="en-US" sz="2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Text Box 6">
                <a:extLst>
                  <a:ext uri="{FF2B5EF4-FFF2-40B4-BE49-F238E27FC236}">
                    <a16:creationId xmlns:a16="http://schemas.microsoft.com/office/drawing/2014/main" id="{CE2A4EE6-DAA4-7F3A-A0C7-B1B72DA7AED2}"/>
                  </a:ext>
                </a:extLst>
              </p:cNvPr>
              <p:cNvSpPr txBox="1">
                <a:spLocks noRot="1" noChangeAspect="1" noMove="1" noResize="1" noEditPoints="1" noAdjustHandles="1" noChangeArrowheads="1" noChangeShapeType="1" noTextEdit="1"/>
              </p:cNvSpPr>
              <p:nvPr/>
            </p:nvSpPr>
            <p:spPr bwMode="auto">
              <a:xfrm>
                <a:off x="819152" y="3026618"/>
                <a:ext cx="5581649" cy="497637"/>
              </a:xfrm>
              <a:prstGeom prst="rect">
                <a:avLst/>
              </a:prstGeom>
              <a:blipFill>
                <a:blip r:embed="rId6"/>
                <a:stretch>
                  <a:fillRect b="-10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 Box 6">
                <a:extLst>
                  <a:ext uri="{FF2B5EF4-FFF2-40B4-BE49-F238E27FC236}">
                    <a16:creationId xmlns:a16="http://schemas.microsoft.com/office/drawing/2014/main" id="{F42B6509-48CD-8411-3275-3FB96774FE79}"/>
                  </a:ext>
                </a:extLst>
              </p:cNvPr>
              <p:cNvSpPr txBox="1">
                <a:spLocks noChangeArrowheads="1"/>
              </p:cNvSpPr>
              <p:nvPr/>
            </p:nvSpPr>
            <p:spPr bwMode="auto">
              <a:xfrm>
                <a:off x="666751" y="3441481"/>
                <a:ext cx="5581649" cy="4982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tx1"/>
                              </a:solidFill>
                              <a:latin typeface="Cambria Math" panose="02040503050406030204" pitchFamily="18" charset="0"/>
                              <a:cs typeface="Times New Roman" panose="02020603050405020304" pitchFamily="18" charset="0"/>
                            </a:rPr>
                          </m:ctrlPr>
                        </m:sSubPr>
                        <m:e>
                          <m:r>
                            <a:rPr lang="en-US" altLang="en-US" sz="2400" b="0" i="1" smtClean="0">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đá</m:t>
                          </m:r>
                          <m:r>
                            <a:rPr lang="en-US" altLang="en-US" sz="2400" b="0" i="1" smtClean="0">
                              <a:solidFill>
                                <a:schemeClr val="tx1"/>
                              </a:solidFill>
                              <a:latin typeface="Cambria Math" panose="02040503050406030204" pitchFamily="18" charset="0"/>
                              <a:cs typeface="Times New Roman" panose="02020603050405020304" pitchFamily="18" charset="0"/>
                            </a:rPr>
                            <m:t>𝑦</m:t>
                          </m:r>
                        </m:sub>
                      </m:sSub>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=121</m:t>
                      </m:r>
                      <m:r>
                        <a:rPr lang="en-US" altLang="en-US" sz="2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 name="Text Box 6">
                <a:extLst>
                  <a:ext uri="{FF2B5EF4-FFF2-40B4-BE49-F238E27FC236}">
                    <a16:creationId xmlns:a16="http://schemas.microsoft.com/office/drawing/2014/main" id="{F42B6509-48CD-8411-3275-3FB96774FE79}"/>
                  </a:ext>
                </a:extLst>
              </p:cNvPr>
              <p:cNvSpPr txBox="1">
                <a:spLocks noRot="1" noChangeAspect="1" noMove="1" noResize="1" noEditPoints="1" noAdjustHandles="1" noChangeArrowheads="1" noChangeShapeType="1" noTextEdit="1"/>
              </p:cNvSpPr>
              <p:nvPr/>
            </p:nvSpPr>
            <p:spPr bwMode="auto">
              <a:xfrm>
                <a:off x="666751" y="3441481"/>
                <a:ext cx="5581649" cy="498278"/>
              </a:xfrm>
              <a:prstGeom prst="rect">
                <a:avLst/>
              </a:prstGeom>
              <a:blipFill>
                <a:blip r:embed="rId7"/>
                <a:stretch>
                  <a:fillRect b="-123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 Box 6">
                <a:extLst>
                  <a:ext uri="{FF2B5EF4-FFF2-40B4-BE49-F238E27FC236}">
                    <a16:creationId xmlns:a16="http://schemas.microsoft.com/office/drawing/2014/main" id="{3C1166F1-0372-4A99-C9CE-EE45D7AFE2B0}"/>
                  </a:ext>
                </a:extLst>
              </p:cNvPr>
              <p:cNvSpPr txBox="1">
                <a:spLocks noChangeArrowheads="1"/>
              </p:cNvSpPr>
              <p:nvPr/>
            </p:nvSpPr>
            <p:spPr bwMode="auto">
              <a:xfrm>
                <a:off x="-103716" y="4440552"/>
                <a:ext cx="7029449" cy="4982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tx1"/>
                              </a:solidFill>
                              <a:latin typeface="Cambria Math" panose="02040503050406030204" pitchFamily="18" charset="0"/>
                              <a:cs typeface="Times New Roman" panose="02020603050405020304" pitchFamily="18" charset="0"/>
                            </a:rPr>
                          </m:ctrlPr>
                        </m:sSubPr>
                        <m:e>
                          <m:r>
                            <a:rPr lang="en-US" altLang="en-US" sz="2400" b="0" i="1" smtClean="0">
                              <a:solidFill>
                                <a:schemeClr val="tx1"/>
                              </a:solidFill>
                              <a:latin typeface="Cambria Math" panose="02040503050406030204" pitchFamily="18" charset="0"/>
                              <a:cs typeface="Times New Roman" panose="02020603050405020304" pitchFamily="18" charset="0"/>
                            </a:rPr>
                            <m:t>𝑆</m:t>
                          </m:r>
                          <m:sSub>
                            <m:sSubPr>
                              <m:ctrlPr>
                                <a:rPr lang="en-US" altLang="en-US" sz="2400" i="1">
                                  <a:solidFill>
                                    <a:schemeClr val="tx1"/>
                                  </a:solidFill>
                                  <a:latin typeface="Cambria Math" panose="02040503050406030204" pitchFamily="18" charset="0"/>
                                  <a:cs typeface="Times New Roman" panose="02020603050405020304" pitchFamily="18" charset="0"/>
                                </a:rPr>
                              </m:ctrlPr>
                            </m:sSubPr>
                            <m:e>
                              <m:r>
                                <a:rPr lang="en-US" altLang="en-US" sz="2400" i="1">
                                  <a:solidFill>
                                    <a:schemeClr val="tx1"/>
                                  </a:solidFill>
                                  <a:latin typeface="Cambria Math" panose="02040503050406030204" pitchFamily="18" charset="0"/>
                                  <a:cs typeface="Times New Roman" panose="02020603050405020304" pitchFamily="18" charset="0"/>
                                </a:rPr>
                                <m:t>=</m:t>
                              </m:r>
                              <m:r>
                                <a:rPr lang="en-US" altLang="en-US" sz="2400" i="1">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𝑥𝑞</m:t>
                              </m:r>
                            </m:sub>
                          </m:sSub>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đá</m:t>
                          </m:r>
                          <m:r>
                            <a:rPr lang="en-US" altLang="en-US" sz="2400" b="0" i="1" smtClean="0">
                              <a:solidFill>
                                <a:schemeClr val="tx1"/>
                              </a:solidFill>
                              <a:latin typeface="Cambria Math" panose="02040503050406030204" pitchFamily="18" charset="0"/>
                              <a:cs typeface="Times New Roman" panose="02020603050405020304" pitchFamily="18" charset="0"/>
                            </a:rPr>
                            <m:t>𝑦</m:t>
                          </m:r>
                        </m:sub>
                      </m:sSub>
                      <m:r>
                        <a:rPr lang="en-US" altLang="en-US" sz="2400" b="0" i="1" smtClean="0">
                          <a:solidFill>
                            <a:schemeClr val="tx1"/>
                          </a:solidFill>
                          <a:latin typeface="Cambria Math" panose="02040503050406030204" pitchFamily="18" charset="0"/>
                          <a:cs typeface="Times New Roman" panose="02020603050405020304" pitchFamily="18" charset="0"/>
                        </a:rPr>
                        <m:t>=660</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+121</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=781</m:t>
                      </m:r>
                      <m:r>
                        <a:rPr lang="en-US" altLang="en-US" sz="2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Text Box 6">
                <a:extLst>
                  <a:ext uri="{FF2B5EF4-FFF2-40B4-BE49-F238E27FC236}">
                    <a16:creationId xmlns:a16="http://schemas.microsoft.com/office/drawing/2014/main" id="{3C1166F1-0372-4A99-C9CE-EE45D7AFE2B0}"/>
                  </a:ext>
                </a:extLst>
              </p:cNvPr>
              <p:cNvSpPr txBox="1">
                <a:spLocks noRot="1" noChangeAspect="1" noMove="1" noResize="1" noEditPoints="1" noAdjustHandles="1" noChangeArrowheads="1" noChangeShapeType="1" noTextEdit="1"/>
              </p:cNvSpPr>
              <p:nvPr/>
            </p:nvSpPr>
            <p:spPr bwMode="auto">
              <a:xfrm>
                <a:off x="-103716" y="4440552"/>
                <a:ext cx="7029449" cy="498278"/>
              </a:xfrm>
              <a:prstGeom prst="rect">
                <a:avLst/>
              </a:prstGeom>
              <a:blipFill>
                <a:blip r:embed="rId8"/>
                <a:stretch>
                  <a:fillRect b="-10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730A7E63-621C-8455-AFBD-BC373ECB07A2}"/>
                  </a:ext>
                </a:extLst>
              </p:cNvPr>
              <p:cNvSpPr txBox="1">
                <a:spLocks noChangeArrowheads="1"/>
              </p:cNvSpPr>
              <p:nvPr/>
            </p:nvSpPr>
            <p:spPr bwMode="auto">
              <a:xfrm>
                <a:off x="48684" y="5693621"/>
                <a:ext cx="7029449" cy="4982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tx1"/>
                              </a:solidFill>
                              <a:latin typeface="Cambria Math" panose="02040503050406030204" pitchFamily="18" charset="0"/>
                              <a:cs typeface="Times New Roman" panose="02020603050405020304" pitchFamily="18" charset="0"/>
                            </a:rPr>
                          </m:ctrlPr>
                        </m:sSubPr>
                        <m:e>
                          <m:r>
                            <a:rPr lang="en-US" altLang="en-US" sz="2400" b="0" i="1" smtClean="0">
                              <a:solidFill>
                                <a:schemeClr val="tx1"/>
                              </a:solidFill>
                              <a:latin typeface="Cambria Math" panose="02040503050406030204" pitchFamily="18" charset="0"/>
                              <a:cs typeface="Times New Roman" panose="02020603050405020304" pitchFamily="18" charset="0"/>
                            </a:rPr>
                            <m:t>𝑉</m:t>
                          </m:r>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đá</m:t>
                          </m:r>
                          <m:r>
                            <a:rPr lang="en-US" altLang="en-US" sz="2400" b="0" i="1" smtClean="0">
                              <a:solidFill>
                                <a:schemeClr val="tx1"/>
                              </a:solidFill>
                              <a:latin typeface="Cambria Math" panose="02040503050406030204" pitchFamily="18" charset="0"/>
                              <a:cs typeface="Times New Roman" panose="02020603050405020304" pitchFamily="18" charset="0"/>
                            </a:rPr>
                            <m:t>𝑦</m:t>
                          </m:r>
                        </m:sub>
                      </m:sSub>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cs typeface="Times New Roman" panose="02020603050405020304" pitchFamily="18" charset="0"/>
                        </a:rPr>
                        <m:t>h</m:t>
                      </m:r>
                      <m:r>
                        <a:rPr lang="en-US" altLang="en-US" sz="2400" b="0" i="1" smtClean="0">
                          <a:solidFill>
                            <a:schemeClr val="tx1"/>
                          </a:solidFill>
                          <a:latin typeface="Cambria Math" panose="02040503050406030204" pitchFamily="18" charset="0"/>
                          <a:cs typeface="Times New Roman" panose="02020603050405020304" pitchFamily="18" charset="0"/>
                        </a:rPr>
                        <m:t>=121</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.30=3630</m:t>
                      </m:r>
                      <m:r>
                        <a:rPr lang="en-US" altLang="en-US" sz="2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11404(</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Text Box 6">
                <a:extLst>
                  <a:ext uri="{FF2B5EF4-FFF2-40B4-BE49-F238E27FC236}">
                    <a16:creationId xmlns:a16="http://schemas.microsoft.com/office/drawing/2014/main" id="{730A7E63-621C-8455-AFBD-BC373ECB07A2}"/>
                  </a:ext>
                </a:extLst>
              </p:cNvPr>
              <p:cNvSpPr txBox="1">
                <a:spLocks noRot="1" noChangeAspect="1" noMove="1" noResize="1" noEditPoints="1" noAdjustHandles="1" noChangeArrowheads="1" noChangeShapeType="1" noTextEdit="1"/>
              </p:cNvSpPr>
              <p:nvPr/>
            </p:nvSpPr>
            <p:spPr bwMode="auto">
              <a:xfrm>
                <a:off x="48684" y="5693621"/>
                <a:ext cx="7029449" cy="498278"/>
              </a:xfrm>
              <a:prstGeom prst="rect">
                <a:avLst/>
              </a:prstGeom>
              <a:blipFill>
                <a:blip r:embed="rId9"/>
                <a:stretch>
                  <a:fillRect b="-10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6" grpId="0"/>
      <p:bldP spid="13" grpId="0"/>
      <p:bldP spid="14"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a:extLst>
              <a:ext uri="{FF2B5EF4-FFF2-40B4-BE49-F238E27FC236}">
                <a16:creationId xmlns:a16="http://schemas.microsoft.com/office/drawing/2014/main" id="{411F17E3-16DD-8ADB-27DD-8F514BCEE5EF}"/>
              </a:ext>
            </a:extLst>
          </p:cNvPr>
          <p:cNvSpPr txBox="1">
            <a:spLocks noChangeArrowheads="1"/>
          </p:cNvSpPr>
          <p:nvPr/>
        </p:nvSpPr>
        <p:spPr bwMode="auto">
          <a:xfrm>
            <a:off x="1511300" y="2154767"/>
            <a:ext cx="5118100" cy="646331"/>
          </a:xfrm>
          <a:prstGeom prst="rect">
            <a:avLst/>
          </a:prstGeom>
          <a:noFill/>
          <a:ln>
            <a:noFill/>
          </a:ln>
        </p:spPr>
        <p:txBody>
          <a:bodyPr>
            <a:spAutoFit/>
          </a:bodyPr>
          <a:lstStyle>
            <a:lvl1pPr marL="468313" indent="-46831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68337" indent="-468337" algn="just" defTabSz="914446">
              <a:spcBef>
                <a:spcPct val="50000"/>
              </a:spcBef>
              <a:buNone/>
              <a:defRPr/>
            </a:pPr>
            <a:r>
              <a:rPr lang="en-US" altLang="en-US" sz="36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600" b="1"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A69422A-3F96-CE09-221E-B3ABCF5A029E}"/>
              </a:ext>
            </a:extLst>
          </p:cNvPr>
          <p:cNvSpPr>
            <a:spLocks noChangeArrowheads="1"/>
          </p:cNvSpPr>
          <p:nvPr/>
        </p:nvSpPr>
        <p:spPr bwMode="auto">
          <a:xfrm>
            <a:off x="364067" y="538692"/>
            <a:ext cx="11405659" cy="227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533"/>
              </a:spcAft>
            </a:pPr>
            <a:r>
              <a:rPr lang="en-US" alt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Một thùng nước có dạng hình trụ với chiều cao bằng 1,6 m và bán kính đáy bằng 0,5m.</a:t>
            </a:r>
          </a:p>
          <a:p>
            <a:pPr>
              <a:spcAft>
                <a:spcPts val="533"/>
              </a:spcAft>
              <a:buFontTx/>
              <a:buAutoNum type="alphaLcParenR"/>
            </a:pPr>
            <a:r>
              <a:rPr lang="en-US" alt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Tính diện tích xung quanh của thùng nước?</a:t>
            </a:r>
          </a:p>
          <a:p>
            <a:pPr>
              <a:spcAft>
                <a:spcPts val="533"/>
              </a:spcAft>
              <a:buFontTx/>
              <a:buAutoNum type="alphaLcParenR"/>
            </a:pPr>
            <a:r>
              <a:rPr lang="en-US" alt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Hỏi thùng chứa được bao nhiêu lít nước? ( Coi  chiều dày của đáy thùng không đáng kể và làm tròn kết quả câu b đến hàng đơn vị của lít)</a:t>
            </a:r>
            <a:endParaRPr lang="en-US" altLang="en-US" sz="2533">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Google Shape;306;p14">
            <a:extLst>
              <a:ext uri="{FF2B5EF4-FFF2-40B4-BE49-F238E27FC236}">
                <a16:creationId xmlns:a16="http://schemas.microsoft.com/office/drawing/2014/main" id="{4F637372-9476-4820-9795-97602625BC6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09" y="2855384"/>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7;p14">
            <a:extLst>
              <a:ext uri="{FF2B5EF4-FFF2-40B4-BE49-F238E27FC236}">
                <a16:creationId xmlns:a16="http://schemas.microsoft.com/office/drawing/2014/main" id="{FFB71DD9-F5A8-4110-B404-B013931F7EB5}"/>
              </a:ext>
            </a:extLst>
          </p:cNvPr>
          <p:cNvSpPr txBox="1">
            <a:spLocks noChangeArrowheads="1"/>
          </p:cNvSpPr>
          <p:nvPr/>
        </p:nvSpPr>
        <p:spPr bwMode="auto">
          <a:xfrm flipH="1">
            <a:off x="135467" y="2918883"/>
            <a:ext cx="1567392"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pic>
        <p:nvPicPr>
          <p:cNvPr id="8" name="Picture 5">
            <a:extLst>
              <a:ext uri="{FF2B5EF4-FFF2-40B4-BE49-F238E27FC236}">
                <a16:creationId xmlns:a16="http://schemas.microsoft.com/office/drawing/2014/main" id="{0D84B319-428B-2604-DC49-536C7F6315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0F91E05B-13A4-1A69-CB9B-12B7F106C3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77D46197-F645-2293-1AC4-7FD8483365AE}"/>
              </a:ext>
            </a:extLst>
          </p:cNvPr>
          <p:cNvSpPr/>
          <p:nvPr/>
        </p:nvSpPr>
        <p:spPr>
          <a:xfrm>
            <a:off x="395817" y="424392"/>
            <a:ext cx="2347383" cy="615950"/>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667" b="1" dirty="0" err="1">
                <a:solidFill>
                  <a:srgbClr val="FFFFFF"/>
                </a:solidFill>
                <a:latin typeface="Arial" panose="020B0604020202020204" pitchFamily="34" charset="0"/>
                <a:cs typeface="Arial" panose="020B0604020202020204" pitchFamily="34" charset="0"/>
                <a:sym typeface="Arial" panose="020B0604020202020204" pitchFamily="34" charset="0"/>
              </a:rPr>
              <a:t>Luyện</a:t>
            </a:r>
            <a:r>
              <a:rPr lang="en-US" altLang="en-US" sz="2667"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667" b="1" dirty="0" err="1">
                <a:solidFill>
                  <a:srgbClr val="FFFFFF"/>
                </a:solidFill>
                <a:latin typeface="Arial" panose="020B0604020202020204" pitchFamily="34" charset="0"/>
                <a:cs typeface="Arial" panose="020B0604020202020204" pitchFamily="34" charset="0"/>
                <a:sym typeface="Arial" panose="020B0604020202020204" pitchFamily="34" charset="0"/>
              </a:rPr>
              <a:t>tập</a:t>
            </a:r>
            <a:r>
              <a:rPr lang="en-US" altLang="en-US" sz="2667" b="1" dirty="0">
                <a:solidFill>
                  <a:srgbClr val="FFFFFF"/>
                </a:solidFill>
                <a:latin typeface="Arial" panose="020B0604020202020204" pitchFamily="34" charset="0"/>
                <a:cs typeface="Arial" panose="020B0604020202020204" pitchFamily="34" charset="0"/>
                <a:sym typeface="Arial" panose="020B0604020202020204" pitchFamily="34" charset="0"/>
              </a:rPr>
              <a:t> 2:</a:t>
            </a:r>
          </a:p>
        </p:txBody>
      </p:sp>
      <mc:AlternateContent xmlns:mc="http://schemas.openxmlformats.org/markup-compatibility/2006" xmlns:a14="http://schemas.microsoft.com/office/drawing/2010/main">
        <mc:Choice Requires="a14">
          <p:sp>
            <p:nvSpPr>
              <p:cNvPr id="2" name="Text Box 6">
                <a:extLst>
                  <a:ext uri="{FF2B5EF4-FFF2-40B4-BE49-F238E27FC236}">
                    <a16:creationId xmlns:a16="http://schemas.microsoft.com/office/drawing/2014/main" id="{0A00C5D0-3198-8B7D-D6B7-E3A4421CB646}"/>
                  </a:ext>
                </a:extLst>
              </p:cNvPr>
              <p:cNvSpPr txBox="1">
                <a:spLocks noChangeArrowheads="1"/>
              </p:cNvSpPr>
              <p:nvPr/>
            </p:nvSpPr>
            <p:spPr bwMode="auto">
              <a:xfrm>
                <a:off x="513806" y="4150026"/>
                <a:ext cx="7489371" cy="5650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800" b="0" i="1" smtClean="0">
                              <a:solidFill>
                                <a:schemeClr val="tx1"/>
                              </a:solidFill>
                              <a:latin typeface="Cambria Math" panose="02040503050406030204" pitchFamily="18" charset="0"/>
                              <a:cs typeface="Times New Roman" panose="02020603050405020304" pitchFamily="18" charset="0"/>
                            </a:rPr>
                          </m:ctrlPr>
                        </m:sSubPr>
                        <m:e>
                          <m:r>
                            <a:rPr lang="en-US" altLang="en-US" sz="2800" b="0" i="1" smtClean="0">
                              <a:solidFill>
                                <a:schemeClr val="tx1"/>
                              </a:solidFill>
                              <a:latin typeface="Cambria Math" panose="02040503050406030204" pitchFamily="18" charset="0"/>
                              <a:cs typeface="Times New Roman" panose="02020603050405020304" pitchFamily="18" charset="0"/>
                            </a:rPr>
                            <m:t>𝑆</m:t>
                          </m:r>
                        </m:e>
                        <m:sub>
                          <m:r>
                            <a:rPr lang="en-US" altLang="en-US" sz="2800" b="0" i="1" smtClean="0">
                              <a:solidFill>
                                <a:schemeClr val="tx1"/>
                              </a:solidFill>
                              <a:latin typeface="Cambria Math" panose="02040503050406030204" pitchFamily="18" charset="0"/>
                              <a:cs typeface="Times New Roman" panose="02020603050405020304" pitchFamily="18" charset="0"/>
                            </a:rPr>
                            <m:t>𝑥𝑞</m:t>
                          </m:r>
                        </m:sub>
                      </m:sSub>
                      <m:r>
                        <a:rPr lang="en-US" altLang="en-US" sz="2800" b="0" i="1" smtClean="0">
                          <a:solidFill>
                            <a:schemeClr val="tx1"/>
                          </a:solidFill>
                          <a:latin typeface="Cambria Math" panose="02040503050406030204" pitchFamily="18" charset="0"/>
                          <a:cs typeface="Times New Roman" panose="02020603050405020304" pitchFamily="18" charset="0"/>
                        </a:rPr>
                        <m:t>=2</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𝑅h</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.0,5.1,6=1,6</m:t>
                      </m:r>
                      <m:r>
                        <a:rPr lang="en-US" alt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Text Box 6">
                <a:extLst>
                  <a:ext uri="{FF2B5EF4-FFF2-40B4-BE49-F238E27FC236}">
                    <a16:creationId xmlns:a16="http://schemas.microsoft.com/office/drawing/2014/main" id="{0A00C5D0-3198-8B7D-D6B7-E3A4421CB646}"/>
                  </a:ext>
                </a:extLst>
              </p:cNvPr>
              <p:cNvSpPr txBox="1">
                <a:spLocks noRot="1" noChangeAspect="1" noMove="1" noResize="1" noEditPoints="1" noAdjustHandles="1" noChangeArrowheads="1" noChangeShapeType="1" noTextEdit="1"/>
              </p:cNvSpPr>
              <p:nvPr/>
            </p:nvSpPr>
            <p:spPr bwMode="auto">
              <a:xfrm>
                <a:off x="513806" y="4150026"/>
                <a:ext cx="7489371" cy="565091"/>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3" name="Text Box 6">
            <a:extLst>
              <a:ext uri="{FF2B5EF4-FFF2-40B4-BE49-F238E27FC236}">
                <a16:creationId xmlns:a16="http://schemas.microsoft.com/office/drawing/2014/main" id="{B27D5597-EA3F-8185-16B1-40103AE9C263}"/>
              </a:ext>
            </a:extLst>
          </p:cNvPr>
          <p:cNvSpPr txBox="1">
            <a:spLocks noChangeArrowheads="1"/>
          </p:cNvSpPr>
          <p:nvPr/>
        </p:nvSpPr>
        <p:spPr bwMode="auto">
          <a:xfrm>
            <a:off x="820603" y="3554160"/>
            <a:ext cx="8044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Diện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 Box 6">
                <a:extLst>
                  <a:ext uri="{FF2B5EF4-FFF2-40B4-BE49-F238E27FC236}">
                    <a16:creationId xmlns:a16="http://schemas.microsoft.com/office/drawing/2014/main" id="{8F90F981-30B6-9B60-107D-FDDD92EDF1F5}"/>
                  </a:ext>
                </a:extLst>
              </p:cNvPr>
              <p:cNvSpPr txBox="1">
                <a:spLocks noChangeArrowheads="1"/>
              </p:cNvSpPr>
              <p:nvPr/>
            </p:nvSpPr>
            <p:spPr bwMode="auto">
              <a:xfrm>
                <a:off x="719002" y="4878399"/>
                <a:ext cx="7184025" cy="5658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2800" b="0"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sSub>
                      <m:sSubPr>
                        <m:ctrlPr>
                          <a:rPr lang="en-US" altLang="en-US" sz="2800" b="0" i="1" smtClean="0">
                            <a:solidFill>
                              <a:schemeClr val="tx1"/>
                            </a:solidFill>
                            <a:latin typeface="Cambria Math" panose="02040503050406030204" pitchFamily="18" charset="0"/>
                            <a:cs typeface="Times New Roman" panose="02020603050405020304" pitchFamily="18" charset="0"/>
                          </a:rPr>
                        </m:ctrlPr>
                      </m:sSubPr>
                      <m:e>
                        <m:r>
                          <a:rPr lang="en-US" altLang="en-US" sz="2800" b="0" i="1" smtClean="0">
                            <a:solidFill>
                              <a:schemeClr val="tx1"/>
                            </a:solidFill>
                            <a:latin typeface="Cambria Math" panose="02040503050406030204" pitchFamily="18" charset="0"/>
                            <a:cs typeface="Times New Roman" panose="02020603050405020304" pitchFamily="18" charset="0"/>
                          </a:rPr>
                          <m:t>𝑆</m:t>
                        </m:r>
                      </m:e>
                      <m:sub>
                        <m:r>
                          <a:rPr lang="en-US" altLang="en-US" sz="2800" b="0" i="1" smtClean="0">
                            <a:solidFill>
                              <a:schemeClr val="tx1"/>
                            </a:solidFill>
                            <a:latin typeface="Cambria Math" panose="02040503050406030204" pitchFamily="18" charset="0"/>
                            <a:cs typeface="Times New Roman" panose="02020603050405020304" pitchFamily="18" charset="0"/>
                          </a:rPr>
                          <m:t>đá</m:t>
                        </m:r>
                        <m:r>
                          <a:rPr lang="en-US" altLang="en-US" sz="2800" b="0" i="1" smtClean="0">
                            <a:solidFill>
                              <a:schemeClr val="tx1"/>
                            </a:solidFill>
                            <a:latin typeface="Cambria Math" panose="02040503050406030204" pitchFamily="18" charset="0"/>
                            <a:cs typeface="Times New Roman" panose="02020603050405020304" pitchFamily="18" charset="0"/>
                          </a:rPr>
                          <m:t>𝑦</m:t>
                        </m:r>
                      </m:sub>
                    </m:sSub>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m:t>
                        </m:r>
                      </m:e>
                      <m: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0,5</m:t>
                        </m:r>
                      </m:e>
                      <m: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=0,25</m:t>
                    </m:r>
                    <m:r>
                      <a:rPr lang="en-US" alt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 Box 6">
                <a:extLst>
                  <a:ext uri="{FF2B5EF4-FFF2-40B4-BE49-F238E27FC236}">
                    <a16:creationId xmlns:a16="http://schemas.microsoft.com/office/drawing/2014/main" id="{8F90F981-30B6-9B60-107D-FDDD92EDF1F5}"/>
                  </a:ext>
                </a:extLst>
              </p:cNvPr>
              <p:cNvSpPr txBox="1">
                <a:spLocks noRot="1" noChangeAspect="1" noMove="1" noResize="1" noEditPoints="1" noAdjustHandles="1" noChangeArrowheads="1" noChangeShapeType="1" noTextEdit="1"/>
              </p:cNvSpPr>
              <p:nvPr/>
            </p:nvSpPr>
            <p:spPr bwMode="auto">
              <a:xfrm>
                <a:off x="719002" y="4878399"/>
                <a:ext cx="7184025" cy="565861"/>
              </a:xfrm>
              <a:prstGeom prst="rect">
                <a:avLst/>
              </a:prstGeom>
              <a:blipFill>
                <a:blip r:embed="rId6"/>
                <a:stretch>
                  <a:fillRect l="-1783" t="-9677"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11" name="Text Box 6">
            <a:extLst>
              <a:ext uri="{FF2B5EF4-FFF2-40B4-BE49-F238E27FC236}">
                <a16:creationId xmlns:a16="http://schemas.microsoft.com/office/drawing/2014/main" id="{0492D008-4BF9-0EE9-DBD4-BC8A3D682685}"/>
              </a:ext>
            </a:extLst>
          </p:cNvPr>
          <p:cNvSpPr txBox="1">
            <a:spLocks noChangeArrowheads="1"/>
          </p:cNvSpPr>
          <p:nvPr/>
        </p:nvSpPr>
        <p:spPr bwMode="auto">
          <a:xfrm>
            <a:off x="816250" y="5500529"/>
            <a:ext cx="8044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 Box 6">
                <a:extLst>
                  <a:ext uri="{FF2B5EF4-FFF2-40B4-BE49-F238E27FC236}">
                    <a16:creationId xmlns:a16="http://schemas.microsoft.com/office/drawing/2014/main" id="{5592AC30-226C-08C1-9088-9D72DEBCD379}"/>
                  </a:ext>
                </a:extLst>
              </p:cNvPr>
              <p:cNvSpPr txBox="1">
                <a:spLocks noChangeArrowheads="1"/>
              </p:cNvSpPr>
              <p:nvPr/>
            </p:nvSpPr>
            <p:spPr bwMode="auto">
              <a:xfrm>
                <a:off x="749482" y="6128079"/>
                <a:ext cx="8168095" cy="5658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28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en-US" sz="2800" b="0" i="0" smtClean="0">
                        <a:solidFill>
                          <a:schemeClr val="tx1"/>
                        </a:solidFill>
                        <a:latin typeface="Cambria Math" panose="02040503050406030204" pitchFamily="18" charset="0"/>
                        <a:cs typeface="Times New Roman" panose="02020603050405020304" pitchFamily="18" charset="0"/>
                      </a:rPr>
                      <m:t>V</m:t>
                    </m:r>
                    <m:r>
                      <a:rPr lang="en-US" altLang="en-US" sz="2800" b="0" i="0" smtClean="0">
                        <a:solidFill>
                          <a:schemeClr val="tx1"/>
                        </a:solidFill>
                        <a:latin typeface="Cambria Math" panose="02040503050406030204" pitchFamily="18" charset="0"/>
                        <a:cs typeface="Times New Roman" panose="02020603050405020304" pitchFamily="18" charset="0"/>
                      </a:rPr>
                      <m:t>=</m:t>
                    </m:r>
                    <m:sSub>
                      <m:sSubPr>
                        <m:ctrlPr>
                          <a:rPr lang="en-US" altLang="en-US" sz="2800" b="0" i="1" smtClean="0">
                            <a:solidFill>
                              <a:schemeClr val="tx1"/>
                            </a:solidFill>
                            <a:latin typeface="Cambria Math" panose="02040503050406030204" pitchFamily="18" charset="0"/>
                            <a:cs typeface="Times New Roman" panose="02020603050405020304" pitchFamily="18" charset="0"/>
                          </a:rPr>
                        </m:ctrlPr>
                      </m:sSubPr>
                      <m:e>
                        <m:r>
                          <a:rPr lang="en-US" altLang="en-US" sz="2800" b="0" i="1" smtClean="0">
                            <a:solidFill>
                              <a:schemeClr val="tx1"/>
                            </a:solidFill>
                            <a:latin typeface="Cambria Math" panose="02040503050406030204" pitchFamily="18" charset="0"/>
                            <a:cs typeface="Times New Roman" panose="02020603050405020304" pitchFamily="18" charset="0"/>
                          </a:rPr>
                          <m:t>𝑆</m:t>
                        </m:r>
                      </m:e>
                      <m:sub>
                        <m:r>
                          <a:rPr lang="en-US" altLang="en-US" sz="2800" b="0" i="1" smtClean="0">
                            <a:solidFill>
                              <a:schemeClr val="tx1"/>
                            </a:solidFill>
                            <a:latin typeface="Cambria Math" panose="02040503050406030204" pitchFamily="18" charset="0"/>
                            <a:cs typeface="Times New Roman" panose="02020603050405020304" pitchFamily="18" charset="0"/>
                          </a:rPr>
                          <m:t>đá</m:t>
                        </m:r>
                        <m:r>
                          <a:rPr lang="en-US" altLang="en-US" sz="2800" b="0" i="1" smtClean="0">
                            <a:solidFill>
                              <a:schemeClr val="tx1"/>
                            </a:solidFill>
                            <a:latin typeface="Cambria Math" panose="02040503050406030204" pitchFamily="18" charset="0"/>
                            <a:cs typeface="Times New Roman" panose="02020603050405020304" pitchFamily="18" charset="0"/>
                          </a:rPr>
                          <m:t>𝑦</m:t>
                        </m:r>
                      </m:sub>
                    </m:sSub>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h</m:t>
                    </m:r>
                    <m:r>
                      <a:rPr lang="en-US" altLang="en-US" sz="2800" b="0" i="1" smtClean="0">
                        <a:solidFill>
                          <a:schemeClr val="tx1"/>
                        </a:solidFill>
                        <a:latin typeface="Cambria Math" panose="02040503050406030204" pitchFamily="18" charset="0"/>
                        <a:cs typeface="Times New Roman" panose="02020603050405020304" pitchFamily="18" charset="0"/>
                      </a:rPr>
                      <m:t>=0,25</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.1,6=1,256≈1,3(</m:t>
                    </m:r>
                    <m:sSup>
                      <m:sSupPr>
                        <m:ctrlP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 Box 6">
                <a:extLst>
                  <a:ext uri="{FF2B5EF4-FFF2-40B4-BE49-F238E27FC236}">
                    <a16:creationId xmlns:a16="http://schemas.microsoft.com/office/drawing/2014/main" id="{5592AC30-226C-08C1-9088-9D72DEBCD379}"/>
                  </a:ext>
                </a:extLst>
              </p:cNvPr>
              <p:cNvSpPr txBox="1">
                <a:spLocks noRot="1" noChangeAspect="1" noMove="1" noResize="1" noEditPoints="1" noAdjustHandles="1" noChangeArrowheads="1" noChangeShapeType="1" noTextEdit="1"/>
              </p:cNvSpPr>
              <p:nvPr/>
            </p:nvSpPr>
            <p:spPr bwMode="auto">
              <a:xfrm>
                <a:off x="749482" y="6128079"/>
                <a:ext cx="8168095" cy="56586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4" grpId="0"/>
      <p:bldP spid="4" grpId="1"/>
      <p:bldP spid="7" grpId="0"/>
      <p:bldP spid="10" grpId="0" animBg="1"/>
      <p:bldP spid="2" grpId="0"/>
      <p:bldP spid="3" grpId="0"/>
      <p:bldP spid="5"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a:extLst>
              <a:ext uri="{FF2B5EF4-FFF2-40B4-BE49-F238E27FC236}">
                <a16:creationId xmlns:a16="http://schemas.microsoft.com/office/drawing/2014/main" id="{AA5C47C7-E828-E1BA-9C53-D0E02D0E4B14}"/>
              </a:ext>
            </a:extLst>
          </p:cNvPr>
          <p:cNvGrpSpPr>
            <a:grpSpLocks/>
          </p:cNvGrpSpPr>
          <p:nvPr/>
        </p:nvGrpSpPr>
        <p:grpSpPr bwMode="auto">
          <a:xfrm>
            <a:off x="1524000" y="1143000"/>
            <a:ext cx="8907992" cy="1828800"/>
            <a:chOff x="2193759" y="2917658"/>
            <a:chExt cx="13362212" cy="2743200"/>
          </a:xfrm>
        </p:grpSpPr>
        <p:grpSp>
          <p:nvGrpSpPr>
            <p:cNvPr id="44039" name="Group 4">
              <a:extLst>
                <a:ext uri="{FF2B5EF4-FFF2-40B4-BE49-F238E27FC236}">
                  <a16:creationId xmlns:a16="http://schemas.microsoft.com/office/drawing/2014/main" id="{C2F796E1-A4EB-266F-D644-38E32A9F8E7D}"/>
                </a:ext>
              </a:extLst>
            </p:cNvPr>
            <p:cNvGrpSpPr>
              <a:grpSpLocks/>
            </p:cNvGrpSpPr>
            <p:nvPr/>
          </p:nvGrpSpPr>
          <p:grpSpPr bwMode="auto">
            <a:xfrm>
              <a:off x="2193759" y="2917658"/>
              <a:ext cx="13335000" cy="2743200"/>
              <a:chOff x="-335748" y="0"/>
              <a:chExt cx="8393709" cy="2579249"/>
            </a:xfrm>
          </p:grpSpPr>
          <p:sp>
            <p:nvSpPr>
              <p:cNvPr id="44041" name="Freeform 5">
                <a:extLst>
                  <a:ext uri="{FF2B5EF4-FFF2-40B4-BE49-F238E27FC236}">
                    <a16:creationId xmlns:a16="http://schemas.microsoft.com/office/drawing/2014/main" id="{489DA5DA-2A05-E0C5-4B2A-BF31810BD439}"/>
                  </a:ext>
                </a:extLst>
              </p:cNvPr>
              <p:cNvSpPr>
                <a:spLocks/>
              </p:cNvSpPr>
              <p:nvPr/>
            </p:nvSpPr>
            <p:spPr bwMode="auto">
              <a:xfrm>
                <a:off x="-335748" y="12700"/>
                <a:ext cx="8393708" cy="2566549"/>
              </a:xfrm>
              <a:custGeom>
                <a:avLst/>
                <a:gdLst>
                  <a:gd name="T0" fmla="*/ 6247621 w 8560165"/>
                  <a:gd name="T1" fmla="*/ 10458779 h 2195620"/>
                  <a:gd name="T2" fmla="*/ 786329 w 8560165"/>
                  <a:gd name="T3" fmla="*/ 10458779 h 2195620"/>
                  <a:gd name="T4" fmla="*/ 0 w 8560165"/>
                  <a:gd name="T5" fmla="*/ 5229391 h 2195620"/>
                  <a:gd name="T6" fmla="*/ 0 w 8560165"/>
                  <a:gd name="T7" fmla="*/ 5229391 h 2195620"/>
                  <a:gd name="T8" fmla="*/ 786329 w 8560165"/>
                  <a:gd name="T9" fmla="*/ 0 h 2195620"/>
                  <a:gd name="T10" fmla="*/ 6247621 w 8560165"/>
                  <a:gd name="T11" fmla="*/ 0 h 2195620"/>
                  <a:gd name="T12" fmla="*/ 7033952 w 8560165"/>
                  <a:gd name="T13" fmla="*/ 5229391 h 2195620"/>
                  <a:gd name="T14" fmla="*/ 7033952 w 8560165"/>
                  <a:gd name="T15" fmla="*/ 5229391 h 2195620"/>
                  <a:gd name="T16" fmla="*/ 6247621 w 8560165"/>
                  <a:gd name="T17" fmla="*/ 10458779 h 21956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60165" h="2195620">
                    <a:moveTo>
                      <a:pt x="7603220" y="2195620"/>
                    </a:moveTo>
                    <a:lnTo>
                      <a:pt x="956945" y="2195620"/>
                    </a:lnTo>
                    <a:cubicBezTo>
                      <a:pt x="428371" y="2195620"/>
                      <a:pt x="0" y="1767122"/>
                      <a:pt x="0" y="1097810"/>
                    </a:cubicBezTo>
                    <a:cubicBezTo>
                      <a:pt x="0" y="428371"/>
                      <a:pt x="428371" y="0"/>
                      <a:pt x="956945" y="0"/>
                    </a:cubicBezTo>
                    <a:lnTo>
                      <a:pt x="7603220" y="0"/>
                    </a:lnTo>
                    <a:cubicBezTo>
                      <a:pt x="8131666" y="0"/>
                      <a:pt x="8560165" y="428371"/>
                      <a:pt x="8560165" y="1097810"/>
                    </a:cubicBezTo>
                    <a:cubicBezTo>
                      <a:pt x="8560165" y="1767122"/>
                      <a:pt x="8131667" y="2195620"/>
                      <a:pt x="7603220" y="2195620"/>
                    </a:cubicBezTo>
                    <a:close/>
                  </a:path>
                </a:pathLst>
              </a:custGeom>
              <a:solidFill>
                <a:srgbClr val="FFD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44042" name="Freeform 6">
                <a:extLst>
                  <a:ext uri="{FF2B5EF4-FFF2-40B4-BE49-F238E27FC236}">
                    <a16:creationId xmlns:a16="http://schemas.microsoft.com/office/drawing/2014/main" id="{DB5A2B94-3E03-95F1-C82F-E663BFDEFF21}"/>
                  </a:ext>
                </a:extLst>
              </p:cNvPr>
              <p:cNvSpPr>
                <a:spLocks/>
              </p:cNvSpPr>
              <p:nvPr/>
            </p:nvSpPr>
            <p:spPr bwMode="auto">
              <a:xfrm>
                <a:off x="-335747" y="0"/>
                <a:ext cx="8393708" cy="2579249"/>
              </a:xfrm>
              <a:custGeom>
                <a:avLst/>
                <a:gdLst>
                  <a:gd name="T0" fmla="*/ 6075360 w 8585565"/>
                  <a:gd name="T1" fmla="*/ 0 h 2221020"/>
                  <a:gd name="T2" fmla="*/ 773504 w 8585565"/>
                  <a:gd name="T3" fmla="*/ 0 h 2221020"/>
                  <a:gd name="T4" fmla="*/ 0 w 8585565"/>
                  <a:gd name="T5" fmla="*/ 4953711 h 2221020"/>
                  <a:gd name="T6" fmla="*/ 773504 w 8585565"/>
                  <a:gd name="T7" fmla="*/ 9907417 h 2221020"/>
                  <a:gd name="T8" fmla="*/ 6075360 w 8585565"/>
                  <a:gd name="T9" fmla="*/ 9907417 h 2221020"/>
                  <a:gd name="T10" fmla="*/ 6848867 w 8585565"/>
                  <a:gd name="T11" fmla="*/ 4953711 h 2221020"/>
                  <a:gd name="T12" fmla="*/ 6075360 w 8585565"/>
                  <a:gd name="T13" fmla="*/ 0 h 2221020"/>
                  <a:gd name="T14" fmla="*/ 6075360 w 8585565"/>
                  <a:gd name="T15" fmla="*/ 9794112 h 2221020"/>
                  <a:gd name="T16" fmla="*/ 773504 w 8585565"/>
                  <a:gd name="T17" fmla="*/ 9794112 h 2221020"/>
                  <a:gd name="T18" fmla="*/ 20260 w 8585565"/>
                  <a:gd name="T19" fmla="*/ 4953711 h 2221020"/>
                  <a:gd name="T20" fmla="*/ 773504 w 8585565"/>
                  <a:gd name="T21" fmla="*/ 113305 h 2221020"/>
                  <a:gd name="T22" fmla="*/ 6075360 w 8585565"/>
                  <a:gd name="T23" fmla="*/ 113305 h 2221020"/>
                  <a:gd name="T24" fmla="*/ 6828604 w 8585565"/>
                  <a:gd name="T25" fmla="*/ 4953711 h 2221020"/>
                  <a:gd name="T26" fmla="*/ 6075360 w 8585565"/>
                  <a:gd name="T27" fmla="*/ 9794112 h 22210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44040" name="Rectangle 2">
              <a:extLst>
                <a:ext uri="{FF2B5EF4-FFF2-40B4-BE49-F238E27FC236}">
                  <a16:creationId xmlns:a16="http://schemas.microsoft.com/office/drawing/2014/main" id="{58047629-A2BA-7EAF-2900-D2F18E758580}"/>
                </a:ext>
              </a:extLst>
            </p:cNvPr>
            <p:cNvSpPr>
              <a:spLocks noChangeArrowheads="1"/>
            </p:cNvSpPr>
            <p:nvPr/>
          </p:nvSpPr>
          <p:spPr bwMode="auto">
            <a:xfrm>
              <a:off x="2220972" y="3706951"/>
              <a:ext cx="13334999" cy="12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58775" algn="l"/>
                  <a:tab pos="7191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8775" algn="l"/>
                  <a:tab pos="7191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8775" algn="l"/>
                  <a:tab pos="7191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nl-NL" altLang="en-US" sz="3534" b="1">
                  <a:solidFill>
                    <a:srgbClr val="000000"/>
                  </a:solidFill>
                  <a:latin typeface="Arial" panose="020B0604020202020204" pitchFamily="34" charset="0"/>
                  <a:ea typeface="Calibri" panose="020F0502020204030204" pitchFamily="34" charset="0"/>
                  <a:cs typeface="Arial" panose="020B0604020202020204" pitchFamily="34" charset="0"/>
                </a:rPr>
                <a:t>2. HÌNH NÓN</a:t>
              </a:r>
              <a:endParaRPr lang="en-US" altLang="en-US" sz="3534">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44035" name="Picture 7">
            <a:extLst>
              <a:ext uri="{FF2B5EF4-FFF2-40B4-BE49-F238E27FC236}">
                <a16:creationId xmlns:a16="http://schemas.microsoft.com/office/drawing/2014/main" id="{ADA0B7EF-E0E8-0188-CC86-0D9137960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700" y="4602692"/>
            <a:ext cx="4495800" cy="225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4">
            <a:extLst>
              <a:ext uri="{FF2B5EF4-FFF2-40B4-BE49-F238E27FC236}">
                <a16:creationId xmlns:a16="http://schemas.microsoft.com/office/drawing/2014/main" id="{EAABE8CC-ECAF-63D4-132A-AF7182A7382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2400" y="4140201"/>
            <a:ext cx="782109" cy="6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5">
            <a:extLst>
              <a:ext uri="{FF2B5EF4-FFF2-40B4-BE49-F238E27FC236}">
                <a16:creationId xmlns:a16="http://schemas.microsoft.com/office/drawing/2014/main" id="{A8BC2F27-F73E-E975-7442-5FC06774421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585125">
            <a:off x="10992909" y="3618443"/>
            <a:ext cx="1455208" cy="37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6">
            <a:extLst>
              <a:ext uri="{FF2B5EF4-FFF2-40B4-BE49-F238E27FC236}">
                <a16:creationId xmlns:a16="http://schemas.microsoft.com/office/drawing/2014/main" id="{766CB938-E394-CC85-F59E-D17B11DA0B6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708999">
            <a:off x="10955867" y="259293"/>
            <a:ext cx="789517" cy="116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a:extLst>
              <a:ext uri="{FF2B5EF4-FFF2-40B4-BE49-F238E27FC236}">
                <a16:creationId xmlns:a16="http://schemas.microsoft.com/office/drawing/2014/main" id="{6783CB0E-7A8A-BA32-82DB-952CDEAA16C4}"/>
              </a:ext>
            </a:extLst>
          </p:cNvPr>
          <p:cNvSpPr>
            <a:spLocks noChangeArrowheads="1"/>
          </p:cNvSpPr>
          <p:nvPr/>
        </p:nvSpPr>
        <p:spPr bwMode="auto">
          <a:xfrm>
            <a:off x="254000" y="381000"/>
            <a:ext cx="5181600" cy="534459"/>
          </a:xfrm>
          <a:prstGeom prst="rect">
            <a:avLst/>
          </a:prstGeom>
          <a:solidFill>
            <a:schemeClr val="accent3"/>
          </a:solidFill>
          <a:ln w="9525">
            <a:noFill/>
            <a:miter lim="800000"/>
            <a:headEnd/>
            <a:tailEnd/>
          </a:ln>
          <a:effectLst/>
        </p:spPr>
        <p:txBody>
          <a:bodyPr anchor="ctr"/>
          <a:lstStyle/>
          <a:p>
            <a:pPr marL="468337" indent="-468337" algn="ctr" defTabSz="914446">
              <a:defRPr/>
            </a:pPr>
            <a:r>
              <a:rPr lang="en-US" sz="2800" b="1" dirty="0">
                <a:solidFill>
                  <a:schemeClr val="bg1"/>
                </a:solidFill>
                <a:effectLst>
                  <a:outerShdw blurRad="38100" dist="38100" dir="2700000" algn="tl">
                    <a:srgbClr val="C0C0C0"/>
                  </a:outerShdw>
                </a:effectLst>
                <a:latin typeface="Times New Roman" pitchFamily="18" charset="0"/>
                <a:cs typeface="Times New Roman" pitchFamily="18" charset="0"/>
              </a:rPr>
              <a:t>1.Nhận </a:t>
            </a:r>
            <a:r>
              <a:rPr lang="en-US" sz="2800" b="1" dirty="0" err="1">
                <a:solidFill>
                  <a:schemeClr val="bg1"/>
                </a:solidFill>
                <a:effectLst>
                  <a:outerShdw blurRad="38100" dist="38100" dir="2700000" algn="tl">
                    <a:srgbClr val="C0C0C0"/>
                  </a:outerShdw>
                </a:effectLst>
                <a:latin typeface="Times New Roman" pitchFamily="18" charset="0"/>
                <a:cs typeface="Times New Roman" pitchFamily="18" charset="0"/>
              </a:rPr>
              <a:t>biết</a:t>
            </a:r>
            <a:r>
              <a:rPr lang="en-US" sz="2800" b="1" dirty="0">
                <a:solidFill>
                  <a:schemeClr val="bg1"/>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C0C0C0"/>
                  </a:outerShdw>
                </a:effectLst>
                <a:latin typeface="Times New Roman" pitchFamily="18" charset="0"/>
                <a:cs typeface="Times New Roman" pitchFamily="18" charset="0"/>
              </a:rPr>
              <a:t>hình</a:t>
            </a:r>
            <a:r>
              <a:rPr lang="en-US" sz="2800" b="1" dirty="0">
                <a:solidFill>
                  <a:schemeClr val="bg1"/>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C0C0C0"/>
                  </a:outerShdw>
                </a:effectLst>
                <a:latin typeface="Times New Roman" pitchFamily="18" charset="0"/>
                <a:cs typeface="Times New Roman" pitchFamily="18" charset="0"/>
              </a:rPr>
              <a:t>nón</a:t>
            </a:r>
            <a:endParaRPr lang="en-US" sz="2800" b="1" dirty="0">
              <a:solidFill>
                <a:schemeClr val="bg1"/>
              </a:solidFill>
              <a:effectLst>
                <a:outerShdw blurRad="38100" dist="38100" dir="2700000" algn="tl">
                  <a:srgbClr val="C0C0C0"/>
                </a:outerShdw>
              </a:effectLst>
              <a:latin typeface="Times New Roman" pitchFamily="18" charset="0"/>
              <a:cs typeface="Times New Roman" pitchFamily="18" charset="0"/>
            </a:endParaRPr>
          </a:p>
        </p:txBody>
      </p:sp>
      <p:pic>
        <p:nvPicPr>
          <p:cNvPr id="45059" name="Picture 11">
            <a:extLst>
              <a:ext uri="{FF2B5EF4-FFF2-40B4-BE49-F238E27FC236}">
                <a16:creationId xmlns:a16="http://schemas.microsoft.com/office/drawing/2014/main" id="{A22B3C98-500E-5D4B-06D4-6F49DE339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692"/>
            <a:ext cx="10058400" cy="572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F472FC01-32B0-7DCD-AFFF-B01BDF9178BA}"/>
              </a:ext>
            </a:extLst>
          </p:cNvPr>
          <p:cNvSpPr>
            <a:spLocks noGrp="1" noChangeArrowheads="1"/>
          </p:cNvSpPr>
          <p:nvPr>
            <p:ph type="body" sz="half" idx="1"/>
          </p:nvPr>
        </p:nvSpPr>
        <p:spPr>
          <a:xfrm>
            <a:off x="282576" y="719667"/>
            <a:ext cx="5173133" cy="609600"/>
          </a:xfrm>
        </p:spPr>
        <p:txBody>
          <a:bodyPr vert="horz" lIns="0" tIns="0" rIns="0" bIns="0" rtlCol="0">
            <a:normAutofit/>
          </a:bodyPr>
          <a:lstStyle/>
          <a:p>
            <a:pPr eaLnBrk="1" hangingPunct="1">
              <a:buFontTx/>
              <a:buNone/>
              <a:defRPr/>
            </a:pPr>
            <a:r>
              <a:rPr lang="en-US" altLang="en-US" u="sng" dirty="0">
                <a:solidFill>
                  <a:srgbClr val="FF0000"/>
                </a:solidFill>
                <a:latin typeface="+mj-lt"/>
                <a:cs typeface="Times New Roman" panose="02020603050405020304" pitchFamily="18" charset="0"/>
              </a:rPr>
              <a:t>a/ </a:t>
            </a:r>
            <a:r>
              <a:rPr lang="en-US" altLang="en-US" u="sng" dirty="0" err="1">
                <a:solidFill>
                  <a:srgbClr val="FF0000"/>
                </a:solidFill>
                <a:latin typeface="+mj-lt"/>
                <a:cs typeface="Times New Roman" panose="02020603050405020304" pitchFamily="18" charset="0"/>
              </a:rPr>
              <a:t>Sự</a:t>
            </a:r>
            <a:r>
              <a:rPr lang="en-US" altLang="en-US" u="sng" dirty="0">
                <a:solidFill>
                  <a:srgbClr val="FF0000"/>
                </a:solidFill>
                <a:latin typeface="+mj-lt"/>
                <a:cs typeface="Times New Roman" panose="02020603050405020304" pitchFamily="18" charset="0"/>
              </a:rPr>
              <a:t> </a:t>
            </a:r>
            <a:r>
              <a:rPr lang="en-US" altLang="en-US" u="sng" dirty="0" err="1">
                <a:solidFill>
                  <a:srgbClr val="FF0000"/>
                </a:solidFill>
                <a:latin typeface="+mj-lt"/>
                <a:cs typeface="Times New Roman" panose="02020603050405020304" pitchFamily="18" charset="0"/>
              </a:rPr>
              <a:t>tạo</a:t>
            </a:r>
            <a:r>
              <a:rPr lang="en-US" altLang="en-US" u="sng" dirty="0">
                <a:solidFill>
                  <a:srgbClr val="FF0000"/>
                </a:solidFill>
                <a:latin typeface="+mj-lt"/>
                <a:cs typeface="Times New Roman" panose="02020603050405020304" pitchFamily="18" charset="0"/>
              </a:rPr>
              <a:t> </a:t>
            </a:r>
            <a:r>
              <a:rPr lang="en-US" altLang="en-US" u="sng" dirty="0" err="1">
                <a:solidFill>
                  <a:srgbClr val="FF0000"/>
                </a:solidFill>
                <a:latin typeface="+mj-lt"/>
                <a:cs typeface="Times New Roman" panose="02020603050405020304" pitchFamily="18" charset="0"/>
              </a:rPr>
              <a:t>thành</a:t>
            </a:r>
            <a:r>
              <a:rPr lang="en-US" altLang="en-US" u="sng" dirty="0">
                <a:solidFill>
                  <a:srgbClr val="FF0000"/>
                </a:solidFill>
                <a:latin typeface="+mj-lt"/>
                <a:cs typeface="Times New Roman" panose="02020603050405020304" pitchFamily="18" charset="0"/>
              </a:rPr>
              <a:t> </a:t>
            </a:r>
            <a:r>
              <a:rPr lang="en-US" altLang="en-US" u="sng" dirty="0" err="1">
                <a:solidFill>
                  <a:srgbClr val="FF0000"/>
                </a:solidFill>
                <a:latin typeface="+mj-lt"/>
                <a:cs typeface="Times New Roman" panose="02020603050405020304" pitchFamily="18" charset="0"/>
              </a:rPr>
              <a:t>hình</a:t>
            </a:r>
            <a:r>
              <a:rPr lang="en-US" altLang="en-US" u="sng" dirty="0">
                <a:solidFill>
                  <a:srgbClr val="FF0000"/>
                </a:solidFill>
                <a:latin typeface="+mj-lt"/>
                <a:cs typeface="Times New Roman" panose="02020603050405020304" pitchFamily="18" charset="0"/>
              </a:rPr>
              <a:t> </a:t>
            </a:r>
            <a:r>
              <a:rPr lang="en-US" altLang="en-US" u="sng" dirty="0" err="1">
                <a:solidFill>
                  <a:srgbClr val="FF0000"/>
                </a:solidFill>
                <a:latin typeface="+mj-lt"/>
                <a:cs typeface="Times New Roman" panose="02020603050405020304" pitchFamily="18" charset="0"/>
              </a:rPr>
              <a:t>nón</a:t>
            </a:r>
            <a:r>
              <a:rPr lang="en-US" altLang="en-US" u="sng" dirty="0">
                <a:solidFill>
                  <a:srgbClr val="FF0000"/>
                </a:solidFill>
                <a:latin typeface="+mj-lt"/>
                <a:cs typeface="Times New Roman" panose="02020603050405020304" pitchFamily="18" charset="0"/>
              </a:rPr>
              <a:t>:</a:t>
            </a:r>
            <a:r>
              <a:rPr lang="en-US" altLang="en-US" u="sng" dirty="0">
                <a:latin typeface="+mj-lt"/>
                <a:cs typeface="Times New Roman" panose="02020603050405020304" pitchFamily="18" charset="0"/>
              </a:rPr>
              <a:t> </a:t>
            </a:r>
            <a:endParaRPr lang="en-US" altLang="en-US" dirty="0">
              <a:latin typeface="+mj-lt"/>
              <a:cs typeface="Times New Roman" panose="02020603050405020304" pitchFamily="18" charset="0"/>
            </a:endParaRPr>
          </a:p>
          <a:p>
            <a:pPr eaLnBrk="1" hangingPunct="1">
              <a:buFontTx/>
              <a:buNone/>
              <a:defRPr/>
            </a:pPr>
            <a:endParaRPr lang="en-US" altLang="en-US" dirty="0">
              <a:latin typeface="+mj-lt"/>
            </a:endParaRPr>
          </a:p>
          <a:p>
            <a:pPr eaLnBrk="1" hangingPunct="1">
              <a:buFontTx/>
              <a:buNone/>
              <a:defRPr/>
            </a:pPr>
            <a:endParaRPr lang="en-US" altLang="en-US" dirty="0">
              <a:latin typeface="+mj-lt"/>
            </a:endParaRPr>
          </a:p>
        </p:txBody>
      </p:sp>
      <p:sp>
        <p:nvSpPr>
          <p:cNvPr id="4103" name="Text Box 7">
            <a:extLst>
              <a:ext uri="{FF2B5EF4-FFF2-40B4-BE49-F238E27FC236}">
                <a16:creationId xmlns:a16="http://schemas.microsoft.com/office/drawing/2014/main" id="{6F67A9FF-DAFF-4C5D-9DB2-D1C232956CEC}"/>
              </a:ext>
            </a:extLst>
          </p:cNvPr>
          <p:cNvSpPr txBox="1">
            <a:spLocks noChangeArrowheads="1"/>
          </p:cNvSpPr>
          <p:nvPr/>
        </p:nvSpPr>
        <p:spPr bwMode="auto">
          <a:xfrm>
            <a:off x="234950" y="1768475"/>
            <a:ext cx="5973233" cy="114307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lnSpc>
                <a:spcPct val="150000"/>
              </a:lnSpc>
              <a:spcBef>
                <a:spcPct val="50000"/>
              </a:spcBef>
              <a:defRPr/>
            </a:pPr>
            <a:r>
              <a:rPr lang="en-US" altLang="en-US" sz="2400" dirty="0">
                <a:latin typeface="+mj-lt"/>
              </a:rPr>
              <a:t>- </a:t>
            </a:r>
            <a:r>
              <a:rPr lang="en-US" altLang="en-US" sz="2400" dirty="0" err="1">
                <a:latin typeface="+mj-lt"/>
              </a:rPr>
              <a:t>Hình</a:t>
            </a:r>
            <a:r>
              <a:rPr lang="en-US" altLang="en-US" sz="2400" dirty="0">
                <a:latin typeface="+mj-lt"/>
              </a:rPr>
              <a:t> </a:t>
            </a:r>
            <a:r>
              <a:rPr lang="en-US" altLang="en-US" sz="2400" dirty="0" err="1">
                <a:latin typeface="+mj-lt"/>
              </a:rPr>
              <a:t>nón</a:t>
            </a:r>
            <a:r>
              <a:rPr lang="en-US" altLang="en-US" sz="2400" dirty="0">
                <a:latin typeface="+mj-lt"/>
              </a:rPr>
              <a:t> </a:t>
            </a:r>
            <a:r>
              <a:rPr lang="en-US" altLang="en-US" sz="2400" dirty="0" err="1">
                <a:latin typeface="+mj-lt"/>
              </a:rPr>
              <a:t>được</a:t>
            </a:r>
            <a:r>
              <a:rPr lang="en-US" altLang="en-US" sz="2400" dirty="0">
                <a:latin typeface="+mj-lt"/>
              </a:rPr>
              <a:t> </a:t>
            </a:r>
            <a:r>
              <a:rPr lang="en-US" altLang="en-US" sz="2400" dirty="0" err="1">
                <a:latin typeface="+mj-lt"/>
              </a:rPr>
              <a:t>tạo</a:t>
            </a:r>
            <a:r>
              <a:rPr lang="en-US" altLang="en-US" sz="2400" dirty="0">
                <a:latin typeface="+mj-lt"/>
              </a:rPr>
              <a:t> </a:t>
            </a:r>
            <a:r>
              <a:rPr lang="en-US" altLang="en-US" sz="2400" dirty="0" err="1">
                <a:latin typeface="+mj-lt"/>
              </a:rPr>
              <a:t>thành</a:t>
            </a:r>
            <a:r>
              <a:rPr lang="en-US" altLang="en-US" sz="2400" dirty="0">
                <a:latin typeface="+mj-lt"/>
              </a:rPr>
              <a:t> </a:t>
            </a:r>
            <a:r>
              <a:rPr lang="en-US" altLang="en-US" sz="2400" dirty="0" err="1">
                <a:latin typeface="+mj-lt"/>
              </a:rPr>
              <a:t>khi</a:t>
            </a:r>
            <a:r>
              <a:rPr lang="en-US" altLang="en-US" sz="2400" dirty="0">
                <a:latin typeface="+mj-lt"/>
              </a:rPr>
              <a:t> quay tam </a:t>
            </a:r>
            <a:r>
              <a:rPr lang="en-US" altLang="en-US" sz="2400" dirty="0" err="1">
                <a:latin typeface="+mj-lt"/>
              </a:rPr>
              <a:t>giác</a:t>
            </a:r>
            <a:r>
              <a:rPr lang="en-US" altLang="en-US" sz="2400" dirty="0">
                <a:latin typeface="+mj-lt"/>
              </a:rPr>
              <a:t> SOA </a:t>
            </a:r>
            <a:r>
              <a:rPr lang="en-US" altLang="en-US" sz="2400" dirty="0" err="1">
                <a:latin typeface="+mj-lt"/>
              </a:rPr>
              <a:t>vuông</a:t>
            </a:r>
            <a:r>
              <a:rPr lang="en-US" altLang="en-US" sz="2400" dirty="0">
                <a:latin typeface="+mj-lt"/>
              </a:rPr>
              <a:t> </a:t>
            </a:r>
            <a:r>
              <a:rPr lang="en-US" altLang="en-US" sz="2400" dirty="0" err="1">
                <a:latin typeface="+mj-lt"/>
              </a:rPr>
              <a:t>tại</a:t>
            </a:r>
            <a:r>
              <a:rPr lang="en-US" altLang="en-US" sz="2400" dirty="0">
                <a:latin typeface="+mj-lt"/>
              </a:rPr>
              <a:t> O </a:t>
            </a:r>
            <a:r>
              <a:rPr lang="en-US" altLang="en-US" sz="2400" dirty="0" err="1">
                <a:latin typeface="+mj-lt"/>
              </a:rPr>
              <a:t>một</a:t>
            </a:r>
            <a:r>
              <a:rPr lang="en-US" altLang="en-US" sz="2400" dirty="0">
                <a:latin typeface="+mj-lt"/>
              </a:rPr>
              <a:t> </a:t>
            </a:r>
            <a:r>
              <a:rPr lang="en-US" altLang="en-US" sz="2400" dirty="0" err="1">
                <a:latin typeface="+mj-lt"/>
              </a:rPr>
              <a:t>vòng</a:t>
            </a:r>
            <a:r>
              <a:rPr lang="en-US" altLang="en-US" sz="2400" dirty="0">
                <a:latin typeface="+mj-lt"/>
              </a:rPr>
              <a:t> </a:t>
            </a:r>
            <a:r>
              <a:rPr lang="en-US" altLang="en-US" sz="2400" dirty="0" err="1">
                <a:latin typeface="+mj-lt"/>
              </a:rPr>
              <a:t>quanh</a:t>
            </a:r>
            <a:r>
              <a:rPr lang="en-US" altLang="en-US" sz="2400" dirty="0">
                <a:latin typeface="+mj-lt"/>
              </a:rPr>
              <a:t> OS </a:t>
            </a:r>
            <a:r>
              <a:rPr lang="en-US" altLang="en-US" sz="2400" dirty="0" err="1">
                <a:latin typeface="+mj-lt"/>
              </a:rPr>
              <a:t>cố</a:t>
            </a:r>
            <a:r>
              <a:rPr lang="en-US" altLang="en-US" sz="2400" dirty="0">
                <a:latin typeface="+mj-lt"/>
              </a:rPr>
              <a:t> </a:t>
            </a:r>
            <a:r>
              <a:rPr lang="en-US" altLang="en-US" sz="2400" dirty="0" err="1">
                <a:latin typeface="+mj-lt"/>
              </a:rPr>
              <a:t>định</a:t>
            </a:r>
            <a:r>
              <a:rPr lang="en-US" altLang="en-US" sz="2400" dirty="0">
                <a:latin typeface="+mj-lt"/>
              </a:rPr>
              <a:t>.</a:t>
            </a:r>
          </a:p>
        </p:txBody>
      </p:sp>
      <p:grpSp>
        <p:nvGrpSpPr>
          <p:cNvPr id="4106" name="Group 10">
            <a:extLst>
              <a:ext uri="{FF2B5EF4-FFF2-40B4-BE49-F238E27FC236}">
                <a16:creationId xmlns:a16="http://schemas.microsoft.com/office/drawing/2014/main" id="{38B828C2-170A-A353-6915-B54814953A2D}"/>
              </a:ext>
            </a:extLst>
          </p:cNvPr>
          <p:cNvGrpSpPr>
            <a:grpSpLocks/>
          </p:cNvGrpSpPr>
          <p:nvPr/>
        </p:nvGrpSpPr>
        <p:grpSpPr bwMode="auto">
          <a:xfrm>
            <a:off x="7395633" y="1196975"/>
            <a:ext cx="2095500" cy="1981200"/>
            <a:chOff x="123" y="720"/>
            <a:chExt cx="1290" cy="1248"/>
          </a:xfrm>
        </p:grpSpPr>
        <p:sp>
          <p:nvSpPr>
            <p:cNvPr id="3194" name="AutoShape 11">
              <a:extLst>
                <a:ext uri="{FF2B5EF4-FFF2-40B4-BE49-F238E27FC236}">
                  <a16:creationId xmlns:a16="http://schemas.microsoft.com/office/drawing/2014/main" id="{BFB08AC7-A0B5-9BF3-B8C1-853706A20168}"/>
                </a:ext>
              </a:extLst>
            </p:cNvPr>
            <p:cNvSpPr>
              <a:spLocks noChangeArrowheads="1"/>
            </p:cNvSpPr>
            <p:nvPr/>
          </p:nvSpPr>
          <p:spPr bwMode="auto">
            <a:xfrm flipH="1">
              <a:off x="288" y="888"/>
              <a:ext cx="576" cy="864"/>
            </a:xfrm>
            <a:prstGeom prst="rtTriangle">
              <a:avLst/>
            </a:prstGeom>
            <a:gradFill rotWithShape="1">
              <a:gsLst>
                <a:gs pos="0">
                  <a:srgbClr val="767600"/>
                </a:gs>
                <a:gs pos="50000">
                  <a:srgbClr val="FFFF00"/>
                </a:gs>
                <a:gs pos="100000">
                  <a:srgbClr val="767600"/>
                </a:gs>
              </a:gsLst>
              <a:lin ang="5400000" scaled="1"/>
            </a:gradFill>
            <a:ln w="2857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defRPr/>
              </a:pPr>
              <a:endParaRPr lang="en-US" altLang="en-US">
                <a:solidFill>
                  <a:srgbClr val="000000"/>
                </a:solidFill>
                <a:latin typeface="+mj-lt"/>
              </a:endParaRPr>
            </a:p>
          </p:txBody>
        </p:sp>
        <p:sp>
          <p:nvSpPr>
            <p:cNvPr id="3195" name="Line 12">
              <a:extLst>
                <a:ext uri="{FF2B5EF4-FFF2-40B4-BE49-F238E27FC236}">
                  <a16:creationId xmlns:a16="http://schemas.microsoft.com/office/drawing/2014/main" id="{CA38791A-B0A4-FD14-A61A-A447545A7597}"/>
                </a:ext>
              </a:extLst>
            </p:cNvPr>
            <p:cNvSpPr>
              <a:spLocks noChangeShapeType="1"/>
            </p:cNvSpPr>
            <p:nvPr/>
          </p:nvSpPr>
          <p:spPr bwMode="auto">
            <a:xfrm>
              <a:off x="864" y="720"/>
              <a:ext cx="0" cy="1248"/>
            </a:xfrm>
            <a:prstGeom prst="line">
              <a:avLst/>
            </a:prstGeom>
            <a:noFill/>
            <a:ln w="28575">
              <a:solidFill>
                <a:schemeClr val="tx1"/>
              </a:solidFill>
              <a:round/>
              <a:headEnd/>
              <a:tailEnd/>
            </a:ln>
          </p:spPr>
          <p:txBody>
            <a:bodyPr/>
            <a:lstStyle/>
            <a:p>
              <a:pPr defTabSz="914446">
                <a:defRPr/>
              </a:pPr>
              <a:endParaRPr lang="en-US">
                <a:solidFill>
                  <a:srgbClr val="000000"/>
                </a:solidFill>
                <a:latin typeface="+mj-lt"/>
              </a:endParaRPr>
            </a:p>
          </p:txBody>
        </p:sp>
        <p:sp>
          <p:nvSpPr>
            <p:cNvPr id="3196" name="Rectangle 13">
              <a:extLst>
                <a:ext uri="{FF2B5EF4-FFF2-40B4-BE49-F238E27FC236}">
                  <a16:creationId xmlns:a16="http://schemas.microsoft.com/office/drawing/2014/main" id="{5C5FAFEB-4AA1-1855-2BDA-6C043CE22540}"/>
                </a:ext>
              </a:extLst>
            </p:cNvPr>
            <p:cNvSpPr>
              <a:spLocks noChangeArrowheads="1"/>
            </p:cNvSpPr>
            <p:nvPr/>
          </p:nvSpPr>
          <p:spPr bwMode="auto">
            <a:xfrm>
              <a:off x="796" y="1680"/>
              <a:ext cx="68" cy="68"/>
            </a:xfrm>
            <a:prstGeom prst="rect">
              <a:avLst/>
            </a:prstGeom>
            <a:noFill/>
            <a:ln w="19050">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defRPr/>
              </a:pPr>
              <a:endParaRPr lang="en-US" altLang="en-US">
                <a:solidFill>
                  <a:srgbClr val="000000"/>
                </a:solidFill>
                <a:latin typeface="+mj-lt"/>
              </a:endParaRPr>
            </a:p>
          </p:txBody>
        </p:sp>
        <p:sp>
          <p:nvSpPr>
            <p:cNvPr id="3197" name="Text Box 14">
              <a:extLst>
                <a:ext uri="{FF2B5EF4-FFF2-40B4-BE49-F238E27FC236}">
                  <a16:creationId xmlns:a16="http://schemas.microsoft.com/office/drawing/2014/main" id="{96F636EF-AC43-3512-885E-8BECE9DA48B4}"/>
                </a:ext>
              </a:extLst>
            </p:cNvPr>
            <p:cNvSpPr txBox="1">
              <a:spLocks noChangeArrowheads="1"/>
            </p:cNvSpPr>
            <p:nvPr/>
          </p:nvSpPr>
          <p:spPr bwMode="auto">
            <a:xfrm>
              <a:off x="837" y="768"/>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S</a:t>
              </a:r>
            </a:p>
          </p:txBody>
        </p:sp>
        <p:sp>
          <p:nvSpPr>
            <p:cNvPr id="3198" name="Text Box 15">
              <a:extLst>
                <a:ext uri="{FF2B5EF4-FFF2-40B4-BE49-F238E27FC236}">
                  <a16:creationId xmlns:a16="http://schemas.microsoft.com/office/drawing/2014/main" id="{91BCBDBE-AB08-7139-6486-7EB664810FD1}"/>
                </a:ext>
              </a:extLst>
            </p:cNvPr>
            <p:cNvSpPr txBox="1">
              <a:spLocks noChangeArrowheads="1"/>
            </p:cNvSpPr>
            <p:nvPr/>
          </p:nvSpPr>
          <p:spPr bwMode="auto">
            <a:xfrm>
              <a:off x="816" y="1632"/>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a:solidFill>
                    <a:srgbClr val="000000"/>
                  </a:solidFill>
                  <a:latin typeface="+mj-lt"/>
                </a:rPr>
                <a:t>O</a:t>
              </a:r>
            </a:p>
          </p:txBody>
        </p:sp>
        <p:sp>
          <p:nvSpPr>
            <p:cNvPr id="3199" name="Text Box 16">
              <a:extLst>
                <a:ext uri="{FF2B5EF4-FFF2-40B4-BE49-F238E27FC236}">
                  <a16:creationId xmlns:a16="http://schemas.microsoft.com/office/drawing/2014/main" id="{195E1CB7-D6FA-7D0E-144F-D93D75CD0F3C}"/>
                </a:ext>
              </a:extLst>
            </p:cNvPr>
            <p:cNvSpPr txBox="1">
              <a:spLocks noChangeArrowheads="1"/>
            </p:cNvSpPr>
            <p:nvPr/>
          </p:nvSpPr>
          <p:spPr bwMode="auto">
            <a:xfrm>
              <a:off x="123" y="1701"/>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A</a:t>
              </a:r>
            </a:p>
          </p:txBody>
        </p:sp>
      </p:grpSp>
      <p:sp>
        <p:nvSpPr>
          <p:cNvPr id="4116" name="Arc 20">
            <a:extLst>
              <a:ext uri="{FF2B5EF4-FFF2-40B4-BE49-F238E27FC236}">
                <a16:creationId xmlns:a16="http://schemas.microsoft.com/office/drawing/2014/main" id="{5A82FC87-EBDE-4BB8-DCC4-1C27B55CE3B7}"/>
              </a:ext>
            </a:extLst>
          </p:cNvPr>
          <p:cNvSpPr>
            <a:spLocks/>
          </p:cNvSpPr>
          <p:nvPr/>
        </p:nvSpPr>
        <p:spPr bwMode="auto">
          <a:xfrm rot="6998718" flipV="1">
            <a:off x="8449733" y="1950509"/>
            <a:ext cx="360892" cy="337608"/>
          </a:xfrm>
          <a:custGeom>
            <a:avLst/>
            <a:gdLst>
              <a:gd name="T0" fmla="*/ 302580 w 43200"/>
              <a:gd name="T1" fmla="*/ 0 h 37451"/>
              <a:gd name="T2" fmla="*/ 13705 w 43200"/>
              <a:gd name="T3" fmla="*/ 66902 h 37451"/>
              <a:gd name="T4" fmla="*/ 180182 w 43200"/>
              <a:gd name="T5" fmla="*/ 139756 h 37451"/>
              <a:gd name="T6" fmla="*/ 0 60000 65536"/>
              <a:gd name="T7" fmla="*/ 0 60000 65536"/>
              <a:gd name="T8" fmla="*/ 0 60000 65536"/>
            </a:gdLst>
            <a:ahLst/>
            <a:cxnLst>
              <a:cxn ang="T6">
                <a:pos x="T0" y="T1"/>
              </a:cxn>
              <a:cxn ang="T7">
                <a:pos x="T2" y="T3"/>
              </a:cxn>
              <a:cxn ang="T8">
                <a:pos x="T4" y="T5"/>
              </a:cxn>
            </a:cxnLst>
            <a:rect l="0" t="0" r="r" b="b"/>
            <a:pathLst>
              <a:path w="43200" h="37451" fill="none" extrusionOk="0">
                <a:moveTo>
                  <a:pt x="36273" y="-1"/>
                </a:moveTo>
                <a:cubicBezTo>
                  <a:pt x="40689" y="4087"/>
                  <a:pt x="43200" y="9833"/>
                  <a:pt x="43200" y="15851"/>
                </a:cubicBezTo>
                <a:cubicBezTo>
                  <a:pt x="43200" y="27780"/>
                  <a:pt x="33529" y="37451"/>
                  <a:pt x="21600" y="37451"/>
                </a:cubicBezTo>
                <a:cubicBezTo>
                  <a:pt x="9670" y="37451"/>
                  <a:pt x="0" y="27780"/>
                  <a:pt x="0" y="15851"/>
                </a:cubicBezTo>
                <a:cubicBezTo>
                  <a:pt x="-1" y="13015"/>
                  <a:pt x="558" y="10207"/>
                  <a:pt x="1642" y="7587"/>
                </a:cubicBezTo>
              </a:path>
              <a:path w="43200" h="37451" stroke="0" extrusionOk="0">
                <a:moveTo>
                  <a:pt x="36273" y="-1"/>
                </a:moveTo>
                <a:cubicBezTo>
                  <a:pt x="40689" y="4087"/>
                  <a:pt x="43200" y="9833"/>
                  <a:pt x="43200" y="15851"/>
                </a:cubicBezTo>
                <a:cubicBezTo>
                  <a:pt x="43200" y="27780"/>
                  <a:pt x="33529" y="37451"/>
                  <a:pt x="21600" y="37451"/>
                </a:cubicBezTo>
                <a:cubicBezTo>
                  <a:pt x="9670" y="37451"/>
                  <a:pt x="0" y="27780"/>
                  <a:pt x="0" y="15851"/>
                </a:cubicBezTo>
                <a:cubicBezTo>
                  <a:pt x="-1" y="13015"/>
                  <a:pt x="558" y="10207"/>
                  <a:pt x="1642" y="7587"/>
                </a:cubicBezTo>
                <a:lnTo>
                  <a:pt x="21600" y="15851"/>
                </a:lnTo>
                <a:lnTo>
                  <a:pt x="36273" y="-1"/>
                </a:lnTo>
                <a:close/>
              </a:path>
            </a:pathLst>
          </a:custGeom>
          <a:noFill/>
          <a:ln w="28575">
            <a:solidFill>
              <a:srgbClr val="339966"/>
            </a:solidFill>
            <a:round/>
            <a:headEnd/>
            <a:tailEnd type="triangle" w="med" len="med"/>
          </a:ln>
          <a:effectLst/>
        </p:spPr>
        <p:txBody>
          <a:bodyPr wrap="none" anchor="ctr"/>
          <a:lstStyle/>
          <a:p>
            <a:pPr defTabSz="914446">
              <a:defRPr/>
            </a:pPr>
            <a:endParaRPr lang="en-US">
              <a:solidFill>
                <a:srgbClr val="000000"/>
              </a:solidFill>
              <a:latin typeface="+mj-lt"/>
            </a:endParaRPr>
          </a:p>
        </p:txBody>
      </p:sp>
      <p:grpSp>
        <p:nvGrpSpPr>
          <p:cNvPr id="4117" name="Group 21">
            <a:extLst>
              <a:ext uri="{FF2B5EF4-FFF2-40B4-BE49-F238E27FC236}">
                <a16:creationId xmlns:a16="http://schemas.microsoft.com/office/drawing/2014/main" id="{139BFB98-89D5-B61A-31B9-C3282F08C95C}"/>
              </a:ext>
            </a:extLst>
          </p:cNvPr>
          <p:cNvGrpSpPr>
            <a:grpSpLocks/>
          </p:cNvGrpSpPr>
          <p:nvPr/>
        </p:nvGrpSpPr>
        <p:grpSpPr bwMode="auto">
          <a:xfrm>
            <a:off x="7411509" y="3856567"/>
            <a:ext cx="2313517" cy="2199738"/>
            <a:chOff x="2206" y="1200"/>
            <a:chExt cx="1424" cy="1386"/>
          </a:xfrm>
        </p:grpSpPr>
        <p:sp>
          <p:nvSpPr>
            <p:cNvPr id="3182" name="Freeform 22">
              <a:extLst>
                <a:ext uri="{FF2B5EF4-FFF2-40B4-BE49-F238E27FC236}">
                  <a16:creationId xmlns:a16="http://schemas.microsoft.com/office/drawing/2014/main" id="{BE61D173-B922-C6EB-8845-0CE57B1488C5}"/>
                </a:ext>
              </a:extLst>
            </p:cNvPr>
            <p:cNvSpPr>
              <a:spLocks/>
            </p:cNvSpPr>
            <p:nvPr/>
          </p:nvSpPr>
          <p:spPr bwMode="auto">
            <a:xfrm>
              <a:off x="2726" y="1371"/>
              <a:ext cx="513" cy="896"/>
            </a:xfrm>
            <a:custGeom>
              <a:avLst/>
              <a:gdLst>
                <a:gd name="T0" fmla="*/ 0 w 1230"/>
                <a:gd name="T1" fmla="*/ 0 h 2150"/>
                <a:gd name="T2" fmla="*/ 513 w 1230"/>
                <a:gd name="T3" fmla="*/ 896 h 2150"/>
                <a:gd name="T4" fmla="*/ 0 60000 65536"/>
                <a:gd name="T5" fmla="*/ 0 60000 65536"/>
              </a:gdLst>
              <a:ahLst/>
              <a:cxnLst>
                <a:cxn ang="T4">
                  <a:pos x="T0" y="T1"/>
                </a:cxn>
                <a:cxn ang="T5">
                  <a:pos x="T2" y="T3"/>
                </a:cxn>
              </a:cxnLst>
              <a:rect l="0" t="0" r="r" b="b"/>
              <a:pathLst>
                <a:path w="1230" h="2150">
                  <a:moveTo>
                    <a:pt x="0" y="0"/>
                  </a:moveTo>
                  <a:lnTo>
                    <a:pt x="1230" y="2150"/>
                  </a:lnTo>
                </a:path>
              </a:pathLst>
            </a:custGeom>
            <a:noFill/>
            <a:ln w="28575" cmpd="sng">
              <a:solidFill>
                <a:srgbClr val="000000"/>
              </a:solidFill>
              <a:round/>
              <a:headEnd type="none" w="med" len="med"/>
              <a:tailEnd type="none" w="med" len="med"/>
            </a:ln>
          </p:spPr>
          <p:txBody>
            <a:bodyPr/>
            <a:lstStyle/>
            <a:p>
              <a:pPr defTabSz="914446">
                <a:defRPr/>
              </a:pPr>
              <a:endParaRPr lang="en-US">
                <a:solidFill>
                  <a:srgbClr val="000000"/>
                </a:solidFill>
                <a:latin typeface="+mj-lt"/>
              </a:endParaRPr>
            </a:p>
          </p:txBody>
        </p:sp>
        <p:grpSp>
          <p:nvGrpSpPr>
            <p:cNvPr id="46191" name="Group 23">
              <a:extLst>
                <a:ext uri="{FF2B5EF4-FFF2-40B4-BE49-F238E27FC236}">
                  <a16:creationId xmlns:a16="http://schemas.microsoft.com/office/drawing/2014/main" id="{545985F7-03B1-6EBA-8688-1A60000DD410}"/>
                </a:ext>
              </a:extLst>
            </p:cNvPr>
            <p:cNvGrpSpPr>
              <a:grpSpLocks/>
            </p:cNvGrpSpPr>
            <p:nvPr/>
          </p:nvGrpSpPr>
          <p:grpSpPr bwMode="auto">
            <a:xfrm>
              <a:off x="2206" y="1200"/>
              <a:ext cx="1424" cy="1386"/>
              <a:chOff x="2208" y="1200"/>
              <a:chExt cx="1424" cy="1386"/>
            </a:xfrm>
          </p:grpSpPr>
          <p:grpSp>
            <p:nvGrpSpPr>
              <p:cNvPr id="46192" name="Group 24">
                <a:extLst>
                  <a:ext uri="{FF2B5EF4-FFF2-40B4-BE49-F238E27FC236}">
                    <a16:creationId xmlns:a16="http://schemas.microsoft.com/office/drawing/2014/main" id="{DC2C153C-1886-8A68-D9EC-A926546BD90E}"/>
                  </a:ext>
                </a:extLst>
              </p:cNvPr>
              <p:cNvGrpSpPr>
                <a:grpSpLocks/>
              </p:cNvGrpSpPr>
              <p:nvPr/>
            </p:nvGrpSpPr>
            <p:grpSpPr bwMode="auto">
              <a:xfrm>
                <a:off x="2208" y="1200"/>
                <a:ext cx="1424" cy="1386"/>
                <a:chOff x="2208" y="1200"/>
                <a:chExt cx="1424" cy="1386"/>
              </a:xfrm>
            </p:grpSpPr>
            <p:grpSp>
              <p:nvGrpSpPr>
                <p:cNvPr id="46194" name="Group 25">
                  <a:extLst>
                    <a:ext uri="{FF2B5EF4-FFF2-40B4-BE49-F238E27FC236}">
                      <a16:creationId xmlns:a16="http://schemas.microsoft.com/office/drawing/2014/main" id="{B48EEEAD-55D3-132A-ACF8-63C06ABE5FF4}"/>
                    </a:ext>
                  </a:extLst>
                </p:cNvPr>
                <p:cNvGrpSpPr>
                  <a:grpSpLocks/>
                </p:cNvGrpSpPr>
                <p:nvPr/>
              </p:nvGrpSpPr>
              <p:grpSpPr bwMode="auto">
                <a:xfrm>
                  <a:off x="2216" y="2091"/>
                  <a:ext cx="1009" cy="360"/>
                  <a:chOff x="3216" y="2928"/>
                  <a:chExt cx="1009" cy="360"/>
                </a:xfrm>
              </p:grpSpPr>
              <p:sp>
                <p:nvSpPr>
                  <p:cNvPr id="3192" name="Oval 26">
                    <a:extLst>
                      <a:ext uri="{FF2B5EF4-FFF2-40B4-BE49-F238E27FC236}">
                        <a16:creationId xmlns:a16="http://schemas.microsoft.com/office/drawing/2014/main" id="{B995053F-A980-C038-BA1B-094CFAB974F5}"/>
                      </a:ext>
                    </a:extLst>
                  </p:cNvPr>
                  <p:cNvSpPr>
                    <a:spLocks noChangeArrowheads="1"/>
                  </p:cNvSpPr>
                  <p:nvPr/>
                </p:nvSpPr>
                <p:spPr bwMode="auto">
                  <a:xfrm>
                    <a:off x="3216" y="2928"/>
                    <a:ext cx="1008" cy="360"/>
                  </a:xfrm>
                  <a:prstGeom prst="ellipse">
                    <a:avLst/>
                  </a:prstGeom>
                  <a:gradFill rotWithShape="1">
                    <a:gsLst>
                      <a:gs pos="0">
                        <a:srgbClr val="B28EB2"/>
                      </a:gs>
                      <a:gs pos="50000">
                        <a:srgbClr val="FFCCFF"/>
                      </a:gs>
                      <a:gs pos="100000">
                        <a:srgbClr val="B28EB2"/>
                      </a:gs>
                    </a:gsLst>
                    <a:lin ang="5400000" scaled="1"/>
                  </a:gradFill>
                  <a:ln w="28575">
                    <a:solidFill>
                      <a:srgbClr val="0000FF"/>
                    </a:solidFill>
                    <a:prstDash val="dash"/>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defRPr/>
                    </a:pPr>
                    <a:endParaRPr lang="en-US" altLang="en-US">
                      <a:solidFill>
                        <a:srgbClr val="000000"/>
                      </a:solidFill>
                      <a:latin typeface="+mj-lt"/>
                    </a:endParaRPr>
                  </a:p>
                </p:txBody>
              </p:sp>
              <p:sp>
                <p:nvSpPr>
                  <p:cNvPr id="3193" name="Arc 27">
                    <a:extLst>
                      <a:ext uri="{FF2B5EF4-FFF2-40B4-BE49-F238E27FC236}">
                        <a16:creationId xmlns:a16="http://schemas.microsoft.com/office/drawing/2014/main" id="{27B6589B-D490-7142-C647-1197EE07CF04}"/>
                      </a:ext>
                    </a:extLst>
                  </p:cNvPr>
                  <p:cNvSpPr>
                    <a:spLocks/>
                  </p:cNvSpPr>
                  <p:nvPr/>
                </p:nvSpPr>
                <p:spPr bwMode="auto">
                  <a:xfrm flipV="1">
                    <a:off x="3216" y="3110"/>
                    <a:ext cx="1009" cy="178"/>
                  </a:xfrm>
                  <a:custGeom>
                    <a:avLst/>
                    <a:gdLst>
                      <a:gd name="T0" fmla="*/ 0 w 43188"/>
                      <a:gd name="T1" fmla="*/ 172 h 21600"/>
                      <a:gd name="T2" fmla="*/ 1009 w 43188"/>
                      <a:gd name="T3" fmla="*/ 178 h 21600"/>
                      <a:gd name="T4" fmla="*/ 504 w 43188"/>
                      <a:gd name="T5" fmla="*/ 178 h 21600"/>
                      <a:gd name="T6" fmla="*/ 0 60000 65536"/>
                      <a:gd name="T7" fmla="*/ 0 60000 65536"/>
                      <a:gd name="T8" fmla="*/ 0 60000 65536"/>
                    </a:gdLst>
                    <a:ahLst/>
                    <a:cxnLst>
                      <a:cxn ang="T6">
                        <a:pos x="T0" y="T1"/>
                      </a:cxn>
                      <a:cxn ang="T7">
                        <a:pos x="T2" y="T3"/>
                      </a:cxn>
                      <a:cxn ang="T8">
                        <a:pos x="T4" y="T5"/>
                      </a:cxn>
                    </a:cxnLst>
                    <a:rect l="0" t="0" r="r" b="b"/>
                    <a:pathLst>
                      <a:path w="43188" h="21600" fill="none" extrusionOk="0">
                        <a:moveTo>
                          <a:pt x="0" y="20870"/>
                        </a:moveTo>
                        <a:cubicBezTo>
                          <a:pt x="393" y="9231"/>
                          <a:pt x="9942" y="-1"/>
                          <a:pt x="21588" y="0"/>
                        </a:cubicBezTo>
                        <a:cubicBezTo>
                          <a:pt x="33517" y="0"/>
                          <a:pt x="43188" y="9670"/>
                          <a:pt x="43188" y="21600"/>
                        </a:cubicBezTo>
                      </a:path>
                      <a:path w="43188" h="21600" stroke="0" extrusionOk="0">
                        <a:moveTo>
                          <a:pt x="0" y="20870"/>
                        </a:moveTo>
                        <a:cubicBezTo>
                          <a:pt x="393" y="9231"/>
                          <a:pt x="9942" y="-1"/>
                          <a:pt x="21588" y="0"/>
                        </a:cubicBezTo>
                        <a:cubicBezTo>
                          <a:pt x="33517" y="0"/>
                          <a:pt x="43188" y="9670"/>
                          <a:pt x="43188" y="21600"/>
                        </a:cubicBezTo>
                        <a:lnTo>
                          <a:pt x="21588" y="21600"/>
                        </a:lnTo>
                        <a:lnTo>
                          <a:pt x="0" y="20870"/>
                        </a:lnTo>
                        <a:close/>
                      </a:path>
                    </a:pathLst>
                  </a:custGeom>
                  <a:noFill/>
                  <a:ln w="28575">
                    <a:solidFill>
                      <a:srgbClr val="0000FF"/>
                    </a:solidFill>
                    <a:round/>
                    <a:headEnd/>
                    <a:tailEnd/>
                  </a:ln>
                </p:spPr>
                <p:txBody>
                  <a:bodyPr/>
                  <a:lstStyle/>
                  <a:p>
                    <a:pPr defTabSz="914446">
                      <a:defRPr/>
                    </a:pPr>
                    <a:endParaRPr lang="en-US">
                      <a:solidFill>
                        <a:srgbClr val="000000"/>
                      </a:solidFill>
                      <a:latin typeface="+mj-lt"/>
                    </a:endParaRPr>
                  </a:p>
                </p:txBody>
              </p:sp>
            </p:grpSp>
            <p:grpSp>
              <p:nvGrpSpPr>
                <p:cNvPr id="46195" name="Group 28">
                  <a:extLst>
                    <a:ext uri="{FF2B5EF4-FFF2-40B4-BE49-F238E27FC236}">
                      <a16:creationId xmlns:a16="http://schemas.microsoft.com/office/drawing/2014/main" id="{1AF8BB56-EDCF-E0DA-4F1C-0010224E85B2}"/>
                    </a:ext>
                  </a:extLst>
                </p:cNvPr>
                <p:cNvGrpSpPr>
                  <a:grpSpLocks/>
                </p:cNvGrpSpPr>
                <p:nvPr/>
              </p:nvGrpSpPr>
              <p:grpSpPr bwMode="auto">
                <a:xfrm>
                  <a:off x="2208" y="1200"/>
                  <a:ext cx="1424" cy="1386"/>
                  <a:chOff x="2208" y="1200"/>
                  <a:chExt cx="1424" cy="1386"/>
                </a:xfrm>
              </p:grpSpPr>
              <p:sp>
                <p:nvSpPr>
                  <p:cNvPr id="3188" name="Text Box 29">
                    <a:extLst>
                      <a:ext uri="{FF2B5EF4-FFF2-40B4-BE49-F238E27FC236}">
                        <a16:creationId xmlns:a16="http://schemas.microsoft.com/office/drawing/2014/main" id="{B2AC9603-4A60-3566-DCBF-425EE6CCA229}"/>
                      </a:ext>
                    </a:extLst>
                  </p:cNvPr>
                  <p:cNvSpPr txBox="1">
                    <a:spLocks noChangeArrowheads="1"/>
                  </p:cNvSpPr>
                  <p:nvPr/>
                </p:nvSpPr>
                <p:spPr bwMode="auto">
                  <a:xfrm>
                    <a:off x="2615" y="1200"/>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S</a:t>
                    </a:r>
                  </a:p>
                </p:txBody>
              </p:sp>
              <p:sp>
                <p:nvSpPr>
                  <p:cNvPr id="3189" name="Text Box 30">
                    <a:extLst>
                      <a:ext uri="{FF2B5EF4-FFF2-40B4-BE49-F238E27FC236}">
                        <a16:creationId xmlns:a16="http://schemas.microsoft.com/office/drawing/2014/main" id="{1646DA4F-A880-D830-3BBD-D4DCD97BA0F7}"/>
                      </a:ext>
                    </a:extLst>
                  </p:cNvPr>
                  <p:cNvSpPr txBox="1">
                    <a:spLocks noChangeArrowheads="1"/>
                  </p:cNvSpPr>
                  <p:nvPr/>
                </p:nvSpPr>
                <p:spPr bwMode="auto">
                  <a:xfrm>
                    <a:off x="2684" y="2211"/>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a:solidFill>
                          <a:srgbClr val="000000"/>
                        </a:solidFill>
                        <a:latin typeface="+mj-lt"/>
                      </a:rPr>
                      <a:t>O</a:t>
                    </a:r>
                  </a:p>
                </p:txBody>
              </p:sp>
              <p:sp>
                <p:nvSpPr>
                  <p:cNvPr id="3190" name="Text Box 31">
                    <a:extLst>
                      <a:ext uri="{FF2B5EF4-FFF2-40B4-BE49-F238E27FC236}">
                        <a16:creationId xmlns:a16="http://schemas.microsoft.com/office/drawing/2014/main" id="{3F561EED-B1D5-535A-7337-3CE09C3316F2}"/>
                      </a:ext>
                    </a:extLst>
                  </p:cNvPr>
                  <p:cNvSpPr txBox="1">
                    <a:spLocks noChangeArrowheads="1"/>
                  </p:cNvSpPr>
                  <p:nvPr/>
                </p:nvSpPr>
                <p:spPr bwMode="auto">
                  <a:xfrm>
                    <a:off x="2208" y="2344"/>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A</a:t>
                    </a:r>
                  </a:p>
                </p:txBody>
              </p:sp>
              <p:sp>
                <p:nvSpPr>
                  <p:cNvPr id="3191" name="Text Box 32">
                    <a:extLst>
                      <a:ext uri="{FF2B5EF4-FFF2-40B4-BE49-F238E27FC236}">
                        <a16:creationId xmlns:a16="http://schemas.microsoft.com/office/drawing/2014/main" id="{02319FDB-6F5E-35C0-AC2B-4BCD153E2573}"/>
                      </a:ext>
                    </a:extLst>
                  </p:cNvPr>
                  <p:cNvSpPr txBox="1">
                    <a:spLocks noChangeArrowheads="1"/>
                  </p:cNvSpPr>
                  <p:nvPr/>
                </p:nvSpPr>
                <p:spPr bwMode="auto">
                  <a:xfrm>
                    <a:off x="3200" y="2176"/>
                    <a:ext cx="432" cy="23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dirty="0">
                        <a:solidFill>
                          <a:srgbClr val="000000"/>
                        </a:solidFill>
                        <a:latin typeface="+mj-lt"/>
                      </a:rPr>
                      <a:t>B</a:t>
                    </a:r>
                  </a:p>
                </p:txBody>
              </p:sp>
            </p:grpSp>
          </p:grpSp>
          <p:sp>
            <p:nvSpPr>
              <p:cNvPr id="3185" name="Freeform 33">
                <a:extLst>
                  <a:ext uri="{FF2B5EF4-FFF2-40B4-BE49-F238E27FC236}">
                    <a16:creationId xmlns:a16="http://schemas.microsoft.com/office/drawing/2014/main" id="{AB300B71-6BAF-7192-104D-98C407241216}"/>
                  </a:ext>
                </a:extLst>
              </p:cNvPr>
              <p:cNvSpPr>
                <a:spLocks/>
              </p:cNvSpPr>
              <p:nvPr/>
            </p:nvSpPr>
            <p:spPr bwMode="auto">
              <a:xfrm>
                <a:off x="2211" y="1371"/>
                <a:ext cx="510" cy="888"/>
              </a:xfrm>
              <a:custGeom>
                <a:avLst/>
                <a:gdLst>
                  <a:gd name="T0" fmla="*/ 510 w 1240"/>
                  <a:gd name="T1" fmla="*/ 0 h 2160"/>
                  <a:gd name="T2" fmla="*/ 0 w 1240"/>
                  <a:gd name="T3" fmla="*/ 888 h 2160"/>
                  <a:gd name="T4" fmla="*/ 0 60000 65536"/>
                  <a:gd name="T5" fmla="*/ 0 60000 65536"/>
                </a:gdLst>
                <a:ahLst/>
                <a:cxnLst>
                  <a:cxn ang="T4">
                    <a:pos x="T0" y="T1"/>
                  </a:cxn>
                  <a:cxn ang="T5">
                    <a:pos x="T2" y="T3"/>
                  </a:cxn>
                </a:cxnLst>
                <a:rect l="0" t="0" r="r" b="b"/>
                <a:pathLst>
                  <a:path w="1240" h="2160">
                    <a:moveTo>
                      <a:pt x="1240" y="0"/>
                    </a:moveTo>
                    <a:lnTo>
                      <a:pt x="0" y="2160"/>
                    </a:lnTo>
                  </a:path>
                </a:pathLst>
              </a:custGeom>
              <a:noFill/>
              <a:ln w="28575" cmpd="sng">
                <a:solidFill>
                  <a:srgbClr val="000000"/>
                </a:solidFill>
                <a:round/>
                <a:headEnd type="none" w="med" len="med"/>
                <a:tailEnd type="none" w="med" len="med"/>
              </a:ln>
            </p:spPr>
            <p:txBody>
              <a:bodyPr/>
              <a:lstStyle/>
              <a:p>
                <a:pPr defTabSz="914446">
                  <a:defRPr/>
                </a:pPr>
                <a:endParaRPr lang="en-US">
                  <a:solidFill>
                    <a:srgbClr val="000000"/>
                  </a:solidFill>
                  <a:latin typeface="+mj-lt"/>
                </a:endParaRPr>
              </a:p>
            </p:txBody>
          </p:sp>
        </p:grpSp>
      </p:grpSp>
      <p:grpSp>
        <p:nvGrpSpPr>
          <p:cNvPr id="4130" name="Group 34">
            <a:extLst>
              <a:ext uri="{FF2B5EF4-FFF2-40B4-BE49-F238E27FC236}">
                <a16:creationId xmlns:a16="http://schemas.microsoft.com/office/drawing/2014/main" id="{3F0CFC02-616C-7AAE-C986-769E67EA02CD}"/>
              </a:ext>
            </a:extLst>
          </p:cNvPr>
          <p:cNvGrpSpPr>
            <a:grpSpLocks/>
          </p:cNvGrpSpPr>
          <p:nvPr/>
        </p:nvGrpSpPr>
        <p:grpSpPr bwMode="auto">
          <a:xfrm>
            <a:off x="8265584" y="4123267"/>
            <a:ext cx="824442" cy="1423459"/>
            <a:chOff x="2721" y="1368"/>
            <a:chExt cx="507" cy="897"/>
          </a:xfrm>
        </p:grpSpPr>
        <p:sp>
          <p:nvSpPr>
            <p:cNvPr id="3180" name="Freeform 35">
              <a:extLst>
                <a:ext uri="{FF2B5EF4-FFF2-40B4-BE49-F238E27FC236}">
                  <a16:creationId xmlns:a16="http://schemas.microsoft.com/office/drawing/2014/main" id="{3F53ECDF-1179-3691-7680-38A47143AD16}"/>
                </a:ext>
              </a:extLst>
            </p:cNvPr>
            <p:cNvSpPr>
              <a:spLocks/>
            </p:cNvSpPr>
            <p:nvPr/>
          </p:nvSpPr>
          <p:spPr bwMode="auto">
            <a:xfrm>
              <a:off x="2721" y="1368"/>
              <a:ext cx="507" cy="894"/>
            </a:xfrm>
            <a:custGeom>
              <a:avLst/>
              <a:gdLst>
                <a:gd name="T0" fmla="*/ 0 w 507"/>
                <a:gd name="T1" fmla="*/ 0 h 894"/>
                <a:gd name="T2" fmla="*/ 507 w 507"/>
                <a:gd name="T3" fmla="*/ 891 h 894"/>
                <a:gd name="T4" fmla="*/ 0 w 507"/>
                <a:gd name="T5" fmla="*/ 894 h 894"/>
                <a:gd name="T6" fmla="*/ 0 w 507"/>
                <a:gd name="T7" fmla="*/ 0 h 8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7" h="894">
                  <a:moveTo>
                    <a:pt x="0" y="0"/>
                  </a:moveTo>
                  <a:lnTo>
                    <a:pt x="507" y="891"/>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81" name="Freeform 36">
              <a:extLst>
                <a:ext uri="{FF2B5EF4-FFF2-40B4-BE49-F238E27FC236}">
                  <a16:creationId xmlns:a16="http://schemas.microsoft.com/office/drawing/2014/main" id="{284E8994-1A14-3A4C-A047-C739BBC85A8D}"/>
                </a:ext>
              </a:extLst>
            </p:cNvPr>
            <p:cNvSpPr>
              <a:spLocks/>
            </p:cNvSpPr>
            <p:nvPr/>
          </p:nvSpPr>
          <p:spPr bwMode="auto">
            <a:xfrm>
              <a:off x="2727" y="2263"/>
              <a:ext cx="489" cy="2"/>
            </a:xfrm>
            <a:custGeom>
              <a:avLst/>
              <a:gdLst>
                <a:gd name="T0" fmla="*/ 489 w 489"/>
                <a:gd name="T1" fmla="*/ 2 h 2"/>
                <a:gd name="T2" fmla="*/ 0 w 489"/>
                <a:gd name="T3" fmla="*/ 0 h 2"/>
                <a:gd name="T4" fmla="*/ 0 60000 65536"/>
                <a:gd name="T5" fmla="*/ 0 60000 65536"/>
              </a:gdLst>
              <a:ahLst/>
              <a:cxnLst>
                <a:cxn ang="T4">
                  <a:pos x="T0" y="T1"/>
                </a:cxn>
                <a:cxn ang="T5">
                  <a:pos x="T2" y="T3"/>
                </a:cxn>
              </a:cxnLst>
              <a:rect l="0" t="0" r="r" b="b"/>
              <a:pathLst>
                <a:path w="489" h="2">
                  <a:moveTo>
                    <a:pt x="489" y="2"/>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33" name="Group 37">
            <a:extLst>
              <a:ext uri="{FF2B5EF4-FFF2-40B4-BE49-F238E27FC236}">
                <a16:creationId xmlns:a16="http://schemas.microsoft.com/office/drawing/2014/main" id="{F8A05FBF-4049-6C20-BEEE-DEB0DBF933DD}"/>
              </a:ext>
            </a:extLst>
          </p:cNvPr>
          <p:cNvGrpSpPr>
            <a:grpSpLocks/>
          </p:cNvGrpSpPr>
          <p:nvPr/>
        </p:nvGrpSpPr>
        <p:grpSpPr bwMode="auto">
          <a:xfrm>
            <a:off x="8266642" y="4132792"/>
            <a:ext cx="789517" cy="1495425"/>
            <a:chOff x="2721" y="1374"/>
            <a:chExt cx="486" cy="942"/>
          </a:xfrm>
        </p:grpSpPr>
        <p:sp>
          <p:nvSpPr>
            <p:cNvPr id="3178" name="Freeform 38">
              <a:extLst>
                <a:ext uri="{FF2B5EF4-FFF2-40B4-BE49-F238E27FC236}">
                  <a16:creationId xmlns:a16="http://schemas.microsoft.com/office/drawing/2014/main" id="{902A2444-80C4-B0D4-353B-552DF39AC3BC}"/>
                </a:ext>
              </a:extLst>
            </p:cNvPr>
            <p:cNvSpPr>
              <a:spLocks/>
            </p:cNvSpPr>
            <p:nvPr/>
          </p:nvSpPr>
          <p:spPr bwMode="auto">
            <a:xfrm>
              <a:off x="2721" y="1374"/>
              <a:ext cx="486" cy="942"/>
            </a:xfrm>
            <a:custGeom>
              <a:avLst/>
              <a:gdLst>
                <a:gd name="T0" fmla="*/ 0 w 486"/>
                <a:gd name="T1" fmla="*/ 0 h 942"/>
                <a:gd name="T2" fmla="*/ 486 w 486"/>
                <a:gd name="T3" fmla="*/ 942 h 942"/>
                <a:gd name="T4" fmla="*/ 0 w 486"/>
                <a:gd name="T5" fmla="*/ 894 h 942"/>
                <a:gd name="T6" fmla="*/ 0 w 486"/>
                <a:gd name="T7" fmla="*/ 0 h 9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6" h="942">
                  <a:moveTo>
                    <a:pt x="0" y="0"/>
                  </a:moveTo>
                  <a:lnTo>
                    <a:pt x="486" y="942"/>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79" name="Freeform 39">
              <a:extLst>
                <a:ext uri="{FF2B5EF4-FFF2-40B4-BE49-F238E27FC236}">
                  <a16:creationId xmlns:a16="http://schemas.microsoft.com/office/drawing/2014/main" id="{AB15B251-ACDE-E474-1A84-BAF625E89DB8}"/>
                </a:ext>
              </a:extLst>
            </p:cNvPr>
            <p:cNvSpPr>
              <a:spLocks/>
            </p:cNvSpPr>
            <p:nvPr/>
          </p:nvSpPr>
          <p:spPr bwMode="auto">
            <a:xfrm>
              <a:off x="2727" y="2269"/>
              <a:ext cx="474" cy="44"/>
            </a:xfrm>
            <a:custGeom>
              <a:avLst/>
              <a:gdLst>
                <a:gd name="T0" fmla="*/ 474 w 474"/>
                <a:gd name="T1" fmla="*/ 44 h 44"/>
                <a:gd name="T2" fmla="*/ 0 w 474"/>
                <a:gd name="T3" fmla="*/ 0 h 44"/>
                <a:gd name="T4" fmla="*/ 0 60000 65536"/>
                <a:gd name="T5" fmla="*/ 0 60000 65536"/>
              </a:gdLst>
              <a:ahLst/>
              <a:cxnLst>
                <a:cxn ang="T4">
                  <a:pos x="T0" y="T1"/>
                </a:cxn>
                <a:cxn ang="T5">
                  <a:pos x="T2" y="T3"/>
                </a:cxn>
              </a:cxnLst>
              <a:rect l="0" t="0" r="r" b="b"/>
              <a:pathLst>
                <a:path w="474" h="44">
                  <a:moveTo>
                    <a:pt x="474" y="44"/>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36" name="Group 40">
            <a:extLst>
              <a:ext uri="{FF2B5EF4-FFF2-40B4-BE49-F238E27FC236}">
                <a16:creationId xmlns:a16="http://schemas.microsoft.com/office/drawing/2014/main" id="{B382DED1-1531-85D7-762F-16762C8BF1A6}"/>
              </a:ext>
            </a:extLst>
          </p:cNvPr>
          <p:cNvGrpSpPr>
            <a:grpSpLocks/>
          </p:cNvGrpSpPr>
          <p:nvPr/>
        </p:nvGrpSpPr>
        <p:grpSpPr bwMode="auto">
          <a:xfrm>
            <a:off x="8267700" y="4127500"/>
            <a:ext cx="702733" cy="1571625"/>
            <a:chOff x="2721" y="1371"/>
            <a:chExt cx="432" cy="990"/>
          </a:xfrm>
        </p:grpSpPr>
        <p:sp>
          <p:nvSpPr>
            <p:cNvPr id="3176" name="Freeform 41">
              <a:extLst>
                <a:ext uri="{FF2B5EF4-FFF2-40B4-BE49-F238E27FC236}">
                  <a16:creationId xmlns:a16="http://schemas.microsoft.com/office/drawing/2014/main" id="{F662C952-8048-D343-CF8C-B12437F82827}"/>
                </a:ext>
              </a:extLst>
            </p:cNvPr>
            <p:cNvSpPr>
              <a:spLocks/>
            </p:cNvSpPr>
            <p:nvPr/>
          </p:nvSpPr>
          <p:spPr bwMode="auto">
            <a:xfrm>
              <a:off x="2721" y="1371"/>
              <a:ext cx="432" cy="990"/>
            </a:xfrm>
            <a:custGeom>
              <a:avLst/>
              <a:gdLst>
                <a:gd name="T0" fmla="*/ 0 w 432"/>
                <a:gd name="T1" fmla="*/ 0 h 990"/>
                <a:gd name="T2" fmla="*/ 432 w 432"/>
                <a:gd name="T3" fmla="*/ 990 h 990"/>
                <a:gd name="T4" fmla="*/ 0 w 432"/>
                <a:gd name="T5" fmla="*/ 894 h 990"/>
                <a:gd name="T6" fmla="*/ 0 w 432"/>
                <a:gd name="T7" fmla="*/ 0 h 9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990">
                  <a:moveTo>
                    <a:pt x="0" y="0"/>
                  </a:moveTo>
                  <a:lnTo>
                    <a:pt x="432" y="990"/>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77" name="Freeform 42">
              <a:extLst>
                <a:ext uri="{FF2B5EF4-FFF2-40B4-BE49-F238E27FC236}">
                  <a16:creationId xmlns:a16="http://schemas.microsoft.com/office/drawing/2014/main" id="{97DBD87D-6E73-9010-1012-AEE6ED9CB2F4}"/>
                </a:ext>
              </a:extLst>
            </p:cNvPr>
            <p:cNvSpPr>
              <a:spLocks/>
            </p:cNvSpPr>
            <p:nvPr/>
          </p:nvSpPr>
          <p:spPr bwMode="auto">
            <a:xfrm>
              <a:off x="2727" y="2266"/>
              <a:ext cx="417" cy="89"/>
            </a:xfrm>
            <a:custGeom>
              <a:avLst/>
              <a:gdLst>
                <a:gd name="T0" fmla="*/ 417 w 417"/>
                <a:gd name="T1" fmla="*/ 89 h 89"/>
                <a:gd name="T2" fmla="*/ 0 w 417"/>
                <a:gd name="T3" fmla="*/ 0 h 89"/>
                <a:gd name="T4" fmla="*/ 0 60000 65536"/>
                <a:gd name="T5" fmla="*/ 0 60000 65536"/>
              </a:gdLst>
              <a:ahLst/>
              <a:cxnLst>
                <a:cxn ang="T4">
                  <a:pos x="T0" y="T1"/>
                </a:cxn>
                <a:cxn ang="T5">
                  <a:pos x="T2" y="T3"/>
                </a:cxn>
              </a:cxnLst>
              <a:rect l="0" t="0" r="r" b="b"/>
              <a:pathLst>
                <a:path w="417" h="89">
                  <a:moveTo>
                    <a:pt x="417" y="89"/>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39" name="Group 43">
            <a:extLst>
              <a:ext uri="{FF2B5EF4-FFF2-40B4-BE49-F238E27FC236}">
                <a16:creationId xmlns:a16="http://schemas.microsoft.com/office/drawing/2014/main" id="{1A82AAC3-C98D-53AF-3DE0-1DB8D75BF3DF}"/>
              </a:ext>
            </a:extLst>
          </p:cNvPr>
          <p:cNvGrpSpPr>
            <a:grpSpLocks/>
          </p:cNvGrpSpPr>
          <p:nvPr/>
        </p:nvGrpSpPr>
        <p:grpSpPr bwMode="auto">
          <a:xfrm>
            <a:off x="8269817" y="4127500"/>
            <a:ext cx="613833" cy="1624542"/>
            <a:chOff x="2721" y="1371"/>
            <a:chExt cx="378" cy="1023"/>
          </a:xfrm>
        </p:grpSpPr>
        <p:sp>
          <p:nvSpPr>
            <p:cNvPr id="3174" name="Freeform 44">
              <a:extLst>
                <a:ext uri="{FF2B5EF4-FFF2-40B4-BE49-F238E27FC236}">
                  <a16:creationId xmlns:a16="http://schemas.microsoft.com/office/drawing/2014/main" id="{1C12BA16-9305-348E-991A-C10E551D9343}"/>
                </a:ext>
              </a:extLst>
            </p:cNvPr>
            <p:cNvSpPr>
              <a:spLocks/>
            </p:cNvSpPr>
            <p:nvPr/>
          </p:nvSpPr>
          <p:spPr bwMode="auto">
            <a:xfrm>
              <a:off x="2721" y="1371"/>
              <a:ext cx="378" cy="1023"/>
            </a:xfrm>
            <a:custGeom>
              <a:avLst/>
              <a:gdLst>
                <a:gd name="T0" fmla="*/ 0 w 378"/>
                <a:gd name="T1" fmla="*/ 0 h 1023"/>
                <a:gd name="T2" fmla="*/ 378 w 378"/>
                <a:gd name="T3" fmla="*/ 1023 h 1023"/>
                <a:gd name="T4" fmla="*/ 0 w 378"/>
                <a:gd name="T5" fmla="*/ 894 h 1023"/>
                <a:gd name="T6" fmla="*/ 0 w 378"/>
                <a:gd name="T7" fmla="*/ 0 h 10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8" h="1023">
                  <a:moveTo>
                    <a:pt x="0" y="0"/>
                  </a:moveTo>
                  <a:lnTo>
                    <a:pt x="378" y="1023"/>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75" name="Freeform 45">
              <a:extLst>
                <a:ext uri="{FF2B5EF4-FFF2-40B4-BE49-F238E27FC236}">
                  <a16:creationId xmlns:a16="http://schemas.microsoft.com/office/drawing/2014/main" id="{180FA533-DC44-C24A-47A3-D5D5ACCB712D}"/>
                </a:ext>
              </a:extLst>
            </p:cNvPr>
            <p:cNvSpPr>
              <a:spLocks/>
            </p:cNvSpPr>
            <p:nvPr/>
          </p:nvSpPr>
          <p:spPr bwMode="auto">
            <a:xfrm>
              <a:off x="2727" y="2266"/>
              <a:ext cx="366" cy="125"/>
            </a:xfrm>
            <a:custGeom>
              <a:avLst/>
              <a:gdLst>
                <a:gd name="T0" fmla="*/ 366 w 366"/>
                <a:gd name="T1" fmla="*/ 125 h 125"/>
                <a:gd name="T2" fmla="*/ 0 w 366"/>
                <a:gd name="T3" fmla="*/ 0 h 125"/>
                <a:gd name="T4" fmla="*/ 0 60000 65536"/>
                <a:gd name="T5" fmla="*/ 0 60000 65536"/>
              </a:gdLst>
              <a:ahLst/>
              <a:cxnLst>
                <a:cxn ang="T4">
                  <a:pos x="T0" y="T1"/>
                </a:cxn>
                <a:cxn ang="T5">
                  <a:pos x="T2" y="T3"/>
                </a:cxn>
              </a:cxnLst>
              <a:rect l="0" t="0" r="r" b="b"/>
              <a:pathLst>
                <a:path w="366" h="125">
                  <a:moveTo>
                    <a:pt x="366" y="125"/>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42" name="Group 46">
            <a:extLst>
              <a:ext uri="{FF2B5EF4-FFF2-40B4-BE49-F238E27FC236}">
                <a16:creationId xmlns:a16="http://schemas.microsoft.com/office/drawing/2014/main" id="{EA85D571-3D23-12A7-C078-DCF2BEDD5C94}"/>
              </a:ext>
            </a:extLst>
          </p:cNvPr>
          <p:cNvGrpSpPr>
            <a:grpSpLocks/>
          </p:cNvGrpSpPr>
          <p:nvPr/>
        </p:nvGrpSpPr>
        <p:grpSpPr bwMode="auto">
          <a:xfrm>
            <a:off x="8270876" y="4123267"/>
            <a:ext cx="525991" cy="1657350"/>
            <a:chOff x="2721" y="1368"/>
            <a:chExt cx="324" cy="1044"/>
          </a:xfrm>
        </p:grpSpPr>
        <p:sp>
          <p:nvSpPr>
            <p:cNvPr id="3172" name="Freeform 47">
              <a:extLst>
                <a:ext uri="{FF2B5EF4-FFF2-40B4-BE49-F238E27FC236}">
                  <a16:creationId xmlns:a16="http://schemas.microsoft.com/office/drawing/2014/main" id="{6B21138A-131C-3103-9A5A-E4951F7968DC}"/>
                </a:ext>
              </a:extLst>
            </p:cNvPr>
            <p:cNvSpPr>
              <a:spLocks/>
            </p:cNvSpPr>
            <p:nvPr/>
          </p:nvSpPr>
          <p:spPr bwMode="auto">
            <a:xfrm>
              <a:off x="2721" y="1368"/>
              <a:ext cx="324" cy="1044"/>
            </a:xfrm>
            <a:custGeom>
              <a:avLst/>
              <a:gdLst>
                <a:gd name="T0" fmla="*/ 0 w 324"/>
                <a:gd name="T1" fmla="*/ 0 h 1044"/>
                <a:gd name="T2" fmla="*/ 324 w 324"/>
                <a:gd name="T3" fmla="*/ 1044 h 1044"/>
                <a:gd name="T4" fmla="*/ 0 w 324"/>
                <a:gd name="T5" fmla="*/ 894 h 1044"/>
                <a:gd name="T6" fmla="*/ 0 w 324"/>
                <a:gd name="T7" fmla="*/ 0 h 10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044">
                  <a:moveTo>
                    <a:pt x="0" y="0"/>
                  </a:moveTo>
                  <a:lnTo>
                    <a:pt x="324" y="1044"/>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73" name="Freeform 48">
              <a:extLst>
                <a:ext uri="{FF2B5EF4-FFF2-40B4-BE49-F238E27FC236}">
                  <a16:creationId xmlns:a16="http://schemas.microsoft.com/office/drawing/2014/main" id="{C0191450-9D17-0992-0609-7239252E6A13}"/>
                </a:ext>
              </a:extLst>
            </p:cNvPr>
            <p:cNvSpPr>
              <a:spLocks/>
            </p:cNvSpPr>
            <p:nvPr/>
          </p:nvSpPr>
          <p:spPr bwMode="auto">
            <a:xfrm>
              <a:off x="2727" y="2263"/>
              <a:ext cx="309" cy="149"/>
            </a:xfrm>
            <a:custGeom>
              <a:avLst/>
              <a:gdLst>
                <a:gd name="T0" fmla="*/ 309 w 309"/>
                <a:gd name="T1" fmla="*/ 149 h 149"/>
                <a:gd name="T2" fmla="*/ 0 w 309"/>
                <a:gd name="T3" fmla="*/ 0 h 149"/>
                <a:gd name="T4" fmla="*/ 0 60000 65536"/>
                <a:gd name="T5" fmla="*/ 0 60000 65536"/>
              </a:gdLst>
              <a:ahLst/>
              <a:cxnLst>
                <a:cxn ang="T4">
                  <a:pos x="T0" y="T1"/>
                </a:cxn>
                <a:cxn ang="T5">
                  <a:pos x="T2" y="T3"/>
                </a:cxn>
              </a:cxnLst>
              <a:rect l="0" t="0" r="r" b="b"/>
              <a:pathLst>
                <a:path w="309" h="149">
                  <a:moveTo>
                    <a:pt x="309" y="149"/>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45" name="Group 49">
            <a:extLst>
              <a:ext uri="{FF2B5EF4-FFF2-40B4-BE49-F238E27FC236}">
                <a16:creationId xmlns:a16="http://schemas.microsoft.com/office/drawing/2014/main" id="{98B7B265-1E0D-38CD-8BEC-24CB78C61E1B}"/>
              </a:ext>
            </a:extLst>
          </p:cNvPr>
          <p:cNvGrpSpPr>
            <a:grpSpLocks/>
          </p:cNvGrpSpPr>
          <p:nvPr/>
        </p:nvGrpSpPr>
        <p:grpSpPr bwMode="auto">
          <a:xfrm>
            <a:off x="8277226" y="4117976"/>
            <a:ext cx="404283" cy="1685925"/>
            <a:chOff x="2724" y="1365"/>
            <a:chExt cx="249" cy="1062"/>
          </a:xfrm>
        </p:grpSpPr>
        <p:sp>
          <p:nvSpPr>
            <p:cNvPr id="3170" name="Freeform 50">
              <a:extLst>
                <a:ext uri="{FF2B5EF4-FFF2-40B4-BE49-F238E27FC236}">
                  <a16:creationId xmlns:a16="http://schemas.microsoft.com/office/drawing/2014/main" id="{96D051C8-BBC6-80D3-CFC5-6DE450C5ED2F}"/>
                </a:ext>
              </a:extLst>
            </p:cNvPr>
            <p:cNvSpPr>
              <a:spLocks/>
            </p:cNvSpPr>
            <p:nvPr/>
          </p:nvSpPr>
          <p:spPr bwMode="auto">
            <a:xfrm>
              <a:off x="2724" y="1365"/>
              <a:ext cx="249" cy="1062"/>
            </a:xfrm>
            <a:custGeom>
              <a:avLst/>
              <a:gdLst>
                <a:gd name="T0" fmla="*/ 0 w 249"/>
                <a:gd name="T1" fmla="*/ 0 h 1062"/>
                <a:gd name="T2" fmla="*/ 249 w 249"/>
                <a:gd name="T3" fmla="*/ 1062 h 1062"/>
                <a:gd name="T4" fmla="*/ 0 w 249"/>
                <a:gd name="T5" fmla="*/ 894 h 1062"/>
                <a:gd name="T6" fmla="*/ 0 w 249"/>
                <a:gd name="T7" fmla="*/ 0 h 1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 h="1062">
                  <a:moveTo>
                    <a:pt x="0" y="0"/>
                  </a:moveTo>
                  <a:lnTo>
                    <a:pt x="249" y="1062"/>
                  </a:lnTo>
                  <a:lnTo>
                    <a:pt x="0" y="894"/>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71" name="Freeform 51">
              <a:extLst>
                <a:ext uri="{FF2B5EF4-FFF2-40B4-BE49-F238E27FC236}">
                  <a16:creationId xmlns:a16="http://schemas.microsoft.com/office/drawing/2014/main" id="{1C5BBD4B-8E80-848C-7F5A-4052252DB054}"/>
                </a:ext>
              </a:extLst>
            </p:cNvPr>
            <p:cNvSpPr>
              <a:spLocks/>
            </p:cNvSpPr>
            <p:nvPr/>
          </p:nvSpPr>
          <p:spPr bwMode="auto">
            <a:xfrm>
              <a:off x="2730" y="2260"/>
              <a:ext cx="240" cy="167"/>
            </a:xfrm>
            <a:custGeom>
              <a:avLst/>
              <a:gdLst>
                <a:gd name="T0" fmla="*/ 240 w 240"/>
                <a:gd name="T1" fmla="*/ 167 h 167"/>
                <a:gd name="T2" fmla="*/ 0 w 240"/>
                <a:gd name="T3" fmla="*/ 0 h 167"/>
                <a:gd name="T4" fmla="*/ 0 60000 65536"/>
                <a:gd name="T5" fmla="*/ 0 60000 65536"/>
              </a:gdLst>
              <a:ahLst/>
              <a:cxnLst>
                <a:cxn ang="T4">
                  <a:pos x="T0" y="T1"/>
                </a:cxn>
                <a:cxn ang="T5">
                  <a:pos x="T2" y="T3"/>
                </a:cxn>
              </a:cxnLst>
              <a:rect l="0" t="0" r="r" b="b"/>
              <a:pathLst>
                <a:path w="240" h="167">
                  <a:moveTo>
                    <a:pt x="240" y="167"/>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48" name="Group 52">
            <a:extLst>
              <a:ext uri="{FF2B5EF4-FFF2-40B4-BE49-F238E27FC236}">
                <a16:creationId xmlns:a16="http://schemas.microsoft.com/office/drawing/2014/main" id="{A5C3ED1F-091C-0E66-4FB2-40AC3D5BDD76}"/>
              </a:ext>
            </a:extLst>
          </p:cNvPr>
          <p:cNvGrpSpPr>
            <a:grpSpLocks/>
          </p:cNvGrpSpPr>
          <p:nvPr/>
        </p:nvGrpSpPr>
        <p:grpSpPr bwMode="auto">
          <a:xfrm>
            <a:off x="8279343" y="4132792"/>
            <a:ext cx="297391" cy="1695450"/>
            <a:chOff x="2724" y="1374"/>
            <a:chExt cx="183" cy="1068"/>
          </a:xfrm>
        </p:grpSpPr>
        <p:sp>
          <p:nvSpPr>
            <p:cNvPr id="3168" name="Freeform 53">
              <a:extLst>
                <a:ext uri="{FF2B5EF4-FFF2-40B4-BE49-F238E27FC236}">
                  <a16:creationId xmlns:a16="http://schemas.microsoft.com/office/drawing/2014/main" id="{D00F3795-A498-C73A-AC81-15F1546B86B1}"/>
                </a:ext>
              </a:extLst>
            </p:cNvPr>
            <p:cNvSpPr>
              <a:spLocks/>
            </p:cNvSpPr>
            <p:nvPr/>
          </p:nvSpPr>
          <p:spPr bwMode="auto">
            <a:xfrm>
              <a:off x="2724" y="1374"/>
              <a:ext cx="183" cy="1065"/>
            </a:xfrm>
            <a:custGeom>
              <a:avLst/>
              <a:gdLst>
                <a:gd name="T0" fmla="*/ 0 w 183"/>
                <a:gd name="T1" fmla="*/ 0 h 1065"/>
                <a:gd name="T2" fmla="*/ 183 w 183"/>
                <a:gd name="T3" fmla="*/ 1065 h 1065"/>
                <a:gd name="T4" fmla="*/ 0 w 183"/>
                <a:gd name="T5" fmla="*/ 891 h 1065"/>
                <a:gd name="T6" fmla="*/ 0 w 183"/>
                <a:gd name="T7" fmla="*/ 0 h 1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 h="1065">
                  <a:moveTo>
                    <a:pt x="0" y="0"/>
                  </a:moveTo>
                  <a:lnTo>
                    <a:pt x="183" y="1065"/>
                  </a:lnTo>
                  <a:lnTo>
                    <a:pt x="0" y="891"/>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69" name="Freeform 54">
              <a:extLst>
                <a:ext uri="{FF2B5EF4-FFF2-40B4-BE49-F238E27FC236}">
                  <a16:creationId xmlns:a16="http://schemas.microsoft.com/office/drawing/2014/main" id="{FAFCFA1C-8D32-C379-943C-D061005F01D3}"/>
                </a:ext>
              </a:extLst>
            </p:cNvPr>
            <p:cNvSpPr>
              <a:spLocks/>
            </p:cNvSpPr>
            <p:nvPr/>
          </p:nvSpPr>
          <p:spPr bwMode="auto">
            <a:xfrm>
              <a:off x="2727" y="2265"/>
              <a:ext cx="180" cy="177"/>
            </a:xfrm>
            <a:custGeom>
              <a:avLst/>
              <a:gdLst>
                <a:gd name="T0" fmla="*/ 180 w 180"/>
                <a:gd name="T1" fmla="*/ 177 h 177"/>
                <a:gd name="T2" fmla="*/ 0 w 180"/>
                <a:gd name="T3" fmla="*/ 0 h 177"/>
                <a:gd name="T4" fmla="*/ 0 60000 65536"/>
                <a:gd name="T5" fmla="*/ 0 60000 65536"/>
              </a:gdLst>
              <a:ahLst/>
              <a:cxnLst>
                <a:cxn ang="T4">
                  <a:pos x="T0" y="T1"/>
                </a:cxn>
                <a:cxn ang="T5">
                  <a:pos x="T2" y="T3"/>
                </a:cxn>
              </a:cxnLst>
              <a:rect l="0" t="0" r="r" b="b"/>
              <a:pathLst>
                <a:path w="180" h="177">
                  <a:moveTo>
                    <a:pt x="180" y="177"/>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51" name="Group 55">
            <a:extLst>
              <a:ext uri="{FF2B5EF4-FFF2-40B4-BE49-F238E27FC236}">
                <a16:creationId xmlns:a16="http://schemas.microsoft.com/office/drawing/2014/main" id="{E4E95648-206A-32FC-C0D5-350B3E486FF9}"/>
              </a:ext>
            </a:extLst>
          </p:cNvPr>
          <p:cNvGrpSpPr>
            <a:grpSpLocks/>
          </p:cNvGrpSpPr>
          <p:nvPr/>
        </p:nvGrpSpPr>
        <p:grpSpPr bwMode="auto">
          <a:xfrm>
            <a:off x="8270876" y="4108450"/>
            <a:ext cx="204258" cy="1724025"/>
            <a:chOff x="2718" y="1359"/>
            <a:chExt cx="126" cy="1086"/>
          </a:xfrm>
        </p:grpSpPr>
        <p:sp>
          <p:nvSpPr>
            <p:cNvPr id="3166" name="Freeform 56">
              <a:extLst>
                <a:ext uri="{FF2B5EF4-FFF2-40B4-BE49-F238E27FC236}">
                  <a16:creationId xmlns:a16="http://schemas.microsoft.com/office/drawing/2014/main" id="{B91C2E7D-A885-25F0-6CDE-501F8A87141F}"/>
                </a:ext>
              </a:extLst>
            </p:cNvPr>
            <p:cNvSpPr>
              <a:spLocks/>
            </p:cNvSpPr>
            <p:nvPr/>
          </p:nvSpPr>
          <p:spPr bwMode="auto">
            <a:xfrm>
              <a:off x="2718" y="1359"/>
              <a:ext cx="126" cy="1086"/>
            </a:xfrm>
            <a:custGeom>
              <a:avLst/>
              <a:gdLst>
                <a:gd name="T0" fmla="*/ 0 w 126"/>
                <a:gd name="T1" fmla="*/ 0 h 1086"/>
                <a:gd name="T2" fmla="*/ 126 w 126"/>
                <a:gd name="T3" fmla="*/ 1086 h 1086"/>
                <a:gd name="T4" fmla="*/ 0 w 126"/>
                <a:gd name="T5" fmla="*/ 896 h 1086"/>
                <a:gd name="T6" fmla="*/ 0 w 126"/>
                <a:gd name="T7" fmla="*/ 0 h 10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086">
                  <a:moveTo>
                    <a:pt x="0" y="0"/>
                  </a:moveTo>
                  <a:lnTo>
                    <a:pt x="126" y="1086"/>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67" name="Freeform 57">
              <a:extLst>
                <a:ext uri="{FF2B5EF4-FFF2-40B4-BE49-F238E27FC236}">
                  <a16:creationId xmlns:a16="http://schemas.microsoft.com/office/drawing/2014/main" id="{A81FFA88-9AFF-ED1E-690B-D2674AB83425}"/>
                </a:ext>
              </a:extLst>
            </p:cNvPr>
            <p:cNvSpPr>
              <a:spLocks/>
            </p:cNvSpPr>
            <p:nvPr/>
          </p:nvSpPr>
          <p:spPr bwMode="auto">
            <a:xfrm>
              <a:off x="2721" y="2256"/>
              <a:ext cx="119" cy="186"/>
            </a:xfrm>
            <a:custGeom>
              <a:avLst/>
              <a:gdLst>
                <a:gd name="T0" fmla="*/ 120 w 120"/>
                <a:gd name="T1" fmla="*/ 186 h 186"/>
                <a:gd name="T2" fmla="*/ 0 w 120"/>
                <a:gd name="T3" fmla="*/ 0 h 186"/>
                <a:gd name="T4" fmla="*/ 0 60000 65536"/>
                <a:gd name="T5" fmla="*/ 0 60000 65536"/>
              </a:gdLst>
              <a:ahLst/>
              <a:cxnLst>
                <a:cxn ang="T4">
                  <a:pos x="T0" y="T1"/>
                </a:cxn>
                <a:cxn ang="T5">
                  <a:pos x="T2" y="T3"/>
                </a:cxn>
              </a:cxnLst>
              <a:rect l="0" t="0" r="r" b="b"/>
              <a:pathLst>
                <a:path w="120" h="186">
                  <a:moveTo>
                    <a:pt x="120" y="186"/>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54" name="Group 58">
            <a:extLst>
              <a:ext uri="{FF2B5EF4-FFF2-40B4-BE49-F238E27FC236}">
                <a16:creationId xmlns:a16="http://schemas.microsoft.com/office/drawing/2014/main" id="{6BBD4089-89EF-0B85-34ED-BEDE3AC0F35D}"/>
              </a:ext>
            </a:extLst>
          </p:cNvPr>
          <p:cNvGrpSpPr>
            <a:grpSpLocks/>
          </p:cNvGrpSpPr>
          <p:nvPr/>
        </p:nvGrpSpPr>
        <p:grpSpPr bwMode="auto">
          <a:xfrm>
            <a:off x="8277226" y="4132792"/>
            <a:ext cx="125941" cy="1704975"/>
            <a:chOff x="2721" y="1374"/>
            <a:chExt cx="78" cy="1074"/>
          </a:xfrm>
        </p:grpSpPr>
        <p:sp>
          <p:nvSpPr>
            <p:cNvPr id="3164" name="Freeform 59">
              <a:extLst>
                <a:ext uri="{FF2B5EF4-FFF2-40B4-BE49-F238E27FC236}">
                  <a16:creationId xmlns:a16="http://schemas.microsoft.com/office/drawing/2014/main" id="{67D7296A-A741-BDBF-CBE1-D16D270305E4}"/>
                </a:ext>
              </a:extLst>
            </p:cNvPr>
            <p:cNvSpPr>
              <a:spLocks/>
            </p:cNvSpPr>
            <p:nvPr/>
          </p:nvSpPr>
          <p:spPr bwMode="auto">
            <a:xfrm>
              <a:off x="2721" y="1374"/>
              <a:ext cx="78" cy="1074"/>
            </a:xfrm>
            <a:custGeom>
              <a:avLst/>
              <a:gdLst>
                <a:gd name="T0" fmla="*/ 0 w 78"/>
                <a:gd name="T1" fmla="*/ 0 h 1074"/>
                <a:gd name="T2" fmla="*/ 78 w 78"/>
                <a:gd name="T3" fmla="*/ 1074 h 1074"/>
                <a:gd name="T4" fmla="*/ 0 w 78"/>
                <a:gd name="T5" fmla="*/ 896 h 1074"/>
                <a:gd name="T6" fmla="*/ 0 w 78"/>
                <a:gd name="T7" fmla="*/ 0 h 10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074">
                  <a:moveTo>
                    <a:pt x="0" y="0"/>
                  </a:moveTo>
                  <a:lnTo>
                    <a:pt x="78" y="1074"/>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65" name="Freeform 60">
              <a:extLst>
                <a:ext uri="{FF2B5EF4-FFF2-40B4-BE49-F238E27FC236}">
                  <a16:creationId xmlns:a16="http://schemas.microsoft.com/office/drawing/2014/main" id="{4606A19B-4113-D1B5-C2C6-A36ABE66A183}"/>
                </a:ext>
              </a:extLst>
            </p:cNvPr>
            <p:cNvSpPr>
              <a:spLocks/>
            </p:cNvSpPr>
            <p:nvPr/>
          </p:nvSpPr>
          <p:spPr bwMode="auto">
            <a:xfrm>
              <a:off x="2724" y="2271"/>
              <a:ext cx="69" cy="174"/>
            </a:xfrm>
            <a:custGeom>
              <a:avLst/>
              <a:gdLst>
                <a:gd name="T0" fmla="*/ 69 w 69"/>
                <a:gd name="T1" fmla="*/ 174 h 174"/>
                <a:gd name="T2" fmla="*/ 0 w 69"/>
                <a:gd name="T3" fmla="*/ 0 h 174"/>
                <a:gd name="T4" fmla="*/ 0 60000 65536"/>
                <a:gd name="T5" fmla="*/ 0 60000 65536"/>
              </a:gdLst>
              <a:ahLst/>
              <a:cxnLst>
                <a:cxn ang="T4">
                  <a:pos x="T0" y="T1"/>
                </a:cxn>
                <a:cxn ang="T5">
                  <a:pos x="T2" y="T3"/>
                </a:cxn>
              </a:cxnLst>
              <a:rect l="0" t="0" r="r" b="b"/>
              <a:pathLst>
                <a:path w="69" h="174">
                  <a:moveTo>
                    <a:pt x="69" y="174"/>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57" name="Group 61">
            <a:extLst>
              <a:ext uri="{FF2B5EF4-FFF2-40B4-BE49-F238E27FC236}">
                <a16:creationId xmlns:a16="http://schemas.microsoft.com/office/drawing/2014/main" id="{6CC13C63-EBFB-6252-5089-9557B71A161C}"/>
              </a:ext>
            </a:extLst>
          </p:cNvPr>
          <p:cNvGrpSpPr>
            <a:grpSpLocks/>
          </p:cNvGrpSpPr>
          <p:nvPr/>
        </p:nvGrpSpPr>
        <p:grpSpPr bwMode="auto">
          <a:xfrm>
            <a:off x="7775576" y="4132792"/>
            <a:ext cx="506941" cy="1642533"/>
            <a:chOff x="2409" y="1374"/>
            <a:chExt cx="312" cy="1035"/>
          </a:xfrm>
        </p:grpSpPr>
        <p:sp>
          <p:nvSpPr>
            <p:cNvPr id="3162" name="Freeform 62">
              <a:extLst>
                <a:ext uri="{FF2B5EF4-FFF2-40B4-BE49-F238E27FC236}">
                  <a16:creationId xmlns:a16="http://schemas.microsoft.com/office/drawing/2014/main" id="{8D7A9450-8AB2-FFB3-24D7-64D16D792A84}"/>
                </a:ext>
              </a:extLst>
            </p:cNvPr>
            <p:cNvSpPr>
              <a:spLocks/>
            </p:cNvSpPr>
            <p:nvPr/>
          </p:nvSpPr>
          <p:spPr bwMode="auto">
            <a:xfrm>
              <a:off x="2412" y="1374"/>
              <a:ext cx="309" cy="1034"/>
            </a:xfrm>
            <a:custGeom>
              <a:avLst/>
              <a:gdLst>
                <a:gd name="T0" fmla="*/ 309 w 772"/>
                <a:gd name="T1" fmla="*/ 0 h 2585"/>
                <a:gd name="T2" fmla="*/ 0 w 772"/>
                <a:gd name="T3" fmla="*/ 1034 h 2585"/>
                <a:gd name="T4" fmla="*/ 309 w 772"/>
                <a:gd name="T5" fmla="*/ 896 h 2585"/>
                <a:gd name="T6" fmla="*/ 309 w 772"/>
                <a:gd name="T7" fmla="*/ 0 h 2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2" h="2585">
                  <a:moveTo>
                    <a:pt x="772" y="0"/>
                  </a:moveTo>
                  <a:lnTo>
                    <a:pt x="0" y="2585"/>
                  </a:lnTo>
                  <a:lnTo>
                    <a:pt x="772" y="2240"/>
                  </a:lnTo>
                  <a:lnTo>
                    <a:pt x="772"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63" name="Freeform 63">
              <a:extLst>
                <a:ext uri="{FF2B5EF4-FFF2-40B4-BE49-F238E27FC236}">
                  <a16:creationId xmlns:a16="http://schemas.microsoft.com/office/drawing/2014/main" id="{1DFF6E3D-55A6-57A7-1B17-B2500FC0402D}"/>
                </a:ext>
              </a:extLst>
            </p:cNvPr>
            <p:cNvSpPr>
              <a:spLocks/>
            </p:cNvSpPr>
            <p:nvPr/>
          </p:nvSpPr>
          <p:spPr bwMode="auto">
            <a:xfrm>
              <a:off x="2409" y="2268"/>
              <a:ext cx="312" cy="141"/>
            </a:xfrm>
            <a:custGeom>
              <a:avLst/>
              <a:gdLst>
                <a:gd name="T0" fmla="*/ 0 w 312"/>
                <a:gd name="T1" fmla="*/ 141 h 141"/>
                <a:gd name="T2" fmla="*/ 312 w 312"/>
                <a:gd name="T3" fmla="*/ 0 h 141"/>
                <a:gd name="T4" fmla="*/ 0 60000 65536"/>
                <a:gd name="T5" fmla="*/ 0 60000 65536"/>
              </a:gdLst>
              <a:ahLst/>
              <a:cxnLst>
                <a:cxn ang="T4">
                  <a:pos x="T0" y="T1"/>
                </a:cxn>
                <a:cxn ang="T5">
                  <a:pos x="T2" y="T3"/>
                </a:cxn>
              </a:cxnLst>
              <a:rect l="0" t="0" r="r" b="b"/>
              <a:pathLst>
                <a:path w="312" h="141">
                  <a:moveTo>
                    <a:pt x="0" y="141"/>
                  </a:moveTo>
                  <a:lnTo>
                    <a:pt x="312"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60" name="Group 64">
            <a:extLst>
              <a:ext uri="{FF2B5EF4-FFF2-40B4-BE49-F238E27FC236}">
                <a16:creationId xmlns:a16="http://schemas.microsoft.com/office/drawing/2014/main" id="{E0598784-55D2-21B8-8C8E-E6CE7E3B6F96}"/>
              </a:ext>
            </a:extLst>
          </p:cNvPr>
          <p:cNvGrpSpPr>
            <a:grpSpLocks/>
          </p:cNvGrpSpPr>
          <p:nvPr/>
        </p:nvGrpSpPr>
        <p:grpSpPr bwMode="auto">
          <a:xfrm>
            <a:off x="7852833" y="4137025"/>
            <a:ext cx="437092" cy="1666875"/>
            <a:chOff x="2457" y="1377"/>
            <a:chExt cx="269" cy="1050"/>
          </a:xfrm>
        </p:grpSpPr>
        <p:sp>
          <p:nvSpPr>
            <p:cNvPr id="3160" name="Freeform 65">
              <a:extLst>
                <a:ext uri="{FF2B5EF4-FFF2-40B4-BE49-F238E27FC236}">
                  <a16:creationId xmlns:a16="http://schemas.microsoft.com/office/drawing/2014/main" id="{1185B107-C7A1-6BE7-EA8C-97670D704FA1}"/>
                </a:ext>
              </a:extLst>
            </p:cNvPr>
            <p:cNvSpPr>
              <a:spLocks/>
            </p:cNvSpPr>
            <p:nvPr/>
          </p:nvSpPr>
          <p:spPr bwMode="auto">
            <a:xfrm>
              <a:off x="2457" y="1377"/>
              <a:ext cx="261" cy="1050"/>
            </a:xfrm>
            <a:custGeom>
              <a:avLst/>
              <a:gdLst>
                <a:gd name="T0" fmla="*/ 261 w 261"/>
                <a:gd name="T1" fmla="*/ 0 h 1050"/>
                <a:gd name="T2" fmla="*/ 0 w 261"/>
                <a:gd name="T3" fmla="*/ 1050 h 1050"/>
                <a:gd name="T4" fmla="*/ 261 w 261"/>
                <a:gd name="T5" fmla="*/ 896 h 1050"/>
                <a:gd name="T6" fmla="*/ 261 w 261"/>
                <a:gd name="T7" fmla="*/ 0 h 10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1" h="1050">
                  <a:moveTo>
                    <a:pt x="261" y="0"/>
                  </a:moveTo>
                  <a:lnTo>
                    <a:pt x="0" y="1050"/>
                  </a:lnTo>
                  <a:lnTo>
                    <a:pt x="261" y="896"/>
                  </a:lnTo>
                  <a:lnTo>
                    <a:pt x="261"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61" name="Freeform 66">
              <a:extLst>
                <a:ext uri="{FF2B5EF4-FFF2-40B4-BE49-F238E27FC236}">
                  <a16:creationId xmlns:a16="http://schemas.microsoft.com/office/drawing/2014/main" id="{D013EB33-95C0-4A4E-BF1A-4930556095F7}"/>
                </a:ext>
              </a:extLst>
            </p:cNvPr>
            <p:cNvSpPr>
              <a:spLocks/>
            </p:cNvSpPr>
            <p:nvPr/>
          </p:nvSpPr>
          <p:spPr bwMode="auto">
            <a:xfrm>
              <a:off x="2460" y="2268"/>
              <a:ext cx="266" cy="158"/>
            </a:xfrm>
            <a:custGeom>
              <a:avLst/>
              <a:gdLst>
                <a:gd name="T0" fmla="*/ 0 w 266"/>
                <a:gd name="T1" fmla="*/ 158 h 158"/>
                <a:gd name="T2" fmla="*/ 266 w 266"/>
                <a:gd name="T3" fmla="*/ 0 h 158"/>
                <a:gd name="T4" fmla="*/ 0 60000 65536"/>
                <a:gd name="T5" fmla="*/ 0 60000 65536"/>
              </a:gdLst>
              <a:ahLst/>
              <a:cxnLst>
                <a:cxn ang="T4">
                  <a:pos x="T0" y="T1"/>
                </a:cxn>
                <a:cxn ang="T5">
                  <a:pos x="T2" y="T3"/>
                </a:cxn>
              </a:cxnLst>
              <a:rect l="0" t="0" r="r" b="b"/>
              <a:pathLst>
                <a:path w="266" h="158">
                  <a:moveTo>
                    <a:pt x="0" y="158"/>
                  </a:moveTo>
                  <a:lnTo>
                    <a:pt x="266"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63" name="Group 67">
            <a:extLst>
              <a:ext uri="{FF2B5EF4-FFF2-40B4-BE49-F238E27FC236}">
                <a16:creationId xmlns:a16="http://schemas.microsoft.com/office/drawing/2014/main" id="{E3A51315-C79B-005F-7EDA-F27189D7B9BC}"/>
              </a:ext>
            </a:extLst>
          </p:cNvPr>
          <p:cNvGrpSpPr>
            <a:grpSpLocks/>
          </p:cNvGrpSpPr>
          <p:nvPr/>
        </p:nvGrpSpPr>
        <p:grpSpPr bwMode="auto">
          <a:xfrm>
            <a:off x="7930092" y="4132792"/>
            <a:ext cx="349250" cy="1680633"/>
            <a:chOff x="2505" y="1374"/>
            <a:chExt cx="215" cy="1059"/>
          </a:xfrm>
        </p:grpSpPr>
        <p:sp>
          <p:nvSpPr>
            <p:cNvPr id="3158" name="Freeform 68">
              <a:extLst>
                <a:ext uri="{FF2B5EF4-FFF2-40B4-BE49-F238E27FC236}">
                  <a16:creationId xmlns:a16="http://schemas.microsoft.com/office/drawing/2014/main" id="{2E937C7F-E2DD-0827-0F1E-CE79D64658F5}"/>
                </a:ext>
              </a:extLst>
            </p:cNvPr>
            <p:cNvSpPr>
              <a:spLocks/>
            </p:cNvSpPr>
            <p:nvPr/>
          </p:nvSpPr>
          <p:spPr bwMode="auto">
            <a:xfrm>
              <a:off x="2505" y="1374"/>
              <a:ext cx="213" cy="1059"/>
            </a:xfrm>
            <a:custGeom>
              <a:avLst/>
              <a:gdLst>
                <a:gd name="T0" fmla="*/ 213 w 213"/>
                <a:gd name="T1" fmla="*/ 0 h 1059"/>
                <a:gd name="T2" fmla="*/ 0 w 213"/>
                <a:gd name="T3" fmla="*/ 1059 h 1059"/>
                <a:gd name="T4" fmla="*/ 213 w 213"/>
                <a:gd name="T5" fmla="*/ 896 h 1059"/>
                <a:gd name="T6" fmla="*/ 213 w 213"/>
                <a:gd name="T7" fmla="*/ 0 h 10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1059">
                  <a:moveTo>
                    <a:pt x="213" y="0"/>
                  </a:moveTo>
                  <a:lnTo>
                    <a:pt x="0" y="1059"/>
                  </a:lnTo>
                  <a:lnTo>
                    <a:pt x="213" y="896"/>
                  </a:lnTo>
                  <a:lnTo>
                    <a:pt x="213"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59" name="Freeform 69">
              <a:extLst>
                <a:ext uri="{FF2B5EF4-FFF2-40B4-BE49-F238E27FC236}">
                  <a16:creationId xmlns:a16="http://schemas.microsoft.com/office/drawing/2014/main" id="{773FB7A7-6967-EA85-A6B2-FB5687151486}"/>
                </a:ext>
              </a:extLst>
            </p:cNvPr>
            <p:cNvSpPr>
              <a:spLocks/>
            </p:cNvSpPr>
            <p:nvPr/>
          </p:nvSpPr>
          <p:spPr bwMode="auto">
            <a:xfrm>
              <a:off x="2508" y="2268"/>
              <a:ext cx="212" cy="164"/>
            </a:xfrm>
            <a:custGeom>
              <a:avLst/>
              <a:gdLst>
                <a:gd name="T0" fmla="*/ 0 w 212"/>
                <a:gd name="T1" fmla="*/ 164 h 164"/>
                <a:gd name="T2" fmla="*/ 212 w 212"/>
                <a:gd name="T3" fmla="*/ 0 h 164"/>
                <a:gd name="T4" fmla="*/ 0 60000 65536"/>
                <a:gd name="T5" fmla="*/ 0 60000 65536"/>
              </a:gdLst>
              <a:ahLst/>
              <a:cxnLst>
                <a:cxn ang="T4">
                  <a:pos x="T0" y="T1"/>
                </a:cxn>
                <a:cxn ang="T5">
                  <a:pos x="T2" y="T3"/>
                </a:cxn>
              </a:cxnLst>
              <a:rect l="0" t="0" r="r" b="b"/>
              <a:pathLst>
                <a:path w="212" h="164">
                  <a:moveTo>
                    <a:pt x="0" y="164"/>
                  </a:moveTo>
                  <a:lnTo>
                    <a:pt x="212"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66" name="Group 70">
            <a:extLst>
              <a:ext uri="{FF2B5EF4-FFF2-40B4-BE49-F238E27FC236}">
                <a16:creationId xmlns:a16="http://schemas.microsoft.com/office/drawing/2014/main" id="{7B79386E-04BD-2AE5-B2FF-A67E7EF5830F}"/>
              </a:ext>
            </a:extLst>
          </p:cNvPr>
          <p:cNvGrpSpPr>
            <a:grpSpLocks/>
          </p:cNvGrpSpPr>
          <p:nvPr/>
        </p:nvGrpSpPr>
        <p:grpSpPr bwMode="auto">
          <a:xfrm>
            <a:off x="8025342" y="4132792"/>
            <a:ext cx="254000" cy="1685925"/>
            <a:chOff x="2564" y="1374"/>
            <a:chExt cx="156" cy="1062"/>
          </a:xfrm>
        </p:grpSpPr>
        <p:sp>
          <p:nvSpPr>
            <p:cNvPr id="3156" name="Freeform 71">
              <a:extLst>
                <a:ext uri="{FF2B5EF4-FFF2-40B4-BE49-F238E27FC236}">
                  <a16:creationId xmlns:a16="http://schemas.microsoft.com/office/drawing/2014/main" id="{3448837F-353C-AA15-5117-6334D3C0C7E1}"/>
                </a:ext>
              </a:extLst>
            </p:cNvPr>
            <p:cNvSpPr>
              <a:spLocks/>
            </p:cNvSpPr>
            <p:nvPr/>
          </p:nvSpPr>
          <p:spPr bwMode="auto">
            <a:xfrm>
              <a:off x="2564" y="1374"/>
              <a:ext cx="156" cy="1062"/>
            </a:xfrm>
            <a:custGeom>
              <a:avLst/>
              <a:gdLst>
                <a:gd name="T0" fmla="*/ 156 w 156"/>
                <a:gd name="T1" fmla="*/ 0 h 1062"/>
                <a:gd name="T2" fmla="*/ 0 w 156"/>
                <a:gd name="T3" fmla="*/ 1062 h 1062"/>
                <a:gd name="T4" fmla="*/ 156 w 156"/>
                <a:gd name="T5" fmla="*/ 896 h 1062"/>
                <a:gd name="T6" fmla="*/ 156 w 156"/>
                <a:gd name="T7" fmla="*/ 0 h 1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 h="1062">
                  <a:moveTo>
                    <a:pt x="156" y="0"/>
                  </a:moveTo>
                  <a:lnTo>
                    <a:pt x="0" y="1062"/>
                  </a:lnTo>
                  <a:lnTo>
                    <a:pt x="156" y="896"/>
                  </a:lnTo>
                  <a:lnTo>
                    <a:pt x="156"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57" name="Freeform 72">
              <a:extLst>
                <a:ext uri="{FF2B5EF4-FFF2-40B4-BE49-F238E27FC236}">
                  <a16:creationId xmlns:a16="http://schemas.microsoft.com/office/drawing/2014/main" id="{B654408A-0DE2-4864-2F4C-42C47E5480AD}"/>
                </a:ext>
              </a:extLst>
            </p:cNvPr>
            <p:cNvSpPr>
              <a:spLocks/>
            </p:cNvSpPr>
            <p:nvPr/>
          </p:nvSpPr>
          <p:spPr bwMode="auto">
            <a:xfrm>
              <a:off x="2564" y="2270"/>
              <a:ext cx="156" cy="166"/>
            </a:xfrm>
            <a:custGeom>
              <a:avLst/>
              <a:gdLst>
                <a:gd name="T0" fmla="*/ 0 w 156"/>
                <a:gd name="T1" fmla="*/ 166 h 166"/>
                <a:gd name="T2" fmla="*/ 156 w 156"/>
                <a:gd name="T3" fmla="*/ 0 h 166"/>
                <a:gd name="T4" fmla="*/ 0 60000 65536"/>
                <a:gd name="T5" fmla="*/ 0 60000 65536"/>
              </a:gdLst>
              <a:ahLst/>
              <a:cxnLst>
                <a:cxn ang="T4">
                  <a:pos x="T0" y="T1"/>
                </a:cxn>
                <a:cxn ang="T5">
                  <a:pos x="T2" y="T3"/>
                </a:cxn>
              </a:cxnLst>
              <a:rect l="0" t="0" r="r" b="b"/>
              <a:pathLst>
                <a:path w="156" h="166">
                  <a:moveTo>
                    <a:pt x="0" y="166"/>
                  </a:moveTo>
                  <a:lnTo>
                    <a:pt x="156"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69" name="Group 73">
            <a:extLst>
              <a:ext uri="{FF2B5EF4-FFF2-40B4-BE49-F238E27FC236}">
                <a16:creationId xmlns:a16="http://schemas.microsoft.com/office/drawing/2014/main" id="{780165FE-1615-FBEA-1B05-0A8A1C050912}"/>
              </a:ext>
            </a:extLst>
          </p:cNvPr>
          <p:cNvGrpSpPr>
            <a:grpSpLocks/>
          </p:cNvGrpSpPr>
          <p:nvPr/>
        </p:nvGrpSpPr>
        <p:grpSpPr bwMode="auto">
          <a:xfrm>
            <a:off x="8096250" y="4132792"/>
            <a:ext cx="182033" cy="1695450"/>
            <a:chOff x="2608" y="1374"/>
            <a:chExt cx="112" cy="1068"/>
          </a:xfrm>
        </p:grpSpPr>
        <p:sp>
          <p:nvSpPr>
            <p:cNvPr id="3154" name="Freeform 74">
              <a:extLst>
                <a:ext uri="{FF2B5EF4-FFF2-40B4-BE49-F238E27FC236}">
                  <a16:creationId xmlns:a16="http://schemas.microsoft.com/office/drawing/2014/main" id="{04A3A1FC-DD0A-A7DE-4241-CD49F08C2B01}"/>
                </a:ext>
              </a:extLst>
            </p:cNvPr>
            <p:cNvSpPr>
              <a:spLocks/>
            </p:cNvSpPr>
            <p:nvPr/>
          </p:nvSpPr>
          <p:spPr bwMode="auto">
            <a:xfrm>
              <a:off x="2608" y="1374"/>
              <a:ext cx="111" cy="1068"/>
            </a:xfrm>
            <a:custGeom>
              <a:avLst/>
              <a:gdLst>
                <a:gd name="T0" fmla="*/ 111 w 111"/>
                <a:gd name="T1" fmla="*/ 0 h 1068"/>
                <a:gd name="T2" fmla="*/ 0 w 111"/>
                <a:gd name="T3" fmla="*/ 1068 h 1068"/>
                <a:gd name="T4" fmla="*/ 111 w 111"/>
                <a:gd name="T5" fmla="*/ 896 h 1068"/>
                <a:gd name="T6" fmla="*/ 111 w 111"/>
                <a:gd name="T7" fmla="*/ 0 h 10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068">
                  <a:moveTo>
                    <a:pt x="111" y="0"/>
                  </a:moveTo>
                  <a:lnTo>
                    <a:pt x="0" y="1068"/>
                  </a:lnTo>
                  <a:lnTo>
                    <a:pt x="111" y="896"/>
                  </a:lnTo>
                  <a:lnTo>
                    <a:pt x="111"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55" name="Freeform 75">
              <a:extLst>
                <a:ext uri="{FF2B5EF4-FFF2-40B4-BE49-F238E27FC236}">
                  <a16:creationId xmlns:a16="http://schemas.microsoft.com/office/drawing/2014/main" id="{0C046285-69B0-3F7F-28C0-8532E0AC5057}"/>
                </a:ext>
              </a:extLst>
            </p:cNvPr>
            <p:cNvSpPr>
              <a:spLocks/>
            </p:cNvSpPr>
            <p:nvPr/>
          </p:nvSpPr>
          <p:spPr bwMode="auto">
            <a:xfrm>
              <a:off x="2610" y="2272"/>
              <a:ext cx="110" cy="170"/>
            </a:xfrm>
            <a:custGeom>
              <a:avLst/>
              <a:gdLst>
                <a:gd name="T0" fmla="*/ 0 w 110"/>
                <a:gd name="T1" fmla="*/ 170 h 170"/>
                <a:gd name="T2" fmla="*/ 110 w 110"/>
                <a:gd name="T3" fmla="*/ 0 h 170"/>
                <a:gd name="T4" fmla="*/ 0 60000 65536"/>
                <a:gd name="T5" fmla="*/ 0 60000 65536"/>
              </a:gdLst>
              <a:ahLst/>
              <a:cxnLst>
                <a:cxn ang="T4">
                  <a:pos x="T0" y="T1"/>
                </a:cxn>
                <a:cxn ang="T5">
                  <a:pos x="T2" y="T3"/>
                </a:cxn>
              </a:cxnLst>
              <a:rect l="0" t="0" r="r" b="b"/>
              <a:pathLst>
                <a:path w="110" h="170">
                  <a:moveTo>
                    <a:pt x="0" y="170"/>
                  </a:moveTo>
                  <a:lnTo>
                    <a:pt x="11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72" name="Group 76">
            <a:extLst>
              <a:ext uri="{FF2B5EF4-FFF2-40B4-BE49-F238E27FC236}">
                <a16:creationId xmlns:a16="http://schemas.microsoft.com/office/drawing/2014/main" id="{4AD7D22A-AD2A-A21E-915B-098B427B7863}"/>
              </a:ext>
            </a:extLst>
          </p:cNvPr>
          <p:cNvGrpSpPr>
            <a:grpSpLocks/>
          </p:cNvGrpSpPr>
          <p:nvPr/>
        </p:nvGrpSpPr>
        <p:grpSpPr bwMode="auto">
          <a:xfrm>
            <a:off x="8167159" y="4126442"/>
            <a:ext cx="111125" cy="1727200"/>
            <a:chOff x="2654" y="1372"/>
            <a:chExt cx="68" cy="1088"/>
          </a:xfrm>
        </p:grpSpPr>
        <p:sp>
          <p:nvSpPr>
            <p:cNvPr id="3152" name="Freeform 77">
              <a:extLst>
                <a:ext uri="{FF2B5EF4-FFF2-40B4-BE49-F238E27FC236}">
                  <a16:creationId xmlns:a16="http://schemas.microsoft.com/office/drawing/2014/main" id="{CF5D9533-84C1-CA6A-5195-E02725522F8C}"/>
                </a:ext>
              </a:extLst>
            </p:cNvPr>
            <p:cNvSpPr>
              <a:spLocks/>
            </p:cNvSpPr>
            <p:nvPr/>
          </p:nvSpPr>
          <p:spPr bwMode="auto">
            <a:xfrm>
              <a:off x="2654" y="1372"/>
              <a:ext cx="66" cy="1083"/>
            </a:xfrm>
            <a:custGeom>
              <a:avLst/>
              <a:gdLst>
                <a:gd name="T0" fmla="*/ 66 w 66"/>
                <a:gd name="T1" fmla="*/ 0 h 1083"/>
                <a:gd name="T2" fmla="*/ 0 w 66"/>
                <a:gd name="T3" fmla="*/ 1083 h 1083"/>
                <a:gd name="T4" fmla="*/ 66 w 66"/>
                <a:gd name="T5" fmla="*/ 896 h 1083"/>
                <a:gd name="T6" fmla="*/ 66 w 66"/>
                <a:gd name="T7" fmla="*/ 0 h 10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1083">
                  <a:moveTo>
                    <a:pt x="66" y="0"/>
                  </a:moveTo>
                  <a:lnTo>
                    <a:pt x="0" y="1083"/>
                  </a:lnTo>
                  <a:lnTo>
                    <a:pt x="66" y="896"/>
                  </a:lnTo>
                  <a:lnTo>
                    <a:pt x="66"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53" name="Freeform 78">
              <a:extLst>
                <a:ext uri="{FF2B5EF4-FFF2-40B4-BE49-F238E27FC236}">
                  <a16:creationId xmlns:a16="http://schemas.microsoft.com/office/drawing/2014/main" id="{A56B2B62-A6C0-7E48-7F96-08F7EE13FD2F}"/>
                </a:ext>
              </a:extLst>
            </p:cNvPr>
            <p:cNvSpPr>
              <a:spLocks/>
            </p:cNvSpPr>
            <p:nvPr/>
          </p:nvSpPr>
          <p:spPr bwMode="auto">
            <a:xfrm>
              <a:off x="2656" y="2268"/>
              <a:ext cx="66" cy="192"/>
            </a:xfrm>
            <a:custGeom>
              <a:avLst/>
              <a:gdLst>
                <a:gd name="T0" fmla="*/ 0 w 66"/>
                <a:gd name="T1" fmla="*/ 192 h 192"/>
                <a:gd name="T2" fmla="*/ 66 w 66"/>
                <a:gd name="T3" fmla="*/ 0 h 192"/>
                <a:gd name="T4" fmla="*/ 0 60000 65536"/>
                <a:gd name="T5" fmla="*/ 0 60000 65536"/>
              </a:gdLst>
              <a:ahLst/>
              <a:cxnLst>
                <a:cxn ang="T4">
                  <a:pos x="T0" y="T1"/>
                </a:cxn>
                <a:cxn ang="T5">
                  <a:pos x="T2" y="T3"/>
                </a:cxn>
              </a:cxnLst>
              <a:rect l="0" t="0" r="r" b="b"/>
              <a:pathLst>
                <a:path w="66" h="192">
                  <a:moveTo>
                    <a:pt x="0" y="192"/>
                  </a:moveTo>
                  <a:lnTo>
                    <a:pt x="66"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75" name="Group 79">
            <a:extLst>
              <a:ext uri="{FF2B5EF4-FFF2-40B4-BE49-F238E27FC236}">
                <a16:creationId xmlns:a16="http://schemas.microsoft.com/office/drawing/2014/main" id="{D4735F00-E0E0-F030-14C4-CD9E6C38EEAE}"/>
              </a:ext>
            </a:extLst>
          </p:cNvPr>
          <p:cNvGrpSpPr>
            <a:grpSpLocks/>
          </p:cNvGrpSpPr>
          <p:nvPr/>
        </p:nvGrpSpPr>
        <p:grpSpPr bwMode="auto">
          <a:xfrm>
            <a:off x="8231717" y="4126442"/>
            <a:ext cx="45509" cy="1724025"/>
            <a:chOff x="2692" y="1370"/>
            <a:chExt cx="28" cy="1086"/>
          </a:xfrm>
        </p:grpSpPr>
        <p:sp>
          <p:nvSpPr>
            <p:cNvPr id="3150" name="Freeform 80">
              <a:extLst>
                <a:ext uri="{FF2B5EF4-FFF2-40B4-BE49-F238E27FC236}">
                  <a16:creationId xmlns:a16="http://schemas.microsoft.com/office/drawing/2014/main" id="{C84382EA-FEA0-CF19-7B29-BAF32AE7D83E}"/>
                </a:ext>
              </a:extLst>
            </p:cNvPr>
            <p:cNvSpPr>
              <a:spLocks/>
            </p:cNvSpPr>
            <p:nvPr/>
          </p:nvSpPr>
          <p:spPr bwMode="auto">
            <a:xfrm>
              <a:off x="2694" y="1370"/>
              <a:ext cx="24" cy="1086"/>
            </a:xfrm>
            <a:custGeom>
              <a:avLst/>
              <a:gdLst>
                <a:gd name="T0" fmla="*/ 24 w 24"/>
                <a:gd name="T1" fmla="*/ 0 h 1086"/>
                <a:gd name="T2" fmla="*/ 0 w 24"/>
                <a:gd name="T3" fmla="*/ 1086 h 1086"/>
                <a:gd name="T4" fmla="*/ 24 w 24"/>
                <a:gd name="T5" fmla="*/ 896 h 1086"/>
                <a:gd name="T6" fmla="*/ 24 w 24"/>
                <a:gd name="T7" fmla="*/ 0 h 10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086">
                  <a:moveTo>
                    <a:pt x="24" y="0"/>
                  </a:moveTo>
                  <a:lnTo>
                    <a:pt x="0" y="1086"/>
                  </a:lnTo>
                  <a:lnTo>
                    <a:pt x="24" y="896"/>
                  </a:lnTo>
                  <a:lnTo>
                    <a:pt x="24"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51" name="Freeform 81">
              <a:extLst>
                <a:ext uri="{FF2B5EF4-FFF2-40B4-BE49-F238E27FC236}">
                  <a16:creationId xmlns:a16="http://schemas.microsoft.com/office/drawing/2014/main" id="{9E44F537-38AC-E74A-9BF5-ABB31E4DAB62}"/>
                </a:ext>
              </a:extLst>
            </p:cNvPr>
            <p:cNvSpPr>
              <a:spLocks/>
            </p:cNvSpPr>
            <p:nvPr/>
          </p:nvSpPr>
          <p:spPr bwMode="auto">
            <a:xfrm>
              <a:off x="2692" y="2268"/>
              <a:ext cx="28" cy="186"/>
            </a:xfrm>
            <a:custGeom>
              <a:avLst/>
              <a:gdLst>
                <a:gd name="T0" fmla="*/ 0 w 28"/>
                <a:gd name="T1" fmla="*/ 186 h 186"/>
                <a:gd name="T2" fmla="*/ 28 w 28"/>
                <a:gd name="T3" fmla="*/ 0 h 186"/>
                <a:gd name="T4" fmla="*/ 0 60000 65536"/>
                <a:gd name="T5" fmla="*/ 0 60000 65536"/>
              </a:gdLst>
              <a:ahLst/>
              <a:cxnLst>
                <a:cxn ang="T4">
                  <a:pos x="T0" y="T1"/>
                </a:cxn>
                <a:cxn ang="T5">
                  <a:pos x="T2" y="T3"/>
                </a:cxn>
              </a:cxnLst>
              <a:rect l="0" t="0" r="r" b="b"/>
              <a:pathLst>
                <a:path w="28" h="186">
                  <a:moveTo>
                    <a:pt x="0" y="186"/>
                  </a:moveTo>
                  <a:lnTo>
                    <a:pt x="28"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78" name="Group 82">
            <a:extLst>
              <a:ext uri="{FF2B5EF4-FFF2-40B4-BE49-F238E27FC236}">
                <a16:creationId xmlns:a16="http://schemas.microsoft.com/office/drawing/2014/main" id="{2840B35D-1025-4248-F5F3-A9F49E0B2268}"/>
              </a:ext>
            </a:extLst>
          </p:cNvPr>
          <p:cNvGrpSpPr>
            <a:grpSpLocks/>
          </p:cNvGrpSpPr>
          <p:nvPr/>
        </p:nvGrpSpPr>
        <p:grpSpPr bwMode="auto">
          <a:xfrm>
            <a:off x="8282517" y="4139142"/>
            <a:ext cx="38100" cy="1708150"/>
            <a:chOff x="2724" y="1378"/>
            <a:chExt cx="23" cy="1076"/>
          </a:xfrm>
        </p:grpSpPr>
        <p:sp>
          <p:nvSpPr>
            <p:cNvPr id="3148" name="Freeform 83">
              <a:extLst>
                <a:ext uri="{FF2B5EF4-FFF2-40B4-BE49-F238E27FC236}">
                  <a16:creationId xmlns:a16="http://schemas.microsoft.com/office/drawing/2014/main" id="{A93E3CBC-DD8B-4C2B-6F00-2F3258513C9F}"/>
                </a:ext>
              </a:extLst>
            </p:cNvPr>
            <p:cNvSpPr>
              <a:spLocks/>
            </p:cNvSpPr>
            <p:nvPr/>
          </p:nvSpPr>
          <p:spPr bwMode="auto">
            <a:xfrm>
              <a:off x="2726" y="1378"/>
              <a:ext cx="21" cy="1074"/>
            </a:xfrm>
            <a:custGeom>
              <a:avLst/>
              <a:gdLst>
                <a:gd name="T0" fmla="*/ 0 w 21"/>
                <a:gd name="T1" fmla="*/ 0 h 1074"/>
                <a:gd name="T2" fmla="*/ 21 w 21"/>
                <a:gd name="T3" fmla="*/ 1074 h 1074"/>
                <a:gd name="T4" fmla="*/ 0 w 21"/>
                <a:gd name="T5" fmla="*/ 896 h 1074"/>
                <a:gd name="T6" fmla="*/ 0 w 21"/>
                <a:gd name="T7" fmla="*/ 0 h 10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074">
                  <a:moveTo>
                    <a:pt x="0" y="0"/>
                  </a:moveTo>
                  <a:lnTo>
                    <a:pt x="21" y="1074"/>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49" name="Freeform 84">
              <a:extLst>
                <a:ext uri="{FF2B5EF4-FFF2-40B4-BE49-F238E27FC236}">
                  <a16:creationId xmlns:a16="http://schemas.microsoft.com/office/drawing/2014/main" id="{8F5332F7-17F2-193A-5D47-8BDECD725A77}"/>
                </a:ext>
              </a:extLst>
            </p:cNvPr>
            <p:cNvSpPr>
              <a:spLocks/>
            </p:cNvSpPr>
            <p:nvPr/>
          </p:nvSpPr>
          <p:spPr bwMode="auto">
            <a:xfrm>
              <a:off x="2724" y="2274"/>
              <a:ext cx="22" cy="180"/>
            </a:xfrm>
            <a:custGeom>
              <a:avLst/>
              <a:gdLst>
                <a:gd name="T0" fmla="*/ 22 w 22"/>
                <a:gd name="T1" fmla="*/ 180 h 180"/>
                <a:gd name="T2" fmla="*/ 0 w 22"/>
                <a:gd name="T3" fmla="*/ 0 h 180"/>
                <a:gd name="T4" fmla="*/ 0 60000 65536"/>
                <a:gd name="T5" fmla="*/ 0 60000 65536"/>
              </a:gdLst>
              <a:ahLst/>
              <a:cxnLst>
                <a:cxn ang="T4">
                  <a:pos x="T0" y="T1"/>
                </a:cxn>
                <a:cxn ang="T5">
                  <a:pos x="T2" y="T3"/>
                </a:cxn>
              </a:cxnLst>
              <a:rect l="0" t="0" r="r" b="b"/>
              <a:pathLst>
                <a:path w="22" h="180">
                  <a:moveTo>
                    <a:pt x="22" y="180"/>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81" name="Group 85">
            <a:extLst>
              <a:ext uri="{FF2B5EF4-FFF2-40B4-BE49-F238E27FC236}">
                <a16:creationId xmlns:a16="http://schemas.microsoft.com/office/drawing/2014/main" id="{C375B4A1-E439-B6CE-3DB4-F0D2A47CF4DE}"/>
              </a:ext>
            </a:extLst>
          </p:cNvPr>
          <p:cNvGrpSpPr>
            <a:grpSpLocks/>
          </p:cNvGrpSpPr>
          <p:nvPr/>
        </p:nvGrpSpPr>
        <p:grpSpPr bwMode="auto">
          <a:xfrm>
            <a:off x="8277226" y="4132792"/>
            <a:ext cx="712258" cy="1422400"/>
            <a:chOff x="2727" y="1374"/>
            <a:chExt cx="438" cy="896"/>
          </a:xfrm>
        </p:grpSpPr>
        <p:sp>
          <p:nvSpPr>
            <p:cNvPr id="3146" name="Freeform 86">
              <a:extLst>
                <a:ext uri="{FF2B5EF4-FFF2-40B4-BE49-F238E27FC236}">
                  <a16:creationId xmlns:a16="http://schemas.microsoft.com/office/drawing/2014/main" id="{3E4F8A2D-B0D5-ADA7-6886-BBC2582C26B3}"/>
                </a:ext>
              </a:extLst>
            </p:cNvPr>
            <p:cNvSpPr>
              <a:spLocks/>
            </p:cNvSpPr>
            <p:nvPr/>
          </p:nvSpPr>
          <p:spPr bwMode="auto">
            <a:xfrm>
              <a:off x="2727" y="1374"/>
              <a:ext cx="438" cy="896"/>
            </a:xfrm>
            <a:custGeom>
              <a:avLst/>
              <a:gdLst>
                <a:gd name="T0" fmla="*/ 0 w 438"/>
                <a:gd name="T1" fmla="*/ 0 h 896"/>
                <a:gd name="T2" fmla="*/ 438 w 438"/>
                <a:gd name="T3" fmla="*/ 822 h 896"/>
                <a:gd name="T4" fmla="*/ 0 w 438"/>
                <a:gd name="T5" fmla="*/ 896 h 896"/>
                <a:gd name="T6" fmla="*/ 0 w 438"/>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 h="896">
                  <a:moveTo>
                    <a:pt x="0" y="0"/>
                  </a:moveTo>
                  <a:lnTo>
                    <a:pt x="438" y="822"/>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47" name="Freeform 87">
              <a:extLst>
                <a:ext uri="{FF2B5EF4-FFF2-40B4-BE49-F238E27FC236}">
                  <a16:creationId xmlns:a16="http://schemas.microsoft.com/office/drawing/2014/main" id="{1DBE64E1-0549-115D-FFC7-71734CFCFA9A}"/>
                </a:ext>
              </a:extLst>
            </p:cNvPr>
            <p:cNvSpPr>
              <a:spLocks/>
            </p:cNvSpPr>
            <p:nvPr/>
          </p:nvSpPr>
          <p:spPr bwMode="auto">
            <a:xfrm>
              <a:off x="2736" y="2199"/>
              <a:ext cx="426" cy="66"/>
            </a:xfrm>
            <a:custGeom>
              <a:avLst/>
              <a:gdLst>
                <a:gd name="T0" fmla="*/ 0 w 426"/>
                <a:gd name="T1" fmla="*/ 66 h 66"/>
                <a:gd name="T2" fmla="*/ 426 w 426"/>
                <a:gd name="T3" fmla="*/ 0 h 66"/>
                <a:gd name="T4" fmla="*/ 0 60000 65536"/>
                <a:gd name="T5" fmla="*/ 0 60000 65536"/>
              </a:gdLst>
              <a:ahLst/>
              <a:cxnLst>
                <a:cxn ang="T4">
                  <a:pos x="T0" y="T1"/>
                </a:cxn>
                <a:cxn ang="T5">
                  <a:pos x="T2" y="T3"/>
                </a:cxn>
              </a:cxnLst>
              <a:rect l="0" t="0" r="r" b="b"/>
              <a:pathLst>
                <a:path w="426" h="66">
                  <a:moveTo>
                    <a:pt x="0" y="66"/>
                  </a:moveTo>
                  <a:lnTo>
                    <a:pt x="426"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84" name="Group 88">
            <a:extLst>
              <a:ext uri="{FF2B5EF4-FFF2-40B4-BE49-F238E27FC236}">
                <a16:creationId xmlns:a16="http://schemas.microsoft.com/office/drawing/2014/main" id="{F2148634-056F-98FA-04DC-DF47BA304FCA}"/>
              </a:ext>
            </a:extLst>
          </p:cNvPr>
          <p:cNvGrpSpPr>
            <a:grpSpLocks/>
          </p:cNvGrpSpPr>
          <p:nvPr/>
        </p:nvGrpSpPr>
        <p:grpSpPr bwMode="auto">
          <a:xfrm>
            <a:off x="8274051" y="4137025"/>
            <a:ext cx="594783" cy="1422400"/>
            <a:chOff x="2724" y="1377"/>
            <a:chExt cx="366" cy="896"/>
          </a:xfrm>
        </p:grpSpPr>
        <p:sp>
          <p:nvSpPr>
            <p:cNvPr id="3144" name="Freeform 89">
              <a:extLst>
                <a:ext uri="{FF2B5EF4-FFF2-40B4-BE49-F238E27FC236}">
                  <a16:creationId xmlns:a16="http://schemas.microsoft.com/office/drawing/2014/main" id="{25F34F73-B872-1271-50EB-A1856323A070}"/>
                </a:ext>
              </a:extLst>
            </p:cNvPr>
            <p:cNvSpPr>
              <a:spLocks/>
            </p:cNvSpPr>
            <p:nvPr/>
          </p:nvSpPr>
          <p:spPr bwMode="auto">
            <a:xfrm>
              <a:off x="2724" y="1377"/>
              <a:ext cx="366" cy="896"/>
            </a:xfrm>
            <a:custGeom>
              <a:avLst/>
              <a:gdLst>
                <a:gd name="T0" fmla="*/ 0 w 366"/>
                <a:gd name="T1" fmla="*/ 0 h 896"/>
                <a:gd name="T2" fmla="*/ 366 w 366"/>
                <a:gd name="T3" fmla="*/ 777 h 896"/>
                <a:gd name="T4" fmla="*/ 0 w 366"/>
                <a:gd name="T5" fmla="*/ 896 h 896"/>
                <a:gd name="T6" fmla="*/ 0 w 366"/>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6" h="896">
                  <a:moveTo>
                    <a:pt x="0" y="0"/>
                  </a:moveTo>
                  <a:lnTo>
                    <a:pt x="366" y="777"/>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45" name="Freeform 90">
              <a:extLst>
                <a:ext uri="{FF2B5EF4-FFF2-40B4-BE49-F238E27FC236}">
                  <a16:creationId xmlns:a16="http://schemas.microsoft.com/office/drawing/2014/main" id="{8BCEA57D-0827-C09B-3E71-FE0E40109706}"/>
                </a:ext>
              </a:extLst>
            </p:cNvPr>
            <p:cNvSpPr>
              <a:spLocks/>
            </p:cNvSpPr>
            <p:nvPr/>
          </p:nvSpPr>
          <p:spPr bwMode="auto">
            <a:xfrm>
              <a:off x="2733" y="2157"/>
              <a:ext cx="345" cy="111"/>
            </a:xfrm>
            <a:custGeom>
              <a:avLst/>
              <a:gdLst>
                <a:gd name="T0" fmla="*/ 0 w 345"/>
                <a:gd name="T1" fmla="*/ 111 h 111"/>
                <a:gd name="T2" fmla="*/ 345 w 345"/>
                <a:gd name="T3" fmla="*/ 0 h 111"/>
                <a:gd name="T4" fmla="*/ 0 60000 65536"/>
                <a:gd name="T5" fmla="*/ 0 60000 65536"/>
              </a:gdLst>
              <a:ahLst/>
              <a:cxnLst>
                <a:cxn ang="T4">
                  <a:pos x="T0" y="T1"/>
                </a:cxn>
                <a:cxn ang="T5">
                  <a:pos x="T2" y="T3"/>
                </a:cxn>
              </a:cxnLst>
              <a:rect l="0" t="0" r="r" b="b"/>
              <a:pathLst>
                <a:path w="345" h="111">
                  <a:moveTo>
                    <a:pt x="0" y="111"/>
                  </a:moveTo>
                  <a:lnTo>
                    <a:pt x="345"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87" name="Group 91">
            <a:extLst>
              <a:ext uri="{FF2B5EF4-FFF2-40B4-BE49-F238E27FC236}">
                <a16:creationId xmlns:a16="http://schemas.microsoft.com/office/drawing/2014/main" id="{0097B094-1013-7394-E482-8C82506AC9C1}"/>
              </a:ext>
            </a:extLst>
          </p:cNvPr>
          <p:cNvGrpSpPr>
            <a:grpSpLocks/>
          </p:cNvGrpSpPr>
          <p:nvPr/>
        </p:nvGrpSpPr>
        <p:grpSpPr bwMode="auto">
          <a:xfrm>
            <a:off x="8276167" y="4132792"/>
            <a:ext cx="482600" cy="1422400"/>
            <a:chOff x="2724" y="1374"/>
            <a:chExt cx="297" cy="896"/>
          </a:xfrm>
        </p:grpSpPr>
        <p:sp>
          <p:nvSpPr>
            <p:cNvPr id="3142" name="Freeform 92">
              <a:extLst>
                <a:ext uri="{FF2B5EF4-FFF2-40B4-BE49-F238E27FC236}">
                  <a16:creationId xmlns:a16="http://schemas.microsoft.com/office/drawing/2014/main" id="{F44F3201-1868-C9EC-C56F-6F29C85B2A84}"/>
                </a:ext>
              </a:extLst>
            </p:cNvPr>
            <p:cNvSpPr>
              <a:spLocks/>
            </p:cNvSpPr>
            <p:nvPr/>
          </p:nvSpPr>
          <p:spPr bwMode="auto">
            <a:xfrm>
              <a:off x="2724" y="1374"/>
              <a:ext cx="297" cy="896"/>
            </a:xfrm>
            <a:custGeom>
              <a:avLst/>
              <a:gdLst>
                <a:gd name="T0" fmla="*/ 0 w 297"/>
                <a:gd name="T1" fmla="*/ 0 h 896"/>
                <a:gd name="T2" fmla="*/ 297 w 297"/>
                <a:gd name="T3" fmla="*/ 747 h 896"/>
                <a:gd name="T4" fmla="*/ 0 w 297"/>
                <a:gd name="T5" fmla="*/ 896 h 896"/>
                <a:gd name="T6" fmla="*/ 0 w 297"/>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7" h="896">
                  <a:moveTo>
                    <a:pt x="0" y="0"/>
                  </a:moveTo>
                  <a:lnTo>
                    <a:pt x="297" y="747"/>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43" name="Freeform 93">
              <a:extLst>
                <a:ext uri="{FF2B5EF4-FFF2-40B4-BE49-F238E27FC236}">
                  <a16:creationId xmlns:a16="http://schemas.microsoft.com/office/drawing/2014/main" id="{FFBCDDBF-C8E9-C94E-0105-CE85C93ECB5D}"/>
                </a:ext>
              </a:extLst>
            </p:cNvPr>
            <p:cNvSpPr>
              <a:spLocks/>
            </p:cNvSpPr>
            <p:nvPr/>
          </p:nvSpPr>
          <p:spPr bwMode="auto">
            <a:xfrm>
              <a:off x="2733" y="2121"/>
              <a:ext cx="288" cy="144"/>
            </a:xfrm>
            <a:custGeom>
              <a:avLst/>
              <a:gdLst>
                <a:gd name="T0" fmla="*/ 0 w 288"/>
                <a:gd name="T1" fmla="*/ 144 h 144"/>
                <a:gd name="T2" fmla="*/ 288 w 288"/>
                <a:gd name="T3" fmla="*/ 0 h 144"/>
                <a:gd name="T4" fmla="*/ 0 60000 65536"/>
                <a:gd name="T5" fmla="*/ 0 60000 65536"/>
              </a:gdLst>
              <a:ahLst/>
              <a:cxnLst>
                <a:cxn ang="T4">
                  <a:pos x="T0" y="T1"/>
                </a:cxn>
                <a:cxn ang="T5">
                  <a:pos x="T2" y="T3"/>
                </a:cxn>
              </a:cxnLst>
              <a:rect l="0" t="0" r="r" b="b"/>
              <a:pathLst>
                <a:path w="288" h="144">
                  <a:moveTo>
                    <a:pt x="0" y="144"/>
                  </a:moveTo>
                  <a:lnTo>
                    <a:pt x="288"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90" name="Group 94">
            <a:extLst>
              <a:ext uri="{FF2B5EF4-FFF2-40B4-BE49-F238E27FC236}">
                <a16:creationId xmlns:a16="http://schemas.microsoft.com/office/drawing/2014/main" id="{69949AC0-AA77-3FAE-996C-8993C345CD82}"/>
              </a:ext>
            </a:extLst>
          </p:cNvPr>
          <p:cNvGrpSpPr>
            <a:grpSpLocks/>
          </p:cNvGrpSpPr>
          <p:nvPr/>
        </p:nvGrpSpPr>
        <p:grpSpPr bwMode="auto">
          <a:xfrm>
            <a:off x="8278283" y="4127500"/>
            <a:ext cx="317500" cy="1422400"/>
            <a:chOff x="2721" y="1371"/>
            <a:chExt cx="195" cy="896"/>
          </a:xfrm>
        </p:grpSpPr>
        <p:sp>
          <p:nvSpPr>
            <p:cNvPr id="3140" name="Freeform 95">
              <a:extLst>
                <a:ext uri="{FF2B5EF4-FFF2-40B4-BE49-F238E27FC236}">
                  <a16:creationId xmlns:a16="http://schemas.microsoft.com/office/drawing/2014/main" id="{C5C009D0-34BF-F0EC-C438-B122BC858041}"/>
                </a:ext>
              </a:extLst>
            </p:cNvPr>
            <p:cNvSpPr>
              <a:spLocks/>
            </p:cNvSpPr>
            <p:nvPr/>
          </p:nvSpPr>
          <p:spPr bwMode="auto">
            <a:xfrm>
              <a:off x="2721" y="1371"/>
              <a:ext cx="195" cy="896"/>
            </a:xfrm>
            <a:custGeom>
              <a:avLst/>
              <a:gdLst>
                <a:gd name="T0" fmla="*/ 0 w 195"/>
                <a:gd name="T1" fmla="*/ 0 h 896"/>
                <a:gd name="T2" fmla="*/ 195 w 195"/>
                <a:gd name="T3" fmla="*/ 738 h 896"/>
                <a:gd name="T4" fmla="*/ 0 w 195"/>
                <a:gd name="T5" fmla="*/ 896 h 896"/>
                <a:gd name="T6" fmla="*/ 0 w 195"/>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 h="896">
                  <a:moveTo>
                    <a:pt x="0" y="0"/>
                  </a:moveTo>
                  <a:lnTo>
                    <a:pt x="195" y="738"/>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41" name="Freeform 96">
              <a:extLst>
                <a:ext uri="{FF2B5EF4-FFF2-40B4-BE49-F238E27FC236}">
                  <a16:creationId xmlns:a16="http://schemas.microsoft.com/office/drawing/2014/main" id="{625553D2-DACF-67E7-11E6-91024383094B}"/>
                </a:ext>
              </a:extLst>
            </p:cNvPr>
            <p:cNvSpPr>
              <a:spLocks/>
            </p:cNvSpPr>
            <p:nvPr/>
          </p:nvSpPr>
          <p:spPr bwMode="auto">
            <a:xfrm>
              <a:off x="2730" y="2109"/>
              <a:ext cx="186" cy="153"/>
            </a:xfrm>
            <a:custGeom>
              <a:avLst/>
              <a:gdLst>
                <a:gd name="T0" fmla="*/ 0 w 186"/>
                <a:gd name="T1" fmla="*/ 153 h 153"/>
                <a:gd name="T2" fmla="*/ 186 w 186"/>
                <a:gd name="T3" fmla="*/ 0 h 153"/>
                <a:gd name="T4" fmla="*/ 0 60000 65536"/>
                <a:gd name="T5" fmla="*/ 0 60000 65536"/>
              </a:gdLst>
              <a:ahLst/>
              <a:cxnLst>
                <a:cxn ang="T4">
                  <a:pos x="T0" y="T1"/>
                </a:cxn>
                <a:cxn ang="T5">
                  <a:pos x="T2" y="T3"/>
                </a:cxn>
              </a:cxnLst>
              <a:rect l="0" t="0" r="r" b="b"/>
              <a:pathLst>
                <a:path w="186" h="153">
                  <a:moveTo>
                    <a:pt x="0" y="153"/>
                  </a:moveTo>
                  <a:lnTo>
                    <a:pt x="186"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93" name="Group 97">
            <a:extLst>
              <a:ext uri="{FF2B5EF4-FFF2-40B4-BE49-F238E27FC236}">
                <a16:creationId xmlns:a16="http://schemas.microsoft.com/office/drawing/2014/main" id="{2F8A93EA-09A7-3E8D-7974-8A2FE7746996}"/>
              </a:ext>
            </a:extLst>
          </p:cNvPr>
          <p:cNvGrpSpPr>
            <a:grpSpLocks/>
          </p:cNvGrpSpPr>
          <p:nvPr/>
        </p:nvGrpSpPr>
        <p:grpSpPr bwMode="auto">
          <a:xfrm>
            <a:off x="8280401" y="4117975"/>
            <a:ext cx="175683" cy="1422400"/>
            <a:chOff x="2724" y="1365"/>
            <a:chExt cx="108" cy="896"/>
          </a:xfrm>
        </p:grpSpPr>
        <p:sp>
          <p:nvSpPr>
            <p:cNvPr id="3138" name="Freeform 98">
              <a:extLst>
                <a:ext uri="{FF2B5EF4-FFF2-40B4-BE49-F238E27FC236}">
                  <a16:creationId xmlns:a16="http://schemas.microsoft.com/office/drawing/2014/main" id="{8C986FD8-3D7F-FA7C-5389-8B82809AB04C}"/>
                </a:ext>
              </a:extLst>
            </p:cNvPr>
            <p:cNvSpPr>
              <a:spLocks/>
            </p:cNvSpPr>
            <p:nvPr/>
          </p:nvSpPr>
          <p:spPr bwMode="auto">
            <a:xfrm>
              <a:off x="2724" y="1365"/>
              <a:ext cx="105" cy="896"/>
            </a:xfrm>
            <a:custGeom>
              <a:avLst/>
              <a:gdLst>
                <a:gd name="T0" fmla="*/ 0 w 105"/>
                <a:gd name="T1" fmla="*/ 0 h 896"/>
                <a:gd name="T2" fmla="*/ 105 w 105"/>
                <a:gd name="T3" fmla="*/ 729 h 896"/>
                <a:gd name="T4" fmla="*/ 0 w 105"/>
                <a:gd name="T5" fmla="*/ 896 h 896"/>
                <a:gd name="T6" fmla="*/ 0 w 105"/>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896">
                  <a:moveTo>
                    <a:pt x="0" y="0"/>
                  </a:moveTo>
                  <a:lnTo>
                    <a:pt x="105" y="729"/>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39" name="Freeform 99">
              <a:extLst>
                <a:ext uri="{FF2B5EF4-FFF2-40B4-BE49-F238E27FC236}">
                  <a16:creationId xmlns:a16="http://schemas.microsoft.com/office/drawing/2014/main" id="{AF996751-C97D-5B34-34F4-7F2D765A0509}"/>
                </a:ext>
              </a:extLst>
            </p:cNvPr>
            <p:cNvSpPr>
              <a:spLocks/>
            </p:cNvSpPr>
            <p:nvPr/>
          </p:nvSpPr>
          <p:spPr bwMode="auto">
            <a:xfrm>
              <a:off x="2733" y="2091"/>
              <a:ext cx="99" cy="165"/>
            </a:xfrm>
            <a:custGeom>
              <a:avLst/>
              <a:gdLst>
                <a:gd name="T0" fmla="*/ 0 w 99"/>
                <a:gd name="T1" fmla="*/ 165 h 165"/>
                <a:gd name="T2" fmla="*/ 99 w 99"/>
                <a:gd name="T3" fmla="*/ 0 h 165"/>
                <a:gd name="T4" fmla="*/ 0 60000 65536"/>
                <a:gd name="T5" fmla="*/ 0 60000 65536"/>
              </a:gdLst>
              <a:ahLst/>
              <a:cxnLst>
                <a:cxn ang="T4">
                  <a:pos x="T0" y="T1"/>
                </a:cxn>
                <a:cxn ang="T5">
                  <a:pos x="T2" y="T3"/>
                </a:cxn>
              </a:cxnLst>
              <a:rect l="0" t="0" r="r" b="b"/>
              <a:pathLst>
                <a:path w="99" h="165">
                  <a:moveTo>
                    <a:pt x="0" y="165"/>
                  </a:moveTo>
                  <a:lnTo>
                    <a:pt x="99"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96" name="Group 100">
            <a:extLst>
              <a:ext uri="{FF2B5EF4-FFF2-40B4-BE49-F238E27FC236}">
                <a16:creationId xmlns:a16="http://schemas.microsoft.com/office/drawing/2014/main" id="{B999762B-CFD4-B1C0-9CAB-58403FE786B0}"/>
              </a:ext>
            </a:extLst>
          </p:cNvPr>
          <p:cNvGrpSpPr>
            <a:grpSpLocks/>
          </p:cNvGrpSpPr>
          <p:nvPr/>
        </p:nvGrpSpPr>
        <p:grpSpPr bwMode="auto">
          <a:xfrm>
            <a:off x="8282517" y="4113742"/>
            <a:ext cx="53975" cy="1422400"/>
            <a:chOff x="2724" y="1362"/>
            <a:chExt cx="33" cy="896"/>
          </a:xfrm>
        </p:grpSpPr>
        <p:sp>
          <p:nvSpPr>
            <p:cNvPr id="3136" name="Freeform 101">
              <a:extLst>
                <a:ext uri="{FF2B5EF4-FFF2-40B4-BE49-F238E27FC236}">
                  <a16:creationId xmlns:a16="http://schemas.microsoft.com/office/drawing/2014/main" id="{72E87455-82D7-D4D1-1930-65A4E5B8F798}"/>
                </a:ext>
              </a:extLst>
            </p:cNvPr>
            <p:cNvSpPr>
              <a:spLocks/>
            </p:cNvSpPr>
            <p:nvPr/>
          </p:nvSpPr>
          <p:spPr bwMode="auto">
            <a:xfrm>
              <a:off x="2724" y="1362"/>
              <a:ext cx="30" cy="896"/>
            </a:xfrm>
            <a:custGeom>
              <a:avLst/>
              <a:gdLst>
                <a:gd name="T0" fmla="*/ 0 w 30"/>
                <a:gd name="T1" fmla="*/ 0 h 896"/>
                <a:gd name="T2" fmla="*/ 30 w 30"/>
                <a:gd name="T3" fmla="*/ 723 h 896"/>
                <a:gd name="T4" fmla="*/ 0 w 30"/>
                <a:gd name="T5" fmla="*/ 896 h 896"/>
                <a:gd name="T6" fmla="*/ 0 w 30"/>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896">
                  <a:moveTo>
                    <a:pt x="0" y="0"/>
                  </a:moveTo>
                  <a:lnTo>
                    <a:pt x="30" y="723"/>
                  </a:lnTo>
                  <a:lnTo>
                    <a:pt x="0" y="896"/>
                  </a:lnTo>
                  <a:lnTo>
                    <a:pt x="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37" name="Freeform 102">
              <a:extLst>
                <a:ext uri="{FF2B5EF4-FFF2-40B4-BE49-F238E27FC236}">
                  <a16:creationId xmlns:a16="http://schemas.microsoft.com/office/drawing/2014/main" id="{FD5CCE85-A495-958D-C5F3-DC50B5316DC7}"/>
                </a:ext>
              </a:extLst>
            </p:cNvPr>
            <p:cNvSpPr>
              <a:spLocks/>
            </p:cNvSpPr>
            <p:nvPr/>
          </p:nvSpPr>
          <p:spPr bwMode="auto">
            <a:xfrm>
              <a:off x="2727" y="2079"/>
              <a:ext cx="30" cy="171"/>
            </a:xfrm>
            <a:custGeom>
              <a:avLst/>
              <a:gdLst>
                <a:gd name="T0" fmla="*/ 0 w 30"/>
                <a:gd name="T1" fmla="*/ 171 h 171"/>
                <a:gd name="T2" fmla="*/ 30 w 30"/>
                <a:gd name="T3" fmla="*/ 0 h 171"/>
                <a:gd name="T4" fmla="*/ 0 60000 65536"/>
                <a:gd name="T5" fmla="*/ 0 60000 65536"/>
              </a:gdLst>
              <a:ahLst/>
              <a:cxnLst>
                <a:cxn ang="T4">
                  <a:pos x="T0" y="T1"/>
                </a:cxn>
                <a:cxn ang="T5">
                  <a:pos x="T2" y="T3"/>
                </a:cxn>
              </a:cxnLst>
              <a:rect l="0" t="0" r="r" b="b"/>
              <a:pathLst>
                <a:path w="30" h="171">
                  <a:moveTo>
                    <a:pt x="0" y="171"/>
                  </a:moveTo>
                  <a:lnTo>
                    <a:pt x="3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199" name="Group 103">
            <a:extLst>
              <a:ext uri="{FF2B5EF4-FFF2-40B4-BE49-F238E27FC236}">
                <a16:creationId xmlns:a16="http://schemas.microsoft.com/office/drawing/2014/main" id="{BB5D1D5E-FF75-C8E1-1B30-03D83C9AF8EF}"/>
              </a:ext>
            </a:extLst>
          </p:cNvPr>
          <p:cNvGrpSpPr>
            <a:grpSpLocks/>
          </p:cNvGrpSpPr>
          <p:nvPr/>
        </p:nvGrpSpPr>
        <p:grpSpPr bwMode="auto">
          <a:xfrm>
            <a:off x="8196792" y="4123267"/>
            <a:ext cx="78317" cy="1422400"/>
            <a:chOff x="2676" y="1368"/>
            <a:chExt cx="48" cy="896"/>
          </a:xfrm>
        </p:grpSpPr>
        <p:sp>
          <p:nvSpPr>
            <p:cNvPr id="3134" name="Freeform 104">
              <a:extLst>
                <a:ext uri="{FF2B5EF4-FFF2-40B4-BE49-F238E27FC236}">
                  <a16:creationId xmlns:a16="http://schemas.microsoft.com/office/drawing/2014/main" id="{E76AD08F-7CB8-0E0C-0577-842BF9971550}"/>
                </a:ext>
              </a:extLst>
            </p:cNvPr>
            <p:cNvSpPr>
              <a:spLocks/>
            </p:cNvSpPr>
            <p:nvPr/>
          </p:nvSpPr>
          <p:spPr bwMode="auto">
            <a:xfrm>
              <a:off x="2676" y="1368"/>
              <a:ext cx="48" cy="896"/>
            </a:xfrm>
            <a:custGeom>
              <a:avLst/>
              <a:gdLst>
                <a:gd name="T0" fmla="*/ 48 w 48"/>
                <a:gd name="T1" fmla="*/ 0 h 896"/>
                <a:gd name="T2" fmla="*/ 0 w 48"/>
                <a:gd name="T3" fmla="*/ 726 h 896"/>
                <a:gd name="T4" fmla="*/ 48 w 48"/>
                <a:gd name="T5" fmla="*/ 896 h 896"/>
                <a:gd name="T6" fmla="*/ 48 w 48"/>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896">
                  <a:moveTo>
                    <a:pt x="48" y="0"/>
                  </a:moveTo>
                  <a:lnTo>
                    <a:pt x="0" y="726"/>
                  </a:lnTo>
                  <a:lnTo>
                    <a:pt x="48" y="896"/>
                  </a:lnTo>
                  <a:lnTo>
                    <a:pt x="48"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35" name="Freeform 105">
              <a:extLst>
                <a:ext uri="{FF2B5EF4-FFF2-40B4-BE49-F238E27FC236}">
                  <a16:creationId xmlns:a16="http://schemas.microsoft.com/office/drawing/2014/main" id="{B0AF15CA-7876-4E27-1C78-E0B9BCF5D632}"/>
                </a:ext>
              </a:extLst>
            </p:cNvPr>
            <p:cNvSpPr>
              <a:spLocks/>
            </p:cNvSpPr>
            <p:nvPr/>
          </p:nvSpPr>
          <p:spPr bwMode="auto">
            <a:xfrm>
              <a:off x="2679" y="2085"/>
              <a:ext cx="39" cy="171"/>
            </a:xfrm>
            <a:custGeom>
              <a:avLst/>
              <a:gdLst>
                <a:gd name="T0" fmla="*/ 39 w 39"/>
                <a:gd name="T1" fmla="*/ 171 h 171"/>
                <a:gd name="T2" fmla="*/ 0 w 39"/>
                <a:gd name="T3" fmla="*/ 0 h 171"/>
                <a:gd name="T4" fmla="*/ 0 60000 65536"/>
                <a:gd name="T5" fmla="*/ 0 60000 65536"/>
              </a:gdLst>
              <a:ahLst/>
              <a:cxnLst>
                <a:cxn ang="T4">
                  <a:pos x="T0" y="T1"/>
                </a:cxn>
                <a:cxn ang="T5">
                  <a:pos x="T2" y="T3"/>
                </a:cxn>
              </a:cxnLst>
              <a:rect l="0" t="0" r="r" b="b"/>
              <a:pathLst>
                <a:path w="39" h="171">
                  <a:moveTo>
                    <a:pt x="39" y="171"/>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02" name="Group 106">
            <a:extLst>
              <a:ext uri="{FF2B5EF4-FFF2-40B4-BE49-F238E27FC236}">
                <a16:creationId xmlns:a16="http://schemas.microsoft.com/office/drawing/2014/main" id="{072BE46C-19DA-2A2D-197A-82BBDAD343D4}"/>
              </a:ext>
            </a:extLst>
          </p:cNvPr>
          <p:cNvGrpSpPr>
            <a:grpSpLocks/>
          </p:cNvGrpSpPr>
          <p:nvPr/>
        </p:nvGrpSpPr>
        <p:grpSpPr bwMode="auto">
          <a:xfrm>
            <a:off x="8061326" y="4127500"/>
            <a:ext cx="214841" cy="1422400"/>
            <a:chOff x="2586" y="1371"/>
            <a:chExt cx="132" cy="896"/>
          </a:xfrm>
        </p:grpSpPr>
        <p:sp>
          <p:nvSpPr>
            <p:cNvPr id="3132" name="Freeform 107">
              <a:extLst>
                <a:ext uri="{FF2B5EF4-FFF2-40B4-BE49-F238E27FC236}">
                  <a16:creationId xmlns:a16="http://schemas.microsoft.com/office/drawing/2014/main" id="{941BD8E0-59F4-5C51-0E9B-295DB90D84F2}"/>
                </a:ext>
              </a:extLst>
            </p:cNvPr>
            <p:cNvSpPr>
              <a:spLocks/>
            </p:cNvSpPr>
            <p:nvPr/>
          </p:nvSpPr>
          <p:spPr bwMode="auto">
            <a:xfrm>
              <a:off x="2589" y="1371"/>
              <a:ext cx="129" cy="896"/>
            </a:xfrm>
            <a:custGeom>
              <a:avLst/>
              <a:gdLst>
                <a:gd name="T0" fmla="*/ 129 w 129"/>
                <a:gd name="T1" fmla="*/ 0 h 896"/>
                <a:gd name="T2" fmla="*/ 0 w 129"/>
                <a:gd name="T3" fmla="*/ 732 h 896"/>
                <a:gd name="T4" fmla="*/ 129 w 129"/>
                <a:gd name="T5" fmla="*/ 896 h 896"/>
                <a:gd name="T6" fmla="*/ 129 w 129"/>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896">
                  <a:moveTo>
                    <a:pt x="129" y="0"/>
                  </a:moveTo>
                  <a:lnTo>
                    <a:pt x="0" y="732"/>
                  </a:lnTo>
                  <a:lnTo>
                    <a:pt x="129" y="896"/>
                  </a:lnTo>
                  <a:lnTo>
                    <a:pt x="129"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33" name="Freeform 108">
              <a:extLst>
                <a:ext uri="{FF2B5EF4-FFF2-40B4-BE49-F238E27FC236}">
                  <a16:creationId xmlns:a16="http://schemas.microsoft.com/office/drawing/2014/main" id="{9C6F2E48-A0EA-ADC0-B140-9F77590085CB}"/>
                </a:ext>
              </a:extLst>
            </p:cNvPr>
            <p:cNvSpPr>
              <a:spLocks/>
            </p:cNvSpPr>
            <p:nvPr/>
          </p:nvSpPr>
          <p:spPr bwMode="auto">
            <a:xfrm>
              <a:off x="2586" y="2103"/>
              <a:ext cx="132" cy="159"/>
            </a:xfrm>
            <a:custGeom>
              <a:avLst/>
              <a:gdLst>
                <a:gd name="T0" fmla="*/ 132 w 132"/>
                <a:gd name="T1" fmla="*/ 159 h 159"/>
                <a:gd name="T2" fmla="*/ 0 w 132"/>
                <a:gd name="T3" fmla="*/ 0 h 159"/>
                <a:gd name="T4" fmla="*/ 0 60000 65536"/>
                <a:gd name="T5" fmla="*/ 0 60000 65536"/>
              </a:gdLst>
              <a:ahLst/>
              <a:cxnLst>
                <a:cxn ang="T4">
                  <a:pos x="T0" y="T1"/>
                </a:cxn>
                <a:cxn ang="T5">
                  <a:pos x="T2" y="T3"/>
                </a:cxn>
              </a:cxnLst>
              <a:rect l="0" t="0" r="r" b="b"/>
              <a:pathLst>
                <a:path w="132" h="159">
                  <a:moveTo>
                    <a:pt x="132" y="159"/>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05" name="Group 109">
            <a:extLst>
              <a:ext uri="{FF2B5EF4-FFF2-40B4-BE49-F238E27FC236}">
                <a16:creationId xmlns:a16="http://schemas.microsoft.com/office/drawing/2014/main" id="{AC26B1CE-BE24-6222-5FD3-77776D2D6228}"/>
              </a:ext>
            </a:extLst>
          </p:cNvPr>
          <p:cNvGrpSpPr>
            <a:grpSpLocks/>
          </p:cNvGrpSpPr>
          <p:nvPr/>
        </p:nvGrpSpPr>
        <p:grpSpPr bwMode="auto">
          <a:xfrm>
            <a:off x="7925859" y="4127500"/>
            <a:ext cx="370417" cy="1424517"/>
            <a:chOff x="2502" y="1371"/>
            <a:chExt cx="228" cy="897"/>
          </a:xfrm>
        </p:grpSpPr>
        <p:sp>
          <p:nvSpPr>
            <p:cNvPr id="3130" name="Freeform 110">
              <a:extLst>
                <a:ext uri="{FF2B5EF4-FFF2-40B4-BE49-F238E27FC236}">
                  <a16:creationId xmlns:a16="http://schemas.microsoft.com/office/drawing/2014/main" id="{0A1A8A07-CAC5-270F-0AA7-67BC020E1326}"/>
                </a:ext>
              </a:extLst>
            </p:cNvPr>
            <p:cNvSpPr>
              <a:spLocks/>
            </p:cNvSpPr>
            <p:nvPr/>
          </p:nvSpPr>
          <p:spPr bwMode="auto">
            <a:xfrm>
              <a:off x="2502" y="1371"/>
              <a:ext cx="219" cy="896"/>
            </a:xfrm>
            <a:custGeom>
              <a:avLst/>
              <a:gdLst>
                <a:gd name="T0" fmla="*/ 219 w 219"/>
                <a:gd name="T1" fmla="*/ 0 h 896"/>
                <a:gd name="T2" fmla="*/ 0 w 219"/>
                <a:gd name="T3" fmla="*/ 741 h 896"/>
                <a:gd name="T4" fmla="*/ 219 w 219"/>
                <a:gd name="T5" fmla="*/ 896 h 896"/>
                <a:gd name="T6" fmla="*/ 219 w 219"/>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896">
                  <a:moveTo>
                    <a:pt x="219" y="0"/>
                  </a:moveTo>
                  <a:lnTo>
                    <a:pt x="0" y="741"/>
                  </a:lnTo>
                  <a:lnTo>
                    <a:pt x="219" y="896"/>
                  </a:lnTo>
                  <a:lnTo>
                    <a:pt x="219"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31" name="Freeform 111">
              <a:extLst>
                <a:ext uri="{FF2B5EF4-FFF2-40B4-BE49-F238E27FC236}">
                  <a16:creationId xmlns:a16="http://schemas.microsoft.com/office/drawing/2014/main" id="{89769E9F-9954-F369-E169-E45E4908CA33}"/>
                </a:ext>
              </a:extLst>
            </p:cNvPr>
            <p:cNvSpPr>
              <a:spLocks/>
            </p:cNvSpPr>
            <p:nvPr/>
          </p:nvSpPr>
          <p:spPr bwMode="auto">
            <a:xfrm>
              <a:off x="2502" y="2112"/>
              <a:ext cx="228" cy="156"/>
            </a:xfrm>
            <a:custGeom>
              <a:avLst/>
              <a:gdLst>
                <a:gd name="T0" fmla="*/ 228 w 228"/>
                <a:gd name="T1" fmla="*/ 156 h 156"/>
                <a:gd name="T2" fmla="*/ 0 w 228"/>
                <a:gd name="T3" fmla="*/ 0 h 156"/>
                <a:gd name="T4" fmla="*/ 0 60000 65536"/>
                <a:gd name="T5" fmla="*/ 0 60000 65536"/>
              </a:gdLst>
              <a:ahLst/>
              <a:cxnLst>
                <a:cxn ang="T4">
                  <a:pos x="T0" y="T1"/>
                </a:cxn>
                <a:cxn ang="T5">
                  <a:pos x="T2" y="T3"/>
                </a:cxn>
              </a:cxnLst>
              <a:rect l="0" t="0" r="r" b="b"/>
              <a:pathLst>
                <a:path w="228" h="156">
                  <a:moveTo>
                    <a:pt x="228" y="156"/>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08" name="Group 112">
            <a:extLst>
              <a:ext uri="{FF2B5EF4-FFF2-40B4-BE49-F238E27FC236}">
                <a16:creationId xmlns:a16="http://schemas.microsoft.com/office/drawing/2014/main" id="{7A12F975-7D19-65F3-03B9-DF9A099AE018}"/>
              </a:ext>
            </a:extLst>
          </p:cNvPr>
          <p:cNvGrpSpPr>
            <a:grpSpLocks/>
          </p:cNvGrpSpPr>
          <p:nvPr/>
        </p:nvGrpSpPr>
        <p:grpSpPr bwMode="auto">
          <a:xfrm>
            <a:off x="7751234" y="4127500"/>
            <a:ext cx="536575" cy="1422400"/>
            <a:chOff x="2394" y="1371"/>
            <a:chExt cx="330" cy="896"/>
          </a:xfrm>
        </p:grpSpPr>
        <p:sp>
          <p:nvSpPr>
            <p:cNvPr id="3128" name="Freeform 113">
              <a:extLst>
                <a:ext uri="{FF2B5EF4-FFF2-40B4-BE49-F238E27FC236}">
                  <a16:creationId xmlns:a16="http://schemas.microsoft.com/office/drawing/2014/main" id="{DBE891FD-2257-DF16-0102-D058DDD3B77F}"/>
                </a:ext>
              </a:extLst>
            </p:cNvPr>
            <p:cNvSpPr>
              <a:spLocks/>
            </p:cNvSpPr>
            <p:nvPr/>
          </p:nvSpPr>
          <p:spPr bwMode="auto">
            <a:xfrm>
              <a:off x="2400" y="1371"/>
              <a:ext cx="324" cy="896"/>
            </a:xfrm>
            <a:custGeom>
              <a:avLst/>
              <a:gdLst>
                <a:gd name="T0" fmla="*/ 324 w 324"/>
                <a:gd name="T1" fmla="*/ 0 h 896"/>
                <a:gd name="T2" fmla="*/ 0 w 324"/>
                <a:gd name="T3" fmla="*/ 768 h 896"/>
                <a:gd name="T4" fmla="*/ 324 w 324"/>
                <a:gd name="T5" fmla="*/ 896 h 896"/>
                <a:gd name="T6" fmla="*/ 324 w 324"/>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896">
                  <a:moveTo>
                    <a:pt x="324" y="0"/>
                  </a:moveTo>
                  <a:lnTo>
                    <a:pt x="0" y="768"/>
                  </a:lnTo>
                  <a:lnTo>
                    <a:pt x="324" y="896"/>
                  </a:lnTo>
                  <a:lnTo>
                    <a:pt x="324"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29" name="Freeform 114">
              <a:extLst>
                <a:ext uri="{FF2B5EF4-FFF2-40B4-BE49-F238E27FC236}">
                  <a16:creationId xmlns:a16="http://schemas.microsoft.com/office/drawing/2014/main" id="{30E9185C-BFFC-5B4D-0423-07086047D15A}"/>
                </a:ext>
              </a:extLst>
            </p:cNvPr>
            <p:cNvSpPr>
              <a:spLocks/>
            </p:cNvSpPr>
            <p:nvPr/>
          </p:nvSpPr>
          <p:spPr bwMode="auto">
            <a:xfrm>
              <a:off x="2394" y="2136"/>
              <a:ext cx="324" cy="129"/>
            </a:xfrm>
            <a:custGeom>
              <a:avLst/>
              <a:gdLst>
                <a:gd name="T0" fmla="*/ 324 w 324"/>
                <a:gd name="T1" fmla="*/ 129 h 129"/>
                <a:gd name="T2" fmla="*/ 0 w 324"/>
                <a:gd name="T3" fmla="*/ 0 h 129"/>
                <a:gd name="T4" fmla="*/ 0 60000 65536"/>
                <a:gd name="T5" fmla="*/ 0 60000 65536"/>
              </a:gdLst>
              <a:ahLst/>
              <a:cxnLst>
                <a:cxn ang="T4">
                  <a:pos x="T0" y="T1"/>
                </a:cxn>
                <a:cxn ang="T5">
                  <a:pos x="T2" y="T3"/>
                </a:cxn>
              </a:cxnLst>
              <a:rect l="0" t="0" r="r" b="b"/>
              <a:pathLst>
                <a:path w="324" h="129">
                  <a:moveTo>
                    <a:pt x="324" y="129"/>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11" name="Group 115">
            <a:extLst>
              <a:ext uri="{FF2B5EF4-FFF2-40B4-BE49-F238E27FC236}">
                <a16:creationId xmlns:a16="http://schemas.microsoft.com/office/drawing/2014/main" id="{BB5CBDFE-7437-53D3-43FB-9BD22514C19D}"/>
              </a:ext>
            </a:extLst>
          </p:cNvPr>
          <p:cNvGrpSpPr>
            <a:grpSpLocks/>
          </p:cNvGrpSpPr>
          <p:nvPr/>
        </p:nvGrpSpPr>
        <p:grpSpPr bwMode="auto">
          <a:xfrm>
            <a:off x="7606242" y="4127500"/>
            <a:ext cx="692150" cy="1422400"/>
            <a:chOff x="2304" y="1371"/>
            <a:chExt cx="426" cy="896"/>
          </a:xfrm>
        </p:grpSpPr>
        <p:sp>
          <p:nvSpPr>
            <p:cNvPr id="3126" name="Freeform 116">
              <a:extLst>
                <a:ext uri="{FF2B5EF4-FFF2-40B4-BE49-F238E27FC236}">
                  <a16:creationId xmlns:a16="http://schemas.microsoft.com/office/drawing/2014/main" id="{60541E03-7D1F-DEB7-1274-A3BE1FC9A024}"/>
                </a:ext>
              </a:extLst>
            </p:cNvPr>
            <p:cNvSpPr>
              <a:spLocks/>
            </p:cNvSpPr>
            <p:nvPr/>
          </p:nvSpPr>
          <p:spPr bwMode="auto">
            <a:xfrm>
              <a:off x="2304" y="1371"/>
              <a:ext cx="417" cy="896"/>
            </a:xfrm>
            <a:custGeom>
              <a:avLst/>
              <a:gdLst>
                <a:gd name="T0" fmla="*/ 417 w 417"/>
                <a:gd name="T1" fmla="*/ 0 h 896"/>
                <a:gd name="T2" fmla="*/ 0 w 417"/>
                <a:gd name="T3" fmla="*/ 807 h 896"/>
                <a:gd name="T4" fmla="*/ 417 w 417"/>
                <a:gd name="T5" fmla="*/ 896 h 896"/>
                <a:gd name="T6" fmla="*/ 417 w 417"/>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7" h="896">
                  <a:moveTo>
                    <a:pt x="417" y="0"/>
                  </a:moveTo>
                  <a:lnTo>
                    <a:pt x="0" y="807"/>
                  </a:lnTo>
                  <a:lnTo>
                    <a:pt x="417" y="896"/>
                  </a:lnTo>
                  <a:lnTo>
                    <a:pt x="417"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27" name="Freeform 117">
              <a:extLst>
                <a:ext uri="{FF2B5EF4-FFF2-40B4-BE49-F238E27FC236}">
                  <a16:creationId xmlns:a16="http://schemas.microsoft.com/office/drawing/2014/main" id="{CDBB7B1F-1F2A-A939-FFA5-9007B54C0A96}"/>
                </a:ext>
              </a:extLst>
            </p:cNvPr>
            <p:cNvSpPr>
              <a:spLocks/>
            </p:cNvSpPr>
            <p:nvPr/>
          </p:nvSpPr>
          <p:spPr bwMode="auto">
            <a:xfrm>
              <a:off x="2304" y="2178"/>
              <a:ext cx="426" cy="84"/>
            </a:xfrm>
            <a:custGeom>
              <a:avLst/>
              <a:gdLst>
                <a:gd name="T0" fmla="*/ 426 w 426"/>
                <a:gd name="T1" fmla="*/ 84 h 84"/>
                <a:gd name="T2" fmla="*/ 0 w 426"/>
                <a:gd name="T3" fmla="*/ 0 h 84"/>
                <a:gd name="T4" fmla="*/ 0 60000 65536"/>
                <a:gd name="T5" fmla="*/ 0 60000 65536"/>
              </a:gdLst>
              <a:ahLst/>
              <a:cxnLst>
                <a:cxn ang="T4">
                  <a:pos x="T0" y="T1"/>
                </a:cxn>
                <a:cxn ang="T5">
                  <a:pos x="T2" y="T3"/>
                </a:cxn>
              </a:cxnLst>
              <a:rect l="0" t="0" r="r" b="b"/>
              <a:pathLst>
                <a:path w="426" h="84">
                  <a:moveTo>
                    <a:pt x="426" y="84"/>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14" name="Group 118">
            <a:extLst>
              <a:ext uri="{FF2B5EF4-FFF2-40B4-BE49-F238E27FC236}">
                <a16:creationId xmlns:a16="http://schemas.microsoft.com/office/drawing/2014/main" id="{21BEC956-5A25-08B7-E88F-46629F211093}"/>
              </a:ext>
            </a:extLst>
          </p:cNvPr>
          <p:cNvGrpSpPr>
            <a:grpSpLocks/>
          </p:cNvGrpSpPr>
          <p:nvPr/>
        </p:nvGrpSpPr>
        <p:grpSpPr bwMode="auto">
          <a:xfrm>
            <a:off x="7495117" y="4127500"/>
            <a:ext cx="789517" cy="1422400"/>
            <a:chOff x="2235" y="1371"/>
            <a:chExt cx="486" cy="896"/>
          </a:xfrm>
        </p:grpSpPr>
        <p:sp>
          <p:nvSpPr>
            <p:cNvPr id="3124" name="Freeform 119">
              <a:extLst>
                <a:ext uri="{FF2B5EF4-FFF2-40B4-BE49-F238E27FC236}">
                  <a16:creationId xmlns:a16="http://schemas.microsoft.com/office/drawing/2014/main" id="{B6781C1E-87B3-63FC-2DFF-F0189144983E}"/>
                </a:ext>
              </a:extLst>
            </p:cNvPr>
            <p:cNvSpPr>
              <a:spLocks/>
            </p:cNvSpPr>
            <p:nvPr/>
          </p:nvSpPr>
          <p:spPr bwMode="auto">
            <a:xfrm>
              <a:off x="2244" y="1371"/>
              <a:ext cx="477" cy="896"/>
            </a:xfrm>
            <a:custGeom>
              <a:avLst/>
              <a:gdLst>
                <a:gd name="T0" fmla="*/ 477 w 477"/>
                <a:gd name="T1" fmla="*/ 0 h 896"/>
                <a:gd name="T2" fmla="*/ 0 w 477"/>
                <a:gd name="T3" fmla="*/ 846 h 896"/>
                <a:gd name="T4" fmla="*/ 477 w 477"/>
                <a:gd name="T5" fmla="*/ 896 h 896"/>
                <a:gd name="T6" fmla="*/ 477 w 477"/>
                <a:gd name="T7" fmla="*/ 0 h 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7" h="896">
                  <a:moveTo>
                    <a:pt x="477" y="0"/>
                  </a:moveTo>
                  <a:lnTo>
                    <a:pt x="0" y="846"/>
                  </a:lnTo>
                  <a:lnTo>
                    <a:pt x="477" y="896"/>
                  </a:lnTo>
                  <a:lnTo>
                    <a:pt x="477"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25" name="Freeform 120">
              <a:extLst>
                <a:ext uri="{FF2B5EF4-FFF2-40B4-BE49-F238E27FC236}">
                  <a16:creationId xmlns:a16="http://schemas.microsoft.com/office/drawing/2014/main" id="{EE0EEDF0-425B-4B19-EC3A-23B18441A2D9}"/>
                </a:ext>
              </a:extLst>
            </p:cNvPr>
            <p:cNvSpPr>
              <a:spLocks/>
            </p:cNvSpPr>
            <p:nvPr/>
          </p:nvSpPr>
          <p:spPr bwMode="auto">
            <a:xfrm>
              <a:off x="2235" y="2217"/>
              <a:ext cx="486" cy="48"/>
            </a:xfrm>
            <a:custGeom>
              <a:avLst/>
              <a:gdLst>
                <a:gd name="T0" fmla="*/ 486 w 486"/>
                <a:gd name="T1" fmla="*/ 48 h 48"/>
                <a:gd name="T2" fmla="*/ 0 w 486"/>
                <a:gd name="T3" fmla="*/ 0 h 48"/>
                <a:gd name="T4" fmla="*/ 0 60000 65536"/>
                <a:gd name="T5" fmla="*/ 0 60000 65536"/>
              </a:gdLst>
              <a:ahLst/>
              <a:cxnLst>
                <a:cxn ang="T4">
                  <a:pos x="T0" y="T1"/>
                </a:cxn>
                <a:cxn ang="T5">
                  <a:pos x="T2" y="T3"/>
                </a:cxn>
              </a:cxnLst>
              <a:rect l="0" t="0" r="r" b="b"/>
              <a:pathLst>
                <a:path w="486" h="48">
                  <a:moveTo>
                    <a:pt x="486" y="48"/>
                  </a:moveTo>
                  <a:lnTo>
                    <a:pt x="0" y="0"/>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17" name="Group 121">
            <a:extLst>
              <a:ext uri="{FF2B5EF4-FFF2-40B4-BE49-F238E27FC236}">
                <a16:creationId xmlns:a16="http://schemas.microsoft.com/office/drawing/2014/main" id="{40BB5855-64D8-3BC0-FE04-0398764B92D2}"/>
              </a:ext>
            </a:extLst>
          </p:cNvPr>
          <p:cNvGrpSpPr>
            <a:grpSpLocks/>
          </p:cNvGrpSpPr>
          <p:nvPr/>
        </p:nvGrpSpPr>
        <p:grpSpPr bwMode="auto">
          <a:xfrm>
            <a:off x="7451725" y="4123267"/>
            <a:ext cx="838200" cy="1423459"/>
            <a:chOff x="2208" y="1368"/>
            <a:chExt cx="516" cy="897"/>
          </a:xfrm>
        </p:grpSpPr>
        <p:sp>
          <p:nvSpPr>
            <p:cNvPr id="3122" name="Freeform 122">
              <a:extLst>
                <a:ext uri="{FF2B5EF4-FFF2-40B4-BE49-F238E27FC236}">
                  <a16:creationId xmlns:a16="http://schemas.microsoft.com/office/drawing/2014/main" id="{A91858ED-75B2-E644-B2D0-0FCB5D1977C5}"/>
                </a:ext>
              </a:extLst>
            </p:cNvPr>
            <p:cNvSpPr>
              <a:spLocks/>
            </p:cNvSpPr>
            <p:nvPr/>
          </p:nvSpPr>
          <p:spPr bwMode="auto">
            <a:xfrm>
              <a:off x="2211" y="1368"/>
              <a:ext cx="509" cy="897"/>
            </a:xfrm>
            <a:custGeom>
              <a:avLst/>
              <a:gdLst>
                <a:gd name="T0" fmla="*/ 510 w 510"/>
                <a:gd name="T1" fmla="*/ 0 h 897"/>
                <a:gd name="T2" fmla="*/ 0 w 510"/>
                <a:gd name="T3" fmla="*/ 897 h 897"/>
                <a:gd name="T4" fmla="*/ 510 w 510"/>
                <a:gd name="T5" fmla="*/ 896 h 897"/>
                <a:gd name="T6" fmla="*/ 510 w 510"/>
                <a:gd name="T7" fmla="*/ 0 h 8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897">
                  <a:moveTo>
                    <a:pt x="510" y="0"/>
                  </a:moveTo>
                  <a:lnTo>
                    <a:pt x="0" y="897"/>
                  </a:lnTo>
                  <a:lnTo>
                    <a:pt x="510" y="896"/>
                  </a:lnTo>
                  <a:lnTo>
                    <a:pt x="510"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23" name="Freeform 123">
              <a:extLst>
                <a:ext uri="{FF2B5EF4-FFF2-40B4-BE49-F238E27FC236}">
                  <a16:creationId xmlns:a16="http://schemas.microsoft.com/office/drawing/2014/main" id="{EA75C692-8944-CF41-E3C9-0BA90E08362B}"/>
                </a:ext>
              </a:extLst>
            </p:cNvPr>
            <p:cNvSpPr>
              <a:spLocks/>
            </p:cNvSpPr>
            <p:nvPr/>
          </p:nvSpPr>
          <p:spPr bwMode="auto">
            <a:xfrm>
              <a:off x="2208" y="2259"/>
              <a:ext cx="516" cy="6"/>
            </a:xfrm>
            <a:custGeom>
              <a:avLst/>
              <a:gdLst>
                <a:gd name="T0" fmla="*/ 516 w 516"/>
                <a:gd name="T1" fmla="*/ 0 h 6"/>
                <a:gd name="T2" fmla="*/ 0 w 516"/>
                <a:gd name="T3" fmla="*/ 6 h 6"/>
                <a:gd name="T4" fmla="*/ 0 60000 65536"/>
                <a:gd name="T5" fmla="*/ 0 60000 65536"/>
              </a:gdLst>
              <a:ahLst/>
              <a:cxnLst>
                <a:cxn ang="T4">
                  <a:pos x="T0" y="T1"/>
                </a:cxn>
                <a:cxn ang="T5">
                  <a:pos x="T2" y="T3"/>
                </a:cxn>
              </a:cxnLst>
              <a:rect l="0" t="0" r="r" b="b"/>
              <a:pathLst>
                <a:path w="516" h="6">
                  <a:moveTo>
                    <a:pt x="516" y="0"/>
                  </a:moveTo>
                  <a:lnTo>
                    <a:pt x="0" y="6"/>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20" name="Group 124">
            <a:extLst>
              <a:ext uri="{FF2B5EF4-FFF2-40B4-BE49-F238E27FC236}">
                <a16:creationId xmlns:a16="http://schemas.microsoft.com/office/drawing/2014/main" id="{DB676078-F47E-E06B-5755-2029AEF069B1}"/>
              </a:ext>
            </a:extLst>
          </p:cNvPr>
          <p:cNvGrpSpPr>
            <a:grpSpLocks/>
          </p:cNvGrpSpPr>
          <p:nvPr/>
        </p:nvGrpSpPr>
        <p:grpSpPr bwMode="auto">
          <a:xfrm>
            <a:off x="7489826" y="4113742"/>
            <a:ext cx="809625" cy="1528233"/>
            <a:chOff x="2232" y="1362"/>
            <a:chExt cx="498" cy="963"/>
          </a:xfrm>
        </p:grpSpPr>
        <p:sp>
          <p:nvSpPr>
            <p:cNvPr id="3120" name="Freeform 125">
              <a:extLst>
                <a:ext uri="{FF2B5EF4-FFF2-40B4-BE49-F238E27FC236}">
                  <a16:creationId xmlns:a16="http://schemas.microsoft.com/office/drawing/2014/main" id="{B5BB990E-ADE6-DFEA-DFBC-BE94DCD226FD}"/>
                </a:ext>
              </a:extLst>
            </p:cNvPr>
            <p:cNvSpPr>
              <a:spLocks/>
            </p:cNvSpPr>
            <p:nvPr/>
          </p:nvSpPr>
          <p:spPr bwMode="auto">
            <a:xfrm>
              <a:off x="2232" y="1362"/>
              <a:ext cx="492" cy="963"/>
            </a:xfrm>
            <a:custGeom>
              <a:avLst/>
              <a:gdLst>
                <a:gd name="T0" fmla="*/ 492 w 492"/>
                <a:gd name="T1" fmla="*/ 0 h 963"/>
                <a:gd name="T2" fmla="*/ 0 w 492"/>
                <a:gd name="T3" fmla="*/ 963 h 963"/>
                <a:gd name="T4" fmla="*/ 492 w 492"/>
                <a:gd name="T5" fmla="*/ 896 h 963"/>
                <a:gd name="T6" fmla="*/ 492 w 492"/>
                <a:gd name="T7" fmla="*/ 0 h 9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2" h="963">
                  <a:moveTo>
                    <a:pt x="492" y="0"/>
                  </a:moveTo>
                  <a:lnTo>
                    <a:pt x="0" y="963"/>
                  </a:lnTo>
                  <a:lnTo>
                    <a:pt x="492" y="896"/>
                  </a:lnTo>
                  <a:lnTo>
                    <a:pt x="492"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21" name="Freeform 126">
              <a:extLst>
                <a:ext uri="{FF2B5EF4-FFF2-40B4-BE49-F238E27FC236}">
                  <a16:creationId xmlns:a16="http://schemas.microsoft.com/office/drawing/2014/main" id="{2719183D-2EDE-F2E6-2312-37068386B1CD}"/>
                </a:ext>
              </a:extLst>
            </p:cNvPr>
            <p:cNvSpPr>
              <a:spLocks/>
            </p:cNvSpPr>
            <p:nvPr/>
          </p:nvSpPr>
          <p:spPr bwMode="auto">
            <a:xfrm>
              <a:off x="2235" y="2253"/>
              <a:ext cx="495" cy="72"/>
            </a:xfrm>
            <a:custGeom>
              <a:avLst/>
              <a:gdLst>
                <a:gd name="T0" fmla="*/ 495 w 495"/>
                <a:gd name="T1" fmla="*/ 0 h 72"/>
                <a:gd name="T2" fmla="*/ 0 w 495"/>
                <a:gd name="T3" fmla="*/ 72 h 72"/>
                <a:gd name="T4" fmla="*/ 0 60000 65536"/>
                <a:gd name="T5" fmla="*/ 0 60000 65536"/>
              </a:gdLst>
              <a:ahLst/>
              <a:cxnLst>
                <a:cxn ang="T4">
                  <a:pos x="T0" y="T1"/>
                </a:cxn>
                <a:cxn ang="T5">
                  <a:pos x="T2" y="T3"/>
                </a:cxn>
              </a:cxnLst>
              <a:rect l="0" t="0" r="r" b="b"/>
              <a:pathLst>
                <a:path w="495" h="72">
                  <a:moveTo>
                    <a:pt x="495" y="0"/>
                  </a:moveTo>
                  <a:lnTo>
                    <a:pt x="0" y="72"/>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23" name="Group 127">
            <a:extLst>
              <a:ext uri="{FF2B5EF4-FFF2-40B4-BE49-F238E27FC236}">
                <a16:creationId xmlns:a16="http://schemas.microsoft.com/office/drawing/2014/main" id="{AC902F87-6D6C-74B2-BED6-0AEB6015837A}"/>
              </a:ext>
            </a:extLst>
          </p:cNvPr>
          <p:cNvGrpSpPr>
            <a:grpSpLocks/>
          </p:cNvGrpSpPr>
          <p:nvPr/>
        </p:nvGrpSpPr>
        <p:grpSpPr bwMode="auto">
          <a:xfrm>
            <a:off x="7576609" y="4108451"/>
            <a:ext cx="727075" cy="1590675"/>
            <a:chOff x="2286" y="1359"/>
            <a:chExt cx="447" cy="1002"/>
          </a:xfrm>
        </p:grpSpPr>
        <p:sp>
          <p:nvSpPr>
            <p:cNvPr id="3118" name="Freeform 128">
              <a:extLst>
                <a:ext uri="{FF2B5EF4-FFF2-40B4-BE49-F238E27FC236}">
                  <a16:creationId xmlns:a16="http://schemas.microsoft.com/office/drawing/2014/main" id="{57B1FDD7-19DA-D678-55C1-6F15A1561CAF}"/>
                </a:ext>
              </a:extLst>
            </p:cNvPr>
            <p:cNvSpPr>
              <a:spLocks/>
            </p:cNvSpPr>
            <p:nvPr/>
          </p:nvSpPr>
          <p:spPr bwMode="auto">
            <a:xfrm>
              <a:off x="2286" y="1359"/>
              <a:ext cx="438" cy="1002"/>
            </a:xfrm>
            <a:custGeom>
              <a:avLst/>
              <a:gdLst>
                <a:gd name="T0" fmla="*/ 438 w 438"/>
                <a:gd name="T1" fmla="*/ 0 h 1002"/>
                <a:gd name="T2" fmla="*/ 0 w 438"/>
                <a:gd name="T3" fmla="*/ 1002 h 1002"/>
                <a:gd name="T4" fmla="*/ 438 w 438"/>
                <a:gd name="T5" fmla="*/ 896 h 1002"/>
                <a:gd name="T6" fmla="*/ 438 w 438"/>
                <a:gd name="T7" fmla="*/ 0 h 10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 h="1002">
                  <a:moveTo>
                    <a:pt x="438" y="0"/>
                  </a:moveTo>
                  <a:lnTo>
                    <a:pt x="0" y="1002"/>
                  </a:lnTo>
                  <a:lnTo>
                    <a:pt x="438" y="896"/>
                  </a:lnTo>
                  <a:lnTo>
                    <a:pt x="438"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19" name="Freeform 129">
              <a:extLst>
                <a:ext uri="{FF2B5EF4-FFF2-40B4-BE49-F238E27FC236}">
                  <a16:creationId xmlns:a16="http://schemas.microsoft.com/office/drawing/2014/main" id="{A77E29AD-FB5B-CB43-6104-243AE3A543B8}"/>
                </a:ext>
              </a:extLst>
            </p:cNvPr>
            <p:cNvSpPr>
              <a:spLocks/>
            </p:cNvSpPr>
            <p:nvPr/>
          </p:nvSpPr>
          <p:spPr bwMode="auto">
            <a:xfrm>
              <a:off x="2289" y="2250"/>
              <a:ext cx="444" cy="108"/>
            </a:xfrm>
            <a:custGeom>
              <a:avLst/>
              <a:gdLst>
                <a:gd name="T0" fmla="*/ 444 w 444"/>
                <a:gd name="T1" fmla="*/ 0 h 108"/>
                <a:gd name="T2" fmla="*/ 0 w 444"/>
                <a:gd name="T3" fmla="*/ 108 h 108"/>
                <a:gd name="T4" fmla="*/ 0 60000 65536"/>
                <a:gd name="T5" fmla="*/ 0 60000 65536"/>
              </a:gdLst>
              <a:ahLst/>
              <a:cxnLst>
                <a:cxn ang="T4">
                  <a:pos x="T0" y="T1"/>
                </a:cxn>
                <a:cxn ang="T5">
                  <a:pos x="T2" y="T3"/>
                </a:cxn>
              </a:cxnLst>
              <a:rect l="0" t="0" r="r" b="b"/>
              <a:pathLst>
                <a:path w="444" h="108">
                  <a:moveTo>
                    <a:pt x="444" y="0"/>
                  </a:moveTo>
                  <a:lnTo>
                    <a:pt x="0" y="108"/>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grpSp>
        <p:nvGrpSpPr>
          <p:cNvPr id="4226" name="Group 130">
            <a:extLst>
              <a:ext uri="{FF2B5EF4-FFF2-40B4-BE49-F238E27FC236}">
                <a16:creationId xmlns:a16="http://schemas.microsoft.com/office/drawing/2014/main" id="{6DDEF1E2-8C4F-02DD-C4C4-F56767E1FACC}"/>
              </a:ext>
            </a:extLst>
          </p:cNvPr>
          <p:cNvGrpSpPr>
            <a:grpSpLocks/>
          </p:cNvGrpSpPr>
          <p:nvPr/>
        </p:nvGrpSpPr>
        <p:grpSpPr bwMode="auto">
          <a:xfrm>
            <a:off x="7678209" y="4113742"/>
            <a:ext cx="624417" cy="1628775"/>
            <a:chOff x="2349" y="1362"/>
            <a:chExt cx="384" cy="1026"/>
          </a:xfrm>
        </p:grpSpPr>
        <p:sp>
          <p:nvSpPr>
            <p:cNvPr id="3116" name="Freeform 131">
              <a:extLst>
                <a:ext uri="{FF2B5EF4-FFF2-40B4-BE49-F238E27FC236}">
                  <a16:creationId xmlns:a16="http://schemas.microsoft.com/office/drawing/2014/main" id="{52842781-A55D-3A01-0517-04ACBC90C9BD}"/>
                </a:ext>
              </a:extLst>
            </p:cNvPr>
            <p:cNvSpPr>
              <a:spLocks/>
            </p:cNvSpPr>
            <p:nvPr/>
          </p:nvSpPr>
          <p:spPr bwMode="auto">
            <a:xfrm>
              <a:off x="2349" y="1362"/>
              <a:ext cx="375" cy="1026"/>
            </a:xfrm>
            <a:custGeom>
              <a:avLst/>
              <a:gdLst>
                <a:gd name="T0" fmla="*/ 375 w 375"/>
                <a:gd name="T1" fmla="*/ 0 h 1026"/>
                <a:gd name="T2" fmla="*/ 0 w 375"/>
                <a:gd name="T3" fmla="*/ 1026 h 1026"/>
                <a:gd name="T4" fmla="*/ 375 w 375"/>
                <a:gd name="T5" fmla="*/ 896 h 1026"/>
                <a:gd name="T6" fmla="*/ 375 w 375"/>
                <a:gd name="T7" fmla="*/ 0 h 10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5" h="1026">
                  <a:moveTo>
                    <a:pt x="375" y="0"/>
                  </a:moveTo>
                  <a:lnTo>
                    <a:pt x="0" y="1026"/>
                  </a:lnTo>
                  <a:lnTo>
                    <a:pt x="375" y="896"/>
                  </a:lnTo>
                  <a:lnTo>
                    <a:pt x="375"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3117" name="Freeform 132">
              <a:extLst>
                <a:ext uri="{FF2B5EF4-FFF2-40B4-BE49-F238E27FC236}">
                  <a16:creationId xmlns:a16="http://schemas.microsoft.com/office/drawing/2014/main" id="{6A9BE2C8-DDE9-E4E3-74AF-DA3B5B79BB50}"/>
                </a:ext>
              </a:extLst>
            </p:cNvPr>
            <p:cNvSpPr>
              <a:spLocks/>
            </p:cNvSpPr>
            <p:nvPr/>
          </p:nvSpPr>
          <p:spPr bwMode="auto">
            <a:xfrm>
              <a:off x="2358" y="2253"/>
              <a:ext cx="375" cy="135"/>
            </a:xfrm>
            <a:custGeom>
              <a:avLst/>
              <a:gdLst>
                <a:gd name="T0" fmla="*/ 375 w 375"/>
                <a:gd name="T1" fmla="*/ 0 h 135"/>
                <a:gd name="T2" fmla="*/ 0 w 375"/>
                <a:gd name="T3" fmla="*/ 135 h 135"/>
                <a:gd name="T4" fmla="*/ 0 60000 65536"/>
                <a:gd name="T5" fmla="*/ 0 60000 65536"/>
              </a:gdLst>
              <a:ahLst/>
              <a:cxnLst>
                <a:cxn ang="T4">
                  <a:pos x="T0" y="T1"/>
                </a:cxn>
                <a:cxn ang="T5">
                  <a:pos x="T2" y="T3"/>
                </a:cxn>
              </a:cxnLst>
              <a:rect l="0" t="0" r="r" b="b"/>
              <a:pathLst>
                <a:path w="375" h="135">
                  <a:moveTo>
                    <a:pt x="375" y="0"/>
                  </a:moveTo>
                  <a:lnTo>
                    <a:pt x="0" y="135"/>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sp>
        <p:nvSpPr>
          <p:cNvPr id="4229" name="Freeform 133">
            <a:extLst>
              <a:ext uri="{FF2B5EF4-FFF2-40B4-BE49-F238E27FC236}">
                <a16:creationId xmlns:a16="http://schemas.microsoft.com/office/drawing/2014/main" id="{0EF26FB6-7E82-4F9B-F525-B09C348E4C2B}"/>
              </a:ext>
            </a:extLst>
          </p:cNvPr>
          <p:cNvSpPr>
            <a:spLocks/>
          </p:cNvSpPr>
          <p:nvPr/>
        </p:nvSpPr>
        <p:spPr bwMode="auto">
          <a:xfrm>
            <a:off x="8264526" y="4113742"/>
            <a:ext cx="30691" cy="1438275"/>
          </a:xfrm>
          <a:custGeom>
            <a:avLst/>
            <a:gdLst>
              <a:gd name="T0" fmla="*/ 1587 w 9"/>
              <a:gd name="T1" fmla="*/ 1438275 h 906"/>
              <a:gd name="T2" fmla="*/ 0 w 9"/>
              <a:gd name="T3" fmla="*/ 0 h 906"/>
              <a:gd name="T4" fmla="*/ 0 60000 65536"/>
              <a:gd name="T5" fmla="*/ 0 60000 65536"/>
            </a:gdLst>
            <a:ahLst/>
            <a:cxnLst>
              <a:cxn ang="T4">
                <a:pos x="T0" y="T1"/>
              </a:cxn>
              <a:cxn ang="T5">
                <a:pos x="T2" y="T3"/>
              </a:cxn>
            </a:cxnLst>
            <a:rect l="0" t="0" r="r" b="b"/>
            <a:pathLst>
              <a:path w="9" h="906">
                <a:moveTo>
                  <a:pt x="9" y="906"/>
                </a:moveTo>
                <a:lnTo>
                  <a:pt x="0" y="0"/>
                </a:lnTo>
              </a:path>
            </a:pathLst>
          </a:custGeom>
          <a:noFill/>
          <a:ln w="19050" cap="flat">
            <a:solidFill>
              <a:schemeClr val="bg1"/>
            </a:solidFill>
            <a:prstDash val="dash"/>
            <a:round/>
            <a:headEnd/>
            <a:tailEnd/>
          </a:ln>
          <a:effectLst/>
        </p:spPr>
        <p:txBody>
          <a:bodyPr/>
          <a:lstStyle/>
          <a:p>
            <a:pPr defTabSz="914446">
              <a:defRPr/>
            </a:pPr>
            <a:endParaRPr lang="en-US">
              <a:solidFill>
                <a:srgbClr val="000000"/>
              </a:solidFill>
              <a:latin typeface="+mj-lt"/>
            </a:endParaRPr>
          </a:p>
        </p:txBody>
      </p:sp>
      <p:sp>
        <p:nvSpPr>
          <p:cNvPr id="3115" name="Text Box 156">
            <a:extLst>
              <a:ext uri="{FF2B5EF4-FFF2-40B4-BE49-F238E27FC236}">
                <a16:creationId xmlns:a16="http://schemas.microsoft.com/office/drawing/2014/main" id="{278A3802-FBCC-82E0-C96F-593FF957F0C9}"/>
              </a:ext>
            </a:extLst>
          </p:cNvPr>
          <p:cNvSpPr txBox="1">
            <a:spLocks noChangeArrowheads="1"/>
          </p:cNvSpPr>
          <p:nvPr/>
        </p:nvSpPr>
        <p:spPr bwMode="auto">
          <a:xfrm>
            <a:off x="10281709" y="6507692"/>
            <a:ext cx="312208" cy="276999"/>
          </a:xfrm>
          <a:prstGeom prst="rect">
            <a:avLst/>
          </a:prstGeom>
          <a:noFill/>
          <a:ln>
            <a:noFill/>
          </a:ln>
          <a:effec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46" eaLnBrk="1" hangingPunct="1">
              <a:spcBef>
                <a:spcPct val="50000"/>
              </a:spcBef>
              <a:defRPr/>
            </a:pPr>
            <a:r>
              <a:rPr lang="en-US" altLang="en-US" b="1">
                <a:solidFill>
                  <a:srgbClr val="FF0000"/>
                </a:solidFill>
                <a:latin typeface="+mj-lt"/>
              </a:rPr>
              <a:t>1</a:t>
            </a:r>
          </a:p>
        </p:txBody>
      </p:sp>
      <p:sp>
        <p:nvSpPr>
          <p:cNvPr id="4" name="Rectangle 13">
            <a:extLst>
              <a:ext uri="{FF2B5EF4-FFF2-40B4-BE49-F238E27FC236}">
                <a16:creationId xmlns:a16="http://schemas.microsoft.com/office/drawing/2014/main" id="{82ECF80D-C1DE-D925-31EE-0BC1B1A8BF1E}"/>
              </a:ext>
            </a:extLst>
          </p:cNvPr>
          <p:cNvSpPr>
            <a:spLocks noChangeArrowheads="1"/>
          </p:cNvSpPr>
          <p:nvPr/>
        </p:nvSpPr>
        <p:spPr bwMode="auto">
          <a:xfrm>
            <a:off x="254000" y="185209"/>
            <a:ext cx="5181600" cy="534458"/>
          </a:xfrm>
          <a:prstGeom prst="rect">
            <a:avLst/>
          </a:prstGeom>
          <a:solidFill>
            <a:srgbClr val="9BBB59"/>
          </a:solidFill>
          <a:ln w="9525">
            <a:noFill/>
            <a:miter lim="800000"/>
            <a:headEnd/>
            <a:tailEnd/>
          </a:ln>
          <a:effectLst/>
        </p:spPr>
        <p:txBody>
          <a:bodyPr anchor="ctr"/>
          <a:lstStyle/>
          <a:p>
            <a:pPr marL="468337" indent="-468337" algn="ctr" defTabSz="914446">
              <a:defRPr/>
            </a:pPr>
            <a:r>
              <a:rPr lang="en-US" sz="2800" b="1" kern="0" dirty="0">
                <a:solidFill>
                  <a:prstClr val="white"/>
                </a:solidFill>
                <a:effectLst>
                  <a:outerShdw blurRad="38100" dist="38100" dir="2700000" algn="tl">
                    <a:srgbClr val="C0C0C0"/>
                  </a:outerShdw>
                </a:effectLst>
                <a:latin typeface="+mj-lt"/>
                <a:cs typeface="Times New Roman" pitchFamily="18" charset="0"/>
              </a:rPr>
              <a:t>1.Nhận </a:t>
            </a:r>
            <a:r>
              <a:rPr lang="en-US" sz="2800" b="1" kern="0" dirty="0" err="1">
                <a:solidFill>
                  <a:prstClr val="white"/>
                </a:solidFill>
                <a:effectLst>
                  <a:outerShdw blurRad="38100" dist="38100" dir="2700000" algn="tl">
                    <a:srgbClr val="C0C0C0"/>
                  </a:outerShdw>
                </a:effectLst>
                <a:latin typeface="+mj-lt"/>
                <a:cs typeface="Times New Roman" pitchFamily="18" charset="0"/>
              </a:rPr>
              <a:t>biết</a:t>
            </a:r>
            <a:r>
              <a:rPr lang="en-US" sz="2800" b="1" kern="0" dirty="0">
                <a:solidFill>
                  <a:prstClr val="white"/>
                </a:solidFill>
                <a:effectLst>
                  <a:outerShdw blurRad="38100" dist="38100" dir="2700000" algn="tl">
                    <a:srgbClr val="C0C0C0"/>
                  </a:outerShdw>
                </a:effectLst>
                <a:latin typeface="+mj-lt"/>
                <a:cs typeface="Times New Roman" pitchFamily="18" charset="0"/>
              </a:rPr>
              <a:t> </a:t>
            </a:r>
            <a:r>
              <a:rPr lang="en-US" sz="2800" b="1" kern="0" dirty="0" err="1">
                <a:solidFill>
                  <a:prstClr val="white"/>
                </a:solidFill>
                <a:effectLst>
                  <a:outerShdw blurRad="38100" dist="38100" dir="2700000" algn="tl">
                    <a:srgbClr val="C0C0C0"/>
                  </a:outerShdw>
                </a:effectLst>
                <a:latin typeface="+mj-lt"/>
                <a:cs typeface="Times New Roman" pitchFamily="18" charset="0"/>
              </a:rPr>
              <a:t>hình</a:t>
            </a:r>
            <a:r>
              <a:rPr lang="en-US" sz="2800" b="1" kern="0" dirty="0">
                <a:solidFill>
                  <a:prstClr val="white"/>
                </a:solidFill>
                <a:effectLst>
                  <a:outerShdw blurRad="38100" dist="38100" dir="2700000" algn="tl">
                    <a:srgbClr val="C0C0C0"/>
                  </a:outerShdw>
                </a:effectLst>
                <a:latin typeface="+mj-lt"/>
                <a:cs typeface="Times New Roman" pitchFamily="18" charset="0"/>
              </a:rPr>
              <a:t> </a:t>
            </a:r>
            <a:r>
              <a:rPr lang="en-US" sz="2800" b="1" kern="0" dirty="0" err="1">
                <a:solidFill>
                  <a:prstClr val="white"/>
                </a:solidFill>
                <a:effectLst>
                  <a:outerShdw blurRad="38100" dist="38100" dir="2700000" algn="tl">
                    <a:srgbClr val="C0C0C0"/>
                  </a:outerShdw>
                </a:effectLst>
                <a:latin typeface="+mj-lt"/>
                <a:cs typeface="Times New Roman" pitchFamily="18" charset="0"/>
              </a:rPr>
              <a:t>nón</a:t>
            </a:r>
            <a:endParaRPr lang="en-US" sz="2800" b="1" kern="0" dirty="0">
              <a:solidFill>
                <a:prstClr val="white"/>
              </a:solidFill>
              <a:effectLst>
                <a:outerShdw blurRad="38100" dist="38100" dir="2700000" algn="tl">
                  <a:srgbClr val="C0C0C0"/>
                </a:outerShdw>
              </a:effectLst>
              <a:latin typeface="+mj-lt"/>
              <a:cs typeface="Times New Roman" pitchFamily="18" charset="0"/>
            </a:endParaRPr>
          </a:p>
        </p:txBody>
      </p:sp>
      <p:sp>
        <p:nvSpPr>
          <p:cNvPr id="5" name="TextBox 4">
            <a:extLst>
              <a:ext uri="{FF2B5EF4-FFF2-40B4-BE49-F238E27FC236}">
                <a16:creationId xmlns:a16="http://schemas.microsoft.com/office/drawing/2014/main" id="{A7CFA052-86A6-D91B-8707-D08D7548E3B9}"/>
              </a:ext>
            </a:extLst>
          </p:cNvPr>
          <p:cNvSpPr txBox="1"/>
          <p:nvPr/>
        </p:nvSpPr>
        <p:spPr>
          <a:xfrm>
            <a:off x="321734" y="1235076"/>
            <a:ext cx="1424517" cy="461665"/>
          </a:xfrm>
          <a:prstGeom prst="rect">
            <a:avLst/>
          </a:prstGeom>
          <a:solidFill>
            <a:srgbClr val="C0504D">
              <a:lumMod val="75000"/>
            </a:srgbClr>
          </a:solidFill>
          <a:ln>
            <a:solidFill>
              <a:srgbClr val="C0504D">
                <a:lumMod val="50000"/>
              </a:srgbClr>
            </a:solidFill>
          </a:ln>
        </p:spPr>
        <p:txBody>
          <a:bodyPr>
            <a:spAutoFit/>
          </a:bodyPr>
          <a:lstStyle/>
          <a:p>
            <a:pPr algn="ctr">
              <a:defRPr/>
            </a:pPr>
            <a:r>
              <a:rPr lang="en-US" sz="2400" b="1" kern="0" dirty="0">
                <a:solidFill>
                  <a:prstClr val="white"/>
                </a:solidFill>
                <a:latin typeface="+mj-lt"/>
                <a:cs typeface="Times New Roman" panose="02020603050405020304" pitchFamily="18" charset="0"/>
              </a:rPr>
              <a:t>HĐKP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8" presetClass="entr" presetSubtype="16" fill="hold" nodeType="withEffect">
                                  <p:stCondLst>
                                    <p:cond delay="600"/>
                                  </p:stCondLst>
                                  <p:childTnLst>
                                    <p:set>
                                      <p:cBhvr>
                                        <p:cTn id="15" dur="1" fill="hold">
                                          <p:stCondLst>
                                            <p:cond delay="0"/>
                                          </p:stCondLst>
                                        </p:cTn>
                                        <p:tgtEl>
                                          <p:spTgt spid="4106"/>
                                        </p:tgtEl>
                                        <p:attrNameLst>
                                          <p:attrName>style.visibility</p:attrName>
                                        </p:attrNameLst>
                                      </p:cBhvr>
                                      <p:to>
                                        <p:strVal val="visible"/>
                                      </p:to>
                                    </p:set>
                                    <p:animEffect transition="in" filter="diamond(in)">
                                      <p:cBhvr>
                                        <p:cTn id="16" dur="1000"/>
                                        <p:tgtEl>
                                          <p:spTgt spid="4106"/>
                                        </p:tgtEl>
                                      </p:cBhvr>
                                    </p:animEffect>
                                  </p:childTnLst>
                                </p:cTn>
                              </p:par>
                              <p:par>
                                <p:cTn id="17" presetID="18" presetClass="entr" presetSubtype="6" fill="hold" nodeType="withEffect">
                                  <p:stCondLst>
                                    <p:cond delay="1300"/>
                                  </p:stCondLst>
                                  <p:childTnLst>
                                    <p:set>
                                      <p:cBhvr>
                                        <p:cTn id="18" dur="1" fill="hold">
                                          <p:stCondLst>
                                            <p:cond delay="0"/>
                                          </p:stCondLst>
                                        </p:cTn>
                                        <p:tgtEl>
                                          <p:spTgt spid="4116"/>
                                        </p:tgtEl>
                                        <p:attrNameLst>
                                          <p:attrName>style.visibility</p:attrName>
                                        </p:attrNameLst>
                                      </p:cBhvr>
                                      <p:to>
                                        <p:strVal val="visible"/>
                                      </p:to>
                                    </p:set>
                                    <p:animEffect transition="in" filter="strips(downRight)">
                                      <p:cBhvr>
                                        <p:cTn id="19" dur="1200"/>
                                        <p:tgtEl>
                                          <p:spTgt spid="41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1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2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157"/>
                                        </p:tgtEl>
                                        <p:attrNameLst>
                                          <p:attrName>style.visibility</p:attrName>
                                        </p:attrNameLst>
                                      </p:cBhvr>
                                      <p:to>
                                        <p:strVal val="visible"/>
                                      </p:to>
                                    </p:set>
                                  </p:childTnLst>
                                </p:cTn>
                              </p:par>
                            </p:childTnLst>
                          </p:cTn>
                        </p:par>
                        <p:par>
                          <p:cTn id="28" fill="hold">
                            <p:stCondLst>
                              <p:cond delay="0"/>
                            </p:stCondLst>
                            <p:childTnLst>
                              <p:par>
                                <p:cTn id="29" presetID="10" presetClass="exit" presetSubtype="0" fill="hold" nodeType="afterEffect">
                                  <p:stCondLst>
                                    <p:cond delay="0"/>
                                  </p:stCondLst>
                                  <p:childTnLst>
                                    <p:animEffect transition="out" filter="fade">
                                      <p:cBhvr>
                                        <p:cTn id="30" dur="100"/>
                                        <p:tgtEl>
                                          <p:spTgt spid="4157"/>
                                        </p:tgtEl>
                                      </p:cBhvr>
                                    </p:animEffect>
                                    <p:set>
                                      <p:cBhvr>
                                        <p:cTn id="31" dur="1" fill="hold">
                                          <p:stCondLst>
                                            <p:cond delay="99"/>
                                          </p:stCondLst>
                                        </p:cTn>
                                        <p:tgtEl>
                                          <p:spTgt spid="4157"/>
                                        </p:tgtEl>
                                        <p:attrNameLst>
                                          <p:attrName>style.visibility</p:attrName>
                                        </p:attrNameLst>
                                      </p:cBhvr>
                                      <p:to>
                                        <p:strVal val="hidden"/>
                                      </p:to>
                                    </p:set>
                                  </p:childTnLst>
                                </p:cTn>
                              </p:par>
                            </p:childTnLst>
                          </p:cTn>
                        </p:par>
                        <p:par>
                          <p:cTn id="32" fill="hold">
                            <p:stCondLst>
                              <p:cond delay="100"/>
                            </p:stCondLst>
                            <p:childTnLst>
                              <p:par>
                                <p:cTn id="33" presetID="11" presetClass="entr" presetSubtype="0" fill="hold" nodeType="afterEffect">
                                  <p:stCondLst>
                                    <p:cond delay="0"/>
                                  </p:stCondLst>
                                  <p:childTnLst>
                                    <p:set>
                                      <p:cBhvr>
                                        <p:cTn id="34" dur="200">
                                          <p:stCondLst>
                                            <p:cond delay="0"/>
                                          </p:stCondLst>
                                        </p:cTn>
                                        <p:tgtEl>
                                          <p:spTgt spid="4160"/>
                                        </p:tgtEl>
                                        <p:attrNameLst>
                                          <p:attrName>style.visibility</p:attrName>
                                        </p:attrNameLst>
                                      </p:cBhvr>
                                      <p:to>
                                        <p:strVal val="visible"/>
                                      </p:to>
                                    </p:set>
                                  </p:childTnLst>
                                </p:cTn>
                              </p:par>
                            </p:childTnLst>
                          </p:cTn>
                        </p:par>
                        <p:par>
                          <p:cTn id="35" fill="hold">
                            <p:stCondLst>
                              <p:cond delay="300"/>
                            </p:stCondLst>
                            <p:childTnLst>
                              <p:par>
                                <p:cTn id="36" presetID="11" presetClass="entr" presetSubtype="0" fill="hold" nodeType="afterEffect">
                                  <p:stCondLst>
                                    <p:cond delay="0"/>
                                  </p:stCondLst>
                                  <p:childTnLst>
                                    <p:set>
                                      <p:cBhvr>
                                        <p:cTn id="37" dur="200">
                                          <p:stCondLst>
                                            <p:cond delay="0"/>
                                          </p:stCondLst>
                                        </p:cTn>
                                        <p:tgtEl>
                                          <p:spTgt spid="4163"/>
                                        </p:tgtEl>
                                        <p:attrNameLst>
                                          <p:attrName>style.visibility</p:attrName>
                                        </p:attrNameLst>
                                      </p:cBhvr>
                                      <p:to>
                                        <p:strVal val="visible"/>
                                      </p:to>
                                    </p:set>
                                  </p:childTnLst>
                                </p:cTn>
                              </p:par>
                            </p:childTnLst>
                          </p:cTn>
                        </p:par>
                        <p:par>
                          <p:cTn id="38" fill="hold">
                            <p:stCondLst>
                              <p:cond delay="500"/>
                            </p:stCondLst>
                            <p:childTnLst>
                              <p:par>
                                <p:cTn id="39" presetID="11" presetClass="entr" presetSubtype="0" fill="hold" nodeType="afterEffect">
                                  <p:stCondLst>
                                    <p:cond delay="0"/>
                                  </p:stCondLst>
                                  <p:childTnLst>
                                    <p:set>
                                      <p:cBhvr>
                                        <p:cTn id="40" dur="200">
                                          <p:stCondLst>
                                            <p:cond delay="0"/>
                                          </p:stCondLst>
                                        </p:cTn>
                                        <p:tgtEl>
                                          <p:spTgt spid="4166"/>
                                        </p:tgtEl>
                                        <p:attrNameLst>
                                          <p:attrName>style.visibility</p:attrName>
                                        </p:attrNameLst>
                                      </p:cBhvr>
                                      <p:to>
                                        <p:strVal val="visible"/>
                                      </p:to>
                                    </p:set>
                                  </p:childTnLst>
                                </p:cTn>
                              </p:par>
                            </p:childTnLst>
                          </p:cTn>
                        </p:par>
                        <p:par>
                          <p:cTn id="41" fill="hold">
                            <p:stCondLst>
                              <p:cond delay="700"/>
                            </p:stCondLst>
                            <p:childTnLst>
                              <p:par>
                                <p:cTn id="42" presetID="11" presetClass="entr" presetSubtype="0" fill="hold" nodeType="afterEffect">
                                  <p:stCondLst>
                                    <p:cond delay="0"/>
                                  </p:stCondLst>
                                  <p:childTnLst>
                                    <p:set>
                                      <p:cBhvr>
                                        <p:cTn id="43" dur="200">
                                          <p:stCondLst>
                                            <p:cond delay="0"/>
                                          </p:stCondLst>
                                        </p:cTn>
                                        <p:tgtEl>
                                          <p:spTgt spid="4169"/>
                                        </p:tgtEl>
                                        <p:attrNameLst>
                                          <p:attrName>style.visibility</p:attrName>
                                        </p:attrNameLst>
                                      </p:cBhvr>
                                      <p:to>
                                        <p:strVal val="visible"/>
                                      </p:to>
                                    </p:set>
                                  </p:childTnLst>
                                </p:cTn>
                              </p:par>
                            </p:childTnLst>
                          </p:cTn>
                        </p:par>
                        <p:par>
                          <p:cTn id="44" fill="hold">
                            <p:stCondLst>
                              <p:cond delay="900"/>
                            </p:stCondLst>
                            <p:childTnLst>
                              <p:par>
                                <p:cTn id="45" presetID="11" presetClass="entr" presetSubtype="0" fill="hold" nodeType="afterEffect">
                                  <p:stCondLst>
                                    <p:cond delay="0"/>
                                  </p:stCondLst>
                                  <p:childTnLst>
                                    <p:set>
                                      <p:cBhvr>
                                        <p:cTn id="46" dur="200">
                                          <p:stCondLst>
                                            <p:cond delay="0"/>
                                          </p:stCondLst>
                                        </p:cTn>
                                        <p:tgtEl>
                                          <p:spTgt spid="4172"/>
                                        </p:tgtEl>
                                        <p:attrNameLst>
                                          <p:attrName>style.visibility</p:attrName>
                                        </p:attrNameLst>
                                      </p:cBhvr>
                                      <p:to>
                                        <p:strVal val="visible"/>
                                      </p:to>
                                    </p:set>
                                  </p:childTnLst>
                                </p:cTn>
                              </p:par>
                            </p:childTnLst>
                          </p:cTn>
                        </p:par>
                        <p:par>
                          <p:cTn id="47" fill="hold">
                            <p:stCondLst>
                              <p:cond delay="1100"/>
                            </p:stCondLst>
                            <p:childTnLst>
                              <p:par>
                                <p:cTn id="48" presetID="11" presetClass="entr" presetSubtype="0" fill="hold" nodeType="afterEffect">
                                  <p:stCondLst>
                                    <p:cond delay="0"/>
                                  </p:stCondLst>
                                  <p:childTnLst>
                                    <p:set>
                                      <p:cBhvr>
                                        <p:cTn id="49" dur="200">
                                          <p:stCondLst>
                                            <p:cond delay="0"/>
                                          </p:stCondLst>
                                        </p:cTn>
                                        <p:tgtEl>
                                          <p:spTgt spid="4175"/>
                                        </p:tgtEl>
                                        <p:attrNameLst>
                                          <p:attrName>style.visibility</p:attrName>
                                        </p:attrNameLst>
                                      </p:cBhvr>
                                      <p:to>
                                        <p:strVal val="visible"/>
                                      </p:to>
                                    </p:set>
                                  </p:childTnLst>
                                </p:cTn>
                              </p:par>
                            </p:childTnLst>
                          </p:cTn>
                        </p:par>
                        <p:par>
                          <p:cTn id="50" fill="hold">
                            <p:stCondLst>
                              <p:cond delay="1300"/>
                            </p:stCondLst>
                            <p:childTnLst>
                              <p:par>
                                <p:cTn id="51" presetID="11" presetClass="entr" presetSubtype="0" fill="hold" nodeType="afterEffect">
                                  <p:stCondLst>
                                    <p:cond delay="0"/>
                                  </p:stCondLst>
                                  <p:childTnLst>
                                    <p:set>
                                      <p:cBhvr>
                                        <p:cTn id="52" dur="200">
                                          <p:stCondLst>
                                            <p:cond delay="0"/>
                                          </p:stCondLst>
                                        </p:cTn>
                                        <p:tgtEl>
                                          <p:spTgt spid="4178"/>
                                        </p:tgtEl>
                                        <p:attrNameLst>
                                          <p:attrName>style.visibility</p:attrName>
                                        </p:attrNameLst>
                                      </p:cBhvr>
                                      <p:to>
                                        <p:strVal val="visible"/>
                                      </p:to>
                                    </p:set>
                                  </p:childTnLst>
                                </p:cTn>
                              </p:par>
                            </p:childTnLst>
                          </p:cTn>
                        </p:par>
                        <p:par>
                          <p:cTn id="53" fill="hold">
                            <p:stCondLst>
                              <p:cond delay="1500"/>
                            </p:stCondLst>
                            <p:childTnLst>
                              <p:par>
                                <p:cTn id="54" presetID="11" presetClass="entr" presetSubtype="0" fill="hold" nodeType="afterEffect">
                                  <p:stCondLst>
                                    <p:cond delay="0"/>
                                  </p:stCondLst>
                                  <p:childTnLst>
                                    <p:set>
                                      <p:cBhvr>
                                        <p:cTn id="55" dur="200">
                                          <p:stCondLst>
                                            <p:cond delay="0"/>
                                          </p:stCondLst>
                                        </p:cTn>
                                        <p:tgtEl>
                                          <p:spTgt spid="4154"/>
                                        </p:tgtEl>
                                        <p:attrNameLst>
                                          <p:attrName>style.visibility</p:attrName>
                                        </p:attrNameLst>
                                      </p:cBhvr>
                                      <p:to>
                                        <p:strVal val="visible"/>
                                      </p:to>
                                    </p:set>
                                  </p:childTnLst>
                                </p:cTn>
                              </p:par>
                            </p:childTnLst>
                          </p:cTn>
                        </p:par>
                        <p:par>
                          <p:cTn id="56" fill="hold">
                            <p:stCondLst>
                              <p:cond delay="1700"/>
                            </p:stCondLst>
                            <p:childTnLst>
                              <p:par>
                                <p:cTn id="57" presetID="11" presetClass="entr" presetSubtype="0" fill="hold" nodeType="afterEffect">
                                  <p:stCondLst>
                                    <p:cond delay="0"/>
                                  </p:stCondLst>
                                  <p:childTnLst>
                                    <p:set>
                                      <p:cBhvr>
                                        <p:cTn id="58" dur="200">
                                          <p:stCondLst>
                                            <p:cond delay="0"/>
                                          </p:stCondLst>
                                        </p:cTn>
                                        <p:tgtEl>
                                          <p:spTgt spid="4151"/>
                                        </p:tgtEl>
                                        <p:attrNameLst>
                                          <p:attrName>style.visibility</p:attrName>
                                        </p:attrNameLst>
                                      </p:cBhvr>
                                      <p:to>
                                        <p:strVal val="visible"/>
                                      </p:to>
                                    </p:set>
                                  </p:childTnLst>
                                </p:cTn>
                              </p:par>
                            </p:childTnLst>
                          </p:cTn>
                        </p:par>
                        <p:par>
                          <p:cTn id="59" fill="hold">
                            <p:stCondLst>
                              <p:cond delay="1900"/>
                            </p:stCondLst>
                            <p:childTnLst>
                              <p:par>
                                <p:cTn id="60" presetID="11" presetClass="entr" presetSubtype="0" fill="hold" nodeType="afterEffect">
                                  <p:stCondLst>
                                    <p:cond delay="0"/>
                                  </p:stCondLst>
                                  <p:childTnLst>
                                    <p:set>
                                      <p:cBhvr>
                                        <p:cTn id="61" dur="200">
                                          <p:stCondLst>
                                            <p:cond delay="0"/>
                                          </p:stCondLst>
                                        </p:cTn>
                                        <p:tgtEl>
                                          <p:spTgt spid="4148"/>
                                        </p:tgtEl>
                                        <p:attrNameLst>
                                          <p:attrName>style.visibility</p:attrName>
                                        </p:attrNameLst>
                                      </p:cBhvr>
                                      <p:to>
                                        <p:strVal val="visible"/>
                                      </p:to>
                                    </p:set>
                                  </p:childTnLst>
                                </p:cTn>
                              </p:par>
                            </p:childTnLst>
                          </p:cTn>
                        </p:par>
                        <p:par>
                          <p:cTn id="62" fill="hold">
                            <p:stCondLst>
                              <p:cond delay="2100"/>
                            </p:stCondLst>
                            <p:childTnLst>
                              <p:par>
                                <p:cTn id="63" presetID="11" presetClass="entr" presetSubtype="0" fill="hold" nodeType="afterEffect">
                                  <p:stCondLst>
                                    <p:cond delay="0"/>
                                  </p:stCondLst>
                                  <p:childTnLst>
                                    <p:set>
                                      <p:cBhvr>
                                        <p:cTn id="64" dur="200">
                                          <p:stCondLst>
                                            <p:cond delay="0"/>
                                          </p:stCondLst>
                                        </p:cTn>
                                        <p:tgtEl>
                                          <p:spTgt spid="4145"/>
                                        </p:tgtEl>
                                        <p:attrNameLst>
                                          <p:attrName>style.visibility</p:attrName>
                                        </p:attrNameLst>
                                      </p:cBhvr>
                                      <p:to>
                                        <p:strVal val="visible"/>
                                      </p:to>
                                    </p:set>
                                  </p:childTnLst>
                                </p:cTn>
                              </p:par>
                            </p:childTnLst>
                          </p:cTn>
                        </p:par>
                        <p:par>
                          <p:cTn id="65" fill="hold">
                            <p:stCondLst>
                              <p:cond delay="2300"/>
                            </p:stCondLst>
                            <p:childTnLst>
                              <p:par>
                                <p:cTn id="66" presetID="11" presetClass="entr" presetSubtype="0" fill="hold" nodeType="afterEffect">
                                  <p:stCondLst>
                                    <p:cond delay="0"/>
                                  </p:stCondLst>
                                  <p:childTnLst>
                                    <p:set>
                                      <p:cBhvr>
                                        <p:cTn id="67" dur="200">
                                          <p:stCondLst>
                                            <p:cond delay="0"/>
                                          </p:stCondLst>
                                        </p:cTn>
                                        <p:tgtEl>
                                          <p:spTgt spid="4142"/>
                                        </p:tgtEl>
                                        <p:attrNameLst>
                                          <p:attrName>style.visibility</p:attrName>
                                        </p:attrNameLst>
                                      </p:cBhvr>
                                      <p:to>
                                        <p:strVal val="visible"/>
                                      </p:to>
                                    </p:set>
                                  </p:childTnLst>
                                </p:cTn>
                              </p:par>
                            </p:childTnLst>
                          </p:cTn>
                        </p:par>
                        <p:par>
                          <p:cTn id="68" fill="hold">
                            <p:stCondLst>
                              <p:cond delay="2500"/>
                            </p:stCondLst>
                            <p:childTnLst>
                              <p:par>
                                <p:cTn id="69" presetID="11" presetClass="entr" presetSubtype="0" fill="hold" nodeType="afterEffect">
                                  <p:stCondLst>
                                    <p:cond delay="0"/>
                                  </p:stCondLst>
                                  <p:childTnLst>
                                    <p:set>
                                      <p:cBhvr>
                                        <p:cTn id="70" dur="200">
                                          <p:stCondLst>
                                            <p:cond delay="0"/>
                                          </p:stCondLst>
                                        </p:cTn>
                                        <p:tgtEl>
                                          <p:spTgt spid="4139"/>
                                        </p:tgtEl>
                                        <p:attrNameLst>
                                          <p:attrName>style.visibility</p:attrName>
                                        </p:attrNameLst>
                                      </p:cBhvr>
                                      <p:to>
                                        <p:strVal val="visible"/>
                                      </p:to>
                                    </p:set>
                                  </p:childTnLst>
                                </p:cTn>
                              </p:par>
                            </p:childTnLst>
                          </p:cTn>
                        </p:par>
                        <p:par>
                          <p:cTn id="71" fill="hold">
                            <p:stCondLst>
                              <p:cond delay="2700"/>
                            </p:stCondLst>
                            <p:childTnLst>
                              <p:par>
                                <p:cTn id="72" presetID="11" presetClass="entr" presetSubtype="0" fill="hold" nodeType="afterEffect">
                                  <p:stCondLst>
                                    <p:cond delay="0"/>
                                  </p:stCondLst>
                                  <p:childTnLst>
                                    <p:set>
                                      <p:cBhvr>
                                        <p:cTn id="73" dur="200">
                                          <p:stCondLst>
                                            <p:cond delay="0"/>
                                          </p:stCondLst>
                                        </p:cTn>
                                        <p:tgtEl>
                                          <p:spTgt spid="4136"/>
                                        </p:tgtEl>
                                        <p:attrNameLst>
                                          <p:attrName>style.visibility</p:attrName>
                                        </p:attrNameLst>
                                      </p:cBhvr>
                                      <p:to>
                                        <p:strVal val="visible"/>
                                      </p:to>
                                    </p:set>
                                  </p:childTnLst>
                                </p:cTn>
                              </p:par>
                            </p:childTnLst>
                          </p:cTn>
                        </p:par>
                        <p:par>
                          <p:cTn id="74" fill="hold">
                            <p:stCondLst>
                              <p:cond delay="2900"/>
                            </p:stCondLst>
                            <p:childTnLst>
                              <p:par>
                                <p:cTn id="75" presetID="11" presetClass="entr" presetSubtype="0" fill="hold" nodeType="afterEffect">
                                  <p:stCondLst>
                                    <p:cond delay="0"/>
                                  </p:stCondLst>
                                  <p:childTnLst>
                                    <p:set>
                                      <p:cBhvr>
                                        <p:cTn id="76" dur="200">
                                          <p:stCondLst>
                                            <p:cond delay="0"/>
                                          </p:stCondLst>
                                        </p:cTn>
                                        <p:tgtEl>
                                          <p:spTgt spid="4133"/>
                                        </p:tgtEl>
                                        <p:attrNameLst>
                                          <p:attrName>style.visibility</p:attrName>
                                        </p:attrNameLst>
                                      </p:cBhvr>
                                      <p:to>
                                        <p:strVal val="visible"/>
                                      </p:to>
                                    </p:set>
                                  </p:childTnLst>
                                </p:cTn>
                              </p:par>
                            </p:childTnLst>
                          </p:cTn>
                        </p:par>
                        <p:par>
                          <p:cTn id="77" fill="hold">
                            <p:stCondLst>
                              <p:cond delay="3100"/>
                            </p:stCondLst>
                            <p:childTnLst>
                              <p:par>
                                <p:cTn id="78" presetID="11" presetClass="entr" presetSubtype="0" fill="hold" nodeType="afterEffect">
                                  <p:stCondLst>
                                    <p:cond delay="0"/>
                                  </p:stCondLst>
                                  <p:childTnLst>
                                    <p:set>
                                      <p:cBhvr>
                                        <p:cTn id="79" dur="200">
                                          <p:stCondLst>
                                            <p:cond delay="0"/>
                                          </p:stCondLst>
                                        </p:cTn>
                                        <p:tgtEl>
                                          <p:spTgt spid="4130"/>
                                        </p:tgtEl>
                                        <p:attrNameLst>
                                          <p:attrName>style.visibility</p:attrName>
                                        </p:attrNameLst>
                                      </p:cBhvr>
                                      <p:to>
                                        <p:strVal val="visible"/>
                                      </p:to>
                                    </p:set>
                                  </p:childTnLst>
                                </p:cTn>
                              </p:par>
                            </p:childTnLst>
                          </p:cTn>
                        </p:par>
                        <p:par>
                          <p:cTn id="80" fill="hold">
                            <p:stCondLst>
                              <p:cond delay="3300"/>
                            </p:stCondLst>
                            <p:childTnLst>
                              <p:par>
                                <p:cTn id="81" presetID="11" presetClass="entr" presetSubtype="0" fill="hold" nodeType="afterEffect">
                                  <p:stCondLst>
                                    <p:cond delay="0"/>
                                  </p:stCondLst>
                                  <p:childTnLst>
                                    <p:set>
                                      <p:cBhvr>
                                        <p:cTn id="82" dur="200">
                                          <p:stCondLst>
                                            <p:cond delay="0"/>
                                          </p:stCondLst>
                                        </p:cTn>
                                        <p:tgtEl>
                                          <p:spTgt spid="4181"/>
                                        </p:tgtEl>
                                        <p:attrNameLst>
                                          <p:attrName>style.visibility</p:attrName>
                                        </p:attrNameLst>
                                      </p:cBhvr>
                                      <p:to>
                                        <p:strVal val="visible"/>
                                      </p:to>
                                    </p:set>
                                  </p:childTnLst>
                                </p:cTn>
                              </p:par>
                            </p:childTnLst>
                          </p:cTn>
                        </p:par>
                        <p:par>
                          <p:cTn id="83" fill="hold">
                            <p:stCondLst>
                              <p:cond delay="3500"/>
                            </p:stCondLst>
                            <p:childTnLst>
                              <p:par>
                                <p:cTn id="84" presetID="11" presetClass="entr" presetSubtype="0" fill="hold" nodeType="afterEffect">
                                  <p:stCondLst>
                                    <p:cond delay="0"/>
                                  </p:stCondLst>
                                  <p:childTnLst>
                                    <p:set>
                                      <p:cBhvr>
                                        <p:cTn id="85" dur="200">
                                          <p:stCondLst>
                                            <p:cond delay="0"/>
                                          </p:stCondLst>
                                        </p:cTn>
                                        <p:tgtEl>
                                          <p:spTgt spid="4184"/>
                                        </p:tgtEl>
                                        <p:attrNameLst>
                                          <p:attrName>style.visibility</p:attrName>
                                        </p:attrNameLst>
                                      </p:cBhvr>
                                      <p:to>
                                        <p:strVal val="visible"/>
                                      </p:to>
                                    </p:set>
                                  </p:childTnLst>
                                </p:cTn>
                              </p:par>
                            </p:childTnLst>
                          </p:cTn>
                        </p:par>
                        <p:par>
                          <p:cTn id="86" fill="hold">
                            <p:stCondLst>
                              <p:cond delay="3700"/>
                            </p:stCondLst>
                            <p:childTnLst>
                              <p:par>
                                <p:cTn id="87" presetID="11" presetClass="entr" presetSubtype="0" fill="hold" nodeType="afterEffect">
                                  <p:stCondLst>
                                    <p:cond delay="0"/>
                                  </p:stCondLst>
                                  <p:childTnLst>
                                    <p:set>
                                      <p:cBhvr>
                                        <p:cTn id="88" dur="200">
                                          <p:stCondLst>
                                            <p:cond delay="0"/>
                                          </p:stCondLst>
                                        </p:cTn>
                                        <p:tgtEl>
                                          <p:spTgt spid="4187"/>
                                        </p:tgtEl>
                                        <p:attrNameLst>
                                          <p:attrName>style.visibility</p:attrName>
                                        </p:attrNameLst>
                                      </p:cBhvr>
                                      <p:to>
                                        <p:strVal val="visible"/>
                                      </p:to>
                                    </p:set>
                                  </p:childTnLst>
                                </p:cTn>
                              </p:par>
                            </p:childTnLst>
                          </p:cTn>
                        </p:par>
                        <p:par>
                          <p:cTn id="89" fill="hold">
                            <p:stCondLst>
                              <p:cond delay="3900"/>
                            </p:stCondLst>
                            <p:childTnLst>
                              <p:par>
                                <p:cTn id="90" presetID="11" presetClass="entr" presetSubtype="0" fill="hold" nodeType="afterEffect">
                                  <p:stCondLst>
                                    <p:cond delay="0"/>
                                  </p:stCondLst>
                                  <p:childTnLst>
                                    <p:set>
                                      <p:cBhvr>
                                        <p:cTn id="91" dur="200">
                                          <p:stCondLst>
                                            <p:cond delay="0"/>
                                          </p:stCondLst>
                                        </p:cTn>
                                        <p:tgtEl>
                                          <p:spTgt spid="4190"/>
                                        </p:tgtEl>
                                        <p:attrNameLst>
                                          <p:attrName>style.visibility</p:attrName>
                                        </p:attrNameLst>
                                      </p:cBhvr>
                                      <p:to>
                                        <p:strVal val="visible"/>
                                      </p:to>
                                    </p:set>
                                  </p:childTnLst>
                                </p:cTn>
                              </p:par>
                            </p:childTnLst>
                          </p:cTn>
                        </p:par>
                        <p:par>
                          <p:cTn id="92" fill="hold">
                            <p:stCondLst>
                              <p:cond delay="4100"/>
                            </p:stCondLst>
                            <p:childTnLst>
                              <p:par>
                                <p:cTn id="93" presetID="11" presetClass="entr" presetSubtype="0" fill="hold" nodeType="afterEffect">
                                  <p:stCondLst>
                                    <p:cond delay="0"/>
                                  </p:stCondLst>
                                  <p:childTnLst>
                                    <p:set>
                                      <p:cBhvr>
                                        <p:cTn id="94" dur="200">
                                          <p:stCondLst>
                                            <p:cond delay="0"/>
                                          </p:stCondLst>
                                        </p:cTn>
                                        <p:tgtEl>
                                          <p:spTgt spid="4193"/>
                                        </p:tgtEl>
                                        <p:attrNameLst>
                                          <p:attrName>style.visibility</p:attrName>
                                        </p:attrNameLst>
                                      </p:cBhvr>
                                      <p:to>
                                        <p:strVal val="visible"/>
                                      </p:to>
                                    </p:set>
                                  </p:childTnLst>
                                </p:cTn>
                              </p:par>
                            </p:childTnLst>
                          </p:cTn>
                        </p:par>
                        <p:par>
                          <p:cTn id="95" fill="hold">
                            <p:stCondLst>
                              <p:cond delay="4300"/>
                            </p:stCondLst>
                            <p:childTnLst>
                              <p:par>
                                <p:cTn id="96" presetID="11" presetClass="entr" presetSubtype="0" fill="hold" nodeType="afterEffect">
                                  <p:stCondLst>
                                    <p:cond delay="0"/>
                                  </p:stCondLst>
                                  <p:childTnLst>
                                    <p:set>
                                      <p:cBhvr>
                                        <p:cTn id="97" dur="200">
                                          <p:stCondLst>
                                            <p:cond delay="0"/>
                                          </p:stCondLst>
                                        </p:cTn>
                                        <p:tgtEl>
                                          <p:spTgt spid="4196"/>
                                        </p:tgtEl>
                                        <p:attrNameLst>
                                          <p:attrName>style.visibility</p:attrName>
                                        </p:attrNameLst>
                                      </p:cBhvr>
                                      <p:to>
                                        <p:strVal val="visible"/>
                                      </p:to>
                                    </p:set>
                                  </p:childTnLst>
                                </p:cTn>
                              </p:par>
                            </p:childTnLst>
                          </p:cTn>
                        </p:par>
                        <p:par>
                          <p:cTn id="98" fill="hold">
                            <p:stCondLst>
                              <p:cond delay="4500"/>
                            </p:stCondLst>
                            <p:childTnLst>
                              <p:par>
                                <p:cTn id="99" presetID="11" presetClass="entr" presetSubtype="0" fill="hold" nodeType="afterEffect">
                                  <p:stCondLst>
                                    <p:cond delay="0"/>
                                  </p:stCondLst>
                                  <p:childTnLst>
                                    <p:set>
                                      <p:cBhvr>
                                        <p:cTn id="100" dur="200">
                                          <p:stCondLst>
                                            <p:cond delay="0"/>
                                          </p:stCondLst>
                                        </p:cTn>
                                        <p:tgtEl>
                                          <p:spTgt spid="4199"/>
                                        </p:tgtEl>
                                        <p:attrNameLst>
                                          <p:attrName>style.visibility</p:attrName>
                                        </p:attrNameLst>
                                      </p:cBhvr>
                                      <p:to>
                                        <p:strVal val="visible"/>
                                      </p:to>
                                    </p:set>
                                  </p:childTnLst>
                                </p:cTn>
                              </p:par>
                            </p:childTnLst>
                          </p:cTn>
                        </p:par>
                        <p:par>
                          <p:cTn id="101" fill="hold">
                            <p:stCondLst>
                              <p:cond delay="4700"/>
                            </p:stCondLst>
                            <p:childTnLst>
                              <p:par>
                                <p:cTn id="102" presetID="11" presetClass="entr" presetSubtype="0" fill="hold" nodeType="afterEffect">
                                  <p:stCondLst>
                                    <p:cond delay="0"/>
                                  </p:stCondLst>
                                  <p:childTnLst>
                                    <p:set>
                                      <p:cBhvr>
                                        <p:cTn id="103" dur="200">
                                          <p:stCondLst>
                                            <p:cond delay="0"/>
                                          </p:stCondLst>
                                        </p:cTn>
                                        <p:tgtEl>
                                          <p:spTgt spid="4202"/>
                                        </p:tgtEl>
                                        <p:attrNameLst>
                                          <p:attrName>style.visibility</p:attrName>
                                        </p:attrNameLst>
                                      </p:cBhvr>
                                      <p:to>
                                        <p:strVal val="visible"/>
                                      </p:to>
                                    </p:set>
                                  </p:childTnLst>
                                </p:cTn>
                              </p:par>
                            </p:childTnLst>
                          </p:cTn>
                        </p:par>
                        <p:par>
                          <p:cTn id="104" fill="hold">
                            <p:stCondLst>
                              <p:cond delay="4900"/>
                            </p:stCondLst>
                            <p:childTnLst>
                              <p:par>
                                <p:cTn id="105" presetID="11" presetClass="entr" presetSubtype="0" fill="hold" nodeType="afterEffect">
                                  <p:stCondLst>
                                    <p:cond delay="0"/>
                                  </p:stCondLst>
                                  <p:childTnLst>
                                    <p:set>
                                      <p:cBhvr>
                                        <p:cTn id="106" dur="200">
                                          <p:stCondLst>
                                            <p:cond delay="0"/>
                                          </p:stCondLst>
                                        </p:cTn>
                                        <p:tgtEl>
                                          <p:spTgt spid="4205"/>
                                        </p:tgtEl>
                                        <p:attrNameLst>
                                          <p:attrName>style.visibility</p:attrName>
                                        </p:attrNameLst>
                                      </p:cBhvr>
                                      <p:to>
                                        <p:strVal val="visible"/>
                                      </p:to>
                                    </p:set>
                                  </p:childTnLst>
                                </p:cTn>
                              </p:par>
                            </p:childTnLst>
                          </p:cTn>
                        </p:par>
                        <p:par>
                          <p:cTn id="107" fill="hold">
                            <p:stCondLst>
                              <p:cond delay="5100"/>
                            </p:stCondLst>
                            <p:childTnLst>
                              <p:par>
                                <p:cTn id="108" presetID="11" presetClass="entr" presetSubtype="0" fill="hold" nodeType="afterEffect">
                                  <p:stCondLst>
                                    <p:cond delay="0"/>
                                  </p:stCondLst>
                                  <p:childTnLst>
                                    <p:set>
                                      <p:cBhvr>
                                        <p:cTn id="109" dur="200">
                                          <p:stCondLst>
                                            <p:cond delay="0"/>
                                          </p:stCondLst>
                                        </p:cTn>
                                        <p:tgtEl>
                                          <p:spTgt spid="4208"/>
                                        </p:tgtEl>
                                        <p:attrNameLst>
                                          <p:attrName>style.visibility</p:attrName>
                                        </p:attrNameLst>
                                      </p:cBhvr>
                                      <p:to>
                                        <p:strVal val="visible"/>
                                      </p:to>
                                    </p:set>
                                  </p:childTnLst>
                                </p:cTn>
                              </p:par>
                            </p:childTnLst>
                          </p:cTn>
                        </p:par>
                        <p:par>
                          <p:cTn id="110" fill="hold">
                            <p:stCondLst>
                              <p:cond delay="5300"/>
                            </p:stCondLst>
                            <p:childTnLst>
                              <p:par>
                                <p:cTn id="111" presetID="11" presetClass="entr" presetSubtype="0" fill="hold" nodeType="afterEffect">
                                  <p:stCondLst>
                                    <p:cond delay="0"/>
                                  </p:stCondLst>
                                  <p:childTnLst>
                                    <p:set>
                                      <p:cBhvr>
                                        <p:cTn id="112" dur="200">
                                          <p:stCondLst>
                                            <p:cond delay="0"/>
                                          </p:stCondLst>
                                        </p:cTn>
                                        <p:tgtEl>
                                          <p:spTgt spid="4211"/>
                                        </p:tgtEl>
                                        <p:attrNameLst>
                                          <p:attrName>style.visibility</p:attrName>
                                        </p:attrNameLst>
                                      </p:cBhvr>
                                      <p:to>
                                        <p:strVal val="visible"/>
                                      </p:to>
                                    </p:set>
                                  </p:childTnLst>
                                </p:cTn>
                              </p:par>
                            </p:childTnLst>
                          </p:cTn>
                        </p:par>
                        <p:par>
                          <p:cTn id="113" fill="hold">
                            <p:stCondLst>
                              <p:cond delay="5500"/>
                            </p:stCondLst>
                            <p:childTnLst>
                              <p:par>
                                <p:cTn id="114" presetID="11" presetClass="entr" presetSubtype="0" fill="hold" nodeType="afterEffect">
                                  <p:stCondLst>
                                    <p:cond delay="0"/>
                                  </p:stCondLst>
                                  <p:childTnLst>
                                    <p:set>
                                      <p:cBhvr>
                                        <p:cTn id="115" dur="200">
                                          <p:stCondLst>
                                            <p:cond delay="0"/>
                                          </p:stCondLst>
                                        </p:cTn>
                                        <p:tgtEl>
                                          <p:spTgt spid="4214"/>
                                        </p:tgtEl>
                                        <p:attrNameLst>
                                          <p:attrName>style.visibility</p:attrName>
                                        </p:attrNameLst>
                                      </p:cBhvr>
                                      <p:to>
                                        <p:strVal val="visible"/>
                                      </p:to>
                                    </p:set>
                                  </p:childTnLst>
                                </p:cTn>
                              </p:par>
                            </p:childTnLst>
                          </p:cTn>
                        </p:par>
                        <p:par>
                          <p:cTn id="116" fill="hold">
                            <p:stCondLst>
                              <p:cond delay="5700"/>
                            </p:stCondLst>
                            <p:childTnLst>
                              <p:par>
                                <p:cTn id="117" presetID="11" presetClass="entr" presetSubtype="0" fill="hold" nodeType="afterEffect">
                                  <p:stCondLst>
                                    <p:cond delay="0"/>
                                  </p:stCondLst>
                                  <p:childTnLst>
                                    <p:set>
                                      <p:cBhvr>
                                        <p:cTn id="118" dur="200">
                                          <p:stCondLst>
                                            <p:cond delay="0"/>
                                          </p:stCondLst>
                                        </p:cTn>
                                        <p:tgtEl>
                                          <p:spTgt spid="4217"/>
                                        </p:tgtEl>
                                        <p:attrNameLst>
                                          <p:attrName>style.visibility</p:attrName>
                                        </p:attrNameLst>
                                      </p:cBhvr>
                                      <p:to>
                                        <p:strVal val="visible"/>
                                      </p:to>
                                    </p:set>
                                  </p:childTnLst>
                                </p:cTn>
                              </p:par>
                            </p:childTnLst>
                          </p:cTn>
                        </p:par>
                        <p:par>
                          <p:cTn id="119" fill="hold">
                            <p:stCondLst>
                              <p:cond delay="5900"/>
                            </p:stCondLst>
                            <p:childTnLst>
                              <p:par>
                                <p:cTn id="120" presetID="11" presetClass="entr" presetSubtype="0" fill="hold" nodeType="afterEffect">
                                  <p:stCondLst>
                                    <p:cond delay="0"/>
                                  </p:stCondLst>
                                  <p:childTnLst>
                                    <p:set>
                                      <p:cBhvr>
                                        <p:cTn id="121" dur="200">
                                          <p:stCondLst>
                                            <p:cond delay="0"/>
                                          </p:stCondLst>
                                        </p:cTn>
                                        <p:tgtEl>
                                          <p:spTgt spid="4220"/>
                                        </p:tgtEl>
                                        <p:attrNameLst>
                                          <p:attrName>style.visibility</p:attrName>
                                        </p:attrNameLst>
                                      </p:cBhvr>
                                      <p:to>
                                        <p:strVal val="visible"/>
                                      </p:to>
                                    </p:set>
                                  </p:childTnLst>
                                </p:cTn>
                              </p:par>
                            </p:childTnLst>
                          </p:cTn>
                        </p:par>
                        <p:par>
                          <p:cTn id="122" fill="hold">
                            <p:stCondLst>
                              <p:cond delay="6100"/>
                            </p:stCondLst>
                            <p:childTnLst>
                              <p:par>
                                <p:cTn id="123" presetID="11" presetClass="entr" presetSubtype="0" fill="hold" nodeType="afterEffect">
                                  <p:stCondLst>
                                    <p:cond delay="0"/>
                                  </p:stCondLst>
                                  <p:childTnLst>
                                    <p:set>
                                      <p:cBhvr>
                                        <p:cTn id="124" dur="200">
                                          <p:stCondLst>
                                            <p:cond delay="0"/>
                                          </p:stCondLst>
                                        </p:cTn>
                                        <p:tgtEl>
                                          <p:spTgt spid="4223"/>
                                        </p:tgtEl>
                                        <p:attrNameLst>
                                          <p:attrName>style.visibility</p:attrName>
                                        </p:attrNameLst>
                                      </p:cBhvr>
                                      <p:to>
                                        <p:strVal val="visible"/>
                                      </p:to>
                                    </p:set>
                                  </p:childTnLst>
                                </p:cTn>
                              </p:par>
                            </p:childTnLst>
                          </p:cTn>
                        </p:par>
                        <p:par>
                          <p:cTn id="125" fill="hold">
                            <p:stCondLst>
                              <p:cond delay="6300"/>
                            </p:stCondLst>
                            <p:childTnLst>
                              <p:par>
                                <p:cTn id="126" presetID="11" presetClass="entr" presetSubtype="0" fill="hold" nodeType="afterEffect">
                                  <p:stCondLst>
                                    <p:cond delay="0"/>
                                  </p:stCondLst>
                                  <p:childTnLst>
                                    <p:set>
                                      <p:cBhvr>
                                        <p:cTn id="127" dur="200">
                                          <p:stCondLst>
                                            <p:cond delay="0"/>
                                          </p:stCondLst>
                                        </p:cTn>
                                        <p:tgtEl>
                                          <p:spTgt spid="4226"/>
                                        </p:tgtEl>
                                        <p:attrNameLst>
                                          <p:attrName>style.visibility</p:attrName>
                                        </p:attrNameLst>
                                      </p:cBhvr>
                                      <p:to>
                                        <p:strVal val="visible"/>
                                      </p:to>
                                    </p:set>
                                  </p:childTnLst>
                                </p:cTn>
                              </p:par>
                            </p:childTnLst>
                          </p:cTn>
                        </p:par>
                        <p:par>
                          <p:cTn id="128" fill="hold">
                            <p:stCondLst>
                              <p:cond delay="6500"/>
                            </p:stCondLst>
                            <p:childTnLst>
                              <p:par>
                                <p:cTn id="129" presetID="1" presetClass="entr" presetSubtype="0" fill="hold" nodeType="afterEffect">
                                  <p:stCondLst>
                                    <p:cond delay="0"/>
                                  </p:stCondLst>
                                  <p:childTnLst>
                                    <p:set>
                                      <p:cBhvr>
                                        <p:cTn id="130" dur="1" fill="hold">
                                          <p:stCondLst>
                                            <p:cond delay="0"/>
                                          </p:stCondLst>
                                        </p:cTn>
                                        <p:tgtEl>
                                          <p:spTgt spid="4226"/>
                                        </p:tgtEl>
                                        <p:attrNameLst>
                                          <p:attrName>style.visibility</p:attrName>
                                        </p:attrNameLst>
                                      </p:cBhvr>
                                      <p:to>
                                        <p:strVal val="visible"/>
                                      </p:to>
                                    </p:set>
                                  </p:childTnLst>
                                </p:cTn>
                              </p:par>
                            </p:childTnLst>
                          </p:cTn>
                        </p:par>
                        <p:par>
                          <p:cTn id="131" fill="hold">
                            <p:stCondLst>
                              <p:cond delay="6500"/>
                            </p:stCondLst>
                            <p:childTnLst>
                              <p:par>
                                <p:cTn id="132" presetID="4" presetClass="entr" presetSubtype="16" fill="hold" nodeType="afterEffect">
                                  <p:stCondLst>
                                    <p:cond delay="0"/>
                                  </p:stCondLst>
                                  <p:childTnLst>
                                    <p:set>
                                      <p:cBhvr>
                                        <p:cTn id="133" dur="1" fill="hold">
                                          <p:stCondLst>
                                            <p:cond delay="0"/>
                                          </p:stCondLst>
                                        </p:cTn>
                                        <p:tgtEl>
                                          <p:spTgt spid="4103"/>
                                        </p:tgtEl>
                                        <p:attrNameLst>
                                          <p:attrName>style.visibility</p:attrName>
                                        </p:attrNameLst>
                                      </p:cBhvr>
                                      <p:to>
                                        <p:strVal val="visible"/>
                                      </p:to>
                                    </p:set>
                                    <p:animEffect transition="in" filter="box(in)">
                                      <p:cBhvr>
                                        <p:cTn id="134" dur="7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P spid="4103" grpId="0"/>
      <p:bldP spid="4" grpId="0" animBg="1"/>
      <p:bldP spid="4" grpId="1"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B1788B1-2441-9EE2-28CA-E7DFC61FA2D1}"/>
              </a:ext>
            </a:extLst>
          </p:cNvPr>
          <p:cNvSpPr>
            <a:spLocks noGrp="1" noChangeArrowheads="1"/>
          </p:cNvSpPr>
          <p:nvPr>
            <p:ph type="title"/>
          </p:nvPr>
        </p:nvSpPr>
        <p:spPr>
          <a:xfrm>
            <a:off x="254000" y="1016000"/>
            <a:ext cx="5734050" cy="567267"/>
          </a:xfrm>
          <a:noFill/>
        </p:spPr>
        <p:txBody>
          <a:bodyPr vert="horz" lIns="0" tIns="0" rIns="0" bIns="0" rtlCol="0" anchor="ctr">
            <a:normAutofit/>
          </a:bodyPr>
          <a:lstStyle/>
          <a:p>
            <a:pPr eaLnBrk="1" hangingPunct="1"/>
            <a:r>
              <a:rPr lang="en-US" altLang="en-US" sz="2800" u="sng">
                <a:solidFill>
                  <a:srgbClr val="FF0000"/>
                </a:solidFill>
                <a:cs typeface="Times New Roman" panose="02020603050405020304" pitchFamily="18" charset="0"/>
              </a:rPr>
              <a:t>b) Các yếu tố của hình nón : </a:t>
            </a:r>
            <a:endParaRPr lang="en-US" altLang="en-US" sz="2800">
              <a:solidFill>
                <a:srgbClr val="FF0000"/>
              </a:solidFill>
              <a:cs typeface="Times New Roman" panose="02020603050405020304" pitchFamily="18" charset="0"/>
            </a:endParaRPr>
          </a:p>
        </p:txBody>
      </p:sp>
      <p:sp>
        <p:nvSpPr>
          <p:cNvPr id="4100" name="Text Box 27">
            <a:extLst>
              <a:ext uri="{FF2B5EF4-FFF2-40B4-BE49-F238E27FC236}">
                <a16:creationId xmlns:a16="http://schemas.microsoft.com/office/drawing/2014/main" id="{04C6533E-EA25-62E9-F817-BA147EFC61E2}"/>
              </a:ext>
            </a:extLst>
          </p:cNvPr>
          <p:cNvSpPr txBox="1">
            <a:spLocks noChangeArrowheads="1"/>
          </p:cNvSpPr>
          <p:nvPr/>
        </p:nvSpPr>
        <p:spPr bwMode="auto">
          <a:xfrm>
            <a:off x="10287000" y="6507692"/>
            <a:ext cx="304800" cy="276999"/>
          </a:xfrm>
          <a:prstGeom prst="rect">
            <a:avLst/>
          </a:prstGeom>
          <a:noFill/>
          <a:ln>
            <a:noFill/>
          </a:ln>
          <a:effec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46" eaLnBrk="1" hangingPunct="1">
              <a:spcBef>
                <a:spcPct val="50000"/>
              </a:spcBef>
              <a:defRPr/>
            </a:pPr>
            <a:r>
              <a:rPr lang="en-US" altLang="en-US" b="1">
                <a:solidFill>
                  <a:srgbClr val="FF0000"/>
                </a:solidFill>
                <a:latin typeface="+mj-lt"/>
              </a:rPr>
              <a:t>1</a:t>
            </a:r>
          </a:p>
        </p:txBody>
      </p:sp>
      <p:grpSp>
        <p:nvGrpSpPr>
          <p:cNvPr id="19490" name="Group 34">
            <a:extLst>
              <a:ext uri="{FF2B5EF4-FFF2-40B4-BE49-F238E27FC236}">
                <a16:creationId xmlns:a16="http://schemas.microsoft.com/office/drawing/2014/main" id="{D7845CCA-A065-7EDB-360A-9D0D6CD1260C}"/>
              </a:ext>
            </a:extLst>
          </p:cNvPr>
          <p:cNvGrpSpPr>
            <a:grpSpLocks/>
          </p:cNvGrpSpPr>
          <p:nvPr/>
        </p:nvGrpSpPr>
        <p:grpSpPr bwMode="auto">
          <a:xfrm>
            <a:off x="7501467" y="1952626"/>
            <a:ext cx="2159000" cy="2184936"/>
            <a:chOff x="3765" y="1240"/>
            <a:chExt cx="1360" cy="1376"/>
          </a:xfrm>
        </p:grpSpPr>
        <p:sp>
          <p:nvSpPr>
            <p:cNvPr id="4117" name="Oval 16">
              <a:extLst>
                <a:ext uri="{FF2B5EF4-FFF2-40B4-BE49-F238E27FC236}">
                  <a16:creationId xmlns:a16="http://schemas.microsoft.com/office/drawing/2014/main" id="{59A8715C-9033-91AC-7178-EA54CCF3BD6A}"/>
                </a:ext>
              </a:extLst>
            </p:cNvPr>
            <p:cNvSpPr>
              <a:spLocks noChangeArrowheads="1"/>
            </p:cNvSpPr>
            <p:nvPr/>
          </p:nvSpPr>
          <p:spPr bwMode="auto">
            <a:xfrm>
              <a:off x="3845" y="2092"/>
              <a:ext cx="1008" cy="360"/>
            </a:xfrm>
            <a:prstGeom prst="ellipse">
              <a:avLst/>
            </a:prstGeom>
            <a:solidFill>
              <a:srgbClr val="CC99FF"/>
            </a:solidFill>
            <a:ln w="28575">
              <a:solidFill>
                <a:srgbClr val="CC99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defRPr/>
              </a:pPr>
              <a:endParaRPr lang="en-US" altLang="en-US">
                <a:solidFill>
                  <a:srgbClr val="000000"/>
                </a:solidFill>
                <a:latin typeface="+mj-lt"/>
              </a:endParaRPr>
            </a:p>
          </p:txBody>
        </p:sp>
        <p:sp>
          <p:nvSpPr>
            <p:cNvPr id="4118" name="Arc 17">
              <a:extLst>
                <a:ext uri="{FF2B5EF4-FFF2-40B4-BE49-F238E27FC236}">
                  <a16:creationId xmlns:a16="http://schemas.microsoft.com/office/drawing/2014/main" id="{BB0D495E-C4D4-8003-5BF9-20F0DC6032D8}"/>
                </a:ext>
              </a:extLst>
            </p:cNvPr>
            <p:cNvSpPr>
              <a:spLocks/>
            </p:cNvSpPr>
            <p:nvPr/>
          </p:nvSpPr>
          <p:spPr bwMode="auto">
            <a:xfrm flipV="1">
              <a:off x="3832" y="2247"/>
              <a:ext cx="1024" cy="205"/>
            </a:xfrm>
            <a:custGeom>
              <a:avLst/>
              <a:gdLst>
                <a:gd name="T0" fmla="*/ 6 w 43200"/>
                <a:gd name="T1" fmla="*/ 205 h 24840"/>
                <a:gd name="T2" fmla="*/ 1024 w 43200"/>
                <a:gd name="T3" fmla="*/ 178 h 24840"/>
                <a:gd name="T4" fmla="*/ 512 w 43200"/>
                <a:gd name="T5" fmla="*/ 178 h 24840"/>
                <a:gd name="T6" fmla="*/ 0 60000 65536"/>
                <a:gd name="T7" fmla="*/ 0 60000 65536"/>
                <a:gd name="T8" fmla="*/ 0 60000 65536"/>
              </a:gdLst>
              <a:ahLst/>
              <a:cxnLst>
                <a:cxn ang="T6">
                  <a:pos x="T0" y="T1"/>
                </a:cxn>
                <a:cxn ang="T7">
                  <a:pos x="T2" y="T3"/>
                </a:cxn>
                <a:cxn ang="T8">
                  <a:pos x="T4" y="T5"/>
                </a:cxn>
              </a:cxnLst>
              <a:rect l="0" t="0" r="r" b="b"/>
              <a:pathLst>
                <a:path w="43200" h="24840" fill="none" extrusionOk="0">
                  <a:moveTo>
                    <a:pt x="244" y="24839"/>
                  </a:moveTo>
                  <a:cubicBezTo>
                    <a:pt x="81" y="23767"/>
                    <a:pt x="0" y="22684"/>
                    <a:pt x="0" y="21600"/>
                  </a:cubicBezTo>
                  <a:cubicBezTo>
                    <a:pt x="0" y="9670"/>
                    <a:pt x="9670" y="0"/>
                    <a:pt x="21600" y="0"/>
                  </a:cubicBezTo>
                  <a:cubicBezTo>
                    <a:pt x="33529" y="-1"/>
                    <a:pt x="43199" y="9670"/>
                    <a:pt x="43200" y="21599"/>
                  </a:cubicBezTo>
                </a:path>
                <a:path w="43200" h="24840" stroke="0" extrusionOk="0">
                  <a:moveTo>
                    <a:pt x="244" y="24839"/>
                  </a:moveTo>
                  <a:cubicBezTo>
                    <a:pt x="81" y="23767"/>
                    <a:pt x="0" y="22684"/>
                    <a:pt x="0" y="21600"/>
                  </a:cubicBezTo>
                  <a:cubicBezTo>
                    <a:pt x="0" y="9670"/>
                    <a:pt x="9670" y="0"/>
                    <a:pt x="21600" y="0"/>
                  </a:cubicBezTo>
                  <a:cubicBezTo>
                    <a:pt x="33529" y="-1"/>
                    <a:pt x="43199" y="9670"/>
                    <a:pt x="43200" y="21599"/>
                  </a:cubicBezTo>
                  <a:lnTo>
                    <a:pt x="21600" y="21600"/>
                  </a:lnTo>
                  <a:lnTo>
                    <a:pt x="244" y="24839"/>
                  </a:lnTo>
                  <a:close/>
                </a:path>
              </a:pathLst>
            </a:custGeom>
            <a:noFill/>
            <a:ln w="28575">
              <a:solidFill>
                <a:srgbClr val="0000FF"/>
              </a:solidFill>
              <a:round/>
              <a:headEnd/>
              <a:tailEnd/>
            </a:ln>
          </p:spPr>
          <p:txBody>
            <a:bodyPr/>
            <a:lstStyle/>
            <a:p>
              <a:pPr defTabSz="914446">
                <a:defRPr/>
              </a:pPr>
              <a:endParaRPr lang="en-US">
                <a:solidFill>
                  <a:srgbClr val="000000"/>
                </a:solidFill>
                <a:latin typeface="+mj-lt"/>
              </a:endParaRPr>
            </a:p>
          </p:txBody>
        </p:sp>
        <p:sp>
          <p:nvSpPr>
            <p:cNvPr id="4119" name="Text Box 19">
              <a:extLst>
                <a:ext uri="{FF2B5EF4-FFF2-40B4-BE49-F238E27FC236}">
                  <a16:creationId xmlns:a16="http://schemas.microsoft.com/office/drawing/2014/main" id="{5EE936E0-E92C-12C4-A6CB-7E0829D81D71}"/>
                </a:ext>
              </a:extLst>
            </p:cNvPr>
            <p:cNvSpPr txBox="1">
              <a:spLocks noChangeArrowheads="1"/>
            </p:cNvSpPr>
            <p:nvPr/>
          </p:nvSpPr>
          <p:spPr bwMode="auto">
            <a:xfrm>
              <a:off x="4224" y="1240"/>
              <a:ext cx="198"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S</a:t>
              </a:r>
            </a:p>
          </p:txBody>
        </p:sp>
        <p:sp>
          <p:nvSpPr>
            <p:cNvPr id="4120" name="Text Box 20">
              <a:extLst>
                <a:ext uri="{FF2B5EF4-FFF2-40B4-BE49-F238E27FC236}">
                  <a16:creationId xmlns:a16="http://schemas.microsoft.com/office/drawing/2014/main" id="{C7595974-4991-69D6-CEAD-87BB4CF0E123}"/>
                </a:ext>
              </a:extLst>
            </p:cNvPr>
            <p:cNvSpPr txBox="1">
              <a:spLocks noChangeArrowheads="1"/>
            </p:cNvSpPr>
            <p:nvPr/>
          </p:nvSpPr>
          <p:spPr bwMode="auto">
            <a:xfrm>
              <a:off x="4362" y="2211"/>
              <a:ext cx="174" cy="184"/>
            </a:xfrm>
            <a:prstGeom prst="rect">
              <a:avLst/>
            </a:prstGeom>
            <a:noFill/>
            <a:ln>
              <a:noFill/>
            </a:ln>
            <a:effec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a:solidFill>
                    <a:srgbClr val="000000"/>
                  </a:solidFill>
                  <a:latin typeface="+mj-lt"/>
                </a:rPr>
                <a:t>O</a:t>
              </a:r>
            </a:p>
          </p:txBody>
        </p:sp>
        <p:sp>
          <p:nvSpPr>
            <p:cNvPr id="4121" name="Text Box 21">
              <a:extLst>
                <a:ext uri="{FF2B5EF4-FFF2-40B4-BE49-F238E27FC236}">
                  <a16:creationId xmlns:a16="http://schemas.microsoft.com/office/drawing/2014/main" id="{460C5333-71CA-41EA-82BE-4485E1E3FB78}"/>
                </a:ext>
              </a:extLst>
            </p:cNvPr>
            <p:cNvSpPr txBox="1">
              <a:spLocks noChangeArrowheads="1"/>
            </p:cNvSpPr>
            <p:nvPr/>
          </p:nvSpPr>
          <p:spPr bwMode="auto">
            <a:xfrm>
              <a:off x="3765" y="2374"/>
              <a:ext cx="576"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a:solidFill>
                    <a:srgbClr val="000000"/>
                  </a:solidFill>
                  <a:latin typeface="+mj-lt"/>
                </a:rPr>
                <a:t>A</a:t>
              </a:r>
            </a:p>
          </p:txBody>
        </p:sp>
        <p:sp>
          <p:nvSpPr>
            <p:cNvPr id="4122" name="Text Box 22">
              <a:extLst>
                <a:ext uri="{FF2B5EF4-FFF2-40B4-BE49-F238E27FC236}">
                  <a16:creationId xmlns:a16="http://schemas.microsoft.com/office/drawing/2014/main" id="{DFC7FC78-40FF-43BA-1E70-D6614EBDBC73}"/>
                </a:ext>
              </a:extLst>
            </p:cNvPr>
            <p:cNvSpPr txBox="1">
              <a:spLocks noChangeArrowheads="1"/>
            </p:cNvSpPr>
            <p:nvPr/>
          </p:nvSpPr>
          <p:spPr bwMode="auto">
            <a:xfrm>
              <a:off x="4900" y="2176"/>
              <a:ext cx="225" cy="174"/>
            </a:xfrm>
            <a:prstGeom prst="rect">
              <a:avLst/>
            </a:prstGeom>
            <a:noFill/>
            <a:ln>
              <a:noFill/>
            </a:ln>
            <a:effec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endParaRPr lang="en-US" altLang="en-US">
                <a:solidFill>
                  <a:srgbClr val="000000"/>
                </a:solidFill>
                <a:latin typeface="+mj-lt"/>
              </a:endParaRPr>
            </a:p>
          </p:txBody>
        </p:sp>
        <p:grpSp>
          <p:nvGrpSpPr>
            <p:cNvPr id="47128" name="Group 24">
              <a:extLst>
                <a:ext uri="{FF2B5EF4-FFF2-40B4-BE49-F238E27FC236}">
                  <a16:creationId xmlns:a16="http://schemas.microsoft.com/office/drawing/2014/main" id="{C153C379-B3CA-BD6A-21E0-582C890D1690}"/>
                </a:ext>
              </a:extLst>
            </p:cNvPr>
            <p:cNvGrpSpPr>
              <a:grpSpLocks/>
            </p:cNvGrpSpPr>
            <p:nvPr/>
          </p:nvGrpSpPr>
          <p:grpSpPr bwMode="auto">
            <a:xfrm>
              <a:off x="3923" y="1480"/>
              <a:ext cx="408" cy="907"/>
              <a:chOff x="2349" y="1362"/>
              <a:chExt cx="384" cy="1026"/>
            </a:xfrm>
          </p:grpSpPr>
          <p:sp>
            <p:nvSpPr>
              <p:cNvPr id="4127" name="Freeform 25">
                <a:extLst>
                  <a:ext uri="{FF2B5EF4-FFF2-40B4-BE49-F238E27FC236}">
                    <a16:creationId xmlns:a16="http://schemas.microsoft.com/office/drawing/2014/main" id="{3BD4EFBA-9D44-E0B8-416F-6B1F7C07996D}"/>
                  </a:ext>
                </a:extLst>
              </p:cNvPr>
              <p:cNvSpPr>
                <a:spLocks/>
              </p:cNvSpPr>
              <p:nvPr/>
            </p:nvSpPr>
            <p:spPr bwMode="auto">
              <a:xfrm>
                <a:off x="2349" y="1362"/>
                <a:ext cx="375" cy="1026"/>
              </a:xfrm>
              <a:custGeom>
                <a:avLst/>
                <a:gdLst>
                  <a:gd name="T0" fmla="*/ 375 w 375"/>
                  <a:gd name="T1" fmla="*/ 0 h 1026"/>
                  <a:gd name="T2" fmla="*/ 0 w 375"/>
                  <a:gd name="T3" fmla="*/ 1026 h 1026"/>
                  <a:gd name="T4" fmla="*/ 375 w 375"/>
                  <a:gd name="T5" fmla="*/ 896 h 1026"/>
                  <a:gd name="T6" fmla="*/ 375 w 375"/>
                  <a:gd name="T7" fmla="*/ 0 h 10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5" h="1026">
                    <a:moveTo>
                      <a:pt x="375" y="0"/>
                    </a:moveTo>
                    <a:lnTo>
                      <a:pt x="0" y="1026"/>
                    </a:lnTo>
                    <a:lnTo>
                      <a:pt x="375" y="896"/>
                    </a:lnTo>
                    <a:lnTo>
                      <a:pt x="375" y="0"/>
                    </a:lnTo>
                    <a:close/>
                  </a:path>
                </a:pathLst>
              </a:custGeom>
              <a:gradFill rotWithShape="1">
                <a:gsLst>
                  <a:gs pos="0">
                    <a:srgbClr val="767600"/>
                  </a:gs>
                  <a:gs pos="50000">
                    <a:srgbClr val="FFFF00"/>
                  </a:gs>
                  <a:gs pos="100000">
                    <a:srgbClr val="767600"/>
                  </a:gs>
                </a:gsLst>
                <a:lin ang="5400000" scaled="1"/>
              </a:gradFill>
              <a:ln w="19050" cmpd="sng">
                <a:solidFill>
                  <a:srgbClr val="000000"/>
                </a:solidFill>
                <a:round/>
                <a:headEnd/>
                <a:tailEnd/>
              </a:ln>
            </p:spPr>
            <p:txBody>
              <a:bodyPr/>
              <a:lstStyle/>
              <a:p>
                <a:pPr defTabSz="914446">
                  <a:defRPr/>
                </a:pPr>
                <a:endParaRPr lang="en-US">
                  <a:solidFill>
                    <a:srgbClr val="000000"/>
                  </a:solidFill>
                  <a:latin typeface="+mj-lt"/>
                </a:endParaRPr>
              </a:p>
            </p:txBody>
          </p:sp>
          <p:sp>
            <p:nvSpPr>
              <p:cNvPr id="4128" name="Freeform 26">
                <a:extLst>
                  <a:ext uri="{FF2B5EF4-FFF2-40B4-BE49-F238E27FC236}">
                    <a16:creationId xmlns:a16="http://schemas.microsoft.com/office/drawing/2014/main" id="{34873EC5-9BB9-48F4-8491-BB9C4AF88B3A}"/>
                  </a:ext>
                </a:extLst>
              </p:cNvPr>
              <p:cNvSpPr>
                <a:spLocks/>
              </p:cNvSpPr>
              <p:nvPr/>
            </p:nvSpPr>
            <p:spPr bwMode="auto">
              <a:xfrm>
                <a:off x="2358" y="2253"/>
                <a:ext cx="375" cy="135"/>
              </a:xfrm>
              <a:custGeom>
                <a:avLst/>
                <a:gdLst>
                  <a:gd name="T0" fmla="*/ 375 w 375"/>
                  <a:gd name="T1" fmla="*/ 0 h 135"/>
                  <a:gd name="T2" fmla="*/ 0 w 375"/>
                  <a:gd name="T3" fmla="*/ 135 h 135"/>
                  <a:gd name="T4" fmla="*/ 0 60000 65536"/>
                  <a:gd name="T5" fmla="*/ 0 60000 65536"/>
                </a:gdLst>
                <a:ahLst/>
                <a:cxnLst>
                  <a:cxn ang="T4">
                    <a:pos x="T0" y="T1"/>
                  </a:cxn>
                  <a:cxn ang="T5">
                    <a:pos x="T2" y="T3"/>
                  </a:cxn>
                </a:cxnLst>
                <a:rect l="0" t="0" r="r" b="b"/>
                <a:pathLst>
                  <a:path w="375" h="135">
                    <a:moveTo>
                      <a:pt x="375" y="0"/>
                    </a:moveTo>
                    <a:lnTo>
                      <a:pt x="0" y="135"/>
                    </a:lnTo>
                  </a:path>
                </a:pathLst>
              </a:custGeom>
              <a:noFill/>
              <a:ln w="19050" cap="flat" cmpd="sng">
                <a:solidFill>
                  <a:schemeClr val="bg1"/>
                </a:solidFill>
                <a:prstDash val="sysDot"/>
                <a:round/>
                <a:headEnd type="none" w="med" len="med"/>
                <a:tailEnd type="none" w="med" len="med"/>
              </a:ln>
              <a:effectLst/>
            </p:spPr>
            <p:txBody>
              <a:bodyPr/>
              <a:lstStyle/>
              <a:p>
                <a:pPr defTabSz="914446">
                  <a:defRPr/>
                </a:pPr>
                <a:endParaRPr lang="en-US">
                  <a:solidFill>
                    <a:srgbClr val="000000"/>
                  </a:solidFill>
                  <a:latin typeface="+mj-lt"/>
                </a:endParaRPr>
              </a:p>
            </p:txBody>
          </p:sp>
        </p:grpSp>
        <p:sp>
          <p:nvSpPr>
            <p:cNvPr id="4124" name="Arc 28">
              <a:extLst>
                <a:ext uri="{FF2B5EF4-FFF2-40B4-BE49-F238E27FC236}">
                  <a16:creationId xmlns:a16="http://schemas.microsoft.com/office/drawing/2014/main" id="{F718D9D0-979E-29A1-34DF-8D44AE3AFB05}"/>
                </a:ext>
              </a:extLst>
            </p:cNvPr>
            <p:cNvSpPr>
              <a:spLocks/>
            </p:cNvSpPr>
            <p:nvPr/>
          </p:nvSpPr>
          <p:spPr bwMode="auto">
            <a:xfrm rot="10800000" flipV="1">
              <a:off x="3833" y="2086"/>
              <a:ext cx="1020" cy="187"/>
            </a:xfrm>
            <a:custGeom>
              <a:avLst/>
              <a:gdLst>
                <a:gd name="T0" fmla="*/ 1 w 43200"/>
                <a:gd name="T1" fmla="*/ 187 h 22724"/>
                <a:gd name="T2" fmla="*/ 1020 w 43200"/>
                <a:gd name="T3" fmla="*/ 178 h 22724"/>
                <a:gd name="T4" fmla="*/ 510 w 43200"/>
                <a:gd name="T5" fmla="*/ 178 h 22724"/>
                <a:gd name="T6" fmla="*/ 0 60000 65536"/>
                <a:gd name="T7" fmla="*/ 0 60000 65536"/>
                <a:gd name="T8" fmla="*/ 0 60000 65536"/>
              </a:gdLst>
              <a:ahLst/>
              <a:cxnLst>
                <a:cxn ang="T6">
                  <a:pos x="T0" y="T1"/>
                </a:cxn>
                <a:cxn ang="T7">
                  <a:pos x="T2" y="T3"/>
                </a:cxn>
                <a:cxn ang="T8">
                  <a:pos x="T4" y="T5"/>
                </a:cxn>
              </a:cxnLst>
              <a:rect l="0" t="0" r="r" b="b"/>
              <a:pathLst>
                <a:path w="43200" h="22724" fill="none" extrusionOk="0">
                  <a:moveTo>
                    <a:pt x="29" y="22723"/>
                  </a:moveTo>
                  <a:cubicBezTo>
                    <a:pt x="9" y="22349"/>
                    <a:pt x="0" y="21974"/>
                    <a:pt x="0" y="21600"/>
                  </a:cubicBezTo>
                  <a:cubicBezTo>
                    <a:pt x="0" y="9670"/>
                    <a:pt x="9670" y="0"/>
                    <a:pt x="21600" y="0"/>
                  </a:cubicBezTo>
                  <a:cubicBezTo>
                    <a:pt x="33529" y="-1"/>
                    <a:pt x="43199" y="9670"/>
                    <a:pt x="43200" y="21599"/>
                  </a:cubicBezTo>
                </a:path>
                <a:path w="43200" h="22724" stroke="0" extrusionOk="0">
                  <a:moveTo>
                    <a:pt x="29" y="22723"/>
                  </a:moveTo>
                  <a:cubicBezTo>
                    <a:pt x="9" y="22349"/>
                    <a:pt x="0" y="21974"/>
                    <a:pt x="0" y="21600"/>
                  </a:cubicBezTo>
                  <a:cubicBezTo>
                    <a:pt x="0" y="9670"/>
                    <a:pt x="9670" y="0"/>
                    <a:pt x="21600" y="0"/>
                  </a:cubicBezTo>
                  <a:cubicBezTo>
                    <a:pt x="33529" y="-1"/>
                    <a:pt x="43199" y="9670"/>
                    <a:pt x="43200" y="21599"/>
                  </a:cubicBezTo>
                  <a:lnTo>
                    <a:pt x="21600" y="21600"/>
                  </a:lnTo>
                  <a:lnTo>
                    <a:pt x="29" y="22723"/>
                  </a:lnTo>
                  <a:close/>
                </a:path>
              </a:pathLst>
            </a:custGeom>
            <a:noFill/>
            <a:ln w="28575">
              <a:solidFill>
                <a:srgbClr val="0000FF"/>
              </a:solidFill>
              <a:prstDash val="sysDot"/>
              <a:round/>
              <a:headEnd/>
              <a:tailEnd/>
            </a:ln>
          </p:spPr>
          <p:txBody>
            <a:bodyPr/>
            <a:lstStyle/>
            <a:p>
              <a:pPr defTabSz="914446">
                <a:defRPr/>
              </a:pPr>
              <a:endParaRPr lang="en-US">
                <a:solidFill>
                  <a:srgbClr val="000000"/>
                </a:solidFill>
                <a:latin typeface="+mj-lt"/>
              </a:endParaRPr>
            </a:p>
          </p:txBody>
        </p:sp>
        <p:sp>
          <p:nvSpPr>
            <p:cNvPr id="4125" name="Line 29">
              <a:extLst>
                <a:ext uri="{FF2B5EF4-FFF2-40B4-BE49-F238E27FC236}">
                  <a16:creationId xmlns:a16="http://schemas.microsoft.com/office/drawing/2014/main" id="{36D582DD-8981-B0DA-127F-3E99CC279790}"/>
                </a:ext>
              </a:extLst>
            </p:cNvPr>
            <p:cNvSpPr>
              <a:spLocks noChangeShapeType="1"/>
            </p:cNvSpPr>
            <p:nvPr/>
          </p:nvSpPr>
          <p:spPr bwMode="auto">
            <a:xfrm flipV="1">
              <a:off x="3833" y="1457"/>
              <a:ext cx="499" cy="794"/>
            </a:xfrm>
            <a:prstGeom prst="line">
              <a:avLst/>
            </a:prstGeom>
            <a:noFill/>
            <a:ln w="19050">
              <a:solidFill>
                <a:schemeClr val="tx1"/>
              </a:solidFill>
              <a:round/>
              <a:headEnd/>
              <a:tailEnd/>
            </a:ln>
            <a:effectLst/>
          </p:spPr>
          <p:txBody>
            <a:bodyPr wrap="none"/>
            <a:lstStyle/>
            <a:p>
              <a:pPr defTabSz="914446">
                <a:defRPr/>
              </a:pPr>
              <a:endParaRPr lang="en-US">
                <a:solidFill>
                  <a:srgbClr val="000000"/>
                </a:solidFill>
                <a:latin typeface="+mj-lt"/>
              </a:endParaRPr>
            </a:p>
          </p:txBody>
        </p:sp>
        <p:sp>
          <p:nvSpPr>
            <p:cNvPr id="4126" name="Line 31">
              <a:extLst>
                <a:ext uri="{FF2B5EF4-FFF2-40B4-BE49-F238E27FC236}">
                  <a16:creationId xmlns:a16="http://schemas.microsoft.com/office/drawing/2014/main" id="{1404B72C-8208-2057-8448-C2A21209066A}"/>
                </a:ext>
              </a:extLst>
            </p:cNvPr>
            <p:cNvSpPr>
              <a:spLocks noChangeShapeType="1"/>
            </p:cNvSpPr>
            <p:nvPr/>
          </p:nvSpPr>
          <p:spPr bwMode="auto">
            <a:xfrm flipH="1" flipV="1">
              <a:off x="4332" y="1457"/>
              <a:ext cx="521" cy="794"/>
            </a:xfrm>
            <a:prstGeom prst="line">
              <a:avLst/>
            </a:prstGeom>
            <a:noFill/>
            <a:ln w="19050">
              <a:solidFill>
                <a:schemeClr val="tx1"/>
              </a:solidFill>
              <a:round/>
              <a:headEnd/>
              <a:tailEnd/>
            </a:ln>
            <a:effectLst/>
          </p:spPr>
          <p:txBody>
            <a:bodyPr wrap="none"/>
            <a:lstStyle/>
            <a:p>
              <a:pPr defTabSz="914446">
                <a:defRPr/>
              </a:pPr>
              <a:endParaRPr lang="en-US">
                <a:solidFill>
                  <a:srgbClr val="000000"/>
                </a:solidFill>
                <a:latin typeface="+mj-lt"/>
              </a:endParaRPr>
            </a:p>
          </p:txBody>
        </p:sp>
      </p:grpSp>
      <p:sp>
        <p:nvSpPr>
          <p:cNvPr id="19492" name="Text Box 36">
            <a:extLst>
              <a:ext uri="{FF2B5EF4-FFF2-40B4-BE49-F238E27FC236}">
                <a16:creationId xmlns:a16="http://schemas.microsoft.com/office/drawing/2014/main" id="{1E231B32-F3B0-B786-1655-793FAC741AF5}"/>
              </a:ext>
            </a:extLst>
          </p:cNvPr>
          <p:cNvSpPr txBox="1">
            <a:spLocks noChangeArrowheads="1"/>
          </p:cNvSpPr>
          <p:nvPr/>
        </p:nvSpPr>
        <p:spPr bwMode="auto">
          <a:xfrm>
            <a:off x="585259" y="2665942"/>
            <a:ext cx="6611408" cy="138499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Mỗi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đường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trí</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SA </a:t>
            </a:r>
            <a:r>
              <a:rPr lang="en-US" altLang="en-US" sz="2800" dirty="0" err="1">
                <a:solidFill>
                  <a:srgbClr val="000000"/>
                </a:solidFill>
                <a:latin typeface="Times New Roman" panose="02020603050405020304" pitchFamily="18" charset="0"/>
                <a:cs typeface="Times New Roman" panose="02020603050405020304" pitchFamily="18" charset="0"/>
              </a:rPr>
              <a:t>khi</a:t>
            </a:r>
            <a:r>
              <a:rPr lang="en-US" altLang="en-US" sz="2800" dirty="0">
                <a:solidFill>
                  <a:srgbClr val="000000"/>
                </a:solidFill>
                <a:latin typeface="Times New Roman" panose="02020603050405020304" pitchFamily="18" charset="0"/>
                <a:cs typeface="Times New Roman" panose="02020603050405020304" pitchFamily="18" charset="0"/>
              </a:rPr>
              <a:t> quay. </a:t>
            </a:r>
            <a:r>
              <a:rPr lang="en-US" altLang="en-US" sz="2800" dirty="0" err="1">
                <a:solidFill>
                  <a:srgbClr val="000000"/>
                </a:solidFill>
                <a:latin typeface="Times New Roman" panose="02020603050405020304" pitchFamily="18" charset="0"/>
                <a:cs typeface="Times New Roman" panose="02020603050405020304" pitchFamily="18" charset="0"/>
              </a:rPr>
              <a:t>Vậy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vô</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đường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sinh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bằng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nhau</a:t>
            </a:r>
            <a:r>
              <a:rPr lang="en-US" altLang="en-US" sz="2800" dirty="0">
                <a:solidFill>
                  <a:srgbClr val="000000"/>
                </a:solidFill>
                <a:latin typeface="Times New Roman" panose="02020603050405020304" pitchFamily="18" charset="0"/>
                <a:cs typeface="Times New Roman" panose="02020603050405020304" pitchFamily="18" charset="0"/>
              </a:rPr>
              <a:t>    </a:t>
            </a:r>
          </a:p>
        </p:txBody>
      </p:sp>
      <p:sp>
        <p:nvSpPr>
          <p:cNvPr id="19493" name="Text Box 37">
            <a:extLst>
              <a:ext uri="{FF2B5EF4-FFF2-40B4-BE49-F238E27FC236}">
                <a16:creationId xmlns:a16="http://schemas.microsoft.com/office/drawing/2014/main" id="{87DC0BA4-D6ED-78EB-A532-33C678E84653}"/>
              </a:ext>
            </a:extLst>
          </p:cNvPr>
          <p:cNvSpPr txBox="1">
            <a:spLocks noChangeArrowheads="1"/>
          </p:cNvSpPr>
          <p:nvPr/>
        </p:nvSpPr>
        <p:spPr bwMode="auto">
          <a:xfrm>
            <a:off x="660400" y="4062943"/>
            <a:ext cx="5472642" cy="138499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2800" dirty="0">
                <a:solidFill>
                  <a:srgbClr val="000000"/>
                </a:solidFill>
                <a:latin typeface="Times New Roman" panose="02020603050405020304" pitchFamily="18" charset="0"/>
                <a:cs typeface="Times New Roman" panose="02020603050405020304" pitchFamily="18" charset="0"/>
              </a:rPr>
              <a:t>- SO </a:t>
            </a:r>
            <a:r>
              <a:rPr lang="en-US" altLang="en-US" sz="2800" dirty="0" err="1">
                <a:solidFill>
                  <a:srgbClr val="000000"/>
                </a:solidFill>
                <a:latin typeface="Times New Roman" panose="02020603050405020304" pitchFamily="18" charset="0"/>
                <a:cs typeface="Times New Roman" panose="02020603050405020304" pitchFamily="18" charset="0"/>
              </a:rPr>
              <a:t>gọi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đường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đoạn</a:t>
            </a:r>
            <a:r>
              <a:rPr lang="en-US" altLang="en-US" sz="2800" dirty="0">
                <a:solidFill>
                  <a:srgbClr val="000000"/>
                </a:solidFill>
                <a:latin typeface="Times New Roman" panose="02020603050405020304" pitchFamily="18" charset="0"/>
                <a:cs typeface="Times New Roman" panose="02020603050405020304" pitchFamily="18" charset="0"/>
              </a:rPr>
              <a:t> SO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gọi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chiều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cao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nón</a:t>
            </a:r>
            <a:r>
              <a:rPr lang="en-US" altLang="en-US" sz="2800" dirty="0">
                <a:solidFill>
                  <a:srgbClr val="000000"/>
                </a:solidFill>
                <a:latin typeface="Times New Roman" panose="02020603050405020304" pitchFamily="18" charset="0"/>
                <a:cs typeface="Times New Roman" panose="02020603050405020304" pitchFamily="18" charset="0"/>
              </a:rPr>
              <a:t>. </a:t>
            </a:r>
          </a:p>
        </p:txBody>
      </p:sp>
      <p:grpSp>
        <p:nvGrpSpPr>
          <p:cNvPr id="19495" name="Group 39">
            <a:extLst>
              <a:ext uri="{FF2B5EF4-FFF2-40B4-BE49-F238E27FC236}">
                <a16:creationId xmlns:a16="http://schemas.microsoft.com/office/drawing/2014/main" id="{8D2149B9-E9EC-8FEA-4441-A584945D7C4F}"/>
              </a:ext>
            </a:extLst>
          </p:cNvPr>
          <p:cNvGrpSpPr>
            <a:grpSpLocks/>
          </p:cNvGrpSpPr>
          <p:nvPr/>
        </p:nvGrpSpPr>
        <p:grpSpPr bwMode="auto">
          <a:xfrm>
            <a:off x="8784167" y="2443692"/>
            <a:ext cx="1905000" cy="423333"/>
            <a:chOff x="2400" y="1104"/>
            <a:chExt cx="816" cy="240"/>
          </a:xfrm>
        </p:grpSpPr>
        <p:sp>
          <p:nvSpPr>
            <p:cNvPr id="4115" name="Line 40">
              <a:extLst>
                <a:ext uri="{FF2B5EF4-FFF2-40B4-BE49-F238E27FC236}">
                  <a16:creationId xmlns:a16="http://schemas.microsoft.com/office/drawing/2014/main" id="{030BB99F-9569-9CB5-D7CD-356AC2FAD2E3}"/>
                </a:ext>
              </a:extLst>
            </p:cNvPr>
            <p:cNvSpPr>
              <a:spLocks noChangeShapeType="1"/>
            </p:cNvSpPr>
            <p:nvPr/>
          </p:nvSpPr>
          <p:spPr bwMode="auto">
            <a:xfrm flipV="1">
              <a:off x="2400" y="1248"/>
              <a:ext cx="192" cy="96"/>
            </a:xfrm>
            <a:prstGeom prst="line">
              <a:avLst/>
            </a:prstGeom>
            <a:noFill/>
            <a:ln w="9525">
              <a:solidFill>
                <a:schemeClr val="tx1"/>
              </a:solidFill>
              <a:round/>
              <a:headEnd type="triangle" w="med" len="med"/>
              <a:tailEnd/>
            </a:ln>
            <a:effectLst/>
          </p:spPr>
          <p:txBody>
            <a:bodyPr/>
            <a:lstStyle/>
            <a:p>
              <a:pPr defTabSz="914446">
                <a:defRPr/>
              </a:pPr>
              <a:endParaRPr lang="en-US">
                <a:solidFill>
                  <a:srgbClr val="000000"/>
                </a:solidFill>
                <a:latin typeface="+mj-lt"/>
              </a:endParaRPr>
            </a:p>
          </p:txBody>
        </p:sp>
        <p:sp>
          <p:nvSpPr>
            <p:cNvPr id="4116" name="Text Box 41">
              <a:extLst>
                <a:ext uri="{FF2B5EF4-FFF2-40B4-BE49-F238E27FC236}">
                  <a16:creationId xmlns:a16="http://schemas.microsoft.com/office/drawing/2014/main" id="{44617AA1-D31F-2F15-ADBE-B07D7867758A}"/>
                </a:ext>
              </a:extLst>
            </p:cNvPr>
            <p:cNvSpPr txBox="1">
              <a:spLocks noChangeArrowheads="1"/>
            </p:cNvSpPr>
            <p:nvPr/>
          </p:nvSpPr>
          <p:spPr bwMode="auto">
            <a:xfrm>
              <a:off x="2553" y="1104"/>
              <a:ext cx="663" cy="21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a:solidFill>
                    <a:srgbClr val="000000"/>
                  </a:solidFill>
                  <a:latin typeface="+mj-lt"/>
                </a:rPr>
                <a:t>Đường sinh</a:t>
              </a:r>
            </a:p>
          </p:txBody>
        </p:sp>
      </p:grpSp>
      <p:grpSp>
        <p:nvGrpSpPr>
          <p:cNvPr id="19498" name="Group 42">
            <a:extLst>
              <a:ext uri="{FF2B5EF4-FFF2-40B4-BE49-F238E27FC236}">
                <a16:creationId xmlns:a16="http://schemas.microsoft.com/office/drawing/2014/main" id="{85EA3A90-E0BF-0638-9C67-E55671210B48}"/>
              </a:ext>
            </a:extLst>
          </p:cNvPr>
          <p:cNvGrpSpPr>
            <a:grpSpLocks/>
          </p:cNvGrpSpPr>
          <p:nvPr/>
        </p:nvGrpSpPr>
        <p:grpSpPr bwMode="auto">
          <a:xfrm>
            <a:off x="8384117" y="1892300"/>
            <a:ext cx="1781175" cy="599017"/>
            <a:chOff x="2094" y="730"/>
            <a:chExt cx="1122" cy="377"/>
          </a:xfrm>
        </p:grpSpPr>
        <p:sp>
          <p:nvSpPr>
            <p:cNvPr id="4113" name="Freeform 43">
              <a:extLst>
                <a:ext uri="{FF2B5EF4-FFF2-40B4-BE49-F238E27FC236}">
                  <a16:creationId xmlns:a16="http://schemas.microsoft.com/office/drawing/2014/main" id="{5B25E27E-CFC1-3F26-1341-3BE280C407BC}"/>
                </a:ext>
              </a:extLst>
            </p:cNvPr>
            <p:cNvSpPr>
              <a:spLocks/>
            </p:cNvSpPr>
            <p:nvPr/>
          </p:nvSpPr>
          <p:spPr bwMode="auto">
            <a:xfrm>
              <a:off x="2094" y="963"/>
              <a:ext cx="192" cy="144"/>
            </a:xfrm>
            <a:custGeom>
              <a:avLst/>
              <a:gdLst>
                <a:gd name="T0" fmla="*/ 0 w 192"/>
                <a:gd name="T1" fmla="*/ 144 h 144"/>
                <a:gd name="T2" fmla="*/ 96 w 192"/>
                <a:gd name="T3" fmla="*/ 96 h 144"/>
                <a:gd name="T4" fmla="*/ 192 w 192"/>
                <a:gd name="T5" fmla="*/ 0 h 144"/>
                <a:gd name="T6" fmla="*/ 0 60000 65536"/>
                <a:gd name="T7" fmla="*/ 0 60000 65536"/>
                <a:gd name="T8" fmla="*/ 0 60000 65536"/>
              </a:gdLst>
              <a:ahLst/>
              <a:cxnLst>
                <a:cxn ang="T6">
                  <a:pos x="T0" y="T1"/>
                </a:cxn>
                <a:cxn ang="T7">
                  <a:pos x="T2" y="T3"/>
                </a:cxn>
                <a:cxn ang="T8">
                  <a:pos x="T4" y="T5"/>
                </a:cxn>
              </a:cxnLst>
              <a:rect l="0" t="0" r="r" b="b"/>
              <a:pathLst>
                <a:path w="192" h="144">
                  <a:moveTo>
                    <a:pt x="0" y="144"/>
                  </a:moveTo>
                  <a:cubicBezTo>
                    <a:pt x="32" y="132"/>
                    <a:pt x="64" y="120"/>
                    <a:pt x="96" y="96"/>
                  </a:cubicBezTo>
                  <a:cubicBezTo>
                    <a:pt x="128" y="72"/>
                    <a:pt x="160" y="36"/>
                    <a:pt x="192" y="0"/>
                  </a:cubicBezTo>
                </a:path>
              </a:pathLst>
            </a:custGeom>
            <a:noFill/>
            <a:ln w="9525">
              <a:solidFill>
                <a:schemeClr val="tx1"/>
              </a:solidFill>
              <a:round/>
              <a:headEnd type="triangle" w="med" len="med"/>
              <a:tailEnd type="none" w="med" len="med"/>
            </a:ln>
            <a:effectLst/>
          </p:spPr>
          <p:txBody>
            <a:bodyPr/>
            <a:lstStyle/>
            <a:p>
              <a:pPr defTabSz="914446">
                <a:defRPr/>
              </a:pPr>
              <a:endParaRPr lang="en-US">
                <a:solidFill>
                  <a:srgbClr val="000000"/>
                </a:solidFill>
                <a:latin typeface="+mj-lt"/>
              </a:endParaRPr>
            </a:p>
          </p:txBody>
        </p:sp>
        <p:sp>
          <p:nvSpPr>
            <p:cNvPr id="4114" name="Text Box 44">
              <a:extLst>
                <a:ext uri="{FF2B5EF4-FFF2-40B4-BE49-F238E27FC236}">
                  <a16:creationId xmlns:a16="http://schemas.microsoft.com/office/drawing/2014/main" id="{FBAE1AE4-A36E-A9C7-CFF2-3E6E270276AD}"/>
                </a:ext>
              </a:extLst>
            </p:cNvPr>
            <p:cNvSpPr txBox="1">
              <a:spLocks noChangeArrowheads="1"/>
            </p:cNvSpPr>
            <p:nvPr/>
          </p:nvSpPr>
          <p:spPr bwMode="auto">
            <a:xfrm>
              <a:off x="2265" y="730"/>
              <a:ext cx="951" cy="24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a:solidFill>
                    <a:srgbClr val="000000"/>
                  </a:solidFill>
                  <a:latin typeface="+mj-lt"/>
                </a:rPr>
                <a:t>Đường cao</a:t>
              </a:r>
            </a:p>
          </p:txBody>
        </p:sp>
      </p:grpSp>
      <p:grpSp>
        <p:nvGrpSpPr>
          <p:cNvPr id="19501" name="Group 45">
            <a:extLst>
              <a:ext uri="{FF2B5EF4-FFF2-40B4-BE49-F238E27FC236}">
                <a16:creationId xmlns:a16="http://schemas.microsoft.com/office/drawing/2014/main" id="{3097FF1D-FC9D-4EEF-DBC5-B1087D76EDC7}"/>
              </a:ext>
            </a:extLst>
          </p:cNvPr>
          <p:cNvGrpSpPr>
            <a:grpSpLocks/>
          </p:cNvGrpSpPr>
          <p:nvPr/>
        </p:nvGrpSpPr>
        <p:grpSpPr bwMode="auto">
          <a:xfrm>
            <a:off x="8812742" y="3713697"/>
            <a:ext cx="1238250" cy="385187"/>
            <a:chOff x="2304" y="1776"/>
            <a:chExt cx="780" cy="243"/>
          </a:xfrm>
        </p:grpSpPr>
        <p:sp>
          <p:nvSpPr>
            <p:cNvPr id="4111" name="Line 46">
              <a:extLst>
                <a:ext uri="{FF2B5EF4-FFF2-40B4-BE49-F238E27FC236}">
                  <a16:creationId xmlns:a16="http://schemas.microsoft.com/office/drawing/2014/main" id="{AE300D55-28CA-C5EC-9617-90964EB6BBBC}"/>
                </a:ext>
              </a:extLst>
            </p:cNvPr>
            <p:cNvSpPr>
              <a:spLocks noChangeShapeType="1"/>
            </p:cNvSpPr>
            <p:nvPr/>
          </p:nvSpPr>
          <p:spPr bwMode="auto">
            <a:xfrm>
              <a:off x="2304" y="1776"/>
              <a:ext cx="240" cy="144"/>
            </a:xfrm>
            <a:prstGeom prst="line">
              <a:avLst/>
            </a:prstGeom>
            <a:noFill/>
            <a:ln w="9525">
              <a:solidFill>
                <a:schemeClr val="tx1"/>
              </a:solidFill>
              <a:round/>
              <a:headEnd/>
              <a:tailEnd type="triangle" w="med" len="med"/>
            </a:ln>
            <a:effectLst/>
          </p:spPr>
          <p:txBody>
            <a:bodyPr/>
            <a:lstStyle/>
            <a:p>
              <a:pPr defTabSz="914446">
                <a:defRPr/>
              </a:pPr>
              <a:endParaRPr lang="en-US">
                <a:solidFill>
                  <a:srgbClr val="000000"/>
                </a:solidFill>
                <a:latin typeface="+mj-lt"/>
              </a:endParaRPr>
            </a:p>
          </p:txBody>
        </p:sp>
        <p:sp>
          <p:nvSpPr>
            <p:cNvPr id="4112" name="Text Box 47">
              <a:extLst>
                <a:ext uri="{FF2B5EF4-FFF2-40B4-BE49-F238E27FC236}">
                  <a16:creationId xmlns:a16="http://schemas.microsoft.com/office/drawing/2014/main" id="{3D34F412-418B-7D0C-F869-C120CCE0D005}"/>
                </a:ext>
              </a:extLst>
            </p:cNvPr>
            <p:cNvSpPr txBox="1">
              <a:spLocks noChangeArrowheads="1"/>
            </p:cNvSpPr>
            <p:nvPr/>
          </p:nvSpPr>
          <p:spPr bwMode="auto">
            <a:xfrm>
              <a:off x="2508" y="1776"/>
              <a:ext cx="576" cy="24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1900" dirty="0" err="1">
                  <a:solidFill>
                    <a:srgbClr val="000000"/>
                  </a:solidFill>
                  <a:latin typeface="+mj-lt"/>
                </a:rPr>
                <a:t>Đáy</a:t>
              </a:r>
              <a:endParaRPr lang="en-US" altLang="en-US" sz="1900" dirty="0">
                <a:solidFill>
                  <a:srgbClr val="000000"/>
                </a:solidFill>
                <a:latin typeface="+mj-lt"/>
              </a:endParaRPr>
            </a:p>
          </p:txBody>
        </p:sp>
      </p:grpSp>
      <p:sp>
        <p:nvSpPr>
          <p:cNvPr id="2" name="Rectangle 13">
            <a:extLst>
              <a:ext uri="{FF2B5EF4-FFF2-40B4-BE49-F238E27FC236}">
                <a16:creationId xmlns:a16="http://schemas.microsoft.com/office/drawing/2014/main" id="{0203928B-8751-235A-164B-C31D4D77E3D8}"/>
              </a:ext>
            </a:extLst>
          </p:cNvPr>
          <p:cNvSpPr>
            <a:spLocks noChangeArrowheads="1"/>
          </p:cNvSpPr>
          <p:nvPr/>
        </p:nvSpPr>
        <p:spPr bwMode="auto">
          <a:xfrm>
            <a:off x="254000" y="185209"/>
            <a:ext cx="5181600" cy="534458"/>
          </a:xfrm>
          <a:prstGeom prst="rect">
            <a:avLst/>
          </a:prstGeom>
          <a:solidFill>
            <a:srgbClr val="9BBB59"/>
          </a:solidFill>
          <a:ln w="9525">
            <a:noFill/>
            <a:miter lim="800000"/>
            <a:headEnd/>
            <a:tailEnd/>
          </a:ln>
          <a:effectLst/>
        </p:spPr>
        <p:txBody>
          <a:bodyPr anchor="ctr"/>
          <a:lstStyle/>
          <a:p>
            <a:pPr marL="468337" indent="-468337" algn="ctr" defTabSz="914446">
              <a:defRPr/>
            </a:pPr>
            <a:r>
              <a:rPr lang="en-US" sz="2800" b="1" kern="0" dirty="0">
                <a:solidFill>
                  <a:prstClr val="white"/>
                </a:solidFill>
                <a:effectLst>
                  <a:outerShdw blurRad="38100" dist="38100" dir="2700000" algn="tl">
                    <a:srgbClr val="C0C0C0"/>
                  </a:outerShdw>
                </a:effectLst>
                <a:latin typeface="+mj-lt"/>
                <a:cs typeface="Times New Roman" pitchFamily="18" charset="0"/>
              </a:rPr>
              <a:t>1.Nhận </a:t>
            </a:r>
            <a:r>
              <a:rPr lang="en-US" sz="2800" b="1" kern="0" dirty="0" err="1">
                <a:solidFill>
                  <a:prstClr val="white"/>
                </a:solidFill>
                <a:effectLst>
                  <a:outerShdw blurRad="38100" dist="38100" dir="2700000" algn="tl">
                    <a:srgbClr val="C0C0C0"/>
                  </a:outerShdw>
                </a:effectLst>
                <a:latin typeface="+mj-lt"/>
                <a:cs typeface="Times New Roman" pitchFamily="18" charset="0"/>
              </a:rPr>
              <a:t>biết</a:t>
            </a:r>
            <a:r>
              <a:rPr lang="en-US" sz="2800" b="1" kern="0" dirty="0">
                <a:solidFill>
                  <a:prstClr val="white"/>
                </a:solidFill>
                <a:effectLst>
                  <a:outerShdw blurRad="38100" dist="38100" dir="2700000" algn="tl">
                    <a:srgbClr val="C0C0C0"/>
                  </a:outerShdw>
                </a:effectLst>
                <a:latin typeface="+mj-lt"/>
                <a:cs typeface="Times New Roman" pitchFamily="18" charset="0"/>
              </a:rPr>
              <a:t> </a:t>
            </a:r>
            <a:r>
              <a:rPr lang="en-US" sz="2800" b="1" kern="0" dirty="0" err="1">
                <a:solidFill>
                  <a:prstClr val="white"/>
                </a:solidFill>
                <a:effectLst>
                  <a:outerShdw blurRad="38100" dist="38100" dir="2700000" algn="tl">
                    <a:srgbClr val="C0C0C0"/>
                  </a:outerShdw>
                </a:effectLst>
                <a:latin typeface="+mj-lt"/>
                <a:cs typeface="Times New Roman" pitchFamily="18" charset="0"/>
              </a:rPr>
              <a:t>hình</a:t>
            </a:r>
            <a:r>
              <a:rPr lang="en-US" sz="2800" b="1" kern="0" dirty="0">
                <a:solidFill>
                  <a:prstClr val="white"/>
                </a:solidFill>
                <a:effectLst>
                  <a:outerShdw blurRad="38100" dist="38100" dir="2700000" algn="tl">
                    <a:srgbClr val="C0C0C0"/>
                  </a:outerShdw>
                </a:effectLst>
                <a:latin typeface="+mj-lt"/>
                <a:cs typeface="Times New Roman" pitchFamily="18" charset="0"/>
              </a:rPr>
              <a:t> </a:t>
            </a:r>
            <a:r>
              <a:rPr lang="en-US" sz="2800" b="1" kern="0" dirty="0" err="1">
                <a:solidFill>
                  <a:prstClr val="white"/>
                </a:solidFill>
                <a:effectLst>
                  <a:outerShdw blurRad="38100" dist="38100" dir="2700000" algn="tl">
                    <a:srgbClr val="C0C0C0"/>
                  </a:outerShdw>
                </a:effectLst>
                <a:latin typeface="+mj-lt"/>
                <a:cs typeface="Times New Roman" pitchFamily="18" charset="0"/>
              </a:rPr>
              <a:t>nón</a:t>
            </a:r>
            <a:endParaRPr lang="en-US" sz="2800" b="1" kern="0" dirty="0">
              <a:solidFill>
                <a:prstClr val="white"/>
              </a:solidFill>
              <a:effectLst>
                <a:outerShdw blurRad="38100" dist="38100" dir="2700000" algn="tl">
                  <a:srgbClr val="C0C0C0"/>
                </a:outerShdw>
              </a:effectLst>
              <a:latin typeface="+mj-lt"/>
              <a:cs typeface="Times New Roman" pitchFamily="18" charset="0"/>
            </a:endParaRPr>
          </a:p>
        </p:txBody>
      </p:sp>
      <mc:AlternateContent xmlns:mc="http://schemas.openxmlformats.org/markup-compatibility/2006" xmlns:a14="http://schemas.microsoft.com/office/drawing/2010/main">
        <mc:Choice Requires="a14">
          <p:sp>
            <p:nvSpPr>
              <p:cNvPr id="3" name="Text Box 37">
                <a:extLst>
                  <a:ext uri="{FF2B5EF4-FFF2-40B4-BE49-F238E27FC236}">
                    <a16:creationId xmlns:a16="http://schemas.microsoft.com/office/drawing/2014/main" id="{5419E164-0584-5479-F601-ADACD977DDE9}"/>
                  </a:ext>
                </a:extLst>
              </p:cNvPr>
              <p:cNvSpPr txBox="1">
                <a:spLocks noChangeArrowheads="1"/>
              </p:cNvSpPr>
              <p:nvPr/>
            </p:nvSpPr>
            <p:spPr bwMode="auto">
              <a:xfrm>
                <a:off x="626526" y="1726135"/>
                <a:ext cx="7587192" cy="95410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hangingPunct="1">
                  <a:spcBef>
                    <a:spcPct val="50000"/>
                  </a:spcBef>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Đáy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tròn</a:t>
                </a:r>
                <a:r>
                  <a:rPr lang="en-US" altLang="en-US" sz="28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altLang="en-US" sz="2800" b="0" i="1" smtClean="0">
                            <a:solidFill>
                              <a:srgbClr val="000000"/>
                            </a:solidFill>
                            <a:latin typeface="Cambria Math" panose="02040503050406030204" pitchFamily="18" charset="0"/>
                            <a:cs typeface="Times New Roman" panose="02020603050405020304" pitchFamily="18" charset="0"/>
                          </a:rPr>
                        </m:ctrlPr>
                      </m:dPr>
                      <m:e>
                        <m:r>
                          <a:rPr lang="en-US" altLang="en-US" sz="2800" b="0" i="1" smtClean="0">
                            <a:solidFill>
                              <a:srgbClr val="000000"/>
                            </a:solidFill>
                            <a:latin typeface="Cambria Math" panose="02040503050406030204" pitchFamily="18" charset="0"/>
                            <a:cs typeface="Times New Roman" panose="02020603050405020304" pitchFamily="18" charset="0"/>
                          </a:rPr>
                          <m:t>𝑂</m:t>
                        </m:r>
                        <m:r>
                          <a:rPr lang="en-US" altLang="en-US" sz="2800" b="0" i="1" smtClean="0">
                            <a:solidFill>
                              <a:srgbClr val="000000"/>
                            </a:solidFill>
                            <a:latin typeface="Cambria Math" panose="02040503050406030204" pitchFamily="18" charset="0"/>
                            <a:cs typeface="Times New Roman" panose="02020603050405020304" pitchFamily="18" charset="0"/>
                          </a:rPr>
                          <m:t>;</m:t>
                        </m:r>
                        <m:r>
                          <a:rPr lang="en-US" altLang="en-US" sz="2800" b="0" i="1" smtClean="0">
                            <a:solidFill>
                              <a:srgbClr val="000000"/>
                            </a:solidFill>
                            <a:latin typeface="Cambria Math" panose="02040503050406030204" pitchFamily="18" charset="0"/>
                            <a:cs typeface="Times New Roman" panose="02020603050405020304" pitchFamily="18" charset="0"/>
                          </a:rPr>
                          <m:t>𝑂𝐴</m:t>
                        </m:r>
                      </m:e>
                    </m:d>
                    <m:r>
                      <a:rPr lang="en-US" altLang="en-US" sz="2800" b="0" i="1" smtClean="0">
                        <a:solidFill>
                          <a:srgbClr val="000000"/>
                        </a:solidFill>
                        <a:latin typeface="Cambria Math" panose="02040503050406030204" pitchFamily="18" charset="0"/>
                        <a:cs typeface="Times New Roman" panose="02020603050405020304" pitchFamily="18" charset="0"/>
                      </a:rPr>
                      <m:t>, </m:t>
                    </m:r>
                    <m:r>
                      <a:rPr lang="en-US" altLang="en-US" sz="2800" b="0" i="1" smtClean="0">
                        <a:solidFill>
                          <a:srgbClr val="000000"/>
                        </a:solidFill>
                        <a:latin typeface="Cambria Math" panose="02040503050406030204" pitchFamily="18" charset="0"/>
                        <a:cs typeface="Times New Roman" panose="02020603050405020304" pitchFamily="18" charset="0"/>
                      </a:rPr>
                      <m:t>𝑅</m:t>
                    </m:r>
                    <m:r>
                      <a:rPr lang="en-US" altLang="en-US" sz="2800" b="0" i="1" smtClean="0">
                        <a:solidFill>
                          <a:srgbClr val="000000"/>
                        </a:solidFill>
                        <a:latin typeface="Cambria Math" panose="02040503050406030204" pitchFamily="18" charset="0"/>
                        <a:cs typeface="Times New Roman" panose="02020603050405020304" pitchFamily="18" charset="0"/>
                      </a:rPr>
                      <m:t>=</m:t>
                    </m:r>
                    <m:r>
                      <a:rPr lang="en-US" altLang="en-US" sz="2800" b="0" i="1" smtClean="0">
                        <a:solidFill>
                          <a:srgbClr val="000000"/>
                        </a:solidFill>
                        <a:latin typeface="Cambria Math" panose="02040503050406030204" pitchFamily="18" charset="0"/>
                        <a:cs typeface="Times New Roman" panose="02020603050405020304" pitchFamily="18" charset="0"/>
                      </a:rPr>
                      <m:t>𝑂𝐴</m:t>
                    </m:r>
                  </m:oMath>
                </a14:m>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bán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kính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đáy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nón</a:t>
                </a:r>
                <a:r>
                  <a:rPr lang="en-US" altLang="en-US" sz="2800" dirty="0">
                    <a:solidFill>
                      <a:srgbClr val="000000"/>
                    </a:solidFill>
                    <a:latin typeface="Times New Roman" panose="02020603050405020304" pitchFamily="18" charset="0"/>
                    <a:cs typeface="Times New Roman" panose="02020603050405020304" pitchFamily="18" charset="0"/>
                  </a:rPr>
                  <a:t>. </a:t>
                </a:r>
              </a:p>
            </p:txBody>
          </p:sp>
        </mc:Choice>
        <mc:Fallback xmlns="">
          <p:sp>
            <p:nvSpPr>
              <p:cNvPr id="3" name="Text Box 37">
                <a:extLst>
                  <a:ext uri="{FF2B5EF4-FFF2-40B4-BE49-F238E27FC236}">
                    <a16:creationId xmlns:a16="http://schemas.microsoft.com/office/drawing/2014/main" id="{5419E164-0584-5479-F601-ADACD977DDE9}"/>
                  </a:ext>
                </a:extLst>
              </p:cNvPr>
              <p:cNvSpPr txBox="1">
                <a:spLocks noRot="1" noChangeAspect="1" noMove="1" noResize="1" noEditPoints="1" noAdjustHandles="1" noChangeArrowheads="1" noChangeShapeType="1" noTextEdit="1"/>
              </p:cNvSpPr>
              <p:nvPr/>
            </p:nvSpPr>
            <p:spPr bwMode="auto">
              <a:xfrm>
                <a:off x="626526" y="1726135"/>
                <a:ext cx="7587192" cy="954107"/>
              </a:xfrm>
              <a:prstGeom prst="rect">
                <a:avLst/>
              </a:prstGeom>
              <a:blipFill>
                <a:blip r:embed="rId2"/>
                <a:stretch>
                  <a:fillRect l="-1688" t="-6369" r="-884" b="-16561"/>
                </a:stretch>
              </a:blipFill>
              <a:ln>
                <a:noFill/>
              </a:ln>
              <a:effectLst/>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20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9458">
                                            <p:txEl>
                                              <p:pRg st="0" end="0"/>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9490"/>
                                        </p:tgtEl>
                                        <p:attrNameLst>
                                          <p:attrName>style.visibility</p:attrName>
                                        </p:attrNameLst>
                                      </p:cBhvr>
                                      <p:to>
                                        <p:strVal val="visible"/>
                                      </p:to>
                                    </p:set>
                                    <p:animEffect transition="in" filter="blinds(horizontal)">
                                      <p:cBhvr>
                                        <p:cTn id="11" dur="2000"/>
                                        <p:tgtEl>
                                          <p:spTgt spid="19490"/>
                                        </p:tgtEl>
                                      </p:cBhvr>
                                    </p:animEffect>
                                  </p:childTnLst>
                                </p:cTn>
                              </p:par>
                              <p:par>
                                <p:cTn id="12" presetID="4" presetClass="entr" presetSubtype="16" fill="hold" nodeType="withEffect">
                                  <p:stCondLst>
                                    <p:cond delay="0"/>
                                  </p:stCondLst>
                                  <p:childTnLst>
                                    <p:set>
                                      <p:cBhvr>
                                        <p:cTn id="13" dur="1" fill="hold">
                                          <p:stCondLst>
                                            <p:cond delay="0"/>
                                          </p:stCondLst>
                                        </p:cTn>
                                        <p:tgtEl>
                                          <p:spTgt spid="19501"/>
                                        </p:tgtEl>
                                        <p:attrNameLst>
                                          <p:attrName>style.visibility</p:attrName>
                                        </p:attrNameLst>
                                      </p:cBhvr>
                                      <p:to>
                                        <p:strVal val="visible"/>
                                      </p:to>
                                    </p:set>
                                    <p:animEffect transition="in" filter="box(in)">
                                      <p:cBhvr>
                                        <p:cTn id="14" dur="500"/>
                                        <p:tgtEl>
                                          <p:spTgt spid="195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492"/>
                                        </p:tgtEl>
                                        <p:attrNameLst>
                                          <p:attrName>style.visibility</p:attrName>
                                        </p:attrNameLst>
                                      </p:cBhvr>
                                      <p:to>
                                        <p:strVal val="visible"/>
                                      </p:to>
                                    </p:set>
                                    <p:anim calcmode="lin" valueType="num">
                                      <p:cBhvr additive="base">
                                        <p:cTn id="25" dur="500" fill="hold"/>
                                        <p:tgtEl>
                                          <p:spTgt spid="19492"/>
                                        </p:tgtEl>
                                        <p:attrNameLst>
                                          <p:attrName>ppt_x</p:attrName>
                                        </p:attrNameLst>
                                      </p:cBhvr>
                                      <p:tavLst>
                                        <p:tav tm="0">
                                          <p:val>
                                            <p:strVal val="0-#ppt_w/2"/>
                                          </p:val>
                                        </p:tav>
                                        <p:tav tm="100000">
                                          <p:val>
                                            <p:strVal val="#ppt_x"/>
                                          </p:val>
                                        </p:tav>
                                      </p:tavLst>
                                    </p:anim>
                                    <p:anim calcmode="lin" valueType="num">
                                      <p:cBhvr additive="base">
                                        <p:cTn id="26" dur="500" fill="hold"/>
                                        <p:tgtEl>
                                          <p:spTgt spid="194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493"/>
                                        </p:tgtEl>
                                        <p:attrNameLst>
                                          <p:attrName>style.visibility</p:attrName>
                                        </p:attrNameLst>
                                      </p:cBhvr>
                                      <p:to>
                                        <p:strVal val="visible"/>
                                      </p:to>
                                    </p:set>
                                    <p:anim calcmode="lin" valueType="num">
                                      <p:cBhvr additive="base">
                                        <p:cTn id="31" dur="500" fill="hold"/>
                                        <p:tgtEl>
                                          <p:spTgt spid="19493"/>
                                        </p:tgtEl>
                                        <p:attrNameLst>
                                          <p:attrName>ppt_x</p:attrName>
                                        </p:attrNameLst>
                                      </p:cBhvr>
                                      <p:tavLst>
                                        <p:tav tm="0">
                                          <p:val>
                                            <p:strVal val="0-#ppt_w/2"/>
                                          </p:val>
                                        </p:tav>
                                        <p:tav tm="100000">
                                          <p:val>
                                            <p:strVal val="#ppt_x"/>
                                          </p:val>
                                        </p:tav>
                                      </p:tavLst>
                                    </p:anim>
                                    <p:anim calcmode="lin" valueType="num">
                                      <p:cBhvr additive="base">
                                        <p:cTn id="32" dur="500" fill="hold"/>
                                        <p:tgtEl>
                                          <p:spTgt spid="19493"/>
                                        </p:tgtEl>
                                        <p:attrNameLst>
                                          <p:attrName>ppt_y</p:attrName>
                                        </p:attrNameLst>
                                      </p:cBhvr>
                                      <p:tavLst>
                                        <p:tav tm="0">
                                          <p:val>
                                            <p:strVal val="#ppt_y"/>
                                          </p:val>
                                        </p:tav>
                                        <p:tav tm="100000">
                                          <p:val>
                                            <p:strVal val="#ppt_y"/>
                                          </p:val>
                                        </p:tav>
                                      </p:tavLst>
                                    </p:anim>
                                  </p:childTnLst>
                                </p:cTn>
                              </p:par>
                              <p:par>
                                <p:cTn id="33" presetID="4" presetClass="entr" presetSubtype="16" fill="hold" nodeType="withEffect">
                                  <p:stCondLst>
                                    <p:cond delay="0"/>
                                  </p:stCondLst>
                                  <p:childTnLst>
                                    <p:set>
                                      <p:cBhvr>
                                        <p:cTn id="34" dur="1" fill="hold">
                                          <p:stCondLst>
                                            <p:cond delay="0"/>
                                          </p:stCondLst>
                                        </p:cTn>
                                        <p:tgtEl>
                                          <p:spTgt spid="19495"/>
                                        </p:tgtEl>
                                        <p:attrNameLst>
                                          <p:attrName>style.visibility</p:attrName>
                                        </p:attrNameLst>
                                      </p:cBhvr>
                                      <p:to>
                                        <p:strVal val="visible"/>
                                      </p:to>
                                    </p:set>
                                    <p:animEffect transition="in" filter="box(in)">
                                      <p:cBhvr>
                                        <p:cTn id="35" dur="500"/>
                                        <p:tgtEl>
                                          <p:spTgt spid="19495"/>
                                        </p:tgtEl>
                                      </p:cBhvr>
                                    </p:animEffect>
                                  </p:childTnLst>
                                </p:cTn>
                              </p:par>
                              <p:par>
                                <p:cTn id="36" presetID="4" presetClass="entr" presetSubtype="16" fill="hold" nodeType="withEffect">
                                  <p:stCondLst>
                                    <p:cond delay="1400"/>
                                  </p:stCondLst>
                                  <p:childTnLst>
                                    <p:set>
                                      <p:cBhvr>
                                        <p:cTn id="37" dur="1" fill="hold">
                                          <p:stCondLst>
                                            <p:cond delay="0"/>
                                          </p:stCondLst>
                                        </p:cTn>
                                        <p:tgtEl>
                                          <p:spTgt spid="19498"/>
                                        </p:tgtEl>
                                        <p:attrNameLst>
                                          <p:attrName>style.visibility</p:attrName>
                                        </p:attrNameLst>
                                      </p:cBhvr>
                                      <p:to>
                                        <p:strVal val="visible"/>
                                      </p:to>
                                    </p:set>
                                    <p:animEffect transition="in" filter="box(in)">
                                      <p:cBhvr>
                                        <p:cTn id="38" dur="900"/>
                                        <p:tgtEl>
                                          <p:spTgt spid="19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P spid="19492" grpId="0"/>
      <p:bldP spid="19493" grpId="0"/>
      <p:bldP spid="2" grpId="0" animBg="1"/>
      <p:bldP spid="2" grpId="1"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00B53F-1AE3-9C7F-FC9D-49942B04D742}"/>
              </a:ext>
            </a:extLst>
          </p:cNvPr>
          <p:cNvGrpSpPr>
            <a:grpSpLocks/>
          </p:cNvGrpSpPr>
          <p:nvPr/>
        </p:nvGrpSpPr>
        <p:grpSpPr bwMode="auto">
          <a:xfrm>
            <a:off x="3433234" y="67734"/>
            <a:ext cx="4181475" cy="949325"/>
            <a:chOff x="6858000" y="38100"/>
            <a:chExt cx="5181600" cy="1424521"/>
          </a:xfrm>
        </p:grpSpPr>
        <p:grpSp>
          <p:nvGrpSpPr>
            <p:cNvPr id="48135" name="Group 9">
              <a:extLst>
                <a:ext uri="{FF2B5EF4-FFF2-40B4-BE49-F238E27FC236}">
                  <a16:creationId xmlns:a16="http://schemas.microsoft.com/office/drawing/2014/main" id="{59F4C418-0E6F-DF1B-7265-0EE15D46B8A9}"/>
                </a:ext>
              </a:extLst>
            </p:cNvPr>
            <p:cNvGrpSpPr>
              <a:grpSpLocks/>
            </p:cNvGrpSpPr>
            <p:nvPr/>
          </p:nvGrpSpPr>
          <p:grpSpPr bwMode="auto">
            <a:xfrm>
              <a:off x="6858000" y="38100"/>
              <a:ext cx="5181600" cy="1424521"/>
              <a:chOff x="0" y="0"/>
              <a:chExt cx="6451824" cy="1216384"/>
            </a:xfrm>
          </p:grpSpPr>
          <p:sp>
            <p:nvSpPr>
              <p:cNvPr id="48137" name="Freeform 10">
                <a:extLst>
                  <a:ext uri="{FF2B5EF4-FFF2-40B4-BE49-F238E27FC236}">
                    <a16:creationId xmlns:a16="http://schemas.microsoft.com/office/drawing/2014/main" id="{6F23C3EC-E42D-EEC0-F0B2-570EB2599CC2}"/>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48138" name="Freeform 11">
                <a:extLst>
                  <a:ext uri="{FF2B5EF4-FFF2-40B4-BE49-F238E27FC236}">
                    <a16:creationId xmlns:a16="http://schemas.microsoft.com/office/drawing/2014/main" id="{FB582A5B-D7F7-1969-8BE8-71410BA50546}"/>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48136" name="Google Shape;197;p7">
              <a:extLst>
                <a:ext uri="{FF2B5EF4-FFF2-40B4-BE49-F238E27FC236}">
                  <a16:creationId xmlns:a16="http://schemas.microsoft.com/office/drawing/2014/main" id="{3C071F29-F6E1-36B8-7295-15AB9741A93B}"/>
                </a:ext>
              </a:extLst>
            </p:cNvPr>
            <p:cNvSpPr txBox="1">
              <a:spLocks noChangeArrowheads="1"/>
            </p:cNvSpPr>
            <p:nvPr/>
          </p:nvSpPr>
          <p:spPr bwMode="auto">
            <a:xfrm>
              <a:off x="7240636" y="291381"/>
              <a:ext cx="4419480" cy="9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rgbClr val="1F497D"/>
                  </a:solidFill>
                  <a:latin typeface="Arial" panose="020B0604020202020204" pitchFamily="34" charset="0"/>
                  <a:cs typeface="Arial" panose="020B0604020202020204" pitchFamily="34" charset="0"/>
                  <a:sym typeface="Arial" panose="020B0604020202020204" pitchFamily="34" charset="0"/>
                </a:rPr>
                <a:t>TỔNG QUÁT 4</a:t>
              </a:r>
            </a:p>
          </p:txBody>
        </p:sp>
      </p:grpSp>
      <p:pic>
        <p:nvPicPr>
          <p:cNvPr id="1026" name="Picture 2">
            <a:extLst>
              <a:ext uri="{FF2B5EF4-FFF2-40B4-BE49-F238E27FC236}">
                <a16:creationId xmlns:a16="http://schemas.microsoft.com/office/drawing/2014/main" id="{D98B0ADC-5D29-8FC1-A359-4ECA4E8CC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1" y="1175938"/>
            <a:ext cx="5179204" cy="462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E3B259-43DB-FE00-2154-3C100A1206A2}"/>
              </a:ext>
            </a:extLst>
          </p:cNvPr>
          <p:cNvSpPr txBox="1"/>
          <p:nvPr/>
        </p:nvSpPr>
        <p:spPr>
          <a:xfrm>
            <a:off x="5367128" y="1788578"/>
            <a:ext cx="4956313" cy="3171317"/>
          </a:xfrm>
          <a:prstGeom prst="rect">
            <a:avLst/>
          </a:prstGeom>
          <a:noFill/>
        </p:spPr>
        <p:txBody>
          <a:bodyPr wrap="square" rtlCol="0">
            <a:spAutoFit/>
          </a:bodyPr>
          <a:lstStyle/>
          <a:p>
            <a:pPr>
              <a:lnSpc>
                <a:spcPct val="2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S</a:t>
            </a:r>
          </a:p>
          <a:p>
            <a:pPr>
              <a:lnSpc>
                <a:spcPct val="2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h = SO</a:t>
            </a:r>
          </a:p>
          <a:p>
            <a:pPr>
              <a:lnSpc>
                <a:spcPct val="2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l = SA = SB</a:t>
            </a:r>
          </a:p>
          <a:p>
            <a:pPr>
              <a:lnSpc>
                <a:spcPct val="200000"/>
              </a:lnSpc>
            </a:pPr>
            <a:r>
              <a:rPr lang="en-US" sz="2600" dirty="0">
                <a:latin typeface="Times New Roman" panose="02020603050405020304" pitchFamily="18" charset="0"/>
                <a:cs typeface="Times New Roman" panose="02020603050405020304" pitchFamily="18" charset="0"/>
              </a:rPr>
              <a:t>+) Bán </a:t>
            </a:r>
            <a:r>
              <a:rPr lang="en-US" sz="2600" dirty="0" err="1">
                <a:latin typeface="Times New Roman" panose="02020603050405020304" pitchFamily="18" charset="0"/>
                <a:cs typeface="Times New Roman" panose="02020603050405020304" pitchFamily="18" charset="0"/>
              </a:rPr>
              <a:t>kính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đáy</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R = OA = OB</a:t>
            </a:r>
          </a:p>
        </p:txBody>
      </p:sp>
      <p:sp>
        <p:nvSpPr>
          <p:cNvPr id="6" name="TextBox 5">
            <a:extLst>
              <a:ext uri="{FF2B5EF4-FFF2-40B4-BE49-F238E27FC236}">
                <a16:creationId xmlns:a16="http://schemas.microsoft.com/office/drawing/2014/main" id="{05A94FBC-6E9C-4A9C-D12E-26C3FAFAD34A}"/>
              </a:ext>
            </a:extLst>
          </p:cNvPr>
          <p:cNvSpPr txBox="1"/>
          <p:nvPr/>
        </p:nvSpPr>
        <p:spPr>
          <a:xfrm>
            <a:off x="4903303" y="1344108"/>
            <a:ext cx="5883964" cy="55399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nón</a:t>
            </a:r>
            <a:r>
              <a:rPr lang="en-US" sz="30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ircle(in)">
                                      <p:cBhvr>
                                        <p:cTn id="27" dur="2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circle(in)">
                                      <p:cBhvr>
                                        <p:cTn id="3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a:extLst>
              <a:ext uri="{FF2B5EF4-FFF2-40B4-BE49-F238E27FC236}">
                <a16:creationId xmlns:a16="http://schemas.microsoft.com/office/drawing/2014/main" id="{2D59AD1E-D3E2-2FA6-093D-37D6D508E1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254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4;p14">
            <a:extLst>
              <a:ext uri="{FF2B5EF4-FFF2-40B4-BE49-F238E27FC236}">
                <a16:creationId xmlns:a16="http://schemas.microsoft.com/office/drawing/2014/main" id="{51140EB8-9BFA-D2F0-6774-6855C47CB26D}"/>
              </a:ext>
            </a:extLst>
          </p:cNvPr>
          <p:cNvSpPr/>
          <p:nvPr/>
        </p:nvSpPr>
        <p:spPr>
          <a:xfrm>
            <a:off x="990600" y="558801"/>
            <a:ext cx="1567392" cy="72178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Ví</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dụ</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3</a:t>
            </a:r>
          </a:p>
        </p:txBody>
      </p:sp>
      <p:sp>
        <p:nvSpPr>
          <p:cNvPr id="5" name="Rectangle 4">
            <a:extLst>
              <a:ext uri="{FF2B5EF4-FFF2-40B4-BE49-F238E27FC236}">
                <a16:creationId xmlns:a16="http://schemas.microsoft.com/office/drawing/2014/main" id="{69854BBF-4CBC-B774-FFCD-6AD75AD6CAE4}"/>
              </a:ext>
            </a:extLst>
          </p:cNvPr>
          <p:cNvSpPr>
            <a:spLocks noChangeArrowheads="1"/>
          </p:cNvSpPr>
          <p:nvPr/>
        </p:nvSpPr>
        <p:spPr bwMode="auto">
          <a:xfrm>
            <a:off x="2731559" y="558800"/>
            <a:ext cx="8407400" cy="12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spcAft>
                <a:spcPts val="533"/>
              </a:spcAft>
              <a:buNone/>
            </a:pPr>
            <a:r>
              <a:rPr lang="en-US" altLang="en-US" sz="2667">
                <a:solidFill>
                  <a:srgbClr val="000000"/>
                </a:solidFill>
                <a:latin typeface="Arial" panose="020B0604020202020204" pitchFamily="34" charset="0"/>
                <a:cs typeface="Times New Roman" panose="02020603050405020304" pitchFamily="18" charset="0"/>
              </a:rPr>
              <a:t>Hãy kể tên đỉnh, đường cao, một bán kính đáy và một đường sinh của hình nón trong hình 10.10. </a:t>
            </a:r>
            <a:endParaRPr lang="en-US" altLang="en-US" sz="2667">
              <a:solidFill>
                <a:srgbClr val="000000"/>
              </a:solidFill>
              <a:cs typeface="Calibri" panose="020F0502020204030204" pitchFamily="34" charset="0"/>
            </a:endParaRPr>
          </a:p>
        </p:txBody>
      </p:sp>
      <p:pic>
        <p:nvPicPr>
          <p:cNvPr id="49157" name="Picture 24">
            <a:extLst>
              <a:ext uri="{FF2B5EF4-FFF2-40B4-BE49-F238E27FC236}">
                <a16:creationId xmlns:a16="http://schemas.microsoft.com/office/drawing/2014/main" id="{A57B368C-B6F9-40FB-7566-DF102620960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305;p14">
            <a:extLst>
              <a:ext uri="{FF2B5EF4-FFF2-40B4-BE49-F238E27FC236}">
                <a16:creationId xmlns:a16="http://schemas.microsoft.com/office/drawing/2014/main" id="{68139CD3-3E5B-1467-5FE7-4DA8D8396BF5}"/>
              </a:ext>
            </a:extLst>
          </p:cNvPr>
          <p:cNvGrpSpPr>
            <a:grpSpLocks/>
          </p:cNvGrpSpPr>
          <p:nvPr/>
        </p:nvGrpSpPr>
        <p:grpSpPr bwMode="auto">
          <a:xfrm flipH="1">
            <a:off x="803276" y="2434167"/>
            <a:ext cx="1567391" cy="859367"/>
            <a:chOff x="7812280" y="-905434"/>
            <a:chExt cx="2022200" cy="1289304"/>
          </a:xfrm>
        </p:grpSpPr>
        <p:pic>
          <p:nvPicPr>
            <p:cNvPr id="49165" name="Google Shape;306;p14">
              <a:extLst>
                <a:ext uri="{FF2B5EF4-FFF2-40B4-BE49-F238E27FC236}">
                  <a16:creationId xmlns:a16="http://schemas.microsoft.com/office/drawing/2014/main" id="{79F1B910-36AB-52DB-1EAE-9940D609E9B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280" y="-905434"/>
              <a:ext cx="1828800" cy="1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Google Shape;307;p14">
              <a:extLst>
                <a:ext uri="{FF2B5EF4-FFF2-40B4-BE49-F238E27FC236}">
                  <a16:creationId xmlns:a16="http://schemas.microsoft.com/office/drawing/2014/main" id="{7C3A8896-A6EE-1E61-EB49-899A1926FCB9}"/>
                </a:ext>
              </a:extLst>
            </p:cNvPr>
            <p:cNvSpPr txBox="1">
              <a:spLocks noChangeArrowheads="1"/>
            </p:cNvSpPr>
            <p:nvPr/>
          </p:nvSpPr>
          <p:spPr bwMode="auto">
            <a:xfrm>
              <a:off x="7812280" y="-628963"/>
              <a:ext cx="2022200" cy="7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grpSp>
      <p:sp>
        <p:nvSpPr>
          <p:cNvPr id="7" name="TextBox 6">
            <a:extLst>
              <a:ext uri="{FF2B5EF4-FFF2-40B4-BE49-F238E27FC236}">
                <a16:creationId xmlns:a16="http://schemas.microsoft.com/office/drawing/2014/main" id="{2A14C7E8-087F-67FB-26ED-4507B5C161C0}"/>
              </a:ext>
            </a:extLst>
          </p:cNvPr>
          <p:cNvSpPr txBox="1">
            <a:spLocks noChangeArrowheads="1"/>
          </p:cNvSpPr>
          <p:nvPr/>
        </p:nvSpPr>
        <p:spPr bwMode="auto">
          <a:xfrm>
            <a:off x="1774825" y="3549650"/>
            <a:ext cx="7818967" cy="6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spcAft>
                <a:spcPts val="533"/>
              </a:spcAft>
              <a:buNone/>
            </a:pPr>
            <a:r>
              <a:rPr lang="en-US" altLang="vi-VN" sz="2667">
                <a:solidFill>
                  <a:srgbClr val="000000"/>
                </a:solidFill>
                <a:latin typeface="Times New Roman" panose="02020603050405020304" pitchFamily="18" charset="0"/>
                <a:cs typeface="Times New Roman" panose="02020603050405020304" pitchFamily="18" charset="0"/>
              </a:rPr>
              <a:t>Đỉnh S, đường cao SO</a:t>
            </a:r>
          </a:p>
        </p:txBody>
      </p:sp>
      <p:pic>
        <p:nvPicPr>
          <p:cNvPr id="49160" name="Picture 5">
            <a:extLst>
              <a:ext uri="{FF2B5EF4-FFF2-40B4-BE49-F238E27FC236}">
                <a16:creationId xmlns:a16="http://schemas.microsoft.com/office/drawing/2014/main" id="{70CEEB35-2E3C-E19A-ED29-38BAEAE3E37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24">
            <a:extLst>
              <a:ext uri="{FF2B5EF4-FFF2-40B4-BE49-F238E27FC236}">
                <a16:creationId xmlns:a16="http://schemas.microsoft.com/office/drawing/2014/main" id="{2134EDCB-D7E3-AE02-2BBF-9E9E51B3354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3" descr="A triangle with a point and a square&#10;&#10;Description automatically generated with medium confidence">
            <a:extLst>
              <a:ext uri="{FF2B5EF4-FFF2-40B4-BE49-F238E27FC236}">
                <a16:creationId xmlns:a16="http://schemas.microsoft.com/office/drawing/2014/main" id="{BE86A49B-E931-B032-97CC-491EA1F61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3584" y="1924050"/>
            <a:ext cx="331681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4D1AA40-C1A9-935E-972B-D37400391294}"/>
              </a:ext>
            </a:extLst>
          </p:cNvPr>
          <p:cNvSpPr txBox="1">
            <a:spLocks noChangeArrowheads="1"/>
          </p:cNvSpPr>
          <p:nvPr/>
        </p:nvSpPr>
        <p:spPr bwMode="auto">
          <a:xfrm>
            <a:off x="1778000" y="4243917"/>
            <a:ext cx="6096000" cy="6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spcAft>
                <a:spcPts val="533"/>
              </a:spcAft>
              <a:buNone/>
            </a:pPr>
            <a:r>
              <a:rPr lang="en-US" altLang="vi-VN" sz="2667">
                <a:solidFill>
                  <a:srgbClr val="000000"/>
                </a:solidFill>
                <a:latin typeface="Times New Roman" panose="02020603050405020304" pitchFamily="18" charset="0"/>
                <a:cs typeface="Times New Roman" panose="02020603050405020304" pitchFamily="18" charset="0"/>
              </a:rPr>
              <a:t>Một bán kính đáy: OM</a:t>
            </a:r>
          </a:p>
        </p:txBody>
      </p:sp>
      <p:sp>
        <p:nvSpPr>
          <p:cNvPr id="8" name="TextBox 7">
            <a:extLst>
              <a:ext uri="{FF2B5EF4-FFF2-40B4-BE49-F238E27FC236}">
                <a16:creationId xmlns:a16="http://schemas.microsoft.com/office/drawing/2014/main" id="{316F2B5A-243F-9D68-3AF3-08083AF64431}"/>
              </a:ext>
            </a:extLst>
          </p:cNvPr>
          <p:cNvSpPr txBox="1"/>
          <p:nvPr/>
        </p:nvSpPr>
        <p:spPr>
          <a:xfrm>
            <a:off x="1727200" y="5003800"/>
            <a:ext cx="6096000" cy="634341"/>
          </a:xfrm>
          <a:prstGeom prst="rect">
            <a:avLst/>
          </a:prstGeom>
          <a:noFill/>
        </p:spPr>
        <p:txBody>
          <a:bodyPr>
            <a:spAutoFit/>
          </a:bodyPr>
          <a:lstStyle/>
          <a:p>
            <a:pPr>
              <a:lnSpc>
                <a:spcPct val="150000"/>
              </a:lnSpc>
              <a:spcAft>
                <a:spcPts val="533"/>
              </a:spcAft>
              <a:defRPr/>
            </a:pPr>
            <a:r>
              <a:rPr lang="en-US" sz="2667"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67"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667"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667"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SM</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9162"/>
                                        </p:tgtEl>
                                        <p:attrNameLst>
                                          <p:attrName>style.visibility</p:attrName>
                                        </p:attrNameLst>
                                      </p:cBhvr>
                                      <p:to>
                                        <p:strVal val="visible"/>
                                      </p:to>
                                    </p:set>
                                    <p:anim calcmode="lin" valueType="num">
                                      <p:cBhvr additive="base">
                                        <p:cTn id="18" dur="500" fill="hold"/>
                                        <p:tgtEl>
                                          <p:spTgt spid="49162"/>
                                        </p:tgtEl>
                                        <p:attrNameLst>
                                          <p:attrName>ppt_x</p:attrName>
                                        </p:attrNameLst>
                                      </p:cBhvr>
                                      <p:tavLst>
                                        <p:tav tm="0">
                                          <p:val>
                                            <p:strVal val="#ppt_x"/>
                                          </p:val>
                                        </p:tav>
                                        <p:tav tm="100000">
                                          <p:val>
                                            <p:strVal val="#ppt_x"/>
                                          </p:val>
                                        </p:tav>
                                      </p:tavLst>
                                    </p:anim>
                                    <p:anim calcmode="lin" valueType="num">
                                      <p:cBhvr additive="base">
                                        <p:cTn id="19" dur="500" fill="hold"/>
                                        <p:tgtEl>
                                          <p:spTgt spid="4916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4" name="Text Box 28">
            <a:extLst>
              <a:ext uri="{FF2B5EF4-FFF2-40B4-BE49-F238E27FC236}">
                <a16:creationId xmlns:a16="http://schemas.microsoft.com/office/drawing/2014/main" id="{FC54D398-3A82-377C-BA15-DAFF29C6BE70}"/>
              </a:ext>
            </a:extLst>
          </p:cNvPr>
          <p:cNvSpPr txBox="1">
            <a:spLocks noChangeArrowheads="1"/>
          </p:cNvSpPr>
          <p:nvPr/>
        </p:nvSpPr>
        <p:spPr bwMode="auto">
          <a:xfrm>
            <a:off x="147109" y="3105151"/>
            <a:ext cx="7371291" cy="212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933">
                <a:solidFill>
                  <a:srgbClr val="000000"/>
                </a:solidFill>
                <a:latin typeface="Arial" panose="020B0604020202020204" pitchFamily="34" charset="0"/>
                <a:cs typeface="Arial" panose="020B0604020202020204" pitchFamily="34" charset="0"/>
              </a:rPr>
              <a:t>Các bán kính đáy còn lại của hình nón trong hình 10.10 là: OP; ON.</a:t>
            </a:r>
          </a:p>
          <a:p>
            <a:pPr eaLnBrk="1" hangingPunct="1">
              <a:lnSpc>
                <a:spcPct val="100000"/>
              </a:lnSpc>
              <a:spcBef>
                <a:spcPct val="50000"/>
              </a:spcBef>
              <a:buFontTx/>
              <a:buNone/>
            </a:pPr>
            <a:r>
              <a:rPr lang="en-US" altLang="en-US" sz="2933">
                <a:solidFill>
                  <a:srgbClr val="000000"/>
                </a:solidFill>
                <a:latin typeface="Arial" panose="020B0604020202020204" pitchFamily="34" charset="0"/>
                <a:cs typeface="Arial" panose="020B0604020202020204" pitchFamily="34" charset="0"/>
              </a:rPr>
              <a:t>Các đường sinh còn lại của hình nón trong hình 10.10 là: SN, SP</a:t>
            </a:r>
          </a:p>
        </p:txBody>
      </p:sp>
      <p:sp>
        <p:nvSpPr>
          <p:cNvPr id="4" name="Rectangle 3">
            <a:extLst>
              <a:ext uri="{FF2B5EF4-FFF2-40B4-BE49-F238E27FC236}">
                <a16:creationId xmlns:a16="http://schemas.microsoft.com/office/drawing/2014/main" id="{5BB0B9A3-777D-2894-16CE-4F3B43CF6C94}"/>
              </a:ext>
            </a:extLst>
          </p:cNvPr>
          <p:cNvSpPr>
            <a:spLocks noChangeArrowheads="1"/>
          </p:cNvSpPr>
          <p:nvPr/>
        </p:nvSpPr>
        <p:spPr bwMode="auto">
          <a:xfrm>
            <a:off x="343959" y="440267"/>
            <a:ext cx="11405658" cy="124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533"/>
              </a:spcAft>
            </a:pPr>
            <a:r>
              <a:rPr lang="en-US" altLang="en-US" sz="2533"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đáy</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nón</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667"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alt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rPr>
              <a:t> 10.10</a:t>
            </a:r>
            <a:endParaRPr lang="en-US" altLang="en-US" sz="2533"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Google Shape;306;p14">
            <a:extLst>
              <a:ext uri="{FF2B5EF4-FFF2-40B4-BE49-F238E27FC236}">
                <a16:creationId xmlns:a16="http://schemas.microsoft.com/office/drawing/2014/main" id="{8012AD8B-EFEB-EA31-9CBA-D1C3E6F00DD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33" y="2065867"/>
            <a:ext cx="10720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7;p14">
            <a:extLst>
              <a:ext uri="{FF2B5EF4-FFF2-40B4-BE49-F238E27FC236}">
                <a16:creationId xmlns:a16="http://schemas.microsoft.com/office/drawing/2014/main" id="{7B7FBD71-4FC0-E0F4-6F25-6A6BB84E9D5F}"/>
              </a:ext>
            </a:extLst>
          </p:cNvPr>
          <p:cNvSpPr txBox="1">
            <a:spLocks noChangeArrowheads="1"/>
          </p:cNvSpPr>
          <p:nvPr/>
        </p:nvSpPr>
        <p:spPr bwMode="auto">
          <a:xfrm flipH="1">
            <a:off x="424393" y="2129367"/>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pic>
        <p:nvPicPr>
          <p:cNvPr id="8" name="Picture 5">
            <a:extLst>
              <a:ext uri="{FF2B5EF4-FFF2-40B4-BE49-F238E27FC236}">
                <a16:creationId xmlns:a16="http://schemas.microsoft.com/office/drawing/2014/main" id="{EA816D46-E51E-C27A-18D1-A18EB83B914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71846A14-9683-C51A-F7B4-F8E36076091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2F4A706D-6089-B54E-F2C4-9504D5CBBB17}"/>
              </a:ext>
            </a:extLst>
          </p:cNvPr>
          <p:cNvSpPr/>
          <p:nvPr/>
        </p:nvSpPr>
        <p:spPr>
          <a:xfrm>
            <a:off x="395817" y="424393"/>
            <a:ext cx="2808817" cy="721783"/>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Luyện</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tập</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3:</a:t>
            </a:r>
          </a:p>
        </p:txBody>
      </p:sp>
      <p:pic>
        <p:nvPicPr>
          <p:cNvPr id="50185" name="Picture 1" descr="A triangle with a point and a square&#10;&#10;Description automatically generated with medium confidence">
            <a:extLst>
              <a:ext uri="{FF2B5EF4-FFF2-40B4-BE49-F238E27FC236}">
                <a16:creationId xmlns:a16="http://schemas.microsoft.com/office/drawing/2014/main" id="{32315616-0863-B4ED-0794-5DCD54467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2800" y="1313392"/>
            <a:ext cx="331681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018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9244"/>
                                        </p:tgtEl>
                                        <p:attrNameLst>
                                          <p:attrName>style.visibility</p:attrName>
                                        </p:attrNameLst>
                                      </p:cBhvr>
                                      <p:to>
                                        <p:strVal val="visible"/>
                                      </p:to>
                                    </p:set>
                                    <p:animEffect transition="in" filter="fade">
                                      <p:cBhvr>
                                        <p:cTn id="32" dur="1000"/>
                                        <p:tgtEl>
                                          <p:spTgt spid="9244"/>
                                        </p:tgtEl>
                                      </p:cBhvr>
                                    </p:animEffect>
                                    <p:anim calcmode="lin" valueType="num">
                                      <p:cBhvr>
                                        <p:cTn id="33" dur="1000" fill="hold"/>
                                        <p:tgtEl>
                                          <p:spTgt spid="9244"/>
                                        </p:tgtEl>
                                        <p:attrNameLst>
                                          <p:attrName>ppt_x</p:attrName>
                                        </p:attrNameLst>
                                      </p:cBhvr>
                                      <p:tavLst>
                                        <p:tav tm="0">
                                          <p:val>
                                            <p:strVal val="#ppt_x"/>
                                          </p:val>
                                        </p:tav>
                                        <p:tav tm="100000">
                                          <p:val>
                                            <p:strVal val="#ppt_x"/>
                                          </p:val>
                                        </p:tav>
                                      </p:tavLst>
                                    </p:anim>
                                    <p:anim calcmode="lin" valueType="num">
                                      <p:cBhvr>
                                        <p:cTn id="34" dur="1000" fill="hold"/>
                                        <p:tgtEl>
                                          <p:spTgt spid="9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4" grpId="0"/>
      <p:bldP spid="9244" grpId="1"/>
      <p:bldP spid="4" grpId="0"/>
      <p:bldP spid="4" grpId="1"/>
      <p:bldP spid="4" grpId="2"/>
      <p:bldP spid="7" grpId="0"/>
      <p:bldP spid="7" grpId="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lass container with fish and plants in it&#10;&#10;Description automatically generated">
            <a:extLst>
              <a:ext uri="{FF2B5EF4-FFF2-40B4-BE49-F238E27FC236}">
                <a16:creationId xmlns:a16="http://schemas.microsoft.com/office/drawing/2014/main" id="{DCC6F091-8B47-56B3-6F4F-99F54D031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967" y="1"/>
            <a:ext cx="34067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arge round metal tower&#10;&#10;Description automatically generated">
            <a:extLst>
              <a:ext uri="{FF2B5EF4-FFF2-40B4-BE49-F238E27FC236}">
                <a16:creationId xmlns:a16="http://schemas.microsoft.com/office/drawing/2014/main" id="{6C534C3D-5475-968E-41A0-375E6D97D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959" y="-15875"/>
            <a:ext cx="5117041" cy="682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round boxes&#10;&#10;Description automatically generated">
            <a:extLst>
              <a:ext uri="{FF2B5EF4-FFF2-40B4-BE49-F238E27FC236}">
                <a16:creationId xmlns:a16="http://schemas.microsoft.com/office/drawing/2014/main" id="{7840DA79-44DF-1ED7-C536-EB2513778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909" y="2198159"/>
            <a:ext cx="3395133" cy="29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oup of cone shaped party hats&#10;&#10;Description automatically generated">
            <a:extLst>
              <a:ext uri="{FF2B5EF4-FFF2-40B4-BE49-F238E27FC236}">
                <a16:creationId xmlns:a16="http://schemas.microsoft.com/office/drawing/2014/main" id="{D459F213-3950-3F07-7EDB-8E1D4C0A3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4886325"/>
            <a:ext cx="6858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light fixture from the ceiling&#10;&#10;Description automatically generated">
            <a:extLst>
              <a:ext uri="{FF2B5EF4-FFF2-40B4-BE49-F238E27FC236}">
                <a16:creationId xmlns:a16="http://schemas.microsoft.com/office/drawing/2014/main" id="{780567B8-6E1A-3340-03EA-F2C15E252D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42" y="2288117"/>
            <a:ext cx="3471333" cy="259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oup of people sitting at a table&#10;&#10;Description automatically generated">
            <a:extLst>
              <a:ext uri="{FF2B5EF4-FFF2-40B4-BE49-F238E27FC236}">
                <a16:creationId xmlns:a16="http://schemas.microsoft.com/office/drawing/2014/main" id="{AAB58B89-DAE1-50FB-A1B5-BA24C9D49E2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1275" y="121709"/>
            <a:ext cx="36449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peech Bubble: Rectangle 15">
            <a:extLst>
              <a:ext uri="{FF2B5EF4-FFF2-40B4-BE49-F238E27FC236}">
                <a16:creationId xmlns:a16="http://schemas.microsoft.com/office/drawing/2014/main" id="{B5A4A855-ED9B-30D9-4BBF-3A08B314F125}"/>
              </a:ext>
            </a:extLst>
          </p:cNvPr>
          <p:cNvSpPr/>
          <p:nvPr/>
        </p:nvSpPr>
        <p:spPr>
          <a:xfrm>
            <a:off x="7151159" y="4343400"/>
            <a:ext cx="4470400" cy="2252133"/>
          </a:xfrm>
          <a:prstGeom prst="wedgeRectCallout">
            <a:avLst>
              <a:gd name="adj1" fmla="val -58786"/>
              <a:gd name="adj2" fmla="val 58166"/>
            </a:avLst>
          </a:prstGeom>
          <a:solidFill>
            <a:schemeClr val="bg1"/>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C00000"/>
                </a:solidFill>
                <a:latin typeface="Arial" panose="020B0604020202020204" pitchFamily="34" charset="0"/>
                <a:cs typeface="Arial" panose="020B0604020202020204" pitchFamily="34" charset="0"/>
              </a:rPr>
              <a:t>+</a:t>
            </a:r>
            <a:r>
              <a:rPr lang="en-US" sz="2933" dirty="0" err="1">
                <a:solidFill>
                  <a:schemeClr val="tx1"/>
                </a:solidFill>
                <a:latin typeface="Arial" panose="020B0604020202020204" pitchFamily="34" charset="0"/>
                <a:cs typeface="Arial" panose="020B0604020202020204" pitchFamily="34" charset="0"/>
              </a:rPr>
              <a:t>Một</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số</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yếu</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tố</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cơ</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bản</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về</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Hình</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trụ</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và</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hình</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nón</a:t>
            </a:r>
            <a:r>
              <a:rPr lang="en-US" sz="2933" dirty="0">
                <a:solidFill>
                  <a:schemeClr val="tx1"/>
                </a:solidFill>
                <a:latin typeface="Arial" panose="020B0604020202020204" pitchFamily="34" charset="0"/>
                <a:cs typeface="Arial" panose="020B0604020202020204" pitchFamily="34" charset="0"/>
              </a:rPr>
              <a:t>?</a:t>
            </a:r>
          </a:p>
          <a:p>
            <a:pPr algn="ctr">
              <a:defRPr/>
            </a:pPr>
            <a:r>
              <a:rPr lang="en-US" sz="4000" b="1" dirty="0">
                <a:solidFill>
                  <a:srgbClr val="C00000"/>
                </a:solidFill>
                <a:latin typeface="Arial" panose="020B0604020202020204" pitchFamily="34" charset="0"/>
                <a:cs typeface="Arial" panose="020B0604020202020204" pitchFamily="34" charset="0"/>
              </a:rPr>
              <a:t>+</a:t>
            </a:r>
            <a:r>
              <a:rPr lang="en-US" sz="2933" dirty="0" err="1">
                <a:solidFill>
                  <a:schemeClr val="tx1"/>
                </a:solidFill>
                <a:latin typeface="Arial" panose="020B0604020202020204" pitchFamily="34" charset="0"/>
                <a:cs typeface="Arial" panose="020B0604020202020204" pitchFamily="34" charset="0"/>
              </a:rPr>
              <a:t>Công</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thức</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tính</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thể</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tích</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và</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diện</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tích</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của</a:t>
            </a:r>
            <a:r>
              <a:rPr lang="en-US" sz="2933" dirty="0">
                <a:solidFill>
                  <a:schemeClr val="tx1"/>
                </a:solidFill>
                <a:latin typeface="Arial" panose="020B0604020202020204" pitchFamily="34" charset="0"/>
                <a:cs typeface="Arial" panose="020B0604020202020204" pitchFamily="34" charset="0"/>
              </a:rPr>
              <a:t> </a:t>
            </a:r>
            <a:r>
              <a:rPr lang="en-US" sz="2933" dirty="0" err="1">
                <a:solidFill>
                  <a:schemeClr val="tx1"/>
                </a:solidFill>
                <a:latin typeface="Arial" panose="020B0604020202020204" pitchFamily="34" charset="0"/>
                <a:cs typeface="Arial" panose="020B0604020202020204" pitchFamily="34" charset="0"/>
              </a:rPr>
              <a:t>chúng</a:t>
            </a:r>
            <a:r>
              <a:rPr lang="en-US" sz="2933" dirty="0">
                <a:solidFill>
                  <a:schemeClr val="tx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a:extLst>
              <a:ext uri="{FF2B5EF4-FFF2-40B4-BE49-F238E27FC236}">
                <a16:creationId xmlns:a16="http://schemas.microsoft.com/office/drawing/2014/main" id="{7C8E9263-C831-C124-6CFC-7F945AB4056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20430768">
            <a:off x="10888134" y="5407025"/>
            <a:ext cx="1463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22;p15">
            <a:extLst>
              <a:ext uri="{FF2B5EF4-FFF2-40B4-BE49-F238E27FC236}">
                <a16:creationId xmlns:a16="http://schemas.microsoft.com/office/drawing/2014/main" id="{18700CEF-E501-D9C4-EBAC-83009CC4C5EF}"/>
              </a:ext>
            </a:extLst>
          </p:cNvPr>
          <p:cNvSpPr/>
          <p:nvPr/>
        </p:nvSpPr>
        <p:spPr>
          <a:xfrm>
            <a:off x="1066801" y="166159"/>
            <a:ext cx="2860675" cy="72178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Thực</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hành</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2:</a:t>
            </a:r>
          </a:p>
        </p:txBody>
      </p:sp>
      <p:pic>
        <p:nvPicPr>
          <p:cNvPr id="51204" name="Picture 8">
            <a:extLst>
              <a:ext uri="{FF2B5EF4-FFF2-40B4-BE49-F238E27FC236}">
                <a16:creationId xmlns:a16="http://schemas.microsoft.com/office/drawing/2014/main" id="{7D1634D8-0E94-409B-DADD-D89DE4EA9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53049">
            <a:off x="-1191684" y="-913342"/>
            <a:ext cx="2349501" cy="22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DF463BA2-9930-CF0C-E2C9-024A3ADEB34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305860" flipV="1">
            <a:off x="11115675" y="79376"/>
            <a:ext cx="85830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1B21430-E813-D2C6-70E1-F406AC82EDC6}"/>
              </a:ext>
            </a:extLst>
          </p:cNvPr>
          <p:cNvSpPr>
            <a:spLocks noChangeArrowheads="1"/>
          </p:cNvSpPr>
          <p:nvPr/>
        </p:nvSpPr>
        <p:spPr bwMode="auto">
          <a:xfrm>
            <a:off x="340783" y="214842"/>
            <a:ext cx="11265959" cy="30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Cắt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nửa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tròn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bằng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cứng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đường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kính</a:t>
            </a:r>
            <a:r>
              <a:rPr lang="en-US" altLang="en-US" sz="2667" dirty="0">
                <a:solidFill>
                  <a:srgbClr val="000000"/>
                </a:solidFill>
                <a:latin typeface="Arial" panose="020B0604020202020204" pitchFamily="34" charset="0"/>
                <a:cs typeface="Arial" panose="020B0604020202020204" pitchFamily="34" charset="0"/>
              </a:rPr>
              <a:t> AB=20cm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tâm</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là</a:t>
            </a:r>
            <a:r>
              <a:rPr lang="en-US" altLang="en-US" sz="2667" dirty="0">
                <a:solidFill>
                  <a:srgbClr val="000000"/>
                </a:solidFill>
                <a:latin typeface="Arial" panose="020B0604020202020204" pitchFamily="34" charset="0"/>
                <a:cs typeface="Arial" panose="020B0604020202020204" pitchFamily="34" charset="0"/>
              </a:rPr>
              <a:t> S.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cuộn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nửa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tròn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lại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SA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SB </a:t>
            </a:r>
            <a:r>
              <a:rPr lang="en-US" altLang="en-US" sz="2667" dirty="0" err="1">
                <a:solidFill>
                  <a:srgbClr val="000000"/>
                </a:solidFill>
                <a:latin typeface="Arial" panose="020B0604020202020204" pitchFamily="34" charset="0"/>
                <a:cs typeface="Arial" panose="020B0604020202020204" pitchFamily="34" charset="0"/>
              </a:rPr>
              <a:t>sát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nhau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như</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10.12( </a:t>
            </a:r>
            <a:r>
              <a:rPr lang="en-US" altLang="en-US" sz="2667" dirty="0" err="1">
                <a:solidFill>
                  <a:srgbClr val="000000"/>
                </a:solidFill>
                <a:latin typeface="Arial" panose="020B0604020202020204" pitchFamily="34" charset="0"/>
                <a:cs typeface="Arial" panose="020B0604020202020204" pitchFamily="34" charset="0"/>
              </a:rPr>
              <a:t>dùng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keo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dán</a:t>
            </a:r>
            <a:r>
              <a:rPr lang="en-US" altLang="en-US" sz="2667" dirty="0">
                <a:solidFill>
                  <a:srgbClr val="000000"/>
                </a:solidFill>
                <a:latin typeface="Arial" panose="020B0604020202020204" pitchFamily="34" charset="0"/>
                <a:cs typeface="Arial" panose="020B0604020202020204" pitchFamily="34" charset="0"/>
              </a:rPr>
              <a:t>), ta </a:t>
            </a:r>
            <a:r>
              <a:rPr lang="en-US" altLang="en-US" sz="2667" dirty="0" err="1">
                <a:solidFill>
                  <a:srgbClr val="000000"/>
                </a:solidFill>
                <a:latin typeface="Arial" panose="020B0604020202020204" pitchFamily="34" charset="0"/>
                <a:cs typeface="Arial" panose="020B0604020202020204" pitchFamily="34" charset="0"/>
              </a:rPr>
              <a:t>được</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nón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đỉnh</a:t>
            </a:r>
            <a:r>
              <a:rPr lang="en-US" altLang="en-US" sz="2667" dirty="0">
                <a:solidFill>
                  <a:srgbClr val="000000"/>
                </a:solidFill>
                <a:latin typeface="Arial" panose="020B0604020202020204" pitchFamily="34" charset="0"/>
                <a:cs typeface="Arial" panose="020B0604020202020204" pitchFamily="34" charset="0"/>
              </a:rPr>
              <a:t> S. </a:t>
            </a:r>
            <a:r>
              <a:rPr lang="en-US" altLang="en-US" sz="2667" dirty="0" err="1">
                <a:solidFill>
                  <a:srgbClr val="000000"/>
                </a:solidFill>
                <a:latin typeface="Arial" panose="020B0604020202020204" pitchFamily="34" charset="0"/>
                <a:cs typeface="Arial" panose="020B0604020202020204" pitchFamily="34" charset="0"/>
              </a:rPr>
              <a:t>Hãy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biết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độ</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dài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đường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sinh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chu vi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của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nón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a:t>
            </a:r>
          </a:p>
        </p:txBody>
      </p:sp>
      <p:pic>
        <p:nvPicPr>
          <p:cNvPr id="4" name="Picture 3" descr="A drawing of a cone&#10;&#10;Description automatically generated">
            <a:extLst>
              <a:ext uri="{FF2B5EF4-FFF2-40B4-BE49-F238E27FC236}">
                <a16:creationId xmlns:a16="http://schemas.microsoft.com/office/drawing/2014/main" id="{2D6A1A36-E163-EEB0-03D6-62C5F9781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77659"/>
            <a:ext cx="98552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65486682-35BF-4694-C81D-DA8FDDF0D2A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20430768">
            <a:off x="10888134" y="5407025"/>
            <a:ext cx="1463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oogle Shape;305;p14">
            <a:extLst>
              <a:ext uri="{FF2B5EF4-FFF2-40B4-BE49-F238E27FC236}">
                <a16:creationId xmlns:a16="http://schemas.microsoft.com/office/drawing/2014/main" id="{217FBE4A-920F-C34E-05DD-F5C0ECDF4E75}"/>
              </a:ext>
            </a:extLst>
          </p:cNvPr>
          <p:cNvGrpSpPr>
            <a:grpSpLocks/>
          </p:cNvGrpSpPr>
          <p:nvPr/>
        </p:nvGrpSpPr>
        <p:grpSpPr bwMode="auto">
          <a:xfrm flipH="1">
            <a:off x="298451" y="3326342"/>
            <a:ext cx="1133475" cy="791633"/>
            <a:chOff x="7890477" y="787864"/>
            <a:chExt cx="2022200" cy="1289304"/>
          </a:xfrm>
        </p:grpSpPr>
        <p:pic>
          <p:nvPicPr>
            <p:cNvPr id="52233" name="Google Shape;306;p14">
              <a:extLst>
                <a:ext uri="{FF2B5EF4-FFF2-40B4-BE49-F238E27FC236}">
                  <a16:creationId xmlns:a16="http://schemas.microsoft.com/office/drawing/2014/main" id="{01E839D0-3151-618D-A124-062A71E0209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187" y="787864"/>
              <a:ext cx="1912845" cy="1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Google Shape;307;p14">
              <a:extLst>
                <a:ext uri="{FF2B5EF4-FFF2-40B4-BE49-F238E27FC236}">
                  <a16:creationId xmlns:a16="http://schemas.microsoft.com/office/drawing/2014/main" id="{A3AB902E-B053-D321-1E69-5F3E90D57223}"/>
                </a:ext>
              </a:extLst>
            </p:cNvPr>
            <p:cNvSpPr txBox="1">
              <a:spLocks noChangeArrowheads="1"/>
            </p:cNvSpPr>
            <p:nvPr/>
          </p:nvSpPr>
          <p:spPr bwMode="auto">
            <a:xfrm>
              <a:off x="7890477" y="870543"/>
              <a:ext cx="2022200" cy="76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grpSp>
      <p:sp>
        <p:nvSpPr>
          <p:cNvPr id="13" name="Google Shape;322;p15">
            <a:extLst>
              <a:ext uri="{FF2B5EF4-FFF2-40B4-BE49-F238E27FC236}">
                <a16:creationId xmlns:a16="http://schemas.microsoft.com/office/drawing/2014/main" id="{D8C82C4A-A825-B861-1CF5-C8140E29B01A}"/>
              </a:ext>
            </a:extLst>
          </p:cNvPr>
          <p:cNvSpPr/>
          <p:nvPr/>
        </p:nvSpPr>
        <p:spPr>
          <a:xfrm>
            <a:off x="1066801" y="166159"/>
            <a:ext cx="2860675" cy="72178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Thực</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hành</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2:</a:t>
            </a:r>
          </a:p>
        </p:txBody>
      </p:sp>
      <p:pic>
        <p:nvPicPr>
          <p:cNvPr id="52229" name="Picture 8">
            <a:extLst>
              <a:ext uri="{FF2B5EF4-FFF2-40B4-BE49-F238E27FC236}">
                <a16:creationId xmlns:a16="http://schemas.microsoft.com/office/drawing/2014/main" id="{8647E498-BFB3-351B-006D-00736DF2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53049">
            <a:off x="-1191684" y="-913342"/>
            <a:ext cx="2349501" cy="22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a:extLst>
              <a:ext uri="{FF2B5EF4-FFF2-40B4-BE49-F238E27FC236}">
                <a16:creationId xmlns:a16="http://schemas.microsoft.com/office/drawing/2014/main" id="{FB2BF5BC-6FDF-2268-6238-0BF8A28CE27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0305860" flipV="1">
            <a:off x="11115675" y="79376"/>
            <a:ext cx="85830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889A85-2E44-C5A2-39A1-8495191642CE}"/>
              </a:ext>
            </a:extLst>
          </p:cNvPr>
          <p:cNvSpPr>
            <a:spLocks noChangeArrowheads="1"/>
          </p:cNvSpPr>
          <p:nvPr/>
        </p:nvSpPr>
        <p:spPr bwMode="auto">
          <a:xfrm>
            <a:off x="340783" y="214842"/>
            <a:ext cx="11265959" cy="30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Cắt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nửa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tròn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bằng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giấy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cứng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đường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kính</a:t>
            </a:r>
            <a:r>
              <a:rPr lang="en-US" altLang="en-US" sz="2667" dirty="0">
                <a:solidFill>
                  <a:srgbClr val="000000"/>
                </a:solidFill>
                <a:latin typeface="Arial" panose="020B0604020202020204" pitchFamily="34" charset="0"/>
                <a:cs typeface="Arial" panose="020B0604020202020204" pitchFamily="34" charset="0"/>
              </a:rPr>
              <a:t> AB=20cm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tâm</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là</a:t>
            </a:r>
            <a:r>
              <a:rPr lang="en-US" altLang="en-US" sz="2667" dirty="0">
                <a:solidFill>
                  <a:srgbClr val="000000"/>
                </a:solidFill>
                <a:latin typeface="Arial" panose="020B0604020202020204" pitchFamily="34" charset="0"/>
                <a:cs typeface="Arial" panose="020B0604020202020204" pitchFamily="34" charset="0"/>
              </a:rPr>
              <a:t> S.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cuộn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nửa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tròn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lại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sao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SA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SB </a:t>
            </a:r>
            <a:r>
              <a:rPr lang="en-US" altLang="en-US" sz="2667" dirty="0" err="1">
                <a:solidFill>
                  <a:srgbClr val="000000"/>
                </a:solidFill>
                <a:latin typeface="Arial" panose="020B0604020202020204" pitchFamily="34" charset="0"/>
                <a:cs typeface="Arial" panose="020B0604020202020204" pitchFamily="34" charset="0"/>
              </a:rPr>
              <a:t>sát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nhau</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như</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10.12( </a:t>
            </a:r>
            <a:r>
              <a:rPr lang="en-US" altLang="en-US" sz="2667" dirty="0" err="1">
                <a:solidFill>
                  <a:srgbClr val="000000"/>
                </a:solidFill>
                <a:latin typeface="Arial" panose="020B0604020202020204" pitchFamily="34" charset="0"/>
                <a:cs typeface="Arial" panose="020B0604020202020204" pitchFamily="34" charset="0"/>
              </a:rPr>
              <a:t>dùng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băng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keo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dán</a:t>
            </a:r>
            <a:r>
              <a:rPr lang="en-US" altLang="en-US" sz="2667" dirty="0">
                <a:solidFill>
                  <a:srgbClr val="000000"/>
                </a:solidFill>
                <a:latin typeface="Arial" panose="020B0604020202020204" pitchFamily="34" charset="0"/>
                <a:cs typeface="Arial" panose="020B0604020202020204" pitchFamily="34" charset="0"/>
              </a:rPr>
              <a:t> ), ta </a:t>
            </a:r>
            <a:r>
              <a:rPr lang="en-US" altLang="en-US" sz="2667" dirty="0" err="1">
                <a:solidFill>
                  <a:srgbClr val="000000"/>
                </a:solidFill>
                <a:latin typeface="Arial" panose="020B0604020202020204" pitchFamily="34" charset="0"/>
                <a:cs typeface="Arial" panose="020B0604020202020204" pitchFamily="34" charset="0"/>
              </a:rPr>
              <a:t>được</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một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nón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đỉnh</a:t>
            </a:r>
            <a:r>
              <a:rPr lang="en-US" altLang="en-US" sz="2667" dirty="0">
                <a:solidFill>
                  <a:srgbClr val="000000"/>
                </a:solidFill>
                <a:latin typeface="Arial" panose="020B0604020202020204" pitchFamily="34" charset="0"/>
                <a:cs typeface="Arial" panose="020B0604020202020204" pitchFamily="34" charset="0"/>
              </a:rPr>
              <a:t> S. </a:t>
            </a:r>
            <a:r>
              <a:rPr lang="en-US" altLang="en-US" sz="2667" dirty="0" err="1">
                <a:solidFill>
                  <a:srgbClr val="000000"/>
                </a:solidFill>
                <a:latin typeface="Arial" panose="020B0604020202020204" pitchFamily="34" charset="0"/>
                <a:cs typeface="Arial" panose="020B0604020202020204" pitchFamily="34" charset="0"/>
              </a:rPr>
              <a:t>Hãy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cho</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biết</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độ</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dài</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đường</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sinh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và</a:t>
            </a:r>
            <a:r>
              <a:rPr lang="en-US" altLang="en-US" sz="2667" dirty="0">
                <a:solidFill>
                  <a:srgbClr val="000000"/>
                </a:solidFill>
                <a:latin typeface="Arial" panose="020B0604020202020204" pitchFamily="34" charset="0"/>
                <a:cs typeface="Arial" panose="020B0604020202020204" pitchFamily="34" charset="0"/>
              </a:rPr>
              <a:t> chu vi </a:t>
            </a:r>
            <a:r>
              <a:rPr lang="en-US" altLang="en-US" sz="2667" dirty="0" err="1">
                <a:solidFill>
                  <a:srgbClr val="000000"/>
                </a:solidFill>
                <a:latin typeface="Arial" panose="020B0604020202020204" pitchFamily="34" charset="0"/>
                <a:cs typeface="Arial" panose="020B0604020202020204" pitchFamily="34" charset="0"/>
              </a:rPr>
              <a:t>đáy</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của</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hình</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nón</a:t>
            </a:r>
            <a:r>
              <a:rPr lang="en-US" altLang="en-US" sz="2667" dirty="0">
                <a:solidFill>
                  <a:srgbClr val="000000"/>
                </a:solidFill>
                <a:latin typeface="Arial" panose="020B0604020202020204" pitchFamily="34" charset="0"/>
                <a:cs typeface="Arial" panose="020B0604020202020204" pitchFamily="34" charset="0"/>
              </a:rPr>
              <a:t> </a:t>
            </a:r>
            <a:r>
              <a:rPr lang="en-US" altLang="en-US" sz="2667" dirty="0" err="1">
                <a:solidFill>
                  <a:srgbClr val="000000"/>
                </a:solidFill>
                <a:latin typeface="Arial" panose="020B0604020202020204" pitchFamily="34" charset="0"/>
                <a:cs typeface="Arial" panose="020B0604020202020204" pitchFamily="34" charset="0"/>
              </a:rPr>
              <a:t>đó</a:t>
            </a:r>
            <a:r>
              <a:rPr lang="en-US" altLang="en-US" sz="2667" dirty="0">
                <a:solidFill>
                  <a:srgbClr val="00000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A5B257F0-D48A-C6A3-5C2E-724EF9DAA488}"/>
              </a:ext>
            </a:extLst>
          </p:cNvPr>
          <p:cNvSpPr txBox="1">
            <a:spLocks noChangeArrowheads="1"/>
          </p:cNvSpPr>
          <p:nvPr/>
        </p:nvSpPr>
        <p:spPr bwMode="auto">
          <a:xfrm>
            <a:off x="1574800" y="4058709"/>
            <a:ext cx="9550400" cy="25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Ta có</a:t>
            </a:r>
            <a:r>
              <a:rPr lang="en-US" altLang="en-US" sz="2667" dirty="0">
                <a:solidFill>
                  <a:srgbClr val="000000"/>
                </a:solidFill>
                <a:latin typeface="Arial" panose="020B0604020202020204" pitchFamily="34" charset="0"/>
                <a:cs typeface="Arial" panose="020B0604020202020204" pitchFamily="34" charset="0"/>
              </a:rPr>
              <a:t>:</a:t>
            </a:r>
            <a:r>
              <a:rPr lang="vi-VN" altLang="en-US" sz="2667" dirty="0">
                <a:solidFill>
                  <a:srgbClr val="000000"/>
                </a:solidFill>
                <a:latin typeface="Arial" panose="020B0604020202020204" pitchFamily="34" charset="0"/>
                <a:cs typeface="Arial" panose="020B0604020202020204" pitchFamily="34" charset="0"/>
              </a:rPr>
              <a:t> đường sinh của hình nón là đoạn thẳng SA nên độ dài đường sinh là 20</a:t>
            </a:r>
            <a:r>
              <a:rPr lang="en-US" altLang="en-US" sz="2667" dirty="0">
                <a:solidFill>
                  <a:srgbClr val="000000"/>
                </a:solidFill>
                <a:latin typeface="Arial" panose="020B0604020202020204" pitchFamily="34" charset="0"/>
                <a:cs typeface="Arial" panose="020B0604020202020204" pitchFamily="34" charset="0"/>
              </a:rPr>
              <a:t>:2</a:t>
            </a:r>
            <a:r>
              <a:rPr lang="vi-VN" altLang="en-US" sz="2667" dirty="0">
                <a:solidFill>
                  <a:srgbClr val="000000"/>
                </a:solidFill>
                <a:latin typeface="Arial" panose="020B0604020202020204" pitchFamily="34" charset="0"/>
                <a:cs typeface="Arial" panose="020B0604020202020204" pitchFamily="34" charset="0"/>
              </a:rPr>
              <a:t>=10 (cm).</a:t>
            </a:r>
            <a:endParaRPr lang="en-US" altLang="en-US" sz="2667" dirty="0">
              <a:solidFill>
                <a:srgbClr val="000000"/>
              </a:solidFill>
              <a:latin typeface="Arial" panose="020B0604020202020204" pitchFamily="34" charset="0"/>
              <a:cs typeface="Arial" panose="020B0604020202020204" pitchFamily="34" charset="0"/>
            </a:endParaRPr>
          </a:p>
          <a:p>
            <a:pPr algn="just">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Vì hình nón được tạo bởi nửa hình tròn nên chu vi đáy của hình nón chính là độ dài cung AB hay nửa chu vi của hình tròn đường kính AB.</a:t>
            </a:r>
            <a:endParaRPr lang="en-US" altLang="en-US" sz="2667" dirty="0">
              <a:solidFill>
                <a:srgbClr val="000000"/>
              </a:solidFill>
              <a:latin typeface="Arial" panose="020B0604020202020204" pitchFamily="34" charset="0"/>
              <a:cs typeface="Arial" panose="020B0604020202020204" pitchFamily="34" charset="0"/>
            </a:endParaRPr>
          </a:p>
          <a:p>
            <a:pPr algn="just">
              <a:spcBef>
                <a:spcPct val="0"/>
              </a:spcBef>
              <a:buFontTx/>
              <a:buNone/>
            </a:pPr>
            <a:r>
              <a:rPr lang="vi-VN" altLang="en-US" sz="2667" dirty="0">
                <a:solidFill>
                  <a:srgbClr val="000000"/>
                </a:solidFill>
                <a:latin typeface="Arial" panose="020B0604020202020204" pitchFamily="34" charset="0"/>
                <a:cs typeface="Arial" panose="020B0604020202020204" pitchFamily="34" charset="0"/>
              </a:rPr>
              <a:t>Chu vi hình tròn đáy của hình nón là: 20</a:t>
            </a:r>
            <a:r>
              <a:rPr lang="el-GR" altLang="en-US" sz="2667" dirty="0">
                <a:solidFill>
                  <a:srgbClr val="000000"/>
                </a:solidFill>
                <a:latin typeface="Arial" panose="020B0604020202020204" pitchFamily="34" charset="0"/>
                <a:cs typeface="Arial" panose="020B0604020202020204" pitchFamily="34" charset="0"/>
              </a:rPr>
              <a:t>π</a:t>
            </a:r>
            <a:r>
              <a:rPr lang="en-US" altLang="en-US" sz="2667" dirty="0">
                <a:solidFill>
                  <a:srgbClr val="000000"/>
                </a:solidFill>
                <a:latin typeface="Arial" panose="020B0604020202020204" pitchFamily="34" charset="0"/>
                <a:cs typeface="Arial" panose="020B0604020202020204" pitchFamily="34" charset="0"/>
              </a:rPr>
              <a:t>:</a:t>
            </a:r>
            <a:r>
              <a:rPr lang="el-GR" altLang="en-US" sz="2667" dirty="0">
                <a:solidFill>
                  <a:srgbClr val="000000"/>
                </a:solidFill>
                <a:latin typeface="Arial" panose="020B0604020202020204" pitchFamily="34" charset="0"/>
                <a:cs typeface="Arial" panose="020B0604020202020204" pitchFamily="34" charset="0"/>
              </a:rPr>
              <a:t>2=10𝜋 (</a:t>
            </a:r>
            <a:r>
              <a:rPr lang="vi-VN" altLang="en-US" sz="2667" dirty="0">
                <a:solidFill>
                  <a:srgbClr val="000000"/>
                </a:solidFill>
                <a:latin typeface="Arial" panose="020B0604020202020204" pitchFamily="34" charset="0"/>
                <a:cs typeface="Arial" panose="020B0604020202020204" pitchFamily="34" charset="0"/>
              </a:rPr>
              <a:t>cm).</a:t>
            </a:r>
            <a:endParaRPr lang="en-US" altLang="en-US" sz="2667"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D4EEFC30-0BFF-2923-310B-3A33B0B3C099}"/>
              </a:ext>
            </a:extLst>
          </p:cNvPr>
          <p:cNvSpPr>
            <a:spLocks noChangeArrowheads="1"/>
          </p:cNvSpPr>
          <p:nvPr/>
        </p:nvSpPr>
        <p:spPr bwMode="auto">
          <a:xfrm>
            <a:off x="577850" y="113242"/>
            <a:ext cx="7491942" cy="535517"/>
          </a:xfrm>
          <a:prstGeom prst="rect">
            <a:avLst/>
          </a:prstGeom>
          <a:solidFill>
            <a:schemeClr val="accent3"/>
          </a:solidFill>
          <a:ln w="9525">
            <a:noFill/>
            <a:miter lim="800000"/>
            <a:headEnd/>
            <a:tailEnd/>
          </a:ln>
          <a:effectLst/>
        </p:spPr>
        <p:txBody>
          <a:bodyPr anchor="ctr"/>
          <a:lstStyle/>
          <a:p>
            <a:pPr marL="468337" indent="-468337" algn="ctr" defTabSz="914446">
              <a:defRPr/>
            </a:pP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2.Diện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tích</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xung</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quanh</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và</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thể</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tích</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hình</a:t>
            </a:r>
            <a:r>
              <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prstClr val="white"/>
                </a:solidFill>
                <a:effectLst>
                  <a:outerShdw blurRad="38100" dist="38100" dir="2700000" algn="tl">
                    <a:srgbClr val="C0C0C0"/>
                  </a:outerShdw>
                </a:effectLst>
                <a:latin typeface="Times New Roman" pitchFamily="18" charset="0"/>
                <a:cs typeface="Times New Roman" pitchFamily="18" charset="0"/>
              </a:rPr>
              <a:t>nón</a:t>
            </a:r>
            <a:endParaRPr lang="en-US" sz="2800" b="1" dirty="0">
              <a:solidFill>
                <a:prstClr val="white"/>
              </a:solidFill>
              <a:effectLst>
                <a:outerShdw blurRad="38100" dist="38100" dir="2700000" algn="tl">
                  <a:srgbClr val="C0C0C0"/>
                </a:outerShdw>
              </a:effectLst>
              <a:latin typeface="Times New Roman" pitchFamily="18" charset="0"/>
              <a:cs typeface="Times New Roman" pitchFamily="18" charset="0"/>
            </a:endParaRPr>
          </a:p>
        </p:txBody>
      </p:sp>
      <p:sp>
        <p:nvSpPr>
          <p:cNvPr id="53251" name="TextBox 9">
            <a:extLst>
              <a:ext uri="{FF2B5EF4-FFF2-40B4-BE49-F238E27FC236}">
                <a16:creationId xmlns:a16="http://schemas.microsoft.com/office/drawing/2014/main" id="{E6EBC3D8-D42A-4475-1818-065722D15CD7}"/>
              </a:ext>
            </a:extLst>
          </p:cNvPr>
          <p:cNvSpPr txBox="1">
            <a:spLocks noChangeArrowheads="1"/>
          </p:cNvSpPr>
          <p:nvPr/>
        </p:nvSpPr>
        <p:spPr bwMode="auto">
          <a:xfrm>
            <a:off x="763059" y="582084"/>
            <a:ext cx="11428941" cy="187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dirty="0">
                <a:solidFill>
                  <a:srgbClr val="000000"/>
                </a:solidFill>
              </a:rPr>
              <a:t>           </a:t>
            </a:r>
            <a:r>
              <a:rPr lang="en-US" altLang="en-US" sz="2667" dirty="0" err="1">
                <a:solidFill>
                  <a:srgbClr val="000000"/>
                </a:solidFill>
              </a:rPr>
              <a:t>Người</a:t>
            </a:r>
            <a:r>
              <a:rPr lang="en-US" altLang="en-US" sz="2667" dirty="0">
                <a:solidFill>
                  <a:srgbClr val="000000"/>
                </a:solidFill>
              </a:rPr>
              <a:t> ta </a:t>
            </a:r>
            <a:r>
              <a:rPr lang="en-US" altLang="en-US" sz="2667" dirty="0" err="1">
                <a:solidFill>
                  <a:srgbClr val="000000"/>
                </a:solidFill>
              </a:rPr>
              <a:t>coi</a:t>
            </a:r>
            <a:r>
              <a:rPr lang="en-US" altLang="en-US" sz="2667" dirty="0">
                <a:solidFill>
                  <a:srgbClr val="000000"/>
                </a:solidFill>
              </a:rPr>
              <a:t> </a:t>
            </a:r>
            <a:r>
              <a:rPr lang="en-US" altLang="en-US" sz="2667" dirty="0" err="1">
                <a:solidFill>
                  <a:srgbClr val="000000"/>
                </a:solidFill>
              </a:rPr>
              <a:t>diện</a:t>
            </a:r>
            <a:r>
              <a:rPr lang="en-US" altLang="en-US" sz="2667" dirty="0">
                <a:solidFill>
                  <a:srgbClr val="000000"/>
                </a:solidFill>
              </a:rPr>
              <a:t> </a:t>
            </a:r>
            <a:r>
              <a:rPr lang="en-US" altLang="en-US" sz="2667" dirty="0" err="1">
                <a:solidFill>
                  <a:srgbClr val="000000"/>
                </a:solidFill>
              </a:rPr>
              <a:t>tích</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quạt</a:t>
            </a:r>
            <a:r>
              <a:rPr lang="en-US" altLang="en-US" sz="2667" dirty="0">
                <a:solidFill>
                  <a:srgbClr val="000000"/>
                </a:solidFill>
              </a:rPr>
              <a:t> </a:t>
            </a:r>
            <a:r>
              <a:rPr lang="en-US" altLang="en-US" sz="2667" dirty="0" err="1">
                <a:solidFill>
                  <a:srgbClr val="000000"/>
                </a:solidFill>
              </a:rPr>
              <a:t>tròn</a:t>
            </a:r>
            <a:r>
              <a:rPr lang="en-US" altLang="en-US" sz="2667" dirty="0">
                <a:solidFill>
                  <a:srgbClr val="000000"/>
                </a:solidFill>
              </a:rPr>
              <a:t> SAB ( </a:t>
            </a:r>
            <a:r>
              <a:rPr lang="en-US" altLang="en-US" sz="2667" dirty="0" err="1">
                <a:solidFill>
                  <a:srgbClr val="000000"/>
                </a:solidFill>
              </a:rPr>
              <a:t>xem</a:t>
            </a:r>
            <a:r>
              <a:rPr lang="en-US" altLang="en-US" sz="2667" dirty="0">
                <a:solidFill>
                  <a:srgbClr val="000000"/>
                </a:solidFill>
              </a:rPr>
              <a:t> </a:t>
            </a:r>
            <a:r>
              <a:rPr lang="en-US" altLang="en-US" sz="2667" dirty="0" err="1">
                <a:solidFill>
                  <a:srgbClr val="000000"/>
                </a:solidFill>
              </a:rPr>
              <a:t>thực</a:t>
            </a:r>
            <a:r>
              <a:rPr lang="en-US" altLang="en-US" sz="2667" dirty="0">
                <a:solidFill>
                  <a:srgbClr val="000000"/>
                </a:solidFill>
              </a:rPr>
              <a:t> </a:t>
            </a:r>
            <a:r>
              <a:rPr lang="en-US" altLang="en-US" sz="2667" dirty="0" err="1">
                <a:solidFill>
                  <a:srgbClr val="000000"/>
                </a:solidFill>
              </a:rPr>
              <a:t>hành</a:t>
            </a:r>
            <a:r>
              <a:rPr lang="en-US" altLang="en-US" sz="2667" dirty="0">
                <a:solidFill>
                  <a:srgbClr val="000000"/>
                </a:solidFill>
              </a:rPr>
              <a:t> 2) </a:t>
            </a:r>
            <a:r>
              <a:rPr lang="en-US" altLang="en-US" sz="2667" dirty="0" err="1">
                <a:solidFill>
                  <a:srgbClr val="000000"/>
                </a:solidFill>
              </a:rPr>
              <a:t>chính</a:t>
            </a:r>
            <a:r>
              <a:rPr lang="en-US" altLang="en-US" sz="2667" dirty="0">
                <a:solidFill>
                  <a:srgbClr val="000000"/>
                </a:solidFill>
              </a:rPr>
              <a:t> </a:t>
            </a:r>
            <a:r>
              <a:rPr lang="en-US" altLang="en-US" sz="2667" dirty="0" err="1">
                <a:solidFill>
                  <a:srgbClr val="000000"/>
                </a:solidFill>
              </a:rPr>
              <a:t>là</a:t>
            </a:r>
            <a:r>
              <a:rPr lang="en-US" altLang="en-US" sz="2667" dirty="0">
                <a:solidFill>
                  <a:srgbClr val="000000"/>
                </a:solidFill>
              </a:rPr>
              <a:t> </a:t>
            </a:r>
            <a:r>
              <a:rPr lang="en-US" altLang="en-US" sz="2667" dirty="0" err="1">
                <a:solidFill>
                  <a:srgbClr val="000000"/>
                </a:solidFill>
              </a:rPr>
              <a:t>diện</a:t>
            </a:r>
            <a:r>
              <a:rPr lang="en-US" altLang="en-US" sz="2667" dirty="0">
                <a:solidFill>
                  <a:srgbClr val="000000"/>
                </a:solidFill>
              </a:rPr>
              <a:t> </a:t>
            </a:r>
            <a:r>
              <a:rPr lang="en-US" altLang="en-US" sz="2667" dirty="0" err="1">
                <a:solidFill>
                  <a:srgbClr val="000000"/>
                </a:solidFill>
              </a:rPr>
              <a:t>tích</a:t>
            </a:r>
            <a:r>
              <a:rPr lang="en-US" altLang="en-US" sz="2667" dirty="0">
                <a:solidFill>
                  <a:srgbClr val="000000"/>
                </a:solidFill>
              </a:rPr>
              <a:t> </a:t>
            </a:r>
            <a:r>
              <a:rPr lang="en-US" altLang="en-US" sz="2667" dirty="0" err="1">
                <a:solidFill>
                  <a:srgbClr val="000000"/>
                </a:solidFill>
              </a:rPr>
              <a:t>xung</a:t>
            </a:r>
            <a:r>
              <a:rPr lang="en-US" altLang="en-US" sz="2667" dirty="0">
                <a:solidFill>
                  <a:srgbClr val="000000"/>
                </a:solidFill>
              </a:rPr>
              <a:t> </a:t>
            </a:r>
            <a:r>
              <a:rPr lang="en-US" altLang="en-US" sz="2667" dirty="0" err="1">
                <a:solidFill>
                  <a:srgbClr val="000000"/>
                </a:solidFill>
              </a:rPr>
              <a:t>quanh</a:t>
            </a:r>
            <a:r>
              <a:rPr lang="en-US" altLang="en-US" sz="2667" dirty="0">
                <a:solidFill>
                  <a:srgbClr val="000000"/>
                </a:solidFill>
              </a:rPr>
              <a:t> </a:t>
            </a:r>
            <a:r>
              <a:rPr lang="en-US" altLang="en-US" sz="2667" dirty="0" err="1">
                <a:solidFill>
                  <a:srgbClr val="000000"/>
                </a:solidFill>
              </a:rPr>
              <a:t>của</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nón</a:t>
            </a:r>
            <a:r>
              <a:rPr lang="en-US" altLang="en-US" sz="2667" dirty="0">
                <a:solidFill>
                  <a:srgbClr val="000000"/>
                </a:solidFill>
              </a:rPr>
              <a:t> </a:t>
            </a:r>
            <a:r>
              <a:rPr lang="en-US" altLang="en-US" sz="2667" dirty="0" err="1">
                <a:solidFill>
                  <a:srgbClr val="000000"/>
                </a:solidFill>
              </a:rPr>
              <a:t>được</a:t>
            </a:r>
            <a:r>
              <a:rPr lang="en-US" altLang="en-US" sz="2667" dirty="0">
                <a:solidFill>
                  <a:srgbClr val="000000"/>
                </a:solidFill>
              </a:rPr>
              <a:t> </a:t>
            </a:r>
            <a:r>
              <a:rPr lang="en-US" altLang="en-US" sz="2667" dirty="0" err="1">
                <a:solidFill>
                  <a:srgbClr val="000000"/>
                </a:solidFill>
              </a:rPr>
              <a:t>tạo</a:t>
            </a:r>
            <a:r>
              <a:rPr lang="en-US" altLang="en-US" sz="2667" dirty="0">
                <a:solidFill>
                  <a:srgbClr val="000000"/>
                </a:solidFill>
              </a:rPr>
              <a:t> </a:t>
            </a:r>
            <a:r>
              <a:rPr lang="en-US" altLang="en-US" sz="2667" dirty="0" err="1">
                <a:solidFill>
                  <a:srgbClr val="000000"/>
                </a:solidFill>
              </a:rPr>
              <a:t>thành</a:t>
            </a:r>
            <a:r>
              <a:rPr lang="en-US" altLang="en-US" sz="2667" dirty="0">
                <a:solidFill>
                  <a:srgbClr val="000000"/>
                </a:solidFill>
              </a:rPr>
              <a:t>. Cho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nón</a:t>
            </a:r>
            <a:r>
              <a:rPr lang="en-US" altLang="en-US" sz="2667" dirty="0">
                <a:solidFill>
                  <a:srgbClr val="000000"/>
                </a:solidFill>
              </a:rPr>
              <a:t> </a:t>
            </a:r>
            <a:r>
              <a:rPr lang="en-US" altLang="en-US" sz="2667" dirty="0" err="1">
                <a:solidFill>
                  <a:srgbClr val="000000"/>
                </a:solidFill>
              </a:rPr>
              <a:t>có</a:t>
            </a:r>
            <a:r>
              <a:rPr lang="en-US" altLang="en-US" sz="2667" dirty="0">
                <a:solidFill>
                  <a:srgbClr val="000000"/>
                </a:solidFill>
              </a:rPr>
              <a:t> </a:t>
            </a:r>
            <a:r>
              <a:rPr lang="en-US" altLang="en-US" sz="2667" dirty="0" err="1">
                <a:solidFill>
                  <a:srgbClr val="000000"/>
                </a:solidFill>
              </a:rPr>
              <a:t>đường</a:t>
            </a:r>
            <a:r>
              <a:rPr lang="en-US" altLang="en-US" sz="2667" dirty="0">
                <a:solidFill>
                  <a:srgbClr val="000000"/>
                </a:solidFill>
              </a:rPr>
              <a:t> </a:t>
            </a:r>
            <a:r>
              <a:rPr lang="en-US" altLang="en-US" sz="2667" dirty="0" err="1">
                <a:solidFill>
                  <a:srgbClr val="000000"/>
                </a:solidFill>
              </a:rPr>
              <a:t>sinh</a:t>
            </a:r>
            <a:r>
              <a:rPr lang="en-US" altLang="en-US" sz="2667" dirty="0">
                <a:solidFill>
                  <a:srgbClr val="000000"/>
                </a:solidFill>
              </a:rPr>
              <a:t> l= 9cm </a:t>
            </a:r>
            <a:r>
              <a:rPr lang="en-US" altLang="en-US" sz="2667" dirty="0" err="1">
                <a:solidFill>
                  <a:srgbClr val="000000"/>
                </a:solidFill>
              </a:rPr>
              <a:t>và</a:t>
            </a:r>
            <a:r>
              <a:rPr lang="en-US" altLang="en-US" sz="2667" dirty="0">
                <a:solidFill>
                  <a:srgbClr val="000000"/>
                </a:solidFill>
              </a:rPr>
              <a:t> </a:t>
            </a:r>
            <a:r>
              <a:rPr lang="en-US" altLang="en-US" sz="2667" dirty="0" err="1">
                <a:solidFill>
                  <a:srgbClr val="000000"/>
                </a:solidFill>
              </a:rPr>
              <a:t>bán</a:t>
            </a:r>
            <a:r>
              <a:rPr lang="en-US" altLang="en-US" sz="2667" dirty="0">
                <a:solidFill>
                  <a:srgbClr val="000000"/>
                </a:solidFill>
              </a:rPr>
              <a:t> </a:t>
            </a:r>
            <a:r>
              <a:rPr lang="en-US" altLang="en-US" sz="2667" dirty="0" err="1">
                <a:solidFill>
                  <a:srgbClr val="000000"/>
                </a:solidFill>
              </a:rPr>
              <a:t>kính</a:t>
            </a:r>
            <a:r>
              <a:rPr lang="en-US" altLang="en-US" sz="2667" dirty="0">
                <a:solidFill>
                  <a:srgbClr val="000000"/>
                </a:solidFill>
              </a:rPr>
              <a:t> </a:t>
            </a:r>
            <a:r>
              <a:rPr lang="en-US" altLang="en-US" sz="2667" dirty="0" err="1">
                <a:solidFill>
                  <a:srgbClr val="000000"/>
                </a:solidFill>
              </a:rPr>
              <a:t>đáy</a:t>
            </a:r>
            <a:r>
              <a:rPr lang="en-US" altLang="en-US" sz="2667" dirty="0">
                <a:solidFill>
                  <a:srgbClr val="000000"/>
                </a:solidFill>
              </a:rPr>
              <a:t> R=5cm. </a:t>
            </a:r>
            <a:r>
              <a:rPr lang="en-US" altLang="en-US" sz="2667" dirty="0" err="1">
                <a:solidFill>
                  <a:srgbClr val="000000"/>
                </a:solidFill>
              </a:rPr>
              <a:t>Tính</a:t>
            </a:r>
            <a:r>
              <a:rPr lang="en-US" altLang="en-US" sz="2667" dirty="0">
                <a:solidFill>
                  <a:srgbClr val="000000"/>
                </a:solidFill>
              </a:rPr>
              <a:t> </a:t>
            </a:r>
            <a:r>
              <a:rPr lang="en-US" altLang="en-US" sz="2667" dirty="0" err="1">
                <a:solidFill>
                  <a:srgbClr val="000000"/>
                </a:solidFill>
              </a:rPr>
              <a:t>diện</a:t>
            </a:r>
            <a:r>
              <a:rPr lang="en-US" altLang="en-US" sz="2667" dirty="0">
                <a:solidFill>
                  <a:srgbClr val="000000"/>
                </a:solidFill>
              </a:rPr>
              <a:t> </a:t>
            </a:r>
            <a:r>
              <a:rPr lang="en-US" altLang="en-US" sz="2667" dirty="0" err="1">
                <a:solidFill>
                  <a:srgbClr val="000000"/>
                </a:solidFill>
              </a:rPr>
              <a:t>tích</a:t>
            </a:r>
            <a:r>
              <a:rPr lang="en-US" altLang="en-US" sz="2667" dirty="0">
                <a:solidFill>
                  <a:srgbClr val="000000"/>
                </a:solidFill>
              </a:rPr>
              <a:t> </a:t>
            </a:r>
            <a:r>
              <a:rPr lang="en-US" altLang="en-US" sz="2667" dirty="0" err="1">
                <a:solidFill>
                  <a:srgbClr val="000000"/>
                </a:solidFill>
              </a:rPr>
              <a:t>mặt</a:t>
            </a:r>
            <a:r>
              <a:rPr lang="en-US" altLang="en-US" sz="2667" dirty="0">
                <a:solidFill>
                  <a:srgbClr val="000000"/>
                </a:solidFill>
              </a:rPr>
              <a:t> </a:t>
            </a:r>
            <a:r>
              <a:rPr lang="en-US" altLang="en-US" sz="2667" dirty="0" err="1">
                <a:solidFill>
                  <a:srgbClr val="000000"/>
                </a:solidFill>
              </a:rPr>
              <a:t>xung</a:t>
            </a:r>
            <a:r>
              <a:rPr lang="en-US" altLang="en-US" sz="2667" dirty="0">
                <a:solidFill>
                  <a:srgbClr val="000000"/>
                </a:solidFill>
              </a:rPr>
              <a:t> </a:t>
            </a:r>
            <a:r>
              <a:rPr lang="en-US" altLang="en-US" sz="2667" dirty="0" err="1">
                <a:solidFill>
                  <a:srgbClr val="000000"/>
                </a:solidFill>
              </a:rPr>
              <a:t>quanh</a:t>
            </a:r>
            <a:r>
              <a:rPr lang="en-US" altLang="en-US" sz="2667" dirty="0">
                <a:solidFill>
                  <a:srgbClr val="000000"/>
                </a:solidFill>
              </a:rPr>
              <a:t> </a:t>
            </a:r>
            <a:r>
              <a:rPr lang="en-US" altLang="en-US" sz="2667" dirty="0" err="1">
                <a:solidFill>
                  <a:srgbClr val="000000"/>
                </a:solidFill>
              </a:rPr>
              <a:t>của</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nón</a:t>
            </a:r>
            <a:r>
              <a:rPr lang="en-US" altLang="en-US" sz="2667" dirty="0">
                <a:solidFill>
                  <a:srgbClr val="000000"/>
                </a:solidFill>
              </a:rPr>
              <a:t>?</a:t>
            </a:r>
          </a:p>
        </p:txBody>
      </p:sp>
      <p:sp>
        <p:nvSpPr>
          <p:cNvPr id="11" name="Google Shape;304;p14">
            <a:extLst>
              <a:ext uri="{FF2B5EF4-FFF2-40B4-BE49-F238E27FC236}">
                <a16:creationId xmlns:a16="http://schemas.microsoft.com/office/drawing/2014/main" id="{C46DAD1F-146E-B806-E14A-225C07FB4D81}"/>
              </a:ext>
            </a:extLst>
          </p:cNvPr>
          <p:cNvSpPr/>
          <p:nvPr/>
        </p:nvSpPr>
        <p:spPr>
          <a:xfrm>
            <a:off x="412750" y="764117"/>
            <a:ext cx="1224492" cy="4572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HĐ 3</a:t>
            </a:r>
          </a:p>
        </p:txBody>
      </p:sp>
      <p:pic>
        <p:nvPicPr>
          <p:cNvPr id="13" name="Google Shape;306;p14">
            <a:extLst>
              <a:ext uri="{FF2B5EF4-FFF2-40B4-BE49-F238E27FC236}">
                <a16:creationId xmlns:a16="http://schemas.microsoft.com/office/drawing/2014/main" id="{5E0A0E90-5E17-5537-EA20-06F7624DF87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498726"/>
            <a:ext cx="10720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307;p14">
            <a:extLst>
              <a:ext uri="{FF2B5EF4-FFF2-40B4-BE49-F238E27FC236}">
                <a16:creationId xmlns:a16="http://schemas.microsoft.com/office/drawing/2014/main" id="{F7A6874A-CED7-46D6-250C-2D29071BED97}"/>
              </a:ext>
            </a:extLst>
          </p:cNvPr>
          <p:cNvSpPr txBox="1">
            <a:spLocks noChangeArrowheads="1"/>
          </p:cNvSpPr>
          <p:nvPr/>
        </p:nvSpPr>
        <p:spPr bwMode="auto">
          <a:xfrm flipH="1">
            <a:off x="165100" y="2509309"/>
            <a:ext cx="1567392"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mc:AlternateContent xmlns:mc="http://schemas.openxmlformats.org/markup-compatibility/2006" xmlns:a14="http://schemas.microsoft.com/office/drawing/2010/main">
        <mc:Choice Requires="a14">
          <p:sp>
            <p:nvSpPr>
              <p:cNvPr id="6" name="TextBox 9">
                <a:extLst>
                  <a:ext uri="{FF2B5EF4-FFF2-40B4-BE49-F238E27FC236}">
                    <a16:creationId xmlns:a16="http://schemas.microsoft.com/office/drawing/2014/main" id="{C6B0D3C8-3DB6-68A9-6E1E-3BF86B8D5DEA}"/>
                  </a:ext>
                </a:extLst>
              </p:cNvPr>
              <p:cNvSpPr txBox="1">
                <a:spLocks noChangeArrowheads="1"/>
              </p:cNvSpPr>
              <p:nvPr/>
            </p:nvSpPr>
            <p:spPr bwMode="auto">
              <a:xfrm>
                <a:off x="686858" y="3164420"/>
                <a:ext cx="11428941" cy="12600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dirty="0">
                    <a:solidFill>
                      <a:srgbClr val="000000"/>
                    </a:solidFill>
                  </a:rPr>
                  <a:t>Vì </a:t>
                </a:r>
                <a:r>
                  <a:rPr lang="en-US" altLang="en-US" sz="2667" dirty="0" err="1">
                    <a:solidFill>
                      <a:srgbClr val="000000"/>
                    </a:solidFill>
                  </a:rPr>
                  <a:t>bán</a:t>
                </a:r>
                <a:r>
                  <a:rPr lang="en-US" altLang="en-US" sz="2667" dirty="0">
                    <a:solidFill>
                      <a:srgbClr val="000000"/>
                    </a:solidFill>
                  </a:rPr>
                  <a:t> </a:t>
                </a:r>
                <a:r>
                  <a:rPr lang="en-US" altLang="en-US" sz="2667" dirty="0" err="1">
                    <a:solidFill>
                      <a:srgbClr val="000000"/>
                    </a:solidFill>
                  </a:rPr>
                  <a:t>kính</a:t>
                </a:r>
                <a:r>
                  <a:rPr lang="en-US" altLang="en-US" sz="2667" dirty="0">
                    <a:solidFill>
                      <a:srgbClr val="000000"/>
                    </a:solidFill>
                  </a:rPr>
                  <a:t> </a:t>
                </a:r>
                <a:r>
                  <a:rPr lang="en-US" altLang="en-US" sz="2667" dirty="0" err="1">
                    <a:solidFill>
                      <a:srgbClr val="000000"/>
                    </a:solidFill>
                  </a:rPr>
                  <a:t>đáycủa</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nón</a:t>
                </a:r>
                <a:r>
                  <a:rPr lang="en-US" altLang="en-US" sz="2667" dirty="0">
                    <a:solidFill>
                      <a:srgbClr val="000000"/>
                    </a:solidFill>
                  </a:rPr>
                  <a:t> </a:t>
                </a:r>
                <a:r>
                  <a:rPr lang="en-US" altLang="en-US" sz="2667" dirty="0" err="1">
                    <a:solidFill>
                      <a:srgbClr val="000000"/>
                    </a:solidFill>
                  </a:rPr>
                  <a:t>là</a:t>
                </a:r>
                <a:r>
                  <a:rPr lang="en-US" altLang="en-US" sz="2667" dirty="0">
                    <a:solidFill>
                      <a:srgbClr val="000000"/>
                    </a:solidFill>
                  </a:rPr>
                  <a:t> </a:t>
                </a:r>
                <a14:m>
                  <m:oMath xmlns:m="http://schemas.openxmlformats.org/officeDocument/2006/math">
                    <m:r>
                      <a:rPr lang="en-US" altLang="en-US" sz="2667" b="0" i="1" smtClean="0">
                        <a:solidFill>
                          <a:srgbClr val="000000"/>
                        </a:solidFill>
                        <a:latin typeface="Cambria Math" panose="02040503050406030204" pitchFamily="18" charset="0"/>
                      </a:rPr>
                      <m:t>𝑅</m:t>
                    </m:r>
                    <m:r>
                      <a:rPr lang="en-US" altLang="en-US" sz="2667" b="0" i="1" smtClean="0">
                        <a:solidFill>
                          <a:srgbClr val="000000"/>
                        </a:solidFill>
                        <a:latin typeface="Cambria Math" panose="02040503050406030204" pitchFamily="18" charset="0"/>
                      </a:rPr>
                      <m:t>=5</m:t>
                    </m:r>
                    <m:r>
                      <a:rPr lang="en-US" altLang="en-US" sz="2667" b="0" i="1" smtClean="0">
                        <a:solidFill>
                          <a:srgbClr val="000000"/>
                        </a:solidFill>
                        <a:latin typeface="Cambria Math" panose="02040503050406030204" pitchFamily="18" charset="0"/>
                      </a:rPr>
                      <m:t>𝑐𝑚</m:t>
                    </m:r>
                  </m:oMath>
                </a14:m>
                <a:r>
                  <a:rPr lang="en-US" altLang="en-US" sz="2667" dirty="0">
                    <a:solidFill>
                      <a:srgbClr val="000000"/>
                    </a:solidFill>
                  </a:rPr>
                  <a:t> </a:t>
                </a:r>
                <a:r>
                  <a:rPr lang="en-US" altLang="en-US" sz="2667" dirty="0" err="1">
                    <a:solidFill>
                      <a:srgbClr val="000000"/>
                    </a:solidFill>
                  </a:rPr>
                  <a:t>nên</a:t>
                </a:r>
                <a:r>
                  <a:rPr lang="en-US" altLang="en-US" sz="2667" dirty="0">
                    <a:solidFill>
                      <a:srgbClr val="000000"/>
                    </a:solidFill>
                  </a:rPr>
                  <a:t> ta </a:t>
                </a:r>
                <a:r>
                  <a:rPr lang="en-US" altLang="en-US" sz="2667" dirty="0" err="1">
                    <a:solidFill>
                      <a:srgbClr val="000000"/>
                    </a:solidFill>
                  </a:rPr>
                  <a:t>có</a:t>
                </a:r>
                <a:r>
                  <a:rPr lang="en-US" altLang="en-US" sz="2667" dirty="0">
                    <a:solidFill>
                      <a:srgbClr val="000000"/>
                    </a:solidFill>
                  </a:rPr>
                  <a:t> </a:t>
                </a:r>
                <a:r>
                  <a:rPr lang="en-US" altLang="en-US" sz="2667" dirty="0" err="1">
                    <a:solidFill>
                      <a:srgbClr val="000000"/>
                    </a:solidFill>
                  </a:rPr>
                  <a:t>độ</a:t>
                </a:r>
                <a:r>
                  <a:rPr lang="en-US" altLang="en-US" sz="2667" dirty="0">
                    <a:solidFill>
                      <a:srgbClr val="000000"/>
                    </a:solidFill>
                  </a:rPr>
                  <a:t> </a:t>
                </a:r>
                <a:r>
                  <a:rPr lang="en-US" altLang="en-US" sz="2667" dirty="0" err="1">
                    <a:solidFill>
                      <a:srgbClr val="000000"/>
                    </a:solidFill>
                  </a:rPr>
                  <a:t>dài</a:t>
                </a:r>
                <a:r>
                  <a:rPr lang="en-US" altLang="en-US" sz="2667" dirty="0">
                    <a:solidFill>
                      <a:srgbClr val="000000"/>
                    </a:solidFill>
                  </a:rPr>
                  <a:t> </a:t>
                </a:r>
                <a:r>
                  <a:rPr lang="en-US" altLang="en-US" sz="2667" dirty="0" err="1">
                    <a:solidFill>
                      <a:srgbClr val="000000"/>
                    </a:solidFill>
                  </a:rPr>
                  <a:t>cung</a:t>
                </a:r>
                <a:r>
                  <a:rPr lang="en-US" altLang="en-US" sz="2667" dirty="0">
                    <a:solidFill>
                      <a:srgbClr val="000000"/>
                    </a:solidFill>
                  </a:rPr>
                  <a:t> AB </a:t>
                </a:r>
                <a:r>
                  <a:rPr lang="en-US" altLang="en-US" sz="2667" dirty="0" err="1">
                    <a:solidFill>
                      <a:srgbClr val="000000"/>
                    </a:solidFill>
                  </a:rPr>
                  <a:t>chính</a:t>
                </a:r>
                <a:r>
                  <a:rPr lang="en-US" altLang="en-US" sz="2667" dirty="0">
                    <a:solidFill>
                      <a:srgbClr val="000000"/>
                    </a:solidFill>
                  </a:rPr>
                  <a:t> </a:t>
                </a:r>
                <a:r>
                  <a:rPr lang="en-US" altLang="en-US" sz="2667" dirty="0" err="1">
                    <a:solidFill>
                      <a:srgbClr val="000000"/>
                    </a:solidFill>
                  </a:rPr>
                  <a:t>là</a:t>
                </a:r>
                <a:r>
                  <a:rPr lang="en-US" altLang="en-US" sz="2667" dirty="0">
                    <a:solidFill>
                      <a:srgbClr val="000000"/>
                    </a:solidFill>
                  </a:rPr>
                  <a:t> chu vi </a:t>
                </a:r>
                <a:r>
                  <a:rPr lang="en-US" altLang="en-US" sz="2667" dirty="0" err="1">
                    <a:solidFill>
                      <a:srgbClr val="000000"/>
                    </a:solidFill>
                  </a:rPr>
                  <a:t>của</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tròn</a:t>
                </a:r>
                <a:r>
                  <a:rPr lang="en-US" altLang="en-US" sz="2667" dirty="0">
                    <a:solidFill>
                      <a:srgbClr val="000000"/>
                    </a:solidFill>
                  </a:rPr>
                  <a:t> </a:t>
                </a:r>
                <a:r>
                  <a:rPr lang="en-US" altLang="en-US" sz="2667" dirty="0" err="1">
                    <a:solidFill>
                      <a:srgbClr val="000000"/>
                    </a:solidFill>
                  </a:rPr>
                  <a:t>bán</a:t>
                </a:r>
                <a:r>
                  <a:rPr lang="en-US" altLang="en-US" sz="2667" dirty="0">
                    <a:solidFill>
                      <a:srgbClr val="000000"/>
                    </a:solidFill>
                  </a:rPr>
                  <a:t> </a:t>
                </a:r>
                <a:r>
                  <a:rPr lang="en-US" altLang="en-US" sz="2667" dirty="0" err="1">
                    <a:solidFill>
                      <a:srgbClr val="000000"/>
                    </a:solidFill>
                  </a:rPr>
                  <a:t>kính</a:t>
                </a:r>
                <a:r>
                  <a:rPr lang="en-US" altLang="en-US" sz="2667" dirty="0">
                    <a:solidFill>
                      <a:srgbClr val="000000"/>
                    </a:solidFill>
                  </a:rPr>
                  <a:t> 5 cm. Do </a:t>
                </a:r>
                <a:r>
                  <a:rPr lang="en-US" altLang="en-US" sz="2667" dirty="0" err="1">
                    <a:solidFill>
                      <a:srgbClr val="000000"/>
                    </a:solidFill>
                  </a:rPr>
                  <a:t>đó</a:t>
                </a:r>
                <a:r>
                  <a:rPr lang="en-US" altLang="en-US" sz="2667" dirty="0">
                    <a:solidFill>
                      <a:srgbClr val="000000"/>
                    </a:solidFill>
                  </a:rPr>
                  <a:t> </a:t>
                </a:r>
                <a:r>
                  <a:rPr lang="en-US" altLang="en-US" sz="2667" dirty="0" err="1">
                    <a:solidFill>
                      <a:srgbClr val="000000"/>
                    </a:solidFill>
                  </a:rPr>
                  <a:t>độ</a:t>
                </a:r>
                <a:r>
                  <a:rPr lang="en-US" altLang="en-US" sz="2667" dirty="0">
                    <a:solidFill>
                      <a:srgbClr val="000000"/>
                    </a:solidFill>
                  </a:rPr>
                  <a:t> </a:t>
                </a:r>
                <a:r>
                  <a:rPr lang="en-US" altLang="en-US" sz="2667" dirty="0" err="1">
                    <a:solidFill>
                      <a:srgbClr val="000000"/>
                    </a:solidFill>
                  </a:rPr>
                  <a:t>dài</a:t>
                </a:r>
                <a:r>
                  <a:rPr lang="en-US" altLang="en-US" sz="2667" dirty="0">
                    <a:solidFill>
                      <a:srgbClr val="000000"/>
                    </a:solidFill>
                  </a:rPr>
                  <a:t> </a:t>
                </a:r>
                <a:r>
                  <a:rPr lang="en-US" altLang="en-US" sz="2667" dirty="0" err="1">
                    <a:solidFill>
                      <a:srgbClr val="000000"/>
                    </a:solidFill>
                  </a:rPr>
                  <a:t>cung</a:t>
                </a:r>
                <a:r>
                  <a:rPr lang="en-US" altLang="en-US" sz="2667" dirty="0">
                    <a:solidFill>
                      <a:srgbClr val="000000"/>
                    </a:solidFill>
                  </a:rPr>
                  <a:t> AB </a:t>
                </a:r>
                <a:r>
                  <a:rPr lang="en-US" altLang="en-US" sz="2667" dirty="0" err="1">
                    <a:solidFill>
                      <a:srgbClr val="000000"/>
                    </a:solidFill>
                  </a:rPr>
                  <a:t>là</a:t>
                </a:r>
                <a:r>
                  <a:rPr lang="en-US" altLang="en-US" sz="2667" dirty="0">
                    <a:solidFill>
                      <a:srgbClr val="000000"/>
                    </a:solidFill>
                  </a:rPr>
                  <a:t> </a:t>
                </a:r>
                <a14:m>
                  <m:oMath xmlns:m="http://schemas.openxmlformats.org/officeDocument/2006/math">
                    <m:r>
                      <a:rPr lang="en-US" altLang="en-US" sz="2667" b="0" i="1" smtClean="0">
                        <a:solidFill>
                          <a:srgbClr val="000000"/>
                        </a:solidFill>
                        <a:latin typeface="Cambria Math" panose="02040503050406030204" pitchFamily="18" charset="0"/>
                      </a:rPr>
                      <m:t>2</m:t>
                    </m:r>
                    <m:r>
                      <a:rPr lang="en-US" altLang="en-US" sz="2667" b="0" i="1" smtClean="0">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𝑅</m:t>
                    </m:r>
                    <m:r>
                      <a:rPr lang="en-US" altLang="en-US" sz="2667" b="0" i="1" smtClean="0">
                        <a:solidFill>
                          <a:srgbClr val="000000"/>
                        </a:solidFill>
                        <a:latin typeface="Cambria Math" panose="02040503050406030204" pitchFamily="18" charset="0"/>
                        <a:ea typeface="Cambria Math" panose="02040503050406030204" pitchFamily="18" charset="0"/>
                      </a:rPr>
                      <m:t>=2.</m:t>
                    </m:r>
                    <m:r>
                      <a:rPr lang="en-US" altLang="en-US" sz="2667" b="0" i="1" smtClean="0">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.5=10</m:t>
                    </m:r>
                    <m:r>
                      <a:rPr lang="en-US" altLang="en-US" sz="2667" b="0" i="1" smtClean="0">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m:t>
                    </m:r>
                    <m:r>
                      <a:rPr lang="en-US" altLang="en-US" sz="2667" b="0" i="1" smtClean="0">
                        <a:solidFill>
                          <a:srgbClr val="000000"/>
                        </a:solidFill>
                        <a:latin typeface="Cambria Math" panose="02040503050406030204" pitchFamily="18" charset="0"/>
                        <a:ea typeface="Cambria Math" panose="02040503050406030204" pitchFamily="18" charset="0"/>
                      </a:rPr>
                      <m:t>𝑐𝑚</m:t>
                    </m:r>
                    <m:r>
                      <a:rPr lang="en-US" altLang="en-US" sz="2667" b="0" i="1" smtClean="0">
                        <a:solidFill>
                          <a:srgbClr val="000000"/>
                        </a:solidFill>
                        <a:latin typeface="Cambria Math" panose="02040503050406030204" pitchFamily="18" charset="0"/>
                        <a:ea typeface="Cambria Math" panose="02040503050406030204" pitchFamily="18" charset="0"/>
                      </a:rPr>
                      <m:t>)</m:t>
                    </m:r>
                  </m:oMath>
                </a14:m>
                <a:endParaRPr lang="en-US" altLang="en-US" sz="2667" dirty="0">
                  <a:solidFill>
                    <a:srgbClr val="000000"/>
                  </a:solidFill>
                </a:endParaRPr>
              </a:p>
            </p:txBody>
          </p:sp>
        </mc:Choice>
        <mc:Fallback xmlns="">
          <p:sp>
            <p:nvSpPr>
              <p:cNvPr id="6" name="TextBox 9">
                <a:extLst>
                  <a:ext uri="{FF2B5EF4-FFF2-40B4-BE49-F238E27FC236}">
                    <a16:creationId xmlns:a16="http://schemas.microsoft.com/office/drawing/2014/main" id="{C6B0D3C8-3DB6-68A9-6E1E-3BF86B8D5DEA}"/>
                  </a:ext>
                </a:extLst>
              </p:cNvPr>
              <p:cNvSpPr txBox="1">
                <a:spLocks noRot="1" noChangeAspect="1" noMove="1" noResize="1" noEditPoints="1" noAdjustHandles="1" noChangeArrowheads="1" noChangeShapeType="1" noTextEdit="1"/>
              </p:cNvSpPr>
              <p:nvPr/>
            </p:nvSpPr>
            <p:spPr bwMode="auto">
              <a:xfrm>
                <a:off x="686858" y="3164420"/>
                <a:ext cx="11428941" cy="1260089"/>
              </a:xfrm>
              <a:prstGeom prst="rect">
                <a:avLst/>
              </a:prstGeom>
              <a:blipFill>
                <a:blip r:embed="rId3"/>
                <a:stretch>
                  <a:fillRect l="-1014" r="-213" b="-12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9">
                <a:extLst>
                  <a:ext uri="{FF2B5EF4-FFF2-40B4-BE49-F238E27FC236}">
                    <a16:creationId xmlns:a16="http://schemas.microsoft.com/office/drawing/2014/main" id="{EBEB5C37-18D3-83E6-CE83-8F0FEE7153A6}"/>
                  </a:ext>
                </a:extLst>
              </p:cNvPr>
              <p:cNvSpPr txBox="1">
                <a:spLocks noChangeArrowheads="1"/>
              </p:cNvSpPr>
              <p:nvPr/>
            </p:nvSpPr>
            <p:spPr bwMode="auto">
              <a:xfrm>
                <a:off x="839258" y="4569885"/>
                <a:ext cx="11428941" cy="6433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dirty="0">
                    <a:solidFill>
                      <a:srgbClr val="000000"/>
                    </a:solidFill>
                  </a:rPr>
                  <a:t>Diện </a:t>
                </a:r>
                <a:r>
                  <a:rPr lang="en-US" altLang="en-US" sz="2667" dirty="0" err="1">
                    <a:solidFill>
                      <a:srgbClr val="000000"/>
                    </a:solidFill>
                  </a:rPr>
                  <a:t>tích</a:t>
                </a:r>
                <a:r>
                  <a:rPr lang="en-US" altLang="en-US" sz="2667" dirty="0">
                    <a:solidFill>
                      <a:srgbClr val="000000"/>
                    </a:solidFill>
                  </a:rPr>
                  <a:t> </a:t>
                </a:r>
                <a:r>
                  <a:rPr lang="en-US" altLang="en-US" sz="2667" dirty="0" err="1">
                    <a:solidFill>
                      <a:srgbClr val="000000"/>
                    </a:solidFill>
                  </a:rPr>
                  <a:t>hình</a:t>
                </a:r>
                <a:r>
                  <a:rPr lang="en-US" altLang="en-US" sz="2667" dirty="0">
                    <a:solidFill>
                      <a:srgbClr val="000000"/>
                    </a:solidFill>
                  </a:rPr>
                  <a:t> </a:t>
                </a:r>
                <a:r>
                  <a:rPr lang="en-US" altLang="en-US" sz="2667" dirty="0" err="1">
                    <a:solidFill>
                      <a:srgbClr val="000000"/>
                    </a:solidFill>
                  </a:rPr>
                  <a:t>quạt</a:t>
                </a:r>
                <a:r>
                  <a:rPr lang="en-US" altLang="en-US" sz="2667" dirty="0">
                    <a:solidFill>
                      <a:srgbClr val="000000"/>
                    </a:solidFill>
                  </a:rPr>
                  <a:t> </a:t>
                </a:r>
                <a:r>
                  <a:rPr lang="en-US" altLang="en-US" sz="2667" dirty="0" err="1">
                    <a:solidFill>
                      <a:srgbClr val="000000"/>
                    </a:solidFill>
                  </a:rPr>
                  <a:t>tròn</a:t>
                </a:r>
                <a:r>
                  <a:rPr lang="en-US" altLang="en-US" sz="2667" dirty="0">
                    <a:solidFill>
                      <a:srgbClr val="000000"/>
                    </a:solidFill>
                  </a:rPr>
                  <a:t> </a:t>
                </a:r>
                <a:r>
                  <a:rPr lang="en-US" altLang="en-US" sz="2667" dirty="0" err="1">
                    <a:solidFill>
                      <a:srgbClr val="000000"/>
                    </a:solidFill>
                  </a:rPr>
                  <a:t>có</a:t>
                </a:r>
                <a:r>
                  <a:rPr lang="en-US" altLang="en-US" sz="2667" dirty="0">
                    <a:solidFill>
                      <a:srgbClr val="000000"/>
                    </a:solidFill>
                  </a:rPr>
                  <a:t> </a:t>
                </a:r>
                <a:r>
                  <a:rPr lang="en-US" altLang="en-US" sz="2667" dirty="0" err="1">
                    <a:solidFill>
                      <a:srgbClr val="000000"/>
                    </a:solidFill>
                  </a:rPr>
                  <a:t>độ</a:t>
                </a:r>
                <a:r>
                  <a:rPr lang="en-US" altLang="en-US" sz="2667" dirty="0">
                    <a:solidFill>
                      <a:srgbClr val="000000"/>
                    </a:solidFill>
                  </a:rPr>
                  <a:t> </a:t>
                </a:r>
                <a:r>
                  <a:rPr lang="en-US" altLang="en-US" sz="2667" dirty="0" err="1">
                    <a:solidFill>
                      <a:srgbClr val="000000"/>
                    </a:solidFill>
                  </a:rPr>
                  <a:t>dài</a:t>
                </a:r>
                <a:r>
                  <a:rPr lang="en-US" altLang="en-US" sz="2667" dirty="0">
                    <a:solidFill>
                      <a:srgbClr val="000000"/>
                    </a:solidFill>
                  </a:rPr>
                  <a:t> </a:t>
                </a:r>
                <a:r>
                  <a:rPr lang="en-US" altLang="en-US" sz="2667" dirty="0" err="1">
                    <a:solidFill>
                      <a:srgbClr val="000000"/>
                    </a:solidFill>
                  </a:rPr>
                  <a:t>cung</a:t>
                </a:r>
                <a:r>
                  <a:rPr lang="en-US" altLang="en-US" sz="2667" dirty="0">
                    <a:solidFill>
                      <a:srgbClr val="000000"/>
                    </a:solidFill>
                  </a:rPr>
                  <a:t> </a:t>
                </a:r>
                <a:r>
                  <a:rPr lang="en-US" altLang="en-US" sz="2667" dirty="0" err="1">
                    <a:solidFill>
                      <a:srgbClr val="000000"/>
                    </a:solidFill>
                  </a:rPr>
                  <a:t>tròn</a:t>
                </a:r>
                <a:r>
                  <a:rPr lang="en-US" altLang="en-US" sz="2667" dirty="0">
                    <a:solidFill>
                      <a:srgbClr val="000000"/>
                    </a:solidFill>
                  </a:rPr>
                  <a:t> </a:t>
                </a:r>
                <a:r>
                  <a:rPr lang="en-US" altLang="en-US" sz="2667" dirty="0" err="1">
                    <a:solidFill>
                      <a:srgbClr val="000000"/>
                    </a:solidFill>
                  </a:rPr>
                  <a:t>là</a:t>
                </a:r>
                <a:r>
                  <a:rPr lang="en-US" altLang="en-US" sz="2667" dirty="0">
                    <a:solidFill>
                      <a:srgbClr val="000000"/>
                    </a:solidFill>
                  </a:rPr>
                  <a:t> </a:t>
                </a:r>
                <a14:m>
                  <m:oMath xmlns:m="http://schemas.openxmlformats.org/officeDocument/2006/math">
                    <m:r>
                      <a:rPr lang="en-US" altLang="en-US" sz="2667" i="1">
                        <a:solidFill>
                          <a:srgbClr val="000000"/>
                        </a:solidFill>
                        <a:latin typeface="Cambria Math" panose="02040503050406030204" pitchFamily="18" charset="0"/>
                        <a:ea typeface="Cambria Math" panose="02040503050406030204" pitchFamily="18" charset="0"/>
                      </a:rPr>
                      <m:t>10</m:t>
                    </m:r>
                    <m:r>
                      <a:rPr lang="en-US" altLang="en-US" sz="2667" i="1">
                        <a:solidFill>
                          <a:srgbClr val="000000"/>
                        </a:solidFill>
                        <a:latin typeface="Cambria Math" panose="02040503050406030204" pitchFamily="18" charset="0"/>
                        <a:ea typeface="Cambria Math" panose="02040503050406030204" pitchFamily="18" charset="0"/>
                      </a:rPr>
                      <m:t>𝜋</m:t>
                    </m:r>
                  </m:oMath>
                </a14:m>
                <a:r>
                  <a:rPr lang="en-US" altLang="en-US" sz="2667" dirty="0">
                    <a:solidFill>
                      <a:srgbClr val="000000"/>
                    </a:solidFill>
                  </a:rPr>
                  <a:t> </a:t>
                </a:r>
                <a:r>
                  <a:rPr lang="en-US" altLang="en-US" sz="2667" dirty="0" err="1">
                    <a:solidFill>
                      <a:srgbClr val="000000"/>
                    </a:solidFill>
                  </a:rPr>
                  <a:t>và</a:t>
                </a:r>
                <a:r>
                  <a:rPr lang="en-US" altLang="en-US" sz="2667" dirty="0">
                    <a:solidFill>
                      <a:srgbClr val="000000"/>
                    </a:solidFill>
                  </a:rPr>
                  <a:t> </a:t>
                </a:r>
                <a:r>
                  <a:rPr lang="en-US" altLang="en-US" sz="2667" dirty="0" err="1">
                    <a:solidFill>
                      <a:srgbClr val="000000"/>
                    </a:solidFill>
                  </a:rPr>
                  <a:t>bán</a:t>
                </a:r>
                <a:r>
                  <a:rPr lang="en-US" altLang="en-US" sz="2667" dirty="0">
                    <a:solidFill>
                      <a:srgbClr val="000000"/>
                    </a:solidFill>
                  </a:rPr>
                  <a:t> </a:t>
                </a:r>
                <a:r>
                  <a:rPr lang="en-US" altLang="en-US" sz="2667" dirty="0" err="1">
                    <a:solidFill>
                      <a:srgbClr val="000000"/>
                    </a:solidFill>
                  </a:rPr>
                  <a:t>kính</a:t>
                </a:r>
                <a:r>
                  <a:rPr lang="en-US" altLang="en-US" sz="2667" dirty="0">
                    <a:solidFill>
                      <a:srgbClr val="000000"/>
                    </a:solidFill>
                  </a:rPr>
                  <a:t> </a:t>
                </a:r>
                <a14:m>
                  <m:oMath xmlns:m="http://schemas.openxmlformats.org/officeDocument/2006/math">
                    <m:r>
                      <a:rPr lang="en-US" altLang="en-US" sz="2667" b="0" i="1" smtClean="0">
                        <a:solidFill>
                          <a:srgbClr val="000000"/>
                        </a:solidFill>
                        <a:latin typeface="Cambria Math" panose="02040503050406030204" pitchFamily="18" charset="0"/>
                        <a:ea typeface="Cambria Math" panose="02040503050406030204" pitchFamily="18" charset="0"/>
                      </a:rPr>
                      <m:t>𝑅</m:t>
                    </m:r>
                    <m:r>
                      <a:rPr lang="en-US" altLang="en-US" sz="2667" b="0" i="1" smtClean="0">
                        <a:solidFill>
                          <a:srgbClr val="000000"/>
                        </a:solidFill>
                        <a:latin typeface="Cambria Math" panose="02040503050406030204" pitchFamily="18" charset="0"/>
                        <a:ea typeface="Cambria Math" panose="02040503050406030204" pitchFamily="18" charset="0"/>
                      </a:rPr>
                      <m:t>=9</m:t>
                    </m:r>
                  </m:oMath>
                </a14:m>
                <a:endParaRPr lang="en-US" altLang="en-US" sz="2667" dirty="0">
                  <a:solidFill>
                    <a:srgbClr val="000000"/>
                  </a:solidFill>
                </a:endParaRPr>
              </a:p>
            </p:txBody>
          </p:sp>
        </mc:Choice>
        <mc:Fallback xmlns="">
          <p:sp>
            <p:nvSpPr>
              <p:cNvPr id="8" name="TextBox 9">
                <a:extLst>
                  <a:ext uri="{FF2B5EF4-FFF2-40B4-BE49-F238E27FC236}">
                    <a16:creationId xmlns:a16="http://schemas.microsoft.com/office/drawing/2014/main" id="{EBEB5C37-18D3-83E6-CE83-8F0FEE7153A6}"/>
                  </a:ext>
                </a:extLst>
              </p:cNvPr>
              <p:cNvSpPr txBox="1">
                <a:spLocks noRot="1" noChangeAspect="1" noMove="1" noResize="1" noEditPoints="1" noAdjustHandles="1" noChangeArrowheads="1" noChangeShapeType="1" noTextEdit="1"/>
              </p:cNvSpPr>
              <p:nvPr/>
            </p:nvSpPr>
            <p:spPr bwMode="auto">
              <a:xfrm>
                <a:off x="839258" y="4569885"/>
                <a:ext cx="11428941" cy="643381"/>
              </a:xfrm>
              <a:prstGeom prst="rect">
                <a:avLst/>
              </a:prstGeom>
              <a:blipFill>
                <a:blip r:embed="rId4"/>
                <a:stretch>
                  <a:fillRect l="-1014" b="-247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9">
                <a:extLst>
                  <a:ext uri="{FF2B5EF4-FFF2-40B4-BE49-F238E27FC236}">
                    <a16:creationId xmlns:a16="http://schemas.microsoft.com/office/drawing/2014/main" id="{10694D1A-1DE9-34DB-E41C-DBB17BE88F26}"/>
                  </a:ext>
                </a:extLst>
              </p:cNvPr>
              <p:cNvSpPr txBox="1">
                <a:spLocks noChangeArrowheads="1"/>
              </p:cNvSpPr>
              <p:nvPr/>
            </p:nvSpPr>
            <p:spPr bwMode="auto">
              <a:xfrm>
                <a:off x="991658" y="4959352"/>
                <a:ext cx="11428941" cy="7114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dirty="0">
                    <a:solidFill>
                      <a:srgbClr val="000000"/>
                    </a:solidFill>
                  </a:rPr>
                  <a:t> </a:t>
                </a:r>
                <a14:m>
                  <m:oMath xmlns:m="http://schemas.openxmlformats.org/officeDocument/2006/math">
                    <m:sSub>
                      <m:sSubPr>
                        <m:ctrlPr>
                          <a:rPr lang="en-US" altLang="en-US" sz="2667" i="1" smtClean="0">
                            <a:solidFill>
                              <a:srgbClr val="000000"/>
                            </a:solidFill>
                            <a:latin typeface="Cambria Math" panose="02040503050406030204" pitchFamily="18" charset="0"/>
                            <a:ea typeface="Cambria Math" panose="02040503050406030204" pitchFamily="18" charset="0"/>
                          </a:rPr>
                        </m:ctrlPr>
                      </m:sSubPr>
                      <m:e>
                        <m:r>
                          <a:rPr lang="en-US" altLang="en-US" sz="2667" b="0" i="1" smtClean="0">
                            <a:solidFill>
                              <a:srgbClr val="000000"/>
                            </a:solidFill>
                            <a:latin typeface="Cambria Math" panose="02040503050406030204" pitchFamily="18" charset="0"/>
                            <a:ea typeface="Cambria Math" panose="02040503050406030204" pitchFamily="18" charset="0"/>
                          </a:rPr>
                          <m:t>𝑆</m:t>
                        </m:r>
                      </m:e>
                      <m:sub>
                        <m:r>
                          <a:rPr lang="en-US" altLang="en-US" sz="2667" b="0" i="1" smtClean="0">
                            <a:solidFill>
                              <a:srgbClr val="000000"/>
                            </a:solidFill>
                            <a:latin typeface="Cambria Math" panose="02040503050406030204" pitchFamily="18" charset="0"/>
                            <a:ea typeface="Cambria Math" panose="02040503050406030204" pitchFamily="18" charset="0"/>
                          </a:rPr>
                          <m:t>𝑞</m:t>
                        </m:r>
                      </m:sub>
                    </m:sSub>
                    <m:r>
                      <a:rPr lang="en-US" altLang="en-US" sz="2667" b="0" i="1" smtClean="0">
                        <a:solidFill>
                          <a:srgbClr val="000000"/>
                        </a:solidFill>
                        <a:latin typeface="Cambria Math" panose="02040503050406030204" pitchFamily="18" charset="0"/>
                        <a:ea typeface="Cambria Math" panose="02040503050406030204" pitchFamily="18" charset="0"/>
                      </a:rPr>
                      <m:t>=</m:t>
                    </m:r>
                    <m:r>
                      <a:rPr lang="en-US" altLang="en-US" sz="2667" i="1">
                        <a:solidFill>
                          <a:srgbClr val="000000"/>
                        </a:solidFill>
                        <a:latin typeface="Cambria Math" panose="02040503050406030204" pitchFamily="18" charset="0"/>
                        <a:ea typeface="Cambria Math" panose="02040503050406030204" pitchFamily="18" charset="0"/>
                      </a:rPr>
                      <m:t>10</m:t>
                    </m:r>
                    <m:r>
                      <a:rPr lang="en-US" altLang="en-US" sz="2667" i="1">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.9:2=45</m:t>
                    </m:r>
                    <m:r>
                      <a:rPr lang="en-US" altLang="en-US" sz="2667" b="0" i="1" smtClean="0">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m:t>
                    </m:r>
                    <m:sSup>
                      <m:sSupPr>
                        <m:ctrlPr>
                          <a:rPr lang="en-US" altLang="en-US" sz="2667" b="0" i="1" smtClean="0">
                            <a:solidFill>
                              <a:srgbClr val="000000"/>
                            </a:solidFill>
                            <a:latin typeface="Cambria Math" panose="02040503050406030204" pitchFamily="18" charset="0"/>
                            <a:ea typeface="Cambria Math" panose="02040503050406030204" pitchFamily="18" charset="0"/>
                          </a:rPr>
                        </m:ctrlPr>
                      </m:sSupPr>
                      <m:e>
                        <m:r>
                          <a:rPr lang="en-US" altLang="en-US" sz="2667" b="0" i="1" smtClean="0">
                            <a:solidFill>
                              <a:srgbClr val="000000"/>
                            </a:solidFill>
                            <a:latin typeface="Cambria Math" panose="02040503050406030204" pitchFamily="18" charset="0"/>
                            <a:ea typeface="Cambria Math" panose="02040503050406030204" pitchFamily="18" charset="0"/>
                          </a:rPr>
                          <m:t>𝑐𝑚</m:t>
                        </m:r>
                      </m:e>
                      <m:sup>
                        <m:r>
                          <a:rPr lang="en-US" altLang="en-US" sz="2667" b="0" i="1" smtClean="0">
                            <a:solidFill>
                              <a:srgbClr val="000000"/>
                            </a:solidFill>
                            <a:latin typeface="Cambria Math" panose="02040503050406030204" pitchFamily="18" charset="0"/>
                            <a:ea typeface="Cambria Math" panose="02040503050406030204" pitchFamily="18" charset="0"/>
                          </a:rPr>
                          <m:t>2</m:t>
                        </m:r>
                      </m:sup>
                    </m:sSup>
                    <m:r>
                      <a:rPr lang="en-US" altLang="en-US" sz="2667" b="0" i="1" smtClean="0">
                        <a:solidFill>
                          <a:srgbClr val="000000"/>
                        </a:solidFill>
                        <a:latin typeface="Cambria Math" panose="02040503050406030204" pitchFamily="18" charset="0"/>
                        <a:ea typeface="Cambria Math" panose="02040503050406030204" pitchFamily="18" charset="0"/>
                      </a:rPr>
                      <m:t>)</m:t>
                    </m:r>
                  </m:oMath>
                </a14:m>
                <a:endParaRPr lang="en-US" altLang="en-US" sz="2667" dirty="0">
                  <a:solidFill>
                    <a:srgbClr val="000000"/>
                  </a:solidFill>
                </a:endParaRPr>
              </a:p>
            </p:txBody>
          </p:sp>
        </mc:Choice>
        <mc:Fallback xmlns="">
          <p:sp>
            <p:nvSpPr>
              <p:cNvPr id="9" name="TextBox 9">
                <a:extLst>
                  <a:ext uri="{FF2B5EF4-FFF2-40B4-BE49-F238E27FC236}">
                    <a16:creationId xmlns:a16="http://schemas.microsoft.com/office/drawing/2014/main" id="{10694D1A-1DE9-34DB-E41C-DBB17BE88F26}"/>
                  </a:ext>
                </a:extLst>
              </p:cNvPr>
              <p:cNvSpPr txBox="1">
                <a:spLocks noRot="1" noChangeAspect="1" noMove="1" noResize="1" noEditPoints="1" noAdjustHandles="1" noChangeArrowheads="1" noChangeShapeType="1" noTextEdit="1"/>
              </p:cNvSpPr>
              <p:nvPr/>
            </p:nvSpPr>
            <p:spPr bwMode="auto">
              <a:xfrm>
                <a:off x="991658" y="4959352"/>
                <a:ext cx="11428941" cy="711413"/>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868728-A02D-0CFF-0C76-FDE0C9630A17}"/>
                  </a:ext>
                </a:extLst>
              </p:cNvPr>
              <p:cNvSpPr txBox="1">
                <a:spLocks noChangeArrowheads="1"/>
              </p:cNvSpPr>
              <p:nvPr/>
            </p:nvSpPr>
            <p:spPr bwMode="auto">
              <a:xfrm>
                <a:off x="1008591" y="5619754"/>
                <a:ext cx="11428941" cy="6416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b="0" dirty="0" err="1">
                    <a:solidFill>
                      <a:srgbClr val="000000"/>
                    </a:solidFill>
                    <a:ea typeface="Cambria Math" panose="02040503050406030204" pitchFamily="18" charset="0"/>
                  </a:rPr>
                  <a:t>Vậy</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diện</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tích</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mặt</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xung</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quanh</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của</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hình</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nón</a:t>
                </a:r>
                <a:r>
                  <a:rPr lang="en-US" altLang="en-US" sz="2667" b="0" dirty="0">
                    <a:solidFill>
                      <a:srgbClr val="000000"/>
                    </a:solidFill>
                    <a:ea typeface="Cambria Math" panose="02040503050406030204" pitchFamily="18" charset="0"/>
                  </a:rPr>
                  <a:t> </a:t>
                </a:r>
                <a:r>
                  <a:rPr lang="en-US" altLang="en-US" sz="2667" b="0" dirty="0" err="1">
                    <a:solidFill>
                      <a:srgbClr val="000000"/>
                    </a:solidFill>
                    <a:ea typeface="Cambria Math" panose="02040503050406030204" pitchFamily="18" charset="0"/>
                  </a:rPr>
                  <a:t>là</a:t>
                </a:r>
                <a:r>
                  <a:rPr lang="en-US" altLang="en-US" sz="2667" b="0" dirty="0">
                    <a:solidFill>
                      <a:srgbClr val="000000"/>
                    </a:solidFill>
                    <a:ea typeface="Cambria Math" panose="02040503050406030204" pitchFamily="18" charset="0"/>
                  </a:rPr>
                  <a:t> </a:t>
                </a:r>
                <a14:m>
                  <m:oMath xmlns:m="http://schemas.openxmlformats.org/officeDocument/2006/math">
                    <m:r>
                      <a:rPr lang="en-US" altLang="en-US" sz="2667" b="0" i="1" smtClean="0">
                        <a:solidFill>
                          <a:srgbClr val="000000"/>
                        </a:solidFill>
                        <a:latin typeface="Cambria Math" panose="02040503050406030204" pitchFamily="18" charset="0"/>
                        <a:ea typeface="Cambria Math" panose="02040503050406030204" pitchFamily="18" charset="0"/>
                      </a:rPr>
                      <m:t>45</m:t>
                    </m:r>
                    <m:r>
                      <a:rPr lang="en-US" altLang="en-US" sz="2667" b="0" i="1" smtClean="0">
                        <a:solidFill>
                          <a:srgbClr val="000000"/>
                        </a:solidFill>
                        <a:latin typeface="Cambria Math" panose="02040503050406030204" pitchFamily="18" charset="0"/>
                        <a:ea typeface="Cambria Math" panose="02040503050406030204" pitchFamily="18" charset="0"/>
                      </a:rPr>
                      <m:t>𝜋</m:t>
                    </m:r>
                    <m:r>
                      <a:rPr lang="en-US" altLang="en-US" sz="2667" b="0" i="1" smtClean="0">
                        <a:solidFill>
                          <a:srgbClr val="000000"/>
                        </a:solidFill>
                        <a:latin typeface="Cambria Math" panose="02040503050406030204" pitchFamily="18" charset="0"/>
                        <a:ea typeface="Cambria Math" panose="02040503050406030204" pitchFamily="18" charset="0"/>
                      </a:rPr>
                      <m:t>(</m:t>
                    </m:r>
                    <m:sSup>
                      <m:sSupPr>
                        <m:ctrlPr>
                          <a:rPr lang="en-US" altLang="en-US" sz="2667" b="0" i="1" smtClean="0">
                            <a:solidFill>
                              <a:srgbClr val="000000"/>
                            </a:solidFill>
                            <a:latin typeface="Cambria Math" panose="02040503050406030204" pitchFamily="18" charset="0"/>
                            <a:ea typeface="Cambria Math" panose="02040503050406030204" pitchFamily="18" charset="0"/>
                          </a:rPr>
                        </m:ctrlPr>
                      </m:sSupPr>
                      <m:e>
                        <m:r>
                          <a:rPr lang="en-US" altLang="en-US" sz="2667" b="0" i="1" smtClean="0">
                            <a:solidFill>
                              <a:srgbClr val="000000"/>
                            </a:solidFill>
                            <a:latin typeface="Cambria Math" panose="02040503050406030204" pitchFamily="18" charset="0"/>
                            <a:ea typeface="Cambria Math" panose="02040503050406030204" pitchFamily="18" charset="0"/>
                          </a:rPr>
                          <m:t>𝑐𝑚</m:t>
                        </m:r>
                      </m:e>
                      <m:sup>
                        <m:r>
                          <a:rPr lang="en-US" altLang="en-US" sz="2667" b="0" i="1" smtClean="0">
                            <a:solidFill>
                              <a:srgbClr val="000000"/>
                            </a:solidFill>
                            <a:latin typeface="Cambria Math" panose="02040503050406030204" pitchFamily="18" charset="0"/>
                            <a:ea typeface="Cambria Math" panose="02040503050406030204" pitchFamily="18" charset="0"/>
                          </a:rPr>
                          <m:t>2</m:t>
                        </m:r>
                      </m:sup>
                    </m:sSup>
                    <m:r>
                      <a:rPr lang="en-US" altLang="en-US" sz="2667" b="0" i="1" smtClean="0">
                        <a:solidFill>
                          <a:srgbClr val="000000"/>
                        </a:solidFill>
                        <a:latin typeface="Cambria Math" panose="02040503050406030204" pitchFamily="18" charset="0"/>
                        <a:ea typeface="Cambria Math" panose="02040503050406030204" pitchFamily="18" charset="0"/>
                      </a:rPr>
                      <m:t>)</m:t>
                    </m:r>
                  </m:oMath>
                </a14:m>
                <a:endParaRPr lang="en-US" altLang="en-US" sz="2667" dirty="0">
                  <a:solidFill>
                    <a:srgbClr val="000000"/>
                  </a:solidFill>
                </a:endParaRPr>
              </a:p>
            </p:txBody>
          </p:sp>
        </mc:Choice>
        <mc:Fallback xmlns="">
          <p:sp>
            <p:nvSpPr>
              <p:cNvPr id="10" name="TextBox 9">
                <a:extLst>
                  <a:ext uri="{FF2B5EF4-FFF2-40B4-BE49-F238E27FC236}">
                    <a16:creationId xmlns:a16="http://schemas.microsoft.com/office/drawing/2014/main" id="{4F868728-A02D-0CFF-0C76-FDE0C9630A17}"/>
                  </a:ext>
                </a:extLst>
              </p:cNvPr>
              <p:cNvSpPr txBox="1">
                <a:spLocks noRot="1" noChangeAspect="1" noMove="1" noResize="1" noEditPoints="1" noAdjustHandles="1" noChangeArrowheads="1" noChangeShapeType="1" noTextEdit="1"/>
              </p:cNvSpPr>
              <p:nvPr/>
            </p:nvSpPr>
            <p:spPr bwMode="auto">
              <a:xfrm>
                <a:off x="1008591" y="5619754"/>
                <a:ext cx="11428941" cy="641651"/>
              </a:xfrm>
              <a:prstGeom prst="rect">
                <a:avLst/>
              </a:prstGeom>
              <a:blipFill>
                <a:blip r:embed="rId6"/>
                <a:stretch>
                  <a:fillRect l="-1013" b="-247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3251"/>
                                        </p:tgtEl>
                                        <p:attrNameLst>
                                          <p:attrName>style.visibility</p:attrName>
                                        </p:attrNameLst>
                                      </p:cBhvr>
                                      <p:to>
                                        <p:strVal val="visible"/>
                                      </p:to>
                                    </p:set>
                                    <p:animEffect transition="in" filter="fade">
                                      <p:cBhvr>
                                        <p:cTn id="16" dur="500"/>
                                        <p:tgtEl>
                                          <p:spTgt spid="53251"/>
                                        </p:tgtEl>
                                      </p:cBhvr>
                                    </p:animEffec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53251" grpId="0"/>
      <p:bldP spid="14" grpId="0"/>
      <p:bldP spid="6"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DD4024-2464-C711-8CFE-2F59F8FFC702}"/>
              </a:ext>
            </a:extLst>
          </p:cNvPr>
          <p:cNvGrpSpPr>
            <a:grpSpLocks/>
          </p:cNvGrpSpPr>
          <p:nvPr/>
        </p:nvGrpSpPr>
        <p:grpSpPr bwMode="auto">
          <a:xfrm>
            <a:off x="438150" y="1090084"/>
            <a:ext cx="12700000" cy="5681133"/>
            <a:chOff x="1066800" y="1733835"/>
            <a:chExt cx="15849600" cy="7478628"/>
          </a:xfrm>
        </p:grpSpPr>
        <p:sp>
          <p:nvSpPr>
            <p:cNvPr id="28" name="Google Shape;259;p11">
              <a:extLst>
                <a:ext uri="{FF2B5EF4-FFF2-40B4-BE49-F238E27FC236}">
                  <a16:creationId xmlns:a16="http://schemas.microsoft.com/office/drawing/2014/main" id="{5E84C49F-4FF9-B939-BD72-D3B80340E044}"/>
                </a:ext>
              </a:extLst>
            </p:cNvPr>
            <p:cNvSpPr/>
            <p:nvPr/>
          </p:nvSpPr>
          <p:spPr>
            <a:xfrm>
              <a:off x="1066800" y="1733835"/>
              <a:ext cx="13991235" cy="747862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lIns="60950" tIns="30467" rIns="60950" bIns="30467" anchor="ctr"/>
            <a:lstStyle/>
            <a:p>
              <a:pPr algn="just">
                <a:lnSpc>
                  <a:spcPct val="150000"/>
                </a:lnSpc>
                <a:defRPr/>
              </a:pPr>
              <a:endParaRPr sz="2667" u="sng" dirty="0">
                <a:solidFill>
                  <a:prstClr val="white"/>
                </a:solidFill>
                <a:latin typeface="Arial" panose="020B0604020202020204" pitchFamily="34" charset="0"/>
                <a:ea typeface="Arial"/>
                <a:cs typeface="Arial" panose="020B0604020202020204" pitchFamily="34" charset="0"/>
                <a:sym typeface="Arial"/>
              </a:endParaRPr>
            </a:p>
          </p:txBody>
        </p:sp>
        <p:sp>
          <p:nvSpPr>
            <p:cNvPr id="54287" name="Rectangle 29">
              <a:extLst>
                <a:ext uri="{FF2B5EF4-FFF2-40B4-BE49-F238E27FC236}">
                  <a16:creationId xmlns:a16="http://schemas.microsoft.com/office/drawing/2014/main" id="{05453E3F-31D0-9569-276B-B84B13D61F53}"/>
                </a:ext>
              </a:extLst>
            </p:cNvPr>
            <p:cNvSpPr>
              <a:spLocks noChangeArrowheads="1"/>
            </p:cNvSpPr>
            <p:nvPr/>
          </p:nvSpPr>
          <p:spPr bwMode="auto">
            <a:xfrm>
              <a:off x="1886707" y="3467887"/>
              <a:ext cx="15029693" cy="10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200000"/>
                </a:lnSpc>
                <a:spcBef>
                  <a:spcPts val="200"/>
                </a:spcBef>
                <a:spcAft>
                  <a:spcPts val="200"/>
                </a:spcAft>
                <a:buNone/>
              </a:pPr>
              <a:r>
                <a:rPr lang="da-DK" altLang="en-US" sz="2667" u="sng">
                  <a:solidFill>
                    <a:srgbClr val="FFFFFF"/>
                  </a:solidFill>
                  <a:latin typeface="Arial" panose="020B0604020202020204" pitchFamily="34" charset="0"/>
                  <a:ea typeface="Times New Roman" panose="02020603050405020304" pitchFamily="18" charset="0"/>
                  <a:cs typeface="Arial" panose="020B0604020202020204" pitchFamily="34" charset="0"/>
                </a:rPr>
                <a:t>.</a:t>
              </a:r>
              <a:endParaRPr lang="en-US" altLang="en-US" sz="2667" u="sng">
                <a:solidFill>
                  <a:srgbClr val="FFFFFF"/>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 name="Group 3">
            <a:extLst>
              <a:ext uri="{FF2B5EF4-FFF2-40B4-BE49-F238E27FC236}">
                <a16:creationId xmlns:a16="http://schemas.microsoft.com/office/drawing/2014/main" id="{00CE6F2C-6EA4-6BD1-1017-E919CF8A80AB}"/>
              </a:ext>
            </a:extLst>
          </p:cNvPr>
          <p:cNvGrpSpPr>
            <a:grpSpLocks/>
          </p:cNvGrpSpPr>
          <p:nvPr/>
        </p:nvGrpSpPr>
        <p:grpSpPr bwMode="auto">
          <a:xfrm>
            <a:off x="3433234" y="67734"/>
            <a:ext cx="4181475" cy="949325"/>
            <a:chOff x="6858000" y="38100"/>
            <a:chExt cx="5181600" cy="1424521"/>
          </a:xfrm>
        </p:grpSpPr>
        <p:grpSp>
          <p:nvGrpSpPr>
            <p:cNvPr id="54282" name="Group 9">
              <a:extLst>
                <a:ext uri="{FF2B5EF4-FFF2-40B4-BE49-F238E27FC236}">
                  <a16:creationId xmlns:a16="http://schemas.microsoft.com/office/drawing/2014/main" id="{A33EAC3D-3F5D-C239-28BA-BA097738A527}"/>
                </a:ext>
              </a:extLst>
            </p:cNvPr>
            <p:cNvGrpSpPr>
              <a:grpSpLocks/>
            </p:cNvGrpSpPr>
            <p:nvPr/>
          </p:nvGrpSpPr>
          <p:grpSpPr bwMode="auto">
            <a:xfrm>
              <a:off x="6858000" y="38100"/>
              <a:ext cx="5181600" cy="1424521"/>
              <a:chOff x="0" y="0"/>
              <a:chExt cx="6451824" cy="1216384"/>
            </a:xfrm>
          </p:grpSpPr>
          <p:sp>
            <p:nvSpPr>
              <p:cNvPr id="54284" name="Freeform 10">
                <a:extLst>
                  <a:ext uri="{FF2B5EF4-FFF2-40B4-BE49-F238E27FC236}">
                    <a16:creationId xmlns:a16="http://schemas.microsoft.com/office/drawing/2014/main" id="{163CFA77-4172-1890-055F-EF5BAD5DCCD8}"/>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54285" name="Freeform 11">
                <a:extLst>
                  <a:ext uri="{FF2B5EF4-FFF2-40B4-BE49-F238E27FC236}">
                    <a16:creationId xmlns:a16="http://schemas.microsoft.com/office/drawing/2014/main" id="{48A94D94-896C-6AF4-978E-2584CBC5BBE4}"/>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54283" name="Google Shape;197;p7">
              <a:extLst>
                <a:ext uri="{FF2B5EF4-FFF2-40B4-BE49-F238E27FC236}">
                  <a16:creationId xmlns:a16="http://schemas.microsoft.com/office/drawing/2014/main" id="{D1CF881D-504F-D68B-7456-4D887B6B2879}"/>
                </a:ext>
              </a:extLst>
            </p:cNvPr>
            <p:cNvSpPr txBox="1">
              <a:spLocks noChangeArrowheads="1"/>
            </p:cNvSpPr>
            <p:nvPr/>
          </p:nvSpPr>
          <p:spPr bwMode="auto">
            <a:xfrm>
              <a:off x="7240636" y="291381"/>
              <a:ext cx="4419480" cy="9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rgbClr val="1F497D"/>
                  </a:solidFill>
                  <a:latin typeface="Arial" panose="020B0604020202020204" pitchFamily="34" charset="0"/>
                  <a:cs typeface="Arial" panose="020B0604020202020204" pitchFamily="34" charset="0"/>
                  <a:sym typeface="Arial" panose="020B0604020202020204" pitchFamily="34" charset="0"/>
                </a:rPr>
                <a:t>TỔNG QUÁT 5</a:t>
              </a:r>
            </a:p>
          </p:txBody>
        </p:sp>
      </p:grpSp>
      <p:pic>
        <p:nvPicPr>
          <p:cNvPr id="54276" name="Picture 14">
            <a:extLst>
              <a:ext uri="{FF2B5EF4-FFF2-40B4-BE49-F238E27FC236}">
                <a16:creationId xmlns:a16="http://schemas.microsoft.com/office/drawing/2014/main" id="{E5BCB821-2DC6-9127-6643-0AF01E62B27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71742" y="5456767"/>
            <a:ext cx="782108" cy="69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5">
            <a:extLst>
              <a:ext uri="{FF2B5EF4-FFF2-40B4-BE49-F238E27FC236}">
                <a16:creationId xmlns:a16="http://schemas.microsoft.com/office/drawing/2014/main" id="{225DE9ED-F68D-496F-DE72-0EB2958920E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966133">
            <a:off x="-214842" y="6362700"/>
            <a:ext cx="145520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EBF212E-3A97-ED0B-5E60-703D853F4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 y="-137583"/>
            <a:ext cx="2157941" cy="21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a:extLst>
              <a:ext uri="{FF2B5EF4-FFF2-40B4-BE49-F238E27FC236}">
                <a16:creationId xmlns:a16="http://schemas.microsoft.com/office/drawing/2014/main" id="{E201AFDB-BDD3-B91A-6E89-0200C9683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1" y="192617"/>
            <a:ext cx="1991783" cy="16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1">
            <a:extLst>
              <a:ext uri="{FF2B5EF4-FFF2-40B4-BE49-F238E27FC236}">
                <a16:creationId xmlns:a16="http://schemas.microsoft.com/office/drawing/2014/main" id="{2F5EB1F6-6670-4327-A927-D680158F29E8}"/>
              </a:ext>
            </a:extLst>
          </p:cNvPr>
          <p:cNvSpPr txBox="1">
            <a:spLocks noChangeArrowheads="1"/>
          </p:cNvSpPr>
          <p:nvPr/>
        </p:nvSpPr>
        <p:spPr bwMode="auto">
          <a:xfrm>
            <a:off x="2692400" y="1871134"/>
            <a:ext cx="772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b="1">
                <a:solidFill>
                  <a:srgbClr val="FFFFFF"/>
                </a:solidFill>
                <a:latin typeface="Arial" panose="020B0604020202020204" pitchFamily="34" charset="0"/>
                <a:cs typeface="Arial" panose="020B0604020202020204" pitchFamily="34" charset="0"/>
              </a:rPr>
              <a:t>CÔNG THỨC TÍNH DIỆN TÍCH XUNG QUANH</a:t>
            </a:r>
          </a:p>
          <a:p>
            <a:pPr>
              <a:spcBef>
                <a:spcPct val="0"/>
              </a:spcBef>
              <a:buFontTx/>
              <a:buNone/>
            </a:pPr>
            <a:r>
              <a:rPr lang="en-US" altLang="en-US" sz="2667" b="1">
                <a:solidFill>
                  <a:srgbClr val="FFFFFF"/>
                </a:solidFill>
                <a:latin typeface="Arial" panose="020B0604020202020204" pitchFamily="34" charset="0"/>
                <a:cs typeface="Arial" panose="020B0604020202020204" pitchFamily="34" charset="0"/>
              </a:rPr>
              <a:t>CỦA HÌNH NÓN NHƯ SAU:</a:t>
            </a:r>
          </a:p>
        </p:txBody>
      </p:sp>
      <p:sp>
        <p:nvSpPr>
          <p:cNvPr id="3" name="TextBox 1">
            <a:extLst>
              <a:ext uri="{FF2B5EF4-FFF2-40B4-BE49-F238E27FC236}">
                <a16:creationId xmlns:a16="http://schemas.microsoft.com/office/drawing/2014/main" id="{1CDBC793-89F5-038D-28B4-9BA3489EECFD}"/>
              </a:ext>
            </a:extLst>
          </p:cNvPr>
          <p:cNvSpPr txBox="1">
            <a:spLocks noRot="1" noChangeAspect="1" noMove="1" noResize="1" noEditPoints="1" noAdjustHandles="1" noChangeArrowheads="1" noChangeShapeType="1" noTextEdit="1"/>
          </p:cNvSpPr>
          <p:nvPr/>
        </p:nvSpPr>
        <p:spPr bwMode="auto">
          <a:xfrm>
            <a:off x="2794000" y="3276600"/>
            <a:ext cx="7721600" cy="1329595"/>
          </a:xfrm>
          <a:prstGeom prst="rect">
            <a:avLst/>
          </a:prstGeom>
          <a:blipFill>
            <a:blip r:embed="rId6"/>
            <a:stretch>
              <a:fillRect l="-1895" b="-11621"/>
            </a:stretch>
          </a:blipFill>
          <a:ln>
            <a:noFill/>
          </a:ln>
        </p:spPr>
        <p:txBody>
          <a:bodyPr/>
          <a:lstStyle/>
          <a:p>
            <a:pPr>
              <a:defRPr/>
            </a:pPr>
            <a:r>
              <a:rPr lang="vi-VN" sz="1200">
                <a:no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9">
            <a:extLst>
              <a:ext uri="{FF2B5EF4-FFF2-40B4-BE49-F238E27FC236}">
                <a16:creationId xmlns:a16="http://schemas.microsoft.com/office/drawing/2014/main" id="{928A76DF-6C66-3ED0-6AF7-3FB0138CE8B7}"/>
              </a:ext>
            </a:extLst>
          </p:cNvPr>
          <p:cNvSpPr txBox="1">
            <a:spLocks noChangeArrowheads="1"/>
          </p:cNvSpPr>
          <p:nvPr/>
        </p:nvSpPr>
        <p:spPr bwMode="auto">
          <a:xfrm>
            <a:off x="763059" y="582083"/>
            <a:ext cx="10871200" cy="125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2667">
                <a:solidFill>
                  <a:srgbClr val="000000"/>
                </a:solidFill>
                <a:latin typeface="Times New Roman" panose="02020603050405020304" pitchFamily="18" charset="0"/>
                <a:cs typeface="Times New Roman" panose="02020603050405020304" pitchFamily="18" charset="0"/>
              </a:rPr>
              <a:t>                Hãy nhắc lại công thức tính thể tích của hình chóp tam giác đều( hoặc hình chóp tứ giác đều) có diện tích đáy S và chiều cao h.</a:t>
            </a:r>
          </a:p>
        </p:txBody>
      </p:sp>
      <p:sp>
        <p:nvSpPr>
          <p:cNvPr id="11" name="Google Shape;304;p14">
            <a:extLst>
              <a:ext uri="{FF2B5EF4-FFF2-40B4-BE49-F238E27FC236}">
                <a16:creationId xmlns:a16="http://schemas.microsoft.com/office/drawing/2014/main" id="{C0B2DD01-39DD-56F9-0B1D-EB242339DC4F}"/>
              </a:ext>
            </a:extLst>
          </p:cNvPr>
          <p:cNvSpPr/>
          <p:nvPr/>
        </p:nvSpPr>
        <p:spPr>
          <a:xfrm>
            <a:off x="763059" y="717550"/>
            <a:ext cx="1224491" cy="4572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HĐ 4</a:t>
            </a:r>
          </a:p>
        </p:txBody>
      </p:sp>
      <p:pic>
        <p:nvPicPr>
          <p:cNvPr id="13" name="Google Shape;306;p14">
            <a:extLst>
              <a:ext uri="{FF2B5EF4-FFF2-40B4-BE49-F238E27FC236}">
                <a16:creationId xmlns:a16="http://schemas.microsoft.com/office/drawing/2014/main" id="{CE049CF2-4438-789A-16CA-2BC9C20686E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59" y="2166409"/>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307;p14">
            <a:extLst>
              <a:ext uri="{FF2B5EF4-FFF2-40B4-BE49-F238E27FC236}">
                <a16:creationId xmlns:a16="http://schemas.microsoft.com/office/drawing/2014/main" id="{EBA60E00-D632-245F-BE79-C4EDB99C9ACD}"/>
              </a:ext>
            </a:extLst>
          </p:cNvPr>
          <p:cNvSpPr txBox="1">
            <a:spLocks noChangeArrowheads="1"/>
          </p:cNvSpPr>
          <p:nvPr/>
        </p:nvSpPr>
        <p:spPr bwMode="auto">
          <a:xfrm flipH="1">
            <a:off x="515409" y="2176992"/>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sp>
        <p:nvSpPr>
          <p:cNvPr id="56326" name="TextBox 2">
            <a:extLst>
              <a:ext uri="{FF2B5EF4-FFF2-40B4-BE49-F238E27FC236}">
                <a16:creationId xmlns:a16="http://schemas.microsoft.com/office/drawing/2014/main" id="{7EDCDF8C-57E8-291E-56FA-D0390EA02DD0}"/>
              </a:ext>
            </a:extLst>
          </p:cNvPr>
          <p:cNvSpPr txBox="1">
            <a:spLocks noChangeArrowheads="1"/>
          </p:cNvSpPr>
          <p:nvPr/>
        </p:nvSpPr>
        <p:spPr bwMode="auto">
          <a:xfrm>
            <a:off x="763059" y="3213100"/>
            <a:ext cx="1061614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dirty="0" err="1">
                <a:solidFill>
                  <a:srgbClr val="000000"/>
                </a:solidFill>
                <a:latin typeface="Times New Roman" panose="02020603050405020304" pitchFamily="18" charset="0"/>
                <a:cs typeface="Times New Roman" panose="02020603050405020304" pitchFamily="18" charset="0"/>
              </a:rPr>
              <a:t>Thể</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tích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chóp</a:t>
            </a:r>
            <a:r>
              <a:rPr lang="en-US" altLang="en-US" sz="2667" dirty="0">
                <a:solidFill>
                  <a:srgbClr val="000000"/>
                </a:solidFill>
                <a:latin typeface="Times New Roman" panose="02020603050405020304" pitchFamily="18" charset="0"/>
                <a:cs typeface="Times New Roman" panose="02020603050405020304" pitchFamily="18" charset="0"/>
              </a:rPr>
              <a:t> tam </a:t>
            </a:r>
            <a:r>
              <a:rPr lang="en-US" altLang="en-US" sz="2667" dirty="0" err="1">
                <a:solidFill>
                  <a:srgbClr val="000000"/>
                </a:solidFill>
                <a:latin typeface="Times New Roman" panose="02020603050405020304" pitchFamily="18" charset="0"/>
                <a:cs typeface="Times New Roman" panose="02020603050405020304" pitchFamily="18" charset="0"/>
              </a:rPr>
              <a:t>giác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đều</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hoặc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hình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chóp</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tứ</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giác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đều</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có</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diện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tích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đáy</a:t>
            </a:r>
            <a:r>
              <a:rPr lang="en-US" altLang="en-US" sz="2667" dirty="0">
                <a:solidFill>
                  <a:srgbClr val="000000"/>
                </a:solidFill>
                <a:latin typeface="Times New Roman" panose="02020603050405020304" pitchFamily="18" charset="0"/>
                <a:cs typeface="Times New Roman" panose="02020603050405020304" pitchFamily="18" charset="0"/>
              </a:rPr>
              <a:t> S </a:t>
            </a:r>
            <a:r>
              <a:rPr lang="en-US" altLang="en-US" sz="2667" dirty="0" err="1">
                <a:solidFill>
                  <a:srgbClr val="000000"/>
                </a:solidFill>
                <a:latin typeface="Times New Roman" panose="02020603050405020304" pitchFamily="18" charset="0"/>
                <a:cs typeface="Times New Roman" panose="02020603050405020304" pitchFamily="18" charset="0"/>
              </a:rPr>
              <a:t>và</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chiều</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cao</a:t>
            </a:r>
            <a:r>
              <a:rPr lang="en-US" altLang="en-US" sz="2667" dirty="0">
                <a:solidFill>
                  <a:srgbClr val="000000"/>
                </a:solidFill>
                <a:latin typeface="Times New Roman" panose="02020603050405020304" pitchFamily="18" charset="0"/>
                <a:cs typeface="Times New Roman" panose="02020603050405020304" pitchFamily="18" charset="0"/>
              </a:rPr>
              <a:t> h </a:t>
            </a:r>
            <a:r>
              <a:rPr lang="en-US" altLang="en-US" sz="2667" dirty="0" err="1">
                <a:solidFill>
                  <a:srgbClr val="000000"/>
                </a:solidFill>
                <a:latin typeface="Times New Roman" panose="02020603050405020304" pitchFamily="18" charset="0"/>
                <a:cs typeface="Times New Roman" panose="02020603050405020304" pitchFamily="18" charset="0"/>
              </a:rPr>
              <a:t>là</a:t>
            </a:r>
            <a:endParaRPr lang="vi-VN" altLang="vi-VN" sz="2667"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C953F970-EA0A-6ACE-7F8A-AC503D776A57}"/>
                  </a:ext>
                </a:extLst>
              </p:cNvPr>
              <p:cNvSpPr txBox="1">
                <a:spLocks noChangeArrowheads="1"/>
              </p:cNvSpPr>
              <p:nvPr/>
            </p:nvSpPr>
            <p:spPr bwMode="auto">
              <a:xfrm>
                <a:off x="915459" y="4373034"/>
                <a:ext cx="10616141" cy="860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14:m>
                  <m:oMathPara xmlns:m="http://schemas.openxmlformats.org/officeDocument/2006/math">
                    <m:oMathParaPr>
                      <m:jc m:val="centerGroup"/>
                    </m:oMathParaPr>
                    <m:oMath xmlns:m="http://schemas.openxmlformats.org/officeDocument/2006/math">
                      <m:r>
                        <a:rPr lang="en-US" altLang="vi-VN" sz="2667" b="0" i="1" smtClean="0">
                          <a:latin typeface="Cambria Math" panose="02040503050406030204" pitchFamily="18" charset="0"/>
                          <a:cs typeface="Times New Roman" panose="02020603050405020304" pitchFamily="18" charset="0"/>
                        </a:rPr>
                        <m:t>𝑉</m:t>
                      </m:r>
                      <m:r>
                        <a:rPr lang="en-US" altLang="vi-VN" sz="2667" b="0" i="1" smtClean="0">
                          <a:latin typeface="Cambria Math" panose="02040503050406030204" pitchFamily="18" charset="0"/>
                          <a:cs typeface="Times New Roman" panose="02020603050405020304" pitchFamily="18" charset="0"/>
                        </a:rPr>
                        <m:t>=</m:t>
                      </m:r>
                      <m:f>
                        <m:fPr>
                          <m:ctrlPr>
                            <a:rPr lang="en-US" altLang="vi-VN" sz="2667" b="0" i="1" smtClean="0">
                              <a:latin typeface="Cambria Math" panose="02040503050406030204" pitchFamily="18" charset="0"/>
                              <a:cs typeface="Times New Roman" panose="02020603050405020304" pitchFamily="18" charset="0"/>
                            </a:rPr>
                          </m:ctrlPr>
                        </m:fPr>
                        <m:num>
                          <m:r>
                            <a:rPr lang="en-US" altLang="vi-VN" sz="2667" b="0" i="1" smtClean="0">
                              <a:latin typeface="Cambria Math" panose="02040503050406030204" pitchFamily="18" charset="0"/>
                              <a:cs typeface="Times New Roman" panose="02020603050405020304" pitchFamily="18" charset="0"/>
                            </a:rPr>
                            <m:t>1</m:t>
                          </m:r>
                        </m:num>
                        <m:den>
                          <m:r>
                            <a:rPr lang="en-US" altLang="vi-VN" sz="2667" b="0" i="1" smtClean="0">
                              <a:latin typeface="Cambria Math" panose="02040503050406030204" pitchFamily="18" charset="0"/>
                              <a:cs typeface="Times New Roman" panose="02020603050405020304" pitchFamily="18" charset="0"/>
                            </a:rPr>
                            <m:t>3</m:t>
                          </m:r>
                        </m:den>
                      </m:f>
                      <m:r>
                        <a:rPr lang="en-US" altLang="vi-VN" sz="2667" b="0" i="1" smtClean="0">
                          <a:latin typeface="Cambria Math" panose="02040503050406030204" pitchFamily="18" charset="0"/>
                          <a:cs typeface="Times New Roman" panose="02020603050405020304" pitchFamily="18" charset="0"/>
                        </a:rPr>
                        <m:t>𝑆</m:t>
                      </m:r>
                      <m:r>
                        <a:rPr lang="en-US" altLang="vi-VN" sz="2667" b="0" i="1" smtClean="0">
                          <a:latin typeface="Cambria Math" panose="02040503050406030204" pitchFamily="18" charset="0"/>
                          <a:cs typeface="Times New Roman" panose="02020603050405020304" pitchFamily="18" charset="0"/>
                        </a:rPr>
                        <m:t>.</m:t>
                      </m:r>
                      <m:r>
                        <a:rPr lang="en-US" altLang="vi-VN" sz="2667" b="0" i="1" smtClean="0">
                          <a:latin typeface="Cambria Math" panose="02040503050406030204" pitchFamily="18" charset="0"/>
                          <a:cs typeface="Times New Roman" panose="02020603050405020304" pitchFamily="18" charset="0"/>
                        </a:rPr>
                        <m:t>h</m:t>
                      </m:r>
                    </m:oMath>
                  </m:oMathPara>
                </a14:m>
                <a:endParaRPr lang="vi-VN" altLang="vi-VN" sz="2667" dirty="0">
                  <a:latin typeface="Times New Roman" panose="02020603050405020304" pitchFamily="18" charset="0"/>
                  <a:cs typeface="Times New Roman" panose="02020603050405020304" pitchFamily="18" charset="0"/>
                </a:endParaRPr>
              </a:p>
            </p:txBody>
          </p:sp>
        </mc:Choice>
        <mc:Fallback xmlns="">
          <p:sp>
            <p:nvSpPr>
              <p:cNvPr id="2" name="TextBox 2">
                <a:extLst>
                  <a:ext uri="{FF2B5EF4-FFF2-40B4-BE49-F238E27FC236}">
                    <a16:creationId xmlns:a16="http://schemas.microsoft.com/office/drawing/2014/main" id="{C953F970-EA0A-6ACE-7F8A-AC503D776A57}"/>
                  </a:ext>
                </a:extLst>
              </p:cNvPr>
              <p:cNvSpPr txBox="1">
                <a:spLocks noRot="1" noChangeAspect="1" noMove="1" noResize="1" noEditPoints="1" noAdjustHandles="1" noChangeArrowheads="1" noChangeShapeType="1" noTextEdit="1"/>
              </p:cNvSpPr>
              <p:nvPr/>
            </p:nvSpPr>
            <p:spPr bwMode="auto">
              <a:xfrm>
                <a:off x="915459" y="4373034"/>
                <a:ext cx="10616141" cy="860300"/>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529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6326"/>
                                        </p:tgtEl>
                                        <p:attrNameLst>
                                          <p:attrName>style.visibility</p:attrName>
                                        </p:attrNameLst>
                                      </p:cBhvr>
                                      <p:to>
                                        <p:strVal val="visible"/>
                                      </p:to>
                                    </p:set>
                                    <p:animEffect transition="in" filter="fade">
                                      <p:cBhvr>
                                        <p:cTn id="20" dur="500"/>
                                        <p:tgtEl>
                                          <p:spTgt spid="563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14" grpId="0"/>
      <p:bldP spid="5632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ABC9B8-B31B-F05D-0D79-E92249A48823}"/>
              </a:ext>
            </a:extLst>
          </p:cNvPr>
          <p:cNvGrpSpPr>
            <a:grpSpLocks/>
          </p:cNvGrpSpPr>
          <p:nvPr/>
        </p:nvGrpSpPr>
        <p:grpSpPr bwMode="auto">
          <a:xfrm>
            <a:off x="660400" y="1176867"/>
            <a:ext cx="12700000" cy="5681133"/>
            <a:chOff x="1066800" y="1733835"/>
            <a:chExt cx="15849600" cy="7478628"/>
          </a:xfrm>
        </p:grpSpPr>
        <p:sp>
          <p:nvSpPr>
            <p:cNvPr id="28" name="Google Shape;259;p11">
              <a:extLst>
                <a:ext uri="{FF2B5EF4-FFF2-40B4-BE49-F238E27FC236}">
                  <a16:creationId xmlns:a16="http://schemas.microsoft.com/office/drawing/2014/main" id="{66790641-5E3C-CCC6-14DB-A4C639BCAF85}"/>
                </a:ext>
              </a:extLst>
            </p:cNvPr>
            <p:cNvSpPr/>
            <p:nvPr/>
          </p:nvSpPr>
          <p:spPr>
            <a:xfrm>
              <a:off x="1066800" y="1733835"/>
              <a:ext cx="13991235" cy="747862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lIns="60950" tIns="30467" rIns="60950" bIns="30467" anchor="ctr"/>
            <a:lstStyle/>
            <a:p>
              <a:pPr algn="just">
                <a:lnSpc>
                  <a:spcPct val="150000"/>
                </a:lnSpc>
                <a:defRPr/>
              </a:pPr>
              <a:endParaRPr sz="3200" dirty="0">
                <a:solidFill>
                  <a:prstClr val="white"/>
                </a:solidFill>
                <a:latin typeface="Arial" panose="020B0604020202020204" pitchFamily="34" charset="0"/>
                <a:ea typeface="Arial"/>
                <a:cs typeface="Arial" panose="020B0604020202020204" pitchFamily="34" charset="0"/>
                <a:sym typeface="Arial"/>
              </a:endParaRPr>
            </a:p>
          </p:txBody>
        </p:sp>
        <p:sp>
          <p:nvSpPr>
            <p:cNvPr id="56335" name="Rectangle 29">
              <a:extLst>
                <a:ext uri="{FF2B5EF4-FFF2-40B4-BE49-F238E27FC236}">
                  <a16:creationId xmlns:a16="http://schemas.microsoft.com/office/drawing/2014/main" id="{B4B16055-4249-976C-AA5D-8D43F5E2D635}"/>
                </a:ext>
              </a:extLst>
            </p:cNvPr>
            <p:cNvSpPr>
              <a:spLocks noChangeArrowheads="1"/>
            </p:cNvSpPr>
            <p:nvPr/>
          </p:nvSpPr>
          <p:spPr bwMode="auto">
            <a:xfrm>
              <a:off x="1886707" y="3467887"/>
              <a:ext cx="15029693" cy="121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200000"/>
                </a:lnSpc>
                <a:spcBef>
                  <a:spcPts val="200"/>
                </a:spcBef>
                <a:spcAft>
                  <a:spcPts val="200"/>
                </a:spcAft>
                <a:buNone/>
              </a:pPr>
              <a:r>
                <a:rPr lang="da-DK" altLang="en-US">
                  <a:solidFill>
                    <a:srgbClr val="FFFFFF"/>
                  </a:solidFill>
                  <a:latin typeface="Arial" panose="020B0604020202020204" pitchFamily="34" charset="0"/>
                  <a:ea typeface="Times New Roman" panose="02020603050405020304" pitchFamily="18" charset="0"/>
                  <a:cs typeface="Arial" panose="020B0604020202020204" pitchFamily="34" charset="0"/>
                </a:rPr>
                <a:t>.</a:t>
              </a:r>
              <a:endParaRPr lang="en-US" altLang="en-US">
                <a:solidFill>
                  <a:srgbClr val="FFFFFF"/>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 name="Group 3">
            <a:extLst>
              <a:ext uri="{FF2B5EF4-FFF2-40B4-BE49-F238E27FC236}">
                <a16:creationId xmlns:a16="http://schemas.microsoft.com/office/drawing/2014/main" id="{679B5E27-CDD5-ABA3-E7C0-C6BF194BADC5}"/>
              </a:ext>
            </a:extLst>
          </p:cNvPr>
          <p:cNvGrpSpPr>
            <a:grpSpLocks/>
          </p:cNvGrpSpPr>
          <p:nvPr/>
        </p:nvGrpSpPr>
        <p:grpSpPr bwMode="auto">
          <a:xfrm>
            <a:off x="3433234" y="67734"/>
            <a:ext cx="4181475" cy="949325"/>
            <a:chOff x="6858000" y="38100"/>
            <a:chExt cx="5181600" cy="1424521"/>
          </a:xfrm>
        </p:grpSpPr>
        <p:grpSp>
          <p:nvGrpSpPr>
            <p:cNvPr id="56330" name="Group 9">
              <a:extLst>
                <a:ext uri="{FF2B5EF4-FFF2-40B4-BE49-F238E27FC236}">
                  <a16:creationId xmlns:a16="http://schemas.microsoft.com/office/drawing/2014/main" id="{7CFA7C88-8F27-1428-E884-1014BB90EE66}"/>
                </a:ext>
              </a:extLst>
            </p:cNvPr>
            <p:cNvGrpSpPr>
              <a:grpSpLocks/>
            </p:cNvGrpSpPr>
            <p:nvPr/>
          </p:nvGrpSpPr>
          <p:grpSpPr bwMode="auto">
            <a:xfrm>
              <a:off x="6858000" y="38100"/>
              <a:ext cx="5181600" cy="1424521"/>
              <a:chOff x="0" y="0"/>
              <a:chExt cx="6451824" cy="1216384"/>
            </a:xfrm>
          </p:grpSpPr>
          <p:sp>
            <p:nvSpPr>
              <p:cNvPr id="56332" name="Freeform 10">
                <a:extLst>
                  <a:ext uri="{FF2B5EF4-FFF2-40B4-BE49-F238E27FC236}">
                    <a16:creationId xmlns:a16="http://schemas.microsoft.com/office/drawing/2014/main" id="{AACDEAEA-6893-A85B-E3E2-7BD0121E100C}"/>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56333" name="Freeform 11">
                <a:extLst>
                  <a:ext uri="{FF2B5EF4-FFF2-40B4-BE49-F238E27FC236}">
                    <a16:creationId xmlns:a16="http://schemas.microsoft.com/office/drawing/2014/main" id="{24FF4A36-9FD8-65DC-64D2-8A6B64238E8C}"/>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56331" name="Google Shape;197;p7">
              <a:extLst>
                <a:ext uri="{FF2B5EF4-FFF2-40B4-BE49-F238E27FC236}">
                  <a16:creationId xmlns:a16="http://schemas.microsoft.com/office/drawing/2014/main" id="{F0749D5D-0039-74C2-FAEC-BF0F7127C9A8}"/>
                </a:ext>
              </a:extLst>
            </p:cNvPr>
            <p:cNvSpPr txBox="1">
              <a:spLocks noChangeArrowheads="1"/>
            </p:cNvSpPr>
            <p:nvPr/>
          </p:nvSpPr>
          <p:spPr bwMode="auto">
            <a:xfrm>
              <a:off x="7240636" y="291381"/>
              <a:ext cx="4419480" cy="9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rgbClr val="1F497D"/>
                  </a:solidFill>
                  <a:latin typeface="Arial" panose="020B0604020202020204" pitchFamily="34" charset="0"/>
                  <a:cs typeface="Arial" panose="020B0604020202020204" pitchFamily="34" charset="0"/>
                  <a:sym typeface="Arial" panose="020B0604020202020204" pitchFamily="34" charset="0"/>
                </a:rPr>
                <a:t>TỔNG QUÁT 6</a:t>
              </a:r>
            </a:p>
          </p:txBody>
        </p:sp>
      </p:grpSp>
      <p:pic>
        <p:nvPicPr>
          <p:cNvPr id="56324" name="Picture 14">
            <a:extLst>
              <a:ext uri="{FF2B5EF4-FFF2-40B4-BE49-F238E27FC236}">
                <a16:creationId xmlns:a16="http://schemas.microsoft.com/office/drawing/2014/main" id="{F14E3FE4-945E-835C-E195-68B4F109E36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71742" y="5456767"/>
            <a:ext cx="782108" cy="69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a:extLst>
              <a:ext uri="{FF2B5EF4-FFF2-40B4-BE49-F238E27FC236}">
                <a16:creationId xmlns:a16="http://schemas.microsoft.com/office/drawing/2014/main" id="{13B74FC7-2AF5-32B5-80ED-52E779887E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966133">
            <a:off x="-214842" y="6362700"/>
            <a:ext cx="145520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DA8C006-FABE-179B-6BE7-F937B89B4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 y="-137583"/>
            <a:ext cx="2157941" cy="21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a:extLst>
              <a:ext uri="{FF2B5EF4-FFF2-40B4-BE49-F238E27FC236}">
                <a16:creationId xmlns:a16="http://schemas.microsoft.com/office/drawing/2014/main" id="{7342FACB-5447-D8B1-CD4E-39A83356F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1" y="192617"/>
            <a:ext cx="1991783" cy="16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1">
            <a:extLst>
              <a:ext uri="{FF2B5EF4-FFF2-40B4-BE49-F238E27FC236}">
                <a16:creationId xmlns:a16="http://schemas.microsoft.com/office/drawing/2014/main" id="{3EB72621-1CAB-F445-762E-EEB5EED3FA5B}"/>
              </a:ext>
            </a:extLst>
          </p:cNvPr>
          <p:cNvSpPr txBox="1">
            <a:spLocks noChangeArrowheads="1"/>
          </p:cNvSpPr>
          <p:nvPr/>
        </p:nvSpPr>
        <p:spPr bwMode="auto">
          <a:xfrm>
            <a:off x="2692400" y="1871134"/>
            <a:ext cx="772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b="1" dirty="0">
                <a:solidFill>
                  <a:srgbClr val="FFFFFF"/>
                </a:solidFill>
                <a:latin typeface="Arial" panose="020B0604020202020204" pitchFamily="34" charset="0"/>
                <a:cs typeface="Arial" panose="020B0604020202020204" pitchFamily="34" charset="0"/>
              </a:rPr>
              <a:t>CÔNG THỨC TÍNH THỂ TÍCH CỦA HÌNH NÓN NHƯ SAU:</a:t>
            </a:r>
          </a:p>
        </p:txBody>
      </p:sp>
      <mc:AlternateContent xmlns:mc="http://schemas.openxmlformats.org/markup-compatibility/2006" xmlns:a14="http://schemas.microsoft.com/office/drawing/2010/main">
        <mc:Choice Requires="a14">
          <p:sp>
            <p:nvSpPr>
              <p:cNvPr id="3" name="TextBox 1">
                <a:extLst>
                  <a:ext uri="{FF2B5EF4-FFF2-40B4-BE49-F238E27FC236}">
                    <a16:creationId xmlns:a16="http://schemas.microsoft.com/office/drawing/2014/main" id="{5C7C1E23-3A1A-5CE5-8A23-5439684F62A4}"/>
                  </a:ext>
                </a:extLst>
              </p:cNvPr>
              <p:cNvSpPr txBox="1">
                <a:spLocks noChangeArrowheads="1"/>
              </p:cNvSpPr>
              <p:nvPr/>
            </p:nvSpPr>
            <p:spPr bwMode="auto">
              <a:xfrm>
                <a:off x="2844800" y="2885685"/>
                <a:ext cx="7721600" cy="8629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14:m>
                  <m:oMathPara xmlns:m="http://schemas.openxmlformats.org/officeDocument/2006/math">
                    <m:oMathParaPr>
                      <m:jc m:val="centerGroup"/>
                    </m:oMathParaPr>
                    <m:oMath xmlns:m="http://schemas.openxmlformats.org/officeDocument/2006/math">
                      <m:r>
                        <a:rPr lang="en-US" altLang="en-US" sz="2667" b="1" i="1" smtClean="0">
                          <a:solidFill>
                            <a:srgbClr val="FFFFFF"/>
                          </a:solidFill>
                          <a:latin typeface="Cambria Math" panose="02040503050406030204" pitchFamily="18" charset="0"/>
                          <a:cs typeface="Arial" panose="020B0604020202020204" pitchFamily="34" charset="0"/>
                        </a:rPr>
                        <m:t>𝑽</m:t>
                      </m:r>
                      <m:r>
                        <a:rPr lang="en-US" altLang="en-US" sz="2667" b="1" i="1" smtClean="0">
                          <a:solidFill>
                            <a:srgbClr val="FFFFFF"/>
                          </a:solidFill>
                          <a:latin typeface="Cambria Math" panose="02040503050406030204" pitchFamily="18" charset="0"/>
                          <a:cs typeface="Arial" panose="020B0604020202020204" pitchFamily="34" charset="0"/>
                        </a:rPr>
                        <m:t>=</m:t>
                      </m:r>
                      <m:f>
                        <m:fPr>
                          <m:ctrlPr>
                            <a:rPr lang="en-US" altLang="en-US" sz="2667" b="1" i="1" smtClean="0">
                              <a:solidFill>
                                <a:srgbClr val="FFFFFF"/>
                              </a:solidFill>
                              <a:latin typeface="Cambria Math" panose="02040503050406030204" pitchFamily="18" charset="0"/>
                              <a:cs typeface="Arial" panose="020B0604020202020204" pitchFamily="34" charset="0"/>
                            </a:rPr>
                          </m:ctrlPr>
                        </m:fPr>
                        <m:num>
                          <m:r>
                            <a:rPr lang="en-US" altLang="en-US" sz="2667" b="1" i="1" smtClean="0">
                              <a:solidFill>
                                <a:srgbClr val="FFFFFF"/>
                              </a:solidFill>
                              <a:latin typeface="Cambria Math" panose="02040503050406030204" pitchFamily="18" charset="0"/>
                              <a:cs typeface="Arial" panose="020B0604020202020204" pitchFamily="34" charset="0"/>
                            </a:rPr>
                            <m:t>𝟏</m:t>
                          </m:r>
                        </m:num>
                        <m:den>
                          <m:r>
                            <a:rPr lang="en-US" altLang="en-US" sz="2667" b="1" i="1" smtClean="0">
                              <a:solidFill>
                                <a:srgbClr val="FFFFFF"/>
                              </a:solidFill>
                              <a:latin typeface="Cambria Math" panose="02040503050406030204" pitchFamily="18" charset="0"/>
                              <a:cs typeface="Arial" panose="020B0604020202020204" pitchFamily="34" charset="0"/>
                            </a:rPr>
                            <m:t>𝟑</m:t>
                          </m:r>
                        </m:den>
                      </m:f>
                      <m:sSub>
                        <m:sSubPr>
                          <m:ctrlPr>
                            <a:rPr lang="en-US" altLang="en-US" sz="2667" b="1" i="1" smtClean="0">
                              <a:solidFill>
                                <a:srgbClr val="FFFFFF"/>
                              </a:solidFill>
                              <a:latin typeface="Cambria Math" panose="02040503050406030204" pitchFamily="18" charset="0"/>
                              <a:cs typeface="Arial" panose="020B0604020202020204" pitchFamily="34" charset="0"/>
                            </a:rPr>
                          </m:ctrlPr>
                        </m:sSubPr>
                        <m:e>
                          <m:r>
                            <a:rPr lang="en-US" altLang="en-US" sz="2667" b="1" i="1" smtClean="0">
                              <a:solidFill>
                                <a:srgbClr val="FFFFFF"/>
                              </a:solidFill>
                              <a:latin typeface="Cambria Math" panose="02040503050406030204" pitchFamily="18" charset="0"/>
                              <a:cs typeface="Arial" panose="020B0604020202020204" pitchFamily="34" charset="0"/>
                            </a:rPr>
                            <m:t>𝑺</m:t>
                          </m:r>
                        </m:e>
                        <m:sub>
                          <m:r>
                            <a:rPr lang="en-US" altLang="en-US" sz="2667" b="1" i="1" smtClean="0">
                              <a:solidFill>
                                <a:srgbClr val="FFFFFF"/>
                              </a:solidFill>
                              <a:latin typeface="Cambria Math" panose="02040503050406030204" pitchFamily="18" charset="0"/>
                              <a:cs typeface="Arial" panose="020B0604020202020204" pitchFamily="34" charset="0"/>
                            </a:rPr>
                            <m:t>đá</m:t>
                          </m:r>
                          <m:r>
                            <a:rPr lang="en-US" altLang="en-US" sz="2667" b="1" i="1" smtClean="0">
                              <a:solidFill>
                                <a:srgbClr val="FFFFFF"/>
                              </a:solidFill>
                              <a:latin typeface="Cambria Math" panose="02040503050406030204" pitchFamily="18" charset="0"/>
                              <a:cs typeface="Arial" panose="020B0604020202020204" pitchFamily="34" charset="0"/>
                            </a:rPr>
                            <m:t>𝒚</m:t>
                          </m:r>
                        </m:sub>
                      </m:sSub>
                      <m:r>
                        <a:rPr lang="en-US" altLang="en-US" sz="2667" b="1" i="1" smtClean="0">
                          <a:solidFill>
                            <a:srgbClr val="FFFFFF"/>
                          </a:solidFill>
                          <a:latin typeface="Cambria Math" panose="02040503050406030204" pitchFamily="18" charset="0"/>
                          <a:cs typeface="Arial" panose="020B0604020202020204" pitchFamily="34" charset="0"/>
                        </a:rPr>
                        <m:t>.</m:t>
                      </m:r>
                      <m:r>
                        <a:rPr lang="en-US" altLang="en-US" sz="2667" b="1" i="1" smtClean="0">
                          <a:solidFill>
                            <a:srgbClr val="FFFFFF"/>
                          </a:solidFill>
                          <a:latin typeface="Cambria Math" panose="02040503050406030204" pitchFamily="18" charset="0"/>
                          <a:cs typeface="Arial" panose="020B0604020202020204" pitchFamily="34" charset="0"/>
                        </a:rPr>
                        <m:t>𝒉</m:t>
                      </m:r>
                      <m:r>
                        <a:rPr lang="en-US" altLang="en-US" sz="2667" b="1" i="1" smtClean="0">
                          <a:solidFill>
                            <a:srgbClr val="FFFFFF"/>
                          </a:solidFill>
                          <a:latin typeface="Cambria Math" panose="02040503050406030204" pitchFamily="18" charset="0"/>
                          <a:cs typeface="Arial" panose="020B0604020202020204" pitchFamily="34" charset="0"/>
                        </a:rPr>
                        <m:t>=</m:t>
                      </m:r>
                      <m:f>
                        <m:fPr>
                          <m:ctrlPr>
                            <a:rPr lang="en-US" altLang="en-US" sz="2667" b="1" i="1" smtClean="0">
                              <a:solidFill>
                                <a:srgbClr val="FFFFFF"/>
                              </a:solidFill>
                              <a:latin typeface="Cambria Math" panose="02040503050406030204" pitchFamily="18" charset="0"/>
                              <a:cs typeface="Arial" panose="020B0604020202020204" pitchFamily="34" charset="0"/>
                            </a:rPr>
                          </m:ctrlPr>
                        </m:fPr>
                        <m:num>
                          <m:r>
                            <a:rPr lang="en-US" altLang="en-US" sz="2667" b="1" i="1" smtClean="0">
                              <a:solidFill>
                                <a:srgbClr val="FFFFFF"/>
                              </a:solidFill>
                              <a:latin typeface="Cambria Math" panose="02040503050406030204" pitchFamily="18" charset="0"/>
                              <a:cs typeface="Arial" panose="020B0604020202020204" pitchFamily="34" charset="0"/>
                            </a:rPr>
                            <m:t>𝟏</m:t>
                          </m:r>
                        </m:num>
                        <m:den>
                          <m:r>
                            <a:rPr lang="en-US" altLang="en-US" sz="2667" b="1" i="1" smtClean="0">
                              <a:solidFill>
                                <a:srgbClr val="FFFFFF"/>
                              </a:solidFill>
                              <a:latin typeface="Cambria Math" panose="02040503050406030204" pitchFamily="18" charset="0"/>
                              <a:cs typeface="Arial" panose="020B0604020202020204" pitchFamily="34" charset="0"/>
                            </a:rPr>
                            <m:t>𝟑</m:t>
                          </m:r>
                        </m:den>
                      </m:f>
                      <m:r>
                        <a:rPr lang="en-US" altLang="en-US" sz="2667" b="1" i="1" smtClean="0">
                          <a:solidFill>
                            <a:srgbClr val="FFFFFF"/>
                          </a:solidFill>
                          <a:latin typeface="Cambria Math" panose="02040503050406030204" pitchFamily="18" charset="0"/>
                          <a:ea typeface="Cambria Math" panose="02040503050406030204" pitchFamily="18" charset="0"/>
                          <a:cs typeface="Arial" panose="020B0604020202020204" pitchFamily="34" charset="0"/>
                        </a:rPr>
                        <m:t>𝝅</m:t>
                      </m:r>
                      <m:sSup>
                        <m:sSupPr>
                          <m:ctrlPr>
                            <a:rPr lang="en-US" altLang="en-US" sz="2667" b="1" i="1" smtClean="0">
                              <a:solidFill>
                                <a:srgbClr val="FFFFFF"/>
                              </a:solidFill>
                              <a:latin typeface="Cambria Math" panose="02040503050406030204" pitchFamily="18" charset="0"/>
                              <a:ea typeface="Cambria Math" panose="02040503050406030204" pitchFamily="18" charset="0"/>
                              <a:cs typeface="Arial" panose="020B0604020202020204" pitchFamily="34" charset="0"/>
                            </a:rPr>
                          </m:ctrlPr>
                        </m:sSupPr>
                        <m:e>
                          <m:r>
                            <a:rPr lang="en-US" altLang="en-US" sz="2667" b="1" i="1" smtClean="0">
                              <a:solidFill>
                                <a:srgbClr val="FFFFFF"/>
                              </a:solidFill>
                              <a:latin typeface="Cambria Math" panose="02040503050406030204" pitchFamily="18" charset="0"/>
                              <a:ea typeface="Cambria Math" panose="02040503050406030204" pitchFamily="18" charset="0"/>
                              <a:cs typeface="Arial" panose="020B0604020202020204" pitchFamily="34" charset="0"/>
                            </a:rPr>
                            <m:t>𝑹</m:t>
                          </m:r>
                        </m:e>
                        <m:sup>
                          <m:r>
                            <a:rPr lang="en-US" altLang="en-US" sz="2667" b="1" i="1" smtClean="0">
                              <a:solidFill>
                                <a:srgbClr val="FFFFFF"/>
                              </a:solidFill>
                              <a:latin typeface="Cambria Math" panose="02040503050406030204" pitchFamily="18" charset="0"/>
                              <a:ea typeface="Cambria Math" panose="02040503050406030204" pitchFamily="18" charset="0"/>
                              <a:cs typeface="Arial" panose="020B0604020202020204" pitchFamily="34" charset="0"/>
                            </a:rPr>
                            <m:t>𝟐</m:t>
                          </m:r>
                        </m:sup>
                      </m:sSup>
                      <m:r>
                        <a:rPr lang="en-US" altLang="en-US" sz="2667" b="1" i="1" smtClean="0">
                          <a:solidFill>
                            <a:srgbClr val="FFFFFF"/>
                          </a:solidFill>
                          <a:latin typeface="Cambria Math" panose="02040503050406030204" pitchFamily="18" charset="0"/>
                          <a:ea typeface="Cambria Math" panose="02040503050406030204" pitchFamily="18" charset="0"/>
                          <a:cs typeface="Arial" panose="020B0604020202020204" pitchFamily="34" charset="0"/>
                        </a:rPr>
                        <m:t>𝒉</m:t>
                      </m:r>
                    </m:oMath>
                  </m:oMathPara>
                </a14:m>
                <a:endParaRPr lang="en-US" altLang="en-US" sz="2667" b="1" dirty="0">
                  <a:solidFill>
                    <a:srgbClr val="FFFFFF"/>
                  </a:solidFill>
                  <a:latin typeface="Arial" panose="020B0604020202020204" pitchFamily="34" charset="0"/>
                  <a:cs typeface="Arial" panose="020B0604020202020204" pitchFamily="34" charset="0"/>
                </a:endParaRPr>
              </a:p>
            </p:txBody>
          </p:sp>
        </mc:Choice>
        <mc:Fallback xmlns="">
          <p:sp>
            <p:nvSpPr>
              <p:cNvPr id="3" name="TextBox 1">
                <a:extLst>
                  <a:ext uri="{FF2B5EF4-FFF2-40B4-BE49-F238E27FC236}">
                    <a16:creationId xmlns:a16="http://schemas.microsoft.com/office/drawing/2014/main" id="{5C7C1E23-3A1A-5CE5-8A23-5439684F62A4}"/>
                  </a:ext>
                </a:extLst>
              </p:cNvPr>
              <p:cNvSpPr txBox="1">
                <a:spLocks noRot="1" noChangeAspect="1" noMove="1" noResize="1" noEditPoints="1" noAdjustHandles="1" noChangeArrowheads="1" noChangeShapeType="1" noTextEdit="1"/>
              </p:cNvSpPr>
              <p:nvPr/>
            </p:nvSpPr>
            <p:spPr bwMode="auto">
              <a:xfrm>
                <a:off x="2844800" y="2885685"/>
                <a:ext cx="7721600" cy="862929"/>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1">
                <a:extLst>
                  <a:ext uri="{FF2B5EF4-FFF2-40B4-BE49-F238E27FC236}">
                    <a16:creationId xmlns:a16="http://schemas.microsoft.com/office/drawing/2014/main" id="{14700AEE-2691-5010-682E-CAAE943A7C71}"/>
                  </a:ext>
                </a:extLst>
              </p:cNvPr>
              <p:cNvSpPr txBox="1">
                <a:spLocks noChangeArrowheads="1"/>
              </p:cNvSpPr>
              <p:nvPr/>
            </p:nvSpPr>
            <p:spPr bwMode="auto">
              <a:xfrm>
                <a:off x="2844800" y="3843634"/>
                <a:ext cx="7721600" cy="13609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67" dirty="0">
                    <a:solidFill>
                      <a:srgbClr val="FFFFFF"/>
                    </a:solidFill>
                    <a:latin typeface="Arial" panose="020B0604020202020204" pitchFamily="34" charset="0"/>
                    <a:cs typeface="Arial" panose="020B0604020202020204" pitchFamily="34" charset="0"/>
                  </a:rPr>
                  <a:t>Trong </a:t>
                </a:r>
                <a:r>
                  <a:rPr lang="en-US" altLang="en-US" sz="2667" dirty="0" err="1">
                    <a:solidFill>
                      <a:srgbClr val="FFFFFF"/>
                    </a:solidFill>
                    <a:latin typeface="Arial" panose="020B0604020202020204" pitchFamily="34" charset="0"/>
                    <a:cs typeface="Arial" panose="020B0604020202020204" pitchFamily="34" charset="0"/>
                  </a:rPr>
                  <a:t>đó</a:t>
                </a:r>
                <a:r>
                  <a:rPr lang="en-US" altLang="en-US" sz="2667" dirty="0">
                    <a:solidFill>
                      <a:srgbClr val="FFFFFF"/>
                    </a:solidFill>
                    <a:latin typeface="Arial" panose="020B0604020202020204" pitchFamily="34" charset="0"/>
                    <a:cs typeface="Arial" panose="020B0604020202020204" pitchFamily="34" charset="0"/>
                  </a:rPr>
                  <a:t>: </a:t>
                </a:r>
                <a14:m>
                  <m:oMath xmlns:m="http://schemas.openxmlformats.org/officeDocument/2006/math">
                    <m:sSub>
                      <m:sSubPr>
                        <m:ctrlPr>
                          <a:rPr lang="en-US" altLang="en-US" sz="2667" i="1" smtClean="0">
                            <a:solidFill>
                              <a:srgbClr val="FFFFFF"/>
                            </a:solidFill>
                            <a:latin typeface="Cambria Math" panose="02040503050406030204" pitchFamily="18" charset="0"/>
                            <a:cs typeface="Arial" panose="020B0604020202020204" pitchFamily="34" charset="0"/>
                          </a:rPr>
                        </m:ctrlPr>
                      </m:sSubPr>
                      <m:e>
                        <m:r>
                          <a:rPr lang="en-US" altLang="en-US" sz="2667" b="0" i="1" smtClean="0">
                            <a:solidFill>
                              <a:srgbClr val="FFFFFF"/>
                            </a:solidFill>
                            <a:latin typeface="Cambria Math" panose="02040503050406030204" pitchFamily="18" charset="0"/>
                            <a:cs typeface="Arial" panose="020B0604020202020204" pitchFamily="34" charset="0"/>
                          </a:rPr>
                          <m:t>𝑆</m:t>
                        </m:r>
                      </m:e>
                      <m:sub>
                        <m:r>
                          <a:rPr lang="en-US" altLang="en-US" sz="2667" b="0" i="1" smtClean="0">
                            <a:solidFill>
                              <a:srgbClr val="FFFFFF"/>
                            </a:solidFill>
                            <a:latin typeface="Cambria Math" panose="02040503050406030204" pitchFamily="18" charset="0"/>
                            <a:cs typeface="Arial" panose="020B0604020202020204" pitchFamily="34" charset="0"/>
                          </a:rPr>
                          <m:t>đá</m:t>
                        </m:r>
                        <m:r>
                          <a:rPr lang="en-US" altLang="en-US" sz="2667" b="0" i="1" smtClean="0">
                            <a:solidFill>
                              <a:srgbClr val="FFFFFF"/>
                            </a:solidFill>
                            <a:latin typeface="Cambria Math" panose="02040503050406030204" pitchFamily="18" charset="0"/>
                            <a:cs typeface="Arial" panose="020B0604020202020204" pitchFamily="34" charset="0"/>
                          </a:rPr>
                          <m:t>𝑦</m:t>
                        </m:r>
                      </m:sub>
                    </m:sSub>
                  </m:oMath>
                </a14:m>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là</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diện</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tích</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đáy</a:t>
                </a:r>
                <a:endParaRPr lang="en-US" altLang="en-US" sz="2667" dirty="0">
                  <a:solidFill>
                    <a:srgbClr val="FFFFFF"/>
                  </a:solidFill>
                  <a:latin typeface="Arial" panose="020B0604020202020204" pitchFamily="34" charset="0"/>
                  <a:cs typeface="Arial" panose="020B0604020202020204" pitchFamily="34" charset="0"/>
                </a:endParaRPr>
              </a:p>
              <a:p>
                <a:pPr>
                  <a:spcBef>
                    <a:spcPct val="0"/>
                  </a:spcBef>
                  <a:buFontTx/>
                  <a:buNone/>
                </a:pPr>
                <a:r>
                  <a:rPr lang="en-US" altLang="en-US" sz="2667" dirty="0">
                    <a:solidFill>
                      <a:srgbClr val="FFFFFF"/>
                    </a:solidFill>
                    <a:latin typeface="Arial" panose="020B0604020202020204" pitchFamily="34" charset="0"/>
                    <a:cs typeface="Arial" panose="020B0604020202020204" pitchFamily="34" charset="0"/>
                  </a:rPr>
                  <a:t>                   </a:t>
                </a:r>
                <a14:m>
                  <m:oMath xmlns:m="http://schemas.openxmlformats.org/officeDocument/2006/math">
                    <m:r>
                      <a:rPr lang="en-US" altLang="en-US" sz="2667" b="0" i="1" smtClean="0">
                        <a:solidFill>
                          <a:srgbClr val="FFFFFF"/>
                        </a:solidFill>
                        <a:latin typeface="Cambria Math" panose="02040503050406030204" pitchFamily="18" charset="0"/>
                        <a:cs typeface="Arial" panose="020B0604020202020204" pitchFamily="34" charset="0"/>
                      </a:rPr>
                      <m:t>𝑅</m:t>
                    </m:r>
                  </m:oMath>
                </a14:m>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là</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bán</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kính</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đáy</a:t>
                </a:r>
                <a:endParaRPr lang="en-US" altLang="en-US" sz="2667" dirty="0">
                  <a:solidFill>
                    <a:srgbClr val="FFFFFF"/>
                  </a:solidFill>
                  <a:latin typeface="Arial" panose="020B0604020202020204" pitchFamily="34" charset="0"/>
                  <a:cs typeface="Arial" panose="020B0604020202020204" pitchFamily="34" charset="0"/>
                </a:endParaRPr>
              </a:p>
              <a:p>
                <a:pPr>
                  <a:spcBef>
                    <a:spcPct val="0"/>
                  </a:spcBef>
                  <a:buFontTx/>
                  <a:buNone/>
                </a:pPr>
                <a:r>
                  <a:rPr lang="en-US" altLang="en-US" sz="2667" dirty="0">
                    <a:solidFill>
                      <a:srgbClr val="FFFFFF"/>
                    </a:solidFill>
                    <a:latin typeface="Arial" panose="020B0604020202020204" pitchFamily="34" charset="0"/>
                    <a:cs typeface="Arial" panose="020B0604020202020204" pitchFamily="34" charset="0"/>
                  </a:rPr>
                  <a:t>                    </a:t>
                </a:r>
                <a14:m>
                  <m:oMath xmlns:m="http://schemas.openxmlformats.org/officeDocument/2006/math">
                    <m:r>
                      <a:rPr lang="en-US" altLang="en-US" sz="2667" b="0" i="1" smtClean="0">
                        <a:solidFill>
                          <a:srgbClr val="FFFFFF"/>
                        </a:solidFill>
                        <a:latin typeface="Cambria Math" panose="02040503050406030204" pitchFamily="18" charset="0"/>
                        <a:cs typeface="Arial" panose="020B0604020202020204" pitchFamily="34" charset="0"/>
                      </a:rPr>
                      <m:t>𝑙</m:t>
                    </m:r>
                  </m:oMath>
                </a14:m>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là</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chiều</a:t>
                </a:r>
                <a:r>
                  <a:rPr lang="en-US" altLang="en-US" sz="2667" dirty="0">
                    <a:solidFill>
                      <a:srgbClr val="FFFFFF"/>
                    </a:solidFill>
                    <a:latin typeface="Arial" panose="020B0604020202020204" pitchFamily="34" charset="0"/>
                    <a:cs typeface="Arial" panose="020B0604020202020204" pitchFamily="34" charset="0"/>
                  </a:rPr>
                  <a:t> </a:t>
                </a:r>
                <a:r>
                  <a:rPr lang="en-US" altLang="en-US" sz="2667" dirty="0" err="1">
                    <a:solidFill>
                      <a:srgbClr val="FFFFFF"/>
                    </a:solidFill>
                    <a:latin typeface="Arial" panose="020B0604020202020204" pitchFamily="34" charset="0"/>
                    <a:cs typeface="Arial" panose="020B0604020202020204" pitchFamily="34" charset="0"/>
                  </a:rPr>
                  <a:t>cao</a:t>
                </a:r>
                <a:r>
                  <a:rPr lang="en-US" altLang="en-US" sz="2667" dirty="0">
                    <a:solidFill>
                      <a:srgbClr val="FFFFFF"/>
                    </a:solidFill>
                    <a:latin typeface="Arial" panose="020B0604020202020204" pitchFamily="34" charset="0"/>
                    <a:cs typeface="Arial" panose="020B0604020202020204" pitchFamily="34" charset="0"/>
                  </a:rPr>
                  <a:t> </a:t>
                </a:r>
              </a:p>
            </p:txBody>
          </p:sp>
        </mc:Choice>
        <mc:Fallback xmlns="">
          <p:sp>
            <p:nvSpPr>
              <p:cNvPr id="7" name="TextBox 1">
                <a:extLst>
                  <a:ext uri="{FF2B5EF4-FFF2-40B4-BE49-F238E27FC236}">
                    <a16:creationId xmlns:a16="http://schemas.microsoft.com/office/drawing/2014/main" id="{14700AEE-2691-5010-682E-CAAE943A7C71}"/>
                  </a:ext>
                </a:extLst>
              </p:cNvPr>
              <p:cNvSpPr txBox="1">
                <a:spLocks noRot="1" noChangeAspect="1" noMove="1" noResize="1" noEditPoints="1" noAdjustHandles="1" noChangeArrowheads="1" noChangeShapeType="1" noTextEdit="1"/>
              </p:cNvSpPr>
              <p:nvPr/>
            </p:nvSpPr>
            <p:spPr bwMode="auto">
              <a:xfrm>
                <a:off x="2844800" y="3843634"/>
                <a:ext cx="7721600" cy="1360950"/>
              </a:xfrm>
              <a:prstGeom prst="rect">
                <a:avLst/>
              </a:prstGeom>
              <a:blipFill>
                <a:blip r:embed="rId7"/>
                <a:stretch>
                  <a:fillRect l="-1501" t="-4933" b="-107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a:extLst>
              <a:ext uri="{FF2B5EF4-FFF2-40B4-BE49-F238E27FC236}">
                <a16:creationId xmlns:a16="http://schemas.microsoft.com/office/drawing/2014/main" id="{98F2AF38-5389-7A33-EBD6-E3C7BB8FF391}"/>
              </a:ext>
            </a:extLst>
          </p:cNvPr>
          <p:cNvSpPr/>
          <p:nvPr/>
        </p:nvSpPr>
        <p:spPr>
          <a:xfrm>
            <a:off x="187326" y="119593"/>
            <a:ext cx="1567391" cy="72178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Ví</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67" b="1" dirty="0" err="1">
                <a:solidFill>
                  <a:srgbClr val="FFFFFF"/>
                </a:solidFill>
                <a:latin typeface="Arial" panose="020B0604020202020204" pitchFamily="34" charset="0"/>
                <a:cs typeface="Arial" panose="020B0604020202020204" pitchFamily="34" charset="0"/>
                <a:sym typeface="Arial" panose="020B0604020202020204" pitchFamily="34" charset="0"/>
              </a:rPr>
              <a:t>dụ</a:t>
            </a:r>
            <a:r>
              <a:rPr lang="en-US" altLang="en-US" sz="2867" b="1" dirty="0">
                <a:solidFill>
                  <a:srgbClr val="FFFFFF"/>
                </a:solidFill>
                <a:latin typeface="Arial" panose="020B0604020202020204" pitchFamily="34" charset="0"/>
                <a:cs typeface="Arial" panose="020B0604020202020204" pitchFamily="34" charset="0"/>
                <a:sym typeface="Arial" panose="020B0604020202020204" pitchFamily="34" charset="0"/>
              </a:rPr>
              <a:t> 4</a:t>
            </a:r>
          </a:p>
        </p:txBody>
      </p:sp>
      <p:pic>
        <p:nvPicPr>
          <p:cNvPr id="57347" name="Picture 24">
            <a:extLst>
              <a:ext uri="{FF2B5EF4-FFF2-40B4-BE49-F238E27FC236}">
                <a16:creationId xmlns:a16="http://schemas.microsoft.com/office/drawing/2014/main" id="{E7A14F44-D6FE-8A10-C3F3-2544D68939A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4">
            <a:extLst>
              <a:ext uri="{FF2B5EF4-FFF2-40B4-BE49-F238E27FC236}">
                <a16:creationId xmlns:a16="http://schemas.microsoft.com/office/drawing/2014/main" id="{6BD0FF1B-4A95-0454-B51C-CD3F510C82C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414000" y="57647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DBD3992-9A20-2819-ECB1-BBFCD0A33C4A}"/>
              </a:ext>
            </a:extLst>
          </p:cNvPr>
          <p:cNvSpPr txBox="1"/>
          <p:nvPr/>
        </p:nvSpPr>
        <p:spPr>
          <a:xfrm>
            <a:off x="101601" y="480484"/>
            <a:ext cx="11903073" cy="1734064"/>
          </a:xfrm>
          <a:prstGeom prst="rect">
            <a:avLst/>
          </a:prstGeom>
          <a:noFill/>
        </p:spPr>
        <p:txBody>
          <a:bodyPr wrap="square">
            <a:spAutoFit/>
          </a:bodyPr>
          <a:lstStyle/>
          <a:p>
            <a:pPr>
              <a:defRPr/>
            </a:pPr>
            <a:r>
              <a:rPr lang="en-US" sz="2667" dirty="0">
                <a:latin typeface="Times New Roman" panose="02020603050405020304" pitchFamily="18" charset="0"/>
                <a:cs typeface="Times New Roman" panose="02020603050405020304" pitchFamily="18" charset="0"/>
              </a:rPr>
              <a:t>                      Cho </a:t>
            </a:r>
            <a:r>
              <a:rPr lang="en-US" sz="2667" dirty="0" err="1">
                <a:latin typeface="Times New Roman" panose="02020603050405020304" pitchFamily="18" charset="0"/>
                <a:cs typeface="Times New Roman" panose="02020603050405020304" pitchFamily="18" charset="0"/>
              </a:rPr>
              <a:t>một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nón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có</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độ</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dài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đường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bằng</a:t>
            </a:r>
            <a:r>
              <a:rPr lang="en-US" sz="2667" dirty="0">
                <a:latin typeface="Times New Roman" panose="02020603050405020304" pitchFamily="18" charset="0"/>
                <a:cs typeface="Times New Roman" panose="02020603050405020304" pitchFamily="18" charset="0"/>
              </a:rPr>
              <a:t> 10cm, </a:t>
            </a:r>
            <a:r>
              <a:rPr lang="en-US" sz="2667" dirty="0" err="1">
                <a:latin typeface="Times New Roman" panose="02020603050405020304" pitchFamily="18" charset="0"/>
                <a:cs typeface="Times New Roman" panose="02020603050405020304" pitchFamily="18" charset="0"/>
              </a:rPr>
              <a:t>bán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đáy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bằng</a:t>
            </a:r>
            <a:r>
              <a:rPr lang="en-US" sz="2667" dirty="0">
                <a:latin typeface="Times New Roman" panose="02020603050405020304" pitchFamily="18" charset="0"/>
                <a:cs typeface="Times New Roman" panose="02020603050405020304" pitchFamily="18" charset="0"/>
              </a:rPr>
              <a:t> 6cm (H.10.13)</a:t>
            </a:r>
          </a:p>
          <a:p>
            <a:pPr marL="495325" indent="-495325">
              <a:buFontTx/>
              <a:buAutoNum type="alphaLcParenR"/>
              <a:defRPr/>
            </a:pPr>
            <a:r>
              <a:rPr lang="en-US" sz="2667" dirty="0" err="1">
                <a:latin typeface="Times New Roman" panose="02020603050405020304" pitchFamily="18" charset="0"/>
                <a:cs typeface="Times New Roman" panose="02020603050405020304" pitchFamily="18" charset="0"/>
              </a:rPr>
              <a:t>Tính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diện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tích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xung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quanh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nón</a:t>
            </a:r>
            <a:r>
              <a:rPr lang="en-US" sz="2667" dirty="0">
                <a:latin typeface="Times New Roman" panose="02020603050405020304" pitchFamily="18" charset="0"/>
                <a:cs typeface="Times New Roman" panose="02020603050405020304" pitchFamily="18" charset="0"/>
              </a:rPr>
              <a:t>?</a:t>
            </a:r>
          </a:p>
          <a:p>
            <a:pPr marL="495325" indent="-495325">
              <a:buFontTx/>
              <a:buAutoNum type="alphaLcParenR"/>
              <a:defRPr/>
            </a:pPr>
            <a:r>
              <a:rPr lang="en-US" sz="2667" dirty="0" err="1">
                <a:latin typeface="Times New Roman" panose="02020603050405020304" pitchFamily="18" charset="0"/>
                <a:cs typeface="Times New Roman" panose="02020603050405020304" pitchFamily="18" charset="0"/>
              </a:rPr>
              <a:t>Tính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tích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nón</a:t>
            </a:r>
            <a:r>
              <a:rPr lang="en-US" sz="2667" dirty="0">
                <a:latin typeface="Times New Roman" panose="02020603050405020304" pitchFamily="18" charset="0"/>
                <a:cs typeface="Times New Roman" panose="02020603050405020304" pitchFamily="18" charset="0"/>
              </a:rPr>
              <a:t>?</a:t>
            </a:r>
          </a:p>
        </p:txBody>
      </p:sp>
      <p:pic>
        <p:nvPicPr>
          <p:cNvPr id="5" name="Google Shape;306;p14">
            <a:extLst>
              <a:ext uri="{FF2B5EF4-FFF2-40B4-BE49-F238E27FC236}">
                <a16:creationId xmlns:a16="http://schemas.microsoft.com/office/drawing/2014/main" id="{856388FE-3CC3-A86D-90EB-42C447B36C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6" y="2413000"/>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7;p14">
            <a:extLst>
              <a:ext uri="{FF2B5EF4-FFF2-40B4-BE49-F238E27FC236}">
                <a16:creationId xmlns:a16="http://schemas.microsoft.com/office/drawing/2014/main" id="{02415815-864D-4110-7E18-0AEFBEABBB7E}"/>
              </a:ext>
            </a:extLst>
          </p:cNvPr>
          <p:cNvSpPr txBox="1">
            <a:spLocks noChangeArrowheads="1"/>
          </p:cNvSpPr>
          <p:nvPr/>
        </p:nvSpPr>
        <p:spPr bwMode="auto">
          <a:xfrm flipH="1">
            <a:off x="434976" y="2525183"/>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pic>
        <p:nvPicPr>
          <p:cNvPr id="3" name="Picture 2" descr="A diagram of a triangle&#10;&#10;Description automatically generated">
            <a:extLst>
              <a:ext uri="{FF2B5EF4-FFF2-40B4-BE49-F238E27FC236}">
                <a16:creationId xmlns:a16="http://schemas.microsoft.com/office/drawing/2014/main" id="{C024E4DB-7465-40F6-CB3D-0A0D80820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585" b="29965"/>
          <a:stretch>
            <a:fillRect/>
          </a:stretch>
        </p:blipFill>
        <p:spPr bwMode="auto">
          <a:xfrm>
            <a:off x="8940801" y="1665817"/>
            <a:ext cx="27971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3955389A-033C-3223-336D-8B8A1C6E05C5}"/>
              </a:ext>
            </a:extLst>
          </p:cNvPr>
          <p:cNvSpPr txBox="1">
            <a:spLocks noChangeArrowheads="1"/>
          </p:cNvSpPr>
          <p:nvPr/>
        </p:nvSpPr>
        <p:spPr bwMode="auto">
          <a:xfrm>
            <a:off x="286809" y="3191933"/>
            <a:ext cx="8044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a:latin typeface="Times New Roman" panose="02020603050405020304" pitchFamily="18" charset="0"/>
                <a:cs typeface="Times New Roman" panose="02020603050405020304" pitchFamily="18" charset="0"/>
              </a:rPr>
              <a:t>a) </a:t>
            </a:r>
            <a:r>
              <a:rPr lang="en-US" altLang="en-US" sz="2400" dirty="0" err="1">
                <a:latin typeface="Times New Roman" panose="02020603050405020304" pitchFamily="18" charset="0"/>
                <a:cs typeface="Times New Roman" panose="02020603050405020304" pitchFamily="18" charset="0"/>
              </a:rPr>
              <a:t>Diện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a:t>
            </a:r>
          </a:p>
        </p:txBody>
      </p:sp>
      <p:sp>
        <p:nvSpPr>
          <p:cNvPr id="22" name="Text Box 6">
            <a:extLst>
              <a:ext uri="{FF2B5EF4-FFF2-40B4-BE49-F238E27FC236}">
                <a16:creationId xmlns:a16="http://schemas.microsoft.com/office/drawing/2014/main" id="{D9F7D290-DE5C-3CFD-587E-851D6ADC4966}"/>
              </a:ext>
            </a:extLst>
          </p:cNvPr>
          <p:cNvSpPr txBox="1">
            <a:spLocks noChangeArrowheads="1"/>
          </p:cNvSpPr>
          <p:nvPr/>
        </p:nvSpPr>
        <p:spPr bwMode="auto">
          <a:xfrm>
            <a:off x="385414" y="5511800"/>
            <a:ext cx="362479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133" dirty="0">
                <a:latin typeface="Times New Roman" panose="02020603050405020304" pitchFamily="18" charset="0"/>
                <a:cs typeface="Times New Roman" panose="02020603050405020304" pitchFamily="18" charset="0"/>
              </a:rPr>
              <a:t>b) </a:t>
            </a:r>
            <a:r>
              <a:rPr lang="en-US" altLang="en-US" sz="2133" dirty="0" err="1">
                <a:latin typeface="Times New Roman" panose="02020603050405020304" pitchFamily="18" charset="0"/>
                <a:cs typeface="Times New Roman" panose="02020603050405020304" pitchFamily="18" charset="0"/>
              </a:rPr>
              <a:t>Thể</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tích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của</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hình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nón</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là</a:t>
            </a:r>
            <a:r>
              <a:rPr lang="en-US" altLang="en-US" sz="2133"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 Box 6">
                <a:extLst>
                  <a:ext uri="{FF2B5EF4-FFF2-40B4-BE49-F238E27FC236}">
                    <a16:creationId xmlns:a16="http://schemas.microsoft.com/office/drawing/2014/main" id="{0603F3D1-75CD-3E8B-FC53-2D05A4850CCB}"/>
                  </a:ext>
                </a:extLst>
              </p:cNvPr>
              <p:cNvSpPr txBox="1">
                <a:spLocks noChangeArrowheads="1"/>
              </p:cNvSpPr>
              <p:nvPr/>
            </p:nvSpPr>
            <p:spPr bwMode="auto">
              <a:xfrm>
                <a:off x="454025" y="3489622"/>
                <a:ext cx="5929842" cy="4976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tx1"/>
                              </a:solidFill>
                              <a:latin typeface="Cambria Math" panose="02040503050406030204" pitchFamily="18" charset="0"/>
                              <a:cs typeface="Times New Roman" panose="02020603050405020304" pitchFamily="18" charset="0"/>
                            </a:rPr>
                          </m:ctrlPr>
                        </m:sSubPr>
                        <m:e>
                          <m:r>
                            <a:rPr lang="en-US" altLang="en-US" sz="2400" b="0" i="1" smtClean="0">
                              <a:solidFill>
                                <a:schemeClr val="tx1"/>
                              </a:solidFill>
                              <a:latin typeface="Cambria Math" panose="02040503050406030204" pitchFamily="18" charset="0"/>
                              <a:cs typeface="Times New Roman" panose="02020603050405020304" pitchFamily="18" charset="0"/>
                            </a:rPr>
                            <m:t>𝑆</m:t>
                          </m:r>
                        </m:e>
                        <m:sub>
                          <m:r>
                            <a:rPr lang="en-US" altLang="en-US" sz="2400" b="0" i="1" smtClean="0">
                              <a:solidFill>
                                <a:schemeClr val="tx1"/>
                              </a:solidFill>
                              <a:latin typeface="Cambria Math" panose="02040503050406030204" pitchFamily="18" charset="0"/>
                              <a:cs typeface="Times New Roman" panose="02020603050405020304" pitchFamily="18" charset="0"/>
                            </a:rPr>
                            <m:t>𝑥𝑞</m:t>
                          </m:r>
                        </m:sub>
                      </m:sSub>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𝑅𝑙</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.6.10=60</m:t>
                      </m:r>
                      <m:r>
                        <a:rPr lang="en-US" altLang="en-US" sz="2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Text Box 6">
                <a:extLst>
                  <a:ext uri="{FF2B5EF4-FFF2-40B4-BE49-F238E27FC236}">
                    <a16:creationId xmlns:a16="http://schemas.microsoft.com/office/drawing/2014/main" id="{0603F3D1-75CD-3E8B-FC53-2D05A4850CCB}"/>
                  </a:ext>
                </a:extLst>
              </p:cNvPr>
              <p:cNvSpPr txBox="1">
                <a:spLocks noRot="1" noChangeAspect="1" noMove="1" noResize="1" noEditPoints="1" noAdjustHandles="1" noChangeArrowheads="1" noChangeShapeType="1" noTextEdit="1"/>
              </p:cNvSpPr>
              <p:nvPr/>
            </p:nvSpPr>
            <p:spPr bwMode="auto">
              <a:xfrm>
                <a:off x="454025" y="3489622"/>
                <a:ext cx="5929842" cy="497637"/>
              </a:xfrm>
              <a:prstGeom prst="rect">
                <a:avLst/>
              </a:prstGeom>
              <a:blipFill>
                <a:blip r:embed="rId5"/>
                <a:stretch>
                  <a:fillRect b="-10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 Box 6">
                <a:extLst>
                  <a:ext uri="{FF2B5EF4-FFF2-40B4-BE49-F238E27FC236}">
                    <a16:creationId xmlns:a16="http://schemas.microsoft.com/office/drawing/2014/main" id="{1916B465-2AC1-47A2-AE99-660F9CC2C2C3}"/>
                  </a:ext>
                </a:extLst>
              </p:cNvPr>
              <p:cNvSpPr txBox="1">
                <a:spLocks noChangeArrowheads="1"/>
              </p:cNvSpPr>
              <p:nvPr/>
            </p:nvSpPr>
            <p:spPr bwMode="auto">
              <a:xfrm>
                <a:off x="385414" y="5823278"/>
                <a:ext cx="8168095" cy="6157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24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en-US" sz="2400" b="0" i="0" smtClean="0">
                        <a:solidFill>
                          <a:schemeClr val="tx1"/>
                        </a:solidFill>
                        <a:latin typeface="Cambria Math" panose="02040503050406030204" pitchFamily="18" charset="0"/>
                        <a:cs typeface="Times New Roman" panose="02020603050405020304" pitchFamily="18" charset="0"/>
                      </a:rPr>
                      <m:t>V</m:t>
                    </m:r>
                    <m:r>
                      <a:rPr lang="en-US" altLang="en-US" sz="2400" b="0" i="0" smtClean="0">
                        <a:solidFill>
                          <a:schemeClr val="tx1"/>
                        </a:solidFill>
                        <a:latin typeface="Cambria Math" panose="02040503050406030204" pitchFamily="18" charset="0"/>
                        <a:cs typeface="Times New Roman" panose="02020603050405020304" pitchFamily="18" charset="0"/>
                      </a:rPr>
                      <m:t>=</m:t>
                    </m:r>
                    <m:f>
                      <m:fPr>
                        <m:ctrlPr>
                          <a:rPr lang="en-US" altLang="en-US" sz="2400" b="0" i="1" smtClean="0">
                            <a:solidFill>
                              <a:schemeClr val="tx1"/>
                            </a:solidFill>
                            <a:latin typeface="Cambria Math" panose="02040503050406030204" pitchFamily="18" charset="0"/>
                            <a:cs typeface="Times New Roman" panose="02020603050405020304" pitchFamily="18" charset="0"/>
                          </a:rPr>
                        </m:ctrlPr>
                      </m:fPr>
                      <m:num>
                        <m:r>
                          <a:rPr lang="en-US" altLang="en-US" sz="2400" b="0" i="1" smtClean="0">
                            <a:solidFill>
                              <a:schemeClr val="tx1"/>
                            </a:solidFill>
                            <a:latin typeface="Cambria Math" panose="02040503050406030204" pitchFamily="18" charset="0"/>
                            <a:cs typeface="Times New Roman" panose="02020603050405020304" pitchFamily="18" charset="0"/>
                          </a:rPr>
                          <m:t>1</m:t>
                        </m:r>
                      </m:num>
                      <m:den>
                        <m:r>
                          <a:rPr lang="en-US" altLang="en-US" sz="2400" b="0" i="1" smtClean="0">
                            <a:solidFill>
                              <a:schemeClr val="tx1"/>
                            </a:solidFill>
                            <a:latin typeface="Cambria Math" panose="02040503050406030204" pitchFamily="18" charset="0"/>
                            <a:cs typeface="Times New Roman" panose="02020603050405020304" pitchFamily="18" charset="0"/>
                          </a:rPr>
                          <m:t>3</m:t>
                        </m:r>
                      </m:den>
                    </m:f>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𝑅</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cs typeface="Times New Roman" panose="02020603050405020304" pitchFamily="18" charset="0"/>
                      </a:rPr>
                      <m:t>.</m:t>
                    </m:r>
                    <m:r>
                      <a:rPr lang="en-US" altLang="en-US" sz="2400" b="0" i="1" smtClean="0">
                        <a:solidFill>
                          <a:schemeClr val="tx1"/>
                        </a:solidFill>
                        <a:latin typeface="Cambria Math" panose="02040503050406030204" pitchFamily="18" charset="0"/>
                        <a:cs typeface="Times New Roman" panose="02020603050405020304" pitchFamily="18" charset="0"/>
                      </a:rPr>
                      <m:t>h</m:t>
                    </m:r>
                    <m:r>
                      <a:rPr lang="en-US" altLang="en-US" sz="2400" b="0" i="1" smtClean="0">
                        <a:solidFill>
                          <a:schemeClr val="tx1"/>
                        </a:solidFill>
                        <a:latin typeface="Cambria Math" panose="02040503050406030204" pitchFamily="18" charset="0"/>
                        <a:cs typeface="Times New Roman" panose="02020603050405020304" pitchFamily="18" charset="0"/>
                      </a:rPr>
                      <m:t>=</m:t>
                    </m:r>
                    <m:f>
                      <m:fPr>
                        <m:ctrlPr>
                          <a:rPr lang="en-US" altLang="en-US" sz="2400" b="0" i="1" smtClean="0">
                            <a:solidFill>
                              <a:schemeClr val="tx1"/>
                            </a:solidFill>
                            <a:latin typeface="Cambria Math" panose="02040503050406030204" pitchFamily="18" charset="0"/>
                            <a:cs typeface="Times New Roman" panose="02020603050405020304" pitchFamily="18" charset="0"/>
                          </a:rPr>
                        </m:ctrlPr>
                      </m:fPr>
                      <m:num>
                        <m:r>
                          <a:rPr lang="en-US" altLang="en-US" sz="2400" b="0" i="1" smtClean="0">
                            <a:solidFill>
                              <a:schemeClr val="tx1"/>
                            </a:solidFill>
                            <a:latin typeface="Cambria Math" panose="02040503050406030204" pitchFamily="18" charset="0"/>
                            <a:cs typeface="Times New Roman" panose="02020603050405020304" pitchFamily="18" charset="0"/>
                          </a:rPr>
                          <m:t>1</m:t>
                        </m:r>
                      </m:num>
                      <m:den>
                        <m:r>
                          <a:rPr lang="en-US" altLang="en-US" sz="2400" b="0" i="1" smtClean="0">
                            <a:solidFill>
                              <a:schemeClr val="tx1"/>
                            </a:solidFill>
                            <a:latin typeface="Cambria Math" panose="02040503050406030204" pitchFamily="18" charset="0"/>
                            <a:cs typeface="Times New Roman" panose="02020603050405020304" pitchFamily="18" charset="0"/>
                          </a:rPr>
                          <m:t>3</m:t>
                        </m:r>
                      </m:den>
                    </m:f>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6</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.8=96</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en-US"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 Box 6">
                <a:extLst>
                  <a:ext uri="{FF2B5EF4-FFF2-40B4-BE49-F238E27FC236}">
                    <a16:creationId xmlns:a16="http://schemas.microsoft.com/office/drawing/2014/main" id="{1916B465-2AC1-47A2-AE99-660F9CC2C2C3}"/>
                  </a:ext>
                </a:extLst>
              </p:cNvPr>
              <p:cNvSpPr txBox="1">
                <a:spLocks noRot="1" noChangeAspect="1" noMove="1" noResize="1" noEditPoints="1" noAdjustHandles="1" noChangeArrowheads="1" noChangeShapeType="1" noTextEdit="1"/>
              </p:cNvSpPr>
              <p:nvPr/>
            </p:nvSpPr>
            <p:spPr bwMode="auto">
              <a:xfrm>
                <a:off x="385414" y="5823278"/>
                <a:ext cx="8168095" cy="615746"/>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E7DABBA0-76A8-5ED7-A56B-0BFDB46798D6}"/>
                  </a:ext>
                </a:extLst>
              </p:cNvPr>
              <p:cNvSpPr txBox="1">
                <a:spLocks noChangeArrowheads="1"/>
              </p:cNvSpPr>
              <p:nvPr/>
            </p:nvSpPr>
            <p:spPr bwMode="auto">
              <a:xfrm>
                <a:off x="439209" y="4021666"/>
                <a:ext cx="9771591" cy="4205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2133" dirty="0">
                    <a:latin typeface="Times New Roman" panose="02020603050405020304" pitchFamily="18" charset="0"/>
                    <a:cs typeface="Times New Roman" panose="02020603050405020304" pitchFamily="18" charset="0"/>
                  </a:rPr>
                  <a:t>Tam </a:t>
                </a:r>
                <a:r>
                  <a:rPr lang="en-US" altLang="en-US" sz="2133" dirty="0" err="1">
                    <a:latin typeface="Times New Roman" panose="02020603050405020304" pitchFamily="18" charset="0"/>
                    <a:cs typeface="Times New Roman" panose="02020603050405020304" pitchFamily="18" charset="0"/>
                  </a:rPr>
                  <a:t>giác</a:t>
                </a:r>
                <a:r>
                  <a:rPr lang="en-US" altLang="en-US" sz="2133" dirty="0">
                    <a:latin typeface="Times New Roman" panose="02020603050405020304" pitchFamily="18" charset="0"/>
                    <a:cs typeface="Times New Roman" panose="02020603050405020304" pitchFamily="18" charset="0"/>
                  </a:rPr>
                  <a:t> SOB </a:t>
                </a:r>
                <a:r>
                  <a:rPr lang="en-US" altLang="en-US" sz="2133" dirty="0" err="1">
                    <a:latin typeface="Times New Roman" panose="02020603050405020304" pitchFamily="18" charset="0"/>
                    <a:cs typeface="Times New Roman" panose="02020603050405020304" pitchFamily="18" charset="0"/>
                  </a:rPr>
                  <a:t>vuông</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tại</a:t>
                </a:r>
                <a:r>
                  <a:rPr lang="en-US" altLang="en-US" sz="2133" dirty="0">
                    <a:latin typeface="Times New Roman" panose="02020603050405020304" pitchFamily="18" charset="0"/>
                    <a:cs typeface="Times New Roman" panose="02020603050405020304" pitchFamily="18" charset="0"/>
                  </a:rPr>
                  <a:t> O </a:t>
                </a:r>
                <a:r>
                  <a:rPr lang="en-US" altLang="en-US" sz="2133" dirty="0" err="1">
                    <a:latin typeface="Times New Roman" panose="02020603050405020304" pitchFamily="18" charset="0"/>
                    <a:cs typeface="Times New Roman" panose="02020603050405020304" pitchFamily="18" charset="0"/>
                  </a:rPr>
                  <a:t>nên</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theo</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định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lý</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Pythagore</a:t>
                </a:r>
                <a:r>
                  <a:rPr lang="en-US" altLang="en-US" sz="2133" dirty="0">
                    <a:latin typeface="Times New Roman" panose="02020603050405020304" pitchFamily="18" charset="0"/>
                    <a:cs typeface="Times New Roman" panose="02020603050405020304" pitchFamily="18" charset="0"/>
                  </a:rPr>
                  <a:t> ta </a:t>
                </a:r>
                <a:r>
                  <a:rPr lang="en-US" altLang="en-US" sz="2133" dirty="0" err="1">
                    <a:latin typeface="Times New Roman" panose="02020603050405020304" pitchFamily="18" charset="0"/>
                    <a:cs typeface="Times New Roman" panose="02020603050405020304" pitchFamily="18" charset="0"/>
                  </a:rPr>
                  <a:t>có</a:t>
                </a:r>
                <a14:m>
                  <m:oMath xmlns:m="http://schemas.openxmlformats.org/officeDocument/2006/math">
                    <m:sSup>
                      <m:sSupPr>
                        <m:ctrlPr>
                          <a:rPr lang="en-US" altLang="en-US" sz="2133" i="1">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 </m:t>
                        </m:r>
                        <m:r>
                          <a:rPr lang="en-US" altLang="en-US" sz="2133" i="1">
                            <a:latin typeface="Cambria Math" panose="02040503050406030204" pitchFamily="18" charset="0"/>
                            <a:cs typeface="Times New Roman" panose="02020603050405020304" pitchFamily="18" charset="0"/>
                          </a:rPr>
                          <m:t>𝑂𝐵</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i="1">
                            <a:latin typeface="Cambria Math" panose="02040503050406030204" pitchFamily="18" charset="0"/>
                            <a:cs typeface="Times New Roman" panose="02020603050405020304" pitchFamily="18" charset="0"/>
                          </a:rPr>
                          <m:t>𝑆𝑂</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i="1">
                            <a:latin typeface="Cambria Math" panose="02040503050406030204" pitchFamily="18" charset="0"/>
                            <a:cs typeface="Times New Roman" panose="02020603050405020304" pitchFamily="18" charset="0"/>
                          </a:rPr>
                          <m:t>𝑆𝐵</m:t>
                        </m:r>
                      </m:e>
                      <m:sup>
                        <m:r>
                          <a:rPr lang="en-US" altLang="en-US" sz="2133" i="1">
                            <a:latin typeface="Cambria Math" panose="02040503050406030204" pitchFamily="18" charset="0"/>
                            <a:cs typeface="Times New Roman" panose="02020603050405020304" pitchFamily="18" charset="0"/>
                          </a:rPr>
                          <m:t>2</m:t>
                        </m:r>
                      </m:sup>
                    </m:sSup>
                  </m:oMath>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3" name="Text Box 6">
                <a:extLst>
                  <a:ext uri="{FF2B5EF4-FFF2-40B4-BE49-F238E27FC236}">
                    <a16:creationId xmlns:a16="http://schemas.microsoft.com/office/drawing/2014/main" id="{E7DABBA0-76A8-5ED7-A56B-0BFDB46798D6}"/>
                  </a:ext>
                </a:extLst>
              </p:cNvPr>
              <p:cNvSpPr txBox="1">
                <a:spLocks noRot="1" noChangeAspect="1" noMove="1" noResize="1" noEditPoints="1" noAdjustHandles="1" noChangeArrowheads="1" noChangeShapeType="1" noTextEdit="1"/>
              </p:cNvSpPr>
              <p:nvPr/>
            </p:nvSpPr>
            <p:spPr bwMode="auto">
              <a:xfrm>
                <a:off x="439209" y="4021666"/>
                <a:ext cx="9771591" cy="420564"/>
              </a:xfrm>
              <a:prstGeom prst="rect">
                <a:avLst/>
              </a:prstGeom>
              <a:blipFill>
                <a:blip r:embed="rId7"/>
                <a:stretch>
                  <a:fillRect l="-749" t="-8696" b="-275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 Box 6">
                <a:extLst>
                  <a:ext uri="{FF2B5EF4-FFF2-40B4-BE49-F238E27FC236}">
                    <a16:creationId xmlns:a16="http://schemas.microsoft.com/office/drawing/2014/main" id="{D02F880D-0141-828E-0F25-829F46F2F0D5}"/>
                  </a:ext>
                </a:extLst>
              </p:cNvPr>
              <p:cNvSpPr txBox="1">
                <a:spLocks noChangeArrowheads="1"/>
              </p:cNvSpPr>
              <p:nvPr/>
            </p:nvSpPr>
            <p:spPr bwMode="auto">
              <a:xfrm>
                <a:off x="5588000" y="4495797"/>
                <a:ext cx="4775200" cy="4205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p>
                        <m:sSupPr>
                          <m:ctrlPr>
                            <a:rPr lang="en-US" altLang="en-US" sz="2133" i="1" smtClean="0">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 6</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i="1">
                              <a:latin typeface="Cambria Math" panose="02040503050406030204" pitchFamily="18" charset="0"/>
                              <a:cs typeface="Times New Roman" panose="02020603050405020304" pitchFamily="18" charset="0"/>
                            </a:rPr>
                            <m:t>𝑆𝑂</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10</m:t>
                          </m:r>
                        </m:e>
                        <m:sup>
                          <m:r>
                            <a:rPr lang="en-US" altLang="en-US" sz="2133" i="1">
                              <a:latin typeface="Cambria Math" panose="02040503050406030204" pitchFamily="18" charset="0"/>
                              <a:cs typeface="Times New Roman" panose="02020603050405020304" pitchFamily="18" charset="0"/>
                            </a:rPr>
                            <m:t>2</m:t>
                          </m:r>
                        </m:sup>
                      </m:sSup>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4" name="Text Box 6">
                <a:extLst>
                  <a:ext uri="{FF2B5EF4-FFF2-40B4-BE49-F238E27FC236}">
                    <a16:creationId xmlns:a16="http://schemas.microsoft.com/office/drawing/2014/main" id="{D02F880D-0141-828E-0F25-829F46F2F0D5}"/>
                  </a:ext>
                </a:extLst>
              </p:cNvPr>
              <p:cNvSpPr txBox="1">
                <a:spLocks noRot="1" noChangeAspect="1" noMove="1" noResize="1" noEditPoints="1" noAdjustHandles="1" noChangeArrowheads="1" noChangeShapeType="1" noTextEdit="1"/>
              </p:cNvSpPr>
              <p:nvPr/>
            </p:nvSpPr>
            <p:spPr bwMode="auto">
              <a:xfrm>
                <a:off x="5588000" y="4495797"/>
                <a:ext cx="4775200" cy="420564"/>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 Box 6">
                <a:extLst>
                  <a:ext uri="{FF2B5EF4-FFF2-40B4-BE49-F238E27FC236}">
                    <a16:creationId xmlns:a16="http://schemas.microsoft.com/office/drawing/2014/main" id="{5DC43B8F-7CE2-8FC0-FF8D-66D7666BB2E0}"/>
                  </a:ext>
                </a:extLst>
              </p:cNvPr>
              <p:cNvSpPr txBox="1">
                <a:spLocks noChangeArrowheads="1"/>
              </p:cNvSpPr>
              <p:nvPr/>
            </p:nvSpPr>
            <p:spPr bwMode="auto">
              <a:xfrm>
                <a:off x="6527798" y="4902200"/>
                <a:ext cx="4013201" cy="4205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p>
                        <m:sSupPr>
                          <m:ctrlPr>
                            <a:rPr lang="en-US" altLang="en-US" sz="2133" i="1" smtClean="0">
                              <a:latin typeface="Cambria Math" panose="02040503050406030204" pitchFamily="18" charset="0"/>
                              <a:cs typeface="Times New Roman" panose="02020603050405020304" pitchFamily="18" charset="0"/>
                            </a:rPr>
                          </m:ctrlPr>
                        </m:sSupPr>
                        <m:e>
                          <m:r>
                            <a:rPr lang="en-US" altLang="en-US" sz="2133" i="1">
                              <a:latin typeface="Cambria Math" panose="02040503050406030204" pitchFamily="18" charset="0"/>
                              <a:cs typeface="Times New Roman" panose="02020603050405020304" pitchFamily="18" charset="0"/>
                            </a:rPr>
                            <m:t>𝑆𝑂</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10</m:t>
                          </m:r>
                        </m:e>
                        <m:sup>
                          <m:r>
                            <a:rPr lang="en-US" altLang="en-US" sz="2133" i="1">
                              <a:latin typeface="Cambria Math" panose="02040503050406030204" pitchFamily="18" charset="0"/>
                              <a:cs typeface="Times New Roman" panose="02020603050405020304" pitchFamily="18" charset="0"/>
                            </a:rPr>
                            <m:t>2</m:t>
                          </m:r>
                        </m:sup>
                      </m:sSup>
                      <m:r>
                        <a:rPr lang="en-US" altLang="en-US" sz="2133" b="0" i="1" smtClean="0">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i="1">
                              <a:latin typeface="Cambria Math" panose="02040503050406030204" pitchFamily="18" charset="0"/>
                              <a:cs typeface="Times New Roman" panose="02020603050405020304" pitchFamily="18" charset="0"/>
                            </a:rPr>
                            <m:t> 6</m:t>
                          </m:r>
                        </m:e>
                        <m:sup>
                          <m:r>
                            <a:rPr lang="en-US" altLang="en-US" sz="2133" i="1">
                              <a:latin typeface="Cambria Math" panose="02040503050406030204" pitchFamily="18" charset="0"/>
                              <a:cs typeface="Times New Roman" panose="02020603050405020304" pitchFamily="18" charset="0"/>
                            </a:rPr>
                            <m:t>2</m:t>
                          </m:r>
                        </m:sup>
                      </m:sSup>
                      <m:r>
                        <a:rPr lang="en-US" altLang="en-US" sz="2133" b="0" i="0" smtClean="0">
                          <a:latin typeface="Cambria Math" panose="02040503050406030204" pitchFamily="18" charset="0"/>
                          <a:cs typeface="Times New Roman" panose="02020603050405020304" pitchFamily="18" charset="0"/>
                        </a:rPr>
                        <m:t>=64</m:t>
                      </m:r>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6" name="Text Box 6">
                <a:extLst>
                  <a:ext uri="{FF2B5EF4-FFF2-40B4-BE49-F238E27FC236}">
                    <a16:creationId xmlns:a16="http://schemas.microsoft.com/office/drawing/2014/main" id="{5DC43B8F-7CE2-8FC0-FF8D-66D7666BB2E0}"/>
                  </a:ext>
                </a:extLst>
              </p:cNvPr>
              <p:cNvSpPr txBox="1">
                <a:spLocks noRot="1" noChangeAspect="1" noMove="1" noResize="1" noEditPoints="1" noAdjustHandles="1" noChangeArrowheads="1" noChangeShapeType="1" noTextEdit="1"/>
              </p:cNvSpPr>
              <p:nvPr/>
            </p:nvSpPr>
            <p:spPr bwMode="auto">
              <a:xfrm>
                <a:off x="6527798" y="4902200"/>
                <a:ext cx="4013201" cy="420564"/>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Text Box 6">
                <a:extLst>
                  <a:ext uri="{FF2B5EF4-FFF2-40B4-BE49-F238E27FC236}">
                    <a16:creationId xmlns:a16="http://schemas.microsoft.com/office/drawing/2014/main" id="{57C1F93F-A0F3-F8F3-5961-CADDFAD644FA}"/>
                  </a:ext>
                </a:extLst>
              </p:cNvPr>
              <p:cNvSpPr txBox="1">
                <a:spLocks noChangeArrowheads="1"/>
              </p:cNvSpPr>
              <p:nvPr/>
            </p:nvSpPr>
            <p:spPr bwMode="auto">
              <a:xfrm>
                <a:off x="7315200" y="5325531"/>
                <a:ext cx="3378199" cy="4264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 xmlns:m="http://schemas.openxmlformats.org/officeDocument/2006/math">
                    <m:r>
                      <m:rPr>
                        <m:sty m:val="p"/>
                      </m:rPr>
                      <a:rPr lang="en-US" altLang="en-US" sz="2133" b="0" i="0" smtClean="0">
                        <a:latin typeface="Cambria Math" panose="02040503050406030204" pitchFamily="18" charset="0"/>
                        <a:cs typeface="Times New Roman" panose="02020603050405020304" pitchFamily="18" charset="0"/>
                      </a:rPr>
                      <m:t>SO</m:t>
                    </m:r>
                    <m:r>
                      <a:rPr lang="en-US" altLang="en-US" sz="2133" b="0" i="0" smtClean="0">
                        <a:latin typeface="Cambria Math" panose="02040503050406030204" pitchFamily="18" charset="0"/>
                        <a:cs typeface="Times New Roman" panose="02020603050405020304" pitchFamily="18" charset="0"/>
                      </a:rPr>
                      <m:t>=8</m:t>
                    </m:r>
                  </m:oMath>
                </a14:m>
                <a:r>
                  <a:rPr lang="en-US" altLang="en-US" sz="2133"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altLang="en-US" sz="2000" b="0" i="1" smtClean="0">
                        <a:latin typeface="Cambria Math" panose="02040503050406030204" pitchFamily="18" charset="0"/>
                        <a:ea typeface="Cambria Math" panose="02040503050406030204" pitchFamily="18" charset="0"/>
                        <a:cs typeface="Times New Roman" panose="02020603050405020304" pitchFamily="18" charset="0"/>
                      </a:rPr>
                      <m:t>𝑐𝑚</m:t>
                    </m:r>
                    <m:r>
                      <a:rPr lang="en-US" altLang="en-US" sz="2000" i="1">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9" name="Text Box 6">
                <a:extLst>
                  <a:ext uri="{FF2B5EF4-FFF2-40B4-BE49-F238E27FC236}">
                    <a16:creationId xmlns:a16="http://schemas.microsoft.com/office/drawing/2014/main" id="{57C1F93F-A0F3-F8F3-5961-CADDFAD644FA}"/>
                  </a:ext>
                </a:extLst>
              </p:cNvPr>
              <p:cNvSpPr txBox="1">
                <a:spLocks noRot="1" noChangeAspect="1" noMove="1" noResize="1" noEditPoints="1" noAdjustHandles="1" noChangeArrowheads="1" noChangeShapeType="1" noTextEdit="1"/>
              </p:cNvSpPr>
              <p:nvPr/>
            </p:nvSpPr>
            <p:spPr bwMode="auto">
              <a:xfrm>
                <a:off x="7315200" y="5325531"/>
                <a:ext cx="3378199" cy="426463"/>
              </a:xfrm>
              <a:prstGeom prst="rect">
                <a:avLst/>
              </a:prstGeom>
              <a:blipFill>
                <a:blip r:embed="rId10"/>
                <a:stretch>
                  <a:fillRect b="-12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22" grpId="0"/>
      <p:bldP spid="8" grpId="0"/>
      <p:bldP spid="12" grpId="0"/>
      <p:bldP spid="13" grpId="0"/>
      <p:bldP spid="14" grpId="0"/>
      <p:bldP spid="16"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FD433-A787-6C50-C301-9CA43407348D}"/>
              </a:ext>
            </a:extLst>
          </p:cNvPr>
          <p:cNvSpPr>
            <a:spLocks noChangeArrowheads="1"/>
          </p:cNvSpPr>
          <p:nvPr/>
        </p:nvSpPr>
        <p:spPr bwMode="auto">
          <a:xfrm>
            <a:off x="364067" y="538692"/>
            <a:ext cx="11405659" cy="4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533"/>
              </a:spcAft>
            </a:pPr>
            <a:r>
              <a:rPr lang="en-US" altLang="en-US" sz="2533">
                <a:solidFill>
                  <a:srgbClr val="000000"/>
                </a:solidFill>
                <a:ea typeface="Times New Roman" panose="02020603050405020304" pitchFamily="18" charset="0"/>
                <a:cs typeface="Arial" panose="020B0604020202020204" pitchFamily="34" charset="0"/>
              </a:rPr>
              <a:t>		</a:t>
            </a:r>
            <a:endParaRPr lang="en-US" altLang="en-US" sz="2533">
              <a:solidFill>
                <a:srgbClr val="000000"/>
              </a:solidFill>
              <a:ea typeface="Times New Roman" panose="02020603050405020304" pitchFamily="18" charset="0"/>
              <a:cs typeface="Calibri" panose="020F0502020204030204" pitchFamily="34" charset="0"/>
            </a:endParaRPr>
          </a:p>
        </p:txBody>
      </p:sp>
      <p:pic>
        <p:nvPicPr>
          <p:cNvPr id="6" name="Google Shape;306;p14">
            <a:extLst>
              <a:ext uri="{FF2B5EF4-FFF2-40B4-BE49-F238E27FC236}">
                <a16:creationId xmlns:a16="http://schemas.microsoft.com/office/drawing/2014/main" id="{D423EB57-1E97-4075-5A8C-5CF0A160282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09" y="1638300"/>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7;p14">
            <a:extLst>
              <a:ext uri="{FF2B5EF4-FFF2-40B4-BE49-F238E27FC236}">
                <a16:creationId xmlns:a16="http://schemas.microsoft.com/office/drawing/2014/main" id="{8C6FE9D3-D823-E49C-AAD1-DD001C4781C5}"/>
              </a:ext>
            </a:extLst>
          </p:cNvPr>
          <p:cNvSpPr txBox="1">
            <a:spLocks noChangeArrowheads="1"/>
          </p:cNvSpPr>
          <p:nvPr/>
        </p:nvSpPr>
        <p:spPr bwMode="auto">
          <a:xfrm flipH="1">
            <a:off x="191559" y="1664759"/>
            <a:ext cx="1567391"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a:solidFill>
                  <a:srgbClr val="C00000"/>
                </a:solidFill>
                <a:cs typeface="Arial" panose="020B0604020202020204" pitchFamily="34" charset="0"/>
                <a:sym typeface="Arial" panose="020B0604020202020204" pitchFamily="34" charset="0"/>
              </a:rPr>
              <a:t>Giải</a:t>
            </a:r>
          </a:p>
        </p:txBody>
      </p:sp>
      <p:pic>
        <p:nvPicPr>
          <p:cNvPr id="8" name="Picture 5">
            <a:extLst>
              <a:ext uri="{FF2B5EF4-FFF2-40B4-BE49-F238E27FC236}">
                <a16:creationId xmlns:a16="http://schemas.microsoft.com/office/drawing/2014/main" id="{58A63CAA-75ED-6310-17E6-6CEE8DAF29B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45E6C8DB-258A-7C77-FEC7-4DF54C9BB38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7FFA730E-51DC-33C7-D540-5C09C36E7070}"/>
              </a:ext>
            </a:extLst>
          </p:cNvPr>
          <p:cNvSpPr/>
          <p:nvPr/>
        </p:nvSpPr>
        <p:spPr>
          <a:xfrm>
            <a:off x="395817" y="424392"/>
            <a:ext cx="2347383" cy="615950"/>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667" b="1" dirty="0" err="1">
                <a:solidFill>
                  <a:srgbClr val="FFFFFF"/>
                </a:solidFill>
                <a:latin typeface="Calibri" panose="020F0502020204030204"/>
                <a:cs typeface="Arial" panose="020B0604020202020204" pitchFamily="34" charset="0"/>
                <a:sym typeface="Arial" panose="020B0604020202020204" pitchFamily="34" charset="0"/>
              </a:rPr>
              <a:t>Luyện</a:t>
            </a:r>
            <a:r>
              <a:rPr lang="en-US" altLang="en-US" sz="2667" b="1" dirty="0">
                <a:solidFill>
                  <a:srgbClr val="FFFFFF"/>
                </a:solidFill>
                <a:latin typeface="Calibri" panose="020F0502020204030204"/>
                <a:cs typeface="Arial" panose="020B0604020202020204" pitchFamily="34" charset="0"/>
                <a:sym typeface="Arial" panose="020B0604020202020204" pitchFamily="34" charset="0"/>
              </a:rPr>
              <a:t> </a:t>
            </a:r>
            <a:r>
              <a:rPr lang="en-US" altLang="en-US" sz="2667" b="1" dirty="0" err="1">
                <a:solidFill>
                  <a:srgbClr val="FFFFFF"/>
                </a:solidFill>
                <a:latin typeface="Calibri" panose="020F0502020204030204"/>
                <a:cs typeface="Arial" panose="020B0604020202020204" pitchFamily="34" charset="0"/>
                <a:sym typeface="Arial" panose="020B0604020202020204" pitchFamily="34" charset="0"/>
              </a:rPr>
              <a:t>tập</a:t>
            </a:r>
            <a:r>
              <a:rPr lang="en-US" altLang="en-US" sz="2667" b="1" dirty="0">
                <a:solidFill>
                  <a:srgbClr val="FFFFFF"/>
                </a:solidFill>
                <a:latin typeface="Calibri" panose="020F0502020204030204"/>
                <a:cs typeface="Arial" panose="020B0604020202020204" pitchFamily="34" charset="0"/>
                <a:sym typeface="Arial" panose="020B0604020202020204" pitchFamily="34" charset="0"/>
              </a:rPr>
              <a:t> 4:</a:t>
            </a:r>
          </a:p>
        </p:txBody>
      </p:sp>
      <p:sp>
        <p:nvSpPr>
          <p:cNvPr id="58377" name="TextBox 1">
            <a:extLst>
              <a:ext uri="{FF2B5EF4-FFF2-40B4-BE49-F238E27FC236}">
                <a16:creationId xmlns:a16="http://schemas.microsoft.com/office/drawing/2014/main" id="{E1EAA33D-A813-9D31-67F0-3632171F393A}"/>
              </a:ext>
            </a:extLst>
          </p:cNvPr>
          <p:cNvSpPr txBox="1">
            <a:spLocks noChangeArrowheads="1"/>
          </p:cNvSpPr>
          <p:nvPr/>
        </p:nvSpPr>
        <p:spPr bwMode="auto">
          <a:xfrm>
            <a:off x="364067" y="542925"/>
            <a:ext cx="11167533" cy="9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Tính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diện</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tích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xung</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quanh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và</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thể</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tích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của</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một</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hình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nón</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có</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độ</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dài</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đường</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sinh</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bằng</a:t>
            </a:r>
            <a:r>
              <a:rPr lang="en-US" altLang="en-US" sz="2933" dirty="0">
                <a:latin typeface="Times New Roman" panose="02020603050405020304" pitchFamily="18" charset="0"/>
                <a:cs typeface="Times New Roman" panose="02020603050405020304" pitchFamily="18" charset="0"/>
              </a:rPr>
              <a:t> 13cm </a:t>
            </a:r>
            <a:r>
              <a:rPr lang="en-US" altLang="en-US" sz="2933" dirty="0" err="1">
                <a:latin typeface="Times New Roman" panose="02020603050405020304" pitchFamily="18" charset="0"/>
                <a:cs typeface="Times New Roman" panose="02020603050405020304" pitchFamily="18" charset="0"/>
              </a:rPr>
              <a:t>và</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chiều</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cao</a:t>
            </a:r>
            <a:r>
              <a:rPr lang="en-US" altLang="en-US" sz="2933" dirty="0">
                <a:latin typeface="Times New Roman" panose="02020603050405020304" pitchFamily="18" charset="0"/>
                <a:cs typeface="Times New Roman" panose="02020603050405020304" pitchFamily="18" charset="0"/>
              </a:rPr>
              <a:t> </a:t>
            </a:r>
            <a:r>
              <a:rPr lang="en-US" altLang="en-US" sz="2933" dirty="0" err="1">
                <a:latin typeface="Times New Roman" panose="02020603050405020304" pitchFamily="18" charset="0"/>
                <a:cs typeface="Times New Roman" panose="02020603050405020304" pitchFamily="18" charset="0"/>
              </a:rPr>
              <a:t>bằng</a:t>
            </a:r>
            <a:r>
              <a:rPr lang="en-US" altLang="en-US" sz="2933" dirty="0">
                <a:latin typeface="Times New Roman" panose="02020603050405020304" pitchFamily="18" charset="0"/>
                <a:cs typeface="Times New Roman" panose="02020603050405020304" pitchFamily="18" charset="0"/>
              </a:rPr>
              <a:t> 12cm</a:t>
            </a:r>
          </a:p>
        </p:txBody>
      </p:sp>
      <p:sp>
        <p:nvSpPr>
          <p:cNvPr id="12" name="Text Box 6">
            <a:extLst>
              <a:ext uri="{FF2B5EF4-FFF2-40B4-BE49-F238E27FC236}">
                <a16:creationId xmlns:a16="http://schemas.microsoft.com/office/drawing/2014/main" id="{B7C54DB4-E845-CDB2-28EC-8EF5E00B36AA}"/>
              </a:ext>
            </a:extLst>
          </p:cNvPr>
          <p:cNvSpPr txBox="1">
            <a:spLocks noChangeArrowheads="1"/>
          </p:cNvSpPr>
          <p:nvPr/>
        </p:nvSpPr>
        <p:spPr bwMode="auto">
          <a:xfrm>
            <a:off x="207433" y="4038600"/>
            <a:ext cx="80443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133" dirty="0" err="1">
                <a:latin typeface="Times New Roman" panose="02020603050405020304" pitchFamily="18" charset="0"/>
                <a:cs typeface="Times New Roman" panose="02020603050405020304" pitchFamily="18" charset="0"/>
              </a:rPr>
              <a:t>Diện</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tích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xung</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quanh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của</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hình</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nón</a:t>
            </a:r>
            <a:r>
              <a:rPr lang="en-US" altLang="en-US" sz="2133" dirty="0">
                <a:latin typeface="Times New Roman" panose="02020603050405020304" pitchFamily="18" charset="0"/>
                <a:cs typeface="Times New Roman" panose="02020603050405020304" pitchFamily="18" charset="0"/>
              </a:rPr>
              <a:t> </a:t>
            </a:r>
            <a:r>
              <a:rPr lang="en-US" altLang="en-US" sz="2133" dirty="0" err="1">
                <a:latin typeface="Times New Roman" panose="02020603050405020304" pitchFamily="18" charset="0"/>
                <a:cs typeface="Times New Roman" panose="02020603050405020304" pitchFamily="18" charset="0"/>
              </a:rPr>
              <a:t>là</a:t>
            </a:r>
            <a:r>
              <a:rPr lang="en-US" altLang="en-US" sz="2133" dirty="0">
                <a:latin typeface="Times New Roman" panose="02020603050405020304" pitchFamily="18" charset="0"/>
                <a:cs typeface="Times New Roman" panose="02020603050405020304" pitchFamily="18" charset="0"/>
              </a:rPr>
              <a:t>:</a:t>
            </a:r>
          </a:p>
        </p:txBody>
      </p:sp>
      <p:sp>
        <p:nvSpPr>
          <p:cNvPr id="15" name="Text Box 6">
            <a:extLst>
              <a:ext uri="{FF2B5EF4-FFF2-40B4-BE49-F238E27FC236}">
                <a16:creationId xmlns:a16="http://schemas.microsoft.com/office/drawing/2014/main" id="{A20BA1D5-E2B7-B49C-C87E-573E80D7AB0A}"/>
              </a:ext>
            </a:extLst>
          </p:cNvPr>
          <p:cNvSpPr txBox="1">
            <a:spLocks noChangeArrowheads="1"/>
          </p:cNvSpPr>
          <p:nvPr/>
        </p:nvSpPr>
        <p:spPr bwMode="auto">
          <a:xfrm>
            <a:off x="364067" y="4919133"/>
            <a:ext cx="80443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133">
                <a:latin typeface="Times New Roman" panose="02020603050405020304" pitchFamily="18" charset="0"/>
                <a:cs typeface="Times New Roman" panose="02020603050405020304" pitchFamily="18" charset="0"/>
              </a:rPr>
              <a:t>Thể tích của hình nón là:</a:t>
            </a:r>
          </a:p>
        </p:txBody>
      </p:sp>
      <p:pic>
        <p:nvPicPr>
          <p:cNvPr id="17" name="Picture 16" descr="A diagram of a cone&#10;&#10;Description automatically generated">
            <a:extLst>
              <a:ext uri="{FF2B5EF4-FFF2-40B4-BE49-F238E27FC236}">
                <a16:creationId xmlns:a16="http://schemas.microsoft.com/office/drawing/2014/main" id="{9F68B12C-3081-7BD8-5A09-FCB171F12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0416" b="29208"/>
          <a:stretch>
            <a:fillRect/>
          </a:stretch>
        </p:blipFill>
        <p:spPr bwMode="auto">
          <a:xfrm>
            <a:off x="8709039" y="2711450"/>
            <a:ext cx="3279761" cy="33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 Box 6">
                <a:extLst>
                  <a:ext uri="{FF2B5EF4-FFF2-40B4-BE49-F238E27FC236}">
                    <a16:creationId xmlns:a16="http://schemas.microsoft.com/office/drawing/2014/main" id="{850E9A80-C3C3-AC51-96B4-B0FA58C45D86}"/>
                  </a:ext>
                </a:extLst>
              </p:cNvPr>
              <p:cNvSpPr txBox="1">
                <a:spLocks noChangeArrowheads="1"/>
              </p:cNvSpPr>
              <p:nvPr/>
            </p:nvSpPr>
            <p:spPr bwMode="auto">
              <a:xfrm>
                <a:off x="286809" y="2421466"/>
                <a:ext cx="960225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a:latin typeface="Times New Roman" panose="02020603050405020304" pitchFamily="18" charset="0"/>
                    <a:cs typeface="Times New Roman" panose="02020603050405020304" pitchFamily="18" charset="0"/>
                  </a:rPr>
                  <a:t>Xét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latin typeface="Cambria Math" panose="02040503050406030204" pitchFamily="18" charset="0"/>
                        <a:cs typeface="Times New Roman" panose="02020603050405020304" pitchFamily="18" charset="0"/>
                      </a:rPr>
                      <m:t>𝐶𝐵</m:t>
                    </m:r>
                    <m:r>
                      <a:rPr lang="en-US" altLang="en-US" sz="2400" b="0" i="1" smtClean="0">
                        <a:latin typeface="Cambria Math" panose="02040503050406030204" pitchFamily="18" charset="0"/>
                        <a:cs typeface="Times New Roman" panose="02020603050405020304" pitchFamily="18" charset="0"/>
                      </a:rPr>
                      <m:t>=13 </m:t>
                    </m:r>
                    <m:r>
                      <a:rPr lang="en-US" altLang="en-US" sz="2400" b="0" i="1" smtClean="0">
                        <a:latin typeface="Cambria Math" panose="02040503050406030204" pitchFamily="18" charset="0"/>
                        <a:cs typeface="Times New Roman" panose="02020603050405020304" pitchFamily="18" charset="0"/>
                      </a:rPr>
                      <m:t>𝑐𝑚</m:t>
                    </m:r>
                  </m:oMath>
                </a14:m>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cao</a:t>
                </a:r>
                <a:r>
                  <a:rPr lang="en-U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0" i="1" smtClean="0">
                        <a:latin typeface="Cambria Math" panose="02040503050406030204" pitchFamily="18" charset="0"/>
                        <a:cs typeface="Times New Roman" panose="02020603050405020304" pitchFamily="18" charset="0"/>
                      </a:rPr>
                      <m:t>𝐶𝐴</m:t>
                    </m:r>
                    <m:r>
                      <a:rPr lang="en-US" altLang="en-US" sz="2400" b="0" i="1" smtClean="0">
                        <a:latin typeface="Cambria Math" panose="02040503050406030204" pitchFamily="18" charset="0"/>
                        <a:cs typeface="Times New Roman" panose="02020603050405020304" pitchFamily="18" charset="0"/>
                      </a:rPr>
                      <m:t>=12 </m:t>
                    </m:r>
                    <m:r>
                      <a:rPr lang="en-US" altLang="en-US" sz="2400" b="0" i="1" smtClean="0">
                        <a:latin typeface="Cambria Math" panose="02040503050406030204" pitchFamily="18" charset="0"/>
                        <a:cs typeface="Times New Roman" panose="02020603050405020304" pitchFamily="18" charset="0"/>
                      </a:rPr>
                      <m:t>𝑐𝑚</m:t>
                    </m:r>
                  </m:oMath>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2" name="Text Box 6">
                <a:extLst>
                  <a:ext uri="{FF2B5EF4-FFF2-40B4-BE49-F238E27FC236}">
                    <a16:creationId xmlns:a16="http://schemas.microsoft.com/office/drawing/2014/main" id="{850E9A80-C3C3-AC51-96B4-B0FA58C45D86}"/>
                  </a:ext>
                </a:extLst>
              </p:cNvPr>
              <p:cNvSpPr txBox="1">
                <a:spLocks noRot="1" noChangeAspect="1" noMove="1" noResize="1" noEditPoints="1" noAdjustHandles="1" noChangeArrowheads="1" noChangeShapeType="1" noTextEdit="1"/>
              </p:cNvSpPr>
              <p:nvPr/>
            </p:nvSpPr>
            <p:spPr bwMode="auto">
              <a:xfrm>
                <a:off x="286809" y="2421466"/>
                <a:ext cx="9602258" cy="461665"/>
              </a:xfrm>
              <a:prstGeom prst="rect">
                <a:avLst/>
              </a:prstGeom>
              <a:blipFill>
                <a:blip r:embed="rId6"/>
                <a:stretch>
                  <a:fillRect l="-952"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 Box 6">
                <a:extLst>
                  <a:ext uri="{FF2B5EF4-FFF2-40B4-BE49-F238E27FC236}">
                    <a16:creationId xmlns:a16="http://schemas.microsoft.com/office/drawing/2014/main" id="{F19B1B9C-54A9-EBD4-E55F-5D8D5AC30650}"/>
                  </a:ext>
                </a:extLst>
              </p:cNvPr>
              <p:cNvSpPr txBox="1">
                <a:spLocks noChangeArrowheads="1"/>
              </p:cNvSpPr>
              <p:nvPr/>
            </p:nvSpPr>
            <p:spPr bwMode="auto">
              <a:xfrm>
                <a:off x="191559" y="2883131"/>
                <a:ext cx="10019241"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2400" dirty="0">
                    <a:latin typeface="Times New Roman" panose="02020603050405020304" pitchFamily="18" charset="0"/>
                    <a:cs typeface="Times New Roman" panose="02020603050405020304" pitchFamily="18" charset="0"/>
                  </a:rPr>
                  <a:t>Tam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CAB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tại</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Pythagore</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có</a:t>
                </a:r>
                <a14:m>
                  <m:oMath xmlns:m="http://schemas.openxmlformats.org/officeDocument/2006/math">
                    <m:sSup>
                      <m:sSupPr>
                        <m:ctrlPr>
                          <a:rPr lang="en-US" altLang="en-US" sz="2400" i="1">
                            <a:latin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cs typeface="Times New Roman" panose="02020603050405020304" pitchFamily="18" charset="0"/>
                          </a:rPr>
                          <m:t> </m:t>
                        </m:r>
                        <m:r>
                          <a:rPr lang="en-US" altLang="en-US" sz="2400" b="0" i="1" smtClean="0">
                            <a:latin typeface="Cambria Math" panose="02040503050406030204" pitchFamily="18" charset="0"/>
                            <a:cs typeface="Times New Roman" panose="02020603050405020304" pitchFamily="18" charset="0"/>
                          </a:rPr>
                          <m:t>𝐶𝐴</m:t>
                        </m:r>
                      </m:e>
                      <m:sup>
                        <m:r>
                          <a:rPr lang="en-US" altLang="en-US" sz="2400" i="1">
                            <a:latin typeface="Cambria Math" panose="02040503050406030204" pitchFamily="18" charset="0"/>
                            <a:cs typeface="Times New Roman" panose="02020603050405020304" pitchFamily="18" charset="0"/>
                          </a:rPr>
                          <m:t>2</m:t>
                        </m:r>
                      </m:sup>
                    </m:sSup>
                    <m:r>
                      <a:rPr lang="en-US" altLang="en-US" sz="2400" i="1">
                        <a:latin typeface="Cambria Math" panose="02040503050406030204" pitchFamily="18" charset="0"/>
                        <a:cs typeface="Times New Roman" panose="02020603050405020304" pitchFamily="18" charset="0"/>
                      </a:rPr>
                      <m:t>+</m:t>
                    </m:r>
                    <m:sSup>
                      <m:sSupPr>
                        <m:ctrlPr>
                          <a:rPr lang="en-US" altLang="en-US" sz="2400" i="1">
                            <a:latin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cs typeface="Times New Roman" panose="02020603050405020304" pitchFamily="18" charset="0"/>
                          </a:rPr>
                          <m:t>𝐴𝐵</m:t>
                        </m:r>
                      </m:e>
                      <m:sup>
                        <m:r>
                          <a:rPr lang="en-US" altLang="en-US" sz="2400" i="1">
                            <a:latin typeface="Cambria Math" panose="02040503050406030204" pitchFamily="18" charset="0"/>
                            <a:cs typeface="Times New Roman" panose="02020603050405020304" pitchFamily="18" charset="0"/>
                          </a:rPr>
                          <m:t>2</m:t>
                        </m:r>
                      </m:sup>
                    </m:sSup>
                    <m:r>
                      <a:rPr lang="en-US" altLang="en-US" sz="2400" i="1">
                        <a:latin typeface="Cambria Math" panose="02040503050406030204" pitchFamily="18" charset="0"/>
                        <a:cs typeface="Times New Roman" panose="02020603050405020304" pitchFamily="18" charset="0"/>
                      </a:rPr>
                      <m:t>=</m:t>
                    </m:r>
                    <m:sSup>
                      <m:sSupPr>
                        <m:ctrlPr>
                          <a:rPr lang="en-US" altLang="en-US" sz="2400" i="1">
                            <a:latin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cs typeface="Times New Roman" panose="02020603050405020304" pitchFamily="18" charset="0"/>
                          </a:rPr>
                          <m:t>𝐶</m:t>
                        </m:r>
                        <m:r>
                          <a:rPr lang="en-US" altLang="en-US" sz="2400" i="1">
                            <a:latin typeface="Cambria Math" panose="02040503050406030204" pitchFamily="18" charset="0"/>
                            <a:cs typeface="Times New Roman" panose="02020603050405020304" pitchFamily="18" charset="0"/>
                          </a:rPr>
                          <m:t>𝐵</m:t>
                        </m:r>
                      </m:e>
                      <m:sup>
                        <m:r>
                          <a:rPr lang="en-US" altLang="en-US" sz="2400" i="1">
                            <a:latin typeface="Cambria Math" panose="02040503050406030204" pitchFamily="18" charset="0"/>
                            <a:cs typeface="Times New Roman" panose="02020603050405020304" pitchFamily="18" charset="0"/>
                          </a:rPr>
                          <m:t>2</m:t>
                        </m:r>
                      </m:sup>
                    </m:sSup>
                  </m:oMath>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5" name="Text Box 6">
                <a:extLst>
                  <a:ext uri="{FF2B5EF4-FFF2-40B4-BE49-F238E27FC236}">
                    <a16:creationId xmlns:a16="http://schemas.microsoft.com/office/drawing/2014/main" id="{F19B1B9C-54A9-EBD4-E55F-5D8D5AC30650}"/>
                  </a:ext>
                </a:extLst>
              </p:cNvPr>
              <p:cNvSpPr txBox="1">
                <a:spLocks noRot="1" noChangeAspect="1" noMove="1" noResize="1" noEditPoints="1" noAdjustHandles="1" noChangeArrowheads="1" noChangeShapeType="1" noTextEdit="1"/>
              </p:cNvSpPr>
              <p:nvPr/>
            </p:nvSpPr>
            <p:spPr bwMode="auto">
              <a:xfrm>
                <a:off x="191559" y="2883131"/>
                <a:ext cx="10019241" cy="461665"/>
              </a:xfrm>
              <a:prstGeom prst="rect">
                <a:avLst/>
              </a:prstGeom>
              <a:blipFill>
                <a:blip r:embed="rId7"/>
                <a:stretch>
                  <a:fillRect l="-912"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 Box 6">
                <a:extLst>
                  <a:ext uri="{FF2B5EF4-FFF2-40B4-BE49-F238E27FC236}">
                    <a16:creationId xmlns:a16="http://schemas.microsoft.com/office/drawing/2014/main" id="{9AF33753-87DA-26F8-4234-00251F94E0C6}"/>
                  </a:ext>
                </a:extLst>
              </p:cNvPr>
              <p:cNvSpPr txBox="1">
                <a:spLocks noChangeArrowheads="1"/>
              </p:cNvSpPr>
              <p:nvPr/>
            </p:nvSpPr>
            <p:spPr bwMode="auto">
              <a:xfrm>
                <a:off x="4588934" y="3301998"/>
                <a:ext cx="4572000" cy="4205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p>
                        <m:sSupPr>
                          <m:ctrlPr>
                            <a:rPr lang="en-US" altLang="en-US" sz="2133" i="1" smtClean="0">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 12</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𝐴𝐵</m:t>
                          </m:r>
                        </m:e>
                        <m:sup>
                          <m:r>
                            <a:rPr lang="en-US" altLang="en-US" sz="2133" i="1">
                              <a:latin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cs typeface="Times New Roman" panose="02020603050405020304" pitchFamily="18" charset="0"/>
                            </a:rPr>
                            <m:t>13</m:t>
                          </m:r>
                        </m:e>
                        <m:sup>
                          <m:r>
                            <a:rPr lang="en-US" altLang="en-US" sz="2133" i="1">
                              <a:latin typeface="Cambria Math" panose="02040503050406030204" pitchFamily="18" charset="0"/>
                              <a:cs typeface="Times New Roman" panose="02020603050405020304" pitchFamily="18" charset="0"/>
                            </a:rPr>
                            <m:t>2</m:t>
                          </m:r>
                        </m:sup>
                      </m:sSup>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1" name="Text Box 6">
                <a:extLst>
                  <a:ext uri="{FF2B5EF4-FFF2-40B4-BE49-F238E27FC236}">
                    <a16:creationId xmlns:a16="http://schemas.microsoft.com/office/drawing/2014/main" id="{9AF33753-87DA-26F8-4234-00251F94E0C6}"/>
                  </a:ext>
                </a:extLst>
              </p:cNvPr>
              <p:cNvSpPr txBox="1">
                <a:spLocks noRot="1" noChangeAspect="1" noMove="1" noResize="1" noEditPoints="1" noAdjustHandles="1" noChangeArrowheads="1" noChangeShapeType="1" noTextEdit="1"/>
              </p:cNvSpPr>
              <p:nvPr/>
            </p:nvSpPr>
            <p:spPr bwMode="auto">
              <a:xfrm>
                <a:off x="4588934" y="3301998"/>
                <a:ext cx="4572000" cy="420564"/>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0B8D5ED4-5B6F-8FE7-BF57-EF4B0E940B67}"/>
                  </a:ext>
                </a:extLst>
              </p:cNvPr>
              <p:cNvSpPr txBox="1">
                <a:spLocks noChangeArrowheads="1"/>
              </p:cNvSpPr>
              <p:nvPr/>
            </p:nvSpPr>
            <p:spPr bwMode="auto">
              <a:xfrm>
                <a:off x="4741334" y="3615267"/>
                <a:ext cx="4572000" cy="4205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r>
                        <a:rPr lang="en-US" altLang="en-US" sz="2133" b="0" i="1" smtClean="0">
                          <a:latin typeface="Cambria Math" panose="02040503050406030204" pitchFamily="18" charset="0"/>
                          <a:cs typeface="Times New Roman" panose="02020603050405020304" pitchFamily="18" charset="0"/>
                        </a:rPr>
                        <m:t>𝐴𝐵</m:t>
                      </m:r>
                      <m:r>
                        <a:rPr lang="en-US" altLang="en-US" sz="2133" b="0" i="1" smtClean="0">
                          <a:latin typeface="Cambria Math" panose="02040503050406030204" pitchFamily="18" charset="0"/>
                          <a:cs typeface="Times New Roman" panose="02020603050405020304" pitchFamily="18" charset="0"/>
                        </a:rPr>
                        <m:t>=5</m:t>
                      </m:r>
                      <m:r>
                        <a:rPr lang="en-US" altLang="en-US" sz="2133" b="0" i="1" smtClean="0">
                          <a:latin typeface="Cambria Math" panose="02040503050406030204" pitchFamily="18" charset="0"/>
                          <a:cs typeface="Times New Roman" panose="02020603050405020304" pitchFamily="18" charset="0"/>
                        </a:rPr>
                        <m:t>𝑐𝑚</m:t>
                      </m:r>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3" name="Text Box 6">
                <a:extLst>
                  <a:ext uri="{FF2B5EF4-FFF2-40B4-BE49-F238E27FC236}">
                    <a16:creationId xmlns:a16="http://schemas.microsoft.com/office/drawing/2014/main" id="{0B8D5ED4-5B6F-8FE7-BF57-EF4B0E940B67}"/>
                  </a:ext>
                </a:extLst>
              </p:cNvPr>
              <p:cNvSpPr txBox="1">
                <a:spLocks noRot="1" noChangeAspect="1" noMove="1" noResize="1" noEditPoints="1" noAdjustHandles="1" noChangeArrowheads="1" noChangeShapeType="1" noTextEdit="1"/>
              </p:cNvSpPr>
              <p:nvPr/>
            </p:nvSpPr>
            <p:spPr bwMode="auto">
              <a:xfrm>
                <a:off x="4741334" y="3615267"/>
                <a:ext cx="4572000" cy="420564"/>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 Box 6">
                <a:extLst>
                  <a:ext uri="{FF2B5EF4-FFF2-40B4-BE49-F238E27FC236}">
                    <a16:creationId xmlns:a16="http://schemas.microsoft.com/office/drawing/2014/main" id="{40FDE8DD-A0CA-1759-FF8F-AA4F13B6B1FD}"/>
                  </a:ext>
                </a:extLst>
              </p:cNvPr>
              <p:cNvSpPr txBox="1">
                <a:spLocks noChangeArrowheads="1"/>
              </p:cNvSpPr>
              <p:nvPr/>
            </p:nvSpPr>
            <p:spPr bwMode="auto">
              <a:xfrm>
                <a:off x="203187" y="4411138"/>
                <a:ext cx="4978401" cy="4526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sSub>
                        <m:sSubPr>
                          <m:ctrlPr>
                            <a:rPr lang="en-US" altLang="en-US" sz="2133" b="0" i="1" smtClean="0">
                              <a:latin typeface="Cambria Math" panose="02040503050406030204" pitchFamily="18" charset="0"/>
                              <a:cs typeface="Times New Roman" panose="02020603050405020304" pitchFamily="18" charset="0"/>
                            </a:rPr>
                          </m:ctrlPr>
                        </m:sSubPr>
                        <m:e>
                          <m:r>
                            <a:rPr lang="en-US" altLang="en-US" sz="2133" b="0" i="1" smtClean="0">
                              <a:latin typeface="Cambria Math" panose="02040503050406030204" pitchFamily="18" charset="0"/>
                              <a:cs typeface="Times New Roman" panose="02020603050405020304" pitchFamily="18" charset="0"/>
                            </a:rPr>
                            <m:t>𝑆</m:t>
                          </m:r>
                        </m:e>
                        <m:sub>
                          <m:r>
                            <a:rPr lang="en-US" altLang="en-US" sz="2133" b="0" i="1" smtClean="0">
                              <a:latin typeface="Cambria Math" panose="02040503050406030204" pitchFamily="18" charset="0"/>
                              <a:cs typeface="Times New Roman" panose="02020603050405020304" pitchFamily="18" charset="0"/>
                            </a:rPr>
                            <m:t>𝑥𝑞</m:t>
                          </m:r>
                        </m:sub>
                      </m:sSub>
                      <m:r>
                        <a:rPr lang="en-US" altLang="en-US" sz="2133" b="0" i="1" smtClean="0">
                          <a:latin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𝐵𝐴</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𝐶𝐵</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.5.13=65</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14" name="Text Box 6">
                <a:extLst>
                  <a:ext uri="{FF2B5EF4-FFF2-40B4-BE49-F238E27FC236}">
                    <a16:creationId xmlns:a16="http://schemas.microsoft.com/office/drawing/2014/main" id="{40FDE8DD-A0CA-1759-FF8F-AA4F13B6B1FD}"/>
                  </a:ext>
                </a:extLst>
              </p:cNvPr>
              <p:cNvSpPr txBox="1">
                <a:spLocks noRot="1" noChangeAspect="1" noMove="1" noResize="1" noEditPoints="1" noAdjustHandles="1" noChangeArrowheads="1" noChangeShapeType="1" noTextEdit="1"/>
              </p:cNvSpPr>
              <p:nvPr/>
            </p:nvSpPr>
            <p:spPr bwMode="auto">
              <a:xfrm>
                <a:off x="203187" y="4411138"/>
                <a:ext cx="4978401" cy="452688"/>
              </a:xfrm>
              <a:prstGeom prst="rect">
                <a:avLst/>
              </a:prstGeom>
              <a:blipFill>
                <a:blip r:embed="rId10"/>
                <a:stretch>
                  <a:fillRect b="-94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Text Box 6">
                <a:extLst>
                  <a:ext uri="{FF2B5EF4-FFF2-40B4-BE49-F238E27FC236}">
                    <a16:creationId xmlns:a16="http://schemas.microsoft.com/office/drawing/2014/main" id="{CECFC003-5890-F4A3-EC70-F4EF94A96E2A}"/>
                  </a:ext>
                </a:extLst>
              </p:cNvPr>
              <p:cNvSpPr txBox="1">
                <a:spLocks noChangeArrowheads="1"/>
              </p:cNvSpPr>
              <p:nvPr/>
            </p:nvSpPr>
            <p:spPr bwMode="auto">
              <a:xfrm>
                <a:off x="-93147" y="5249338"/>
                <a:ext cx="6629413" cy="7093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r>
                        <a:rPr lang="en-US" altLang="en-US" sz="2133" b="0" i="1" smtClean="0">
                          <a:latin typeface="Cambria Math" panose="02040503050406030204" pitchFamily="18" charset="0"/>
                          <a:cs typeface="Times New Roman" panose="02020603050405020304" pitchFamily="18" charset="0"/>
                        </a:rPr>
                        <m:t>𝑉</m:t>
                      </m:r>
                      <m:r>
                        <a:rPr lang="en-US" altLang="en-US" sz="2133" b="0" i="1" smtClean="0">
                          <a:latin typeface="Cambria Math" panose="02040503050406030204" pitchFamily="18" charset="0"/>
                          <a:cs typeface="Times New Roman" panose="02020603050405020304" pitchFamily="18" charset="0"/>
                        </a:rPr>
                        <m:t>=</m:t>
                      </m:r>
                      <m:f>
                        <m:fPr>
                          <m:ctrlPr>
                            <a:rPr lang="en-US" altLang="en-US" sz="2133" b="0" i="1" smtClean="0">
                              <a:latin typeface="Cambria Math" panose="02040503050406030204" pitchFamily="18" charset="0"/>
                              <a:cs typeface="Times New Roman" panose="02020603050405020304" pitchFamily="18" charset="0"/>
                            </a:rPr>
                          </m:ctrlPr>
                        </m:fPr>
                        <m:num>
                          <m:r>
                            <a:rPr lang="en-US" altLang="en-US" sz="2133" b="0" i="1" smtClean="0">
                              <a:latin typeface="Cambria Math" panose="02040503050406030204" pitchFamily="18" charset="0"/>
                              <a:cs typeface="Times New Roman" panose="02020603050405020304" pitchFamily="18" charset="0"/>
                            </a:rPr>
                            <m:t>1</m:t>
                          </m:r>
                        </m:num>
                        <m:den>
                          <m:r>
                            <a:rPr lang="en-US" altLang="en-US" sz="2133" b="0" i="1" smtClean="0">
                              <a:latin typeface="Cambria Math" panose="02040503050406030204" pitchFamily="18" charset="0"/>
                              <a:cs typeface="Times New Roman" panose="02020603050405020304" pitchFamily="18" charset="0"/>
                            </a:rPr>
                            <m:t>3</m:t>
                          </m:r>
                        </m:den>
                      </m:f>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𝐴𝐵</m:t>
                          </m:r>
                        </m:e>
                        <m: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𝐶𝐴</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en-US" sz="2133" i="1">
                              <a:latin typeface="Cambria Math" panose="02040503050406030204" pitchFamily="18" charset="0"/>
                              <a:cs typeface="Times New Roman" panose="02020603050405020304" pitchFamily="18" charset="0"/>
                            </a:rPr>
                          </m:ctrlPr>
                        </m:fPr>
                        <m:num>
                          <m:r>
                            <a:rPr lang="en-US" altLang="en-US" sz="2133" i="1">
                              <a:latin typeface="Cambria Math" panose="02040503050406030204" pitchFamily="18" charset="0"/>
                              <a:cs typeface="Times New Roman" panose="02020603050405020304" pitchFamily="18" charset="0"/>
                            </a:rPr>
                            <m:t>1</m:t>
                          </m:r>
                        </m:num>
                        <m:den>
                          <m:r>
                            <a:rPr lang="en-US" altLang="en-US" sz="2133" i="1">
                              <a:latin typeface="Cambria Math" panose="02040503050406030204" pitchFamily="18" charset="0"/>
                              <a:cs typeface="Times New Roman" panose="02020603050405020304" pitchFamily="18" charset="0"/>
                            </a:rPr>
                            <m:t>3</m:t>
                          </m:r>
                        </m:den>
                      </m:f>
                      <m:r>
                        <a:rPr lang="en-US" altLang="en-US" sz="2133" i="1">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133"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en-US" altLang="en-US" sz="2133" i="1">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133" i="1">
                          <a:latin typeface="Cambria Math" panose="02040503050406030204" pitchFamily="18" charset="0"/>
                          <a:ea typeface="Cambria Math" panose="02040503050406030204" pitchFamily="18" charset="0"/>
                          <a:cs typeface="Times New Roman" panose="02020603050405020304" pitchFamily="18" charset="0"/>
                        </a:rPr>
                        <m:t>.</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12=100</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𝑐𝑚</m:t>
                          </m:r>
                        </m:e>
                        <m: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en-US" sz="2133"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133" dirty="0">
                  <a:latin typeface="Times New Roman" panose="02020603050405020304" pitchFamily="18" charset="0"/>
                  <a:cs typeface="Times New Roman" panose="02020603050405020304" pitchFamily="18" charset="0"/>
                </a:endParaRPr>
              </a:p>
            </p:txBody>
          </p:sp>
        </mc:Choice>
        <mc:Fallback xmlns="">
          <p:sp>
            <p:nvSpPr>
              <p:cNvPr id="23" name="Text Box 6">
                <a:extLst>
                  <a:ext uri="{FF2B5EF4-FFF2-40B4-BE49-F238E27FC236}">
                    <a16:creationId xmlns:a16="http://schemas.microsoft.com/office/drawing/2014/main" id="{CECFC003-5890-F4A3-EC70-F4EF94A96E2A}"/>
                  </a:ext>
                </a:extLst>
              </p:cNvPr>
              <p:cNvSpPr txBox="1">
                <a:spLocks noRot="1" noChangeAspect="1" noMove="1" noResize="1" noEditPoints="1" noAdjustHandles="1" noChangeArrowheads="1" noChangeShapeType="1" noTextEdit="1"/>
              </p:cNvSpPr>
              <p:nvPr/>
            </p:nvSpPr>
            <p:spPr bwMode="auto">
              <a:xfrm>
                <a:off x="-93147" y="5249338"/>
                <a:ext cx="6629413" cy="709361"/>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8377"/>
                                        </p:tgtEl>
                                        <p:attrNameLst>
                                          <p:attrName>style.visibility</p:attrName>
                                        </p:attrNameLst>
                                      </p:cBhvr>
                                      <p:to>
                                        <p:strVal val="visible"/>
                                      </p:to>
                                    </p:set>
                                    <p:animEffect transition="in" filter="fade">
                                      <p:cBhvr>
                                        <p:cTn id="11" dur="500"/>
                                        <p:tgtEl>
                                          <p:spTgt spid="58377"/>
                                        </p:tgtEl>
                                      </p:cBhvr>
                                    </p:animEffec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10" grpId="0" animBg="1"/>
      <p:bldP spid="58377" grpId="0"/>
      <p:bldP spid="12" grpId="0"/>
      <p:bldP spid="15" grpId="0"/>
      <p:bldP spid="2" grpId="0"/>
      <p:bldP spid="5" grpId="0"/>
      <p:bldP spid="11" grpId="0"/>
      <p:bldP spid="13" grpId="0"/>
      <p:bldP spid="14"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a:extLst>
              <a:ext uri="{FF2B5EF4-FFF2-40B4-BE49-F238E27FC236}">
                <a16:creationId xmlns:a16="http://schemas.microsoft.com/office/drawing/2014/main" id="{8621FB3B-CA4C-2A06-9D63-806EB6E3D9C3}"/>
              </a:ext>
            </a:extLst>
          </p:cNvPr>
          <p:cNvSpPr txBox="1">
            <a:spLocks noChangeArrowheads="1"/>
          </p:cNvSpPr>
          <p:nvPr/>
        </p:nvSpPr>
        <p:spPr bwMode="auto">
          <a:xfrm>
            <a:off x="1511300" y="2154767"/>
            <a:ext cx="5118100" cy="646331"/>
          </a:xfrm>
          <a:prstGeom prst="rect">
            <a:avLst/>
          </a:prstGeom>
          <a:noFill/>
          <a:ln>
            <a:noFill/>
          </a:ln>
        </p:spPr>
        <p:txBody>
          <a:bodyPr>
            <a:spAutoFit/>
          </a:bodyPr>
          <a:lstStyle>
            <a:lvl1pPr marL="468313" indent="-46831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68337" indent="-468337" algn="just" defTabSz="914446">
              <a:spcBef>
                <a:spcPct val="50000"/>
              </a:spcBef>
              <a:buNone/>
              <a:defRPr/>
            </a:pPr>
            <a:r>
              <a:rPr lang="en-US" altLang="en-US" sz="3600" b="1" i="1" dirty="0">
                <a:solidFill>
                  <a:prstClr val="black"/>
                </a:solidFill>
                <a:effectLst>
                  <a:outerShdw blurRad="38100" dist="38100" dir="2700000" algn="tl">
                    <a:srgbClr val="000000">
                      <a:alpha val="43137"/>
                    </a:srgbClr>
                  </a:outerShdw>
                </a:effectLst>
              </a:rPr>
              <a:t>     </a:t>
            </a:r>
            <a:r>
              <a:rPr lang="en-US" altLang="en-US" sz="3600" b="1" i="1" dirty="0">
                <a:solidFill>
                  <a:srgbClr val="0000FF"/>
                </a:solidFill>
                <a:effectLst>
                  <a:outerShdw blurRad="38100" dist="38100" dir="2700000" algn="tl">
                    <a:srgbClr val="000000">
                      <a:alpha val="43137"/>
                    </a:srgbClr>
                  </a:outerShdw>
                </a:effectLst>
              </a:rPr>
              <a:t> </a:t>
            </a:r>
            <a:endParaRPr lang="en-US" altLang="en-US" sz="3600" b="1" i="1" dirty="0">
              <a:solidFill>
                <a:srgbClr val="002060"/>
              </a:solidFill>
              <a:effectLst>
                <a:outerShdw blurRad="38100" dist="38100" dir="2700000" algn="tl">
                  <a:srgbClr val="000000">
                    <a:alpha val="43137"/>
                  </a:srgbClr>
                </a:outerShdw>
              </a:effectLst>
            </a:endParaRPr>
          </a:p>
        </p:txBody>
      </p:sp>
      <p:pic>
        <p:nvPicPr>
          <p:cNvPr id="59395" name="Picture 5">
            <a:extLst>
              <a:ext uri="{FF2B5EF4-FFF2-40B4-BE49-F238E27FC236}">
                <a16:creationId xmlns:a16="http://schemas.microsoft.com/office/drawing/2014/main" id="{63184573-2C8C-7493-BE9B-AB5BC4BFC47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176000" y="-76200"/>
            <a:ext cx="80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24">
            <a:extLst>
              <a:ext uri="{FF2B5EF4-FFF2-40B4-BE49-F238E27FC236}">
                <a16:creationId xmlns:a16="http://schemas.microsoft.com/office/drawing/2014/main" id="{1D5DD8DC-7252-40F3-B9F0-82854236273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14000" y="5713942"/>
            <a:ext cx="1371600" cy="8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22;p15">
            <a:extLst>
              <a:ext uri="{FF2B5EF4-FFF2-40B4-BE49-F238E27FC236}">
                <a16:creationId xmlns:a16="http://schemas.microsoft.com/office/drawing/2014/main" id="{E8368134-8654-4C34-A4C0-741575CABE4B}"/>
              </a:ext>
            </a:extLst>
          </p:cNvPr>
          <p:cNvSpPr/>
          <p:nvPr/>
        </p:nvSpPr>
        <p:spPr>
          <a:xfrm>
            <a:off x="241300" y="24343"/>
            <a:ext cx="2808817" cy="721783"/>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Vận</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000" b="1" dirty="0" err="1">
                <a:solidFill>
                  <a:srgbClr val="FFFFFF"/>
                </a:solidFill>
                <a:latin typeface="Arial" panose="020B0604020202020204" pitchFamily="34" charset="0"/>
                <a:cs typeface="Arial" panose="020B0604020202020204" pitchFamily="34" charset="0"/>
                <a:sym typeface="Arial" panose="020B0604020202020204" pitchFamily="34" charset="0"/>
              </a:rPr>
              <a:t>dụng</a:t>
            </a: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 2:</a:t>
            </a:r>
          </a:p>
        </p:txBody>
      </p:sp>
      <p:pic>
        <p:nvPicPr>
          <p:cNvPr id="59398" name="Picture 4">
            <a:extLst>
              <a:ext uri="{FF2B5EF4-FFF2-40B4-BE49-F238E27FC236}">
                <a16:creationId xmlns:a16="http://schemas.microsoft.com/office/drawing/2014/main" id="{5AC353B8-70D4-090A-646B-F50B776A822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4800" y="4555067"/>
            <a:ext cx="262149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descr="A person standing on a beach&#10;&#10;Description automatically generated with medium confidence">
            <a:extLst>
              <a:ext uri="{FF2B5EF4-FFF2-40B4-BE49-F238E27FC236}">
                <a16:creationId xmlns:a16="http://schemas.microsoft.com/office/drawing/2014/main" id="{6FA52D8A-F78E-646E-2739-993FB37B9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31333"/>
            <a:ext cx="11830050" cy="249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Google Shape;306;p14">
            <a:extLst>
              <a:ext uri="{FF2B5EF4-FFF2-40B4-BE49-F238E27FC236}">
                <a16:creationId xmlns:a16="http://schemas.microsoft.com/office/drawing/2014/main" id="{BA36701C-C52D-DBA3-5778-D3894F4FE6F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26" y="3218392"/>
            <a:ext cx="1072091"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Google Shape;307;p14">
            <a:extLst>
              <a:ext uri="{FF2B5EF4-FFF2-40B4-BE49-F238E27FC236}">
                <a16:creationId xmlns:a16="http://schemas.microsoft.com/office/drawing/2014/main" id="{164A1062-9B9E-FB50-67A7-660B55C8738E}"/>
              </a:ext>
            </a:extLst>
          </p:cNvPr>
          <p:cNvSpPr txBox="1">
            <a:spLocks noChangeArrowheads="1"/>
          </p:cNvSpPr>
          <p:nvPr/>
        </p:nvSpPr>
        <p:spPr bwMode="auto">
          <a:xfrm flipH="1">
            <a:off x="251883" y="3281892"/>
            <a:ext cx="1567392" cy="4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67" b="1">
                <a:solidFill>
                  <a:srgbClr val="C00000"/>
                </a:solidFill>
                <a:latin typeface="Arial" panose="020B0604020202020204" pitchFamily="34" charset="0"/>
                <a:cs typeface="Arial" panose="020B0604020202020204" pitchFamily="34" charset="0"/>
                <a:sym typeface="Arial" panose="020B0604020202020204" pitchFamily="34" charset="0"/>
              </a:rPr>
              <a:t>Giải</a:t>
            </a:r>
          </a:p>
        </p:txBody>
      </p:sp>
      <p:sp>
        <p:nvSpPr>
          <p:cNvPr id="3" name="Text Box 6">
            <a:extLst>
              <a:ext uri="{FF2B5EF4-FFF2-40B4-BE49-F238E27FC236}">
                <a16:creationId xmlns:a16="http://schemas.microsoft.com/office/drawing/2014/main" id="{C0BBB1A9-9672-4256-C7CD-D49CDF725401}"/>
              </a:ext>
            </a:extLst>
          </p:cNvPr>
          <p:cNvSpPr txBox="1">
            <a:spLocks noChangeArrowheads="1"/>
          </p:cNvSpPr>
          <p:nvPr/>
        </p:nvSpPr>
        <p:spPr bwMode="auto">
          <a:xfrm>
            <a:off x="3942292" y="3937000"/>
            <a:ext cx="581130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667">
                <a:latin typeface="Times New Roman" panose="02020603050405020304" pitchFamily="18" charset="0"/>
                <a:cs typeface="Times New Roman" panose="02020603050405020304" pitchFamily="18" charset="0"/>
              </a:rPr>
              <a:t>Bán kính đống muối là</a:t>
            </a:r>
          </a:p>
        </p:txBody>
      </p:sp>
      <p:sp>
        <p:nvSpPr>
          <p:cNvPr id="4" name="Text Box 6">
            <a:extLst>
              <a:ext uri="{FF2B5EF4-FFF2-40B4-BE49-F238E27FC236}">
                <a16:creationId xmlns:a16="http://schemas.microsoft.com/office/drawing/2014/main" id="{1D90979A-A771-9CAF-009A-4066D2509CAD}"/>
              </a:ext>
            </a:extLst>
          </p:cNvPr>
          <p:cNvSpPr txBox="1">
            <a:spLocks noRot="1" noChangeAspect="1" noMove="1" noResize="1" noEditPoints="1" noAdjustHandles="1" noChangeArrowheads="1" noChangeShapeType="1" noTextEdit="1"/>
          </p:cNvSpPr>
          <p:nvPr/>
        </p:nvSpPr>
        <p:spPr bwMode="auto">
          <a:xfrm>
            <a:off x="4043892" y="4512733"/>
            <a:ext cx="4592109" cy="471924"/>
          </a:xfrm>
          <a:prstGeom prst="rect">
            <a:avLst/>
          </a:prstGeom>
          <a:blipFill>
            <a:blip r:embed="rId7"/>
            <a:stretch>
              <a:fillRect/>
            </a:stretch>
          </a:blipFill>
          <a:ln>
            <a:noFill/>
          </a:ln>
        </p:spPr>
        <p:txBody>
          <a:bodyPr/>
          <a:lstStyle/>
          <a:p>
            <a:pPr>
              <a:defRPr/>
            </a:pPr>
            <a:r>
              <a:rPr lang="vi-VN" sz="1200">
                <a:noFill/>
              </a:rPr>
              <a:t> </a:t>
            </a:r>
          </a:p>
        </p:txBody>
      </p:sp>
      <p:sp>
        <p:nvSpPr>
          <p:cNvPr id="5" name="Text Box 6">
            <a:extLst>
              <a:ext uri="{FF2B5EF4-FFF2-40B4-BE49-F238E27FC236}">
                <a16:creationId xmlns:a16="http://schemas.microsoft.com/office/drawing/2014/main" id="{C9484522-C069-97BA-BDCE-A9E4ED6BAFFA}"/>
              </a:ext>
            </a:extLst>
          </p:cNvPr>
          <p:cNvSpPr txBox="1">
            <a:spLocks noChangeArrowheads="1"/>
          </p:cNvSpPr>
          <p:nvPr/>
        </p:nvSpPr>
        <p:spPr bwMode="auto">
          <a:xfrm>
            <a:off x="3807883" y="5051426"/>
            <a:ext cx="5301192"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01675" indent="-701675"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667">
                <a:latin typeface="Times New Roman" panose="02020603050405020304" pitchFamily="18" charset="0"/>
                <a:cs typeface="Times New Roman" panose="02020603050405020304" pitchFamily="18" charset="0"/>
              </a:rPr>
              <a:t>Mỗi đống muối có số đềximét khối là</a:t>
            </a:r>
          </a:p>
        </p:txBody>
      </p:sp>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0286EAEA-0B74-DD38-C2BA-4FB7A96D2BF1}"/>
                  </a:ext>
                </a:extLst>
              </p:cNvPr>
              <p:cNvSpPr txBox="1">
                <a:spLocks noChangeArrowheads="1"/>
              </p:cNvSpPr>
              <p:nvPr/>
            </p:nvSpPr>
            <p:spPr bwMode="auto">
              <a:xfrm>
                <a:off x="2819392" y="5444076"/>
                <a:ext cx="7840142" cy="7861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01675" indent="-701675" defTabSz="1371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14:m>
                  <m:oMathPara xmlns:m="http://schemas.openxmlformats.org/officeDocument/2006/math">
                    <m:oMathParaPr>
                      <m:jc m:val="centerGroup"/>
                    </m:oMathParaPr>
                    <m:oMath xmlns:m="http://schemas.openxmlformats.org/officeDocument/2006/math">
                      <m:r>
                        <a:rPr lang="en-US" altLang="en-US" sz="2400" b="0" i="1" smtClean="0">
                          <a:latin typeface="Cambria Math" panose="02040503050406030204" pitchFamily="18" charset="0"/>
                          <a:cs typeface="Times New Roman" panose="02020603050405020304" pitchFamily="18" charset="0"/>
                        </a:rPr>
                        <m:t>𝑉</m:t>
                      </m:r>
                      <m:r>
                        <a:rPr lang="en-US" altLang="en-US" sz="2400" b="0" i="1" smtClean="0">
                          <a:latin typeface="Cambria Math" panose="02040503050406030204" pitchFamily="18" charset="0"/>
                          <a:cs typeface="Times New Roman" panose="02020603050405020304" pitchFamily="18" charset="0"/>
                        </a:rPr>
                        <m:t>=</m:t>
                      </m:r>
                      <m:f>
                        <m:fPr>
                          <m:ctrlPr>
                            <a:rPr lang="en-US" altLang="en-US" sz="2400" b="0" i="1" smtClean="0">
                              <a:latin typeface="Cambria Math" panose="02040503050406030204" pitchFamily="18" charset="0"/>
                              <a:cs typeface="Times New Roman" panose="02020603050405020304" pitchFamily="18" charset="0"/>
                            </a:rPr>
                          </m:ctrlPr>
                        </m:fPr>
                        <m:num>
                          <m:r>
                            <a:rPr lang="en-US" altLang="en-US" sz="2400" b="0" i="1" smtClean="0">
                              <a:latin typeface="Cambria Math" panose="02040503050406030204" pitchFamily="18" charset="0"/>
                              <a:cs typeface="Times New Roman" panose="02020603050405020304" pitchFamily="18" charset="0"/>
                            </a:rPr>
                            <m:t>1</m:t>
                          </m:r>
                        </m:num>
                        <m:den>
                          <m:r>
                            <a:rPr lang="en-US" altLang="en-US" sz="2400" b="0" i="1" smtClean="0">
                              <a:latin typeface="Cambria Math" panose="02040503050406030204" pitchFamily="18" charset="0"/>
                              <a:cs typeface="Times New Roman" panose="02020603050405020304" pitchFamily="18" charset="0"/>
                            </a:rPr>
                            <m:t>3</m:t>
                          </m:r>
                        </m:den>
                      </m:f>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𝑅</m:t>
                          </m:r>
                        </m:e>
                        <m:sup>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h</m:t>
                      </m:r>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en-US" sz="2400" i="1">
                              <a:latin typeface="Cambria Math" panose="02040503050406030204" pitchFamily="18" charset="0"/>
                              <a:cs typeface="Times New Roman" panose="02020603050405020304" pitchFamily="18" charset="0"/>
                            </a:rPr>
                          </m:ctrlPr>
                        </m:fPr>
                        <m:num>
                          <m:r>
                            <a:rPr lang="en-US" altLang="en-US" sz="2400" i="1">
                              <a:latin typeface="Cambria Math" panose="02040503050406030204" pitchFamily="18" charset="0"/>
                              <a:cs typeface="Times New Roman" panose="02020603050405020304" pitchFamily="18" charset="0"/>
                            </a:rPr>
                            <m:t>1</m:t>
                          </m:r>
                        </m:num>
                        <m:den>
                          <m:r>
                            <a:rPr lang="en-US" altLang="en-US" sz="2400" i="1">
                              <a:latin typeface="Cambria Math" panose="02040503050406030204" pitchFamily="18" charset="0"/>
                              <a:cs typeface="Times New Roman" panose="02020603050405020304" pitchFamily="18" charset="0"/>
                            </a:rPr>
                            <m:t>3</m:t>
                          </m:r>
                        </m:den>
                      </m:f>
                      <m:r>
                        <a:rPr lang="en-US" altLang="en-US" sz="2400" i="1">
                          <a:latin typeface="Cambria Math" panose="02040503050406030204" pitchFamily="18" charset="0"/>
                          <a:ea typeface="Cambria Math" panose="02040503050406030204" pitchFamily="18" charset="0"/>
                          <a:cs typeface="Times New Roman" panose="02020603050405020304" pitchFamily="18" charset="0"/>
                        </a:rPr>
                        <m:t>𝜋</m:t>
                      </m:r>
                      <m:r>
                        <a:rPr lang="en-US" altLang="en-US" sz="2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en-US" sz="24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0,8</m:t>
                          </m:r>
                        </m:e>
                        <m:sup>
                          <m:r>
                            <a:rPr lang="en-US" altLang="en-US" sz="2400" i="1">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en-US" sz="2400" i="1">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0,9≈0,603 </m:t>
                      </m:r>
                      <m:d>
                        <m:dPr>
                          <m:ctrlP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𝑚</m:t>
                              </m:r>
                            </m:e>
                            <m:sup>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3</m:t>
                              </m:r>
                            </m:sup>
                          </m:sSup>
                        </m:e>
                      </m:d>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i="1">
                          <a:latin typeface="Cambria Math" panose="02040503050406030204" pitchFamily="18" charset="0"/>
                          <a:ea typeface="Cambria Math" panose="02040503050406030204" pitchFamily="18" charset="0"/>
                          <a:cs typeface="Times New Roman" panose="02020603050405020304" pitchFamily="18" charset="0"/>
                        </a:rPr>
                        <m:t>603 (</m:t>
                      </m:r>
                      <m:sSup>
                        <m:sSupPr>
                          <m:ctrlPr>
                            <a:rPr lang="en-US" altLang="en-US" sz="24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en-US" sz="24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altLang="en-US" sz="2400" i="1">
                              <a:latin typeface="Cambria Math" panose="02040503050406030204" pitchFamily="18" charset="0"/>
                              <a:ea typeface="Cambria Math" panose="02040503050406030204" pitchFamily="18" charset="0"/>
                              <a:cs typeface="Times New Roman" panose="02020603050405020304" pitchFamily="18" charset="0"/>
                            </a:rPr>
                            <m:t>𝑚</m:t>
                          </m:r>
                        </m:e>
                        <m:sup>
                          <m:r>
                            <a:rPr lang="en-US" altLang="en-US" sz="2400" i="1">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en-US" sz="2400" i="1">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6" name="Text Box 6">
                <a:extLst>
                  <a:ext uri="{FF2B5EF4-FFF2-40B4-BE49-F238E27FC236}">
                    <a16:creationId xmlns:a16="http://schemas.microsoft.com/office/drawing/2014/main" id="{0286EAEA-0B74-DD38-C2BA-4FB7A96D2BF1}"/>
                  </a:ext>
                </a:extLst>
              </p:cNvPr>
              <p:cNvSpPr txBox="1">
                <a:spLocks noRot="1" noChangeAspect="1" noMove="1" noResize="1" noEditPoints="1" noAdjustHandles="1" noChangeArrowheads="1" noChangeShapeType="1" noTextEdit="1"/>
              </p:cNvSpPr>
              <p:nvPr/>
            </p:nvSpPr>
            <p:spPr bwMode="auto">
              <a:xfrm>
                <a:off x="2819392" y="5444076"/>
                <a:ext cx="7840142" cy="78617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randombar(horizontal)">
                                      <p:cBhvr>
                                        <p:cTn id="7" dur="500"/>
                                        <p:tgtEl>
                                          <p:spTgt spid="9222"/>
                                        </p:tgtEl>
                                      </p:cBhvr>
                                    </p:animEffect>
                                  </p:childTnLst>
                                </p:cTn>
                              </p:par>
                              <p:par>
                                <p:cTn id="8" presetID="14" presetClass="exit" presetSubtype="10" fill="hold" nodeType="withEffect">
                                  <p:stCondLst>
                                    <p:cond delay="0"/>
                                  </p:stCondLst>
                                  <p:childTnLst>
                                    <p:animEffect transition="out" filter="randombar(horizontal)">
                                      <p:cBhvr>
                                        <p:cTn id="9" dur="500"/>
                                        <p:tgtEl>
                                          <p:spTgt spid="9222"/>
                                        </p:tgtEl>
                                      </p:cBhvr>
                                    </p:animEffect>
                                    <p:set>
                                      <p:cBhvr>
                                        <p:cTn id="10" dur="1" fill="hold">
                                          <p:stCondLst>
                                            <p:cond delay="499"/>
                                          </p:stCondLst>
                                        </p:cTn>
                                        <p:tgtEl>
                                          <p:spTgt spid="922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2" grpId="1"/>
      <p:bldP spid="3"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822" y="977354"/>
            <a:ext cx="7348451" cy="1200329"/>
          </a:xfrm>
          <a:prstGeom prst="rect">
            <a:avLst/>
          </a:prstGeom>
        </p:spPr>
        <p:txBody>
          <a:bodyPr wrap="square">
            <a:spAutoFit/>
          </a:bodyPr>
          <a:lstStyle/>
          <a:p>
            <a:pPr algn="ctr"/>
            <a:r>
              <a:rPr lang="en-US" sz="2400" b="1" i="1" dirty="0" err="1">
                <a:solidFill>
                  <a:srgbClr val="FF0000"/>
                </a:solidFill>
                <a:latin typeface="Times New Roman" panose="02020603050405020304" pitchFamily="18" charset="0"/>
                <a:cs typeface="Times New Roman" panose="02020603050405020304" pitchFamily="18" charset="0"/>
              </a:rPr>
              <a:t>Thời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kiệm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Quý</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thầy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cô</a:t>
            </a:r>
            <a:endParaRPr lang="en-US" sz="2400" b="1" i="1" dirty="0">
              <a:solidFill>
                <a:srgbClr val="FF0000"/>
              </a:solidFill>
              <a:latin typeface="Times New Roman" panose="02020603050405020304" pitchFamily="18" charset="0"/>
              <a:cs typeface="Times New Roman" panose="02020603050405020304" pitchFamily="18" charset="0"/>
            </a:endParaRPr>
          </a:p>
          <a:p>
            <a:pPr algn="ctr"/>
            <a:r>
              <a:rPr lang="en-US" sz="2400" b="1" i="1" dirty="0" err="1">
                <a:solidFill>
                  <a:srgbClr val="002060"/>
                </a:solidFill>
                <a:latin typeface="Times New Roman" panose="02020603050405020304" pitchFamily="18" charset="0"/>
                <a:cs typeface="Times New Roman" panose="02020603050405020304" pitchFamily="18" charset="0"/>
              </a:rPr>
              <a:t>Sở</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hữu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Trọn</a:t>
            </a:r>
            <a:r>
              <a:rPr lang="en-US" sz="2400" b="1" i="1" dirty="0">
                <a:solidFill>
                  <a:srgbClr val="002060"/>
                </a:solidFill>
                <a:latin typeface="Times New Roman" panose="02020603050405020304" pitchFamily="18" charset="0"/>
                <a:cs typeface="Times New Roman" panose="02020603050405020304" pitchFamily="18" charset="0"/>
              </a:rPr>
              <a:t> bộ Giáo án Word + Power Point Toán 9 </a:t>
            </a:r>
          </a:p>
          <a:p>
            <a:pPr algn="ctr"/>
            <a:r>
              <a:rPr lang="en-US" sz="2400" b="1" i="1" dirty="0" err="1">
                <a:solidFill>
                  <a:srgbClr val="002060"/>
                </a:solidFill>
                <a:latin typeface="Times New Roman" panose="02020603050405020304" pitchFamily="18" charset="0"/>
                <a:cs typeface="Times New Roman" panose="02020603050405020304" pitchFamily="18" charset="0"/>
              </a:rPr>
              <a:t>cả</a:t>
            </a:r>
            <a:r>
              <a:rPr lang="en-US" sz="2400" b="1" i="1" dirty="0">
                <a:solidFill>
                  <a:srgbClr val="002060"/>
                </a:solidFill>
                <a:latin typeface="Times New Roman" panose="02020603050405020304" pitchFamily="18" charset="0"/>
                <a:cs typeface="Times New Roman" panose="02020603050405020304" pitchFamily="18" charset="0"/>
              </a:rPr>
              <a:t> 3 bộ sách (KNTT + CTST + Cánh Diều) </a:t>
            </a:r>
            <a:r>
              <a:rPr lang="en-US" sz="2400" b="1" i="1" dirty="0" err="1">
                <a:solidFill>
                  <a:srgbClr val="FF0000"/>
                </a:solidFill>
                <a:latin typeface="Times New Roman" panose="02020603050405020304" pitchFamily="18" charset="0"/>
                <a:cs typeface="Times New Roman" panose="02020603050405020304" pitchFamily="18" charset="0"/>
              </a:rPr>
              <a:t>Chỉ</a:t>
            </a:r>
            <a:r>
              <a:rPr lang="en-US" sz="2400" b="1" i="1" dirty="0">
                <a:solidFill>
                  <a:srgbClr val="FF0000"/>
                </a:solidFill>
                <a:latin typeface="Times New Roman" panose="02020603050405020304" pitchFamily="18" charset="0"/>
                <a:cs typeface="Times New Roman" panose="02020603050405020304" pitchFamily="18" charset="0"/>
              </a:rPr>
              <a:t> 99k</a:t>
            </a:r>
          </a:p>
        </p:txBody>
      </p:sp>
      <p:sp>
        <p:nvSpPr>
          <p:cNvPr id="3" name="Google Shape;322;p15"/>
          <p:cNvSpPr/>
          <p:nvPr/>
        </p:nvSpPr>
        <p:spPr>
          <a:xfrm>
            <a:off x="4424145" y="120399"/>
            <a:ext cx="3724597" cy="7755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CHÚ Ý</a:t>
            </a:r>
            <a:endParaRPr sz="4500" b="1" dirty="0">
              <a:solidFill>
                <a:schemeClr val="lt1"/>
              </a:solidFill>
              <a:latin typeface="Arial"/>
              <a:ea typeface="Arial"/>
              <a:cs typeface="Arial"/>
              <a:sym typeface="Arial"/>
            </a:endParaRPr>
          </a:p>
        </p:txBody>
      </p:sp>
      <p:sp>
        <p:nvSpPr>
          <p:cNvPr id="4" name="Snip Diagonal Corner Rectangle 3"/>
          <p:cNvSpPr/>
          <p:nvPr/>
        </p:nvSpPr>
        <p:spPr>
          <a:xfrm>
            <a:off x="7689273" y="975627"/>
            <a:ext cx="2394065" cy="1484937"/>
          </a:xfrm>
          <a:prstGeom prst="snip2Diag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Diagonal Corner Rectangle 4"/>
          <p:cNvSpPr/>
          <p:nvPr/>
        </p:nvSpPr>
        <p:spPr>
          <a:xfrm>
            <a:off x="9135689" y="1280114"/>
            <a:ext cx="2851265" cy="1895302"/>
          </a:xfrm>
          <a:prstGeom prst="snip2Diag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Diagonal Corner Rectangle 5"/>
          <p:cNvSpPr/>
          <p:nvPr/>
        </p:nvSpPr>
        <p:spPr>
          <a:xfrm>
            <a:off x="8354290" y="2164121"/>
            <a:ext cx="3125585" cy="1529542"/>
          </a:xfrm>
          <a:prstGeom prst="snip2Diag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and Round Single Corner Rectangle 7"/>
          <p:cNvSpPr/>
          <p:nvPr/>
        </p:nvSpPr>
        <p:spPr>
          <a:xfrm>
            <a:off x="490450" y="2217869"/>
            <a:ext cx="6616931" cy="4296760"/>
          </a:xfrm>
          <a:prstGeom prst="snip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52061" y="3733849"/>
            <a:ext cx="6231774" cy="3416320"/>
          </a:xfrm>
          <a:prstGeom prst="rect">
            <a:avLst/>
          </a:prstGeom>
        </p:spPr>
        <p:txBody>
          <a:bodyPr wrap="square">
            <a:spAutoFit/>
          </a:bodyPr>
          <a:lstStyle/>
          <a:p>
            <a:pPr algn="ctr"/>
            <a:r>
              <a:rPr lang="en-US" sz="2400" b="1" i="1" dirty="0" err="1">
                <a:solidFill>
                  <a:srgbClr val="FF0000"/>
                </a:solidFill>
                <a:latin typeface="Times New Roman" panose="02020603050405020304" pitchFamily="18" charset="0"/>
                <a:cs typeface="Times New Roman" panose="02020603050405020304" pitchFamily="18" charset="0"/>
              </a:rPr>
              <a:t>Dành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Quý</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thầy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cô</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còn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thiếu</a:t>
            </a:r>
            <a:r>
              <a:rPr lang="en-US" sz="2400" b="1" i="1" dirty="0">
                <a:solidFill>
                  <a:srgbClr val="FF0000"/>
                </a:solidFill>
                <a:latin typeface="Times New Roman" panose="02020603050405020304" pitchFamily="18" charset="0"/>
                <a:cs typeface="Times New Roman" panose="02020603050405020304" pitchFamily="18" charset="0"/>
              </a:rPr>
              <a:t> </a:t>
            </a:r>
          </a:p>
          <a:p>
            <a:pPr algn="ctr"/>
            <a:r>
              <a:rPr lang="en-US" sz="2400" b="1" i="1" dirty="0" err="1">
                <a:solidFill>
                  <a:srgbClr val="FF0000"/>
                </a:solidFill>
                <a:latin typeface="Times New Roman" panose="02020603050405020304" pitchFamily="18" charset="0"/>
                <a:cs typeface="Times New Roman" panose="02020603050405020304" pitchFamily="18" charset="0"/>
              </a:rPr>
              <a:t>Bằng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cấp</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Chứng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chỉ</a:t>
            </a:r>
            <a:endParaRPr lang="en-US" sz="2400" b="1" i="1" dirty="0">
              <a:solidFill>
                <a:srgbClr val="FF0000"/>
              </a:solidFill>
              <a:latin typeface="Times New Roman" panose="02020603050405020304" pitchFamily="18" charset="0"/>
              <a:cs typeface="Times New Roman" panose="02020603050405020304" pitchFamily="18" charset="0"/>
            </a:endParaRPr>
          </a:p>
          <a:p>
            <a:pPr algn="ctr"/>
            <a:r>
              <a:rPr lang="en-US" sz="2400" b="1" i="1" dirty="0" err="1">
                <a:solidFill>
                  <a:srgbClr val="002060"/>
                </a:solidFill>
                <a:latin typeface="Times New Roman" panose="02020603050405020304" pitchFamily="18" charset="0"/>
                <a:cs typeface="Times New Roman" panose="02020603050405020304" pitchFamily="18" charset="0"/>
              </a:rPr>
              <a:t>Khai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giảng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liên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tục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lớp</a:t>
            </a:r>
            <a:r>
              <a:rPr lang="en-US" sz="2400" b="1" i="1" dirty="0">
                <a:solidFill>
                  <a:srgbClr val="002060"/>
                </a:solidFill>
                <a:latin typeface="Times New Roman" panose="02020603050405020304" pitchFamily="18" charset="0"/>
                <a:cs typeface="Times New Roman" panose="02020603050405020304" pitchFamily="18" charset="0"/>
              </a:rPr>
              <a:t> </a:t>
            </a:r>
          </a:p>
          <a:p>
            <a:pPr algn="ctr"/>
            <a:r>
              <a:rPr lang="en-US" sz="2400" b="1" i="1" dirty="0">
                <a:solidFill>
                  <a:srgbClr val="002060"/>
                </a:solidFill>
                <a:latin typeface="Times New Roman" panose="02020603050405020304" pitchFamily="18" charset="0"/>
                <a:cs typeface="Times New Roman" panose="02020603050405020304" pitchFamily="18" charset="0"/>
              </a:rPr>
              <a:t>Tin, </a:t>
            </a:r>
            <a:r>
              <a:rPr lang="en-US" sz="2400" b="1" i="1" dirty="0" err="1">
                <a:solidFill>
                  <a:srgbClr val="002060"/>
                </a:solidFill>
                <a:latin typeface="Times New Roman" panose="02020603050405020304" pitchFamily="18" charset="0"/>
                <a:cs typeface="Times New Roman" panose="02020603050405020304" pitchFamily="18" charset="0"/>
              </a:rPr>
              <a:t>Anh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văn</a:t>
            </a:r>
            <a:r>
              <a:rPr lang="en-US" sz="2400" b="1" i="1" dirty="0">
                <a:solidFill>
                  <a:srgbClr val="002060"/>
                </a:solidFill>
                <a:latin typeface="Times New Roman" panose="02020603050405020304" pitchFamily="18" charset="0"/>
                <a:cs typeface="Times New Roman" panose="02020603050405020304" pitchFamily="18" charset="0"/>
              </a:rPr>
              <a:t>, CDNN, NVSP, TLHĐ…</a:t>
            </a:r>
          </a:p>
          <a:p>
            <a:pPr algn="ctr"/>
            <a:r>
              <a:rPr lang="en-US" sz="2400" b="1" i="1" dirty="0" err="1">
                <a:solidFill>
                  <a:srgbClr val="002060"/>
                </a:solidFill>
                <a:latin typeface="Times New Roman" panose="02020603050405020304" pitchFamily="18" charset="0"/>
                <a:cs typeface="Times New Roman" panose="02020603050405020304" pitchFamily="18" charset="0"/>
              </a:rPr>
              <a:t>Hình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thức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học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Thi</a:t>
            </a:r>
            <a:r>
              <a:rPr lang="en-US" sz="2400" b="1" i="1" dirty="0">
                <a:solidFill>
                  <a:srgbClr val="002060"/>
                </a:solidFill>
                <a:latin typeface="Times New Roman" panose="02020603050405020304" pitchFamily="18" charset="0"/>
                <a:cs typeface="Times New Roman" panose="02020603050405020304" pitchFamily="18" charset="0"/>
              </a:rPr>
              <a:t>: Online</a:t>
            </a:r>
          </a:p>
          <a:p>
            <a:pPr algn="ctr"/>
            <a:r>
              <a:rPr lang="en-US" sz="2400" b="1" i="1" dirty="0" err="1">
                <a:solidFill>
                  <a:srgbClr val="002060"/>
                </a:solidFill>
                <a:latin typeface="Times New Roman" panose="02020603050405020304" pitchFamily="18" charset="0"/>
                <a:cs typeface="Times New Roman" panose="02020603050405020304" pitchFamily="18" charset="0"/>
              </a:rPr>
              <a:t>Tuyển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sinh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Toàn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quốc</a:t>
            </a:r>
            <a:r>
              <a:rPr lang="en-US" sz="2400" b="1" i="1" dirty="0">
                <a:solidFill>
                  <a:srgbClr val="002060"/>
                </a:solidFill>
                <a:latin typeface="Times New Roman" panose="02020603050405020304" pitchFamily="18" charset="0"/>
                <a:cs typeface="Times New Roman" panose="02020603050405020304" pitchFamily="18" charset="0"/>
              </a:rPr>
              <a:t>!</a:t>
            </a:r>
          </a:p>
          <a:p>
            <a:pPr algn="ctr"/>
            <a:r>
              <a:rPr lang="en-US" sz="2400" b="1" i="1" dirty="0" err="1">
                <a:solidFill>
                  <a:srgbClr val="002060"/>
                </a:solidFill>
                <a:latin typeface="Times New Roman" panose="02020603050405020304" pitchFamily="18" charset="0"/>
                <a:cs typeface="Times New Roman" panose="02020603050405020304" pitchFamily="18" charset="0"/>
              </a:rPr>
              <a:t>Zalo</a:t>
            </a:r>
            <a:r>
              <a:rPr lang="en-US" sz="2400" b="1" i="1" dirty="0">
                <a:solidFill>
                  <a:srgbClr val="002060"/>
                </a:solidFill>
                <a:latin typeface="Times New Roman" panose="02020603050405020304" pitchFamily="18" charset="0"/>
                <a:cs typeface="Times New Roman" panose="02020603050405020304" pitchFamily="18" charset="0"/>
              </a:rPr>
              <a:t>: 0914.058.850 (</a:t>
            </a:r>
            <a:r>
              <a:rPr lang="en-US" sz="2400" b="1" i="1" dirty="0" err="1">
                <a:solidFill>
                  <a:srgbClr val="002060"/>
                </a:solidFill>
                <a:latin typeface="Times New Roman" panose="02020603050405020304" pitchFamily="18" charset="0"/>
                <a:cs typeface="Times New Roman" panose="02020603050405020304" pitchFamily="18" charset="0"/>
              </a:rPr>
              <a:t>Mr</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Tuấn</a:t>
            </a:r>
            <a:r>
              <a:rPr lang="en-US" sz="2400" b="1" i="1" dirty="0">
                <a:solidFill>
                  <a:srgbClr val="002060"/>
                </a:solidFill>
                <a:latin typeface="Times New Roman" panose="02020603050405020304" pitchFamily="18" charset="0"/>
                <a:cs typeface="Times New Roman" panose="02020603050405020304" pitchFamily="18" charset="0"/>
              </a:rPr>
              <a:t> Thành)</a:t>
            </a:r>
          </a:p>
          <a:p>
            <a:pPr algn="ctr"/>
            <a:r>
              <a:rPr lang="en-US" sz="2400" b="1" i="1" dirty="0" err="1">
                <a:solidFill>
                  <a:srgbClr val="002060"/>
                </a:solidFill>
                <a:latin typeface="Times New Roman" panose="02020603050405020304" pitchFamily="18" charset="0"/>
                <a:cs typeface="Times New Roman" panose="02020603050405020304" pitchFamily="18" charset="0"/>
              </a:rPr>
              <a:t>Trân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trọng</a:t>
            </a:r>
            <a:r>
              <a:rPr lang="en-US" sz="2400" b="1" i="1" dirty="0">
                <a:solidFill>
                  <a:srgbClr val="002060"/>
                </a:solidFill>
                <a:latin typeface="Times New Roman" panose="02020603050405020304" pitchFamily="18" charset="0"/>
                <a:cs typeface="Times New Roman" panose="02020603050405020304" pitchFamily="18" charset="0"/>
              </a:rPr>
              <a:t>!</a:t>
            </a:r>
            <a:endParaRPr lang="vi-VN" sz="2400" b="1" i="1" dirty="0">
              <a:solidFill>
                <a:srgbClr val="002060"/>
              </a:solidFill>
              <a:latin typeface="Times New Roman" panose="02020603050405020304" pitchFamily="18" charset="0"/>
              <a:cs typeface="Times New Roman" panose="02020603050405020304" pitchFamily="18" charset="0"/>
            </a:endParaRPr>
          </a:p>
          <a:p>
            <a:pPr algn="ctr"/>
            <a:endParaRPr lang="en-US" sz="24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10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587187FF-42A8-1740-AAD8-DA80F77BB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688976"/>
            <a:ext cx="9956800" cy="57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Google Shape;132;p3">
            <a:extLst>
              <a:ext uri="{FF2B5EF4-FFF2-40B4-BE49-F238E27FC236}">
                <a16:creationId xmlns:a16="http://schemas.microsoft.com/office/drawing/2014/main" id="{7C54EFEB-93C6-3E76-57B4-6E4A0ED4F7A4}"/>
              </a:ext>
            </a:extLst>
          </p:cNvPr>
          <p:cNvSpPr>
            <a:spLocks noChangeArrowheads="1"/>
          </p:cNvSpPr>
          <p:nvPr/>
        </p:nvSpPr>
        <p:spPr bwMode="auto">
          <a:xfrm>
            <a:off x="1524000" y="1092200"/>
            <a:ext cx="9448800" cy="23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vi-VN" altLang="en-US" sz="5134" b="1">
                <a:solidFill>
                  <a:srgbClr val="FFFFFF"/>
                </a:solidFill>
                <a:latin typeface="Arial" panose="020B0604020202020204" pitchFamily="34" charset="0"/>
                <a:cs typeface="Arial" panose="020B0604020202020204" pitchFamily="34" charset="0"/>
                <a:sym typeface="Arial" panose="020B0604020202020204" pitchFamily="34" charset="0"/>
              </a:rPr>
              <a:t>CHƯƠNG </a:t>
            </a:r>
            <a:r>
              <a:rPr lang="en-US" altLang="en-US" sz="5134" b="1">
                <a:solidFill>
                  <a:srgbClr val="FFFFFF"/>
                </a:solidFill>
                <a:latin typeface="Arial" panose="020B0604020202020204" pitchFamily="34" charset="0"/>
                <a:cs typeface="Arial" panose="020B0604020202020204" pitchFamily="34" charset="0"/>
                <a:sym typeface="Arial" panose="020B0604020202020204" pitchFamily="34" charset="0"/>
              </a:rPr>
              <a:t>9</a:t>
            </a:r>
            <a:r>
              <a:rPr lang="vi-VN" altLang="en-US" sz="5134" b="1">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134" b="1">
                <a:solidFill>
                  <a:srgbClr val="FFFFFF"/>
                </a:solidFill>
                <a:latin typeface="Arial" panose="020B0604020202020204" pitchFamily="34" charset="0"/>
                <a:cs typeface="Arial" panose="020B0604020202020204" pitchFamily="34" charset="0"/>
                <a:sym typeface="Arial" panose="020B0604020202020204" pitchFamily="34" charset="0"/>
              </a:rPr>
              <a:t>MỘT SỐ HÌNH KHỐI TRONG THỰC TIỄN</a:t>
            </a:r>
            <a:endParaRPr lang="en-US" altLang="en-US" sz="5134">
              <a:solidFill>
                <a:srgbClr val="FFFFFF"/>
              </a:solidFill>
              <a:cs typeface="Calibri" panose="020F0502020204030204" pitchFamily="34" charset="0"/>
              <a:sym typeface="Calibri" panose="020F0502020204030204" pitchFamily="34" charset="0"/>
            </a:endParaRPr>
          </a:p>
        </p:txBody>
      </p:sp>
      <p:sp>
        <p:nvSpPr>
          <p:cNvPr id="24580" name="Google Shape;133;p3">
            <a:extLst>
              <a:ext uri="{FF2B5EF4-FFF2-40B4-BE49-F238E27FC236}">
                <a16:creationId xmlns:a16="http://schemas.microsoft.com/office/drawing/2014/main" id="{73495246-6437-9D96-E807-861535155009}"/>
              </a:ext>
            </a:extLst>
          </p:cNvPr>
          <p:cNvSpPr>
            <a:spLocks noChangeArrowheads="1"/>
          </p:cNvSpPr>
          <p:nvPr/>
        </p:nvSpPr>
        <p:spPr bwMode="auto">
          <a:xfrm>
            <a:off x="2406650" y="3397250"/>
            <a:ext cx="7683500" cy="224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000" b="1">
                <a:solidFill>
                  <a:srgbClr val="FFFF00"/>
                </a:solidFill>
                <a:latin typeface="Arial" panose="020B0604020202020204" pitchFamily="34" charset="0"/>
                <a:cs typeface="Arial" panose="020B0604020202020204" pitchFamily="34" charset="0"/>
                <a:sym typeface="Arial" panose="020B0604020202020204" pitchFamily="34" charset="0"/>
              </a:rPr>
              <a:t>BÀI 31: HÌNH TRỤ VÀ HÌNH NÓN</a:t>
            </a:r>
            <a:endParaRPr lang="en-US" altLang="en-US" sz="5000" b="1">
              <a:solidFill>
                <a:srgbClr val="FFFF00"/>
              </a:solidFill>
              <a:cs typeface="Calibri" panose="020F0502020204030204" pitchFamily="34" charset="0"/>
              <a:sym typeface="Calibri" panose="020F0502020204030204" pitchFamily="34" charset="0"/>
            </a:endParaRPr>
          </a:p>
        </p:txBody>
      </p:sp>
      <p:pic>
        <p:nvPicPr>
          <p:cNvPr id="24581" name="Picture 4">
            <a:extLst>
              <a:ext uri="{FF2B5EF4-FFF2-40B4-BE49-F238E27FC236}">
                <a16:creationId xmlns:a16="http://schemas.microsoft.com/office/drawing/2014/main" id="{7FBB65EC-0C29-A32E-2BA3-EECC9F30C3E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5834" y="3266017"/>
            <a:ext cx="2226733" cy="326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a:extLst>
              <a:ext uri="{FF2B5EF4-FFF2-40B4-BE49-F238E27FC236}">
                <a16:creationId xmlns:a16="http://schemas.microsoft.com/office/drawing/2014/main" id="{07D890BC-19FF-CBD3-FC9C-1DE494859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7942" y="139700"/>
            <a:ext cx="2318808" cy="127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3">
            <a:extLst>
              <a:ext uri="{FF2B5EF4-FFF2-40B4-BE49-F238E27FC236}">
                <a16:creationId xmlns:a16="http://schemas.microsoft.com/office/drawing/2014/main" id="{6441617F-0BB5-B84D-EB66-8326D9F16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59" y="845609"/>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4">
            <a:extLst>
              <a:ext uri="{FF2B5EF4-FFF2-40B4-BE49-F238E27FC236}">
                <a16:creationId xmlns:a16="http://schemas.microsoft.com/office/drawing/2014/main" id="{0F4C8EE7-D10E-1F4B-8230-880035CC4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983" y="1207559"/>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5">
            <a:extLst>
              <a:ext uri="{FF2B5EF4-FFF2-40B4-BE49-F238E27FC236}">
                <a16:creationId xmlns:a16="http://schemas.microsoft.com/office/drawing/2014/main" id="{ACDFF667-DEAD-BC3F-A386-9B2CFC50C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133" y="680509"/>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6">
            <a:extLst>
              <a:ext uri="{FF2B5EF4-FFF2-40B4-BE49-F238E27FC236}">
                <a16:creationId xmlns:a16="http://schemas.microsoft.com/office/drawing/2014/main" id="{ACD17F27-7DD9-C204-82D4-0493FE393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1442" y="478367"/>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a:extLst>
              <a:ext uri="{FF2B5EF4-FFF2-40B4-BE49-F238E27FC236}">
                <a16:creationId xmlns:a16="http://schemas.microsoft.com/office/drawing/2014/main" id="{815E4882-69B7-77B6-A225-DEEB493CEA2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714442" y="-69320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A88F4A12-146C-B227-0573-4A235DCE7B3C}"/>
              </a:ext>
            </a:extLst>
          </p:cNvPr>
          <p:cNvSpPr txBox="1">
            <a:spLocks noChangeArrowheads="1"/>
          </p:cNvSpPr>
          <p:nvPr/>
        </p:nvSpPr>
        <p:spPr bwMode="auto">
          <a:xfrm>
            <a:off x="3325284" y="95250"/>
            <a:ext cx="5985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71600">
              <a:spcBef>
                <a:spcPct val="20000"/>
              </a:spcBef>
              <a:buFont typeface="Arial" panose="020B0604020202020204" pitchFamily="34" charset="0"/>
              <a:buChar char="•"/>
              <a:defRPr sz="48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42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36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3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3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9pPr>
          </a:lstStyle>
          <a:p>
            <a:pPr algn="ctr" eaLnBrk="1" hangingPunct="1">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TRÒ CHƠI: LẬT MẢNH GHÉP</a:t>
            </a:r>
          </a:p>
        </p:txBody>
      </p:sp>
      <p:sp>
        <p:nvSpPr>
          <p:cNvPr id="63" name="TextBox 62">
            <a:extLst>
              <a:ext uri="{FF2B5EF4-FFF2-40B4-BE49-F238E27FC236}">
                <a16:creationId xmlns:a16="http://schemas.microsoft.com/office/drawing/2014/main" id="{B5E82577-CC84-8FC0-09AA-FF14B721C715}"/>
              </a:ext>
            </a:extLst>
          </p:cNvPr>
          <p:cNvSpPr txBox="1">
            <a:spLocks noChangeArrowheads="1"/>
          </p:cNvSpPr>
          <p:nvPr/>
        </p:nvSpPr>
        <p:spPr bwMode="auto">
          <a:xfrm>
            <a:off x="177800" y="805393"/>
            <a:ext cx="11452225" cy="556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71600">
              <a:spcBef>
                <a:spcPct val="20000"/>
              </a:spcBef>
              <a:buFont typeface="Arial" panose="020B0604020202020204" pitchFamily="34" charset="0"/>
              <a:buChar char="•"/>
              <a:defRPr sz="4800">
                <a:solidFill>
                  <a:schemeClr val="tx1"/>
                </a:solidFill>
                <a:latin typeface="Calibri" panose="020F0502020204030204" pitchFamily="34" charset="0"/>
              </a:defRPr>
            </a:lvl1pPr>
            <a:lvl2pPr marL="742950" indent="-285750" defTabSz="1371600">
              <a:spcBef>
                <a:spcPct val="20000"/>
              </a:spcBef>
              <a:buFont typeface="Arial" panose="020B0604020202020204" pitchFamily="34" charset="0"/>
              <a:buChar char="–"/>
              <a:defRPr sz="4200">
                <a:solidFill>
                  <a:schemeClr val="tx1"/>
                </a:solidFill>
                <a:latin typeface="Calibri" panose="020F0502020204030204" pitchFamily="34" charset="0"/>
              </a:defRPr>
            </a:lvl2pPr>
            <a:lvl3pPr marL="1143000" indent="-228600" defTabSz="1371600">
              <a:spcBef>
                <a:spcPct val="20000"/>
              </a:spcBef>
              <a:buFont typeface="Arial" panose="020B0604020202020204" pitchFamily="34" charset="0"/>
              <a:buChar char="•"/>
              <a:defRPr sz="3600">
                <a:solidFill>
                  <a:schemeClr val="tx1"/>
                </a:solidFill>
                <a:latin typeface="Calibri" panose="020F0502020204030204" pitchFamily="34" charset="0"/>
              </a:defRPr>
            </a:lvl3pPr>
            <a:lvl4pPr marL="1600200" indent="-228600" defTabSz="1371600">
              <a:spcBef>
                <a:spcPct val="20000"/>
              </a:spcBef>
              <a:buFont typeface="Arial" panose="020B0604020202020204" pitchFamily="34" charset="0"/>
              <a:buChar char="–"/>
              <a:defRPr sz="3000">
                <a:solidFill>
                  <a:schemeClr val="tx1"/>
                </a:solidFill>
                <a:latin typeface="Calibri" panose="020F0502020204030204" pitchFamily="34" charset="0"/>
              </a:defRPr>
            </a:lvl4pPr>
            <a:lvl5pPr marL="2057400" indent="-228600" defTabSz="1371600">
              <a:spcBef>
                <a:spcPct val="20000"/>
              </a:spcBef>
              <a:buFont typeface="Arial" panose="020B0604020202020204" pitchFamily="34" charset="0"/>
              <a:buChar char="»"/>
              <a:defRPr sz="3000">
                <a:solidFill>
                  <a:schemeClr val="tx1"/>
                </a:solidFill>
                <a:latin typeface="Calibri" panose="020F0502020204030204" pitchFamily="34" charset="0"/>
              </a:defRPr>
            </a:lvl5pPr>
            <a:lvl6pPr marL="25146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6pPr>
            <a:lvl7pPr marL="29718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7pPr>
            <a:lvl8pPr marL="34290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8pPr>
            <a:lvl9pPr marL="3886200" indent="-228600" defTabSz="13716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Thể lệ trò chơi:</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 Mỗi nhóm chọn lật một mảnh ghép trong 6 mảnh ghép. Nếu mở mảnh ghép có câu hỏi, học sinh chọn đáp án đúng nhất trong 30 giây, trả lời đúng được cộng 1 điểm. ( có 4 mảnh ghép là câu hỏi ). Nếu lật vào ô </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may mắn cả nhóm hát 1 bài theo</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 yêu cầu của cô giáo hoàn thành</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 nhiệm vụ được cộng 1 điểm , </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nếu lật  vào mảnh ghép may mắn</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 cả nhóm được cộng 1 điểm vào </a:t>
            </a:r>
          </a:p>
          <a:p>
            <a:pPr eaLnBrk="1" hangingPunct="1">
              <a:lnSpc>
                <a:spcPct val="150000"/>
              </a:lnSpc>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kiểm tra miệng.</a:t>
            </a:r>
          </a:p>
        </p:txBody>
      </p:sp>
      <p:pic>
        <p:nvPicPr>
          <p:cNvPr id="60425" name="Picture 3" descr="A puzzle with numbers and a cat on it&#10;&#10;Description automatically generated with medium confidence">
            <a:extLst>
              <a:ext uri="{FF2B5EF4-FFF2-40B4-BE49-F238E27FC236}">
                <a16:creationId xmlns:a16="http://schemas.microsoft.com/office/drawing/2014/main" id="{061FAB5A-044D-303D-9939-C06F5720A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009" y="2473326"/>
            <a:ext cx="769196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22;p15">
            <a:extLst>
              <a:ext uri="{FF2B5EF4-FFF2-40B4-BE49-F238E27FC236}">
                <a16:creationId xmlns:a16="http://schemas.microsoft.com/office/drawing/2014/main" id="{3057977D-B660-B4FA-7178-B1024B1F0E5C}"/>
              </a:ext>
            </a:extLst>
          </p:cNvPr>
          <p:cNvSpPr/>
          <p:nvPr/>
        </p:nvSpPr>
        <p:spPr>
          <a:xfrm>
            <a:off x="241300" y="24343"/>
            <a:ext cx="2808817" cy="721783"/>
          </a:xfrm>
          <a:prstGeom prst="roundRect">
            <a:avLst>
              <a:gd name="adj" fmla="val 16667"/>
            </a:avLst>
          </a:prstGeom>
          <a:solidFill>
            <a:srgbClr val="4EC5C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lIns="60950" tIns="30467" rIns="60950" bIns="304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rPr>
              <a:t>CỦNG CỐ: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par>
                                <p:cTn id="7" presetID="3" presetClass="mediacall" presetSubtype="0" fill="hold" nodeType="withEffect">
                                  <p:stCondLst>
                                    <p:cond delay="0"/>
                                  </p:stCondLst>
                                  <p:childTnLst>
                                    <p:cmd type="call" cmd="stop">
                                      <p:cBhvr>
                                        <p:cTn id="8" dur="1" fill="hold"/>
                                        <p:tgtEl>
                                          <p:spTgt spid="3"/>
                                        </p:tgtEl>
                                      </p:cBhvr>
                                    </p:cmd>
                                  </p:childTnLst>
                                </p:cTn>
                              </p:par>
                              <p:par>
                                <p:cTn id="9" presetID="3" presetClass="mediacall" presetSubtype="0" fill="hold" nodeType="withEffect">
                                  <p:stCondLst>
                                    <p:cond delay="0"/>
                                  </p:stCondLst>
                                  <p:childTnLst>
                                    <p:cmd type="call" cmd="stop">
                                      <p:cBhvr>
                                        <p:cTn id="10" dur="1" fill="hold"/>
                                        <p:tgtEl>
                                          <p:spTgt spid="3"/>
                                        </p:tgtEl>
                                      </p:cBhvr>
                                    </p:cmd>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62" grpId="0"/>
      <p:bldP spid="6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90A16346-60CE-FE6F-7334-6F43803A6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359" y="729192"/>
            <a:ext cx="7563908" cy="529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37">
            <a:extLst>
              <a:ext uri="{FF2B5EF4-FFF2-40B4-BE49-F238E27FC236}">
                <a16:creationId xmlns:a16="http://schemas.microsoft.com/office/drawing/2014/main" id="{DCF63301-5E33-1AE3-D196-56800AE69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 y="1059"/>
            <a:ext cx="12187767" cy="68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den1">
            <a:extLst>
              <a:ext uri="{FF2B5EF4-FFF2-40B4-BE49-F238E27FC236}">
                <a16:creationId xmlns:a16="http://schemas.microsoft.com/office/drawing/2014/main" id="{F9FBF22A-CBE4-FD16-3A51-8DC1A7EF0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26" y="739776"/>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den2">
            <a:extLst>
              <a:ext uri="{FF2B5EF4-FFF2-40B4-BE49-F238E27FC236}">
                <a16:creationId xmlns:a16="http://schemas.microsoft.com/office/drawing/2014/main" id="{36E098DD-17DB-558B-B229-157913050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309" y="1091143"/>
            <a:ext cx="263948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den3">
            <a:extLst>
              <a:ext uri="{FF2B5EF4-FFF2-40B4-BE49-F238E27FC236}">
                <a16:creationId xmlns:a16="http://schemas.microsoft.com/office/drawing/2014/main" id="{24127910-882A-65EC-2FAF-D969BB2D4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0784" y="737659"/>
            <a:ext cx="2639483" cy="264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den4">
            <a:extLst>
              <a:ext uri="{FF2B5EF4-FFF2-40B4-BE49-F238E27FC236}">
                <a16:creationId xmlns:a16="http://schemas.microsoft.com/office/drawing/2014/main" id="{01730E44-1DC2-A6FE-14EF-2F52F1EA5A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6359" y="3020484"/>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den5">
            <a:extLst>
              <a:ext uri="{FF2B5EF4-FFF2-40B4-BE49-F238E27FC236}">
                <a16:creationId xmlns:a16="http://schemas.microsoft.com/office/drawing/2014/main" id="{3375EA02-B05E-2C59-3B08-7CA653DD4E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26" y="3371851"/>
            <a:ext cx="263948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den6">
            <a:extLst>
              <a:ext uri="{FF2B5EF4-FFF2-40B4-BE49-F238E27FC236}">
                <a16:creationId xmlns:a16="http://schemas.microsoft.com/office/drawing/2014/main" id="{EBA67B75-91D9-72B5-7F7B-24099F3239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5184" y="3018367"/>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45">
            <a:extLst>
              <a:ext uri="{FF2B5EF4-FFF2-40B4-BE49-F238E27FC236}">
                <a16:creationId xmlns:a16="http://schemas.microsoft.com/office/drawing/2014/main" id="{541B0E9B-16E7-2EBE-E857-06F906C8F84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91683" y="1101725"/>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46">
            <a:extLst>
              <a:ext uri="{FF2B5EF4-FFF2-40B4-BE49-F238E27FC236}">
                <a16:creationId xmlns:a16="http://schemas.microsoft.com/office/drawing/2014/main" id="{7F945CA8-F25D-8FD6-1DB5-A1D095AFE8A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2700" y="883709"/>
            <a:ext cx="1061509" cy="10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47">
            <a:extLst>
              <a:ext uri="{FF2B5EF4-FFF2-40B4-BE49-F238E27FC236}">
                <a16:creationId xmlns:a16="http://schemas.microsoft.com/office/drawing/2014/main" id="{2B0AFCC6-2E10-8BCE-04DE-E433B16D0954}"/>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888192" y="1737784"/>
            <a:ext cx="1127125" cy="11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FB712428-0F70-7437-443D-3805AABA5E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359" y="-974725"/>
            <a:ext cx="1762125" cy="606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49">
            <a:extLst>
              <a:ext uri="{FF2B5EF4-FFF2-40B4-BE49-F238E27FC236}">
                <a16:creationId xmlns:a16="http://schemas.microsoft.com/office/drawing/2014/main" id="{ED297798-3B1D-0255-ADDF-81CDD5784F9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8250" y="5085292"/>
            <a:ext cx="6477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8">
            <a:hlinkClick r:id="rId16" action="ppaction://hlinksldjump"/>
            <a:extLst>
              <a:ext uri="{FF2B5EF4-FFF2-40B4-BE49-F238E27FC236}">
                <a16:creationId xmlns:a16="http://schemas.microsoft.com/office/drawing/2014/main" id="{A0B74B4A-7EB5-64FF-03AD-89FA330C82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3492" y="5852584"/>
            <a:ext cx="1181100" cy="9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vuidehoc">
            <a:hlinkClick r:id="" action="ppaction://media"/>
            <a:extLst>
              <a:ext uri="{FF2B5EF4-FFF2-40B4-BE49-F238E27FC236}">
                <a16:creationId xmlns:a16="http://schemas.microsoft.com/office/drawing/2014/main" id="{CEA12396-45D5-18F6-2251-C817D207CE30}"/>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2700" y="-67204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mau1">
            <a:hlinkClick r:id="rId19" action="ppaction://hlinksldjump"/>
            <a:extLst>
              <a:ext uri="{FF2B5EF4-FFF2-40B4-BE49-F238E27FC236}">
                <a16:creationId xmlns:a16="http://schemas.microsoft.com/office/drawing/2014/main" id="{111E4C78-D0CD-169A-AC5E-54188AB42BC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57726" y="739776"/>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mau2">
            <a:hlinkClick r:id="rId21" action="ppaction://hlinksldjump"/>
            <a:extLst>
              <a:ext uri="{FF2B5EF4-FFF2-40B4-BE49-F238E27FC236}">
                <a16:creationId xmlns:a16="http://schemas.microsoft.com/office/drawing/2014/main" id="{AD68DEF1-FDDE-D608-69DE-7392754470D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54309" y="1091143"/>
            <a:ext cx="2634191"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mau3">
            <a:hlinkClick r:id="rId23" action="ppaction://hlinksldjump"/>
            <a:extLst>
              <a:ext uri="{FF2B5EF4-FFF2-40B4-BE49-F238E27FC236}">
                <a16:creationId xmlns:a16="http://schemas.microsoft.com/office/drawing/2014/main" id="{FF77286F-0182-B902-84A9-B7181D05E4C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30784" y="737659"/>
            <a:ext cx="2639483" cy="264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mau4">
            <a:hlinkClick r:id="rId25" action="ppaction://hlinksldjump"/>
            <a:extLst>
              <a:ext uri="{FF2B5EF4-FFF2-40B4-BE49-F238E27FC236}">
                <a16:creationId xmlns:a16="http://schemas.microsoft.com/office/drawing/2014/main" id="{9EE040DF-4E82-0592-C17A-75368A4832B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6359" y="3020484"/>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mau5">
            <a:hlinkClick r:id="rId27" action="ppaction://hlinksldjump"/>
            <a:extLst>
              <a:ext uri="{FF2B5EF4-FFF2-40B4-BE49-F238E27FC236}">
                <a16:creationId xmlns:a16="http://schemas.microsoft.com/office/drawing/2014/main" id="{0BE13DF6-5D9E-9848-7EB9-8F510261106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00826" y="3381376"/>
            <a:ext cx="2634191"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mau6">
            <a:hlinkClick r:id="rId16" action="ppaction://hlinksldjump"/>
            <a:extLst>
              <a:ext uri="{FF2B5EF4-FFF2-40B4-BE49-F238E27FC236}">
                <a16:creationId xmlns:a16="http://schemas.microsoft.com/office/drawing/2014/main" id="{9ABE2AC2-58CB-46C3-E932-196FCEC4D57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75184" y="3018367"/>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4C644F9-448A-37A9-CBF7-89E891CC9961}"/>
              </a:ext>
            </a:extLst>
          </p:cNvPr>
          <p:cNvSpPr/>
          <p:nvPr/>
        </p:nvSpPr>
        <p:spPr>
          <a:xfrm>
            <a:off x="3400426" y="6351059"/>
            <a:ext cx="2270125"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sp>
        <p:nvSpPr>
          <p:cNvPr id="5" name="Rounded Rectangle 4">
            <a:extLst>
              <a:ext uri="{FF2B5EF4-FFF2-40B4-BE49-F238E27FC236}">
                <a16:creationId xmlns:a16="http://schemas.microsoft.com/office/drawing/2014/main" id="{3723C77B-25D9-0EA7-7CED-00A6D277B62A}"/>
              </a:ext>
            </a:extLst>
          </p:cNvPr>
          <p:cNvSpPr/>
          <p:nvPr/>
        </p:nvSpPr>
        <p:spPr>
          <a:xfrm>
            <a:off x="104776" y="5852584"/>
            <a:ext cx="1393825" cy="168275"/>
          </a:xfrm>
          <a:prstGeom prst="roundRect">
            <a:avLst/>
          </a:prstGeom>
          <a:ln>
            <a:noFill/>
          </a:ln>
        </p:spPr>
        <p:style>
          <a:lnRef idx="3">
            <a:schemeClr val="lt1"/>
          </a:lnRef>
          <a:fillRef idx="1">
            <a:schemeClr val="accent6"/>
          </a:fillRef>
          <a:effectRef idx="1">
            <a:schemeClr val="accent6"/>
          </a:effectRef>
          <a:fontRef idx="minor">
            <a:schemeClr val="lt1"/>
          </a:fontRef>
        </p:style>
        <p:txBody>
          <a:bodyPr anchor="ctr"/>
          <a:lstStyle/>
          <a:p>
            <a:pPr algn="ctr" defTabSz="914446">
              <a:defRPr/>
            </a:pPr>
            <a:endParaRPr lang="en-US">
              <a:solidFill>
                <a:prstClr val="white"/>
              </a:solidFill>
            </a:endParaRPr>
          </a:p>
        </p:txBody>
      </p:sp>
      <p:sp>
        <p:nvSpPr>
          <p:cNvPr id="6" name="Rounded Rectangle 5">
            <a:extLst>
              <a:ext uri="{FF2B5EF4-FFF2-40B4-BE49-F238E27FC236}">
                <a16:creationId xmlns:a16="http://schemas.microsoft.com/office/drawing/2014/main" id="{27379B6B-9CE6-BFDB-EE6A-3F6D54D4D99C}"/>
              </a:ext>
            </a:extLst>
          </p:cNvPr>
          <p:cNvSpPr/>
          <p:nvPr/>
        </p:nvSpPr>
        <p:spPr>
          <a:xfrm>
            <a:off x="0" y="1854201"/>
            <a:ext cx="1365250" cy="206375"/>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36462E05-D00C-677D-ACC5-0A7D78A133B5}"/>
              </a:ext>
            </a:extLst>
          </p:cNvPr>
          <p:cNvSpPr/>
          <p:nvPr/>
        </p:nvSpPr>
        <p:spPr>
          <a:xfrm>
            <a:off x="835026" y="410633"/>
            <a:ext cx="10521950" cy="2227792"/>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sz="3200" b="1" dirty="0">
              <a:solidFill>
                <a:prstClr val="white"/>
              </a:solidFill>
            </a:endParaRPr>
          </a:p>
        </p:txBody>
      </p:sp>
      <p:pic>
        <p:nvPicPr>
          <p:cNvPr id="62467" name="Picture 45">
            <a:hlinkClick r:id="rId6" action="ppaction://hlinksldjump"/>
            <a:extLst>
              <a:ext uri="{FF2B5EF4-FFF2-40B4-BE49-F238E27FC236}">
                <a16:creationId xmlns:a16="http://schemas.microsoft.com/office/drawing/2014/main" id="{6F7FFFE0-CEFB-D871-1713-4E0B27566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6692" y="5137150"/>
            <a:ext cx="2400300" cy="146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1789BC-FEF2-5292-BE2F-384DA02CDB1E}"/>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sp>
        <p:nvSpPr>
          <p:cNvPr id="62469" name="Title 1">
            <a:extLst>
              <a:ext uri="{FF2B5EF4-FFF2-40B4-BE49-F238E27FC236}">
                <a16:creationId xmlns:a16="http://schemas.microsoft.com/office/drawing/2014/main" id="{3B84CB0A-2A57-4EB6-828C-87A42869CFA0}"/>
              </a:ext>
            </a:extLst>
          </p:cNvPr>
          <p:cNvSpPr txBox="1">
            <a:spLocks noChangeArrowheads="1"/>
          </p:cNvSpPr>
          <p:nvPr/>
        </p:nvSpPr>
        <p:spPr bwMode="auto">
          <a:xfrm>
            <a:off x="405342" y="232833"/>
            <a:ext cx="1021185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933" b="1">
                <a:solidFill>
                  <a:srgbClr val="000000"/>
                </a:solidFill>
                <a:latin typeface="Times New Roman" panose="02020603050405020304" pitchFamily="18" charset="0"/>
                <a:cs typeface="Times New Roman" panose="02020603050405020304" pitchFamily="18" charset="0"/>
              </a:rPr>
              <a:t>Câu hỏi 1</a:t>
            </a:r>
            <a:r>
              <a:rPr lang="en-US" altLang="en-US" sz="3600">
                <a:solidFill>
                  <a:srgbClr val="000000"/>
                </a:solidFill>
                <a:latin typeface="Times New Roman" panose="02020603050405020304" pitchFamily="18" charset="0"/>
                <a:cs typeface="Times New Roman" panose="02020603050405020304" pitchFamily="18" charset="0"/>
              </a:rPr>
              <a:t>: </a:t>
            </a:r>
            <a:r>
              <a:rPr lang="vi-VN" altLang="en-US" sz="2400">
                <a:solidFill>
                  <a:srgbClr val="000000"/>
                </a:solidFill>
                <a:latin typeface="Open Sans" panose="020B0606030504020204" pitchFamily="34" charset="0"/>
              </a:rPr>
              <a:t>Cho hình chữ nhật ABCD( AB=2a; BC=a). Quay hình chữ nhật đó xung quanh BC thì được hình trụ có thể tích V</a:t>
            </a:r>
            <a:r>
              <a:rPr lang="vi-VN" altLang="en-US" sz="2400" baseline="-25000">
                <a:solidFill>
                  <a:srgbClr val="000000"/>
                </a:solidFill>
                <a:latin typeface="Open Sans" panose="020B0606030504020204" pitchFamily="34" charset="0"/>
              </a:rPr>
              <a:t>1</a:t>
            </a:r>
            <a:r>
              <a:rPr lang="vi-VN" altLang="en-US" sz="2400">
                <a:solidFill>
                  <a:srgbClr val="000000"/>
                </a:solidFill>
                <a:latin typeface="Open Sans" panose="020B0606030504020204" pitchFamily="34" charset="0"/>
              </a:rPr>
              <a:t>; quay quanh AB thì được hình hình trụ có thể tích V</a:t>
            </a:r>
            <a:r>
              <a:rPr lang="vi-VN" altLang="en-US" sz="2400" baseline="-25000">
                <a:solidFill>
                  <a:srgbClr val="000000"/>
                </a:solidFill>
                <a:latin typeface="Open Sans" panose="020B0606030504020204" pitchFamily="34" charset="0"/>
              </a:rPr>
              <a:t>2</a:t>
            </a:r>
            <a:r>
              <a:rPr lang="vi-VN" altLang="en-US" sz="2400">
                <a:solidFill>
                  <a:srgbClr val="000000"/>
                </a:solidFill>
                <a:latin typeface="Open Sans" panose="020B0606030504020204" pitchFamily="34" charset="0"/>
              </a:rPr>
              <a:t>. Khi đó ta có:</a:t>
            </a:r>
            <a:endParaRPr lang="en-US" altLang="en-US" sz="360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4304539-1CA4-AD52-792C-41A4EFA0A9AF}"/>
              </a:ext>
            </a:extLst>
          </p:cNvPr>
          <p:cNvSpPr/>
          <p:nvPr/>
        </p:nvSpPr>
        <p:spPr>
          <a:xfrm>
            <a:off x="156633" y="4957233"/>
            <a:ext cx="4907492" cy="77046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914423">
              <a:defRPr/>
            </a:pPr>
            <a:r>
              <a:rPr lang="vi-VN" sz="3200" dirty="0">
                <a:solidFill>
                  <a:prstClr val="black"/>
                </a:solidFill>
              </a:rPr>
              <a:t>A. </a:t>
            </a:r>
            <a:r>
              <a:rPr lang="en-US" sz="3200" dirty="0">
                <a:solidFill>
                  <a:prstClr val="black"/>
                </a:solidFill>
                <a:latin typeface="Arial" panose="020B0604020202020204" pitchFamily="34" charset="0"/>
              </a:rPr>
              <a:t>V</a:t>
            </a:r>
            <a:r>
              <a:rPr lang="en-US" sz="2400" dirty="0">
                <a:solidFill>
                  <a:prstClr val="black"/>
                </a:solidFill>
                <a:latin typeface="Arial" panose="020B0604020202020204" pitchFamily="34" charset="0"/>
              </a:rPr>
              <a:t>1</a:t>
            </a:r>
            <a:r>
              <a:rPr lang="en-US" sz="2933"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V</a:t>
            </a:r>
            <a:r>
              <a:rPr lang="en-US" sz="2133" dirty="0">
                <a:solidFill>
                  <a:prstClr val="black"/>
                </a:solidFill>
                <a:latin typeface="Arial" panose="020B0604020202020204" pitchFamily="34" charset="0"/>
              </a:rPr>
              <a:t>2</a:t>
            </a:r>
            <a:endParaRPr lang="vi-VN" sz="2000" dirty="0">
              <a:solidFill>
                <a:prstClr val="black"/>
              </a:solidFill>
            </a:endParaRPr>
          </a:p>
        </p:txBody>
      </p:sp>
      <p:sp>
        <p:nvSpPr>
          <p:cNvPr id="11" name="Rectangle 10">
            <a:extLst>
              <a:ext uri="{FF2B5EF4-FFF2-40B4-BE49-F238E27FC236}">
                <a16:creationId xmlns:a16="http://schemas.microsoft.com/office/drawing/2014/main" id="{0FC4158E-CD42-AE77-04A6-EEBB60B7A829}"/>
              </a:ext>
            </a:extLst>
          </p:cNvPr>
          <p:cNvSpPr/>
          <p:nvPr/>
        </p:nvSpPr>
        <p:spPr>
          <a:xfrm>
            <a:off x="5236633" y="4957233"/>
            <a:ext cx="4907492" cy="77046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914423">
              <a:defRPr/>
            </a:pPr>
            <a:r>
              <a:rPr lang="vi-VN" sz="3200" dirty="0">
                <a:solidFill>
                  <a:prstClr val="black"/>
                </a:solidFill>
              </a:rPr>
              <a:t>B. </a:t>
            </a:r>
            <a:r>
              <a:rPr lang="en-US" sz="3600" dirty="0">
                <a:solidFill>
                  <a:prstClr val="black"/>
                </a:solidFill>
                <a:latin typeface="Arial" panose="020B0604020202020204" pitchFamily="34" charset="0"/>
              </a:rPr>
              <a:t>V</a:t>
            </a:r>
            <a:r>
              <a:rPr lang="en-US" sz="2667" dirty="0">
                <a:solidFill>
                  <a:prstClr val="black"/>
                </a:solidFill>
                <a:latin typeface="Arial" panose="020B0604020202020204" pitchFamily="34" charset="0"/>
              </a:rPr>
              <a:t>1</a:t>
            </a:r>
            <a:r>
              <a:rPr lang="en-US" sz="3200" dirty="0">
                <a:solidFill>
                  <a:prstClr val="black"/>
                </a:solidFill>
                <a:latin typeface="Arial" panose="020B0604020202020204" pitchFamily="34" charset="0"/>
              </a:rPr>
              <a:t>=</a:t>
            </a:r>
            <a:r>
              <a:rPr lang="en-US" sz="3600" dirty="0">
                <a:solidFill>
                  <a:prstClr val="black"/>
                </a:solidFill>
                <a:latin typeface="Arial" panose="020B0604020202020204" pitchFamily="34" charset="0"/>
              </a:rPr>
              <a:t>V</a:t>
            </a:r>
            <a:r>
              <a:rPr lang="en-US" sz="2400" dirty="0">
                <a:solidFill>
                  <a:prstClr val="black"/>
                </a:solidFill>
                <a:latin typeface="Arial" panose="020B0604020202020204" pitchFamily="34" charset="0"/>
              </a:rPr>
              <a:t>2</a:t>
            </a:r>
            <a:endParaRPr lang="vi-VN" sz="3200" dirty="0">
              <a:solidFill>
                <a:prstClr val="black"/>
              </a:solidFill>
            </a:endParaRPr>
          </a:p>
        </p:txBody>
      </p:sp>
      <p:sp>
        <p:nvSpPr>
          <p:cNvPr id="12" name="Rectangle 11">
            <a:extLst>
              <a:ext uri="{FF2B5EF4-FFF2-40B4-BE49-F238E27FC236}">
                <a16:creationId xmlns:a16="http://schemas.microsoft.com/office/drawing/2014/main" id="{E9F4554A-06AC-6AE1-B0E9-8B251598D881}"/>
              </a:ext>
            </a:extLst>
          </p:cNvPr>
          <p:cNvSpPr/>
          <p:nvPr/>
        </p:nvSpPr>
        <p:spPr>
          <a:xfrm>
            <a:off x="156633" y="5871633"/>
            <a:ext cx="4907492" cy="77046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914423">
              <a:defRPr/>
            </a:pPr>
            <a:r>
              <a:rPr lang="vi-VN" sz="3200" dirty="0">
                <a:solidFill>
                  <a:prstClr val="black"/>
                </a:solidFill>
              </a:rPr>
              <a:t>C. </a:t>
            </a:r>
            <a:r>
              <a:rPr lang="en-US" sz="3600" dirty="0">
                <a:solidFill>
                  <a:prstClr val="black"/>
                </a:solidFill>
                <a:latin typeface="Arial" panose="020B0604020202020204" pitchFamily="34" charset="0"/>
              </a:rPr>
              <a:t>V</a:t>
            </a:r>
            <a:r>
              <a:rPr lang="en-US" sz="2667"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=2</a:t>
            </a:r>
            <a:r>
              <a:rPr lang="en-US" sz="3600" dirty="0">
                <a:solidFill>
                  <a:prstClr val="black"/>
                </a:solidFill>
                <a:latin typeface="Arial" panose="020B0604020202020204" pitchFamily="34" charset="0"/>
              </a:rPr>
              <a:t>V</a:t>
            </a:r>
            <a:r>
              <a:rPr lang="en-US" sz="2400" dirty="0">
                <a:solidFill>
                  <a:prstClr val="black"/>
                </a:solidFill>
                <a:latin typeface="Arial" panose="020B0604020202020204" pitchFamily="34" charset="0"/>
              </a:rPr>
              <a:t>1</a:t>
            </a:r>
            <a:endParaRPr lang="vi-VN" sz="3200" dirty="0">
              <a:solidFill>
                <a:prstClr val="black"/>
              </a:solidFill>
            </a:endParaRPr>
          </a:p>
        </p:txBody>
      </p:sp>
      <p:sp>
        <p:nvSpPr>
          <p:cNvPr id="13" name="Rectangle 12">
            <a:extLst>
              <a:ext uri="{FF2B5EF4-FFF2-40B4-BE49-F238E27FC236}">
                <a16:creationId xmlns:a16="http://schemas.microsoft.com/office/drawing/2014/main" id="{594EBEE0-8D7C-0313-CCFA-B345B3EB116F}"/>
              </a:ext>
            </a:extLst>
          </p:cNvPr>
          <p:cNvSpPr/>
          <p:nvPr/>
        </p:nvSpPr>
        <p:spPr>
          <a:xfrm>
            <a:off x="5135033" y="5871633"/>
            <a:ext cx="4907492" cy="77046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914423">
              <a:defRPr/>
            </a:pPr>
            <a:r>
              <a:rPr lang="vi-VN" sz="3200" dirty="0">
                <a:solidFill>
                  <a:prstClr val="black"/>
                </a:solidFill>
              </a:rPr>
              <a:t>D. </a:t>
            </a:r>
            <a:r>
              <a:rPr lang="en-US" sz="3600" dirty="0">
                <a:solidFill>
                  <a:prstClr val="black"/>
                </a:solidFill>
                <a:latin typeface="Arial" panose="020B0604020202020204" pitchFamily="34" charset="0"/>
              </a:rPr>
              <a:t>V</a:t>
            </a:r>
            <a:r>
              <a:rPr lang="en-US" sz="2667" dirty="0">
                <a:solidFill>
                  <a:prstClr val="black"/>
                </a:solidFill>
                <a:latin typeface="Arial" panose="020B0604020202020204" pitchFamily="34" charset="0"/>
              </a:rPr>
              <a:t>1</a:t>
            </a:r>
            <a:r>
              <a:rPr lang="en-US" sz="3200" dirty="0">
                <a:solidFill>
                  <a:prstClr val="black"/>
                </a:solidFill>
                <a:latin typeface="Arial" panose="020B0604020202020204" pitchFamily="34" charset="0"/>
              </a:rPr>
              <a:t>=4</a:t>
            </a:r>
            <a:r>
              <a:rPr lang="en-US" sz="3600" dirty="0">
                <a:solidFill>
                  <a:prstClr val="black"/>
                </a:solidFill>
                <a:latin typeface="Arial" panose="020B0604020202020204" pitchFamily="34" charset="0"/>
              </a:rPr>
              <a:t>V</a:t>
            </a:r>
            <a:r>
              <a:rPr lang="en-US" sz="2400" dirty="0">
                <a:solidFill>
                  <a:prstClr val="black"/>
                </a:solidFill>
                <a:latin typeface="Arial" panose="020B0604020202020204" pitchFamily="34" charset="0"/>
              </a:rPr>
              <a:t>2</a:t>
            </a:r>
            <a:endParaRPr lang="vi-VN" sz="3200" dirty="0">
              <a:solidFill>
                <a:prstClr val="black"/>
              </a:solidFill>
            </a:endParaRPr>
          </a:p>
        </p:txBody>
      </p:sp>
      <p:pic>
        <p:nvPicPr>
          <p:cNvPr id="14" name="Picture 13">
            <a:extLst>
              <a:ext uri="{FF2B5EF4-FFF2-40B4-BE49-F238E27FC236}">
                <a16:creationId xmlns:a16="http://schemas.microsoft.com/office/drawing/2014/main" id="{71058EF5-24EB-3031-8444-1E5D344E9EC0}"/>
              </a:ext>
            </a:extLst>
          </p:cNvPr>
          <p:cNvPicPr>
            <a:picLocks noChangeAspect="1"/>
          </p:cNvPicPr>
          <p:nvPr/>
        </p:nvPicPr>
        <p:blipFill rotWithShape="1">
          <a:blip r:embed="rId8" cstate="print">
            <a:duotone>
              <a:prstClr val="black"/>
              <a:schemeClr val="accent6">
                <a:tint val="45000"/>
                <a:satMod val="400000"/>
              </a:schemeClr>
            </a:duotone>
          </a:blip>
          <a:srcRect r="-5485"/>
          <a:stretch/>
        </p:blipFill>
        <p:spPr>
          <a:xfrm>
            <a:off x="4221082" y="4956935"/>
            <a:ext cx="885137" cy="708059"/>
          </a:xfrm>
          <a:prstGeom prst="rect">
            <a:avLst/>
          </a:prstGeom>
        </p:spPr>
      </p:pic>
      <p:pic>
        <p:nvPicPr>
          <p:cNvPr id="15" name="Picture 14">
            <a:extLst>
              <a:ext uri="{FF2B5EF4-FFF2-40B4-BE49-F238E27FC236}">
                <a16:creationId xmlns:a16="http://schemas.microsoft.com/office/drawing/2014/main" id="{0C1190C6-0683-B7F1-2BB0-F321BC6822FF}"/>
              </a:ext>
            </a:extLst>
          </p:cNvPr>
          <p:cNvPicPr>
            <a:picLocks noChangeAspect="1"/>
          </p:cNvPicPr>
          <p:nvPr/>
        </p:nvPicPr>
        <p:blipFill rotWithShape="1">
          <a:blip r:embed="rId9" cstate="print">
            <a:duotone>
              <a:prstClr val="black"/>
              <a:schemeClr val="accent2">
                <a:tint val="45000"/>
                <a:satMod val="400000"/>
              </a:schemeClr>
            </a:duotone>
          </a:blip>
          <a:srcRect r="3472"/>
          <a:stretch/>
        </p:blipFill>
        <p:spPr>
          <a:xfrm>
            <a:off x="4221080" y="5871334"/>
            <a:ext cx="804536" cy="704088"/>
          </a:xfrm>
          <a:prstGeom prst="rect">
            <a:avLst/>
          </a:prstGeom>
        </p:spPr>
      </p:pic>
      <p:pic>
        <p:nvPicPr>
          <p:cNvPr id="16" name="Picture 15">
            <a:extLst>
              <a:ext uri="{FF2B5EF4-FFF2-40B4-BE49-F238E27FC236}">
                <a16:creationId xmlns:a16="http://schemas.microsoft.com/office/drawing/2014/main" id="{58479928-97F5-C5E6-B2EB-4B8743C99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0633" y="5973233"/>
            <a:ext cx="805392"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0567C647-7071-79C2-BDCC-A9E53FC9CD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0633" y="4957233"/>
            <a:ext cx="805392"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2FD49E7-8A1C-FDF1-44A8-59C113630606}"/>
              </a:ext>
            </a:extLst>
          </p:cNvPr>
          <p:cNvSpPr/>
          <p:nvPr/>
        </p:nvSpPr>
        <p:spPr>
          <a:xfrm>
            <a:off x="9791700"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err="1">
                <a:solidFill>
                  <a:srgbClr val="FF0000"/>
                </a:solidFill>
              </a:rPr>
              <a:t>Hết</a:t>
            </a:r>
            <a:r>
              <a:rPr lang="en-US" sz="2133" b="1" dirty="0">
                <a:solidFill>
                  <a:srgbClr val="FF0000"/>
                </a:solidFill>
              </a:rPr>
              <a:t> </a:t>
            </a:r>
            <a:r>
              <a:rPr lang="en-US" sz="2133" b="1" dirty="0" err="1">
                <a:solidFill>
                  <a:srgbClr val="FF0000"/>
                </a:solidFill>
              </a:rPr>
              <a:t>giờ</a:t>
            </a:r>
            <a:endParaRPr lang="en-US" sz="2133" b="1" dirty="0">
              <a:solidFill>
                <a:srgbClr val="FF0000"/>
              </a:solidFill>
            </a:endParaRPr>
          </a:p>
        </p:txBody>
      </p:sp>
      <p:sp>
        <p:nvSpPr>
          <p:cNvPr id="4" name="Oval 3">
            <a:extLst>
              <a:ext uri="{FF2B5EF4-FFF2-40B4-BE49-F238E27FC236}">
                <a16:creationId xmlns:a16="http://schemas.microsoft.com/office/drawing/2014/main" id="{EFD3639A-17F4-8521-B778-6245B0EED62D}"/>
              </a:ext>
            </a:extLst>
          </p:cNvPr>
          <p:cNvSpPr/>
          <p:nvPr/>
        </p:nvSpPr>
        <p:spPr>
          <a:xfrm>
            <a:off x="9736667" y="170074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00:01</a:t>
            </a:r>
          </a:p>
        </p:txBody>
      </p:sp>
      <p:sp>
        <p:nvSpPr>
          <p:cNvPr id="6" name="Oval 5">
            <a:extLst>
              <a:ext uri="{FF2B5EF4-FFF2-40B4-BE49-F238E27FC236}">
                <a16:creationId xmlns:a16="http://schemas.microsoft.com/office/drawing/2014/main" id="{2EACFE75-C889-D9A8-F6AF-6B802C7268BF}"/>
              </a:ext>
            </a:extLst>
          </p:cNvPr>
          <p:cNvSpPr/>
          <p:nvPr/>
        </p:nvSpPr>
        <p:spPr>
          <a:xfrm>
            <a:off x="9736667" y="170074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00:02</a:t>
            </a:r>
          </a:p>
        </p:txBody>
      </p:sp>
      <p:sp>
        <p:nvSpPr>
          <p:cNvPr id="7" name="Oval 6">
            <a:extLst>
              <a:ext uri="{FF2B5EF4-FFF2-40B4-BE49-F238E27FC236}">
                <a16:creationId xmlns:a16="http://schemas.microsoft.com/office/drawing/2014/main" id="{E30832AE-700A-6203-AFCD-75E2F327A629}"/>
              </a:ext>
            </a:extLst>
          </p:cNvPr>
          <p:cNvSpPr/>
          <p:nvPr/>
        </p:nvSpPr>
        <p:spPr>
          <a:xfrm>
            <a:off x="9736667" y="1681692"/>
            <a:ext cx="1816100" cy="711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00:03</a:t>
            </a:r>
          </a:p>
        </p:txBody>
      </p:sp>
      <p:sp>
        <p:nvSpPr>
          <p:cNvPr id="8" name="Oval 7">
            <a:extLst>
              <a:ext uri="{FF2B5EF4-FFF2-40B4-BE49-F238E27FC236}">
                <a16:creationId xmlns:a16="http://schemas.microsoft.com/office/drawing/2014/main" id="{BB86BF13-0728-70FA-398D-73D92DE738AA}"/>
              </a:ext>
            </a:extLst>
          </p:cNvPr>
          <p:cNvSpPr/>
          <p:nvPr/>
        </p:nvSpPr>
        <p:spPr>
          <a:xfrm>
            <a:off x="9791700" y="1726142"/>
            <a:ext cx="1706033"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00:04</a:t>
            </a:r>
          </a:p>
        </p:txBody>
      </p:sp>
      <p:sp>
        <p:nvSpPr>
          <p:cNvPr id="9" name="Oval 8">
            <a:extLst>
              <a:ext uri="{FF2B5EF4-FFF2-40B4-BE49-F238E27FC236}">
                <a16:creationId xmlns:a16="http://schemas.microsoft.com/office/drawing/2014/main" id="{52A5294D-37A9-9D44-90D2-FEA2D3D85F8A}"/>
              </a:ext>
            </a:extLst>
          </p:cNvPr>
          <p:cNvSpPr/>
          <p:nvPr/>
        </p:nvSpPr>
        <p:spPr>
          <a:xfrm>
            <a:off x="9736667" y="170074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00:05</a:t>
            </a:r>
          </a:p>
        </p:txBody>
      </p:sp>
      <p:sp>
        <p:nvSpPr>
          <p:cNvPr id="18" name="Oval 17">
            <a:extLst>
              <a:ext uri="{FF2B5EF4-FFF2-40B4-BE49-F238E27FC236}">
                <a16:creationId xmlns:a16="http://schemas.microsoft.com/office/drawing/2014/main" id="{FBFD4A0B-8FA3-0622-53DD-9C741A7D5547}"/>
              </a:ext>
            </a:extLst>
          </p:cNvPr>
          <p:cNvSpPr/>
          <p:nvPr/>
        </p:nvSpPr>
        <p:spPr>
          <a:xfrm>
            <a:off x="9736667" y="170074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00:06</a:t>
            </a:r>
          </a:p>
        </p:txBody>
      </p:sp>
      <p:sp>
        <p:nvSpPr>
          <p:cNvPr id="19" name="Oval 18">
            <a:extLst>
              <a:ext uri="{FF2B5EF4-FFF2-40B4-BE49-F238E27FC236}">
                <a16:creationId xmlns:a16="http://schemas.microsoft.com/office/drawing/2014/main" id="{9DE93381-CD73-9AF6-6925-60174A307EF1}"/>
              </a:ext>
            </a:extLst>
          </p:cNvPr>
          <p:cNvSpPr/>
          <p:nvPr/>
        </p:nvSpPr>
        <p:spPr>
          <a:xfrm>
            <a:off x="9736667" y="170074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00:07</a:t>
            </a:r>
          </a:p>
        </p:txBody>
      </p:sp>
      <p:sp>
        <p:nvSpPr>
          <p:cNvPr id="20" name="Oval 19">
            <a:extLst>
              <a:ext uri="{FF2B5EF4-FFF2-40B4-BE49-F238E27FC236}">
                <a16:creationId xmlns:a16="http://schemas.microsoft.com/office/drawing/2014/main" id="{C42DC43A-87E8-D5D8-10B7-96F9EFC92FF2}"/>
              </a:ext>
            </a:extLst>
          </p:cNvPr>
          <p:cNvSpPr/>
          <p:nvPr/>
        </p:nvSpPr>
        <p:spPr>
          <a:xfrm>
            <a:off x="9736667"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00:08</a:t>
            </a:r>
          </a:p>
        </p:txBody>
      </p:sp>
      <p:sp>
        <p:nvSpPr>
          <p:cNvPr id="21" name="Oval 20">
            <a:extLst>
              <a:ext uri="{FF2B5EF4-FFF2-40B4-BE49-F238E27FC236}">
                <a16:creationId xmlns:a16="http://schemas.microsoft.com/office/drawing/2014/main" id="{599D1F08-F604-C3F2-E707-BEFEAA568E4F}"/>
              </a:ext>
            </a:extLst>
          </p:cNvPr>
          <p:cNvSpPr/>
          <p:nvPr/>
        </p:nvSpPr>
        <p:spPr>
          <a:xfrm>
            <a:off x="9736667" y="170074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00:09</a:t>
            </a:r>
          </a:p>
        </p:txBody>
      </p:sp>
      <p:sp>
        <p:nvSpPr>
          <p:cNvPr id="22" name="Oval 21">
            <a:extLst>
              <a:ext uri="{FF2B5EF4-FFF2-40B4-BE49-F238E27FC236}">
                <a16:creationId xmlns:a16="http://schemas.microsoft.com/office/drawing/2014/main" id="{CE0A294A-2301-B360-9FC2-6AE1B08B2E9C}"/>
              </a:ext>
            </a:extLst>
          </p:cNvPr>
          <p:cNvSpPr/>
          <p:nvPr/>
        </p:nvSpPr>
        <p:spPr>
          <a:xfrm>
            <a:off x="9736667" y="170074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00:10</a:t>
            </a:r>
          </a:p>
        </p:txBody>
      </p:sp>
      <p:sp>
        <p:nvSpPr>
          <p:cNvPr id="23" name="Oval 22">
            <a:extLst>
              <a:ext uri="{FF2B5EF4-FFF2-40B4-BE49-F238E27FC236}">
                <a16:creationId xmlns:a16="http://schemas.microsoft.com/office/drawing/2014/main" id="{0E814D33-8593-6964-C864-F6FA46776C11}"/>
              </a:ext>
            </a:extLst>
          </p:cNvPr>
          <p:cNvSpPr/>
          <p:nvPr/>
        </p:nvSpPr>
        <p:spPr>
          <a:xfrm>
            <a:off x="9736667" y="170074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00:11</a:t>
            </a:r>
          </a:p>
        </p:txBody>
      </p:sp>
      <p:sp>
        <p:nvSpPr>
          <p:cNvPr id="24" name="Oval 23">
            <a:extLst>
              <a:ext uri="{FF2B5EF4-FFF2-40B4-BE49-F238E27FC236}">
                <a16:creationId xmlns:a16="http://schemas.microsoft.com/office/drawing/2014/main" id="{25D047ED-D0DB-9143-0AEA-1D218870228B}"/>
              </a:ext>
            </a:extLst>
          </p:cNvPr>
          <p:cNvSpPr/>
          <p:nvPr/>
        </p:nvSpPr>
        <p:spPr>
          <a:xfrm>
            <a:off x="9791700"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00:12</a:t>
            </a:r>
          </a:p>
        </p:txBody>
      </p:sp>
      <p:sp>
        <p:nvSpPr>
          <p:cNvPr id="25" name="Oval 24">
            <a:extLst>
              <a:ext uri="{FF2B5EF4-FFF2-40B4-BE49-F238E27FC236}">
                <a16:creationId xmlns:a16="http://schemas.microsoft.com/office/drawing/2014/main" id="{8555E834-69CD-C29C-E34F-92D88B663EE0}"/>
              </a:ext>
            </a:extLst>
          </p:cNvPr>
          <p:cNvSpPr/>
          <p:nvPr/>
        </p:nvSpPr>
        <p:spPr>
          <a:xfrm>
            <a:off x="9736667" y="170074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00:13</a:t>
            </a:r>
          </a:p>
        </p:txBody>
      </p:sp>
      <p:sp>
        <p:nvSpPr>
          <p:cNvPr id="26" name="Oval 25">
            <a:extLst>
              <a:ext uri="{FF2B5EF4-FFF2-40B4-BE49-F238E27FC236}">
                <a16:creationId xmlns:a16="http://schemas.microsoft.com/office/drawing/2014/main" id="{C3FAB6FF-F639-976F-531A-32E8FB007858}"/>
              </a:ext>
            </a:extLst>
          </p:cNvPr>
          <p:cNvSpPr/>
          <p:nvPr/>
        </p:nvSpPr>
        <p:spPr>
          <a:xfrm>
            <a:off x="9736667"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00:14</a:t>
            </a:r>
          </a:p>
        </p:txBody>
      </p:sp>
      <p:sp>
        <p:nvSpPr>
          <p:cNvPr id="27" name="Oval 26">
            <a:extLst>
              <a:ext uri="{FF2B5EF4-FFF2-40B4-BE49-F238E27FC236}">
                <a16:creationId xmlns:a16="http://schemas.microsoft.com/office/drawing/2014/main" id="{BEBEE288-32B5-65AB-37DC-4A772ADB4BCE}"/>
              </a:ext>
            </a:extLst>
          </p:cNvPr>
          <p:cNvSpPr/>
          <p:nvPr/>
        </p:nvSpPr>
        <p:spPr>
          <a:xfrm>
            <a:off x="9736667" y="170074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00:15</a:t>
            </a:r>
          </a:p>
        </p:txBody>
      </p:sp>
      <p:sp>
        <p:nvSpPr>
          <p:cNvPr id="28" name="Oval 27">
            <a:extLst>
              <a:ext uri="{FF2B5EF4-FFF2-40B4-BE49-F238E27FC236}">
                <a16:creationId xmlns:a16="http://schemas.microsoft.com/office/drawing/2014/main" id="{11B7DA49-BEA0-5C5E-51E6-BEA526993CCE}"/>
              </a:ext>
            </a:extLst>
          </p:cNvPr>
          <p:cNvSpPr/>
          <p:nvPr/>
        </p:nvSpPr>
        <p:spPr>
          <a:xfrm>
            <a:off x="9736667"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00:16</a:t>
            </a:r>
          </a:p>
        </p:txBody>
      </p:sp>
      <p:sp>
        <p:nvSpPr>
          <p:cNvPr id="29" name="Oval 28">
            <a:extLst>
              <a:ext uri="{FF2B5EF4-FFF2-40B4-BE49-F238E27FC236}">
                <a16:creationId xmlns:a16="http://schemas.microsoft.com/office/drawing/2014/main" id="{42B9BC4C-61BB-C1AC-0814-26BFC6B699CA}"/>
              </a:ext>
            </a:extLst>
          </p:cNvPr>
          <p:cNvSpPr/>
          <p:nvPr/>
        </p:nvSpPr>
        <p:spPr>
          <a:xfrm>
            <a:off x="9736667" y="170074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00:17</a:t>
            </a:r>
          </a:p>
        </p:txBody>
      </p:sp>
      <p:sp>
        <p:nvSpPr>
          <p:cNvPr id="30" name="Oval 29">
            <a:extLst>
              <a:ext uri="{FF2B5EF4-FFF2-40B4-BE49-F238E27FC236}">
                <a16:creationId xmlns:a16="http://schemas.microsoft.com/office/drawing/2014/main" id="{0157CA6A-3C4E-EC3F-D2E4-8A34A489E06B}"/>
              </a:ext>
            </a:extLst>
          </p:cNvPr>
          <p:cNvSpPr/>
          <p:nvPr/>
        </p:nvSpPr>
        <p:spPr>
          <a:xfrm>
            <a:off x="9736667"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00:18</a:t>
            </a:r>
          </a:p>
        </p:txBody>
      </p:sp>
      <p:sp>
        <p:nvSpPr>
          <p:cNvPr id="31" name="Oval 30">
            <a:extLst>
              <a:ext uri="{FF2B5EF4-FFF2-40B4-BE49-F238E27FC236}">
                <a16:creationId xmlns:a16="http://schemas.microsoft.com/office/drawing/2014/main" id="{74FA7435-0D6E-F4BF-F142-A8CD8F377CC0}"/>
              </a:ext>
            </a:extLst>
          </p:cNvPr>
          <p:cNvSpPr/>
          <p:nvPr/>
        </p:nvSpPr>
        <p:spPr>
          <a:xfrm>
            <a:off x="9736667" y="170074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00:19</a:t>
            </a:r>
          </a:p>
        </p:txBody>
      </p:sp>
      <p:sp>
        <p:nvSpPr>
          <p:cNvPr id="32" name="Oval 31">
            <a:extLst>
              <a:ext uri="{FF2B5EF4-FFF2-40B4-BE49-F238E27FC236}">
                <a16:creationId xmlns:a16="http://schemas.microsoft.com/office/drawing/2014/main" id="{1815FB21-8A27-B32F-A65B-70592A65FC2E}"/>
              </a:ext>
            </a:extLst>
          </p:cNvPr>
          <p:cNvSpPr/>
          <p:nvPr/>
        </p:nvSpPr>
        <p:spPr>
          <a:xfrm>
            <a:off x="9736667" y="170074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xit" presetSubtype="1" fill="hold" nodeType="clickEffect">
                                  <p:stCondLst>
                                    <p:cond delay="0"/>
                                  </p:stCondLst>
                                  <p:childTnLst>
                                    <p:animEffect transition="out" filter="wheel(1)">
                                      <p:cBhvr>
                                        <p:cTn id="34" dur="1000"/>
                                        <p:tgtEl>
                                          <p:spTgt spid="32"/>
                                        </p:tgtEl>
                                      </p:cBhvr>
                                    </p:animEffect>
                                    <p:set>
                                      <p:cBhvr>
                                        <p:cTn id="35" dur="1" fill="hold">
                                          <p:stCondLst>
                                            <p:cond delay="999"/>
                                          </p:stCondLst>
                                        </p:cTn>
                                        <p:tgtEl>
                                          <p:spTgt spid="32"/>
                                        </p:tgtEl>
                                        <p:attrNameLst>
                                          <p:attrName>style.visibility</p:attrName>
                                        </p:attrNameLst>
                                      </p:cBhvr>
                                      <p:to>
                                        <p:strVal val="hidden"/>
                                      </p:to>
                                    </p:set>
                                  </p:childTnLst>
                                </p:cTn>
                              </p:par>
                            </p:childTnLst>
                          </p:cTn>
                        </p:par>
                        <p:par>
                          <p:cTn id="36" fill="hold" nodeType="afterGroup">
                            <p:stCondLst>
                              <p:cond delay="1000"/>
                            </p:stCondLst>
                            <p:childTnLst>
                              <p:par>
                                <p:cTn id="37" presetID="21" presetClass="exit" presetSubtype="1" fill="hold" nodeType="afterEffect">
                                  <p:stCondLst>
                                    <p:cond delay="0"/>
                                  </p:stCondLst>
                                  <p:childTnLst>
                                    <p:animEffect transition="out" filter="wheel(1)">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childTnLst>
                          </p:cTn>
                        </p:par>
                        <p:par>
                          <p:cTn id="40" fill="hold" nodeType="afterGroup">
                            <p:stCondLst>
                              <p:cond delay="2000"/>
                            </p:stCondLst>
                            <p:childTnLst>
                              <p:par>
                                <p:cTn id="41" presetID="21" presetClass="exit" presetSubtype="1" fill="hold" nodeType="afterEffect">
                                  <p:stCondLst>
                                    <p:cond delay="0"/>
                                  </p:stCondLst>
                                  <p:childTnLst>
                                    <p:animEffect transition="out" filter="wheel(1)">
                                      <p:cBhvr>
                                        <p:cTn id="42" dur="1000"/>
                                        <p:tgtEl>
                                          <p:spTgt spid="30"/>
                                        </p:tgtEl>
                                      </p:cBhvr>
                                    </p:animEffect>
                                    <p:set>
                                      <p:cBhvr>
                                        <p:cTn id="43" dur="1" fill="hold">
                                          <p:stCondLst>
                                            <p:cond delay="999"/>
                                          </p:stCondLst>
                                        </p:cTn>
                                        <p:tgtEl>
                                          <p:spTgt spid="30"/>
                                        </p:tgtEl>
                                        <p:attrNameLst>
                                          <p:attrName>style.visibility</p:attrName>
                                        </p:attrNameLst>
                                      </p:cBhvr>
                                      <p:to>
                                        <p:strVal val="hidden"/>
                                      </p:to>
                                    </p:set>
                                  </p:childTnLst>
                                </p:cTn>
                              </p:par>
                            </p:childTnLst>
                          </p:cTn>
                        </p:par>
                        <p:par>
                          <p:cTn id="44" fill="hold" nodeType="afterGroup">
                            <p:stCondLst>
                              <p:cond delay="3000"/>
                            </p:stCondLst>
                            <p:childTnLst>
                              <p:par>
                                <p:cTn id="45" presetID="21" presetClass="exit" presetSubtype="1" fill="hold" nodeType="afterEffect">
                                  <p:stCondLst>
                                    <p:cond delay="0"/>
                                  </p:stCondLst>
                                  <p:childTnLst>
                                    <p:animEffect transition="out" filter="wheel(1)">
                                      <p:cBhvr>
                                        <p:cTn id="46" dur="1000"/>
                                        <p:tgtEl>
                                          <p:spTgt spid="29"/>
                                        </p:tgtEl>
                                      </p:cBhvr>
                                    </p:animEffect>
                                    <p:set>
                                      <p:cBhvr>
                                        <p:cTn id="47" dur="1" fill="hold">
                                          <p:stCondLst>
                                            <p:cond delay="999"/>
                                          </p:stCondLst>
                                        </p:cTn>
                                        <p:tgtEl>
                                          <p:spTgt spid="29"/>
                                        </p:tgtEl>
                                        <p:attrNameLst>
                                          <p:attrName>style.visibility</p:attrName>
                                        </p:attrNameLst>
                                      </p:cBhvr>
                                      <p:to>
                                        <p:strVal val="hidden"/>
                                      </p:to>
                                    </p:set>
                                  </p:childTnLst>
                                </p:cTn>
                              </p:par>
                            </p:childTnLst>
                          </p:cTn>
                        </p:par>
                        <p:par>
                          <p:cTn id="48" fill="hold" nodeType="afterGroup">
                            <p:stCondLst>
                              <p:cond delay="4000"/>
                            </p:stCondLst>
                            <p:childTnLst>
                              <p:par>
                                <p:cTn id="49" presetID="21" presetClass="exit" presetSubtype="1" fill="hold" nodeType="afterEffect">
                                  <p:stCondLst>
                                    <p:cond delay="0"/>
                                  </p:stCondLst>
                                  <p:childTnLst>
                                    <p:animEffect transition="out" filter="wheel(1)">
                                      <p:cBhvr>
                                        <p:cTn id="50" dur="1000"/>
                                        <p:tgtEl>
                                          <p:spTgt spid="28"/>
                                        </p:tgtEl>
                                      </p:cBhvr>
                                    </p:animEffect>
                                    <p:set>
                                      <p:cBhvr>
                                        <p:cTn id="51" dur="1" fill="hold">
                                          <p:stCondLst>
                                            <p:cond delay="999"/>
                                          </p:stCondLst>
                                        </p:cTn>
                                        <p:tgtEl>
                                          <p:spTgt spid="28"/>
                                        </p:tgtEl>
                                        <p:attrNameLst>
                                          <p:attrName>style.visibility</p:attrName>
                                        </p:attrNameLst>
                                      </p:cBhvr>
                                      <p:to>
                                        <p:strVal val="hidden"/>
                                      </p:to>
                                    </p:set>
                                  </p:childTnLst>
                                </p:cTn>
                              </p:par>
                            </p:childTnLst>
                          </p:cTn>
                        </p:par>
                        <p:par>
                          <p:cTn id="52" fill="hold" nodeType="afterGroup">
                            <p:stCondLst>
                              <p:cond delay="5000"/>
                            </p:stCondLst>
                            <p:childTnLst>
                              <p:par>
                                <p:cTn id="53" presetID="21" presetClass="exit" presetSubtype="1" fill="hold" nodeType="afterEffect">
                                  <p:stCondLst>
                                    <p:cond delay="0"/>
                                  </p:stCondLst>
                                  <p:childTnLst>
                                    <p:animEffect transition="out" filter="wheel(1)">
                                      <p:cBhvr>
                                        <p:cTn id="54" dur="1000"/>
                                        <p:tgtEl>
                                          <p:spTgt spid="27"/>
                                        </p:tgtEl>
                                      </p:cBhvr>
                                    </p:animEffect>
                                    <p:set>
                                      <p:cBhvr>
                                        <p:cTn id="55" dur="1" fill="hold">
                                          <p:stCondLst>
                                            <p:cond delay="999"/>
                                          </p:stCondLst>
                                        </p:cTn>
                                        <p:tgtEl>
                                          <p:spTgt spid="27"/>
                                        </p:tgtEl>
                                        <p:attrNameLst>
                                          <p:attrName>style.visibility</p:attrName>
                                        </p:attrNameLst>
                                      </p:cBhvr>
                                      <p:to>
                                        <p:strVal val="hidden"/>
                                      </p:to>
                                    </p:set>
                                  </p:childTnLst>
                                </p:cTn>
                              </p:par>
                            </p:childTnLst>
                          </p:cTn>
                        </p:par>
                        <p:par>
                          <p:cTn id="56" fill="hold" nodeType="afterGroup">
                            <p:stCondLst>
                              <p:cond delay="6000"/>
                            </p:stCondLst>
                            <p:childTnLst>
                              <p:par>
                                <p:cTn id="57" presetID="21" presetClass="exit" presetSubtype="1" fill="hold" nodeType="afterEffect">
                                  <p:stCondLst>
                                    <p:cond delay="0"/>
                                  </p:stCondLst>
                                  <p:childTnLst>
                                    <p:animEffect transition="out" filter="wheel(1)">
                                      <p:cBhvr>
                                        <p:cTn id="58" dur="1000"/>
                                        <p:tgtEl>
                                          <p:spTgt spid="26"/>
                                        </p:tgtEl>
                                      </p:cBhvr>
                                    </p:animEffect>
                                    <p:set>
                                      <p:cBhvr>
                                        <p:cTn id="59" dur="1" fill="hold">
                                          <p:stCondLst>
                                            <p:cond delay="999"/>
                                          </p:stCondLst>
                                        </p:cTn>
                                        <p:tgtEl>
                                          <p:spTgt spid="26"/>
                                        </p:tgtEl>
                                        <p:attrNameLst>
                                          <p:attrName>style.visibility</p:attrName>
                                        </p:attrNameLst>
                                      </p:cBhvr>
                                      <p:to>
                                        <p:strVal val="hidden"/>
                                      </p:to>
                                    </p:set>
                                  </p:childTnLst>
                                </p:cTn>
                              </p:par>
                            </p:childTnLst>
                          </p:cTn>
                        </p:par>
                        <p:par>
                          <p:cTn id="60" fill="hold" nodeType="afterGroup">
                            <p:stCondLst>
                              <p:cond delay="7000"/>
                            </p:stCondLst>
                            <p:childTnLst>
                              <p:par>
                                <p:cTn id="61" presetID="21" presetClass="exit" presetSubtype="1" fill="hold" nodeType="afterEffect">
                                  <p:stCondLst>
                                    <p:cond delay="0"/>
                                  </p:stCondLst>
                                  <p:childTnLst>
                                    <p:animEffect transition="out" filter="wheel(1)">
                                      <p:cBhvr>
                                        <p:cTn id="62" dur="1000"/>
                                        <p:tgtEl>
                                          <p:spTgt spid="25"/>
                                        </p:tgtEl>
                                      </p:cBhvr>
                                    </p:animEffect>
                                    <p:set>
                                      <p:cBhvr>
                                        <p:cTn id="63" dur="1" fill="hold">
                                          <p:stCondLst>
                                            <p:cond delay="999"/>
                                          </p:stCondLst>
                                        </p:cTn>
                                        <p:tgtEl>
                                          <p:spTgt spid="25"/>
                                        </p:tgtEl>
                                        <p:attrNameLst>
                                          <p:attrName>style.visibility</p:attrName>
                                        </p:attrNameLst>
                                      </p:cBhvr>
                                      <p:to>
                                        <p:strVal val="hidden"/>
                                      </p:to>
                                    </p:set>
                                  </p:childTnLst>
                                </p:cTn>
                              </p:par>
                            </p:childTnLst>
                          </p:cTn>
                        </p:par>
                        <p:par>
                          <p:cTn id="64" fill="hold" nodeType="afterGroup">
                            <p:stCondLst>
                              <p:cond delay="8000"/>
                            </p:stCondLst>
                            <p:childTnLst>
                              <p:par>
                                <p:cTn id="65" presetID="21" presetClass="exit" presetSubtype="1" fill="hold" nodeType="afterEffect">
                                  <p:stCondLst>
                                    <p:cond delay="0"/>
                                  </p:stCondLst>
                                  <p:childTnLst>
                                    <p:animEffect transition="out" filter="wheel(1)">
                                      <p:cBhvr>
                                        <p:cTn id="66" dur="1000"/>
                                        <p:tgtEl>
                                          <p:spTgt spid="24"/>
                                        </p:tgtEl>
                                      </p:cBhvr>
                                    </p:animEffect>
                                    <p:set>
                                      <p:cBhvr>
                                        <p:cTn id="67" dur="1" fill="hold">
                                          <p:stCondLst>
                                            <p:cond delay="999"/>
                                          </p:stCondLst>
                                        </p:cTn>
                                        <p:tgtEl>
                                          <p:spTgt spid="24"/>
                                        </p:tgtEl>
                                        <p:attrNameLst>
                                          <p:attrName>style.visibility</p:attrName>
                                        </p:attrNameLst>
                                      </p:cBhvr>
                                      <p:to>
                                        <p:strVal val="hidden"/>
                                      </p:to>
                                    </p:set>
                                  </p:childTnLst>
                                </p:cTn>
                              </p:par>
                            </p:childTnLst>
                          </p:cTn>
                        </p:par>
                        <p:par>
                          <p:cTn id="68" fill="hold" nodeType="afterGroup">
                            <p:stCondLst>
                              <p:cond delay="9000"/>
                            </p:stCondLst>
                            <p:childTnLst>
                              <p:par>
                                <p:cTn id="69" presetID="21" presetClass="exit" presetSubtype="1" fill="hold" nodeType="afterEffect">
                                  <p:stCondLst>
                                    <p:cond delay="0"/>
                                  </p:stCondLst>
                                  <p:childTnLst>
                                    <p:animEffect transition="out" filter="wheel(1)">
                                      <p:cBhvr>
                                        <p:cTn id="70" dur="1000"/>
                                        <p:tgtEl>
                                          <p:spTgt spid="23"/>
                                        </p:tgtEl>
                                      </p:cBhvr>
                                    </p:animEffect>
                                    <p:set>
                                      <p:cBhvr>
                                        <p:cTn id="71" dur="1" fill="hold">
                                          <p:stCondLst>
                                            <p:cond delay="999"/>
                                          </p:stCondLst>
                                        </p:cTn>
                                        <p:tgtEl>
                                          <p:spTgt spid="23"/>
                                        </p:tgtEl>
                                        <p:attrNameLst>
                                          <p:attrName>style.visibility</p:attrName>
                                        </p:attrNameLst>
                                      </p:cBhvr>
                                      <p:to>
                                        <p:strVal val="hidden"/>
                                      </p:to>
                                    </p:set>
                                  </p:childTnLst>
                                </p:cTn>
                              </p:par>
                            </p:childTnLst>
                          </p:cTn>
                        </p:par>
                        <p:par>
                          <p:cTn id="72" fill="hold" nodeType="afterGroup">
                            <p:stCondLst>
                              <p:cond delay="10000"/>
                            </p:stCondLst>
                            <p:childTnLst>
                              <p:par>
                                <p:cTn id="73" presetID="21" presetClass="exit" presetSubtype="1" fill="hold" nodeType="afterEffect">
                                  <p:stCondLst>
                                    <p:cond delay="0"/>
                                  </p:stCondLst>
                                  <p:childTnLst>
                                    <p:animEffect transition="out" filter="wheel(1)">
                                      <p:cBhvr>
                                        <p:cTn id="74" dur="1000"/>
                                        <p:tgtEl>
                                          <p:spTgt spid="22"/>
                                        </p:tgtEl>
                                      </p:cBhvr>
                                    </p:animEffect>
                                    <p:set>
                                      <p:cBhvr>
                                        <p:cTn id="75" dur="1" fill="hold">
                                          <p:stCondLst>
                                            <p:cond delay="999"/>
                                          </p:stCondLst>
                                        </p:cTn>
                                        <p:tgtEl>
                                          <p:spTgt spid="22"/>
                                        </p:tgtEl>
                                        <p:attrNameLst>
                                          <p:attrName>style.visibility</p:attrName>
                                        </p:attrNameLst>
                                      </p:cBhvr>
                                      <p:to>
                                        <p:strVal val="hidden"/>
                                      </p:to>
                                    </p:set>
                                  </p:childTnLst>
                                </p:cTn>
                              </p:par>
                            </p:childTnLst>
                          </p:cTn>
                        </p:par>
                        <p:par>
                          <p:cTn id="76" fill="hold" nodeType="afterGroup">
                            <p:stCondLst>
                              <p:cond delay="11000"/>
                            </p:stCondLst>
                            <p:childTnLst>
                              <p:par>
                                <p:cTn id="77" presetID="21" presetClass="exit" presetSubtype="1" fill="hold" nodeType="afterEffect">
                                  <p:stCondLst>
                                    <p:cond delay="0"/>
                                  </p:stCondLst>
                                  <p:childTnLst>
                                    <p:animEffect transition="out" filter="wheel(1)">
                                      <p:cBhvr>
                                        <p:cTn id="78" dur="1000"/>
                                        <p:tgtEl>
                                          <p:spTgt spid="21"/>
                                        </p:tgtEl>
                                      </p:cBhvr>
                                    </p:animEffect>
                                    <p:set>
                                      <p:cBhvr>
                                        <p:cTn id="79" dur="1" fill="hold">
                                          <p:stCondLst>
                                            <p:cond delay="999"/>
                                          </p:stCondLst>
                                        </p:cTn>
                                        <p:tgtEl>
                                          <p:spTgt spid="21"/>
                                        </p:tgtEl>
                                        <p:attrNameLst>
                                          <p:attrName>style.visibility</p:attrName>
                                        </p:attrNameLst>
                                      </p:cBhvr>
                                      <p:to>
                                        <p:strVal val="hidden"/>
                                      </p:to>
                                    </p:set>
                                  </p:childTnLst>
                                </p:cTn>
                              </p:par>
                            </p:childTnLst>
                          </p:cTn>
                        </p:par>
                        <p:par>
                          <p:cTn id="80" fill="hold" nodeType="afterGroup">
                            <p:stCondLst>
                              <p:cond delay="12000"/>
                            </p:stCondLst>
                            <p:childTnLst>
                              <p:par>
                                <p:cTn id="81" presetID="21" presetClass="exit" presetSubtype="1" fill="hold" nodeType="afterEffect">
                                  <p:stCondLst>
                                    <p:cond delay="0"/>
                                  </p:stCondLst>
                                  <p:childTnLst>
                                    <p:animEffect transition="out" filter="wheel(1)">
                                      <p:cBhvr>
                                        <p:cTn id="82" dur="1000"/>
                                        <p:tgtEl>
                                          <p:spTgt spid="20"/>
                                        </p:tgtEl>
                                      </p:cBhvr>
                                    </p:animEffect>
                                    <p:set>
                                      <p:cBhvr>
                                        <p:cTn id="83" dur="1" fill="hold">
                                          <p:stCondLst>
                                            <p:cond delay="999"/>
                                          </p:stCondLst>
                                        </p:cTn>
                                        <p:tgtEl>
                                          <p:spTgt spid="20"/>
                                        </p:tgtEl>
                                        <p:attrNameLst>
                                          <p:attrName>style.visibility</p:attrName>
                                        </p:attrNameLst>
                                      </p:cBhvr>
                                      <p:to>
                                        <p:strVal val="hidden"/>
                                      </p:to>
                                    </p:set>
                                  </p:childTnLst>
                                </p:cTn>
                              </p:par>
                            </p:childTnLst>
                          </p:cTn>
                        </p:par>
                        <p:par>
                          <p:cTn id="84" fill="hold" nodeType="afterGroup">
                            <p:stCondLst>
                              <p:cond delay="13000"/>
                            </p:stCondLst>
                            <p:childTnLst>
                              <p:par>
                                <p:cTn id="85" presetID="21" presetClass="exit" presetSubtype="1" fill="hold" nodeType="afterEffect">
                                  <p:stCondLst>
                                    <p:cond delay="0"/>
                                  </p:stCondLst>
                                  <p:childTnLst>
                                    <p:animEffect transition="out" filter="wheel(1)">
                                      <p:cBhvr>
                                        <p:cTn id="86" dur="1000"/>
                                        <p:tgtEl>
                                          <p:spTgt spid="19"/>
                                        </p:tgtEl>
                                      </p:cBhvr>
                                    </p:animEffect>
                                    <p:set>
                                      <p:cBhvr>
                                        <p:cTn id="87" dur="1" fill="hold">
                                          <p:stCondLst>
                                            <p:cond delay="999"/>
                                          </p:stCondLst>
                                        </p:cTn>
                                        <p:tgtEl>
                                          <p:spTgt spid="19"/>
                                        </p:tgtEl>
                                        <p:attrNameLst>
                                          <p:attrName>style.visibility</p:attrName>
                                        </p:attrNameLst>
                                      </p:cBhvr>
                                      <p:to>
                                        <p:strVal val="hidden"/>
                                      </p:to>
                                    </p:set>
                                  </p:childTnLst>
                                </p:cTn>
                              </p:par>
                            </p:childTnLst>
                          </p:cTn>
                        </p:par>
                        <p:par>
                          <p:cTn id="88" fill="hold" nodeType="afterGroup">
                            <p:stCondLst>
                              <p:cond delay="14000"/>
                            </p:stCondLst>
                            <p:childTnLst>
                              <p:par>
                                <p:cTn id="89" presetID="21" presetClass="exit" presetSubtype="1" fill="hold" nodeType="afterEffect">
                                  <p:stCondLst>
                                    <p:cond delay="0"/>
                                  </p:stCondLst>
                                  <p:childTnLst>
                                    <p:animEffect transition="out" filter="wheel(1)">
                                      <p:cBhvr>
                                        <p:cTn id="90" dur="1000"/>
                                        <p:tgtEl>
                                          <p:spTgt spid="18"/>
                                        </p:tgtEl>
                                      </p:cBhvr>
                                    </p:animEffect>
                                    <p:set>
                                      <p:cBhvr>
                                        <p:cTn id="91" dur="1" fill="hold">
                                          <p:stCondLst>
                                            <p:cond delay="999"/>
                                          </p:stCondLst>
                                        </p:cTn>
                                        <p:tgtEl>
                                          <p:spTgt spid="18"/>
                                        </p:tgtEl>
                                        <p:attrNameLst>
                                          <p:attrName>style.visibility</p:attrName>
                                        </p:attrNameLst>
                                      </p:cBhvr>
                                      <p:to>
                                        <p:strVal val="hidden"/>
                                      </p:to>
                                    </p:set>
                                  </p:childTnLst>
                                </p:cTn>
                              </p:par>
                            </p:childTnLst>
                          </p:cTn>
                        </p:par>
                        <p:par>
                          <p:cTn id="92" fill="hold" nodeType="afterGroup">
                            <p:stCondLst>
                              <p:cond delay="15000"/>
                            </p:stCondLst>
                            <p:childTnLst>
                              <p:par>
                                <p:cTn id="93" presetID="21" presetClass="exit" presetSubtype="1" fill="hold" nodeType="afterEffect">
                                  <p:stCondLst>
                                    <p:cond delay="0"/>
                                  </p:stCondLst>
                                  <p:childTnLst>
                                    <p:animEffect transition="out" filter="wheel(1)">
                                      <p:cBhvr>
                                        <p:cTn id="94" dur="1000"/>
                                        <p:tgtEl>
                                          <p:spTgt spid="9"/>
                                        </p:tgtEl>
                                      </p:cBhvr>
                                    </p:animEffect>
                                    <p:set>
                                      <p:cBhvr>
                                        <p:cTn id="95" dur="1" fill="hold">
                                          <p:stCondLst>
                                            <p:cond delay="999"/>
                                          </p:stCondLst>
                                        </p:cTn>
                                        <p:tgtEl>
                                          <p:spTgt spid="9"/>
                                        </p:tgtEl>
                                        <p:attrNameLst>
                                          <p:attrName>style.visibility</p:attrName>
                                        </p:attrNameLst>
                                      </p:cBhvr>
                                      <p:to>
                                        <p:strVal val="hidden"/>
                                      </p:to>
                                    </p:set>
                                  </p:childTnLst>
                                </p:cTn>
                              </p:par>
                            </p:childTnLst>
                          </p:cTn>
                        </p:par>
                        <p:par>
                          <p:cTn id="96" fill="hold" nodeType="afterGroup">
                            <p:stCondLst>
                              <p:cond delay="16000"/>
                            </p:stCondLst>
                            <p:childTnLst>
                              <p:par>
                                <p:cTn id="97" presetID="21" presetClass="exit" presetSubtype="1" fill="hold" nodeType="afterEffect">
                                  <p:stCondLst>
                                    <p:cond delay="0"/>
                                  </p:stCondLst>
                                  <p:childTnLst>
                                    <p:animEffect transition="out" filter="wheel(1)">
                                      <p:cBhvr>
                                        <p:cTn id="98" dur="1000"/>
                                        <p:tgtEl>
                                          <p:spTgt spid="8"/>
                                        </p:tgtEl>
                                      </p:cBhvr>
                                    </p:animEffect>
                                    <p:set>
                                      <p:cBhvr>
                                        <p:cTn id="99" dur="1" fill="hold">
                                          <p:stCondLst>
                                            <p:cond delay="999"/>
                                          </p:stCondLst>
                                        </p:cTn>
                                        <p:tgtEl>
                                          <p:spTgt spid="8"/>
                                        </p:tgtEl>
                                        <p:attrNameLst>
                                          <p:attrName>style.visibility</p:attrName>
                                        </p:attrNameLst>
                                      </p:cBhvr>
                                      <p:to>
                                        <p:strVal val="hidden"/>
                                      </p:to>
                                    </p:set>
                                  </p:childTnLst>
                                </p:cTn>
                              </p:par>
                            </p:childTnLst>
                          </p:cTn>
                        </p:par>
                        <p:par>
                          <p:cTn id="100" fill="hold" nodeType="afterGroup">
                            <p:stCondLst>
                              <p:cond delay="17000"/>
                            </p:stCondLst>
                            <p:childTnLst>
                              <p:par>
                                <p:cTn id="101" presetID="21" presetClass="exit" presetSubtype="1" fill="hold" nodeType="afterEffect">
                                  <p:stCondLst>
                                    <p:cond delay="0"/>
                                  </p:stCondLst>
                                  <p:childTnLst>
                                    <p:animEffect transition="out" filter="wheel(1)">
                                      <p:cBhvr>
                                        <p:cTn id="102" dur="1000"/>
                                        <p:tgtEl>
                                          <p:spTgt spid="7"/>
                                        </p:tgtEl>
                                      </p:cBhvr>
                                    </p:animEffect>
                                    <p:set>
                                      <p:cBhvr>
                                        <p:cTn id="103" dur="1" fill="hold">
                                          <p:stCondLst>
                                            <p:cond delay="999"/>
                                          </p:stCondLst>
                                        </p:cTn>
                                        <p:tgtEl>
                                          <p:spTgt spid="7"/>
                                        </p:tgtEl>
                                        <p:attrNameLst>
                                          <p:attrName>style.visibility</p:attrName>
                                        </p:attrNameLst>
                                      </p:cBhvr>
                                      <p:to>
                                        <p:strVal val="hidden"/>
                                      </p:to>
                                    </p:set>
                                  </p:childTnLst>
                                </p:cTn>
                              </p:par>
                            </p:childTnLst>
                          </p:cTn>
                        </p:par>
                        <p:par>
                          <p:cTn id="104" fill="hold" nodeType="afterGroup">
                            <p:stCondLst>
                              <p:cond delay="18000"/>
                            </p:stCondLst>
                            <p:childTnLst>
                              <p:par>
                                <p:cTn id="105" presetID="21" presetClass="exit" presetSubtype="1" fill="hold" nodeType="afterEffect">
                                  <p:stCondLst>
                                    <p:cond delay="0"/>
                                  </p:stCondLst>
                                  <p:childTnLst>
                                    <p:animEffect transition="out" filter="wheel(1)">
                                      <p:cBhvr>
                                        <p:cTn id="106" dur="1000"/>
                                        <p:tgtEl>
                                          <p:spTgt spid="6"/>
                                        </p:tgtEl>
                                      </p:cBhvr>
                                    </p:animEffect>
                                    <p:set>
                                      <p:cBhvr>
                                        <p:cTn id="107" dur="1" fill="hold">
                                          <p:stCondLst>
                                            <p:cond delay="999"/>
                                          </p:stCondLst>
                                        </p:cTn>
                                        <p:tgtEl>
                                          <p:spTgt spid="6"/>
                                        </p:tgtEl>
                                        <p:attrNameLst>
                                          <p:attrName>style.visibility</p:attrName>
                                        </p:attrNameLst>
                                      </p:cBhvr>
                                      <p:to>
                                        <p:strVal val="hidden"/>
                                      </p:to>
                                    </p:set>
                                  </p:childTnLst>
                                </p:cTn>
                              </p:par>
                            </p:childTnLst>
                          </p:cTn>
                        </p:par>
                        <p:par>
                          <p:cTn id="108" fill="hold" nodeType="afterGroup">
                            <p:stCondLst>
                              <p:cond delay="19000"/>
                            </p:stCondLst>
                            <p:childTnLst>
                              <p:par>
                                <p:cTn id="109" presetID="21" presetClass="exit" presetSubtype="1" fill="hold" nodeType="afterEffect">
                                  <p:stCondLst>
                                    <p:cond delay="0"/>
                                  </p:stCondLst>
                                  <p:childTnLst>
                                    <p:animEffect transition="out" filter="wheel(1)">
                                      <p:cBhvr>
                                        <p:cTn id="110" dur="1000"/>
                                        <p:tgtEl>
                                          <p:spTgt spid="4"/>
                                        </p:tgtEl>
                                      </p:cBhvr>
                                    </p:animEffect>
                                    <p:set>
                                      <p:cBhvr>
                                        <p:cTn id="11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1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10"/>
                                        </p:tgtEl>
                                        <p:attrNameLst>
                                          <p:attrName>fillcolor</p:attrName>
                                        </p:attrNameLst>
                                      </p:cBhvr>
                                      <p:to>
                                        <a:srgbClr val="FFF2CC"/>
                                      </p:to>
                                    </p:animClr>
                                    <p:set>
                                      <p:cBhvr>
                                        <p:cTn id="117" dur="250" fill="hold"/>
                                        <p:tgtEl>
                                          <p:spTgt spid="10"/>
                                        </p:tgtEl>
                                        <p:attrNameLst>
                                          <p:attrName>fill.type</p:attrName>
                                        </p:attrNameLst>
                                      </p:cBhvr>
                                      <p:to>
                                        <p:strVal val="solid"/>
                                      </p:to>
                                    </p:set>
                                    <p:set>
                                      <p:cBhvr>
                                        <p:cTn id="118" dur="250" fill="hold"/>
                                        <p:tgtEl>
                                          <p:spTgt spid="10"/>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4"/>
                                        </p:tgtEl>
                                        <p:attrNameLst>
                                          <p:attrName>style.visibility</p:attrName>
                                        </p:attrNameLst>
                                      </p:cBhvr>
                                      <p:to>
                                        <p:strVal val="visible"/>
                                      </p:to>
                                    </p:set>
                                    <p:anim calcmode="lin" valueType="num">
                                      <p:cBhvr>
                                        <p:cTn id="121" dur="250" fill="hold"/>
                                        <p:tgtEl>
                                          <p:spTgt spid="14"/>
                                        </p:tgtEl>
                                        <p:attrNameLst>
                                          <p:attrName>ppt_w</p:attrName>
                                        </p:attrNameLst>
                                      </p:cBhvr>
                                      <p:tavLst>
                                        <p:tav tm="0">
                                          <p:val>
                                            <p:strVal val="4*#ppt_w"/>
                                          </p:val>
                                        </p:tav>
                                        <p:tav tm="100000">
                                          <p:val>
                                            <p:strVal val="#ppt_w"/>
                                          </p:val>
                                        </p:tav>
                                      </p:tavLst>
                                    </p:anim>
                                    <p:anim calcmode="lin" valueType="num">
                                      <p:cBhvr>
                                        <p:cTn id="12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4" name="Check mark.wav"/>
                                        </p:tgtEl>
                                      </p:cMediaNode>
                                    </p:audio>
                                  </p:subTnLst>
                                </p:cTn>
                              </p:par>
                              <p:par>
                                <p:cTn id="123" presetID="1" presetClass="emph" presetSubtype="2" fill="hold" nodeType="withEffect">
                                  <p:stCondLst>
                                    <p:cond delay="1000"/>
                                  </p:stCondLst>
                                  <p:childTnLst>
                                    <p:animClr clrSpc="rgb" dir="cw">
                                      <p:cBhvr>
                                        <p:cTn id="124" dur="250" fill="hold"/>
                                        <p:tgtEl>
                                          <p:spTgt spid="10"/>
                                        </p:tgtEl>
                                        <p:attrNameLst>
                                          <p:attrName>fillcolor</p:attrName>
                                        </p:attrNameLst>
                                      </p:cBhvr>
                                      <p:to>
                                        <a:srgbClr val="00B050"/>
                                      </p:to>
                                    </p:animClr>
                                    <p:set>
                                      <p:cBhvr>
                                        <p:cTn id="125" dur="250" fill="hold"/>
                                        <p:tgtEl>
                                          <p:spTgt spid="10"/>
                                        </p:tgtEl>
                                        <p:attrNameLst>
                                          <p:attrName>fill.type</p:attrName>
                                        </p:attrNameLst>
                                      </p:cBhvr>
                                      <p:to>
                                        <p:strVal val="solid"/>
                                      </p:to>
                                    </p:set>
                                    <p:set>
                                      <p:cBhvr>
                                        <p:cTn id="126"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27" restart="whenNotActive" fill="hold" evtFilter="cancelBubble" nodeType="interactiveSeq">
                <p:stCondLst>
                  <p:cond evt="onClick" delay="0">
                    <p:tgtEl>
                      <p:spTgt spid="1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11"/>
                                        </p:tgtEl>
                                        <p:attrNameLst>
                                          <p:attrName>fillcolor</p:attrName>
                                        </p:attrNameLst>
                                      </p:cBhvr>
                                      <p:to>
                                        <a:srgbClr val="FFF2CC"/>
                                      </p:to>
                                    </p:animClr>
                                    <p:set>
                                      <p:cBhvr>
                                        <p:cTn id="132" dur="250" fill="hold"/>
                                        <p:tgtEl>
                                          <p:spTgt spid="11"/>
                                        </p:tgtEl>
                                        <p:attrNameLst>
                                          <p:attrName>fill.type</p:attrName>
                                        </p:attrNameLst>
                                      </p:cBhvr>
                                      <p:to>
                                        <p:strVal val="solid"/>
                                      </p:to>
                                    </p:set>
                                    <p:set>
                                      <p:cBhvr>
                                        <p:cTn id="133" dur="250" fill="hold"/>
                                        <p:tgtEl>
                                          <p:spTgt spid="11"/>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7"/>
                                        </p:tgtEl>
                                        <p:attrNameLst>
                                          <p:attrName>style.visibility</p:attrName>
                                        </p:attrNameLst>
                                      </p:cBhvr>
                                      <p:to>
                                        <p:strVal val="visible"/>
                                      </p:to>
                                    </p:set>
                                    <p:anim calcmode="lin" valueType="num">
                                      <p:cBhvr>
                                        <p:cTn id="136" dur="250" fill="hold"/>
                                        <p:tgtEl>
                                          <p:spTgt spid="17"/>
                                        </p:tgtEl>
                                        <p:attrNameLst>
                                          <p:attrName>ppt_w</p:attrName>
                                        </p:attrNameLst>
                                      </p:cBhvr>
                                      <p:tavLst>
                                        <p:tav tm="0">
                                          <p:val>
                                            <p:strVal val="4*#ppt_w"/>
                                          </p:val>
                                        </p:tav>
                                        <p:tav tm="100000">
                                          <p:val>
                                            <p:strVal val="#ppt_w"/>
                                          </p:val>
                                        </p:tav>
                                      </p:tavLst>
                                    </p:anim>
                                    <p:anim calcmode="lin" valueType="num">
                                      <p:cBhvr>
                                        <p:cTn id="13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11"/>
                                        </p:tgtEl>
                                        <p:attrNameLst>
                                          <p:attrName>fillcolor</p:attrName>
                                        </p:attrNameLst>
                                      </p:cBhvr>
                                      <p:to>
                                        <a:srgbClr val="FFFF00"/>
                                      </p:to>
                                    </p:animClr>
                                    <p:set>
                                      <p:cBhvr>
                                        <p:cTn id="140" dur="250" fill="hold"/>
                                        <p:tgtEl>
                                          <p:spTgt spid="11"/>
                                        </p:tgtEl>
                                        <p:attrNameLst>
                                          <p:attrName>fill.type</p:attrName>
                                        </p:attrNameLst>
                                      </p:cBhvr>
                                      <p:to>
                                        <p:strVal val="solid"/>
                                      </p:to>
                                    </p:set>
                                    <p:set>
                                      <p:cBhvr>
                                        <p:cTn id="14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42" restart="whenNotActive" fill="hold" evtFilter="cancelBubble" nodeType="interactiveSeq">
                <p:stCondLst>
                  <p:cond evt="onClick" delay="0">
                    <p:tgtEl>
                      <p:spTgt spid="12"/>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12"/>
                                        </p:tgtEl>
                                        <p:attrNameLst>
                                          <p:attrName>fillcolor</p:attrName>
                                        </p:attrNameLst>
                                      </p:cBhvr>
                                      <p:to>
                                        <a:srgbClr val="FFF2CC"/>
                                      </p:to>
                                    </p:animClr>
                                    <p:set>
                                      <p:cBhvr>
                                        <p:cTn id="147" dur="250" fill="hold"/>
                                        <p:tgtEl>
                                          <p:spTgt spid="12"/>
                                        </p:tgtEl>
                                        <p:attrNameLst>
                                          <p:attrName>fill.type</p:attrName>
                                        </p:attrNameLst>
                                      </p:cBhvr>
                                      <p:to>
                                        <p:strVal val="solid"/>
                                      </p:to>
                                    </p:set>
                                    <p:set>
                                      <p:cBhvr>
                                        <p:cTn id="148" dur="250" fill="hold"/>
                                        <p:tgtEl>
                                          <p:spTgt spid="12"/>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3"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5"/>
                                        </p:tgtEl>
                                        <p:attrNameLst>
                                          <p:attrName>style.visibility</p:attrName>
                                        </p:attrNameLst>
                                      </p:cBhvr>
                                      <p:to>
                                        <p:strVal val="visible"/>
                                      </p:to>
                                    </p:set>
                                    <p:anim calcmode="lin" valueType="num">
                                      <p:cBhvr>
                                        <p:cTn id="151" dur="250" fill="hold"/>
                                        <p:tgtEl>
                                          <p:spTgt spid="15"/>
                                        </p:tgtEl>
                                        <p:attrNameLst>
                                          <p:attrName>ppt_w</p:attrName>
                                        </p:attrNameLst>
                                      </p:cBhvr>
                                      <p:tavLst>
                                        <p:tav tm="0">
                                          <p:val>
                                            <p:strVal val="4*#ppt_w"/>
                                          </p:val>
                                        </p:tav>
                                        <p:tav tm="100000">
                                          <p:val>
                                            <p:strVal val="#ppt_w"/>
                                          </p:val>
                                        </p:tav>
                                      </p:tavLst>
                                    </p:anim>
                                    <p:anim calcmode="lin" valueType="num">
                                      <p:cBhvr>
                                        <p:cTn id="15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5" name="Wrong Buzzer.wav"/>
                                        </p:tgtEl>
                                      </p:cMediaNode>
                                    </p:audio>
                                  </p:subTnLst>
                                </p:cTn>
                              </p:par>
                              <p:par>
                                <p:cTn id="153" presetID="1" presetClass="emph" presetSubtype="2" fill="hold" nodeType="withEffect">
                                  <p:stCondLst>
                                    <p:cond delay="1000"/>
                                  </p:stCondLst>
                                  <p:childTnLst>
                                    <p:animClr clrSpc="rgb" dir="cw">
                                      <p:cBhvr>
                                        <p:cTn id="154" dur="250" fill="hold"/>
                                        <p:tgtEl>
                                          <p:spTgt spid="12"/>
                                        </p:tgtEl>
                                        <p:attrNameLst>
                                          <p:attrName>fillcolor</p:attrName>
                                        </p:attrNameLst>
                                      </p:cBhvr>
                                      <p:to>
                                        <a:srgbClr val="FFFF00"/>
                                      </p:to>
                                    </p:animClr>
                                    <p:set>
                                      <p:cBhvr>
                                        <p:cTn id="155" dur="250" fill="hold"/>
                                        <p:tgtEl>
                                          <p:spTgt spid="12"/>
                                        </p:tgtEl>
                                        <p:attrNameLst>
                                          <p:attrName>fill.type</p:attrName>
                                        </p:attrNameLst>
                                      </p:cBhvr>
                                      <p:to>
                                        <p:strVal val="solid"/>
                                      </p:to>
                                    </p:set>
                                    <p:set>
                                      <p:cBhvr>
                                        <p:cTn id="156"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57" restart="whenNotActive" fill="hold" evtFilter="cancelBubble" nodeType="interactiveSeq">
                <p:stCondLst>
                  <p:cond evt="onClick" delay="0">
                    <p:tgtEl>
                      <p:spTgt spid="13"/>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250" fill="hold"/>
                                        <p:tgtEl>
                                          <p:spTgt spid="13"/>
                                        </p:tgtEl>
                                        <p:attrNameLst>
                                          <p:attrName>fillcolor</p:attrName>
                                        </p:attrNameLst>
                                      </p:cBhvr>
                                      <p:to>
                                        <a:srgbClr val="FFF2CC"/>
                                      </p:to>
                                    </p:animClr>
                                    <p:set>
                                      <p:cBhvr>
                                        <p:cTn id="162" dur="250" fill="hold"/>
                                        <p:tgtEl>
                                          <p:spTgt spid="13"/>
                                        </p:tgtEl>
                                        <p:attrNameLst>
                                          <p:attrName>fill.type</p:attrName>
                                        </p:attrNameLst>
                                      </p:cBhvr>
                                      <p:to>
                                        <p:strVal val="solid"/>
                                      </p:to>
                                    </p:set>
                                    <p:set>
                                      <p:cBhvr>
                                        <p:cTn id="163" dur="250" fill="hold"/>
                                        <p:tgtEl>
                                          <p:spTgt spid="13"/>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par>
                                <p:cTn id="164" presetID="23" presetClass="entr" presetSubtype="32" fill="hold" nodeType="withEffect">
                                  <p:stCondLst>
                                    <p:cond delay="1000"/>
                                  </p:stCondLst>
                                  <p:childTnLst>
                                    <p:set>
                                      <p:cBhvr>
                                        <p:cTn id="165" dur="1" fill="hold">
                                          <p:stCondLst>
                                            <p:cond delay="0"/>
                                          </p:stCondLst>
                                        </p:cTn>
                                        <p:tgtEl>
                                          <p:spTgt spid="16"/>
                                        </p:tgtEl>
                                        <p:attrNameLst>
                                          <p:attrName>style.visibility</p:attrName>
                                        </p:attrNameLst>
                                      </p:cBhvr>
                                      <p:to>
                                        <p:strVal val="visible"/>
                                      </p:to>
                                    </p:set>
                                    <p:anim calcmode="lin" valueType="num">
                                      <p:cBhvr>
                                        <p:cTn id="166" dur="250" fill="hold"/>
                                        <p:tgtEl>
                                          <p:spTgt spid="16"/>
                                        </p:tgtEl>
                                        <p:attrNameLst>
                                          <p:attrName>ppt_w</p:attrName>
                                        </p:attrNameLst>
                                      </p:cBhvr>
                                      <p:tavLst>
                                        <p:tav tm="0">
                                          <p:val>
                                            <p:strVal val="4*#ppt_w"/>
                                          </p:val>
                                        </p:tav>
                                        <p:tav tm="100000">
                                          <p:val>
                                            <p:strVal val="#ppt_w"/>
                                          </p:val>
                                        </p:tav>
                                      </p:tavLst>
                                    </p:anim>
                                    <p:anim calcmode="lin" valueType="num">
                                      <p:cBhvr>
                                        <p:cTn id="16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5" name="Wrong Buzzer.wav"/>
                                        </p:tgtEl>
                                      </p:cMediaNode>
                                    </p:audio>
                                  </p:subTnLst>
                                </p:cTn>
                              </p:par>
                              <p:par>
                                <p:cTn id="168" presetID="1" presetClass="emph" presetSubtype="2" fill="hold" nodeType="withEffect">
                                  <p:stCondLst>
                                    <p:cond delay="1000"/>
                                  </p:stCondLst>
                                  <p:childTnLst>
                                    <p:animClr clrSpc="rgb" dir="cw">
                                      <p:cBhvr>
                                        <p:cTn id="169" dur="250" fill="hold"/>
                                        <p:tgtEl>
                                          <p:spTgt spid="13"/>
                                        </p:tgtEl>
                                        <p:attrNameLst>
                                          <p:attrName>fillcolor</p:attrName>
                                        </p:attrNameLst>
                                      </p:cBhvr>
                                      <p:to>
                                        <a:srgbClr val="FFFF00"/>
                                      </p:to>
                                    </p:animClr>
                                    <p:set>
                                      <p:cBhvr>
                                        <p:cTn id="170" dur="250" fill="hold"/>
                                        <p:tgtEl>
                                          <p:spTgt spid="13"/>
                                        </p:tgtEl>
                                        <p:attrNameLst>
                                          <p:attrName>fill.type</p:attrName>
                                        </p:attrNameLst>
                                      </p:cBhvr>
                                      <p:to>
                                        <p:strVal val="solid"/>
                                      </p:to>
                                    </p:set>
                                    <p:set>
                                      <p:cBhvr>
                                        <p:cTn id="171"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4" grpId="0" animBg="1"/>
      <p:bldP spid="6" grpId="0" animBg="1"/>
      <p:bldP spid="7" grpId="0" animBg="1"/>
      <p:bldP spid="8" grpId="0" animBg="1"/>
      <p:bldP spid="9"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5">
            <a:hlinkClick r:id="rId4" action="ppaction://hlinksldjump"/>
            <a:extLst>
              <a:ext uri="{FF2B5EF4-FFF2-40B4-BE49-F238E27FC236}">
                <a16:creationId xmlns:a16="http://schemas.microsoft.com/office/drawing/2014/main" id="{EB7E4720-FFD5-42D4-3E74-2A4BFC84D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5128684"/>
            <a:ext cx="2400300" cy="146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6C395DB-8D44-477A-0D2A-724CFE5D51F8}"/>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pic>
        <p:nvPicPr>
          <p:cNvPr id="5" name="Picture 4">
            <a:extLst>
              <a:ext uri="{FF2B5EF4-FFF2-40B4-BE49-F238E27FC236}">
                <a16:creationId xmlns:a16="http://schemas.microsoft.com/office/drawing/2014/main" id="{CAB22234-C2FA-C681-D8C6-58566AE570DB}"/>
              </a:ext>
            </a:extLst>
          </p:cNvPr>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10259484" y="7267575"/>
            <a:ext cx="519642" cy="56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2A9CC46-7FA1-9931-59A6-BB30E8F171FE}"/>
              </a:ext>
            </a:extLst>
          </p:cNvPr>
          <p:cNvSpPr>
            <a:spLocks noRot="1" noChangeAspect="1" noMove="1" noResize="1" noEditPoints="1" noAdjustHandles="1" noChangeArrowheads="1" noChangeShapeType="1" noTextEdit="1"/>
          </p:cNvSpPr>
          <p:nvPr/>
        </p:nvSpPr>
        <p:spPr>
          <a:xfrm>
            <a:off x="56009" y="4949532"/>
            <a:ext cx="4906799" cy="770816"/>
          </a:xfrm>
          <a:prstGeom prst="rect">
            <a:avLst/>
          </a:prstGeom>
          <a:blipFill>
            <a:blip r:embed="rId7"/>
            <a:stretch>
              <a:fillRect l="-3148" b="-12632"/>
            </a:stretch>
          </a:blipFill>
          <a:ln w="28575">
            <a:noFill/>
          </a:ln>
        </p:spPr>
        <p:txBody>
          <a:bodyPr/>
          <a:lstStyle/>
          <a:p>
            <a:pPr>
              <a:defRPr/>
            </a:pPr>
            <a:r>
              <a:rPr lang="en-US" sz="1200">
                <a:noFill/>
              </a:rPr>
              <a:t> </a:t>
            </a:r>
          </a:p>
        </p:txBody>
      </p:sp>
      <p:sp>
        <p:nvSpPr>
          <p:cNvPr id="7" name="Cloud 6">
            <a:extLst>
              <a:ext uri="{FF2B5EF4-FFF2-40B4-BE49-F238E27FC236}">
                <a16:creationId xmlns:a16="http://schemas.microsoft.com/office/drawing/2014/main" id="{EA550662-E458-4C19-686F-90F801F04C25}"/>
              </a:ext>
            </a:extLst>
          </p:cNvPr>
          <p:cNvSpPr/>
          <p:nvPr/>
        </p:nvSpPr>
        <p:spPr>
          <a:xfrm>
            <a:off x="-786342" y="7040033"/>
            <a:ext cx="56726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8" name="Cloud 7">
            <a:extLst>
              <a:ext uri="{FF2B5EF4-FFF2-40B4-BE49-F238E27FC236}">
                <a16:creationId xmlns:a16="http://schemas.microsoft.com/office/drawing/2014/main" id="{E5DD496A-2E5F-AC27-7D6D-AB92EB493A68}"/>
              </a:ext>
            </a:extLst>
          </p:cNvPr>
          <p:cNvSpPr/>
          <p:nvPr/>
        </p:nvSpPr>
        <p:spPr>
          <a:xfrm>
            <a:off x="13529733" y="6840009"/>
            <a:ext cx="891117"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9" name="Rectangle 8">
            <a:extLst>
              <a:ext uri="{FF2B5EF4-FFF2-40B4-BE49-F238E27FC236}">
                <a16:creationId xmlns:a16="http://schemas.microsoft.com/office/drawing/2014/main" id="{DDF9D5CD-8C53-78B7-548C-1EC97F4AE0C6}"/>
              </a:ext>
            </a:extLst>
          </p:cNvPr>
          <p:cNvSpPr>
            <a:spLocks noRot="1" noChangeAspect="1" noMove="1" noResize="1" noEditPoints="1" noAdjustHandles="1" noChangeArrowheads="1" noChangeShapeType="1" noTextEdit="1"/>
          </p:cNvSpPr>
          <p:nvPr/>
        </p:nvSpPr>
        <p:spPr>
          <a:xfrm>
            <a:off x="5058495" y="4959624"/>
            <a:ext cx="4906799" cy="770816"/>
          </a:xfrm>
          <a:prstGeom prst="rect">
            <a:avLst/>
          </a:prstGeom>
          <a:blipFill>
            <a:blip r:embed="rId8"/>
            <a:stretch>
              <a:fillRect l="-3148" b="-13158"/>
            </a:stretch>
          </a:blipFill>
          <a:ln w="28575">
            <a:noFill/>
          </a:ln>
        </p:spPr>
        <p:txBody>
          <a:bodyPr/>
          <a:lstStyle/>
          <a:p>
            <a:pPr>
              <a:defRPr/>
            </a:pPr>
            <a:r>
              <a:rPr lang="en-US" sz="1200">
                <a:noFill/>
              </a:rPr>
              <a:t> </a:t>
            </a:r>
          </a:p>
        </p:txBody>
      </p:sp>
      <p:sp>
        <p:nvSpPr>
          <p:cNvPr id="10" name="Rectangle 9">
            <a:extLst>
              <a:ext uri="{FF2B5EF4-FFF2-40B4-BE49-F238E27FC236}">
                <a16:creationId xmlns:a16="http://schemas.microsoft.com/office/drawing/2014/main" id="{40030403-491A-6309-77E8-729FF5AF3268}"/>
              </a:ext>
            </a:extLst>
          </p:cNvPr>
          <p:cNvSpPr>
            <a:spLocks noRot="1" noChangeAspect="1" noMove="1" noResize="1" noEditPoints="1" noAdjustHandles="1" noChangeArrowheads="1" noChangeShapeType="1" noTextEdit="1"/>
          </p:cNvSpPr>
          <p:nvPr/>
        </p:nvSpPr>
        <p:spPr>
          <a:xfrm>
            <a:off x="38101" y="5844608"/>
            <a:ext cx="4906799" cy="770816"/>
          </a:xfrm>
          <a:prstGeom prst="rect">
            <a:avLst/>
          </a:prstGeom>
          <a:blipFill>
            <a:blip r:embed="rId9"/>
            <a:stretch>
              <a:fillRect l="-3146" b="-12632"/>
            </a:stretch>
          </a:blipFill>
          <a:ln w="28575">
            <a:noFill/>
          </a:ln>
        </p:spPr>
        <p:txBody>
          <a:bodyPr/>
          <a:lstStyle/>
          <a:p>
            <a:pPr>
              <a:defRPr/>
            </a:pPr>
            <a:r>
              <a:rPr lang="en-US" sz="1200">
                <a:noFill/>
              </a:rPr>
              <a:t> </a:t>
            </a:r>
          </a:p>
        </p:txBody>
      </p:sp>
      <p:sp>
        <p:nvSpPr>
          <p:cNvPr id="11" name="Rectangle 10">
            <a:extLst>
              <a:ext uri="{FF2B5EF4-FFF2-40B4-BE49-F238E27FC236}">
                <a16:creationId xmlns:a16="http://schemas.microsoft.com/office/drawing/2014/main" id="{C63D85EF-2510-5F0E-8184-3C934C34C067}"/>
              </a:ext>
            </a:extLst>
          </p:cNvPr>
          <p:cNvSpPr>
            <a:spLocks noRot="1" noChangeAspect="1" noMove="1" noResize="1" noEditPoints="1" noAdjustHandles="1" noChangeArrowheads="1" noChangeShapeType="1" noTextEdit="1"/>
          </p:cNvSpPr>
          <p:nvPr/>
        </p:nvSpPr>
        <p:spPr>
          <a:xfrm>
            <a:off x="5058495" y="5848796"/>
            <a:ext cx="4906799" cy="770816"/>
          </a:xfrm>
          <a:prstGeom prst="rect">
            <a:avLst/>
          </a:prstGeom>
          <a:blipFill>
            <a:blip r:embed="rId10"/>
            <a:stretch>
              <a:fillRect l="-3148" b="-13158"/>
            </a:stretch>
          </a:blipFill>
          <a:ln w="28575">
            <a:noFill/>
          </a:ln>
        </p:spPr>
        <p:txBody>
          <a:bodyPr/>
          <a:lstStyle/>
          <a:p>
            <a:pPr>
              <a:defRPr/>
            </a:pPr>
            <a:r>
              <a:rPr lang="en-US" sz="1200">
                <a:noFill/>
              </a:rPr>
              <a:t> </a:t>
            </a:r>
          </a:p>
        </p:txBody>
      </p:sp>
      <p:pic>
        <p:nvPicPr>
          <p:cNvPr id="12" name="Picture 11">
            <a:extLst>
              <a:ext uri="{FF2B5EF4-FFF2-40B4-BE49-F238E27FC236}">
                <a16:creationId xmlns:a16="http://schemas.microsoft.com/office/drawing/2014/main" id="{D04C9BCB-E87F-FC2D-F877-73FEA0491E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143" y="4980517"/>
            <a:ext cx="80539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19CED47-C3CD-084E-39F5-F5B67F022B0D}"/>
              </a:ext>
            </a:extLst>
          </p:cNvPr>
          <p:cNvPicPr>
            <a:picLocks noChangeAspect="1"/>
          </p:cNvPicPr>
          <p:nvPr/>
        </p:nvPicPr>
        <p:blipFill rotWithShape="1">
          <a:blip r:embed="rId12" cstate="print">
            <a:duotone>
              <a:prstClr val="black"/>
              <a:schemeClr val="accent2">
                <a:tint val="45000"/>
                <a:satMod val="400000"/>
              </a:schemeClr>
            </a:duotone>
          </a:blip>
          <a:srcRect r="3472"/>
          <a:stretch/>
        </p:blipFill>
        <p:spPr>
          <a:xfrm>
            <a:off x="4140362" y="5877972"/>
            <a:ext cx="804536" cy="704088"/>
          </a:xfrm>
          <a:prstGeom prst="rect">
            <a:avLst/>
          </a:prstGeom>
        </p:spPr>
      </p:pic>
      <p:pic>
        <p:nvPicPr>
          <p:cNvPr id="14" name="Picture 13">
            <a:extLst>
              <a:ext uri="{FF2B5EF4-FFF2-40B4-BE49-F238E27FC236}">
                <a16:creationId xmlns:a16="http://schemas.microsoft.com/office/drawing/2014/main" id="{81C242C1-B17A-C8B6-963C-3A17167E14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0934" y="5889625"/>
            <a:ext cx="80433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6414185-02FD-A7B5-FFD3-5E9C398C68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0934" y="5032376"/>
            <a:ext cx="80433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itle 1">
            <a:extLst>
              <a:ext uri="{FF2B5EF4-FFF2-40B4-BE49-F238E27FC236}">
                <a16:creationId xmlns:a16="http://schemas.microsoft.com/office/drawing/2014/main" id="{86EBDC0B-8079-0DAC-4D6F-10A415443A5D}"/>
              </a:ext>
            </a:extLst>
          </p:cNvPr>
          <p:cNvSpPr txBox="1">
            <a:spLocks noChangeArrowheads="1"/>
          </p:cNvSpPr>
          <p:nvPr/>
        </p:nvSpPr>
        <p:spPr bwMode="auto">
          <a:xfrm>
            <a:off x="96309" y="274109"/>
            <a:ext cx="10926233" cy="13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eaLnBrk="1" hangingPunct="1">
              <a:spcBef>
                <a:spcPct val="0"/>
              </a:spcBef>
              <a:buFontTx/>
              <a:buNone/>
            </a:pPr>
            <a:r>
              <a:rPr lang="en-US" altLang="en-US" sz="3200" b="1" dirty="0" err="1">
                <a:solidFill>
                  <a:srgbClr val="000000"/>
                </a:solidFill>
                <a:latin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hỏi</a:t>
            </a:r>
            <a:r>
              <a:rPr lang="en-US" altLang="en-US" sz="3200" b="1" dirty="0">
                <a:solidFill>
                  <a:srgbClr val="000000"/>
                </a:solidFill>
                <a:latin typeface="Times New Roman" panose="02020603050405020304" pitchFamily="18" charset="0"/>
                <a:cs typeface="Times New Roman" panose="02020603050405020304" pitchFamily="18" charset="0"/>
              </a:rPr>
              <a:t> 2: </a:t>
            </a:r>
            <a:r>
              <a:rPr lang="vi-VN" altLang="en-US" sz="3200" dirty="0">
                <a:solidFill>
                  <a:srgbClr val="000000"/>
                </a:solidFill>
                <a:latin typeface="Times New Roman" panose="02020603050405020304" pitchFamily="18" charset="0"/>
                <a:cs typeface="Times New Roman" panose="02020603050405020304" pitchFamily="18" charset="0"/>
              </a:rPr>
              <a:t>Cho tam giác ABC vuông tại A biết AB=3cm, AC=2cm, người ta quay tam giác ABC quanh cạnh AC được hình nón, khi đó thể tích hình nón bằng:</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C934C0FA-BAAF-EAED-08AE-DFAA7F60BA9A}"/>
              </a:ext>
            </a:extLst>
          </p:cNvPr>
          <p:cNvSpPr/>
          <p:nvPr/>
        </p:nvSpPr>
        <p:spPr>
          <a:xfrm>
            <a:off x="9656233"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err="1">
                <a:solidFill>
                  <a:srgbClr val="FF0000"/>
                </a:solidFill>
              </a:rPr>
              <a:t>Hết</a:t>
            </a:r>
            <a:r>
              <a:rPr lang="en-US" sz="2133" b="1" dirty="0">
                <a:solidFill>
                  <a:srgbClr val="FF0000"/>
                </a:solidFill>
              </a:rPr>
              <a:t> </a:t>
            </a:r>
            <a:r>
              <a:rPr lang="en-US" sz="2133" b="1" dirty="0" err="1">
                <a:solidFill>
                  <a:srgbClr val="FF0000"/>
                </a:solidFill>
              </a:rPr>
              <a:t>giờ</a:t>
            </a:r>
            <a:endParaRPr lang="en-US" sz="2133" b="1" dirty="0">
              <a:solidFill>
                <a:srgbClr val="FF0000"/>
              </a:solidFill>
            </a:endParaRPr>
          </a:p>
        </p:txBody>
      </p:sp>
      <p:sp>
        <p:nvSpPr>
          <p:cNvPr id="4" name="Oval 3">
            <a:extLst>
              <a:ext uri="{FF2B5EF4-FFF2-40B4-BE49-F238E27FC236}">
                <a16:creationId xmlns:a16="http://schemas.microsoft.com/office/drawing/2014/main" id="{4364B297-4923-E8BD-57B3-26F664B3F5BC}"/>
              </a:ext>
            </a:extLst>
          </p:cNvPr>
          <p:cNvSpPr/>
          <p:nvPr/>
        </p:nvSpPr>
        <p:spPr>
          <a:xfrm>
            <a:off x="9601200" y="1495425"/>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00:01</a:t>
            </a:r>
          </a:p>
        </p:txBody>
      </p:sp>
      <p:sp>
        <p:nvSpPr>
          <p:cNvPr id="16" name="Oval 15">
            <a:extLst>
              <a:ext uri="{FF2B5EF4-FFF2-40B4-BE49-F238E27FC236}">
                <a16:creationId xmlns:a16="http://schemas.microsoft.com/office/drawing/2014/main" id="{AB85E453-103C-8B52-B3D9-A11A0370821B}"/>
              </a:ext>
            </a:extLst>
          </p:cNvPr>
          <p:cNvSpPr/>
          <p:nvPr/>
        </p:nvSpPr>
        <p:spPr>
          <a:xfrm>
            <a:off x="9601200" y="1495425"/>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00:02</a:t>
            </a:r>
          </a:p>
        </p:txBody>
      </p:sp>
      <p:sp>
        <p:nvSpPr>
          <p:cNvPr id="17" name="Oval 16">
            <a:extLst>
              <a:ext uri="{FF2B5EF4-FFF2-40B4-BE49-F238E27FC236}">
                <a16:creationId xmlns:a16="http://schemas.microsoft.com/office/drawing/2014/main" id="{75B402B2-7653-D89C-3E31-FF4526D70C19}"/>
              </a:ext>
            </a:extLst>
          </p:cNvPr>
          <p:cNvSpPr/>
          <p:nvPr/>
        </p:nvSpPr>
        <p:spPr>
          <a:xfrm>
            <a:off x="9601200" y="1477433"/>
            <a:ext cx="1816100" cy="711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00:03</a:t>
            </a:r>
          </a:p>
        </p:txBody>
      </p:sp>
      <p:sp>
        <p:nvSpPr>
          <p:cNvPr id="18" name="Oval 17">
            <a:extLst>
              <a:ext uri="{FF2B5EF4-FFF2-40B4-BE49-F238E27FC236}">
                <a16:creationId xmlns:a16="http://schemas.microsoft.com/office/drawing/2014/main" id="{4C6822A4-8DC6-AFE6-12CC-0807D27AA7E7}"/>
              </a:ext>
            </a:extLst>
          </p:cNvPr>
          <p:cNvSpPr/>
          <p:nvPr/>
        </p:nvSpPr>
        <p:spPr>
          <a:xfrm>
            <a:off x="9656234" y="1521883"/>
            <a:ext cx="1706033"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00:04</a:t>
            </a:r>
          </a:p>
        </p:txBody>
      </p:sp>
      <p:sp>
        <p:nvSpPr>
          <p:cNvPr id="19" name="Oval 18">
            <a:extLst>
              <a:ext uri="{FF2B5EF4-FFF2-40B4-BE49-F238E27FC236}">
                <a16:creationId xmlns:a16="http://schemas.microsoft.com/office/drawing/2014/main" id="{2DB17E92-D595-D5C9-58B2-3E00EFDEF597}"/>
              </a:ext>
            </a:extLst>
          </p:cNvPr>
          <p:cNvSpPr/>
          <p:nvPr/>
        </p:nvSpPr>
        <p:spPr>
          <a:xfrm>
            <a:off x="9601200" y="1495425"/>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00:05</a:t>
            </a:r>
          </a:p>
        </p:txBody>
      </p:sp>
      <p:sp>
        <p:nvSpPr>
          <p:cNvPr id="20" name="Oval 19">
            <a:extLst>
              <a:ext uri="{FF2B5EF4-FFF2-40B4-BE49-F238E27FC236}">
                <a16:creationId xmlns:a16="http://schemas.microsoft.com/office/drawing/2014/main" id="{F6FDE8BE-59C0-DB22-2A05-84915622F1EF}"/>
              </a:ext>
            </a:extLst>
          </p:cNvPr>
          <p:cNvSpPr/>
          <p:nvPr/>
        </p:nvSpPr>
        <p:spPr>
          <a:xfrm>
            <a:off x="9601200" y="1495425"/>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00:06</a:t>
            </a:r>
          </a:p>
        </p:txBody>
      </p:sp>
      <p:sp>
        <p:nvSpPr>
          <p:cNvPr id="21" name="Oval 20">
            <a:extLst>
              <a:ext uri="{FF2B5EF4-FFF2-40B4-BE49-F238E27FC236}">
                <a16:creationId xmlns:a16="http://schemas.microsoft.com/office/drawing/2014/main" id="{351BCEF8-747D-9963-32D2-E0D70C4CC864}"/>
              </a:ext>
            </a:extLst>
          </p:cNvPr>
          <p:cNvSpPr/>
          <p:nvPr/>
        </p:nvSpPr>
        <p:spPr>
          <a:xfrm>
            <a:off x="9601200" y="1495425"/>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00:07</a:t>
            </a:r>
          </a:p>
        </p:txBody>
      </p:sp>
      <p:sp>
        <p:nvSpPr>
          <p:cNvPr id="22" name="Oval 21">
            <a:extLst>
              <a:ext uri="{FF2B5EF4-FFF2-40B4-BE49-F238E27FC236}">
                <a16:creationId xmlns:a16="http://schemas.microsoft.com/office/drawing/2014/main" id="{53A2D4AE-C3B4-147B-BEFF-FE2F35910AF0}"/>
              </a:ext>
            </a:extLst>
          </p:cNvPr>
          <p:cNvSpPr/>
          <p:nvPr/>
        </p:nvSpPr>
        <p:spPr>
          <a:xfrm>
            <a:off x="9601200"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00:08</a:t>
            </a:r>
          </a:p>
        </p:txBody>
      </p:sp>
      <p:sp>
        <p:nvSpPr>
          <p:cNvPr id="23" name="Oval 22">
            <a:extLst>
              <a:ext uri="{FF2B5EF4-FFF2-40B4-BE49-F238E27FC236}">
                <a16:creationId xmlns:a16="http://schemas.microsoft.com/office/drawing/2014/main" id="{BD363501-CB82-1B3F-D2A6-79EBE104DF83}"/>
              </a:ext>
            </a:extLst>
          </p:cNvPr>
          <p:cNvSpPr/>
          <p:nvPr/>
        </p:nvSpPr>
        <p:spPr>
          <a:xfrm>
            <a:off x="9601200" y="1495425"/>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00:09</a:t>
            </a:r>
          </a:p>
        </p:txBody>
      </p:sp>
      <p:sp>
        <p:nvSpPr>
          <p:cNvPr id="24" name="Oval 23">
            <a:extLst>
              <a:ext uri="{FF2B5EF4-FFF2-40B4-BE49-F238E27FC236}">
                <a16:creationId xmlns:a16="http://schemas.microsoft.com/office/drawing/2014/main" id="{8BEFE2EF-7329-7670-D468-7CDBB1DFEC84}"/>
              </a:ext>
            </a:extLst>
          </p:cNvPr>
          <p:cNvSpPr/>
          <p:nvPr/>
        </p:nvSpPr>
        <p:spPr>
          <a:xfrm>
            <a:off x="9601200" y="1495425"/>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00:10</a:t>
            </a:r>
          </a:p>
        </p:txBody>
      </p:sp>
      <p:sp>
        <p:nvSpPr>
          <p:cNvPr id="25" name="Oval 24">
            <a:extLst>
              <a:ext uri="{FF2B5EF4-FFF2-40B4-BE49-F238E27FC236}">
                <a16:creationId xmlns:a16="http://schemas.microsoft.com/office/drawing/2014/main" id="{2F01E608-671A-5D4D-6E7A-D0A8833C9251}"/>
              </a:ext>
            </a:extLst>
          </p:cNvPr>
          <p:cNvSpPr/>
          <p:nvPr/>
        </p:nvSpPr>
        <p:spPr>
          <a:xfrm>
            <a:off x="9601200" y="1495425"/>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00:11</a:t>
            </a:r>
          </a:p>
        </p:txBody>
      </p:sp>
      <p:sp>
        <p:nvSpPr>
          <p:cNvPr id="26" name="Oval 25">
            <a:extLst>
              <a:ext uri="{FF2B5EF4-FFF2-40B4-BE49-F238E27FC236}">
                <a16:creationId xmlns:a16="http://schemas.microsoft.com/office/drawing/2014/main" id="{91898AFA-B02E-284E-2416-45B00162EC94}"/>
              </a:ext>
            </a:extLst>
          </p:cNvPr>
          <p:cNvSpPr/>
          <p:nvPr/>
        </p:nvSpPr>
        <p:spPr>
          <a:xfrm>
            <a:off x="9656233"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00:12</a:t>
            </a:r>
          </a:p>
        </p:txBody>
      </p:sp>
      <p:sp>
        <p:nvSpPr>
          <p:cNvPr id="27" name="Oval 26">
            <a:extLst>
              <a:ext uri="{FF2B5EF4-FFF2-40B4-BE49-F238E27FC236}">
                <a16:creationId xmlns:a16="http://schemas.microsoft.com/office/drawing/2014/main" id="{F65044FD-4ABF-BBCC-7366-26318F5DC198}"/>
              </a:ext>
            </a:extLst>
          </p:cNvPr>
          <p:cNvSpPr/>
          <p:nvPr/>
        </p:nvSpPr>
        <p:spPr>
          <a:xfrm>
            <a:off x="9601200" y="1495425"/>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00:13</a:t>
            </a:r>
          </a:p>
        </p:txBody>
      </p:sp>
      <p:sp>
        <p:nvSpPr>
          <p:cNvPr id="28" name="Oval 27">
            <a:extLst>
              <a:ext uri="{FF2B5EF4-FFF2-40B4-BE49-F238E27FC236}">
                <a16:creationId xmlns:a16="http://schemas.microsoft.com/office/drawing/2014/main" id="{4FDB7A5D-598A-48DE-0A5F-83556F2CEBB8}"/>
              </a:ext>
            </a:extLst>
          </p:cNvPr>
          <p:cNvSpPr/>
          <p:nvPr/>
        </p:nvSpPr>
        <p:spPr>
          <a:xfrm>
            <a:off x="9601200"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00:14</a:t>
            </a:r>
          </a:p>
        </p:txBody>
      </p:sp>
      <p:sp>
        <p:nvSpPr>
          <p:cNvPr id="29" name="Oval 28">
            <a:extLst>
              <a:ext uri="{FF2B5EF4-FFF2-40B4-BE49-F238E27FC236}">
                <a16:creationId xmlns:a16="http://schemas.microsoft.com/office/drawing/2014/main" id="{9CD5ACEC-91DE-C261-7321-09BF3C0284C1}"/>
              </a:ext>
            </a:extLst>
          </p:cNvPr>
          <p:cNvSpPr/>
          <p:nvPr/>
        </p:nvSpPr>
        <p:spPr>
          <a:xfrm>
            <a:off x="9601200" y="1495425"/>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00:15</a:t>
            </a:r>
          </a:p>
        </p:txBody>
      </p:sp>
      <p:sp>
        <p:nvSpPr>
          <p:cNvPr id="30" name="Oval 29">
            <a:extLst>
              <a:ext uri="{FF2B5EF4-FFF2-40B4-BE49-F238E27FC236}">
                <a16:creationId xmlns:a16="http://schemas.microsoft.com/office/drawing/2014/main" id="{6D791EB3-6B91-7667-D220-A64C65CBB874}"/>
              </a:ext>
            </a:extLst>
          </p:cNvPr>
          <p:cNvSpPr/>
          <p:nvPr/>
        </p:nvSpPr>
        <p:spPr>
          <a:xfrm>
            <a:off x="9601200"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00:16</a:t>
            </a:r>
          </a:p>
        </p:txBody>
      </p:sp>
      <p:sp>
        <p:nvSpPr>
          <p:cNvPr id="31" name="Oval 30">
            <a:extLst>
              <a:ext uri="{FF2B5EF4-FFF2-40B4-BE49-F238E27FC236}">
                <a16:creationId xmlns:a16="http://schemas.microsoft.com/office/drawing/2014/main" id="{6416F4A3-3120-150A-AF0D-03D94D58B9BD}"/>
              </a:ext>
            </a:extLst>
          </p:cNvPr>
          <p:cNvSpPr/>
          <p:nvPr/>
        </p:nvSpPr>
        <p:spPr>
          <a:xfrm>
            <a:off x="9601200" y="1495425"/>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00:17</a:t>
            </a:r>
          </a:p>
        </p:txBody>
      </p:sp>
      <p:sp>
        <p:nvSpPr>
          <p:cNvPr id="32" name="Oval 31">
            <a:extLst>
              <a:ext uri="{FF2B5EF4-FFF2-40B4-BE49-F238E27FC236}">
                <a16:creationId xmlns:a16="http://schemas.microsoft.com/office/drawing/2014/main" id="{D42CE9CC-520C-2526-BC28-D604E8FD3021}"/>
              </a:ext>
            </a:extLst>
          </p:cNvPr>
          <p:cNvSpPr/>
          <p:nvPr/>
        </p:nvSpPr>
        <p:spPr>
          <a:xfrm>
            <a:off x="9601200"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00:18</a:t>
            </a:r>
          </a:p>
        </p:txBody>
      </p:sp>
      <p:sp>
        <p:nvSpPr>
          <p:cNvPr id="33" name="Oval 32">
            <a:extLst>
              <a:ext uri="{FF2B5EF4-FFF2-40B4-BE49-F238E27FC236}">
                <a16:creationId xmlns:a16="http://schemas.microsoft.com/office/drawing/2014/main" id="{7C409491-BBFA-1C63-DD4F-A991A54FBA65}"/>
              </a:ext>
            </a:extLst>
          </p:cNvPr>
          <p:cNvSpPr/>
          <p:nvPr/>
        </p:nvSpPr>
        <p:spPr>
          <a:xfrm>
            <a:off x="9601200" y="1495425"/>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00:19</a:t>
            </a:r>
          </a:p>
        </p:txBody>
      </p:sp>
      <p:sp>
        <p:nvSpPr>
          <p:cNvPr id="34" name="Oval 33">
            <a:extLst>
              <a:ext uri="{FF2B5EF4-FFF2-40B4-BE49-F238E27FC236}">
                <a16:creationId xmlns:a16="http://schemas.microsoft.com/office/drawing/2014/main" id="{F86026D7-7A6E-A184-6A53-8E5CCA65D4B1}"/>
              </a:ext>
            </a:extLst>
          </p:cNvPr>
          <p:cNvSpPr/>
          <p:nvPr/>
        </p:nvSpPr>
        <p:spPr>
          <a:xfrm>
            <a:off x="9601200" y="1495425"/>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000" fill="hold"/>
                                        <p:tgtEl>
                                          <p:spTgt spid="5"/>
                                        </p:tgtEl>
                                        <p:attrNameLst>
                                          <p:attrName>r</p:attrName>
                                        </p:attrNameLst>
                                      </p:cBhvr>
                                    </p:animRot>
                                  </p:childTnLst>
                                </p:cTn>
                              </p:par>
                              <p:par>
                                <p:cTn id="27" presetID="2" presetClass="entr" presetSubtype="2" repeatCount="indefinite" fill="hold"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20000" fill="hold"/>
                                        <p:tgtEl>
                                          <p:spTgt spid="7"/>
                                        </p:tgtEl>
                                        <p:attrNameLst>
                                          <p:attrName>ppt_x</p:attrName>
                                        </p:attrNameLst>
                                      </p:cBhvr>
                                      <p:tavLst>
                                        <p:tav tm="0">
                                          <p:val>
                                            <p:strVal val="1+#ppt_w/2"/>
                                          </p:val>
                                        </p:tav>
                                        <p:tav tm="100000">
                                          <p:val>
                                            <p:strVal val="#ppt_x"/>
                                          </p:val>
                                        </p:tav>
                                      </p:tavLst>
                                    </p:anim>
                                    <p:anim calcmode="lin" valueType="num">
                                      <p:cBhvr additive="base">
                                        <p:cTn id="30" dur="200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8" repeatCount="indefinite"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20000" fill="hold"/>
                                        <p:tgtEl>
                                          <p:spTgt spid="8"/>
                                        </p:tgtEl>
                                        <p:attrNameLst>
                                          <p:attrName>ppt_x</p:attrName>
                                        </p:attrNameLst>
                                      </p:cBhvr>
                                      <p:tavLst>
                                        <p:tav tm="0">
                                          <p:val>
                                            <p:strVal val="0-#ppt_w/2"/>
                                          </p:val>
                                        </p:tav>
                                        <p:tav tm="100000">
                                          <p:val>
                                            <p:strVal val="#ppt_x"/>
                                          </p:val>
                                        </p:tav>
                                      </p:tavLst>
                                    </p:anim>
                                    <p:anim calcmode="lin" valueType="num">
                                      <p:cBhvr additive="base">
                                        <p:cTn id="34"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xit" presetSubtype="1" fill="hold" nodeType="clickEffect">
                                  <p:stCondLst>
                                    <p:cond delay="0"/>
                                  </p:stCondLst>
                                  <p:childTnLst>
                                    <p:animEffect transition="out" filter="wheel(1)">
                                      <p:cBhvr>
                                        <p:cTn id="38" dur="1000"/>
                                        <p:tgtEl>
                                          <p:spTgt spid="34"/>
                                        </p:tgtEl>
                                      </p:cBhvr>
                                    </p:animEffect>
                                    <p:set>
                                      <p:cBhvr>
                                        <p:cTn id="39" dur="1" fill="hold">
                                          <p:stCondLst>
                                            <p:cond delay="999"/>
                                          </p:stCondLst>
                                        </p:cTn>
                                        <p:tgtEl>
                                          <p:spTgt spid="34"/>
                                        </p:tgtEl>
                                        <p:attrNameLst>
                                          <p:attrName>style.visibility</p:attrName>
                                        </p:attrNameLst>
                                      </p:cBhvr>
                                      <p:to>
                                        <p:strVal val="hidden"/>
                                      </p:to>
                                    </p:set>
                                  </p:childTnLst>
                                </p:cTn>
                              </p:par>
                            </p:childTnLst>
                          </p:cTn>
                        </p:par>
                        <p:par>
                          <p:cTn id="40" fill="hold" nodeType="afterGroup">
                            <p:stCondLst>
                              <p:cond delay="1000"/>
                            </p:stCondLst>
                            <p:childTnLst>
                              <p:par>
                                <p:cTn id="41" presetID="21" presetClass="exit" presetSubtype="1" fill="hold" nodeType="afterEffect">
                                  <p:stCondLst>
                                    <p:cond delay="0"/>
                                  </p:stCondLst>
                                  <p:childTnLst>
                                    <p:animEffect transition="out" filter="wheel(1)">
                                      <p:cBhvr>
                                        <p:cTn id="42" dur="1000"/>
                                        <p:tgtEl>
                                          <p:spTgt spid="33"/>
                                        </p:tgtEl>
                                      </p:cBhvr>
                                    </p:animEffect>
                                    <p:set>
                                      <p:cBhvr>
                                        <p:cTn id="43" dur="1" fill="hold">
                                          <p:stCondLst>
                                            <p:cond delay="999"/>
                                          </p:stCondLst>
                                        </p:cTn>
                                        <p:tgtEl>
                                          <p:spTgt spid="33"/>
                                        </p:tgtEl>
                                        <p:attrNameLst>
                                          <p:attrName>style.visibility</p:attrName>
                                        </p:attrNameLst>
                                      </p:cBhvr>
                                      <p:to>
                                        <p:strVal val="hidden"/>
                                      </p:to>
                                    </p:set>
                                  </p:childTnLst>
                                </p:cTn>
                              </p:par>
                            </p:childTnLst>
                          </p:cTn>
                        </p:par>
                        <p:par>
                          <p:cTn id="44" fill="hold" nodeType="afterGroup">
                            <p:stCondLst>
                              <p:cond delay="2000"/>
                            </p:stCondLst>
                            <p:childTnLst>
                              <p:par>
                                <p:cTn id="45" presetID="21" presetClass="exit" presetSubtype="1" fill="hold" nodeType="afterEffect">
                                  <p:stCondLst>
                                    <p:cond delay="0"/>
                                  </p:stCondLst>
                                  <p:childTnLst>
                                    <p:animEffect transition="out" filter="wheel(1)">
                                      <p:cBhvr>
                                        <p:cTn id="46" dur="1000"/>
                                        <p:tgtEl>
                                          <p:spTgt spid="32"/>
                                        </p:tgtEl>
                                      </p:cBhvr>
                                    </p:animEffect>
                                    <p:set>
                                      <p:cBhvr>
                                        <p:cTn id="47" dur="1" fill="hold">
                                          <p:stCondLst>
                                            <p:cond delay="999"/>
                                          </p:stCondLst>
                                        </p:cTn>
                                        <p:tgtEl>
                                          <p:spTgt spid="32"/>
                                        </p:tgtEl>
                                        <p:attrNameLst>
                                          <p:attrName>style.visibility</p:attrName>
                                        </p:attrNameLst>
                                      </p:cBhvr>
                                      <p:to>
                                        <p:strVal val="hidden"/>
                                      </p:to>
                                    </p:set>
                                  </p:childTnLst>
                                </p:cTn>
                              </p:par>
                            </p:childTnLst>
                          </p:cTn>
                        </p:par>
                        <p:par>
                          <p:cTn id="48" fill="hold" nodeType="afterGroup">
                            <p:stCondLst>
                              <p:cond delay="3000"/>
                            </p:stCondLst>
                            <p:childTnLst>
                              <p:par>
                                <p:cTn id="49" presetID="21" presetClass="exit" presetSubtype="1" fill="hold" nodeType="afterEffect">
                                  <p:stCondLst>
                                    <p:cond delay="0"/>
                                  </p:stCondLst>
                                  <p:childTnLst>
                                    <p:animEffect transition="out" filter="wheel(1)">
                                      <p:cBhvr>
                                        <p:cTn id="50" dur="1000"/>
                                        <p:tgtEl>
                                          <p:spTgt spid="31"/>
                                        </p:tgtEl>
                                      </p:cBhvr>
                                    </p:animEffect>
                                    <p:set>
                                      <p:cBhvr>
                                        <p:cTn id="51" dur="1" fill="hold">
                                          <p:stCondLst>
                                            <p:cond delay="999"/>
                                          </p:stCondLst>
                                        </p:cTn>
                                        <p:tgtEl>
                                          <p:spTgt spid="31"/>
                                        </p:tgtEl>
                                        <p:attrNameLst>
                                          <p:attrName>style.visibility</p:attrName>
                                        </p:attrNameLst>
                                      </p:cBhvr>
                                      <p:to>
                                        <p:strVal val="hidden"/>
                                      </p:to>
                                    </p:set>
                                  </p:childTnLst>
                                </p:cTn>
                              </p:par>
                            </p:childTnLst>
                          </p:cTn>
                        </p:par>
                        <p:par>
                          <p:cTn id="52" fill="hold" nodeType="afterGroup">
                            <p:stCondLst>
                              <p:cond delay="4000"/>
                            </p:stCondLst>
                            <p:childTnLst>
                              <p:par>
                                <p:cTn id="53" presetID="21" presetClass="exit" presetSubtype="1" fill="hold" nodeType="afterEffect">
                                  <p:stCondLst>
                                    <p:cond delay="0"/>
                                  </p:stCondLst>
                                  <p:childTnLst>
                                    <p:animEffect transition="out" filter="wheel(1)">
                                      <p:cBhvr>
                                        <p:cTn id="54" dur="1000"/>
                                        <p:tgtEl>
                                          <p:spTgt spid="30"/>
                                        </p:tgtEl>
                                      </p:cBhvr>
                                    </p:animEffect>
                                    <p:set>
                                      <p:cBhvr>
                                        <p:cTn id="55" dur="1" fill="hold">
                                          <p:stCondLst>
                                            <p:cond delay="999"/>
                                          </p:stCondLst>
                                        </p:cTn>
                                        <p:tgtEl>
                                          <p:spTgt spid="30"/>
                                        </p:tgtEl>
                                        <p:attrNameLst>
                                          <p:attrName>style.visibility</p:attrName>
                                        </p:attrNameLst>
                                      </p:cBhvr>
                                      <p:to>
                                        <p:strVal val="hidden"/>
                                      </p:to>
                                    </p:set>
                                  </p:childTnLst>
                                </p:cTn>
                              </p:par>
                            </p:childTnLst>
                          </p:cTn>
                        </p:par>
                        <p:par>
                          <p:cTn id="56" fill="hold" nodeType="afterGroup">
                            <p:stCondLst>
                              <p:cond delay="5000"/>
                            </p:stCondLst>
                            <p:childTnLst>
                              <p:par>
                                <p:cTn id="57" presetID="21" presetClass="exit" presetSubtype="1" fill="hold" nodeType="afterEffect">
                                  <p:stCondLst>
                                    <p:cond delay="0"/>
                                  </p:stCondLst>
                                  <p:childTnLst>
                                    <p:animEffect transition="out" filter="wheel(1)">
                                      <p:cBhvr>
                                        <p:cTn id="58" dur="1000"/>
                                        <p:tgtEl>
                                          <p:spTgt spid="29"/>
                                        </p:tgtEl>
                                      </p:cBhvr>
                                    </p:animEffect>
                                    <p:set>
                                      <p:cBhvr>
                                        <p:cTn id="59" dur="1" fill="hold">
                                          <p:stCondLst>
                                            <p:cond delay="999"/>
                                          </p:stCondLst>
                                        </p:cTn>
                                        <p:tgtEl>
                                          <p:spTgt spid="29"/>
                                        </p:tgtEl>
                                        <p:attrNameLst>
                                          <p:attrName>style.visibility</p:attrName>
                                        </p:attrNameLst>
                                      </p:cBhvr>
                                      <p:to>
                                        <p:strVal val="hidden"/>
                                      </p:to>
                                    </p:set>
                                  </p:childTnLst>
                                </p:cTn>
                              </p:par>
                            </p:childTnLst>
                          </p:cTn>
                        </p:par>
                        <p:par>
                          <p:cTn id="60" fill="hold" nodeType="afterGroup">
                            <p:stCondLst>
                              <p:cond delay="6000"/>
                            </p:stCondLst>
                            <p:childTnLst>
                              <p:par>
                                <p:cTn id="61" presetID="21" presetClass="exit" presetSubtype="1" fill="hold" nodeType="afterEffect">
                                  <p:stCondLst>
                                    <p:cond delay="0"/>
                                  </p:stCondLst>
                                  <p:childTnLst>
                                    <p:animEffect transition="out" filter="wheel(1)">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childTnLst>
                          </p:cTn>
                        </p:par>
                        <p:par>
                          <p:cTn id="64" fill="hold" nodeType="afterGroup">
                            <p:stCondLst>
                              <p:cond delay="7000"/>
                            </p:stCondLst>
                            <p:childTnLst>
                              <p:par>
                                <p:cTn id="65" presetID="21" presetClass="exit" presetSubtype="1" fill="hold" nodeType="afterEffect">
                                  <p:stCondLst>
                                    <p:cond delay="0"/>
                                  </p:stCondLst>
                                  <p:childTnLst>
                                    <p:animEffect transition="out" filter="wheel(1)">
                                      <p:cBhvr>
                                        <p:cTn id="66" dur="1000"/>
                                        <p:tgtEl>
                                          <p:spTgt spid="27"/>
                                        </p:tgtEl>
                                      </p:cBhvr>
                                    </p:animEffect>
                                    <p:set>
                                      <p:cBhvr>
                                        <p:cTn id="67" dur="1" fill="hold">
                                          <p:stCondLst>
                                            <p:cond delay="999"/>
                                          </p:stCondLst>
                                        </p:cTn>
                                        <p:tgtEl>
                                          <p:spTgt spid="27"/>
                                        </p:tgtEl>
                                        <p:attrNameLst>
                                          <p:attrName>style.visibility</p:attrName>
                                        </p:attrNameLst>
                                      </p:cBhvr>
                                      <p:to>
                                        <p:strVal val="hidden"/>
                                      </p:to>
                                    </p:set>
                                  </p:childTnLst>
                                </p:cTn>
                              </p:par>
                            </p:childTnLst>
                          </p:cTn>
                        </p:par>
                        <p:par>
                          <p:cTn id="68" fill="hold" nodeType="afterGroup">
                            <p:stCondLst>
                              <p:cond delay="8000"/>
                            </p:stCondLst>
                            <p:childTnLst>
                              <p:par>
                                <p:cTn id="69" presetID="21" presetClass="exit" presetSubtype="1" fill="hold" nodeType="afterEffect">
                                  <p:stCondLst>
                                    <p:cond delay="0"/>
                                  </p:stCondLst>
                                  <p:childTnLst>
                                    <p:animEffect transition="out" filter="wheel(1)">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childTnLst>
                          </p:cTn>
                        </p:par>
                        <p:par>
                          <p:cTn id="72" fill="hold" nodeType="afterGroup">
                            <p:stCondLst>
                              <p:cond delay="9000"/>
                            </p:stCondLst>
                            <p:childTnLst>
                              <p:par>
                                <p:cTn id="73" presetID="21" presetClass="exit" presetSubtype="1" fill="hold" nodeType="afterEffect">
                                  <p:stCondLst>
                                    <p:cond delay="0"/>
                                  </p:stCondLst>
                                  <p:childTnLst>
                                    <p:animEffect transition="out" filter="wheel(1)">
                                      <p:cBhvr>
                                        <p:cTn id="74" dur="1000"/>
                                        <p:tgtEl>
                                          <p:spTgt spid="25"/>
                                        </p:tgtEl>
                                      </p:cBhvr>
                                    </p:animEffect>
                                    <p:set>
                                      <p:cBhvr>
                                        <p:cTn id="75" dur="1" fill="hold">
                                          <p:stCondLst>
                                            <p:cond delay="999"/>
                                          </p:stCondLst>
                                        </p:cTn>
                                        <p:tgtEl>
                                          <p:spTgt spid="25"/>
                                        </p:tgtEl>
                                        <p:attrNameLst>
                                          <p:attrName>style.visibility</p:attrName>
                                        </p:attrNameLst>
                                      </p:cBhvr>
                                      <p:to>
                                        <p:strVal val="hidden"/>
                                      </p:to>
                                    </p:set>
                                  </p:childTnLst>
                                </p:cTn>
                              </p:par>
                            </p:childTnLst>
                          </p:cTn>
                        </p:par>
                        <p:par>
                          <p:cTn id="76" fill="hold" nodeType="afterGroup">
                            <p:stCondLst>
                              <p:cond delay="10000"/>
                            </p:stCondLst>
                            <p:childTnLst>
                              <p:par>
                                <p:cTn id="77" presetID="21" presetClass="exit" presetSubtype="1" fill="hold" nodeType="afterEffect">
                                  <p:stCondLst>
                                    <p:cond delay="0"/>
                                  </p:stCondLst>
                                  <p:childTnLst>
                                    <p:animEffect transition="out" filter="wheel(1)">
                                      <p:cBhvr>
                                        <p:cTn id="78" dur="1000"/>
                                        <p:tgtEl>
                                          <p:spTgt spid="24"/>
                                        </p:tgtEl>
                                      </p:cBhvr>
                                    </p:animEffect>
                                    <p:set>
                                      <p:cBhvr>
                                        <p:cTn id="79" dur="1" fill="hold">
                                          <p:stCondLst>
                                            <p:cond delay="999"/>
                                          </p:stCondLst>
                                        </p:cTn>
                                        <p:tgtEl>
                                          <p:spTgt spid="24"/>
                                        </p:tgtEl>
                                        <p:attrNameLst>
                                          <p:attrName>style.visibility</p:attrName>
                                        </p:attrNameLst>
                                      </p:cBhvr>
                                      <p:to>
                                        <p:strVal val="hidden"/>
                                      </p:to>
                                    </p:set>
                                  </p:childTnLst>
                                </p:cTn>
                              </p:par>
                            </p:childTnLst>
                          </p:cTn>
                        </p:par>
                        <p:par>
                          <p:cTn id="80" fill="hold" nodeType="afterGroup">
                            <p:stCondLst>
                              <p:cond delay="11000"/>
                            </p:stCondLst>
                            <p:childTnLst>
                              <p:par>
                                <p:cTn id="81" presetID="21" presetClass="exit" presetSubtype="1" fill="hold" nodeType="afterEffect">
                                  <p:stCondLst>
                                    <p:cond delay="0"/>
                                  </p:stCondLst>
                                  <p:childTnLst>
                                    <p:animEffect transition="out" filter="wheel(1)">
                                      <p:cBhvr>
                                        <p:cTn id="82" dur="1000"/>
                                        <p:tgtEl>
                                          <p:spTgt spid="23"/>
                                        </p:tgtEl>
                                      </p:cBhvr>
                                    </p:animEffect>
                                    <p:set>
                                      <p:cBhvr>
                                        <p:cTn id="83" dur="1" fill="hold">
                                          <p:stCondLst>
                                            <p:cond delay="999"/>
                                          </p:stCondLst>
                                        </p:cTn>
                                        <p:tgtEl>
                                          <p:spTgt spid="23"/>
                                        </p:tgtEl>
                                        <p:attrNameLst>
                                          <p:attrName>style.visibility</p:attrName>
                                        </p:attrNameLst>
                                      </p:cBhvr>
                                      <p:to>
                                        <p:strVal val="hidden"/>
                                      </p:to>
                                    </p:set>
                                  </p:childTnLst>
                                </p:cTn>
                              </p:par>
                            </p:childTnLst>
                          </p:cTn>
                        </p:par>
                        <p:par>
                          <p:cTn id="84" fill="hold" nodeType="afterGroup">
                            <p:stCondLst>
                              <p:cond delay="12000"/>
                            </p:stCondLst>
                            <p:childTnLst>
                              <p:par>
                                <p:cTn id="85" presetID="21" presetClass="exit" presetSubtype="1" fill="hold" nodeType="afterEffect">
                                  <p:stCondLst>
                                    <p:cond delay="0"/>
                                  </p:stCondLst>
                                  <p:childTnLst>
                                    <p:animEffect transition="out" filter="wheel(1)">
                                      <p:cBhvr>
                                        <p:cTn id="86" dur="1000"/>
                                        <p:tgtEl>
                                          <p:spTgt spid="22"/>
                                        </p:tgtEl>
                                      </p:cBhvr>
                                    </p:animEffect>
                                    <p:set>
                                      <p:cBhvr>
                                        <p:cTn id="87" dur="1" fill="hold">
                                          <p:stCondLst>
                                            <p:cond delay="999"/>
                                          </p:stCondLst>
                                        </p:cTn>
                                        <p:tgtEl>
                                          <p:spTgt spid="22"/>
                                        </p:tgtEl>
                                        <p:attrNameLst>
                                          <p:attrName>style.visibility</p:attrName>
                                        </p:attrNameLst>
                                      </p:cBhvr>
                                      <p:to>
                                        <p:strVal val="hidden"/>
                                      </p:to>
                                    </p:set>
                                  </p:childTnLst>
                                </p:cTn>
                              </p:par>
                            </p:childTnLst>
                          </p:cTn>
                        </p:par>
                        <p:par>
                          <p:cTn id="88" fill="hold" nodeType="afterGroup">
                            <p:stCondLst>
                              <p:cond delay="13000"/>
                            </p:stCondLst>
                            <p:childTnLst>
                              <p:par>
                                <p:cTn id="89" presetID="21" presetClass="exit" presetSubtype="1" fill="hold" nodeType="afterEffect">
                                  <p:stCondLst>
                                    <p:cond delay="0"/>
                                  </p:stCondLst>
                                  <p:childTnLst>
                                    <p:animEffect transition="out" filter="wheel(1)">
                                      <p:cBhvr>
                                        <p:cTn id="90" dur="1000"/>
                                        <p:tgtEl>
                                          <p:spTgt spid="21"/>
                                        </p:tgtEl>
                                      </p:cBhvr>
                                    </p:animEffect>
                                    <p:set>
                                      <p:cBhvr>
                                        <p:cTn id="91" dur="1" fill="hold">
                                          <p:stCondLst>
                                            <p:cond delay="999"/>
                                          </p:stCondLst>
                                        </p:cTn>
                                        <p:tgtEl>
                                          <p:spTgt spid="21"/>
                                        </p:tgtEl>
                                        <p:attrNameLst>
                                          <p:attrName>style.visibility</p:attrName>
                                        </p:attrNameLst>
                                      </p:cBhvr>
                                      <p:to>
                                        <p:strVal val="hidden"/>
                                      </p:to>
                                    </p:set>
                                  </p:childTnLst>
                                </p:cTn>
                              </p:par>
                            </p:childTnLst>
                          </p:cTn>
                        </p:par>
                        <p:par>
                          <p:cTn id="92" fill="hold" nodeType="afterGroup">
                            <p:stCondLst>
                              <p:cond delay="14000"/>
                            </p:stCondLst>
                            <p:childTnLst>
                              <p:par>
                                <p:cTn id="93" presetID="21" presetClass="exit" presetSubtype="1" fill="hold" nodeType="afterEffect">
                                  <p:stCondLst>
                                    <p:cond delay="0"/>
                                  </p:stCondLst>
                                  <p:childTnLst>
                                    <p:animEffect transition="out" filter="wheel(1)">
                                      <p:cBhvr>
                                        <p:cTn id="94" dur="1000"/>
                                        <p:tgtEl>
                                          <p:spTgt spid="20"/>
                                        </p:tgtEl>
                                      </p:cBhvr>
                                    </p:animEffect>
                                    <p:set>
                                      <p:cBhvr>
                                        <p:cTn id="95" dur="1" fill="hold">
                                          <p:stCondLst>
                                            <p:cond delay="999"/>
                                          </p:stCondLst>
                                        </p:cTn>
                                        <p:tgtEl>
                                          <p:spTgt spid="20"/>
                                        </p:tgtEl>
                                        <p:attrNameLst>
                                          <p:attrName>style.visibility</p:attrName>
                                        </p:attrNameLst>
                                      </p:cBhvr>
                                      <p:to>
                                        <p:strVal val="hidden"/>
                                      </p:to>
                                    </p:set>
                                  </p:childTnLst>
                                </p:cTn>
                              </p:par>
                            </p:childTnLst>
                          </p:cTn>
                        </p:par>
                        <p:par>
                          <p:cTn id="96" fill="hold" nodeType="afterGroup">
                            <p:stCondLst>
                              <p:cond delay="15000"/>
                            </p:stCondLst>
                            <p:childTnLst>
                              <p:par>
                                <p:cTn id="97" presetID="21" presetClass="exit" presetSubtype="1" fill="hold" nodeType="afterEffect">
                                  <p:stCondLst>
                                    <p:cond delay="0"/>
                                  </p:stCondLst>
                                  <p:childTnLst>
                                    <p:animEffect transition="out" filter="wheel(1)">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childTnLst>
                          </p:cTn>
                        </p:par>
                        <p:par>
                          <p:cTn id="100" fill="hold" nodeType="afterGroup">
                            <p:stCondLst>
                              <p:cond delay="16000"/>
                            </p:stCondLst>
                            <p:childTnLst>
                              <p:par>
                                <p:cTn id="101" presetID="21" presetClass="exit" presetSubtype="1" fill="hold" nodeType="afterEffect">
                                  <p:stCondLst>
                                    <p:cond delay="0"/>
                                  </p:stCondLst>
                                  <p:childTnLst>
                                    <p:animEffect transition="out" filter="wheel(1)">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childTnLst>
                          </p:cTn>
                        </p:par>
                        <p:par>
                          <p:cTn id="104" fill="hold" nodeType="afterGroup">
                            <p:stCondLst>
                              <p:cond delay="17000"/>
                            </p:stCondLst>
                            <p:childTnLst>
                              <p:par>
                                <p:cTn id="105" presetID="21" presetClass="exit" presetSubtype="1" fill="hold" nodeType="afterEffect">
                                  <p:stCondLst>
                                    <p:cond delay="0"/>
                                  </p:stCondLst>
                                  <p:childTnLst>
                                    <p:animEffect transition="out" filter="wheel(1)">
                                      <p:cBhvr>
                                        <p:cTn id="106" dur="1000"/>
                                        <p:tgtEl>
                                          <p:spTgt spid="17"/>
                                        </p:tgtEl>
                                      </p:cBhvr>
                                    </p:animEffect>
                                    <p:set>
                                      <p:cBhvr>
                                        <p:cTn id="107" dur="1" fill="hold">
                                          <p:stCondLst>
                                            <p:cond delay="999"/>
                                          </p:stCondLst>
                                        </p:cTn>
                                        <p:tgtEl>
                                          <p:spTgt spid="17"/>
                                        </p:tgtEl>
                                        <p:attrNameLst>
                                          <p:attrName>style.visibility</p:attrName>
                                        </p:attrNameLst>
                                      </p:cBhvr>
                                      <p:to>
                                        <p:strVal val="hidden"/>
                                      </p:to>
                                    </p:set>
                                  </p:childTnLst>
                                </p:cTn>
                              </p:par>
                            </p:childTnLst>
                          </p:cTn>
                        </p:par>
                        <p:par>
                          <p:cTn id="108" fill="hold" nodeType="afterGroup">
                            <p:stCondLst>
                              <p:cond delay="18000"/>
                            </p:stCondLst>
                            <p:childTnLst>
                              <p:par>
                                <p:cTn id="109" presetID="21" presetClass="exit" presetSubtype="1" fill="hold" nodeType="afterEffect">
                                  <p:stCondLst>
                                    <p:cond delay="0"/>
                                  </p:stCondLst>
                                  <p:childTnLst>
                                    <p:animEffect transition="out" filter="wheel(1)">
                                      <p:cBhvr>
                                        <p:cTn id="110" dur="1000"/>
                                        <p:tgtEl>
                                          <p:spTgt spid="16"/>
                                        </p:tgtEl>
                                      </p:cBhvr>
                                    </p:animEffect>
                                    <p:set>
                                      <p:cBhvr>
                                        <p:cTn id="111" dur="1" fill="hold">
                                          <p:stCondLst>
                                            <p:cond delay="999"/>
                                          </p:stCondLst>
                                        </p:cTn>
                                        <p:tgtEl>
                                          <p:spTgt spid="16"/>
                                        </p:tgtEl>
                                        <p:attrNameLst>
                                          <p:attrName>style.visibility</p:attrName>
                                        </p:attrNameLst>
                                      </p:cBhvr>
                                      <p:to>
                                        <p:strVal val="hidden"/>
                                      </p:to>
                                    </p:set>
                                  </p:childTnLst>
                                </p:cTn>
                              </p:par>
                            </p:childTnLst>
                          </p:cTn>
                        </p:par>
                        <p:par>
                          <p:cTn id="112" fill="hold" nodeType="afterGroup">
                            <p:stCondLst>
                              <p:cond delay="19000"/>
                            </p:stCondLst>
                            <p:childTnLst>
                              <p:par>
                                <p:cTn id="113" presetID="21" presetClass="exit" presetSubtype="1" fill="hold" nodeType="afterEffect">
                                  <p:stCondLst>
                                    <p:cond delay="0"/>
                                  </p:stCondLst>
                                  <p:childTnLst>
                                    <p:animEffect transition="out" filter="wheel(1)">
                                      <p:cBhvr>
                                        <p:cTn id="114" dur="1000"/>
                                        <p:tgtEl>
                                          <p:spTgt spid="4"/>
                                        </p:tgtEl>
                                      </p:cBhvr>
                                    </p:animEffect>
                                    <p:set>
                                      <p:cBhvr>
                                        <p:cTn id="11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6" restart="whenNotActive" fill="hold" evtFilter="cancelBubble" nodeType="interactiveSeq">
                <p:stCondLst>
                  <p:cond evt="onClick" delay="0">
                    <p:tgtEl>
                      <p:spTgt spid="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3" presetClass="entr" presetSubtype="32" fill="hold" nodeType="withEffect">
                                  <p:stCondLst>
                                    <p:cond delay="100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250" fill="hold"/>
                                        <p:tgtEl>
                                          <p:spTgt spid="12"/>
                                        </p:tgtEl>
                                        <p:attrNameLst>
                                          <p:attrName>ppt_w</p:attrName>
                                        </p:attrNameLst>
                                      </p:cBhvr>
                                      <p:tavLst>
                                        <p:tav tm="0">
                                          <p:val>
                                            <p:strVal val="4*#ppt_w"/>
                                          </p:val>
                                        </p:tav>
                                        <p:tav tm="100000">
                                          <p:val>
                                            <p:strVal val="#ppt_w"/>
                                          </p:val>
                                        </p:tav>
                                      </p:tavLst>
                                    </p:anim>
                                    <p:anim calcmode="lin" valueType="num">
                                      <p:cBhvr>
                                        <p:cTn id="12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6"/>
                  </p:tgtEl>
                </p:cond>
              </p:nextCondLst>
            </p:seq>
            <p:seq concurrent="1" nextAc="seek">
              <p:cTn id="123" restart="whenNotActive" fill="hold" evtFilter="cancelBubble" nodeType="interactiveSeq">
                <p:stCondLst>
                  <p:cond evt="onClick" delay="0">
                    <p:tgtEl>
                      <p:spTgt spid="9"/>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23" presetClass="entr" presetSubtype="32" fill="hold" nodeType="withEffect">
                                  <p:stCondLst>
                                    <p:cond delay="1000"/>
                                  </p:stCondLst>
                                  <p:childTnLst>
                                    <p:set>
                                      <p:cBhvr>
                                        <p:cTn id="127" dur="1" fill="hold">
                                          <p:stCondLst>
                                            <p:cond delay="0"/>
                                          </p:stCondLst>
                                        </p:cTn>
                                        <p:tgtEl>
                                          <p:spTgt spid="15"/>
                                        </p:tgtEl>
                                        <p:attrNameLst>
                                          <p:attrName>style.visibility</p:attrName>
                                        </p:attrNameLst>
                                      </p:cBhvr>
                                      <p:to>
                                        <p:strVal val="visible"/>
                                      </p:to>
                                    </p:set>
                                    <p:anim calcmode="lin" valueType="num">
                                      <p:cBhvr>
                                        <p:cTn id="128" dur="250" fill="hold"/>
                                        <p:tgtEl>
                                          <p:spTgt spid="15"/>
                                        </p:tgtEl>
                                        <p:attrNameLst>
                                          <p:attrName>ppt_w</p:attrName>
                                        </p:attrNameLst>
                                      </p:cBhvr>
                                      <p:tavLst>
                                        <p:tav tm="0">
                                          <p:val>
                                            <p:strVal val="4*#ppt_w"/>
                                          </p:val>
                                        </p:tav>
                                        <p:tav tm="100000">
                                          <p:val>
                                            <p:strVal val="#ppt_w"/>
                                          </p:val>
                                        </p:tav>
                                      </p:tavLst>
                                    </p:anim>
                                    <p:anim calcmode="lin" valueType="num">
                                      <p:cBhvr>
                                        <p:cTn id="12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130" restart="whenNotActive" fill="hold" evtFilter="cancelBubble" nodeType="interactiveSeq">
                <p:stCondLst>
                  <p:cond evt="onClick" delay="0">
                    <p:tgtEl>
                      <p:spTgt spid="10"/>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23" presetClass="entr" presetSubtype="32" fill="hold" nodeType="withEffect">
                                  <p:stCondLst>
                                    <p:cond delay="1000"/>
                                  </p:stCondLst>
                                  <p:childTnLst>
                                    <p:set>
                                      <p:cBhvr>
                                        <p:cTn id="134" dur="1" fill="hold">
                                          <p:stCondLst>
                                            <p:cond delay="0"/>
                                          </p:stCondLst>
                                        </p:cTn>
                                        <p:tgtEl>
                                          <p:spTgt spid="13"/>
                                        </p:tgtEl>
                                        <p:attrNameLst>
                                          <p:attrName>style.visibility</p:attrName>
                                        </p:attrNameLst>
                                      </p:cBhvr>
                                      <p:to>
                                        <p:strVal val="visible"/>
                                      </p:to>
                                    </p:set>
                                    <p:anim calcmode="lin" valueType="num">
                                      <p:cBhvr>
                                        <p:cTn id="135" dur="250" fill="hold"/>
                                        <p:tgtEl>
                                          <p:spTgt spid="13"/>
                                        </p:tgtEl>
                                        <p:attrNameLst>
                                          <p:attrName>ppt_w</p:attrName>
                                        </p:attrNameLst>
                                      </p:cBhvr>
                                      <p:tavLst>
                                        <p:tav tm="0">
                                          <p:val>
                                            <p:strVal val="4*#ppt_w"/>
                                          </p:val>
                                        </p:tav>
                                        <p:tav tm="100000">
                                          <p:val>
                                            <p:strVal val="#ppt_w"/>
                                          </p:val>
                                        </p:tav>
                                      </p:tavLst>
                                    </p:anim>
                                    <p:anim calcmode="lin" valueType="num">
                                      <p:cBhvr>
                                        <p:cTn id="13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1"/>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23" presetClass="entr" presetSubtype="32" fill="hold" nodeType="withEffect">
                                  <p:stCondLst>
                                    <p:cond delay="1000"/>
                                  </p:stCondLst>
                                  <p:childTnLst>
                                    <p:set>
                                      <p:cBhvr>
                                        <p:cTn id="141" dur="1" fill="hold">
                                          <p:stCondLst>
                                            <p:cond delay="0"/>
                                          </p:stCondLst>
                                        </p:cTn>
                                        <p:tgtEl>
                                          <p:spTgt spid="14"/>
                                        </p:tgtEl>
                                        <p:attrNameLst>
                                          <p:attrName>style.visibility</p:attrName>
                                        </p:attrNameLst>
                                      </p:cBhvr>
                                      <p:to>
                                        <p:strVal val="visible"/>
                                      </p:to>
                                    </p:set>
                                    <p:anim calcmode="lin" valueType="num">
                                      <p:cBhvr>
                                        <p:cTn id="142" dur="250" fill="hold"/>
                                        <p:tgtEl>
                                          <p:spTgt spid="14"/>
                                        </p:tgtEl>
                                        <p:attrNameLst>
                                          <p:attrName>ppt_w</p:attrName>
                                        </p:attrNameLst>
                                      </p:cBhvr>
                                      <p:tavLst>
                                        <p:tav tm="0">
                                          <p:val>
                                            <p:strVal val="4*#ppt_w"/>
                                          </p:val>
                                        </p:tav>
                                        <p:tav tm="100000">
                                          <p:val>
                                            <p:strVal val="#ppt_w"/>
                                          </p:val>
                                        </p:tav>
                                      </p:tavLst>
                                    </p:anim>
                                    <p:anim calcmode="lin" valueType="num">
                                      <p:cBhvr>
                                        <p:cTn id="1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1"/>
                  </p:tgtEl>
                </p:cond>
              </p:nextCondLst>
            </p:seq>
          </p:childTnLst>
        </p:cTn>
      </p:par>
    </p:tnLst>
    <p:bldLst>
      <p:bldP spid="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5">
            <a:hlinkClick r:id="rId2" action="ppaction://hlinksldjump"/>
            <a:extLst>
              <a:ext uri="{FF2B5EF4-FFF2-40B4-BE49-F238E27FC236}">
                <a16:creationId xmlns:a16="http://schemas.microsoft.com/office/drawing/2014/main" id="{F05E487E-F033-FF57-270C-08B780F9E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5387975"/>
            <a:ext cx="2400300" cy="14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5944F0C-A094-3B92-2A8D-B9E4739DCFB2}"/>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pic>
        <p:nvPicPr>
          <p:cNvPr id="3" name="Picture 2">
            <a:extLst>
              <a:ext uri="{FF2B5EF4-FFF2-40B4-BE49-F238E27FC236}">
                <a16:creationId xmlns:a16="http://schemas.microsoft.com/office/drawing/2014/main" id="{04E4F2EA-5369-9AEB-2528-053DCC233399}"/>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12809009" y="3182409"/>
            <a:ext cx="1086908" cy="118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5D6B3B6-4014-5B29-67DC-6A79D5E931B7}"/>
              </a:ext>
            </a:extLst>
          </p:cNvPr>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9593792" y="7064375"/>
            <a:ext cx="812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189670D-A5C3-5E0B-F555-782EA3296F81}"/>
              </a:ext>
            </a:extLst>
          </p:cNvPr>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10179050" y="7679267"/>
            <a:ext cx="520700" cy="56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6">
            <a:extLst>
              <a:ext uri="{FF2B5EF4-FFF2-40B4-BE49-F238E27FC236}">
                <a16:creationId xmlns:a16="http://schemas.microsoft.com/office/drawing/2014/main" id="{428F214D-6AAC-4A9F-60D4-1A740921DED9}"/>
              </a:ext>
            </a:extLst>
          </p:cNvPr>
          <p:cNvSpPr/>
          <p:nvPr/>
        </p:nvSpPr>
        <p:spPr>
          <a:xfrm>
            <a:off x="-865717" y="7450667"/>
            <a:ext cx="56620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8" name="Cloud 7">
            <a:extLst>
              <a:ext uri="{FF2B5EF4-FFF2-40B4-BE49-F238E27FC236}">
                <a16:creationId xmlns:a16="http://schemas.microsoft.com/office/drawing/2014/main" id="{199FFE47-84E0-7469-17F6-5B87006A5BF7}"/>
              </a:ext>
            </a:extLst>
          </p:cNvPr>
          <p:cNvSpPr/>
          <p:nvPr/>
        </p:nvSpPr>
        <p:spPr>
          <a:xfrm>
            <a:off x="13449300" y="7251700"/>
            <a:ext cx="892175" cy="5482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10" name="Wave 9">
            <a:extLst>
              <a:ext uri="{FF2B5EF4-FFF2-40B4-BE49-F238E27FC236}">
                <a16:creationId xmlns:a16="http://schemas.microsoft.com/office/drawing/2014/main" id="{7AB5012C-615B-04B5-9A96-132AA7153702}"/>
              </a:ext>
            </a:extLst>
          </p:cNvPr>
          <p:cNvSpPr/>
          <p:nvPr/>
        </p:nvSpPr>
        <p:spPr>
          <a:xfrm>
            <a:off x="3088217" y="1896534"/>
            <a:ext cx="6708775" cy="2214033"/>
          </a:xfrm>
          <a:custGeom>
            <a:avLst/>
            <a:gdLst>
              <a:gd name="connsiteX0" fmla="*/ 0 w 10062999"/>
              <a:gd name="connsiteY0" fmla="*/ 415073 h 3320583"/>
              <a:gd name="connsiteX1" fmla="*/ 10062999 w 10062999"/>
              <a:gd name="connsiteY1" fmla="*/ 415073 h 3320583"/>
              <a:gd name="connsiteX2" fmla="*/ 10062999 w 10062999"/>
              <a:gd name="connsiteY2" fmla="*/ 913160 h 3320583"/>
              <a:gd name="connsiteX3" fmla="*/ 10062999 w 10062999"/>
              <a:gd name="connsiteY3" fmla="*/ 1411248 h 3320583"/>
              <a:gd name="connsiteX4" fmla="*/ 10062999 w 10062999"/>
              <a:gd name="connsiteY4" fmla="*/ 1959144 h 3320583"/>
              <a:gd name="connsiteX5" fmla="*/ 10062999 w 10062999"/>
              <a:gd name="connsiteY5" fmla="*/ 2457231 h 3320583"/>
              <a:gd name="connsiteX6" fmla="*/ 10062999 w 10062999"/>
              <a:gd name="connsiteY6" fmla="*/ 2905510 h 3320583"/>
              <a:gd name="connsiteX7" fmla="*/ 0 w 10062999"/>
              <a:gd name="connsiteY7" fmla="*/ 2905510 h 3320583"/>
              <a:gd name="connsiteX8" fmla="*/ 0 w 10062999"/>
              <a:gd name="connsiteY8" fmla="*/ 2382518 h 3320583"/>
              <a:gd name="connsiteX9" fmla="*/ 0 w 10062999"/>
              <a:gd name="connsiteY9" fmla="*/ 1934240 h 3320583"/>
              <a:gd name="connsiteX10" fmla="*/ 0 w 10062999"/>
              <a:gd name="connsiteY10" fmla="*/ 1436152 h 3320583"/>
              <a:gd name="connsiteX11" fmla="*/ 0 w 10062999"/>
              <a:gd name="connsiteY11" fmla="*/ 1012778 h 3320583"/>
              <a:gd name="connsiteX12" fmla="*/ 0 w 10062999"/>
              <a:gd name="connsiteY12" fmla="*/ 415073 h 332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2999" h="3320583" fill="none" extrusionOk="0">
                <a:moveTo>
                  <a:pt x="0" y="415073"/>
                </a:moveTo>
                <a:cubicBezTo>
                  <a:pt x="3672393" y="-578902"/>
                  <a:pt x="7214489" y="1355774"/>
                  <a:pt x="10062999" y="415073"/>
                </a:cubicBezTo>
                <a:cubicBezTo>
                  <a:pt x="10070362" y="521663"/>
                  <a:pt x="10043901" y="802493"/>
                  <a:pt x="10062999" y="913160"/>
                </a:cubicBezTo>
                <a:cubicBezTo>
                  <a:pt x="10082097" y="1023827"/>
                  <a:pt x="10016509" y="1259408"/>
                  <a:pt x="10062999" y="1411248"/>
                </a:cubicBezTo>
                <a:cubicBezTo>
                  <a:pt x="10109489" y="1563088"/>
                  <a:pt x="10041634" y="1742559"/>
                  <a:pt x="10062999" y="1959144"/>
                </a:cubicBezTo>
                <a:cubicBezTo>
                  <a:pt x="10084364" y="2175729"/>
                  <a:pt x="10054516" y="2329199"/>
                  <a:pt x="10062999" y="2457231"/>
                </a:cubicBezTo>
                <a:cubicBezTo>
                  <a:pt x="10071482" y="2585263"/>
                  <a:pt x="10057937" y="2805046"/>
                  <a:pt x="10062999" y="2905510"/>
                </a:cubicBezTo>
                <a:cubicBezTo>
                  <a:pt x="6312916" y="4305379"/>
                  <a:pt x="3518928" y="1225224"/>
                  <a:pt x="0" y="2905510"/>
                </a:cubicBezTo>
                <a:cubicBezTo>
                  <a:pt x="-34516" y="2727737"/>
                  <a:pt x="54808" y="2569941"/>
                  <a:pt x="0" y="2382518"/>
                </a:cubicBezTo>
                <a:cubicBezTo>
                  <a:pt x="-54808" y="2195095"/>
                  <a:pt x="41391" y="2082173"/>
                  <a:pt x="0" y="1934240"/>
                </a:cubicBezTo>
                <a:cubicBezTo>
                  <a:pt x="-41391" y="1786307"/>
                  <a:pt x="32035" y="1642751"/>
                  <a:pt x="0" y="1436152"/>
                </a:cubicBezTo>
                <a:cubicBezTo>
                  <a:pt x="-32035" y="1229553"/>
                  <a:pt x="32113" y="1161349"/>
                  <a:pt x="0" y="1012778"/>
                </a:cubicBezTo>
                <a:cubicBezTo>
                  <a:pt x="-32113" y="864207"/>
                  <a:pt x="11445" y="683449"/>
                  <a:pt x="0" y="415073"/>
                </a:cubicBezTo>
                <a:close/>
              </a:path>
              <a:path w="10062999" h="3320583" stroke="0" extrusionOk="0">
                <a:moveTo>
                  <a:pt x="0" y="415073"/>
                </a:moveTo>
                <a:cubicBezTo>
                  <a:pt x="2444145" y="-1529928"/>
                  <a:pt x="5846461" y="2122248"/>
                  <a:pt x="10062999" y="415073"/>
                </a:cubicBezTo>
                <a:cubicBezTo>
                  <a:pt x="10117467" y="537976"/>
                  <a:pt x="10040161" y="696006"/>
                  <a:pt x="10062999" y="962969"/>
                </a:cubicBezTo>
                <a:cubicBezTo>
                  <a:pt x="10085837" y="1229932"/>
                  <a:pt x="10048133" y="1284633"/>
                  <a:pt x="10062999" y="1436152"/>
                </a:cubicBezTo>
                <a:cubicBezTo>
                  <a:pt x="10077865" y="1587671"/>
                  <a:pt x="10062964" y="1725813"/>
                  <a:pt x="10062999" y="1884431"/>
                </a:cubicBezTo>
                <a:cubicBezTo>
                  <a:pt x="10063034" y="2043049"/>
                  <a:pt x="10031238" y="2188667"/>
                  <a:pt x="10062999" y="2407423"/>
                </a:cubicBezTo>
                <a:cubicBezTo>
                  <a:pt x="10094760" y="2626179"/>
                  <a:pt x="10061933" y="2785341"/>
                  <a:pt x="10062999" y="2905510"/>
                </a:cubicBezTo>
                <a:cubicBezTo>
                  <a:pt x="7205219" y="3481014"/>
                  <a:pt x="2688047" y="2107461"/>
                  <a:pt x="0" y="2905510"/>
                </a:cubicBezTo>
                <a:cubicBezTo>
                  <a:pt x="-1839" y="2697010"/>
                  <a:pt x="18568" y="2532147"/>
                  <a:pt x="0" y="2407423"/>
                </a:cubicBezTo>
                <a:cubicBezTo>
                  <a:pt x="-18568" y="2282699"/>
                  <a:pt x="9887" y="2088317"/>
                  <a:pt x="0" y="1984048"/>
                </a:cubicBezTo>
                <a:cubicBezTo>
                  <a:pt x="-9887" y="1879779"/>
                  <a:pt x="2894" y="1633078"/>
                  <a:pt x="0" y="1485961"/>
                </a:cubicBezTo>
                <a:cubicBezTo>
                  <a:pt x="-2894" y="1338844"/>
                  <a:pt x="51757" y="1194985"/>
                  <a:pt x="0" y="987874"/>
                </a:cubicBezTo>
                <a:cubicBezTo>
                  <a:pt x="-51757" y="780763"/>
                  <a:pt x="54721" y="596371"/>
                  <a:pt x="0" y="415073"/>
                </a:cubicBezTo>
                <a:close/>
              </a:path>
            </a:pathLst>
          </a:custGeom>
          <a:solidFill>
            <a:schemeClr val="accent3">
              <a:lumMod val="20000"/>
              <a:lumOff val="80000"/>
            </a:schemeClr>
          </a:solidFill>
          <a:ln w="50800" cmpd="dbl">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23">
              <a:defRPr/>
            </a:pPr>
            <a:r>
              <a:rPr lang="en-US" sz="3600" b="1" dirty="0">
                <a:solidFill>
                  <a:srgbClr val="00B050"/>
                </a:solidFill>
                <a:latin typeface="Times New Roman" panose="02020603050405020304" pitchFamily="18" charset="0"/>
                <a:cs typeface="Times New Roman" panose="02020603050405020304" pitchFamily="18" charset="0"/>
              </a:rPr>
              <a:t>“Ô may </a:t>
            </a:r>
            <a:r>
              <a:rPr lang="en-US" sz="3600" b="1" dirty="0" err="1">
                <a:solidFill>
                  <a:srgbClr val="00B050"/>
                </a:solidFill>
                <a:latin typeface="Times New Roman" panose="02020603050405020304" pitchFamily="18" charset="0"/>
                <a:cs typeface="Times New Roman" panose="02020603050405020304" pitchFamily="18" charset="0"/>
              </a:rPr>
              <a:t>mắn</a:t>
            </a:r>
            <a:r>
              <a:rPr lang="en-US" sz="3600" b="1" dirty="0">
                <a:solidFill>
                  <a:srgbClr val="00B050"/>
                </a:solidFill>
                <a:latin typeface="Times New Roman" panose="02020603050405020304" pitchFamily="18" charset="0"/>
                <a:cs typeface="Times New Roman" panose="02020603050405020304" pitchFamily="18" charset="0"/>
              </a:rPr>
              <a:t>”</a:t>
            </a:r>
          </a:p>
          <a:p>
            <a:pPr algn="ctr" defTabSz="457223">
              <a:defRPr/>
            </a:pPr>
            <a:r>
              <a:rPr lang="en-US" sz="3600" b="1" dirty="0">
                <a:solidFill>
                  <a:srgbClr val="00B050"/>
                </a:solidFill>
                <a:latin typeface="Times New Roman" panose="02020603050405020304" pitchFamily="18" charset="0"/>
                <a:cs typeface="Times New Roman" panose="02020603050405020304" pitchFamily="18" charset="0"/>
              </a:rPr>
              <a:t>XIN MỜI CẢ TỔ HÁT 1 BÀI </a:t>
            </a:r>
          </a:p>
        </p:txBody>
      </p:sp>
      <p:pic>
        <p:nvPicPr>
          <p:cNvPr id="11" name="Picture 16">
            <a:extLst>
              <a:ext uri="{FF2B5EF4-FFF2-40B4-BE49-F238E27FC236}">
                <a16:creationId xmlns:a16="http://schemas.microsoft.com/office/drawing/2014/main" id="{9F82B79F-8119-BE2C-93A5-55132EE6E11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32392" y="1805517"/>
            <a:ext cx="2012950" cy="221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Tieng-vo-tay-khan-gia-www_tiengdong_com">
            <a:hlinkClick r:id="" action="ppaction://media"/>
            <a:extLst>
              <a:ext uri="{FF2B5EF4-FFF2-40B4-BE49-F238E27FC236}">
                <a16:creationId xmlns:a16="http://schemas.microsoft.com/office/drawing/2014/main" id="{643C334A-4E17-964A-D374-2ABB7C9FB9C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796992" y="58832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250" fill="hold"/>
                                        <p:tgtEl>
                                          <p:spTgt spid="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par>
                                <p:cTn id="11" presetID="2" presetClass="entr" presetSubtype="2" repeatCount="indefinite"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0" fill="hold"/>
                                        <p:tgtEl>
                                          <p:spTgt spid="7"/>
                                        </p:tgtEl>
                                        <p:attrNameLst>
                                          <p:attrName>ppt_x</p:attrName>
                                        </p:attrNameLst>
                                      </p:cBhvr>
                                      <p:tavLst>
                                        <p:tav tm="0">
                                          <p:val>
                                            <p:strVal val="1+#ppt_w/2"/>
                                          </p:val>
                                        </p:tav>
                                        <p:tav tm="100000">
                                          <p:val>
                                            <p:strVal val="#ppt_x"/>
                                          </p:val>
                                        </p:tav>
                                      </p:tavLst>
                                    </p:anim>
                                    <p:anim calcmode="lin" valueType="num">
                                      <p:cBhvr additive="base">
                                        <p:cTn id="14" dur="200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0" fill="hold"/>
                                        <p:tgtEl>
                                          <p:spTgt spid="8"/>
                                        </p:tgtEl>
                                        <p:attrNameLst>
                                          <p:attrName>ppt_x</p:attrName>
                                        </p:attrNameLst>
                                      </p:cBhvr>
                                      <p:tavLst>
                                        <p:tav tm="0">
                                          <p:val>
                                            <p:strVal val="0-#ppt_w/2"/>
                                          </p:val>
                                        </p:tav>
                                        <p:tav tm="100000">
                                          <p:val>
                                            <p:strVal val="#ppt_x"/>
                                          </p:val>
                                        </p:tav>
                                      </p:tavLst>
                                    </p:anim>
                                    <p:anim calcmode="lin" valueType="num">
                                      <p:cBhvr additive="base">
                                        <p:cTn id="18" dur="20000" fill="hold"/>
                                        <p:tgtEl>
                                          <p:spTgt spid="8"/>
                                        </p:tgtEl>
                                        <p:attrNameLst>
                                          <p:attrName>ppt_y</p:attrName>
                                        </p:attrNameLst>
                                      </p:cBhvr>
                                      <p:tavLst>
                                        <p:tav tm="0">
                                          <p:val>
                                            <p:strVal val="#ppt_y"/>
                                          </p:val>
                                        </p:tav>
                                        <p:tav tm="100000">
                                          <p:val>
                                            <p:strVal val="#ppt_y"/>
                                          </p:val>
                                        </p:tav>
                                      </p:tavLst>
                                    </p:anim>
                                  </p:childTnLst>
                                </p:cTn>
                              </p:par>
                              <p:par>
                                <p:cTn id="19" presetID="0" presetClass="path" presetSubtype="0" repeatCount="2000" accel="50000" decel="50000" fill="hold" nodeType="withEffect">
                                  <p:stCondLst>
                                    <p:cond delay="0"/>
                                  </p:stCondLst>
                                  <p:childTnLst>
                                    <p:animMotion origin="layout" path="M 0.09844 -0.17848 C 0.11928 -0.18218 0.13946 -0.17593 0.15834 -0.17361 C 0.18685 -0.17824 0.23334 -0.1581 0.25378 -0.15185 C 0.2599 -0.14838 0.26602 -0.14329 0.27175 -0.13797 C 0.27409 -0.13403 0.27527 -0.12894 0.27865 -0.1257 C 0.28165 -0.12223 0.28516 -0.12153 0.28933 -0.12014 C 0.30469 -0.10023 0.2961 -0.1088 0.34128 -0.10417 C 0.34362 -0.1044 0.34987 -0.11389 0.35092 -0.11435 C 0.35769 -0.11968 0.37006 -0.1213 0.37839 -0.12338 C 0.39154 -0.13449 0.40795 -0.13519 0.42383 -0.13449 C 0.43204 -0.13264 0.44154 -0.13056 0.44987 -0.12593 C 0.46159 -0.12037 0.46472 -0.11135 0.47383 -0.10116 C 0.47709 -0.09885 0.49128 -0.09352 0.49297 -0.09121 C 0.51407 -0.08935 0.5198 -0.09005 0.54193 -0.07894 C 0.54883 -0.07685 0.55443 -0.0507 0.55808 -0.04422 C 0.56107 -0.03843 0.56641 -0.03611 0.56941 -0.03148 C 0.58138 -0.01088 0.5668 -0.03125 0.57826 -0.01574 C 0.58295 -0.00023 0.57982 -0.01042 0.58972 0.01065 C 0.59102 0.01319 0.59011 0.01852 0.59167 0.02106 C 0.59467 0.025 0.60222 0.0287 0.60235 0.0287 C 0.60886 0.02824 0.61563 0.03194 0.62292 0.03171 C 0.628 0.03102 0.63894 0.02592 0.63881 0.02615 C 0.6504 0.00833 0.64428 0.01551 0.65756 0.00324 C 0.66706 -0.00486 0.66654 -0.01065 0.67709 -0.01667 C 0.67995 -0.01598 0.68412 -0.01505 0.68581 -0.01204 C 0.68868 -0.00787 0.69037 0.0044 0.69063 0.00486 C 0.68646 0.02893 0.68464 0.05602 0.67644 0.07801 C 0.6711 0.09236 0.65678 0.09815 0.64714 0.1044 C 0.64766 0.10926 0.64584 0.11365 0.64779 0.11875 C 0.64909 0.12083 0.65378 0.1199 0.65638 0.12176 C 0.66107 0.12754 0.66485 0.13287 0.66941 0.13727 C 0.67149 0.14699 0.67331 0.15162 0.67123 0.16273 C 0.66928 0.17477 0.66797 0.18703 0.66394 0.1993 C 0.66277 0.20231 0.653 0.20787 0.65105 0.20879 C 0.6379 0.21551 0.62084 0.21041 0.60769 0.20833 C 0.56381 0.19305 0.53451 0.18495 0.49467 0.16527 C 0.47761 0.15578 0.44336 0.1419 0.44271 0.14213 C 0.43256 0.13125 0.42409 0.11875 0.41211 0.11065 C 0.39258 0.07963 0.37162 0.05694 0.34388 0.04398 C 0.31849 0.02361 0.2948 0.0368 0.26928 0.03981 C 0.26277 0.04514 0.25938 0.04861 0.25404 0.05 C 0.23269 0.06736 0.21329 0.07824 0.18985 0.08009 C 0.17071 0.08773 0.17852 0.08472 0.16498 0.08889 C 0.15964 0.0912 0.15391 0.08865 0.14792 0.09074 C 0.14167 0.09213 0.13685 0.09398 0.1293 0.09629 C 0.10157 0.08495 0.0724 0.07824 0.04428 0.06412 C 0.01784 0.05092 -0.00937 0.03611 -0.03606 0.02268 C -0.05 0.01134 -0.06549 0.00509 -0.07981 -0.00417 C -0.08346 -0.01389 -0.08841 -0.02315 -0.0914 -0.03449 C -0.08945 -0.0625 -0.08359 -0.1132 -0.06809 -0.13496 C -0.06328 -0.14236 -0.05794 -0.14746 -0.05208 -0.15417 C -0.05065 -0.15648 -0.0263 -0.16065 -0.02447 -0.16065 C -0.01862 -0.1588 -0.01041 -0.15672 -0.00572 -0.15324 C -0.00286 -0.15255 -0.00325 -0.14838 -0.0013 -0.14723 C 0.0004 -0.14491 0.00209 -0.14445 0.00417 -0.14283 C 0.00899 -0.13843 0.00977 -0.12801 0.0142 -0.13033 C 0.01954 -0.13195 0.02579 -0.13426 0.0306 -0.13681 C 0.03399 -0.1375 0.03659 -0.14213 0.04128 -0.14398 C 0.04388 -0.14468 0.0474 -0.1463 0.04974 -0.14699 C 0.05365 -0.14769 0.06055 -0.14908 0.06003 -0.14885 C 0.07513 -0.1625 0.05378 -0.14514 0.07136 -0.15417 C 0.07422 -0.15579 0.0754 -0.15949 0.07696 -0.16019 C 0.0836 -0.16482 0.09063 -0.16528 0.09662 -0.16875 C 0.10053 -0.17616 0.10222 -0.17292 0.09844 -0.17848 Z " pathEditMode="relative" rAng="660000" ptsTypes="AAAAAAAAAAAAAAAAAAAAAAAAAAAAAAAAAAAAAAAAAAAAAAAAAAAAAAAAAAAAAAAA">
                                      <p:cBhvr>
                                        <p:cTn id="20" dur="5000" fill="hold"/>
                                        <p:tgtEl>
                                          <p:spTgt spid="11"/>
                                        </p:tgtEl>
                                        <p:attrNameLst>
                                          <p:attrName>ppt_x</p:attrName>
                                          <p:attrName>ppt_y</p:attrName>
                                        </p:attrNameLst>
                                      </p:cBhvr>
                                      <p:rCtr x="20065"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5">
            <a:hlinkClick r:id="rId5" action="ppaction://hlinksldjump"/>
            <a:extLst>
              <a:ext uri="{FF2B5EF4-FFF2-40B4-BE49-F238E27FC236}">
                <a16:creationId xmlns:a16="http://schemas.microsoft.com/office/drawing/2014/main" id="{D4C89E44-224A-219F-33A9-5C106AE16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600" y="5387975"/>
            <a:ext cx="2400300" cy="14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178EEF3-C2A0-F980-C40B-8F590BACB295}"/>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pic>
        <p:nvPicPr>
          <p:cNvPr id="3" name="Picture 2">
            <a:extLst>
              <a:ext uri="{FF2B5EF4-FFF2-40B4-BE49-F238E27FC236}">
                <a16:creationId xmlns:a16="http://schemas.microsoft.com/office/drawing/2014/main" id="{CEDC0B56-FC11-5928-0B6B-0E6203DDBB72}"/>
              </a:ext>
            </a:extLst>
          </p:cNvPr>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9776883" y="7099300"/>
            <a:ext cx="812800" cy="8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F3B2366-B7A1-23CF-BF5B-54D0082E4ECB}"/>
              </a:ext>
            </a:extLst>
          </p:cNvPr>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10362142" y="7713133"/>
            <a:ext cx="520700" cy="56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8135B1-D97C-4FA6-EB2A-3910D728EE81}"/>
              </a:ext>
            </a:extLst>
          </p:cNvPr>
          <p:cNvSpPr/>
          <p:nvPr/>
        </p:nvSpPr>
        <p:spPr>
          <a:xfrm>
            <a:off x="119592" y="4980517"/>
            <a:ext cx="4906433" cy="770467"/>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457223">
              <a:defRPr/>
            </a:pPr>
            <a:r>
              <a:rPr lang="vi-VN" sz="3200" dirty="0">
                <a:solidFill>
                  <a:prstClr val="black"/>
                </a:solidFill>
              </a:rPr>
              <a:t>A. </a:t>
            </a:r>
            <a:r>
              <a:rPr lang="vi-VN" sz="3200" dirty="0">
                <a:solidFill>
                  <a:prstClr val="black"/>
                </a:solidFill>
                <a:latin typeface="Times New Roman" panose="02020603050405020304" pitchFamily="18" charset="0"/>
                <a:cs typeface="Times New Roman" panose="02020603050405020304" pitchFamily="18" charset="0"/>
              </a:rPr>
              <a:t>422</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7" name="Cloud 6">
            <a:extLst>
              <a:ext uri="{FF2B5EF4-FFF2-40B4-BE49-F238E27FC236}">
                <a16:creationId xmlns:a16="http://schemas.microsoft.com/office/drawing/2014/main" id="{76B77DC5-B302-FFE2-620F-1351C6A48908}"/>
              </a:ext>
            </a:extLst>
          </p:cNvPr>
          <p:cNvSpPr/>
          <p:nvPr/>
        </p:nvSpPr>
        <p:spPr>
          <a:xfrm>
            <a:off x="-683684" y="7485592"/>
            <a:ext cx="56726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8" name="Cloud 7">
            <a:extLst>
              <a:ext uri="{FF2B5EF4-FFF2-40B4-BE49-F238E27FC236}">
                <a16:creationId xmlns:a16="http://schemas.microsoft.com/office/drawing/2014/main" id="{671DB38F-3FC4-0CCA-A5DB-4A4653873A6B}"/>
              </a:ext>
            </a:extLst>
          </p:cNvPr>
          <p:cNvSpPr/>
          <p:nvPr/>
        </p:nvSpPr>
        <p:spPr>
          <a:xfrm>
            <a:off x="13632392" y="7285567"/>
            <a:ext cx="891117"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423">
              <a:defRPr/>
            </a:pPr>
            <a:endParaRPr lang="vi-VN" sz="1867" dirty="0">
              <a:solidFill>
                <a:prstClr val="white"/>
              </a:solidFill>
            </a:endParaRPr>
          </a:p>
        </p:txBody>
      </p:sp>
      <p:sp>
        <p:nvSpPr>
          <p:cNvPr id="9" name="Rectangle 8">
            <a:extLst>
              <a:ext uri="{FF2B5EF4-FFF2-40B4-BE49-F238E27FC236}">
                <a16:creationId xmlns:a16="http://schemas.microsoft.com/office/drawing/2014/main" id="{04409438-1066-61C7-7583-9011FC3949EE}"/>
              </a:ext>
            </a:extLst>
          </p:cNvPr>
          <p:cNvSpPr/>
          <p:nvPr/>
        </p:nvSpPr>
        <p:spPr>
          <a:xfrm>
            <a:off x="5140326" y="4994275"/>
            <a:ext cx="4906433" cy="770467"/>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457223">
              <a:defRPr/>
            </a:pPr>
            <a:r>
              <a:rPr lang="vi-VN" sz="3200" dirty="0">
                <a:solidFill>
                  <a:prstClr val="black"/>
                </a:solidFill>
              </a:rPr>
              <a:t>B. </a:t>
            </a:r>
            <a:r>
              <a:rPr lang="vi-VN" sz="3200" dirty="0">
                <a:solidFill>
                  <a:prstClr val="black"/>
                </a:solidFill>
                <a:latin typeface="Times New Roman" panose="02020603050405020304" pitchFamily="18" charset="0"/>
                <a:cs typeface="Times New Roman" panose="02020603050405020304" pitchFamily="18" charset="0"/>
              </a:rPr>
              <a:t>433</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3330EAF-0AC4-92E5-AF3B-1CB69D6A76DE}"/>
              </a:ext>
            </a:extLst>
          </p:cNvPr>
          <p:cNvSpPr/>
          <p:nvPr/>
        </p:nvSpPr>
        <p:spPr>
          <a:xfrm>
            <a:off x="119592" y="5869517"/>
            <a:ext cx="4906433" cy="770467"/>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457223">
              <a:defRPr/>
            </a:pPr>
            <a:r>
              <a:rPr lang="vi-VN" sz="3200" dirty="0">
                <a:solidFill>
                  <a:prstClr val="black"/>
                </a:solidFill>
              </a:rPr>
              <a:t>C. </a:t>
            </a:r>
            <a:r>
              <a:rPr lang="vi-VN" sz="3200" dirty="0">
                <a:solidFill>
                  <a:prstClr val="black"/>
                </a:solidFill>
                <a:latin typeface="Times New Roman" panose="02020603050405020304" pitchFamily="18" charset="0"/>
                <a:cs typeface="Times New Roman" panose="02020603050405020304" pitchFamily="18" charset="0"/>
              </a:rPr>
              <a:t>432</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D0FBFA4-E399-EEFA-BC4C-C3532F4D088D}"/>
              </a:ext>
            </a:extLst>
          </p:cNvPr>
          <p:cNvSpPr/>
          <p:nvPr/>
        </p:nvSpPr>
        <p:spPr>
          <a:xfrm>
            <a:off x="5140326" y="5873750"/>
            <a:ext cx="4906433" cy="770467"/>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defTabSz="457223">
              <a:defRPr/>
            </a:pPr>
            <a:r>
              <a:rPr lang="vi-VN" sz="3200" dirty="0">
                <a:solidFill>
                  <a:prstClr val="black"/>
                </a:solidFill>
              </a:rPr>
              <a:t>D. </a:t>
            </a:r>
            <a:r>
              <a:rPr lang="en-US" sz="3200" dirty="0">
                <a:solidFill>
                  <a:prstClr val="black"/>
                </a:solidFill>
                <a:latin typeface="Times New Roman" panose="02020603050405020304" pitchFamily="18" charset="0"/>
                <a:cs typeface="Times New Roman" panose="02020603050405020304" pitchFamily="18" charset="0"/>
              </a:rPr>
              <a:t>282</a:t>
            </a:r>
            <a:endParaRPr lang="vi-VN" sz="3200" kern="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3BA8731-1B6C-5679-6122-D0FA66570B2D}"/>
              </a:ext>
            </a:extLst>
          </p:cNvPr>
          <p:cNvPicPr>
            <a:picLocks noChangeAspect="1"/>
          </p:cNvPicPr>
          <p:nvPr/>
        </p:nvPicPr>
        <p:blipFill rotWithShape="1">
          <a:blip r:embed="rId9" cstate="print">
            <a:duotone>
              <a:prstClr val="black"/>
              <a:schemeClr val="accent6">
                <a:tint val="45000"/>
                <a:satMod val="400000"/>
              </a:schemeClr>
            </a:duotone>
          </a:blip>
          <a:srcRect r="-5485"/>
          <a:stretch/>
        </p:blipFill>
        <p:spPr>
          <a:xfrm>
            <a:off x="4141104" y="5005765"/>
            <a:ext cx="885137" cy="708059"/>
          </a:xfrm>
          <a:prstGeom prst="rect">
            <a:avLst/>
          </a:prstGeom>
        </p:spPr>
      </p:pic>
      <p:pic>
        <p:nvPicPr>
          <p:cNvPr id="13" name="Picture 12">
            <a:extLst>
              <a:ext uri="{FF2B5EF4-FFF2-40B4-BE49-F238E27FC236}">
                <a16:creationId xmlns:a16="http://schemas.microsoft.com/office/drawing/2014/main" id="{2FCFE80E-601F-328B-4FC4-AE258C5FF4BE}"/>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221704" y="5902826"/>
            <a:ext cx="804536" cy="704088"/>
          </a:xfrm>
          <a:prstGeom prst="rect">
            <a:avLst/>
          </a:prstGeom>
        </p:spPr>
      </p:pic>
      <p:pic>
        <p:nvPicPr>
          <p:cNvPr id="14" name="Picture 13">
            <a:extLst>
              <a:ext uri="{FF2B5EF4-FFF2-40B4-BE49-F238E27FC236}">
                <a16:creationId xmlns:a16="http://schemas.microsoft.com/office/drawing/2014/main" id="{849B0835-0F9F-2AA2-843B-2D6D449B30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1367" y="5913967"/>
            <a:ext cx="80539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065A2E6-4A1F-6ECD-9E30-EDD993EA7D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1367" y="5026025"/>
            <a:ext cx="805392"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FC97D7A-32C3-5C73-D671-D74ABE81F182}"/>
              </a:ext>
            </a:extLst>
          </p:cNvPr>
          <p:cNvSpPr/>
          <p:nvPr/>
        </p:nvSpPr>
        <p:spPr>
          <a:xfrm>
            <a:off x="9110133"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err="1">
                <a:solidFill>
                  <a:srgbClr val="FF0000"/>
                </a:solidFill>
              </a:rPr>
              <a:t>Hết</a:t>
            </a:r>
            <a:r>
              <a:rPr lang="en-US" sz="2133" b="1" dirty="0">
                <a:solidFill>
                  <a:srgbClr val="FF0000"/>
                </a:solidFill>
              </a:rPr>
              <a:t> </a:t>
            </a:r>
            <a:r>
              <a:rPr lang="en-US" sz="2133" b="1" dirty="0" err="1">
                <a:solidFill>
                  <a:srgbClr val="FF0000"/>
                </a:solidFill>
              </a:rPr>
              <a:t>giờ</a:t>
            </a:r>
            <a:endParaRPr lang="en-US" sz="2133" b="1" dirty="0">
              <a:solidFill>
                <a:srgbClr val="FF0000"/>
              </a:solidFill>
            </a:endParaRPr>
          </a:p>
        </p:txBody>
      </p:sp>
      <p:sp>
        <p:nvSpPr>
          <p:cNvPr id="16" name="Oval 15">
            <a:extLst>
              <a:ext uri="{FF2B5EF4-FFF2-40B4-BE49-F238E27FC236}">
                <a16:creationId xmlns:a16="http://schemas.microsoft.com/office/drawing/2014/main" id="{5ABF12E7-2040-68EA-A767-280A0411C0E1}"/>
              </a:ext>
            </a:extLst>
          </p:cNvPr>
          <p:cNvSpPr/>
          <p:nvPr/>
        </p:nvSpPr>
        <p:spPr>
          <a:xfrm>
            <a:off x="9055100" y="146579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00:01</a:t>
            </a:r>
          </a:p>
        </p:txBody>
      </p:sp>
      <p:sp>
        <p:nvSpPr>
          <p:cNvPr id="17" name="Oval 16">
            <a:extLst>
              <a:ext uri="{FF2B5EF4-FFF2-40B4-BE49-F238E27FC236}">
                <a16:creationId xmlns:a16="http://schemas.microsoft.com/office/drawing/2014/main" id="{08A27F69-08FD-C34E-5D0B-3036550A3D5D}"/>
              </a:ext>
            </a:extLst>
          </p:cNvPr>
          <p:cNvSpPr/>
          <p:nvPr/>
        </p:nvSpPr>
        <p:spPr>
          <a:xfrm>
            <a:off x="9055100" y="146579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00:02</a:t>
            </a:r>
          </a:p>
        </p:txBody>
      </p:sp>
      <p:sp>
        <p:nvSpPr>
          <p:cNvPr id="18" name="Oval 17">
            <a:extLst>
              <a:ext uri="{FF2B5EF4-FFF2-40B4-BE49-F238E27FC236}">
                <a16:creationId xmlns:a16="http://schemas.microsoft.com/office/drawing/2014/main" id="{10228B30-EF2F-11C5-B586-EFB9E423F3FF}"/>
              </a:ext>
            </a:extLst>
          </p:cNvPr>
          <p:cNvSpPr/>
          <p:nvPr/>
        </p:nvSpPr>
        <p:spPr>
          <a:xfrm>
            <a:off x="9055100" y="1447800"/>
            <a:ext cx="1816100" cy="711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00:03</a:t>
            </a:r>
          </a:p>
        </p:txBody>
      </p:sp>
      <p:sp>
        <p:nvSpPr>
          <p:cNvPr id="19" name="Oval 18">
            <a:extLst>
              <a:ext uri="{FF2B5EF4-FFF2-40B4-BE49-F238E27FC236}">
                <a16:creationId xmlns:a16="http://schemas.microsoft.com/office/drawing/2014/main" id="{E86D6C72-2E27-B594-0DCC-0AAABCAFDF0A}"/>
              </a:ext>
            </a:extLst>
          </p:cNvPr>
          <p:cNvSpPr/>
          <p:nvPr/>
        </p:nvSpPr>
        <p:spPr>
          <a:xfrm>
            <a:off x="9110134" y="1492250"/>
            <a:ext cx="1706033"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00:04</a:t>
            </a:r>
          </a:p>
        </p:txBody>
      </p:sp>
      <p:sp>
        <p:nvSpPr>
          <p:cNvPr id="20" name="Oval 19">
            <a:extLst>
              <a:ext uri="{FF2B5EF4-FFF2-40B4-BE49-F238E27FC236}">
                <a16:creationId xmlns:a16="http://schemas.microsoft.com/office/drawing/2014/main" id="{D0F43E89-9C05-EDE7-4659-4F2EE0064C32}"/>
              </a:ext>
            </a:extLst>
          </p:cNvPr>
          <p:cNvSpPr/>
          <p:nvPr/>
        </p:nvSpPr>
        <p:spPr>
          <a:xfrm>
            <a:off x="9055100" y="146579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00:05</a:t>
            </a:r>
          </a:p>
        </p:txBody>
      </p:sp>
      <p:sp>
        <p:nvSpPr>
          <p:cNvPr id="21" name="Oval 20">
            <a:extLst>
              <a:ext uri="{FF2B5EF4-FFF2-40B4-BE49-F238E27FC236}">
                <a16:creationId xmlns:a16="http://schemas.microsoft.com/office/drawing/2014/main" id="{BACCC8E9-D426-261C-8600-D269CCBFB8A4}"/>
              </a:ext>
            </a:extLst>
          </p:cNvPr>
          <p:cNvSpPr/>
          <p:nvPr/>
        </p:nvSpPr>
        <p:spPr>
          <a:xfrm>
            <a:off x="9055100" y="146579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00:06</a:t>
            </a:r>
          </a:p>
        </p:txBody>
      </p:sp>
      <p:sp>
        <p:nvSpPr>
          <p:cNvPr id="22" name="Oval 21">
            <a:extLst>
              <a:ext uri="{FF2B5EF4-FFF2-40B4-BE49-F238E27FC236}">
                <a16:creationId xmlns:a16="http://schemas.microsoft.com/office/drawing/2014/main" id="{A936C852-B64E-1FC9-47B8-918998D55FB6}"/>
              </a:ext>
            </a:extLst>
          </p:cNvPr>
          <p:cNvSpPr/>
          <p:nvPr/>
        </p:nvSpPr>
        <p:spPr>
          <a:xfrm>
            <a:off x="9055100" y="146579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00:07</a:t>
            </a:r>
          </a:p>
        </p:txBody>
      </p:sp>
      <p:sp>
        <p:nvSpPr>
          <p:cNvPr id="23" name="Oval 22">
            <a:extLst>
              <a:ext uri="{FF2B5EF4-FFF2-40B4-BE49-F238E27FC236}">
                <a16:creationId xmlns:a16="http://schemas.microsoft.com/office/drawing/2014/main" id="{0749785D-C6F3-30D5-7531-F82571D63D4E}"/>
              </a:ext>
            </a:extLst>
          </p:cNvPr>
          <p:cNvSpPr/>
          <p:nvPr/>
        </p:nvSpPr>
        <p:spPr>
          <a:xfrm>
            <a:off x="9055100"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00:08</a:t>
            </a:r>
          </a:p>
        </p:txBody>
      </p:sp>
      <p:sp>
        <p:nvSpPr>
          <p:cNvPr id="24" name="Oval 23">
            <a:extLst>
              <a:ext uri="{FF2B5EF4-FFF2-40B4-BE49-F238E27FC236}">
                <a16:creationId xmlns:a16="http://schemas.microsoft.com/office/drawing/2014/main" id="{5C9CCF31-3BB9-0D2E-1529-837152CD0BA7}"/>
              </a:ext>
            </a:extLst>
          </p:cNvPr>
          <p:cNvSpPr/>
          <p:nvPr/>
        </p:nvSpPr>
        <p:spPr>
          <a:xfrm>
            <a:off x="9055100" y="146579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00:09</a:t>
            </a:r>
          </a:p>
        </p:txBody>
      </p:sp>
      <p:sp>
        <p:nvSpPr>
          <p:cNvPr id="25" name="Oval 24">
            <a:extLst>
              <a:ext uri="{FF2B5EF4-FFF2-40B4-BE49-F238E27FC236}">
                <a16:creationId xmlns:a16="http://schemas.microsoft.com/office/drawing/2014/main" id="{C57BCDC8-D1A7-A4D3-3723-EF9899BA54DD}"/>
              </a:ext>
            </a:extLst>
          </p:cNvPr>
          <p:cNvSpPr/>
          <p:nvPr/>
        </p:nvSpPr>
        <p:spPr>
          <a:xfrm>
            <a:off x="9055100" y="1465792"/>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00:10</a:t>
            </a:r>
          </a:p>
        </p:txBody>
      </p:sp>
      <p:sp>
        <p:nvSpPr>
          <p:cNvPr id="26" name="Oval 25">
            <a:extLst>
              <a:ext uri="{FF2B5EF4-FFF2-40B4-BE49-F238E27FC236}">
                <a16:creationId xmlns:a16="http://schemas.microsoft.com/office/drawing/2014/main" id="{33388EB8-1476-1E38-A682-CFF49E5C88A0}"/>
              </a:ext>
            </a:extLst>
          </p:cNvPr>
          <p:cNvSpPr/>
          <p:nvPr/>
        </p:nvSpPr>
        <p:spPr>
          <a:xfrm>
            <a:off x="9055100" y="1465792"/>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00:11</a:t>
            </a:r>
          </a:p>
        </p:txBody>
      </p:sp>
      <p:sp>
        <p:nvSpPr>
          <p:cNvPr id="27" name="Oval 26">
            <a:extLst>
              <a:ext uri="{FF2B5EF4-FFF2-40B4-BE49-F238E27FC236}">
                <a16:creationId xmlns:a16="http://schemas.microsoft.com/office/drawing/2014/main" id="{DCA68EF8-8D87-2A38-4987-04C774DFE227}"/>
              </a:ext>
            </a:extLst>
          </p:cNvPr>
          <p:cNvSpPr/>
          <p:nvPr/>
        </p:nvSpPr>
        <p:spPr>
          <a:xfrm>
            <a:off x="9110133"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00:12</a:t>
            </a:r>
          </a:p>
        </p:txBody>
      </p:sp>
      <p:sp>
        <p:nvSpPr>
          <p:cNvPr id="28" name="Oval 27">
            <a:extLst>
              <a:ext uri="{FF2B5EF4-FFF2-40B4-BE49-F238E27FC236}">
                <a16:creationId xmlns:a16="http://schemas.microsoft.com/office/drawing/2014/main" id="{B36A368D-21EC-D342-D2A0-A04A27F9B5D9}"/>
              </a:ext>
            </a:extLst>
          </p:cNvPr>
          <p:cNvSpPr/>
          <p:nvPr/>
        </p:nvSpPr>
        <p:spPr>
          <a:xfrm>
            <a:off x="9055100" y="146579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00:13</a:t>
            </a:r>
          </a:p>
        </p:txBody>
      </p:sp>
      <p:sp>
        <p:nvSpPr>
          <p:cNvPr id="29" name="Oval 28">
            <a:extLst>
              <a:ext uri="{FF2B5EF4-FFF2-40B4-BE49-F238E27FC236}">
                <a16:creationId xmlns:a16="http://schemas.microsoft.com/office/drawing/2014/main" id="{3D4DB573-95CE-DFD3-B476-94BA342F15FC}"/>
              </a:ext>
            </a:extLst>
          </p:cNvPr>
          <p:cNvSpPr/>
          <p:nvPr/>
        </p:nvSpPr>
        <p:spPr>
          <a:xfrm>
            <a:off x="9055100"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00:14</a:t>
            </a:r>
          </a:p>
        </p:txBody>
      </p:sp>
      <p:sp>
        <p:nvSpPr>
          <p:cNvPr id="30" name="Oval 29">
            <a:extLst>
              <a:ext uri="{FF2B5EF4-FFF2-40B4-BE49-F238E27FC236}">
                <a16:creationId xmlns:a16="http://schemas.microsoft.com/office/drawing/2014/main" id="{954623DD-D977-E9A8-CB18-2618790CF3B4}"/>
              </a:ext>
            </a:extLst>
          </p:cNvPr>
          <p:cNvSpPr/>
          <p:nvPr/>
        </p:nvSpPr>
        <p:spPr>
          <a:xfrm>
            <a:off x="9055100" y="146579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00:15</a:t>
            </a:r>
          </a:p>
        </p:txBody>
      </p:sp>
      <p:sp>
        <p:nvSpPr>
          <p:cNvPr id="31" name="Oval 30">
            <a:extLst>
              <a:ext uri="{FF2B5EF4-FFF2-40B4-BE49-F238E27FC236}">
                <a16:creationId xmlns:a16="http://schemas.microsoft.com/office/drawing/2014/main" id="{1823BCA9-6815-E65C-9DF7-D03A1CA44B6C}"/>
              </a:ext>
            </a:extLst>
          </p:cNvPr>
          <p:cNvSpPr/>
          <p:nvPr/>
        </p:nvSpPr>
        <p:spPr>
          <a:xfrm>
            <a:off x="9055100"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00:16</a:t>
            </a:r>
          </a:p>
        </p:txBody>
      </p:sp>
      <p:sp>
        <p:nvSpPr>
          <p:cNvPr id="32" name="Oval 31">
            <a:extLst>
              <a:ext uri="{FF2B5EF4-FFF2-40B4-BE49-F238E27FC236}">
                <a16:creationId xmlns:a16="http://schemas.microsoft.com/office/drawing/2014/main" id="{2867F23D-9D9E-39E8-3CAF-9FEA8FF8B20E}"/>
              </a:ext>
            </a:extLst>
          </p:cNvPr>
          <p:cNvSpPr/>
          <p:nvPr/>
        </p:nvSpPr>
        <p:spPr>
          <a:xfrm>
            <a:off x="9055100" y="146579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00:17</a:t>
            </a:r>
          </a:p>
        </p:txBody>
      </p:sp>
      <p:sp>
        <p:nvSpPr>
          <p:cNvPr id="33" name="Oval 32">
            <a:extLst>
              <a:ext uri="{FF2B5EF4-FFF2-40B4-BE49-F238E27FC236}">
                <a16:creationId xmlns:a16="http://schemas.microsoft.com/office/drawing/2014/main" id="{AA912587-D514-17B8-896A-89CF06C5EE8A}"/>
              </a:ext>
            </a:extLst>
          </p:cNvPr>
          <p:cNvSpPr/>
          <p:nvPr/>
        </p:nvSpPr>
        <p:spPr>
          <a:xfrm>
            <a:off x="9055100"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00:18</a:t>
            </a:r>
          </a:p>
        </p:txBody>
      </p:sp>
      <p:sp>
        <p:nvSpPr>
          <p:cNvPr id="34" name="Oval 33">
            <a:extLst>
              <a:ext uri="{FF2B5EF4-FFF2-40B4-BE49-F238E27FC236}">
                <a16:creationId xmlns:a16="http://schemas.microsoft.com/office/drawing/2014/main" id="{A1F87572-3268-C6EC-B057-B74B1A8300CB}"/>
              </a:ext>
            </a:extLst>
          </p:cNvPr>
          <p:cNvSpPr/>
          <p:nvPr/>
        </p:nvSpPr>
        <p:spPr>
          <a:xfrm>
            <a:off x="9055100" y="1465792"/>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00:19</a:t>
            </a:r>
          </a:p>
        </p:txBody>
      </p:sp>
      <p:sp>
        <p:nvSpPr>
          <p:cNvPr id="35" name="Oval 34">
            <a:extLst>
              <a:ext uri="{FF2B5EF4-FFF2-40B4-BE49-F238E27FC236}">
                <a16:creationId xmlns:a16="http://schemas.microsoft.com/office/drawing/2014/main" id="{A48CA12B-2128-81A4-BA8B-C84A9AD85367}"/>
              </a:ext>
            </a:extLst>
          </p:cNvPr>
          <p:cNvSpPr/>
          <p:nvPr/>
        </p:nvSpPr>
        <p:spPr>
          <a:xfrm>
            <a:off x="9055100" y="1465792"/>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00:20</a:t>
            </a:r>
          </a:p>
        </p:txBody>
      </p:sp>
      <mc:AlternateContent xmlns:mc="http://schemas.openxmlformats.org/markup-compatibility/2006" xmlns:a14="http://schemas.microsoft.com/office/drawing/2010/main">
        <mc:Choice Requires="a14">
          <p:sp>
            <p:nvSpPr>
              <p:cNvPr id="37" name="Title 1">
                <a:extLst>
                  <a:ext uri="{FF2B5EF4-FFF2-40B4-BE49-F238E27FC236}">
                    <a16:creationId xmlns:a16="http://schemas.microsoft.com/office/drawing/2014/main" id="{F24A3332-E91B-22D3-B417-9A28FA3493F7}"/>
                  </a:ext>
                </a:extLst>
              </p:cNvPr>
              <p:cNvSpPr txBox="1">
                <a:spLocks noChangeArrowheads="1"/>
              </p:cNvSpPr>
              <p:nvPr/>
            </p:nvSpPr>
            <p:spPr bwMode="auto">
              <a:xfrm>
                <a:off x="96309" y="352486"/>
                <a:ext cx="10926233" cy="13260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eaLnBrk="1" hangingPunct="1">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a:t>
                </a:r>
                <a:r>
                  <a:rPr lang="en-US" altLang="en-US" sz="3200" b="1" dirty="0" err="1">
                    <a:solidFill>
                      <a:srgbClr val="000000"/>
                    </a:solidFill>
                    <a:latin typeface="Times New Roman" panose="02020603050405020304" pitchFamily="18" charset="0"/>
                    <a:cs typeface="Times New Roman" panose="02020603050405020304" pitchFamily="18" charset="0"/>
                  </a:rPr>
                  <a:t>hỏi</a:t>
                </a:r>
                <a:r>
                  <a:rPr lang="en-US" altLang="en-US" sz="3200" b="1" dirty="0">
                    <a:solidFill>
                      <a:srgbClr val="000000"/>
                    </a:solidFill>
                    <a:latin typeface="Times New Roman" panose="02020603050405020304" pitchFamily="18" charset="0"/>
                    <a:cs typeface="Times New Roman" panose="02020603050405020304" pitchFamily="18" charset="0"/>
                  </a:rPr>
                  <a:t> 3: </a:t>
                </a:r>
                <a:r>
                  <a:rPr lang="vi-VN" altLang="en-US" sz="3200" dirty="0">
                    <a:solidFill>
                      <a:srgbClr val="000000"/>
                    </a:solidFill>
                    <a:latin typeface="Times New Roman" panose="02020603050405020304" pitchFamily="18" charset="0"/>
                    <a:cs typeface="Times New Roman" panose="02020603050405020304" pitchFamily="18" charset="0"/>
                  </a:rPr>
                  <a:t>Hình nón có bán kính đáy bằng 10 cm, chiều cao 9cm, diện tích xung quanh của hình nón là (lấy </a:t>
                </a:r>
                <a14:m>
                  <m:oMath xmlns:m="http://schemas.openxmlformats.org/officeDocument/2006/math">
                    <m:r>
                      <a:rPr lang="vi-VN" altLang="en-US" sz="32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vi-VN" altLang="en-US" sz="3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=3,14</m:t>
                    </m:r>
                  </m:oMath>
                </a14:m>
                <a:r>
                  <a:rPr lang="vi-VN" altLang="en-US" sz="3200"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37" name="Title 1">
                <a:extLst>
                  <a:ext uri="{FF2B5EF4-FFF2-40B4-BE49-F238E27FC236}">
                    <a16:creationId xmlns:a16="http://schemas.microsoft.com/office/drawing/2014/main" id="{F24A3332-E91B-22D3-B417-9A28FA3493F7}"/>
                  </a:ext>
                </a:extLst>
              </p:cNvPr>
              <p:cNvSpPr txBox="1">
                <a:spLocks noRot="1" noChangeAspect="1" noMove="1" noResize="1" noEditPoints="1" noAdjustHandles="1" noChangeArrowheads="1" noChangeShapeType="1" noTextEdit="1"/>
              </p:cNvSpPr>
              <p:nvPr/>
            </p:nvSpPr>
            <p:spPr bwMode="auto">
              <a:xfrm>
                <a:off x="96309" y="352486"/>
                <a:ext cx="10926233" cy="1326091"/>
              </a:xfrm>
              <a:prstGeom prst="rect">
                <a:avLst/>
              </a:prstGeom>
              <a:blipFill>
                <a:blip r:embed="rId12"/>
                <a:stretch>
                  <a:fillRect l="-1451" t="-10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500" fill="hold"/>
                                        <p:tgtEl>
                                          <p:spTgt spid="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000" fill="hold"/>
                                        <p:tgtEl>
                                          <p:spTgt spid="4"/>
                                        </p:tgtEl>
                                        <p:attrNameLst>
                                          <p:attrName>r</p:attrName>
                                        </p:attrNameLst>
                                      </p:cBhvr>
                                    </p:animRot>
                                  </p:childTnLst>
                                </p:cTn>
                              </p:par>
                              <p:par>
                                <p:cTn id="29" presetID="2" presetClass="entr" presetSubtype="2" repeatCount="indefinite"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0" fill="hold"/>
                                        <p:tgtEl>
                                          <p:spTgt spid="7"/>
                                        </p:tgtEl>
                                        <p:attrNameLst>
                                          <p:attrName>ppt_x</p:attrName>
                                        </p:attrNameLst>
                                      </p:cBhvr>
                                      <p:tavLst>
                                        <p:tav tm="0">
                                          <p:val>
                                            <p:strVal val="1+#ppt_w/2"/>
                                          </p:val>
                                        </p:tav>
                                        <p:tav tm="100000">
                                          <p:val>
                                            <p:strVal val="#ppt_x"/>
                                          </p:val>
                                        </p:tav>
                                      </p:tavLst>
                                    </p:anim>
                                    <p:anim calcmode="lin" valueType="num">
                                      <p:cBhvr additive="base">
                                        <p:cTn id="32" dur="20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8" repeatCount="indefinite" fill="hold" nodeType="withEffect">
                                  <p:stCondLst>
                                    <p:cond delay="5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20000" fill="hold"/>
                                        <p:tgtEl>
                                          <p:spTgt spid="8"/>
                                        </p:tgtEl>
                                        <p:attrNameLst>
                                          <p:attrName>ppt_x</p:attrName>
                                        </p:attrNameLst>
                                      </p:cBhvr>
                                      <p:tavLst>
                                        <p:tav tm="0">
                                          <p:val>
                                            <p:strVal val="0-#ppt_w/2"/>
                                          </p:val>
                                        </p:tav>
                                        <p:tav tm="100000">
                                          <p:val>
                                            <p:strVal val="#ppt_x"/>
                                          </p:val>
                                        </p:tav>
                                      </p:tavLst>
                                    </p:anim>
                                    <p:anim calcmode="lin" valueType="num">
                                      <p:cBhvr additive="base">
                                        <p:cTn id="3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xit" presetSubtype="1" fill="hold" nodeType="clickEffect">
                                  <p:stCondLst>
                                    <p:cond delay="0"/>
                                  </p:stCondLst>
                                  <p:childTnLst>
                                    <p:animEffect transition="out" filter="wheel(1)">
                                      <p:cBhvr>
                                        <p:cTn id="40" dur="1000"/>
                                        <p:tgtEl>
                                          <p:spTgt spid="35"/>
                                        </p:tgtEl>
                                      </p:cBhvr>
                                    </p:animEffect>
                                    <p:set>
                                      <p:cBhvr>
                                        <p:cTn id="41" dur="1" fill="hold">
                                          <p:stCondLst>
                                            <p:cond delay="999"/>
                                          </p:stCondLst>
                                        </p:cTn>
                                        <p:tgtEl>
                                          <p:spTgt spid="35"/>
                                        </p:tgtEl>
                                        <p:attrNameLst>
                                          <p:attrName>style.visibility</p:attrName>
                                        </p:attrNameLst>
                                      </p:cBhvr>
                                      <p:to>
                                        <p:strVal val="hidden"/>
                                      </p:to>
                                    </p:set>
                                  </p:childTnLst>
                                </p:cTn>
                              </p:par>
                            </p:childTnLst>
                          </p:cTn>
                        </p:par>
                        <p:par>
                          <p:cTn id="42" fill="hold" nodeType="afterGroup">
                            <p:stCondLst>
                              <p:cond delay="1000"/>
                            </p:stCondLst>
                            <p:childTnLst>
                              <p:par>
                                <p:cTn id="43" presetID="21" presetClass="exit" presetSubtype="1" fill="hold" nodeType="afterEffect">
                                  <p:stCondLst>
                                    <p:cond delay="0"/>
                                  </p:stCondLst>
                                  <p:childTnLst>
                                    <p:animEffect transition="out" filter="wheel(1)">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childTnLst>
                          </p:cTn>
                        </p:par>
                        <p:par>
                          <p:cTn id="46" fill="hold" nodeType="afterGroup">
                            <p:stCondLst>
                              <p:cond delay="2000"/>
                            </p:stCondLst>
                            <p:childTnLst>
                              <p:par>
                                <p:cTn id="47" presetID="21" presetClass="exit" presetSubtype="1" fill="hold" nodeType="afterEffect">
                                  <p:stCondLst>
                                    <p:cond delay="0"/>
                                  </p:stCondLst>
                                  <p:childTnLst>
                                    <p:animEffect transition="out" filter="wheel(1)">
                                      <p:cBhvr>
                                        <p:cTn id="48" dur="1000"/>
                                        <p:tgtEl>
                                          <p:spTgt spid="33"/>
                                        </p:tgtEl>
                                      </p:cBhvr>
                                    </p:animEffect>
                                    <p:set>
                                      <p:cBhvr>
                                        <p:cTn id="49" dur="1" fill="hold">
                                          <p:stCondLst>
                                            <p:cond delay="999"/>
                                          </p:stCondLst>
                                        </p:cTn>
                                        <p:tgtEl>
                                          <p:spTgt spid="33"/>
                                        </p:tgtEl>
                                        <p:attrNameLst>
                                          <p:attrName>style.visibility</p:attrName>
                                        </p:attrNameLst>
                                      </p:cBhvr>
                                      <p:to>
                                        <p:strVal val="hidden"/>
                                      </p:to>
                                    </p:set>
                                  </p:childTnLst>
                                </p:cTn>
                              </p:par>
                            </p:childTnLst>
                          </p:cTn>
                        </p:par>
                        <p:par>
                          <p:cTn id="50" fill="hold" nodeType="afterGroup">
                            <p:stCondLst>
                              <p:cond delay="3000"/>
                            </p:stCondLst>
                            <p:childTnLst>
                              <p:par>
                                <p:cTn id="51" presetID="21" presetClass="exit" presetSubtype="1" fill="hold" nodeType="afterEffect">
                                  <p:stCondLst>
                                    <p:cond delay="0"/>
                                  </p:stCondLst>
                                  <p:childTnLst>
                                    <p:animEffect transition="out" filter="wheel(1)">
                                      <p:cBhvr>
                                        <p:cTn id="52" dur="1000"/>
                                        <p:tgtEl>
                                          <p:spTgt spid="32"/>
                                        </p:tgtEl>
                                      </p:cBhvr>
                                    </p:animEffect>
                                    <p:set>
                                      <p:cBhvr>
                                        <p:cTn id="53" dur="1" fill="hold">
                                          <p:stCondLst>
                                            <p:cond delay="999"/>
                                          </p:stCondLst>
                                        </p:cTn>
                                        <p:tgtEl>
                                          <p:spTgt spid="32"/>
                                        </p:tgtEl>
                                        <p:attrNameLst>
                                          <p:attrName>style.visibility</p:attrName>
                                        </p:attrNameLst>
                                      </p:cBhvr>
                                      <p:to>
                                        <p:strVal val="hidden"/>
                                      </p:to>
                                    </p:set>
                                  </p:childTnLst>
                                </p:cTn>
                              </p:par>
                            </p:childTnLst>
                          </p:cTn>
                        </p:par>
                        <p:par>
                          <p:cTn id="54" fill="hold" nodeType="afterGroup">
                            <p:stCondLst>
                              <p:cond delay="4000"/>
                            </p:stCondLst>
                            <p:childTnLst>
                              <p:par>
                                <p:cTn id="55" presetID="21" presetClass="exit" presetSubtype="1" fill="hold" nodeType="afterEffect">
                                  <p:stCondLst>
                                    <p:cond delay="0"/>
                                  </p:stCondLst>
                                  <p:childTnLst>
                                    <p:animEffect transition="out" filter="wheel(1)">
                                      <p:cBhvr>
                                        <p:cTn id="56" dur="1000"/>
                                        <p:tgtEl>
                                          <p:spTgt spid="31"/>
                                        </p:tgtEl>
                                      </p:cBhvr>
                                    </p:animEffect>
                                    <p:set>
                                      <p:cBhvr>
                                        <p:cTn id="57" dur="1" fill="hold">
                                          <p:stCondLst>
                                            <p:cond delay="999"/>
                                          </p:stCondLst>
                                        </p:cTn>
                                        <p:tgtEl>
                                          <p:spTgt spid="31"/>
                                        </p:tgtEl>
                                        <p:attrNameLst>
                                          <p:attrName>style.visibility</p:attrName>
                                        </p:attrNameLst>
                                      </p:cBhvr>
                                      <p:to>
                                        <p:strVal val="hidden"/>
                                      </p:to>
                                    </p:set>
                                  </p:childTnLst>
                                </p:cTn>
                              </p:par>
                            </p:childTnLst>
                          </p:cTn>
                        </p:par>
                        <p:par>
                          <p:cTn id="58" fill="hold" nodeType="afterGroup">
                            <p:stCondLst>
                              <p:cond delay="5000"/>
                            </p:stCondLst>
                            <p:childTnLst>
                              <p:par>
                                <p:cTn id="59" presetID="21" presetClass="exit" presetSubtype="1" fill="hold" nodeType="afterEffect">
                                  <p:stCondLst>
                                    <p:cond delay="0"/>
                                  </p:stCondLst>
                                  <p:childTnLst>
                                    <p:animEffect transition="out" filter="wheel(1)">
                                      <p:cBhvr>
                                        <p:cTn id="60" dur="1000"/>
                                        <p:tgtEl>
                                          <p:spTgt spid="30"/>
                                        </p:tgtEl>
                                      </p:cBhvr>
                                    </p:animEffect>
                                    <p:set>
                                      <p:cBhvr>
                                        <p:cTn id="61" dur="1" fill="hold">
                                          <p:stCondLst>
                                            <p:cond delay="999"/>
                                          </p:stCondLst>
                                        </p:cTn>
                                        <p:tgtEl>
                                          <p:spTgt spid="30"/>
                                        </p:tgtEl>
                                        <p:attrNameLst>
                                          <p:attrName>style.visibility</p:attrName>
                                        </p:attrNameLst>
                                      </p:cBhvr>
                                      <p:to>
                                        <p:strVal val="hidden"/>
                                      </p:to>
                                    </p:set>
                                  </p:childTnLst>
                                </p:cTn>
                              </p:par>
                            </p:childTnLst>
                          </p:cTn>
                        </p:par>
                        <p:par>
                          <p:cTn id="62" fill="hold" nodeType="afterGroup">
                            <p:stCondLst>
                              <p:cond delay="6000"/>
                            </p:stCondLst>
                            <p:childTnLst>
                              <p:par>
                                <p:cTn id="63" presetID="21" presetClass="exit" presetSubtype="1" fill="hold" nodeType="afterEffect">
                                  <p:stCondLst>
                                    <p:cond delay="0"/>
                                  </p:stCondLst>
                                  <p:childTnLst>
                                    <p:animEffect transition="out" filter="wheel(1)">
                                      <p:cBhvr>
                                        <p:cTn id="64" dur="1000"/>
                                        <p:tgtEl>
                                          <p:spTgt spid="29"/>
                                        </p:tgtEl>
                                      </p:cBhvr>
                                    </p:animEffect>
                                    <p:set>
                                      <p:cBhvr>
                                        <p:cTn id="65" dur="1" fill="hold">
                                          <p:stCondLst>
                                            <p:cond delay="999"/>
                                          </p:stCondLst>
                                        </p:cTn>
                                        <p:tgtEl>
                                          <p:spTgt spid="29"/>
                                        </p:tgtEl>
                                        <p:attrNameLst>
                                          <p:attrName>style.visibility</p:attrName>
                                        </p:attrNameLst>
                                      </p:cBhvr>
                                      <p:to>
                                        <p:strVal val="hidden"/>
                                      </p:to>
                                    </p:set>
                                  </p:childTnLst>
                                </p:cTn>
                              </p:par>
                            </p:childTnLst>
                          </p:cTn>
                        </p:par>
                        <p:par>
                          <p:cTn id="66" fill="hold" nodeType="afterGroup">
                            <p:stCondLst>
                              <p:cond delay="7000"/>
                            </p:stCondLst>
                            <p:childTnLst>
                              <p:par>
                                <p:cTn id="67" presetID="21" presetClass="exit" presetSubtype="1" fill="hold" nodeType="afterEffect">
                                  <p:stCondLst>
                                    <p:cond delay="0"/>
                                  </p:stCondLst>
                                  <p:childTnLst>
                                    <p:animEffect transition="out" filter="wheel(1)">
                                      <p:cBhvr>
                                        <p:cTn id="68" dur="1000"/>
                                        <p:tgtEl>
                                          <p:spTgt spid="28"/>
                                        </p:tgtEl>
                                      </p:cBhvr>
                                    </p:animEffect>
                                    <p:set>
                                      <p:cBhvr>
                                        <p:cTn id="69" dur="1" fill="hold">
                                          <p:stCondLst>
                                            <p:cond delay="999"/>
                                          </p:stCondLst>
                                        </p:cTn>
                                        <p:tgtEl>
                                          <p:spTgt spid="28"/>
                                        </p:tgtEl>
                                        <p:attrNameLst>
                                          <p:attrName>style.visibility</p:attrName>
                                        </p:attrNameLst>
                                      </p:cBhvr>
                                      <p:to>
                                        <p:strVal val="hidden"/>
                                      </p:to>
                                    </p:set>
                                  </p:childTnLst>
                                </p:cTn>
                              </p:par>
                            </p:childTnLst>
                          </p:cTn>
                        </p:par>
                        <p:par>
                          <p:cTn id="70" fill="hold" nodeType="afterGroup">
                            <p:stCondLst>
                              <p:cond delay="8000"/>
                            </p:stCondLst>
                            <p:childTnLst>
                              <p:par>
                                <p:cTn id="71" presetID="21" presetClass="exit" presetSubtype="1" fill="hold" nodeType="afterEffect">
                                  <p:stCondLst>
                                    <p:cond delay="0"/>
                                  </p:stCondLst>
                                  <p:childTnLst>
                                    <p:animEffect transition="out" filter="wheel(1)">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childTnLst>
                          </p:cTn>
                        </p:par>
                        <p:par>
                          <p:cTn id="74" fill="hold" nodeType="afterGroup">
                            <p:stCondLst>
                              <p:cond delay="9000"/>
                            </p:stCondLst>
                            <p:childTnLst>
                              <p:par>
                                <p:cTn id="75" presetID="21" presetClass="exit" presetSubtype="1" fill="hold" nodeType="afterEffect">
                                  <p:stCondLst>
                                    <p:cond delay="0"/>
                                  </p:stCondLst>
                                  <p:childTnLst>
                                    <p:animEffect transition="out" filter="wheel(1)">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childTnLst>
                          </p:cTn>
                        </p:par>
                        <p:par>
                          <p:cTn id="78" fill="hold" nodeType="afterGroup">
                            <p:stCondLst>
                              <p:cond delay="10000"/>
                            </p:stCondLst>
                            <p:childTnLst>
                              <p:par>
                                <p:cTn id="79" presetID="21" presetClass="exit" presetSubtype="1" fill="hold" nodeType="afterEffect">
                                  <p:stCondLst>
                                    <p:cond delay="0"/>
                                  </p:stCondLst>
                                  <p:childTnLst>
                                    <p:animEffect transition="out" filter="wheel(1)">
                                      <p:cBhvr>
                                        <p:cTn id="80" dur="1000"/>
                                        <p:tgtEl>
                                          <p:spTgt spid="25"/>
                                        </p:tgtEl>
                                      </p:cBhvr>
                                    </p:animEffect>
                                    <p:set>
                                      <p:cBhvr>
                                        <p:cTn id="81" dur="1" fill="hold">
                                          <p:stCondLst>
                                            <p:cond delay="999"/>
                                          </p:stCondLst>
                                        </p:cTn>
                                        <p:tgtEl>
                                          <p:spTgt spid="25"/>
                                        </p:tgtEl>
                                        <p:attrNameLst>
                                          <p:attrName>style.visibility</p:attrName>
                                        </p:attrNameLst>
                                      </p:cBhvr>
                                      <p:to>
                                        <p:strVal val="hidden"/>
                                      </p:to>
                                    </p:set>
                                  </p:childTnLst>
                                </p:cTn>
                              </p:par>
                            </p:childTnLst>
                          </p:cTn>
                        </p:par>
                        <p:par>
                          <p:cTn id="82" fill="hold" nodeType="afterGroup">
                            <p:stCondLst>
                              <p:cond delay="11000"/>
                            </p:stCondLst>
                            <p:childTnLst>
                              <p:par>
                                <p:cTn id="83" presetID="21" presetClass="exit" presetSubtype="1" fill="hold" nodeType="afterEffect">
                                  <p:stCondLst>
                                    <p:cond delay="0"/>
                                  </p:stCondLst>
                                  <p:childTnLst>
                                    <p:animEffect transition="out" filter="wheel(1)">
                                      <p:cBhvr>
                                        <p:cTn id="84" dur="1000"/>
                                        <p:tgtEl>
                                          <p:spTgt spid="24"/>
                                        </p:tgtEl>
                                      </p:cBhvr>
                                    </p:animEffect>
                                    <p:set>
                                      <p:cBhvr>
                                        <p:cTn id="85" dur="1" fill="hold">
                                          <p:stCondLst>
                                            <p:cond delay="999"/>
                                          </p:stCondLst>
                                        </p:cTn>
                                        <p:tgtEl>
                                          <p:spTgt spid="24"/>
                                        </p:tgtEl>
                                        <p:attrNameLst>
                                          <p:attrName>style.visibility</p:attrName>
                                        </p:attrNameLst>
                                      </p:cBhvr>
                                      <p:to>
                                        <p:strVal val="hidden"/>
                                      </p:to>
                                    </p:set>
                                  </p:childTnLst>
                                </p:cTn>
                              </p:par>
                            </p:childTnLst>
                          </p:cTn>
                        </p:par>
                        <p:par>
                          <p:cTn id="86" fill="hold" nodeType="afterGroup">
                            <p:stCondLst>
                              <p:cond delay="12000"/>
                            </p:stCondLst>
                            <p:childTnLst>
                              <p:par>
                                <p:cTn id="87" presetID="21" presetClass="exit" presetSubtype="1" fill="hold" nodeType="afterEffect">
                                  <p:stCondLst>
                                    <p:cond delay="0"/>
                                  </p:stCondLst>
                                  <p:childTnLst>
                                    <p:animEffect transition="out" filter="wheel(1)">
                                      <p:cBhvr>
                                        <p:cTn id="88" dur="1000"/>
                                        <p:tgtEl>
                                          <p:spTgt spid="23"/>
                                        </p:tgtEl>
                                      </p:cBhvr>
                                    </p:animEffect>
                                    <p:set>
                                      <p:cBhvr>
                                        <p:cTn id="89" dur="1" fill="hold">
                                          <p:stCondLst>
                                            <p:cond delay="999"/>
                                          </p:stCondLst>
                                        </p:cTn>
                                        <p:tgtEl>
                                          <p:spTgt spid="23"/>
                                        </p:tgtEl>
                                        <p:attrNameLst>
                                          <p:attrName>style.visibility</p:attrName>
                                        </p:attrNameLst>
                                      </p:cBhvr>
                                      <p:to>
                                        <p:strVal val="hidden"/>
                                      </p:to>
                                    </p:set>
                                  </p:childTnLst>
                                </p:cTn>
                              </p:par>
                            </p:childTnLst>
                          </p:cTn>
                        </p:par>
                        <p:par>
                          <p:cTn id="90" fill="hold" nodeType="afterGroup">
                            <p:stCondLst>
                              <p:cond delay="13000"/>
                            </p:stCondLst>
                            <p:childTnLst>
                              <p:par>
                                <p:cTn id="91" presetID="21" presetClass="exit" presetSubtype="1" fill="hold" nodeType="afterEffect">
                                  <p:stCondLst>
                                    <p:cond delay="0"/>
                                  </p:stCondLst>
                                  <p:childTnLst>
                                    <p:animEffect transition="out" filter="wheel(1)">
                                      <p:cBhvr>
                                        <p:cTn id="92" dur="1000"/>
                                        <p:tgtEl>
                                          <p:spTgt spid="22"/>
                                        </p:tgtEl>
                                      </p:cBhvr>
                                    </p:animEffect>
                                    <p:set>
                                      <p:cBhvr>
                                        <p:cTn id="93" dur="1" fill="hold">
                                          <p:stCondLst>
                                            <p:cond delay="999"/>
                                          </p:stCondLst>
                                        </p:cTn>
                                        <p:tgtEl>
                                          <p:spTgt spid="22"/>
                                        </p:tgtEl>
                                        <p:attrNameLst>
                                          <p:attrName>style.visibility</p:attrName>
                                        </p:attrNameLst>
                                      </p:cBhvr>
                                      <p:to>
                                        <p:strVal val="hidden"/>
                                      </p:to>
                                    </p:set>
                                  </p:childTnLst>
                                </p:cTn>
                              </p:par>
                            </p:childTnLst>
                          </p:cTn>
                        </p:par>
                        <p:par>
                          <p:cTn id="94" fill="hold" nodeType="afterGroup">
                            <p:stCondLst>
                              <p:cond delay="14000"/>
                            </p:stCondLst>
                            <p:childTnLst>
                              <p:par>
                                <p:cTn id="95" presetID="21" presetClass="exit" presetSubtype="1" fill="hold" nodeType="afterEffect">
                                  <p:stCondLst>
                                    <p:cond delay="0"/>
                                  </p:stCondLst>
                                  <p:childTnLst>
                                    <p:animEffect transition="out" filter="wheel(1)">
                                      <p:cBhvr>
                                        <p:cTn id="96" dur="1000"/>
                                        <p:tgtEl>
                                          <p:spTgt spid="21"/>
                                        </p:tgtEl>
                                      </p:cBhvr>
                                    </p:animEffect>
                                    <p:set>
                                      <p:cBhvr>
                                        <p:cTn id="97" dur="1" fill="hold">
                                          <p:stCondLst>
                                            <p:cond delay="999"/>
                                          </p:stCondLst>
                                        </p:cTn>
                                        <p:tgtEl>
                                          <p:spTgt spid="21"/>
                                        </p:tgtEl>
                                        <p:attrNameLst>
                                          <p:attrName>style.visibility</p:attrName>
                                        </p:attrNameLst>
                                      </p:cBhvr>
                                      <p:to>
                                        <p:strVal val="hidden"/>
                                      </p:to>
                                    </p:set>
                                  </p:childTnLst>
                                </p:cTn>
                              </p:par>
                            </p:childTnLst>
                          </p:cTn>
                        </p:par>
                        <p:par>
                          <p:cTn id="98" fill="hold" nodeType="afterGroup">
                            <p:stCondLst>
                              <p:cond delay="15000"/>
                            </p:stCondLst>
                            <p:childTnLst>
                              <p:par>
                                <p:cTn id="99" presetID="21" presetClass="exit" presetSubtype="1" fill="hold" nodeType="afterEffect">
                                  <p:stCondLst>
                                    <p:cond delay="0"/>
                                  </p:stCondLst>
                                  <p:childTnLst>
                                    <p:animEffect transition="out" filter="wheel(1)">
                                      <p:cBhvr>
                                        <p:cTn id="100" dur="1000"/>
                                        <p:tgtEl>
                                          <p:spTgt spid="20"/>
                                        </p:tgtEl>
                                      </p:cBhvr>
                                    </p:animEffect>
                                    <p:set>
                                      <p:cBhvr>
                                        <p:cTn id="101" dur="1" fill="hold">
                                          <p:stCondLst>
                                            <p:cond delay="999"/>
                                          </p:stCondLst>
                                        </p:cTn>
                                        <p:tgtEl>
                                          <p:spTgt spid="20"/>
                                        </p:tgtEl>
                                        <p:attrNameLst>
                                          <p:attrName>style.visibility</p:attrName>
                                        </p:attrNameLst>
                                      </p:cBhvr>
                                      <p:to>
                                        <p:strVal val="hidden"/>
                                      </p:to>
                                    </p:set>
                                  </p:childTnLst>
                                </p:cTn>
                              </p:par>
                            </p:childTnLst>
                          </p:cTn>
                        </p:par>
                        <p:par>
                          <p:cTn id="102" fill="hold" nodeType="afterGroup">
                            <p:stCondLst>
                              <p:cond delay="16000"/>
                            </p:stCondLst>
                            <p:childTnLst>
                              <p:par>
                                <p:cTn id="103" presetID="21" presetClass="exit" presetSubtype="1" fill="hold" nodeType="afterEffect">
                                  <p:stCondLst>
                                    <p:cond delay="0"/>
                                  </p:stCondLst>
                                  <p:childTnLst>
                                    <p:animEffect transition="out" filter="wheel(1)">
                                      <p:cBhvr>
                                        <p:cTn id="104" dur="1000"/>
                                        <p:tgtEl>
                                          <p:spTgt spid="19"/>
                                        </p:tgtEl>
                                      </p:cBhvr>
                                    </p:animEffect>
                                    <p:set>
                                      <p:cBhvr>
                                        <p:cTn id="105" dur="1" fill="hold">
                                          <p:stCondLst>
                                            <p:cond delay="999"/>
                                          </p:stCondLst>
                                        </p:cTn>
                                        <p:tgtEl>
                                          <p:spTgt spid="19"/>
                                        </p:tgtEl>
                                        <p:attrNameLst>
                                          <p:attrName>style.visibility</p:attrName>
                                        </p:attrNameLst>
                                      </p:cBhvr>
                                      <p:to>
                                        <p:strVal val="hidden"/>
                                      </p:to>
                                    </p:set>
                                  </p:childTnLst>
                                </p:cTn>
                              </p:par>
                            </p:childTnLst>
                          </p:cTn>
                        </p:par>
                        <p:par>
                          <p:cTn id="106" fill="hold" nodeType="afterGroup">
                            <p:stCondLst>
                              <p:cond delay="17000"/>
                            </p:stCondLst>
                            <p:childTnLst>
                              <p:par>
                                <p:cTn id="107" presetID="21" presetClass="exit" presetSubtype="1" fill="hold" nodeType="afterEffect">
                                  <p:stCondLst>
                                    <p:cond delay="0"/>
                                  </p:stCondLst>
                                  <p:childTnLst>
                                    <p:animEffect transition="out" filter="wheel(1)">
                                      <p:cBhvr>
                                        <p:cTn id="108" dur="1000"/>
                                        <p:tgtEl>
                                          <p:spTgt spid="18"/>
                                        </p:tgtEl>
                                      </p:cBhvr>
                                    </p:animEffect>
                                    <p:set>
                                      <p:cBhvr>
                                        <p:cTn id="109" dur="1" fill="hold">
                                          <p:stCondLst>
                                            <p:cond delay="999"/>
                                          </p:stCondLst>
                                        </p:cTn>
                                        <p:tgtEl>
                                          <p:spTgt spid="18"/>
                                        </p:tgtEl>
                                        <p:attrNameLst>
                                          <p:attrName>style.visibility</p:attrName>
                                        </p:attrNameLst>
                                      </p:cBhvr>
                                      <p:to>
                                        <p:strVal val="hidden"/>
                                      </p:to>
                                    </p:set>
                                  </p:childTnLst>
                                </p:cTn>
                              </p:par>
                            </p:childTnLst>
                          </p:cTn>
                        </p:par>
                        <p:par>
                          <p:cTn id="110" fill="hold" nodeType="afterGroup">
                            <p:stCondLst>
                              <p:cond delay="18000"/>
                            </p:stCondLst>
                            <p:childTnLst>
                              <p:par>
                                <p:cTn id="111" presetID="21" presetClass="exit" presetSubtype="1" fill="hold" nodeType="afterEffect">
                                  <p:stCondLst>
                                    <p:cond delay="0"/>
                                  </p:stCondLst>
                                  <p:childTnLst>
                                    <p:animEffect transition="out" filter="wheel(1)">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childTnLst>
                          </p:cTn>
                        </p:par>
                        <p:par>
                          <p:cTn id="114" fill="hold" nodeType="afterGroup">
                            <p:stCondLst>
                              <p:cond delay="19000"/>
                            </p:stCondLst>
                            <p:childTnLst>
                              <p:par>
                                <p:cTn id="115" presetID="21" presetClass="exit" presetSubtype="1" fill="hold" nodeType="afterEffect">
                                  <p:stCondLst>
                                    <p:cond delay="0"/>
                                  </p:stCondLst>
                                  <p:childTnLst>
                                    <p:animEffect transition="out" filter="wheel(1)">
                                      <p:cBhvr>
                                        <p:cTn id="116" dur="1000"/>
                                        <p:tgtEl>
                                          <p:spTgt spid="16"/>
                                        </p:tgtEl>
                                      </p:cBhvr>
                                    </p:animEffect>
                                    <p:set>
                                      <p:cBhvr>
                                        <p:cTn id="117"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 presetClass="emph" presetSubtype="2" fill="hold" nodeType="clickEffect">
                                  <p:stCondLst>
                                    <p:cond delay="0"/>
                                  </p:stCondLst>
                                  <p:childTnLst>
                                    <p:animClr clrSpc="rgb" dir="cw">
                                      <p:cBhvr>
                                        <p:cTn id="122" dur="250" fill="hold"/>
                                        <p:tgtEl>
                                          <p:spTgt spid="6"/>
                                        </p:tgtEl>
                                        <p:attrNameLst>
                                          <p:attrName>fillcolor</p:attrName>
                                        </p:attrNameLst>
                                      </p:cBhvr>
                                      <p:to>
                                        <a:srgbClr val="FFF2CC"/>
                                      </p:to>
                                    </p:animClr>
                                    <p:set>
                                      <p:cBhvr>
                                        <p:cTn id="123" dur="250" fill="hold"/>
                                        <p:tgtEl>
                                          <p:spTgt spid="6"/>
                                        </p:tgtEl>
                                        <p:attrNameLst>
                                          <p:attrName>fill.type</p:attrName>
                                        </p:attrNameLst>
                                      </p:cBhvr>
                                      <p:to>
                                        <p:strVal val="solid"/>
                                      </p:to>
                                    </p:set>
                                    <p:set>
                                      <p:cBhvr>
                                        <p:cTn id="124" dur="250" fill="hold"/>
                                        <p:tgtEl>
                                          <p:spTgt spid="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par>
                                <p:cTn id="125" presetID="23" presetClass="entr" presetSubtype="32" fill="hold" nodeType="withEffect">
                                  <p:stCondLst>
                                    <p:cond delay="100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250" fill="hold"/>
                                        <p:tgtEl>
                                          <p:spTgt spid="12"/>
                                        </p:tgtEl>
                                        <p:attrNameLst>
                                          <p:attrName>ppt_w</p:attrName>
                                        </p:attrNameLst>
                                      </p:cBhvr>
                                      <p:tavLst>
                                        <p:tav tm="0">
                                          <p:val>
                                            <p:strVal val="4*#ppt_w"/>
                                          </p:val>
                                        </p:tav>
                                        <p:tav tm="100000">
                                          <p:val>
                                            <p:strVal val="#ppt_w"/>
                                          </p:val>
                                        </p:tav>
                                      </p:tavLst>
                                    </p:anim>
                                    <p:anim calcmode="lin" valueType="num">
                                      <p:cBhvr>
                                        <p:cTn id="12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3" name="Check mark.wav"/>
                                        </p:tgtEl>
                                      </p:cMediaNode>
                                    </p:audio>
                                  </p:subTnLst>
                                </p:cTn>
                              </p:par>
                              <p:par>
                                <p:cTn id="129" presetID="1" presetClass="emph" presetSubtype="2" fill="hold" nodeType="withEffect">
                                  <p:stCondLst>
                                    <p:cond delay="1000"/>
                                  </p:stCondLst>
                                  <p:childTnLst>
                                    <p:animClr clrSpc="rgb" dir="cw">
                                      <p:cBhvr>
                                        <p:cTn id="130" dur="250" fill="hold"/>
                                        <p:tgtEl>
                                          <p:spTgt spid="6"/>
                                        </p:tgtEl>
                                        <p:attrNameLst>
                                          <p:attrName>fillcolor</p:attrName>
                                        </p:attrNameLst>
                                      </p:cBhvr>
                                      <p:to>
                                        <a:srgbClr val="00B050"/>
                                      </p:to>
                                    </p:animClr>
                                    <p:set>
                                      <p:cBhvr>
                                        <p:cTn id="131" dur="250" fill="hold"/>
                                        <p:tgtEl>
                                          <p:spTgt spid="6"/>
                                        </p:tgtEl>
                                        <p:attrNameLst>
                                          <p:attrName>fill.type</p:attrName>
                                        </p:attrNameLst>
                                      </p:cBhvr>
                                      <p:to>
                                        <p:strVal val="solid"/>
                                      </p:to>
                                    </p:set>
                                    <p:set>
                                      <p:cBhvr>
                                        <p:cTn id="13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33" restart="whenNotActive" fill="hold" evtFilter="cancelBubble" nodeType="interactiveSeq">
                <p:stCondLst>
                  <p:cond evt="onClick" delay="0">
                    <p:tgtEl>
                      <p:spTgt spid="9"/>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 presetClass="emph" presetSubtype="2" fill="hold" nodeType="clickEffect">
                                  <p:stCondLst>
                                    <p:cond delay="0"/>
                                  </p:stCondLst>
                                  <p:childTnLst>
                                    <p:animClr clrSpc="rgb" dir="cw">
                                      <p:cBhvr>
                                        <p:cTn id="137" dur="250" fill="hold"/>
                                        <p:tgtEl>
                                          <p:spTgt spid="9"/>
                                        </p:tgtEl>
                                        <p:attrNameLst>
                                          <p:attrName>fillcolor</p:attrName>
                                        </p:attrNameLst>
                                      </p:cBhvr>
                                      <p:to>
                                        <a:srgbClr val="FFF2CC"/>
                                      </p:to>
                                    </p:animClr>
                                    <p:set>
                                      <p:cBhvr>
                                        <p:cTn id="138" dur="250" fill="hold"/>
                                        <p:tgtEl>
                                          <p:spTgt spid="9"/>
                                        </p:tgtEl>
                                        <p:attrNameLst>
                                          <p:attrName>fill.type</p:attrName>
                                        </p:attrNameLst>
                                      </p:cBhvr>
                                      <p:to>
                                        <p:strVal val="solid"/>
                                      </p:to>
                                    </p:set>
                                    <p:set>
                                      <p:cBhvr>
                                        <p:cTn id="139" dur="250" fill="hold"/>
                                        <p:tgtEl>
                                          <p:spTgt spid="9"/>
                                        </p:tgtEl>
                                        <p:attrNameLst>
                                          <p:attrName>fill.on</p:attrName>
                                        </p:attrNameLst>
                                      </p:cBhvr>
                                      <p:to>
                                        <p:strVal val="tru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par>
                                <p:cTn id="140" presetID="23" presetClass="entr" presetSubtype="32" fill="hold" nodeType="withEffect">
                                  <p:stCondLst>
                                    <p:cond delay="1000"/>
                                  </p:stCondLst>
                                  <p:childTnLst>
                                    <p:set>
                                      <p:cBhvr>
                                        <p:cTn id="141" dur="1" fill="hold">
                                          <p:stCondLst>
                                            <p:cond delay="0"/>
                                          </p:stCondLst>
                                        </p:cTn>
                                        <p:tgtEl>
                                          <p:spTgt spid="15"/>
                                        </p:tgtEl>
                                        <p:attrNameLst>
                                          <p:attrName>style.visibility</p:attrName>
                                        </p:attrNameLst>
                                      </p:cBhvr>
                                      <p:to>
                                        <p:strVal val="visible"/>
                                      </p:to>
                                    </p:set>
                                    <p:anim calcmode="lin" valueType="num">
                                      <p:cBhvr>
                                        <p:cTn id="142" dur="250" fill="hold"/>
                                        <p:tgtEl>
                                          <p:spTgt spid="15"/>
                                        </p:tgtEl>
                                        <p:attrNameLst>
                                          <p:attrName>ppt_w</p:attrName>
                                        </p:attrNameLst>
                                      </p:cBhvr>
                                      <p:tavLst>
                                        <p:tav tm="0">
                                          <p:val>
                                            <p:strVal val="4*#ppt_w"/>
                                          </p:val>
                                        </p:tav>
                                        <p:tav tm="100000">
                                          <p:val>
                                            <p:strVal val="#ppt_w"/>
                                          </p:val>
                                        </p:tav>
                                      </p:tavLst>
                                    </p:anim>
                                    <p:anim calcmode="lin" valueType="num">
                                      <p:cBhvr>
                                        <p:cTn id="14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0"/>
                                            </p:cond>
                                          </p:stCondLst>
                                          <p:endCondLst>
                                            <p:cond evt="onStopAudio" delay="0">
                                              <p:tgtEl>
                                                <p:sldTgt/>
                                              </p:tgtEl>
                                            </p:cond>
                                          </p:endCondLst>
                                        </p:cTn>
                                        <p:tgtEl>
                                          <p:sndTgt r:embed="rId4" name="Wrong Buzzer.wav"/>
                                        </p:tgtEl>
                                      </p:cMediaNode>
                                    </p:audio>
                                  </p:subTnLst>
                                </p:cTn>
                              </p:par>
                              <p:par>
                                <p:cTn id="144" presetID="1" presetClass="emph" presetSubtype="2" fill="hold" nodeType="withEffect">
                                  <p:stCondLst>
                                    <p:cond delay="1000"/>
                                  </p:stCondLst>
                                  <p:childTnLst>
                                    <p:animClr clrSpc="rgb" dir="cw">
                                      <p:cBhvr>
                                        <p:cTn id="145" dur="250" fill="hold"/>
                                        <p:tgtEl>
                                          <p:spTgt spid="9"/>
                                        </p:tgtEl>
                                        <p:attrNameLst>
                                          <p:attrName>fillcolor</p:attrName>
                                        </p:attrNameLst>
                                      </p:cBhvr>
                                      <p:to>
                                        <a:srgbClr val="FFFF00"/>
                                      </p:to>
                                    </p:animClr>
                                    <p:set>
                                      <p:cBhvr>
                                        <p:cTn id="146" dur="250" fill="hold"/>
                                        <p:tgtEl>
                                          <p:spTgt spid="9"/>
                                        </p:tgtEl>
                                        <p:attrNameLst>
                                          <p:attrName>fill.type</p:attrName>
                                        </p:attrNameLst>
                                      </p:cBhvr>
                                      <p:to>
                                        <p:strVal val="solid"/>
                                      </p:to>
                                    </p:set>
                                    <p:set>
                                      <p:cBhvr>
                                        <p:cTn id="14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48" restart="whenNotActive" fill="hold" evtFilter="cancelBubble" nodeType="interactiveSeq">
                <p:stCondLst>
                  <p:cond evt="onClick" delay="0">
                    <p:tgtEl>
                      <p:spTgt spid="10"/>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 presetClass="emph" presetSubtype="2" fill="hold" nodeType="clickEffect">
                                  <p:stCondLst>
                                    <p:cond delay="0"/>
                                  </p:stCondLst>
                                  <p:childTnLst>
                                    <p:animClr clrSpc="rgb" dir="cw">
                                      <p:cBhvr>
                                        <p:cTn id="152" dur="250" fill="hold"/>
                                        <p:tgtEl>
                                          <p:spTgt spid="10"/>
                                        </p:tgtEl>
                                        <p:attrNameLst>
                                          <p:attrName>fillcolor</p:attrName>
                                        </p:attrNameLst>
                                      </p:cBhvr>
                                      <p:to>
                                        <a:srgbClr val="FFF2CC"/>
                                      </p:to>
                                    </p:animClr>
                                    <p:set>
                                      <p:cBhvr>
                                        <p:cTn id="153" dur="250" fill="hold"/>
                                        <p:tgtEl>
                                          <p:spTgt spid="10"/>
                                        </p:tgtEl>
                                        <p:attrNameLst>
                                          <p:attrName>fill.type</p:attrName>
                                        </p:attrNameLst>
                                      </p:cBhvr>
                                      <p:to>
                                        <p:strVal val="solid"/>
                                      </p:to>
                                    </p:set>
                                    <p:set>
                                      <p:cBhvr>
                                        <p:cTn id="154" dur="250" fill="hold"/>
                                        <p:tgtEl>
                                          <p:spTgt spid="10"/>
                                        </p:tgtEl>
                                        <p:attrNameLst>
                                          <p:attrName>fill.on</p:attrName>
                                        </p:attrNameLst>
                                      </p:cBhvr>
                                      <p:to>
                                        <p:strVal val="true"/>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par>
                                <p:cTn id="155" presetID="23" presetClass="entr" presetSubtype="32" fill="hold" nodeType="withEffect">
                                  <p:stCondLst>
                                    <p:cond delay="1000"/>
                                  </p:stCondLst>
                                  <p:childTnLst>
                                    <p:set>
                                      <p:cBhvr>
                                        <p:cTn id="156" dur="1" fill="hold">
                                          <p:stCondLst>
                                            <p:cond delay="0"/>
                                          </p:stCondLst>
                                        </p:cTn>
                                        <p:tgtEl>
                                          <p:spTgt spid="13"/>
                                        </p:tgtEl>
                                        <p:attrNameLst>
                                          <p:attrName>style.visibility</p:attrName>
                                        </p:attrNameLst>
                                      </p:cBhvr>
                                      <p:to>
                                        <p:strVal val="visible"/>
                                      </p:to>
                                    </p:set>
                                    <p:anim calcmode="lin" valueType="num">
                                      <p:cBhvr>
                                        <p:cTn id="157" dur="250" fill="hold"/>
                                        <p:tgtEl>
                                          <p:spTgt spid="13"/>
                                        </p:tgtEl>
                                        <p:attrNameLst>
                                          <p:attrName>ppt_w</p:attrName>
                                        </p:attrNameLst>
                                      </p:cBhvr>
                                      <p:tavLst>
                                        <p:tav tm="0">
                                          <p:val>
                                            <p:strVal val="4*#ppt_w"/>
                                          </p:val>
                                        </p:tav>
                                        <p:tav tm="100000">
                                          <p:val>
                                            <p:strVal val="#ppt_w"/>
                                          </p:val>
                                        </p:tav>
                                      </p:tavLst>
                                    </p:anim>
                                    <p:anim calcmode="lin" valueType="num">
                                      <p:cBhvr>
                                        <p:cTn id="1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5"/>
                                            </p:cond>
                                          </p:stCondLst>
                                          <p:endCondLst>
                                            <p:cond evt="onStopAudio" delay="0">
                                              <p:tgtEl>
                                                <p:sldTgt/>
                                              </p:tgtEl>
                                            </p:cond>
                                          </p:endCondLst>
                                        </p:cTn>
                                        <p:tgtEl>
                                          <p:sndTgt r:embed="rId4" name="Wrong Buzzer.wav"/>
                                        </p:tgtEl>
                                      </p:cMediaNode>
                                    </p:audio>
                                  </p:subTnLst>
                                </p:cTn>
                              </p:par>
                              <p:par>
                                <p:cTn id="159" presetID="1" presetClass="emph" presetSubtype="2" fill="hold" nodeType="withEffect">
                                  <p:stCondLst>
                                    <p:cond delay="1000"/>
                                  </p:stCondLst>
                                  <p:childTnLst>
                                    <p:animClr clrSpc="rgb" dir="cw">
                                      <p:cBhvr>
                                        <p:cTn id="160" dur="250" fill="hold"/>
                                        <p:tgtEl>
                                          <p:spTgt spid="10"/>
                                        </p:tgtEl>
                                        <p:attrNameLst>
                                          <p:attrName>fillcolor</p:attrName>
                                        </p:attrNameLst>
                                      </p:cBhvr>
                                      <p:to>
                                        <a:srgbClr val="FFFF00"/>
                                      </p:to>
                                    </p:animClr>
                                    <p:set>
                                      <p:cBhvr>
                                        <p:cTn id="161" dur="250" fill="hold"/>
                                        <p:tgtEl>
                                          <p:spTgt spid="10"/>
                                        </p:tgtEl>
                                        <p:attrNameLst>
                                          <p:attrName>fill.type</p:attrName>
                                        </p:attrNameLst>
                                      </p:cBhvr>
                                      <p:to>
                                        <p:strVal val="solid"/>
                                      </p:to>
                                    </p:set>
                                    <p:set>
                                      <p:cBhvr>
                                        <p:cTn id="16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3" restart="whenNotActive" fill="hold" evtFilter="cancelBubble" nodeType="interactiveSeq">
                <p:stCondLst>
                  <p:cond evt="onClick" delay="0">
                    <p:tgtEl>
                      <p:spTgt spid="11"/>
                    </p:tgtEl>
                  </p:cond>
                </p:stCondLst>
                <p:endSync evt="end" delay="0">
                  <p:rtn val="all"/>
                </p:endSync>
                <p:childTnLst>
                  <p:par>
                    <p:cTn id="164" fill="hold" nodeType="clickPar">
                      <p:stCondLst>
                        <p:cond delay="0"/>
                      </p:stCondLst>
                      <p:childTnLst>
                        <p:par>
                          <p:cTn id="165" fill="hold" nodeType="withGroup">
                            <p:stCondLst>
                              <p:cond delay="0"/>
                            </p:stCondLst>
                            <p:childTnLst>
                              <p:par>
                                <p:cTn id="166" presetID="1" presetClass="emph" presetSubtype="2" fill="hold" nodeType="clickEffect">
                                  <p:stCondLst>
                                    <p:cond delay="0"/>
                                  </p:stCondLst>
                                  <p:childTnLst>
                                    <p:animClr clrSpc="rgb" dir="cw">
                                      <p:cBhvr>
                                        <p:cTn id="167" dur="250" fill="hold"/>
                                        <p:tgtEl>
                                          <p:spTgt spid="11"/>
                                        </p:tgtEl>
                                        <p:attrNameLst>
                                          <p:attrName>fillcolor</p:attrName>
                                        </p:attrNameLst>
                                      </p:cBhvr>
                                      <p:to>
                                        <a:srgbClr val="FFF2CC"/>
                                      </p:to>
                                    </p:animClr>
                                    <p:set>
                                      <p:cBhvr>
                                        <p:cTn id="168" dur="250" fill="hold"/>
                                        <p:tgtEl>
                                          <p:spTgt spid="11"/>
                                        </p:tgtEl>
                                        <p:attrNameLst>
                                          <p:attrName>fill.type</p:attrName>
                                        </p:attrNameLst>
                                      </p:cBhvr>
                                      <p:to>
                                        <p:strVal val="solid"/>
                                      </p:to>
                                    </p:set>
                                    <p:set>
                                      <p:cBhvr>
                                        <p:cTn id="169" dur="250" fill="hold"/>
                                        <p:tgtEl>
                                          <p:spTgt spid="11"/>
                                        </p:tgtEl>
                                        <p:attrNameLst>
                                          <p:attrName>fill.on</p:attrName>
                                        </p:attrNameLst>
                                      </p:cBhvr>
                                      <p:to>
                                        <p:strVal val="tru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par>
                                <p:cTn id="170" presetID="23" presetClass="entr" presetSubtype="32" fill="hold" nodeType="withEffect">
                                  <p:stCondLst>
                                    <p:cond delay="100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250" fill="hold"/>
                                        <p:tgtEl>
                                          <p:spTgt spid="14"/>
                                        </p:tgtEl>
                                        <p:attrNameLst>
                                          <p:attrName>ppt_w</p:attrName>
                                        </p:attrNameLst>
                                      </p:cBhvr>
                                      <p:tavLst>
                                        <p:tav tm="0">
                                          <p:val>
                                            <p:strVal val="4*#ppt_w"/>
                                          </p:val>
                                        </p:tav>
                                        <p:tav tm="100000">
                                          <p:val>
                                            <p:strVal val="#ppt_w"/>
                                          </p:val>
                                        </p:tav>
                                      </p:tavLst>
                                    </p:anim>
                                    <p:anim calcmode="lin" valueType="num">
                                      <p:cBhvr>
                                        <p:cTn id="17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0"/>
                                            </p:cond>
                                          </p:stCondLst>
                                          <p:endCondLst>
                                            <p:cond evt="onStopAudio" delay="0">
                                              <p:tgtEl>
                                                <p:sldTgt/>
                                              </p:tgtEl>
                                            </p:cond>
                                          </p:endCondLst>
                                        </p:cTn>
                                        <p:tgtEl>
                                          <p:sndTgt r:embed="rId4" name="Wrong Buzzer.wav"/>
                                        </p:tgtEl>
                                      </p:cMediaNode>
                                    </p:audio>
                                  </p:subTnLst>
                                </p:cTn>
                              </p:par>
                              <p:par>
                                <p:cTn id="174" presetID="1" presetClass="emph" presetSubtype="2" fill="hold" nodeType="withEffect">
                                  <p:stCondLst>
                                    <p:cond delay="1000"/>
                                  </p:stCondLst>
                                  <p:childTnLst>
                                    <p:animClr clrSpc="rgb" dir="cw">
                                      <p:cBhvr>
                                        <p:cTn id="175" dur="250" fill="hold"/>
                                        <p:tgtEl>
                                          <p:spTgt spid="11"/>
                                        </p:tgtEl>
                                        <p:attrNameLst>
                                          <p:attrName>fillcolor</p:attrName>
                                        </p:attrNameLst>
                                      </p:cBhvr>
                                      <p:to>
                                        <a:srgbClr val="FFFF00"/>
                                      </p:to>
                                    </p:animClr>
                                    <p:set>
                                      <p:cBhvr>
                                        <p:cTn id="176" dur="250" fill="hold"/>
                                        <p:tgtEl>
                                          <p:spTgt spid="11"/>
                                        </p:tgtEl>
                                        <p:attrNameLst>
                                          <p:attrName>fill.type</p:attrName>
                                        </p:attrNameLst>
                                      </p:cBhvr>
                                      <p:to>
                                        <p:strVal val="solid"/>
                                      </p:to>
                                    </p:set>
                                    <p:set>
                                      <p:cBhvr>
                                        <p:cTn id="17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6" grpId="0" animBg="1"/>
      <p:bldP spid="9" grpId="0" animBg="1"/>
      <p:bldP spid="10" grpId="0" animBg="1"/>
      <p:bldP spid="11"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5">
            <a:hlinkClick r:id="rId2" action="ppaction://hlinksldjump"/>
            <a:extLst>
              <a:ext uri="{FF2B5EF4-FFF2-40B4-BE49-F238E27FC236}">
                <a16:creationId xmlns:a16="http://schemas.microsoft.com/office/drawing/2014/main" id="{775D23AF-F41C-B9F4-A849-9D1C139EC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5387975"/>
            <a:ext cx="2400300" cy="14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5686895-76D0-0D81-7F04-B694A051FD10}"/>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sp>
        <p:nvSpPr>
          <p:cNvPr id="3" name="Wave 2">
            <a:extLst>
              <a:ext uri="{FF2B5EF4-FFF2-40B4-BE49-F238E27FC236}">
                <a16:creationId xmlns:a16="http://schemas.microsoft.com/office/drawing/2014/main" id="{2112EAF0-E58F-BBC3-71D6-D98835C018CA}"/>
              </a:ext>
            </a:extLst>
          </p:cNvPr>
          <p:cNvSpPr/>
          <p:nvPr/>
        </p:nvSpPr>
        <p:spPr>
          <a:xfrm>
            <a:off x="2325159" y="1715559"/>
            <a:ext cx="7541683" cy="3216275"/>
          </a:xfrm>
          <a:prstGeom prst="wave">
            <a:avLst>
              <a:gd name="adj1" fmla="val 12500"/>
              <a:gd name="adj2" fmla="val 954"/>
            </a:avLst>
          </a:prstGeom>
          <a:solidFill>
            <a:srgbClr val="FFFF00">
              <a:alpha val="57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23">
              <a:defRPr/>
            </a:pPr>
            <a:r>
              <a:rPr lang="en-US" sz="2800" b="1" dirty="0">
                <a:solidFill>
                  <a:srgbClr val="FF0000"/>
                </a:solidFill>
                <a:latin typeface="Times New Roman" panose="02020603050405020304" pitchFamily="18" charset="0"/>
                <a:cs typeface="Times New Roman" panose="02020603050405020304" pitchFamily="18" charset="0"/>
              </a:rPr>
              <a:t>CẢ TỔ ĐƯỢC CỘNG 1 ĐIỂM VÀO  ĐIỂM KIỂM TRA MIỆNG</a:t>
            </a:r>
          </a:p>
        </p:txBody>
      </p:sp>
      <p:pic>
        <p:nvPicPr>
          <p:cNvPr id="66565" name="Picture 18">
            <a:extLst>
              <a:ext uri="{FF2B5EF4-FFF2-40B4-BE49-F238E27FC236}">
                <a16:creationId xmlns:a16="http://schemas.microsoft.com/office/drawing/2014/main" id="{33E5B7E2-4F28-C29A-6379-B94778640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409" y="4686300"/>
            <a:ext cx="1817158"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Am-thanh-chuc-mung-chien-thang-www_tiengdong_com">
            <a:hlinkClick r:id="" action="ppaction://media"/>
            <a:extLst>
              <a:ext uri="{FF2B5EF4-FFF2-40B4-BE49-F238E27FC236}">
                <a16:creationId xmlns:a16="http://schemas.microsoft.com/office/drawing/2014/main" id="{FF122A79-FC36-ECF4-DD69-161C760E41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6983" y="543348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6" descr="A group of colorful stars&#10;&#10;Description automatically generated">
            <a:extLst>
              <a:ext uri="{FF2B5EF4-FFF2-40B4-BE49-F238E27FC236}">
                <a16:creationId xmlns:a16="http://schemas.microsoft.com/office/drawing/2014/main" id="{CEABAEB0-B457-7C40-D4D3-6AC9002A3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342" y="96309"/>
            <a:ext cx="392535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7" descr="A group of colorful stars&#10;&#10;Description automatically generated">
            <a:extLst>
              <a:ext uri="{FF2B5EF4-FFF2-40B4-BE49-F238E27FC236}">
                <a16:creationId xmlns:a16="http://schemas.microsoft.com/office/drawing/2014/main" id="{A530F9E3-0F7A-B7BB-03C6-95F43D345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8867" y="94192"/>
            <a:ext cx="3775075" cy="25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8" descr="A group of colorful stars&#10;&#10;Description automatically generated">
            <a:extLst>
              <a:ext uri="{FF2B5EF4-FFF2-40B4-BE49-F238E27FC236}">
                <a16:creationId xmlns:a16="http://schemas.microsoft.com/office/drawing/2014/main" id="{5DD89831-193F-314E-F896-1B7A56E231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210609"/>
            <a:ext cx="3433233" cy="234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5">
            <a:hlinkClick r:id="rId4" action="ppaction://hlinksldjump"/>
            <a:extLst>
              <a:ext uri="{FF2B5EF4-FFF2-40B4-BE49-F238E27FC236}">
                <a16:creationId xmlns:a16="http://schemas.microsoft.com/office/drawing/2014/main" id="{C6627C0B-1FEB-2567-9E5D-975ABF77C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109" y="5153025"/>
            <a:ext cx="2400300" cy="14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D9575D0-343C-851B-238D-7B551CE1BBB2}"/>
              </a:ext>
            </a:extLst>
          </p:cNvPr>
          <p:cNvSpPr/>
          <p:nvPr/>
        </p:nvSpPr>
        <p:spPr>
          <a:xfrm>
            <a:off x="953559" y="6258983"/>
            <a:ext cx="8911167" cy="39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endParaRPr>
          </a:p>
        </p:txBody>
      </p:sp>
      <p:pic>
        <p:nvPicPr>
          <p:cNvPr id="2" name="Picture 1">
            <a:extLst>
              <a:ext uri="{FF2B5EF4-FFF2-40B4-BE49-F238E27FC236}">
                <a16:creationId xmlns:a16="http://schemas.microsoft.com/office/drawing/2014/main" id="{D01BF0A3-B109-365B-51AC-2AE75B7DDA9C}"/>
              </a:ext>
            </a:extLst>
          </p:cNvPr>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12757150" y="3125259"/>
            <a:ext cx="1190625" cy="129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854C5D-95F8-FE8E-221E-1C82D9B84DF0}"/>
              </a:ext>
            </a:extLst>
          </p:cNvPr>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9554634" y="7022042"/>
            <a:ext cx="891117" cy="97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2F6446F-832C-BEDA-3BCC-6092F665997D}"/>
              </a:ext>
            </a:extLst>
          </p:cNvPr>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10153650" y="7651750"/>
            <a:ext cx="570442" cy="62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777E360-389A-573E-D3D2-5C63DD51A660}"/>
              </a:ext>
            </a:extLst>
          </p:cNvPr>
          <p:cNvSpPr>
            <a:spLocks noRot="1" noChangeAspect="1" noMove="1" noResize="1" noEditPoints="1" noAdjustHandles="1" noChangeArrowheads="1" noChangeShapeType="1" noTextEdit="1"/>
          </p:cNvSpPr>
          <p:nvPr/>
        </p:nvSpPr>
        <p:spPr>
          <a:xfrm>
            <a:off x="223806" y="5073507"/>
            <a:ext cx="4835684" cy="844876"/>
          </a:xfrm>
          <a:prstGeom prst="rect">
            <a:avLst/>
          </a:prstGeom>
          <a:blipFill>
            <a:blip r:embed="rId9"/>
            <a:stretch>
              <a:fillRect l="-3193" b="-7212"/>
            </a:stretch>
          </a:blipFill>
          <a:ln w="28575" cap="flat" cmpd="sng" algn="ctr">
            <a:noFill/>
            <a:prstDash val="solid"/>
          </a:ln>
          <a:effectLst/>
        </p:spPr>
        <p:txBody>
          <a:bodyPr/>
          <a:lstStyle/>
          <a:p>
            <a:pPr>
              <a:defRPr/>
            </a:pPr>
            <a:r>
              <a:rPr lang="en-US" sz="1200">
                <a:noFill/>
              </a:rPr>
              <a:t> </a:t>
            </a:r>
          </a:p>
        </p:txBody>
      </p:sp>
      <p:sp>
        <p:nvSpPr>
          <p:cNvPr id="7" name="Cloud 6">
            <a:extLst>
              <a:ext uri="{FF2B5EF4-FFF2-40B4-BE49-F238E27FC236}">
                <a16:creationId xmlns:a16="http://schemas.microsoft.com/office/drawing/2014/main" id="{037887DA-2197-EA68-51F9-FCC7B3CF9619}"/>
              </a:ext>
            </a:extLst>
          </p:cNvPr>
          <p:cNvSpPr/>
          <p:nvPr/>
        </p:nvSpPr>
        <p:spPr>
          <a:xfrm>
            <a:off x="-862542" y="7434792"/>
            <a:ext cx="558800" cy="382058"/>
          </a:xfrm>
          <a:prstGeom prst="cloud">
            <a:avLst/>
          </a:prstGeom>
          <a:solidFill>
            <a:sysClr val="window" lastClr="FFFFFF"/>
          </a:solidFill>
          <a:ln w="25400" cap="flat" cmpd="sng" algn="ctr">
            <a:solidFill>
              <a:sysClr val="window" lastClr="FFFFFF"/>
            </a:solidFill>
            <a:prstDash val="solid"/>
          </a:ln>
          <a:effectLst/>
        </p:spPr>
        <p:txBody>
          <a:bodyPr lIns="91440" tIns="45720" rIns="91440" bIns="45720" anchor="ctr"/>
          <a:lstStyle/>
          <a:p>
            <a:pPr algn="ctr" defTabSz="914423">
              <a:defRPr/>
            </a:pPr>
            <a:endParaRPr lang="vi-VN" sz="1867" kern="0" dirty="0">
              <a:solidFill>
                <a:prstClr val="white"/>
              </a:solidFill>
              <a:latin typeface="Arial" panose="020B0604020202020204" pitchFamily="34" charset="0"/>
            </a:endParaRPr>
          </a:p>
        </p:txBody>
      </p:sp>
      <p:sp>
        <p:nvSpPr>
          <p:cNvPr id="8" name="Cloud 7">
            <a:extLst>
              <a:ext uri="{FF2B5EF4-FFF2-40B4-BE49-F238E27FC236}">
                <a16:creationId xmlns:a16="http://schemas.microsoft.com/office/drawing/2014/main" id="{4803098A-11F5-717E-48B9-16FA7CCB500C}"/>
              </a:ext>
            </a:extLst>
          </p:cNvPr>
          <p:cNvSpPr/>
          <p:nvPr/>
        </p:nvSpPr>
        <p:spPr>
          <a:xfrm>
            <a:off x="13456709" y="7225242"/>
            <a:ext cx="878417" cy="601133"/>
          </a:xfrm>
          <a:prstGeom prst="cloud">
            <a:avLst/>
          </a:prstGeom>
          <a:solidFill>
            <a:sysClr val="window" lastClr="FFFFFF"/>
          </a:solidFill>
          <a:ln w="25400" cap="flat" cmpd="sng" algn="ctr">
            <a:solidFill>
              <a:sysClr val="window" lastClr="FFFFFF"/>
            </a:solidFill>
            <a:prstDash val="solid"/>
          </a:ln>
          <a:effectLst/>
        </p:spPr>
        <p:txBody>
          <a:bodyPr lIns="91440" tIns="45720" rIns="91440" bIns="45720" anchor="ctr"/>
          <a:lstStyle/>
          <a:p>
            <a:pPr algn="ctr" defTabSz="914423">
              <a:defRPr/>
            </a:pPr>
            <a:endParaRPr lang="vi-VN" sz="1867" kern="0" dirty="0">
              <a:solidFill>
                <a:prstClr val="white"/>
              </a:solidFill>
              <a:latin typeface="Arial" panose="020B0604020202020204" pitchFamily="34" charset="0"/>
            </a:endParaRPr>
          </a:p>
        </p:txBody>
      </p:sp>
      <p:sp>
        <p:nvSpPr>
          <p:cNvPr id="9" name="Rectangle 8">
            <a:extLst>
              <a:ext uri="{FF2B5EF4-FFF2-40B4-BE49-F238E27FC236}">
                <a16:creationId xmlns:a16="http://schemas.microsoft.com/office/drawing/2014/main" id="{0C25DFD8-91AD-FDF4-E23C-699614E9FF79}"/>
              </a:ext>
            </a:extLst>
          </p:cNvPr>
          <p:cNvSpPr>
            <a:spLocks noRot="1" noChangeAspect="1" noMove="1" noResize="1" noEditPoints="1" noAdjustHandles="1" noChangeArrowheads="1" noChangeShapeType="1" noTextEdit="1"/>
          </p:cNvSpPr>
          <p:nvPr/>
        </p:nvSpPr>
        <p:spPr>
          <a:xfrm>
            <a:off x="5244200" y="5080263"/>
            <a:ext cx="4835684" cy="844876"/>
          </a:xfrm>
          <a:prstGeom prst="rect">
            <a:avLst/>
          </a:prstGeom>
          <a:blipFill>
            <a:blip r:embed="rId10"/>
            <a:stretch>
              <a:fillRect l="-3193" b="-7212"/>
            </a:stretch>
          </a:blipFill>
          <a:ln w="28575" cap="flat" cmpd="sng" algn="ctr">
            <a:noFill/>
            <a:prstDash val="solid"/>
          </a:ln>
          <a:effectLst/>
        </p:spPr>
        <p:txBody>
          <a:bodyPr/>
          <a:lstStyle/>
          <a:p>
            <a:pPr>
              <a:defRPr/>
            </a:pPr>
            <a:r>
              <a:rPr lang="en-US" sz="1200">
                <a:noFill/>
              </a:rPr>
              <a:t> </a:t>
            </a:r>
          </a:p>
        </p:txBody>
      </p:sp>
      <p:sp>
        <p:nvSpPr>
          <p:cNvPr id="10" name="Rectangle 9">
            <a:extLst>
              <a:ext uri="{FF2B5EF4-FFF2-40B4-BE49-F238E27FC236}">
                <a16:creationId xmlns:a16="http://schemas.microsoft.com/office/drawing/2014/main" id="{82DD58BD-30D2-D681-EEE9-4F51E0F9F8F8}"/>
              </a:ext>
            </a:extLst>
          </p:cNvPr>
          <p:cNvSpPr>
            <a:spLocks noRot="1" noChangeAspect="1" noMove="1" noResize="1" noEditPoints="1" noAdjustHandles="1" noChangeArrowheads="1" noChangeShapeType="1" noTextEdit="1"/>
          </p:cNvSpPr>
          <p:nvPr/>
        </p:nvSpPr>
        <p:spPr>
          <a:xfrm>
            <a:off x="223806" y="5962679"/>
            <a:ext cx="4835684" cy="844876"/>
          </a:xfrm>
          <a:prstGeom prst="rect">
            <a:avLst/>
          </a:prstGeom>
          <a:blipFill>
            <a:blip r:embed="rId11"/>
            <a:stretch>
              <a:fillRect l="-3193" b="-8654"/>
            </a:stretch>
          </a:blipFill>
          <a:ln w="28575" cap="flat" cmpd="sng" algn="ctr">
            <a:noFill/>
            <a:prstDash val="solid"/>
          </a:ln>
          <a:effectLst/>
        </p:spPr>
        <p:txBody>
          <a:bodyPr/>
          <a:lstStyle/>
          <a:p>
            <a:pPr>
              <a:defRPr/>
            </a:pPr>
            <a:r>
              <a:rPr lang="en-US" sz="1200">
                <a:noFill/>
              </a:rPr>
              <a:t> </a:t>
            </a:r>
          </a:p>
        </p:txBody>
      </p:sp>
      <p:sp>
        <p:nvSpPr>
          <p:cNvPr id="11" name="Rectangle 10">
            <a:extLst>
              <a:ext uri="{FF2B5EF4-FFF2-40B4-BE49-F238E27FC236}">
                <a16:creationId xmlns:a16="http://schemas.microsoft.com/office/drawing/2014/main" id="{1C933010-3F64-3AC7-E2E8-26D93E04E758}"/>
              </a:ext>
            </a:extLst>
          </p:cNvPr>
          <p:cNvSpPr>
            <a:spLocks noRot="1" noChangeAspect="1" noMove="1" noResize="1" noEditPoints="1" noAdjustHandles="1" noChangeArrowheads="1" noChangeShapeType="1" noTextEdit="1"/>
          </p:cNvSpPr>
          <p:nvPr/>
        </p:nvSpPr>
        <p:spPr>
          <a:xfrm>
            <a:off x="5244200" y="5966867"/>
            <a:ext cx="4835684" cy="844876"/>
          </a:xfrm>
          <a:prstGeom prst="rect">
            <a:avLst/>
          </a:prstGeom>
          <a:blipFill>
            <a:blip r:embed="rId12"/>
            <a:stretch>
              <a:fillRect l="-3193" b="-7212"/>
            </a:stretch>
          </a:blipFill>
          <a:ln w="28575" cap="flat" cmpd="sng" algn="ctr">
            <a:noFill/>
            <a:prstDash val="solid"/>
          </a:ln>
          <a:effectLst/>
        </p:spPr>
        <p:txBody>
          <a:bodyPr/>
          <a:lstStyle/>
          <a:p>
            <a:pPr>
              <a:defRPr/>
            </a:pPr>
            <a:r>
              <a:rPr lang="en-US" sz="1200">
                <a:noFill/>
              </a:rPr>
              <a:t> </a:t>
            </a:r>
          </a:p>
        </p:txBody>
      </p:sp>
      <p:pic>
        <p:nvPicPr>
          <p:cNvPr id="12" name="Picture 11">
            <a:extLst>
              <a:ext uri="{FF2B5EF4-FFF2-40B4-BE49-F238E27FC236}">
                <a16:creationId xmlns:a16="http://schemas.microsoft.com/office/drawing/2014/main" id="{5C343711-84D2-A510-766D-DCB272F29C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0267" y="5102226"/>
            <a:ext cx="883709" cy="77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7BE2C97-403D-CB94-6FEC-95A33E45A8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2383" y="6032500"/>
            <a:ext cx="88159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2401005-22E4-BDE2-C821-40FD30DB4B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2059" y="6010276"/>
            <a:ext cx="881591" cy="77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25AF65D-D8DD-1F58-3762-2EA3F566F9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7201" y="5157259"/>
            <a:ext cx="8032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BD3F9C08-95A4-B76A-C60D-18D1B2ABB277}"/>
              </a:ext>
            </a:extLst>
          </p:cNvPr>
          <p:cNvSpPr/>
          <p:nvPr/>
        </p:nvSpPr>
        <p:spPr>
          <a:xfrm>
            <a:off x="9593792"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err="1">
                <a:solidFill>
                  <a:srgbClr val="FF0000"/>
                </a:solidFill>
              </a:rPr>
              <a:t>Hết</a:t>
            </a:r>
            <a:r>
              <a:rPr lang="en-US" sz="2133" b="1" dirty="0">
                <a:solidFill>
                  <a:srgbClr val="FF0000"/>
                </a:solidFill>
              </a:rPr>
              <a:t> </a:t>
            </a:r>
            <a:r>
              <a:rPr lang="en-US" sz="2133" b="1" dirty="0" err="1">
                <a:solidFill>
                  <a:srgbClr val="FF0000"/>
                </a:solidFill>
              </a:rPr>
              <a:t>giờ</a:t>
            </a:r>
            <a:endParaRPr lang="en-US" sz="2133" b="1" dirty="0">
              <a:solidFill>
                <a:srgbClr val="FF0000"/>
              </a:solidFill>
            </a:endParaRPr>
          </a:p>
        </p:txBody>
      </p:sp>
      <p:sp>
        <p:nvSpPr>
          <p:cNvPr id="17" name="Oval 16">
            <a:extLst>
              <a:ext uri="{FF2B5EF4-FFF2-40B4-BE49-F238E27FC236}">
                <a16:creationId xmlns:a16="http://schemas.microsoft.com/office/drawing/2014/main" id="{5E1DAC2B-6B98-13C9-FBAE-CA4227BD255B}"/>
              </a:ext>
            </a:extLst>
          </p:cNvPr>
          <p:cNvSpPr/>
          <p:nvPr/>
        </p:nvSpPr>
        <p:spPr>
          <a:xfrm>
            <a:off x="9538759" y="1655233"/>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00:01</a:t>
            </a:r>
          </a:p>
        </p:txBody>
      </p:sp>
      <p:sp>
        <p:nvSpPr>
          <p:cNvPr id="18" name="Oval 17">
            <a:extLst>
              <a:ext uri="{FF2B5EF4-FFF2-40B4-BE49-F238E27FC236}">
                <a16:creationId xmlns:a16="http://schemas.microsoft.com/office/drawing/2014/main" id="{FEC7E9D4-37AA-7613-71B6-AE4E471C0A6C}"/>
              </a:ext>
            </a:extLst>
          </p:cNvPr>
          <p:cNvSpPr/>
          <p:nvPr/>
        </p:nvSpPr>
        <p:spPr>
          <a:xfrm>
            <a:off x="9538759" y="1655233"/>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00:02</a:t>
            </a:r>
          </a:p>
        </p:txBody>
      </p:sp>
      <p:sp>
        <p:nvSpPr>
          <p:cNvPr id="19" name="Oval 18">
            <a:extLst>
              <a:ext uri="{FF2B5EF4-FFF2-40B4-BE49-F238E27FC236}">
                <a16:creationId xmlns:a16="http://schemas.microsoft.com/office/drawing/2014/main" id="{03FC90FB-3B72-5617-3141-D006A6F6845B}"/>
              </a:ext>
            </a:extLst>
          </p:cNvPr>
          <p:cNvSpPr/>
          <p:nvPr/>
        </p:nvSpPr>
        <p:spPr>
          <a:xfrm>
            <a:off x="9538759" y="1637242"/>
            <a:ext cx="1816100" cy="711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00:03</a:t>
            </a:r>
          </a:p>
        </p:txBody>
      </p:sp>
      <p:sp>
        <p:nvSpPr>
          <p:cNvPr id="20" name="Oval 19">
            <a:extLst>
              <a:ext uri="{FF2B5EF4-FFF2-40B4-BE49-F238E27FC236}">
                <a16:creationId xmlns:a16="http://schemas.microsoft.com/office/drawing/2014/main" id="{54B69C00-EE38-17C0-8131-74F625BF97B2}"/>
              </a:ext>
            </a:extLst>
          </p:cNvPr>
          <p:cNvSpPr/>
          <p:nvPr/>
        </p:nvSpPr>
        <p:spPr>
          <a:xfrm>
            <a:off x="9593792" y="1681692"/>
            <a:ext cx="1706033"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00:04</a:t>
            </a:r>
          </a:p>
        </p:txBody>
      </p:sp>
      <p:sp>
        <p:nvSpPr>
          <p:cNvPr id="21" name="Oval 20">
            <a:extLst>
              <a:ext uri="{FF2B5EF4-FFF2-40B4-BE49-F238E27FC236}">
                <a16:creationId xmlns:a16="http://schemas.microsoft.com/office/drawing/2014/main" id="{68BD8E02-8FCE-9F3A-EB78-3A7EB118EB98}"/>
              </a:ext>
            </a:extLst>
          </p:cNvPr>
          <p:cNvSpPr/>
          <p:nvPr/>
        </p:nvSpPr>
        <p:spPr>
          <a:xfrm>
            <a:off x="9538759" y="1655233"/>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00:05</a:t>
            </a:r>
          </a:p>
        </p:txBody>
      </p:sp>
      <p:sp>
        <p:nvSpPr>
          <p:cNvPr id="22" name="Oval 21">
            <a:extLst>
              <a:ext uri="{FF2B5EF4-FFF2-40B4-BE49-F238E27FC236}">
                <a16:creationId xmlns:a16="http://schemas.microsoft.com/office/drawing/2014/main" id="{9D005BF3-C327-38F2-787E-CC139334DFC2}"/>
              </a:ext>
            </a:extLst>
          </p:cNvPr>
          <p:cNvSpPr/>
          <p:nvPr/>
        </p:nvSpPr>
        <p:spPr>
          <a:xfrm>
            <a:off x="9538759" y="1655233"/>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00:06</a:t>
            </a:r>
          </a:p>
        </p:txBody>
      </p:sp>
      <p:sp>
        <p:nvSpPr>
          <p:cNvPr id="23" name="Oval 22">
            <a:extLst>
              <a:ext uri="{FF2B5EF4-FFF2-40B4-BE49-F238E27FC236}">
                <a16:creationId xmlns:a16="http://schemas.microsoft.com/office/drawing/2014/main" id="{338C0A7E-57CA-4269-5DAD-CF4A43C2C25E}"/>
              </a:ext>
            </a:extLst>
          </p:cNvPr>
          <p:cNvSpPr/>
          <p:nvPr/>
        </p:nvSpPr>
        <p:spPr>
          <a:xfrm>
            <a:off x="9538759" y="1655233"/>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00:07</a:t>
            </a:r>
          </a:p>
        </p:txBody>
      </p:sp>
      <p:sp>
        <p:nvSpPr>
          <p:cNvPr id="24" name="Oval 23">
            <a:extLst>
              <a:ext uri="{FF2B5EF4-FFF2-40B4-BE49-F238E27FC236}">
                <a16:creationId xmlns:a16="http://schemas.microsoft.com/office/drawing/2014/main" id="{90FA4CA7-CD34-8057-6A8C-F1110666DBFB}"/>
              </a:ext>
            </a:extLst>
          </p:cNvPr>
          <p:cNvSpPr/>
          <p:nvPr/>
        </p:nvSpPr>
        <p:spPr>
          <a:xfrm>
            <a:off x="9538759"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00:08</a:t>
            </a:r>
          </a:p>
        </p:txBody>
      </p:sp>
      <p:sp>
        <p:nvSpPr>
          <p:cNvPr id="25" name="Oval 24">
            <a:extLst>
              <a:ext uri="{FF2B5EF4-FFF2-40B4-BE49-F238E27FC236}">
                <a16:creationId xmlns:a16="http://schemas.microsoft.com/office/drawing/2014/main" id="{094A6933-B3B0-EB36-482B-9FF28BC73DDB}"/>
              </a:ext>
            </a:extLst>
          </p:cNvPr>
          <p:cNvSpPr/>
          <p:nvPr/>
        </p:nvSpPr>
        <p:spPr>
          <a:xfrm>
            <a:off x="9538759" y="1655233"/>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00:09</a:t>
            </a:r>
          </a:p>
        </p:txBody>
      </p:sp>
      <p:sp>
        <p:nvSpPr>
          <p:cNvPr id="26" name="Oval 25">
            <a:extLst>
              <a:ext uri="{FF2B5EF4-FFF2-40B4-BE49-F238E27FC236}">
                <a16:creationId xmlns:a16="http://schemas.microsoft.com/office/drawing/2014/main" id="{C0D8E8C9-E81D-9D68-8C71-F16DB4428C82}"/>
              </a:ext>
            </a:extLst>
          </p:cNvPr>
          <p:cNvSpPr/>
          <p:nvPr/>
        </p:nvSpPr>
        <p:spPr>
          <a:xfrm>
            <a:off x="9538759" y="1655233"/>
            <a:ext cx="1816100"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00:10</a:t>
            </a:r>
          </a:p>
        </p:txBody>
      </p:sp>
      <p:sp>
        <p:nvSpPr>
          <p:cNvPr id="27" name="Oval 26">
            <a:extLst>
              <a:ext uri="{FF2B5EF4-FFF2-40B4-BE49-F238E27FC236}">
                <a16:creationId xmlns:a16="http://schemas.microsoft.com/office/drawing/2014/main" id="{307EE4F1-7F23-7982-1E06-7D76F22F487E}"/>
              </a:ext>
            </a:extLst>
          </p:cNvPr>
          <p:cNvSpPr/>
          <p:nvPr/>
        </p:nvSpPr>
        <p:spPr>
          <a:xfrm>
            <a:off x="9538759" y="1655233"/>
            <a:ext cx="1816100"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00:11</a:t>
            </a:r>
          </a:p>
        </p:txBody>
      </p:sp>
      <p:sp>
        <p:nvSpPr>
          <p:cNvPr id="28" name="Oval 27">
            <a:extLst>
              <a:ext uri="{FF2B5EF4-FFF2-40B4-BE49-F238E27FC236}">
                <a16:creationId xmlns:a16="http://schemas.microsoft.com/office/drawing/2014/main" id="{6F8797DF-E576-C028-76AB-FE56F69A41A9}"/>
              </a:ext>
            </a:extLst>
          </p:cNvPr>
          <p:cNvSpPr/>
          <p:nvPr/>
        </p:nvSpPr>
        <p:spPr>
          <a:xfrm>
            <a:off x="9593792"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00:12</a:t>
            </a:r>
          </a:p>
        </p:txBody>
      </p:sp>
      <p:sp>
        <p:nvSpPr>
          <p:cNvPr id="29" name="Oval 28">
            <a:extLst>
              <a:ext uri="{FF2B5EF4-FFF2-40B4-BE49-F238E27FC236}">
                <a16:creationId xmlns:a16="http://schemas.microsoft.com/office/drawing/2014/main" id="{BC9F6E6E-2FF5-B438-00AB-1A175FE9B600}"/>
              </a:ext>
            </a:extLst>
          </p:cNvPr>
          <p:cNvSpPr/>
          <p:nvPr/>
        </p:nvSpPr>
        <p:spPr>
          <a:xfrm>
            <a:off x="9538759" y="1655233"/>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00:13</a:t>
            </a:r>
          </a:p>
        </p:txBody>
      </p:sp>
      <p:sp>
        <p:nvSpPr>
          <p:cNvPr id="30" name="Oval 29">
            <a:extLst>
              <a:ext uri="{FF2B5EF4-FFF2-40B4-BE49-F238E27FC236}">
                <a16:creationId xmlns:a16="http://schemas.microsoft.com/office/drawing/2014/main" id="{BA308117-312D-0518-6FA5-636874FA2C12}"/>
              </a:ext>
            </a:extLst>
          </p:cNvPr>
          <p:cNvSpPr/>
          <p:nvPr/>
        </p:nvSpPr>
        <p:spPr>
          <a:xfrm>
            <a:off x="9538759"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00:14</a:t>
            </a:r>
          </a:p>
        </p:txBody>
      </p:sp>
      <p:sp>
        <p:nvSpPr>
          <p:cNvPr id="31" name="Oval 30">
            <a:extLst>
              <a:ext uri="{FF2B5EF4-FFF2-40B4-BE49-F238E27FC236}">
                <a16:creationId xmlns:a16="http://schemas.microsoft.com/office/drawing/2014/main" id="{DC361746-4295-A615-439F-3991A4CE498E}"/>
              </a:ext>
            </a:extLst>
          </p:cNvPr>
          <p:cNvSpPr/>
          <p:nvPr/>
        </p:nvSpPr>
        <p:spPr>
          <a:xfrm>
            <a:off x="9538759" y="1655233"/>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00:15</a:t>
            </a:r>
          </a:p>
        </p:txBody>
      </p:sp>
      <p:sp>
        <p:nvSpPr>
          <p:cNvPr id="32" name="Oval 31">
            <a:extLst>
              <a:ext uri="{FF2B5EF4-FFF2-40B4-BE49-F238E27FC236}">
                <a16:creationId xmlns:a16="http://schemas.microsoft.com/office/drawing/2014/main" id="{2E1F7209-DC50-38AB-CBEB-15E31119AF35}"/>
              </a:ext>
            </a:extLst>
          </p:cNvPr>
          <p:cNvSpPr/>
          <p:nvPr/>
        </p:nvSpPr>
        <p:spPr>
          <a:xfrm>
            <a:off x="9538759"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00:16</a:t>
            </a:r>
          </a:p>
        </p:txBody>
      </p:sp>
      <p:sp>
        <p:nvSpPr>
          <p:cNvPr id="33" name="Oval 32">
            <a:extLst>
              <a:ext uri="{FF2B5EF4-FFF2-40B4-BE49-F238E27FC236}">
                <a16:creationId xmlns:a16="http://schemas.microsoft.com/office/drawing/2014/main" id="{E9BE39F5-1E5A-C63B-E228-E3E3FBDE06D7}"/>
              </a:ext>
            </a:extLst>
          </p:cNvPr>
          <p:cNvSpPr/>
          <p:nvPr/>
        </p:nvSpPr>
        <p:spPr>
          <a:xfrm>
            <a:off x="9538759" y="1655233"/>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00:17</a:t>
            </a:r>
          </a:p>
        </p:txBody>
      </p:sp>
      <p:sp>
        <p:nvSpPr>
          <p:cNvPr id="34" name="Oval 33">
            <a:extLst>
              <a:ext uri="{FF2B5EF4-FFF2-40B4-BE49-F238E27FC236}">
                <a16:creationId xmlns:a16="http://schemas.microsoft.com/office/drawing/2014/main" id="{B7A4EAC0-BAEF-2BB4-E4A8-817EB38F1E2A}"/>
              </a:ext>
            </a:extLst>
          </p:cNvPr>
          <p:cNvSpPr/>
          <p:nvPr/>
        </p:nvSpPr>
        <p:spPr>
          <a:xfrm>
            <a:off x="9538759"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00:18</a:t>
            </a:r>
          </a:p>
        </p:txBody>
      </p:sp>
      <p:sp>
        <p:nvSpPr>
          <p:cNvPr id="35" name="Oval 34">
            <a:extLst>
              <a:ext uri="{FF2B5EF4-FFF2-40B4-BE49-F238E27FC236}">
                <a16:creationId xmlns:a16="http://schemas.microsoft.com/office/drawing/2014/main" id="{07287E10-BAD1-ED13-D36C-2AC07069B053}"/>
              </a:ext>
            </a:extLst>
          </p:cNvPr>
          <p:cNvSpPr/>
          <p:nvPr/>
        </p:nvSpPr>
        <p:spPr>
          <a:xfrm>
            <a:off x="9538759" y="1655233"/>
            <a:ext cx="1761067" cy="660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00:19</a:t>
            </a:r>
          </a:p>
        </p:txBody>
      </p:sp>
      <p:sp>
        <p:nvSpPr>
          <p:cNvPr id="36" name="Oval 35">
            <a:extLst>
              <a:ext uri="{FF2B5EF4-FFF2-40B4-BE49-F238E27FC236}">
                <a16:creationId xmlns:a16="http://schemas.microsoft.com/office/drawing/2014/main" id="{98CF6104-24B3-ABA1-17D8-4348ACC67DBF}"/>
              </a:ext>
            </a:extLst>
          </p:cNvPr>
          <p:cNvSpPr/>
          <p:nvPr/>
        </p:nvSpPr>
        <p:spPr>
          <a:xfrm>
            <a:off x="9538759" y="1655233"/>
            <a:ext cx="1761067" cy="660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a:solidFill>
                  <a:srgbClr val="FF0000"/>
                </a:solidFill>
              </a:rPr>
              <a:t>00:20</a:t>
            </a:r>
          </a:p>
        </p:txBody>
      </p:sp>
      <p:sp>
        <p:nvSpPr>
          <p:cNvPr id="37" name="Title 1">
            <a:extLst>
              <a:ext uri="{FF2B5EF4-FFF2-40B4-BE49-F238E27FC236}">
                <a16:creationId xmlns:a16="http://schemas.microsoft.com/office/drawing/2014/main" id="{B258E4A4-BC60-F677-5426-25D10A3432C3}"/>
              </a:ext>
            </a:extLst>
          </p:cNvPr>
          <p:cNvSpPr txBox="1">
            <a:spLocks noChangeArrowheads="1"/>
          </p:cNvSpPr>
          <p:nvPr/>
        </p:nvSpPr>
        <p:spPr bwMode="auto">
          <a:xfrm>
            <a:off x="96309" y="439572"/>
            <a:ext cx="10926233" cy="13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1600">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1371600">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143000" indent="-228600" defTabSz="13716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16002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4pPr>
            <a:lvl5pPr marL="2057400" indent="-228600" defTabSz="1371600">
              <a:lnSpc>
                <a:spcPct val="90000"/>
              </a:lnSpc>
              <a:spcBef>
                <a:spcPts val="750"/>
              </a:spcBef>
              <a:buFont typeface="Arial" panose="020B0604020202020204" pitchFamily="34" charset="0"/>
              <a:buChar char="•"/>
              <a:defRPr sz="2700">
                <a:solidFill>
                  <a:schemeClr val="tx1"/>
                </a:solidFill>
                <a:latin typeface="Calibri" panose="020F0502020204030204" pitchFamily="34" charset="0"/>
              </a:defRPr>
            </a:lvl5pPr>
            <a:lvl6pPr marL="25146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defTabSz="1371600" eaLnBrk="0" fontAlgn="base" hangingPunct="0">
              <a:lnSpc>
                <a:spcPct val="90000"/>
              </a:lnSpc>
              <a:spcBef>
                <a:spcPts val="75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eaLnBrk="1" hangingPunct="1">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a:t>
            </a:r>
            <a:r>
              <a:rPr lang="en-US" altLang="en-US" sz="3200" b="1" dirty="0" err="1">
                <a:solidFill>
                  <a:srgbClr val="000000"/>
                </a:solidFill>
                <a:latin typeface="Times New Roman" panose="02020603050405020304" pitchFamily="18" charset="0"/>
                <a:cs typeface="Times New Roman" panose="02020603050405020304" pitchFamily="18" charset="0"/>
              </a:rPr>
              <a:t>hỏi</a:t>
            </a:r>
            <a:r>
              <a:rPr lang="en-US" altLang="en-US" sz="3200" b="1" dirty="0">
                <a:solidFill>
                  <a:srgbClr val="000000"/>
                </a:solidFill>
                <a:latin typeface="Times New Roman" panose="02020603050405020304" pitchFamily="18" charset="0"/>
                <a:cs typeface="Times New Roman" panose="02020603050405020304" pitchFamily="18" charset="0"/>
              </a:rPr>
              <a:t> 4: </a:t>
            </a:r>
            <a:r>
              <a:rPr lang="vi-VN" altLang="en-US" sz="3200" dirty="0">
                <a:solidFill>
                  <a:srgbClr val="000000"/>
                </a:solidFill>
                <a:latin typeface="Times New Roman" panose="02020603050405020304" pitchFamily="18" charset="0"/>
                <a:cs typeface="Times New Roman" panose="02020603050405020304" pitchFamily="18" charset="0"/>
              </a:rPr>
              <a:t>Tính diện tích xung quanh của hình trụ có chiều cao bằng 16 cm, bán kính đáy bằng 4 cm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2"/>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3"/>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4"/>
                                        </p:tgtEl>
                                        <p:attrNameLst>
                                          <p:attrName>r</p:attrName>
                                        </p:attrNameLst>
                                      </p:cBhvr>
                                    </p:animRot>
                                  </p:childTnLst>
                                </p:cTn>
                              </p:par>
                              <p:par>
                                <p:cTn id="31" presetID="2" presetClass="entr" presetSubtype="2" repeatCount="indefinite" fill="hold" nodeType="withEffect">
                                  <p:stCondLst>
                                    <p:cond delay="5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20000" fill="hold"/>
                                        <p:tgtEl>
                                          <p:spTgt spid="7"/>
                                        </p:tgtEl>
                                        <p:attrNameLst>
                                          <p:attrName>ppt_x</p:attrName>
                                        </p:attrNameLst>
                                      </p:cBhvr>
                                      <p:tavLst>
                                        <p:tav tm="0">
                                          <p:val>
                                            <p:strVal val="1+#ppt_w/2"/>
                                          </p:val>
                                        </p:tav>
                                        <p:tav tm="100000">
                                          <p:val>
                                            <p:strVal val="#ppt_x"/>
                                          </p:val>
                                        </p:tav>
                                      </p:tavLst>
                                    </p:anim>
                                    <p:anim calcmode="lin" valueType="num">
                                      <p:cBhvr additive="base">
                                        <p:cTn id="34" dur="200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0" fill="hold"/>
                                        <p:tgtEl>
                                          <p:spTgt spid="8"/>
                                        </p:tgtEl>
                                        <p:attrNameLst>
                                          <p:attrName>ppt_x</p:attrName>
                                        </p:attrNameLst>
                                      </p:cBhvr>
                                      <p:tavLst>
                                        <p:tav tm="0">
                                          <p:val>
                                            <p:strVal val="0-#ppt_w/2"/>
                                          </p:val>
                                        </p:tav>
                                        <p:tav tm="100000">
                                          <p:val>
                                            <p:strVal val="#ppt_x"/>
                                          </p:val>
                                        </p:tav>
                                      </p:tavLst>
                                    </p:anim>
                                    <p:anim calcmode="lin" valueType="num">
                                      <p:cBhvr additive="base">
                                        <p:cTn id="3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xit" presetSubtype="1" fill="hold" nodeType="clickEffect">
                                  <p:stCondLst>
                                    <p:cond delay="0"/>
                                  </p:stCondLst>
                                  <p:childTnLst>
                                    <p:animEffect transition="out" filter="wheel(1)">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nodeType="afterGroup">
                            <p:stCondLst>
                              <p:cond delay="1000"/>
                            </p:stCondLst>
                            <p:childTnLst>
                              <p:par>
                                <p:cTn id="45" presetID="21" presetClass="exit" presetSubtype="1" fill="hold" nodeType="afterEffect">
                                  <p:stCondLst>
                                    <p:cond delay="0"/>
                                  </p:stCondLst>
                                  <p:childTnLst>
                                    <p:animEffect transition="out" filter="wheel(1)">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par>
                          <p:cTn id="48" fill="hold" nodeType="afterGroup">
                            <p:stCondLst>
                              <p:cond delay="2000"/>
                            </p:stCondLst>
                            <p:childTnLst>
                              <p:par>
                                <p:cTn id="49" presetID="21" presetClass="exit" presetSubtype="1" fill="hold" nodeType="afterEffect">
                                  <p:stCondLst>
                                    <p:cond delay="0"/>
                                  </p:stCondLst>
                                  <p:childTnLst>
                                    <p:animEffect transition="out" filter="wheel(1)">
                                      <p:cBhvr>
                                        <p:cTn id="50" dur="1000"/>
                                        <p:tgtEl>
                                          <p:spTgt spid="34"/>
                                        </p:tgtEl>
                                      </p:cBhvr>
                                    </p:animEffect>
                                    <p:set>
                                      <p:cBhvr>
                                        <p:cTn id="51" dur="1" fill="hold">
                                          <p:stCondLst>
                                            <p:cond delay="999"/>
                                          </p:stCondLst>
                                        </p:cTn>
                                        <p:tgtEl>
                                          <p:spTgt spid="34"/>
                                        </p:tgtEl>
                                        <p:attrNameLst>
                                          <p:attrName>style.visibility</p:attrName>
                                        </p:attrNameLst>
                                      </p:cBhvr>
                                      <p:to>
                                        <p:strVal val="hidden"/>
                                      </p:to>
                                    </p:set>
                                  </p:childTnLst>
                                </p:cTn>
                              </p:par>
                            </p:childTnLst>
                          </p:cTn>
                        </p:par>
                        <p:par>
                          <p:cTn id="52" fill="hold" nodeType="afterGroup">
                            <p:stCondLst>
                              <p:cond delay="3000"/>
                            </p:stCondLst>
                            <p:childTnLst>
                              <p:par>
                                <p:cTn id="53" presetID="21" presetClass="exit" presetSubtype="1" fill="hold" nodeType="afterEffect">
                                  <p:stCondLst>
                                    <p:cond delay="0"/>
                                  </p:stCondLst>
                                  <p:childTnLst>
                                    <p:animEffect transition="out" filter="wheel(1)">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childTnLst>
                          </p:cTn>
                        </p:par>
                        <p:par>
                          <p:cTn id="56" fill="hold" nodeType="afterGroup">
                            <p:stCondLst>
                              <p:cond delay="4000"/>
                            </p:stCondLst>
                            <p:childTnLst>
                              <p:par>
                                <p:cTn id="57" presetID="21" presetClass="exit" presetSubtype="1" fill="hold" nodeType="afterEffect">
                                  <p:stCondLst>
                                    <p:cond delay="0"/>
                                  </p:stCondLst>
                                  <p:childTnLst>
                                    <p:animEffect transition="out" filter="wheel(1)">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par>
                          <p:cTn id="60" fill="hold" nodeType="afterGroup">
                            <p:stCondLst>
                              <p:cond delay="5000"/>
                            </p:stCondLst>
                            <p:childTnLst>
                              <p:par>
                                <p:cTn id="61" presetID="21" presetClass="exit" presetSubtype="1" fill="hold" nodeType="afterEffect">
                                  <p:stCondLst>
                                    <p:cond delay="0"/>
                                  </p:stCondLst>
                                  <p:childTnLst>
                                    <p:animEffect transition="out" filter="wheel(1)">
                                      <p:cBhvr>
                                        <p:cTn id="62" dur="1000"/>
                                        <p:tgtEl>
                                          <p:spTgt spid="31"/>
                                        </p:tgtEl>
                                      </p:cBhvr>
                                    </p:animEffect>
                                    <p:set>
                                      <p:cBhvr>
                                        <p:cTn id="63" dur="1" fill="hold">
                                          <p:stCondLst>
                                            <p:cond delay="999"/>
                                          </p:stCondLst>
                                        </p:cTn>
                                        <p:tgtEl>
                                          <p:spTgt spid="31"/>
                                        </p:tgtEl>
                                        <p:attrNameLst>
                                          <p:attrName>style.visibility</p:attrName>
                                        </p:attrNameLst>
                                      </p:cBhvr>
                                      <p:to>
                                        <p:strVal val="hidden"/>
                                      </p:to>
                                    </p:set>
                                  </p:childTnLst>
                                </p:cTn>
                              </p:par>
                            </p:childTnLst>
                          </p:cTn>
                        </p:par>
                        <p:par>
                          <p:cTn id="64" fill="hold" nodeType="afterGroup">
                            <p:stCondLst>
                              <p:cond delay="6000"/>
                            </p:stCondLst>
                            <p:childTnLst>
                              <p:par>
                                <p:cTn id="65" presetID="21" presetClass="exit" presetSubtype="1" fill="hold" nodeType="afterEffect">
                                  <p:stCondLst>
                                    <p:cond delay="0"/>
                                  </p:stCondLst>
                                  <p:childTnLst>
                                    <p:animEffect transition="out" filter="wheel(1)">
                                      <p:cBhvr>
                                        <p:cTn id="66" dur="1000"/>
                                        <p:tgtEl>
                                          <p:spTgt spid="30"/>
                                        </p:tgtEl>
                                      </p:cBhvr>
                                    </p:animEffect>
                                    <p:set>
                                      <p:cBhvr>
                                        <p:cTn id="67" dur="1" fill="hold">
                                          <p:stCondLst>
                                            <p:cond delay="999"/>
                                          </p:stCondLst>
                                        </p:cTn>
                                        <p:tgtEl>
                                          <p:spTgt spid="30"/>
                                        </p:tgtEl>
                                        <p:attrNameLst>
                                          <p:attrName>style.visibility</p:attrName>
                                        </p:attrNameLst>
                                      </p:cBhvr>
                                      <p:to>
                                        <p:strVal val="hidden"/>
                                      </p:to>
                                    </p:set>
                                  </p:childTnLst>
                                </p:cTn>
                              </p:par>
                            </p:childTnLst>
                          </p:cTn>
                        </p:par>
                        <p:par>
                          <p:cTn id="68" fill="hold" nodeType="afterGroup">
                            <p:stCondLst>
                              <p:cond delay="7000"/>
                            </p:stCondLst>
                            <p:childTnLst>
                              <p:par>
                                <p:cTn id="69" presetID="21" presetClass="exit" presetSubtype="1" fill="hold" nodeType="afterEffect">
                                  <p:stCondLst>
                                    <p:cond delay="0"/>
                                  </p:stCondLst>
                                  <p:childTnLst>
                                    <p:animEffect transition="out" filter="wheel(1)">
                                      <p:cBhvr>
                                        <p:cTn id="70" dur="1000"/>
                                        <p:tgtEl>
                                          <p:spTgt spid="29"/>
                                        </p:tgtEl>
                                      </p:cBhvr>
                                    </p:animEffect>
                                    <p:set>
                                      <p:cBhvr>
                                        <p:cTn id="71" dur="1" fill="hold">
                                          <p:stCondLst>
                                            <p:cond delay="999"/>
                                          </p:stCondLst>
                                        </p:cTn>
                                        <p:tgtEl>
                                          <p:spTgt spid="29"/>
                                        </p:tgtEl>
                                        <p:attrNameLst>
                                          <p:attrName>style.visibility</p:attrName>
                                        </p:attrNameLst>
                                      </p:cBhvr>
                                      <p:to>
                                        <p:strVal val="hidden"/>
                                      </p:to>
                                    </p:set>
                                  </p:childTnLst>
                                </p:cTn>
                              </p:par>
                            </p:childTnLst>
                          </p:cTn>
                        </p:par>
                        <p:par>
                          <p:cTn id="72" fill="hold" nodeType="afterGroup">
                            <p:stCondLst>
                              <p:cond delay="8000"/>
                            </p:stCondLst>
                            <p:childTnLst>
                              <p:par>
                                <p:cTn id="73" presetID="21" presetClass="exit" presetSubtype="1" fill="hold" nodeType="afterEffect">
                                  <p:stCondLst>
                                    <p:cond delay="0"/>
                                  </p:stCondLst>
                                  <p:childTnLst>
                                    <p:animEffect transition="out" filter="wheel(1)">
                                      <p:cBhvr>
                                        <p:cTn id="74" dur="1000"/>
                                        <p:tgtEl>
                                          <p:spTgt spid="28"/>
                                        </p:tgtEl>
                                      </p:cBhvr>
                                    </p:animEffect>
                                    <p:set>
                                      <p:cBhvr>
                                        <p:cTn id="75" dur="1" fill="hold">
                                          <p:stCondLst>
                                            <p:cond delay="999"/>
                                          </p:stCondLst>
                                        </p:cTn>
                                        <p:tgtEl>
                                          <p:spTgt spid="28"/>
                                        </p:tgtEl>
                                        <p:attrNameLst>
                                          <p:attrName>style.visibility</p:attrName>
                                        </p:attrNameLst>
                                      </p:cBhvr>
                                      <p:to>
                                        <p:strVal val="hidden"/>
                                      </p:to>
                                    </p:set>
                                  </p:childTnLst>
                                </p:cTn>
                              </p:par>
                            </p:childTnLst>
                          </p:cTn>
                        </p:par>
                        <p:par>
                          <p:cTn id="76" fill="hold" nodeType="afterGroup">
                            <p:stCondLst>
                              <p:cond delay="9000"/>
                            </p:stCondLst>
                            <p:childTnLst>
                              <p:par>
                                <p:cTn id="77" presetID="21" presetClass="exit" presetSubtype="1" fill="hold" nodeType="afterEffect">
                                  <p:stCondLst>
                                    <p:cond delay="0"/>
                                  </p:stCondLst>
                                  <p:childTnLst>
                                    <p:animEffect transition="out" filter="wheel(1)">
                                      <p:cBhvr>
                                        <p:cTn id="78" dur="1000"/>
                                        <p:tgtEl>
                                          <p:spTgt spid="27"/>
                                        </p:tgtEl>
                                      </p:cBhvr>
                                    </p:animEffect>
                                    <p:set>
                                      <p:cBhvr>
                                        <p:cTn id="79" dur="1" fill="hold">
                                          <p:stCondLst>
                                            <p:cond delay="999"/>
                                          </p:stCondLst>
                                        </p:cTn>
                                        <p:tgtEl>
                                          <p:spTgt spid="27"/>
                                        </p:tgtEl>
                                        <p:attrNameLst>
                                          <p:attrName>style.visibility</p:attrName>
                                        </p:attrNameLst>
                                      </p:cBhvr>
                                      <p:to>
                                        <p:strVal val="hidden"/>
                                      </p:to>
                                    </p:set>
                                  </p:childTnLst>
                                </p:cTn>
                              </p:par>
                            </p:childTnLst>
                          </p:cTn>
                        </p:par>
                        <p:par>
                          <p:cTn id="80" fill="hold" nodeType="afterGroup">
                            <p:stCondLst>
                              <p:cond delay="10000"/>
                            </p:stCondLst>
                            <p:childTnLst>
                              <p:par>
                                <p:cTn id="81" presetID="21" presetClass="exit" presetSubtype="1" fill="hold" nodeType="afterEffect">
                                  <p:stCondLst>
                                    <p:cond delay="0"/>
                                  </p:stCondLst>
                                  <p:childTnLst>
                                    <p:animEffect transition="out" filter="wheel(1)">
                                      <p:cBhvr>
                                        <p:cTn id="82" dur="1000"/>
                                        <p:tgtEl>
                                          <p:spTgt spid="26"/>
                                        </p:tgtEl>
                                      </p:cBhvr>
                                    </p:animEffect>
                                    <p:set>
                                      <p:cBhvr>
                                        <p:cTn id="83" dur="1" fill="hold">
                                          <p:stCondLst>
                                            <p:cond delay="999"/>
                                          </p:stCondLst>
                                        </p:cTn>
                                        <p:tgtEl>
                                          <p:spTgt spid="26"/>
                                        </p:tgtEl>
                                        <p:attrNameLst>
                                          <p:attrName>style.visibility</p:attrName>
                                        </p:attrNameLst>
                                      </p:cBhvr>
                                      <p:to>
                                        <p:strVal val="hidden"/>
                                      </p:to>
                                    </p:set>
                                  </p:childTnLst>
                                </p:cTn>
                              </p:par>
                            </p:childTnLst>
                          </p:cTn>
                        </p:par>
                        <p:par>
                          <p:cTn id="84" fill="hold" nodeType="afterGroup">
                            <p:stCondLst>
                              <p:cond delay="11000"/>
                            </p:stCondLst>
                            <p:childTnLst>
                              <p:par>
                                <p:cTn id="85" presetID="21" presetClass="exit" presetSubtype="1" fill="hold" nodeType="afterEffect">
                                  <p:stCondLst>
                                    <p:cond delay="0"/>
                                  </p:stCondLst>
                                  <p:childTnLst>
                                    <p:animEffect transition="out" filter="wheel(1)">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cTn>
                              </p:par>
                            </p:childTnLst>
                          </p:cTn>
                        </p:par>
                        <p:par>
                          <p:cTn id="88" fill="hold" nodeType="afterGroup">
                            <p:stCondLst>
                              <p:cond delay="12000"/>
                            </p:stCondLst>
                            <p:childTnLst>
                              <p:par>
                                <p:cTn id="89" presetID="21" presetClass="exit" presetSubtype="1" fill="hold" nodeType="afterEffect">
                                  <p:stCondLst>
                                    <p:cond delay="0"/>
                                  </p:stCondLst>
                                  <p:childTnLst>
                                    <p:animEffect transition="out" filter="wheel(1)">
                                      <p:cBhvr>
                                        <p:cTn id="90" dur="1000"/>
                                        <p:tgtEl>
                                          <p:spTgt spid="24"/>
                                        </p:tgtEl>
                                      </p:cBhvr>
                                    </p:animEffect>
                                    <p:set>
                                      <p:cBhvr>
                                        <p:cTn id="91" dur="1" fill="hold">
                                          <p:stCondLst>
                                            <p:cond delay="999"/>
                                          </p:stCondLst>
                                        </p:cTn>
                                        <p:tgtEl>
                                          <p:spTgt spid="24"/>
                                        </p:tgtEl>
                                        <p:attrNameLst>
                                          <p:attrName>style.visibility</p:attrName>
                                        </p:attrNameLst>
                                      </p:cBhvr>
                                      <p:to>
                                        <p:strVal val="hidden"/>
                                      </p:to>
                                    </p:set>
                                  </p:childTnLst>
                                </p:cTn>
                              </p:par>
                            </p:childTnLst>
                          </p:cTn>
                        </p:par>
                        <p:par>
                          <p:cTn id="92" fill="hold" nodeType="afterGroup">
                            <p:stCondLst>
                              <p:cond delay="13000"/>
                            </p:stCondLst>
                            <p:childTnLst>
                              <p:par>
                                <p:cTn id="93" presetID="21" presetClass="exit" presetSubtype="1" fill="hold" nodeType="afterEffect">
                                  <p:stCondLst>
                                    <p:cond delay="0"/>
                                  </p:stCondLst>
                                  <p:childTnLst>
                                    <p:animEffect transition="out" filter="wheel(1)">
                                      <p:cBhvr>
                                        <p:cTn id="94" dur="1000"/>
                                        <p:tgtEl>
                                          <p:spTgt spid="23"/>
                                        </p:tgtEl>
                                      </p:cBhvr>
                                    </p:animEffect>
                                    <p:set>
                                      <p:cBhvr>
                                        <p:cTn id="95" dur="1" fill="hold">
                                          <p:stCondLst>
                                            <p:cond delay="999"/>
                                          </p:stCondLst>
                                        </p:cTn>
                                        <p:tgtEl>
                                          <p:spTgt spid="23"/>
                                        </p:tgtEl>
                                        <p:attrNameLst>
                                          <p:attrName>style.visibility</p:attrName>
                                        </p:attrNameLst>
                                      </p:cBhvr>
                                      <p:to>
                                        <p:strVal val="hidden"/>
                                      </p:to>
                                    </p:set>
                                  </p:childTnLst>
                                </p:cTn>
                              </p:par>
                            </p:childTnLst>
                          </p:cTn>
                        </p:par>
                        <p:par>
                          <p:cTn id="96" fill="hold" nodeType="afterGroup">
                            <p:stCondLst>
                              <p:cond delay="14000"/>
                            </p:stCondLst>
                            <p:childTnLst>
                              <p:par>
                                <p:cTn id="97" presetID="21" presetClass="exit" presetSubtype="1" fill="hold" nodeType="afterEffect">
                                  <p:stCondLst>
                                    <p:cond delay="0"/>
                                  </p:stCondLst>
                                  <p:childTnLst>
                                    <p:animEffect transition="out" filter="wheel(1)">
                                      <p:cBhvr>
                                        <p:cTn id="98" dur="1000"/>
                                        <p:tgtEl>
                                          <p:spTgt spid="22"/>
                                        </p:tgtEl>
                                      </p:cBhvr>
                                    </p:animEffect>
                                    <p:set>
                                      <p:cBhvr>
                                        <p:cTn id="99" dur="1" fill="hold">
                                          <p:stCondLst>
                                            <p:cond delay="999"/>
                                          </p:stCondLst>
                                        </p:cTn>
                                        <p:tgtEl>
                                          <p:spTgt spid="22"/>
                                        </p:tgtEl>
                                        <p:attrNameLst>
                                          <p:attrName>style.visibility</p:attrName>
                                        </p:attrNameLst>
                                      </p:cBhvr>
                                      <p:to>
                                        <p:strVal val="hidden"/>
                                      </p:to>
                                    </p:set>
                                  </p:childTnLst>
                                </p:cTn>
                              </p:par>
                            </p:childTnLst>
                          </p:cTn>
                        </p:par>
                        <p:par>
                          <p:cTn id="100" fill="hold" nodeType="afterGroup">
                            <p:stCondLst>
                              <p:cond delay="15000"/>
                            </p:stCondLst>
                            <p:childTnLst>
                              <p:par>
                                <p:cTn id="101" presetID="21" presetClass="exit" presetSubtype="1" fill="hold" nodeType="afterEffect">
                                  <p:stCondLst>
                                    <p:cond delay="0"/>
                                  </p:stCondLst>
                                  <p:childTnLst>
                                    <p:animEffect transition="out" filter="wheel(1)">
                                      <p:cBhvr>
                                        <p:cTn id="102" dur="1000"/>
                                        <p:tgtEl>
                                          <p:spTgt spid="21"/>
                                        </p:tgtEl>
                                      </p:cBhvr>
                                    </p:animEffect>
                                    <p:set>
                                      <p:cBhvr>
                                        <p:cTn id="103" dur="1" fill="hold">
                                          <p:stCondLst>
                                            <p:cond delay="999"/>
                                          </p:stCondLst>
                                        </p:cTn>
                                        <p:tgtEl>
                                          <p:spTgt spid="21"/>
                                        </p:tgtEl>
                                        <p:attrNameLst>
                                          <p:attrName>style.visibility</p:attrName>
                                        </p:attrNameLst>
                                      </p:cBhvr>
                                      <p:to>
                                        <p:strVal val="hidden"/>
                                      </p:to>
                                    </p:set>
                                  </p:childTnLst>
                                </p:cTn>
                              </p:par>
                            </p:childTnLst>
                          </p:cTn>
                        </p:par>
                        <p:par>
                          <p:cTn id="104" fill="hold" nodeType="afterGroup">
                            <p:stCondLst>
                              <p:cond delay="16000"/>
                            </p:stCondLst>
                            <p:childTnLst>
                              <p:par>
                                <p:cTn id="105" presetID="21" presetClass="exit" presetSubtype="1" fill="hold" nodeType="afterEffect">
                                  <p:stCondLst>
                                    <p:cond delay="0"/>
                                  </p:stCondLst>
                                  <p:childTnLst>
                                    <p:animEffect transition="out" filter="wheel(1)">
                                      <p:cBhvr>
                                        <p:cTn id="106" dur="1000"/>
                                        <p:tgtEl>
                                          <p:spTgt spid="20"/>
                                        </p:tgtEl>
                                      </p:cBhvr>
                                    </p:animEffect>
                                    <p:set>
                                      <p:cBhvr>
                                        <p:cTn id="107" dur="1" fill="hold">
                                          <p:stCondLst>
                                            <p:cond delay="999"/>
                                          </p:stCondLst>
                                        </p:cTn>
                                        <p:tgtEl>
                                          <p:spTgt spid="20"/>
                                        </p:tgtEl>
                                        <p:attrNameLst>
                                          <p:attrName>style.visibility</p:attrName>
                                        </p:attrNameLst>
                                      </p:cBhvr>
                                      <p:to>
                                        <p:strVal val="hidden"/>
                                      </p:to>
                                    </p:set>
                                  </p:childTnLst>
                                </p:cTn>
                              </p:par>
                            </p:childTnLst>
                          </p:cTn>
                        </p:par>
                        <p:par>
                          <p:cTn id="108" fill="hold" nodeType="afterGroup">
                            <p:stCondLst>
                              <p:cond delay="17000"/>
                            </p:stCondLst>
                            <p:childTnLst>
                              <p:par>
                                <p:cTn id="109" presetID="21" presetClass="exit" presetSubtype="1" fill="hold" nodeType="afterEffect">
                                  <p:stCondLst>
                                    <p:cond delay="0"/>
                                  </p:stCondLst>
                                  <p:childTnLst>
                                    <p:animEffect transition="out" filter="wheel(1)">
                                      <p:cBhvr>
                                        <p:cTn id="110" dur="1000"/>
                                        <p:tgtEl>
                                          <p:spTgt spid="19"/>
                                        </p:tgtEl>
                                      </p:cBhvr>
                                    </p:animEffect>
                                    <p:set>
                                      <p:cBhvr>
                                        <p:cTn id="111" dur="1" fill="hold">
                                          <p:stCondLst>
                                            <p:cond delay="999"/>
                                          </p:stCondLst>
                                        </p:cTn>
                                        <p:tgtEl>
                                          <p:spTgt spid="19"/>
                                        </p:tgtEl>
                                        <p:attrNameLst>
                                          <p:attrName>style.visibility</p:attrName>
                                        </p:attrNameLst>
                                      </p:cBhvr>
                                      <p:to>
                                        <p:strVal val="hidden"/>
                                      </p:to>
                                    </p:set>
                                  </p:childTnLst>
                                </p:cTn>
                              </p:par>
                            </p:childTnLst>
                          </p:cTn>
                        </p:par>
                        <p:par>
                          <p:cTn id="112" fill="hold" nodeType="afterGroup">
                            <p:stCondLst>
                              <p:cond delay="18000"/>
                            </p:stCondLst>
                            <p:childTnLst>
                              <p:par>
                                <p:cTn id="113" presetID="21" presetClass="exit" presetSubtype="1" fill="hold" nodeType="afterEffect">
                                  <p:stCondLst>
                                    <p:cond delay="0"/>
                                  </p:stCondLst>
                                  <p:childTnLst>
                                    <p:animEffect transition="out" filter="wheel(1)">
                                      <p:cBhvr>
                                        <p:cTn id="114" dur="1000"/>
                                        <p:tgtEl>
                                          <p:spTgt spid="18"/>
                                        </p:tgtEl>
                                      </p:cBhvr>
                                    </p:animEffect>
                                    <p:set>
                                      <p:cBhvr>
                                        <p:cTn id="115" dur="1" fill="hold">
                                          <p:stCondLst>
                                            <p:cond delay="999"/>
                                          </p:stCondLst>
                                        </p:cTn>
                                        <p:tgtEl>
                                          <p:spTgt spid="18"/>
                                        </p:tgtEl>
                                        <p:attrNameLst>
                                          <p:attrName>style.visibility</p:attrName>
                                        </p:attrNameLst>
                                      </p:cBhvr>
                                      <p:to>
                                        <p:strVal val="hidden"/>
                                      </p:to>
                                    </p:set>
                                  </p:childTnLst>
                                </p:cTn>
                              </p:par>
                            </p:childTnLst>
                          </p:cTn>
                        </p:par>
                        <p:par>
                          <p:cTn id="116" fill="hold" nodeType="afterGroup">
                            <p:stCondLst>
                              <p:cond delay="19000"/>
                            </p:stCondLst>
                            <p:childTnLst>
                              <p:par>
                                <p:cTn id="117" presetID="21" presetClass="exit" presetSubtype="1" fill="hold" nodeType="afterEffect">
                                  <p:stCondLst>
                                    <p:cond delay="0"/>
                                  </p:stCondLst>
                                  <p:childTnLst>
                                    <p:animEffect transition="out" filter="wheel(1)">
                                      <p:cBhvr>
                                        <p:cTn id="118" dur="1000"/>
                                        <p:tgtEl>
                                          <p:spTgt spid="17"/>
                                        </p:tgtEl>
                                      </p:cBhvr>
                                    </p:animEffect>
                                    <p:set>
                                      <p:cBhvr>
                                        <p:cTn id="11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6"/>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23" presetClass="entr" presetSubtype="32" fill="hold" nodeType="withEffect">
                                  <p:stCondLst>
                                    <p:cond delay="1000"/>
                                  </p:stCondLst>
                                  <p:childTnLst>
                                    <p:set>
                                      <p:cBhvr>
                                        <p:cTn id="124" dur="1" fill="hold">
                                          <p:stCondLst>
                                            <p:cond delay="0"/>
                                          </p:stCondLst>
                                        </p:cTn>
                                        <p:tgtEl>
                                          <p:spTgt spid="12"/>
                                        </p:tgtEl>
                                        <p:attrNameLst>
                                          <p:attrName>style.visibility</p:attrName>
                                        </p:attrNameLst>
                                      </p:cBhvr>
                                      <p:to>
                                        <p:strVal val="visible"/>
                                      </p:to>
                                    </p:set>
                                    <p:anim calcmode="lin" valueType="num">
                                      <p:cBhvr>
                                        <p:cTn id="125" dur="250" fill="hold"/>
                                        <p:tgtEl>
                                          <p:spTgt spid="12"/>
                                        </p:tgtEl>
                                        <p:attrNameLst>
                                          <p:attrName>ppt_w</p:attrName>
                                        </p:attrNameLst>
                                      </p:cBhvr>
                                      <p:tavLst>
                                        <p:tav tm="0">
                                          <p:val>
                                            <p:strVal val="4*#ppt_w"/>
                                          </p:val>
                                        </p:tav>
                                        <p:tav tm="100000">
                                          <p:val>
                                            <p:strVal val="#ppt_w"/>
                                          </p:val>
                                        </p:tav>
                                      </p:tavLst>
                                    </p:anim>
                                    <p:anim calcmode="lin" valueType="num">
                                      <p:cBhvr>
                                        <p:cTn id="12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6"/>
                  </p:tgtEl>
                </p:cond>
              </p:nextCondLst>
            </p:seq>
            <p:seq concurrent="1" nextAc="seek">
              <p:cTn id="127" restart="whenNotActive" fill="hold" evtFilter="cancelBubble" nodeType="interactiveSeq">
                <p:stCondLst>
                  <p:cond evt="onClick" delay="0">
                    <p:tgtEl>
                      <p:spTgt spid="9"/>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23" presetClass="entr" presetSubtype="32" fill="hold" nodeType="withEffect">
                                  <p:stCondLst>
                                    <p:cond delay="1000"/>
                                  </p:stCondLst>
                                  <p:childTnLst>
                                    <p:set>
                                      <p:cBhvr>
                                        <p:cTn id="131" dur="1" fill="hold">
                                          <p:stCondLst>
                                            <p:cond delay="0"/>
                                          </p:stCondLst>
                                        </p:cTn>
                                        <p:tgtEl>
                                          <p:spTgt spid="15"/>
                                        </p:tgtEl>
                                        <p:attrNameLst>
                                          <p:attrName>style.visibility</p:attrName>
                                        </p:attrNameLst>
                                      </p:cBhvr>
                                      <p:to>
                                        <p:strVal val="visible"/>
                                      </p:to>
                                    </p:set>
                                    <p:anim calcmode="lin" valueType="num">
                                      <p:cBhvr>
                                        <p:cTn id="132" dur="250" fill="hold"/>
                                        <p:tgtEl>
                                          <p:spTgt spid="15"/>
                                        </p:tgtEl>
                                        <p:attrNameLst>
                                          <p:attrName>ppt_w</p:attrName>
                                        </p:attrNameLst>
                                      </p:cBhvr>
                                      <p:tavLst>
                                        <p:tav tm="0">
                                          <p:val>
                                            <p:strVal val="4*#ppt_w"/>
                                          </p:val>
                                        </p:tav>
                                        <p:tav tm="100000">
                                          <p:val>
                                            <p:strVal val="#ppt_w"/>
                                          </p:val>
                                        </p:tav>
                                      </p:tavLst>
                                    </p:anim>
                                    <p:anim calcmode="lin" valueType="num">
                                      <p:cBhvr>
                                        <p:cTn id="13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134" restart="whenNotActive" fill="hold" evtFilter="cancelBubble" nodeType="interactiveSeq">
                <p:stCondLst>
                  <p:cond evt="onClick" delay="0">
                    <p:tgtEl>
                      <p:spTgt spid="10"/>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3" presetClass="entr" presetSubtype="32" fill="hold" nodeType="withEffect">
                                  <p:stCondLst>
                                    <p:cond delay="1000"/>
                                  </p:stCondLst>
                                  <p:childTnLst>
                                    <p:set>
                                      <p:cBhvr>
                                        <p:cTn id="138" dur="1" fill="hold">
                                          <p:stCondLst>
                                            <p:cond delay="0"/>
                                          </p:stCondLst>
                                        </p:cTn>
                                        <p:tgtEl>
                                          <p:spTgt spid="13"/>
                                        </p:tgtEl>
                                        <p:attrNameLst>
                                          <p:attrName>style.visibility</p:attrName>
                                        </p:attrNameLst>
                                      </p:cBhvr>
                                      <p:to>
                                        <p:strVal val="visible"/>
                                      </p:to>
                                    </p:set>
                                    <p:anim calcmode="lin" valueType="num">
                                      <p:cBhvr>
                                        <p:cTn id="139" dur="250" fill="hold"/>
                                        <p:tgtEl>
                                          <p:spTgt spid="13"/>
                                        </p:tgtEl>
                                        <p:attrNameLst>
                                          <p:attrName>ppt_w</p:attrName>
                                        </p:attrNameLst>
                                      </p:cBhvr>
                                      <p:tavLst>
                                        <p:tav tm="0">
                                          <p:val>
                                            <p:strVal val="4*#ppt_w"/>
                                          </p:val>
                                        </p:tav>
                                        <p:tav tm="100000">
                                          <p:val>
                                            <p:strVal val="#ppt_w"/>
                                          </p:val>
                                        </p:tav>
                                      </p:tavLst>
                                    </p:anim>
                                    <p:anim calcmode="lin" valueType="num">
                                      <p:cBhvr>
                                        <p:cTn id="1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141" restart="whenNotActive" fill="hold" evtFilter="cancelBubble" nodeType="interactiveSeq">
                <p:stCondLst>
                  <p:cond evt="onClick" delay="0">
                    <p:tgtEl>
                      <p:spTgt spid="11"/>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23" presetClass="entr" presetSubtype="32" fill="hold" nodeType="withEffect">
                                  <p:stCondLst>
                                    <p:cond delay="1000"/>
                                  </p:stCondLst>
                                  <p:childTnLst>
                                    <p:set>
                                      <p:cBhvr>
                                        <p:cTn id="145" dur="1" fill="hold">
                                          <p:stCondLst>
                                            <p:cond delay="0"/>
                                          </p:stCondLst>
                                        </p:cTn>
                                        <p:tgtEl>
                                          <p:spTgt spid="14"/>
                                        </p:tgtEl>
                                        <p:attrNameLst>
                                          <p:attrName>style.visibility</p:attrName>
                                        </p:attrNameLst>
                                      </p:cBhvr>
                                      <p:to>
                                        <p:strVal val="visible"/>
                                      </p:to>
                                    </p:set>
                                    <p:anim calcmode="lin" valueType="num">
                                      <p:cBhvr>
                                        <p:cTn id="146" dur="250" fill="hold"/>
                                        <p:tgtEl>
                                          <p:spTgt spid="14"/>
                                        </p:tgtEl>
                                        <p:attrNameLst>
                                          <p:attrName>ppt_w</p:attrName>
                                        </p:attrNameLst>
                                      </p:cBhvr>
                                      <p:tavLst>
                                        <p:tav tm="0">
                                          <p:val>
                                            <p:strVal val="4*#ppt_w"/>
                                          </p:val>
                                        </p:tav>
                                        <p:tav tm="100000">
                                          <p:val>
                                            <p:strVal val="#ppt_w"/>
                                          </p:val>
                                        </p:tav>
                                      </p:tavLst>
                                    </p:anim>
                                    <p:anim calcmode="lin" valueType="num">
                                      <p:cBhvr>
                                        <p:cTn id="14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1"/>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a16="http://schemas.microsoft.com/office/drawing/2014/main" id="{DBBCF4E7-284B-DFA1-3484-E3D73205C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26721">
            <a:off x="10077450" y="5451476"/>
            <a:ext cx="360574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oogle Shape;1097;p63">
            <a:extLst>
              <a:ext uri="{FF2B5EF4-FFF2-40B4-BE49-F238E27FC236}">
                <a16:creationId xmlns:a16="http://schemas.microsoft.com/office/drawing/2014/main" id="{DC71926C-FC54-B726-1FBA-F361C5662910}"/>
              </a:ext>
            </a:extLst>
          </p:cNvPr>
          <p:cNvGrpSpPr>
            <a:grpSpLocks/>
          </p:cNvGrpSpPr>
          <p:nvPr/>
        </p:nvGrpSpPr>
        <p:grpSpPr bwMode="auto">
          <a:xfrm>
            <a:off x="378884" y="2323042"/>
            <a:ext cx="3270250" cy="3036358"/>
            <a:chOff x="1026411" y="3000040"/>
            <a:chExt cx="4447408" cy="4574994"/>
          </a:xfrm>
        </p:grpSpPr>
        <p:sp>
          <p:nvSpPr>
            <p:cNvPr id="68624" name="Google Shape;1098;p63">
              <a:extLst>
                <a:ext uri="{FF2B5EF4-FFF2-40B4-BE49-F238E27FC236}">
                  <a16:creationId xmlns:a16="http://schemas.microsoft.com/office/drawing/2014/main" id="{B70E861A-BD7D-901F-331D-168657E75BE8}"/>
                </a:ext>
              </a:extLst>
            </p:cNvPr>
            <p:cNvSpPr>
              <a:spLocks/>
            </p:cNvSpPr>
            <p:nvPr/>
          </p:nvSpPr>
          <p:spPr bwMode="auto">
            <a:xfrm rot="10800000">
              <a:off x="1026411" y="3000040"/>
              <a:ext cx="4447408" cy="4574994"/>
            </a:xfrm>
            <a:custGeom>
              <a:avLst/>
              <a:gdLst>
                <a:gd name="T0" fmla="*/ 72 w 15047908"/>
                <a:gd name="T1" fmla="*/ 61 h 15923210"/>
                <a:gd name="T2" fmla="*/ 67 w 15047908"/>
                <a:gd name="T3" fmla="*/ 61 h 15923210"/>
                <a:gd name="T4" fmla="*/ 5 w 15047908"/>
                <a:gd name="T5" fmla="*/ 61 h 15923210"/>
                <a:gd name="T6" fmla="*/ 2 w 15047908"/>
                <a:gd name="T7" fmla="*/ 61 h 15923210"/>
                <a:gd name="T8" fmla="*/ 0 w 15047908"/>
                <a:gd name="T9" fmla="*/ 18 h 15923210"/>
                <a:gd name="T10" fmla="*/ 0 w 15047908"/>
                <a:gd name="T11" fmla="*/ 18 h 15923210"/>
                <a:gd name="T12" fmla="*/ 1 w 15047908"/>
                <a:gd name="T13" fmla="*/ 1 h 15923210"/>
                <a:gd name="T14" fmla="*/ 6 w 15047908"/>
                <a:gd name="T15" fmla="*/ 0 h 15923210"/>
                <a:gd name="T16" fmla="*/ 54 w 15047908"/>
                <a:gd name="T17" fmla="*/ 0 h 15923210"/>
                <a:gd name="T18" fmla="*/ 71 w 15047908"/>
                <a:gd name="T19" fmla="*/ 0 h 15923210"/>
                <a:gd name="T20" fmla="*/ 76 w 15047908"/>
                <a:gd name="T21" fmla="*/ 1 h 15923210"/>
                <a:gd name="T22" fmla="*/ 77 w 15047908"/>
                <a:gd name="T23" fmla="*/ 18 h 15923210"/>
                <a:gd name="T24" fmla="*/ 77 w 15047908"/>
                <a:gd name="T25" fmla="*/ 18 h 15923210"/>
                <a:gd name="T26" fmla="*/ 72 w 15047908"/>
                <a:gd name="T27" fmla="*/ 61 h 15923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a:extLst>
              <a:ext uri="{91240B29-F687-4F45-9708-019B960494DF}">
                <a14:hiddenLine xmlns:a14="http://schemas.microsoft.com/office/drawing/2010/main" w="9525">
                  <a:solidFill>
                    <a:srgbClr val="000000"/>
                  </a:solidFill>
                  <a:round/>
                  <a:headEnd/>
                  <a:tailEnd/>
                </a14:hiddenLine>
              </a:ext>
            </a:extLst>
          </p:spPr>
          <p:txBody>
            <a:bodyPr lIns="60950" tIns="60950" rIns="60950" bIns="60950" anchor="ctr"/>
            <a:lstStyle/>
            <a:p>
              <a:endParaRPr lang="vi-VN" sz="1200"/>
            </a:p>
          </p:txBody>
        </p:sp>
        <p:sp>
          <p:nvSpPr>
            <p:cNvPr id="68625" name="Google Shape;1100;p63">
              <a:extLst>
                <a:ext uri="{FF2B5EF4-FFF2-40B4-BE49-F238E27FC236}">
                  <a16:creationId xmlns:a16="http://schemas.microsoft.com/office/drawing/2014/main" id="{A7C2B60B-B54F-F71C-8283-9B51E858DCB3}"/>
                </a:ext>
              </a:extLst>
            </p:cNvPr>
            <p:cNvSpPr txBox="1">
              <a:spLocks noChangeArrowheads="1"/>
            </p:cNvSpPr>
            <p:nvPr/>
          </p:nvSpPr>
          <p:spPr bwMode="auto">
            <a:xfrm>
              <a:off x="1215182" y="4119901"/>
              <a:ext cx="4030937" cy="27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667">
                  <a:solidFill>
                    <a:srgbClr val="000000"/>
                  </a:solidFill>
                  <a:latin typeface="Arial" panose="020B0604020202020204" pitchFamily="34" charset="0"/>
                  <a:cs typeface="Arial" panose="020B0604020202020204" pitchFamily="34" charset="0"/>
                  <a:sym typeface="Arial" panose="020B0604020202020204" pitchFamily="34" charset="0"/>
                </a:rPr>
                <a:t>Ghi nhớ kiến thức trọng tâm trong bài. </a:t>
              </a:r>
            </a:p>
          </p:txBody>
        </p:sp>
      </p:grpSp>
      <p:grpSp>
        <p:nvGrpSpPr>
          <p:cNvPr id="19" name="Google Shape;1101;p63">
            <a:extLst>
              <a:ext uri="{FF2B5EF4-FFF2-40B4-BE49-F238E27FC236}">
                <a16:creationId xmlns:a16="http://schemas.microsoft.com/office/drawing/2014/main" id="{3C813466-8DA0-D593-DC55-50AF35391BFD}"/>
              </a:ext>
            </a:extLst>
          </p:cNvPr>
          <p:cNvGrpSpPr>
            <a:grpSpLocks/>
          </p:cNvGrpSpPr>
          <p:nvPr/>
        </p:nvGrpSpPr>
        <p:grpSpPr bwMode="auto">
          <a:xfrm>
            <a:off x="4013201" y="2323042"/>
            <a:ext cx="3528483" cy="3036358"/>
            <a:chOff x="6899689" y="2868931"/>
            <a:chExt cx="4797758" cy="3798570"/>
          </a:xfrm>
        </p:grpSpPr>
        <p:sp>
          <p:nvSpPr>
            <p:cNvPr id="68622" name="Google Shape;1102;p63">
              <a:extLst>
                <a:ext uri="{FF2B5EF4-FFF2-40B4-BE49-F238E27FC236}">
                  <a16:creationId xmlns:a16="http://schemas.microsoft.com/office/drawing/2014/main" id="{5A8C146E-DB4E-00F5-2F59-53014FF055E0}"/>
                </a:ext>
              </a:extLst>
            </p:cNvPr>
            <p:cNvSpPr>
              <a:spLocks/>
            </p:cNvSpPr>
            <p:nvPr/>
          </p:nvSpPr>
          <p:spPr bwMode="auto">
            <a:xfrm rot="10800000">
              <a:off x="6899689" y="2868931"/>
              <a:ext cx="4797758" cy="3798570"/>
            </a:xfrm>
            <a:custGeom>
              <a:avLst/>
              <a:gdLst>
                <a:gd name="T0" fmla="*/ 153 w 15047908"/>
                <a:gd name="T1" fmla="*/ 10 h 15923210"/>
                <a:gd name="T2" fmla="*/ 143 w 15047908"/>
                <a:gd name="T3" fmla="*/ 10 h 15923210"/>
                <a:gd name="T4" fmla="*/ 11 w 15047908"/>
                <a:gd name="T5" fmla="*/ 10 h 15923210"/>
                <a:gd name="T6" fmla="*/ 4 w 15047908"/>
                <a:gd name="T7" fmla="*/ 10 h 15923210"/>
                <a:gd name="T8" fmla="*/ 0 w 15047908"/>
                <a:gd name="T9" fmla="*/ 3 h 15923210"/>
                <a:gd name="T10" fmla="*/ 0 w 15047908"/>
                <a:gd name="T11" fmla="*/ 3 h 15923210"/>
                <a:gd name="T12" fmla="*/ 2 w 15047908"/>
                <a:gd name="T13" fmla="*/ 0 h 15923210"/>
                <a:gd name="T14" fmla="*/ 12 w 15047908"/>
                <a:gd name="T15" fmla="*/ 0 h 15923210"/>
                <a:gd name="T16" fmla="*/ 115 w 15047908"/>
                <a:gd name="T17" fmla="*/ 0 h 15923210"/>
                <a:gd name="T18" fmla="*/ 151 w 15047908"/>
                <a:gd name="T19" fmla="*/ 0 h 15923210"/>
                <a:gd name="T20" fmla="*/ 161 w 15047908"/>
                <a:gd name="T21" fmla="*/ 0 h 15923210"/>
                <a:gd name="T22" fmla="*/ 163 w 15047908"/>
                <a:gd name="T23" fmla="*/ 3 h 15923210"/>
                <a:gd name="T24" fmla="*/ 163 w 15047908"/>
                <a:gd name="T25" fmla="*/ 3 h 15923210"/>
                <a:gd name="T26" fmla="*/ 153 w 15047908"/>
                <a:gd name="T27" fmla="*/ 10 h 15923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a:extLst>
              <a:ext uri="{91240B29-F687-4F45-9708-019B960494DF}">
                <a14:hiddenLine xmlns:a14="http://schemas.microsoft.com/office/drawing/2010/main" w="9525">
                  <a:solidFill>
                    <a:srgbClr val="000000"/>
                  </a:solidFill>
                  <a:round/>
                  <a:headEnd/>
                  <a:tailEnd/>
                </a14:hiddenLine>
              </a:ext>
            </a:extLst>
          </p:spPr>
          <p:txBody>
            <a:bodyPr lIns="60950" tIns="60950" rIns="60950" bIns="60950" anchor="ctr"/>
            <a:lstStyle/>
            <a:p>
              <a:endParaRPr lang="vi-VN" sz="1200"/>
            </a:p>
          </p:txBody>
        </p:sp>
        <p:sp>
          <p:nvSpPr>
            <p:cNvPr id="68623" name="Google Shape;1104;p63">
              <a:extLst>
                <a:ext uri="{FF2B5EF4-FFF2-40B4-BE49-F238E27FC236}">
                  <a16:creationId xmlns:a16="http://schemas.microsoft.com/office/drawing/2014/main" id="{AADC493B-D26C-F7CD-8CF4-3BAB34A7431B}"/>
                </a:ext>
              </a:extLst>
            </p:cNvPr>
            <p:cNvSpPr txBox="1">
              <a:spLocks noChangeArrowheads="1"/>
            </p:cNvSpPr>
            <p:nvPr/>
          </p:nvSpPr>
          <p:spPr bwMode="auto">
            <a:xfrm>
              <a:off x="7008720" y="3798739"/>
              <a:ext cx="4632565" cy="152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667">
                  <a:solidFill>
                    <a:srgbClr val="000000"/>
                  </a:solidFill>
                  <a:latin typeface="Arial" panose="020B0604020202020204" pitchFamily="34" charset="0"/>
                  <a:cs typeface="Arial" panose="020B0604020202020204" pitchFamily="34" charset="0"/>
                  <a:sym typeface="Arial" panose="020B0604020202020204" pitchFamily="34" charset="0"/>
                </a:rPr>
                <a:t>Hoàn thành bài tập trong SGK trang 100.</a:t>
              </a:r>
            </a:p>
          </p:txBody>
        </p:sp>
      </p:grpSp>
      <p:grpSp>
        <p:nvGrpSpPr>
          <p:cNvPr id="23" name="Google Shape;1105;p63">
            <a:extLst>
              <a:ext uri="{FF2B5EF4-FFF2-40B4-BE49-F238E27FC236}">
                <a16:creationId xmlns:a16="http://schemas.microsoft.com/office/drawing/2014/main" id="{BE25DAB1-C99D-9A17-0814-AC708A733F86}"/>
              </a:ext>
            </a:extLst>
          </p:cNvPr>
          <p:cNvGrpSpPr>
            <a:grpSpLocks/>
          </p:cNvGrpSpPr>
          <p:nvPr/>
        </p:nvGrpSpPr>
        <p:grpSpPr bwMode="auto">
          <a:xfrm>
            <a:off x="7834842" y="2323042"/>
            <a:ext cx="3645958" cy="3036358"/>
            <a:chOff x="12263298" y="3009914"/>
            <a:chExt cx="4957847" cy="4565119"/>
          </a:xfrm>
        </p:grpSpPr>
        <p:sp>
          <p:nvSpPr>
            <p:cNvPr id="68620" name="Google Shape;1106;p63">
              <a:extLst>
                <a:ext uri="{FF2B5EF4-FFF2-40B4-BE49-F238E27FC236}">
                  <a16:creationId xmlns:a16="http://schemas.microsoft.com/office/drawing/2014/main" id="{E398066D-BA69-ABA4-35AD-AE173C7B7C0E}"/>
                </a:ext>
              </a:extLst>
            </p:cNvPr>
            <p:cNvSpPr>
              <a:spLocks/>
            </p:cNvSpPr>
            <p:nvPr/>
          </p:nvSpPr>
          <p:spPr bwMode="auto">
            <a:xfrm rot="10800000">
              <a:off x="12263298" y="3009914"/>
              <a:ext cx="4957847" cy="4565119"/>
            </a:xfrm>
            <a:custGeom>
              <a:avLst/>
              <a:gdLst>
                <a:gd name="T0" fmla="*/ 213 w 15047908"/>
                <a:gd name="T1" fmla="*/ 60 h 15923210"/>
                <a:gd name="T2" fmla="*/ 199 w 15047908"/>
                <a:gd name="T3" fmla="*/ 60 h 15923210"/>
                <a:gd name="T4" fmla="*/ 16 w 15047908"/>
                <a:gd name="T5" fmla="*/ 60 h 15923210"/>
                <a:gd name="T6" fmla="*/ 6 w 15047908"/>
                <a:gd name="T7" fmla="*/ 59 h 15923210"/>
                <a:gd name="T8" fmla="*/ 0 w 15047908"/>
                <a:gd name="T9" fmla="*/ 18 h 15923210"/>
                <a:gd name="T10" fmla="*/ 0 w 15047908"/>
                <a:gd name="T11" fmla="*/ 18 h 15923210"/>
                <a:gd name="T12" fmla="*/ 2 w 15047908"/>
                <a:gd name="T13" fmla="*/ 1 h 15923210"/>
                <a:gd name="T14" fmla="*/ 17 w 15047908"/>
                <a:gd name="T15" fmla="*/ 0 h 15923210"/>
                <a:gd name="T16" fmla="*/ 160 w 15047908"/>
                <a:gd name="T17" fmla="*/ 0 h 15923210"/>
                <a:gd name="T18" fmla="*/ 210 w 15047908"/>
                <a:gd name="T19" fmla="*/ 0 h 15923210"/>
                <a:gd name="T20" fmla="*/ 224 w 15047908"/>
                <a:gd name="T21" fmla="*/ 1 h 15923210"/>
                <a:gd name="T22" fmla="*/ 227 w 15047908"/>
                <a:gd name="T23" fmla="*/ 18 h 15923210"/>
                <a:gd name="T24" fmla="*/ 227 w 15047908"/>
                <a:gd name="T25" fmla="*/ 18 h 15923210"/>
                <a:gd name="T26" fmla="*/ 213 w 15047908"/>
                <a:gd name="T27" fmla="*/ 60 h 15923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a:extLst>
              <a:ext uri="{91240B29-F687-4F45-9708-019B960494DF}">
                <a14:hiddenLine xmlns:a14="http://schemas.microsoft.com/office/drawing/2010/main" w="9525">
                  <a:solidFill>
                    <a:srgbClr val="000000"/>
                  </a:solidFill>
                  <a:round/>
                  <a:headEnd/>
                  <a:tailEnd/>
                </a14:hiddenLine>
              </a:ext>
            </a:extLst>
          </p:spPr>
          <p:txBody>
            <a:bodyPr lIns="60950" tIns="60950" rIns="60950" bIns="60950" anchor="ctr"/>
            <a:lstStyle/>
            <a:p>
              <a:endParaRPr lang="vi-VN" sz="1200"/>
            </a:p>
          </p:txBody>
        </p:sp>
        <p:sp>
          <p:nvSpPr>
            <p:cNvPr id="68621" name="Google Shape;1108;p63">
              <a:extLst>
                <a:ext uri="{FF2B5EF4-FFF2-40B4-BE49-F238E27FC236}">
                  <a16:creationId xmlns:a16="http://schemas.microsoft.com/office/drawing/2014/main" id="{94D5484A-0E2E-0B7B-A146-BBD8C7CF4ED4}"/>
                </a:ext>
              </a:extLst>
            </p:cNvPr>
            <p:cNvSpPr txBox="1">
              <a:spLocks noChangeArrowheads="1"/>
            </p:cNvSpPr>
            <p:nvPr/>
          </p:nvSpPr>
          <p:spPr bwMode="auto">
            <a:xfrm>
              <a:off x="12472321" y="3507686"/>
              <a:ext cx="4539800" cy="175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533">
                  <a:solidFill>
                    <a:srgbClr val="000000"/>
                  </a:solidFill>
                  <a:latin typeface="Arial" panose="020B0604020202020204" pitchFamily="34" charset="0"/>
                  <a:cs typeface="Arial" panose="020B0604020202020204" pitchFamily="34" charset="0"/>
                  <a:sym typeface="Arial" panose="020B0604020202020204" pitchFamily="34" charset="0"/>
                </a:rPr>
                <a:t>Chuẩn bị bài mới: </a:t>
              </a:r>
              <a:r>
                <a:rPr lang="en-US" altLang="en-US" sz="2533" b="1" i="1">
                  <a:solidFill>
                    <a:srgbClr val="000000"/>
                  </a:solidFill>
                  <a:latin typeface="Arial" panose="020B0604020202020204" pitchFamily="34" charset="0"/>
                  <a:cs typeface="Arial" panose="020B0604020202020204" pitchFamily="34" charset="0"/>
                  <a:sym typeface="Arial" panose="020B0604020202020204" pitchFamily="34" charset="0"/>
                </a:rPr>
                <a:t>“Bài 32: Hình cầu”.</a:t>
              </a:r>
              <a:endParaRPr lang="en-US" altLang="en-US" sz="2533" b="1" i="1">
                <a:solidFill>
                  <a:srgbClr val="000000"/>
                </a:solidFill>
                <a:cs typeface="Calibri" panose="020F0502020204030204" pitchFamily="34" charset="0"/>
                <a:sym typeface="Calibri" panose="020F0502020204030204" pitchFamily="34" charset="0"/>
              </a:endParaRPr>
            </a:p>
          </p:txBody>
        </p:sp>
      </p:grpSp>
      <p:grpSp>
        <p:nvGrpSpPr>
          <p:cNvPr id="29" name="Group 28">
            <a:extLst>
              <a:ext uri="{FF2B5EF4-FFF2-40B4-BE49-F238E27FC236}">
                <a16:creationId xmlns:a16="http://schemas.microsoft.com/office/drawing/2014/main" id="{2E3AD2F1-31D2-060A-9AFA-8E3392F5403A}"/>
              </a:ext>
            </a:extLst>
          </p:cNvPr>
          <p:cNvGrpSpPr>
            <a:grpSpLocks/>
          </p:cNvGrpSpPr>
          <p:nvPr/>
        </p:nvGrpSpPr>
        <p:grpSpPr bwMode="auto">
          <a:xfrm>
            <a:off x="3048000" y="683683"/>
            <a:ext cx="6146800" cy="965200"/>
            <a:chOff x="5272240" y="162426"/>
            <a:chExt cx="9220200" cy="1447800"/>
          </a:xfrm>
        </p:grpSpPr>
        <p:sp>
          <p:nvSpPr>
            <p:cNvPr id="30" name="Rounded Rectangle 29">
              <a:extLst>
                <a:ext uri="{FF2B5EF4-FFF2-40B4-BE49-F238E27FC236}">
                  <a16:creationId xmlns:a16="http://schemas.microsoft.com/office/drawing/2014/main" id="{53CF5D2B-4346-DDB1-B98D-06D1162F0A26}"/>
                </a:ext>
              </a:extLst>
            </p:cNvPr>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68619" name="TextBox 5">
              <a:extLst>
                <a:ext uri="{FF2B5EF4-FFF2-40B4-BE49-F238E27FC236}">
                  <a16:creationId xmlns:a16="http://schemas.microsoft.com/office/drawing/2014/main" id="{FF0D4FF6-B54F-4EC2-DC54-73CBA6D832C5}"/>
                </a:ext>
              </a:extLst>
            </p:cNvPr>
            <p:cNvSpPr txBox="1">
              <a:spLocks noChangeArrowheads="1"/>
            </p:cNvSpPr>
            <p:nvPr/>
          </p:nvSpPr>
          <p:spPr bwMode="auto">
            <a:xfrm>
              <a:off x="5638800" y="310817"/>
              <a:ext cx="8539952" cy="10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6400"/>
                </a:lnSpc>
                <a:spcBef>
                  <a:spcPct val="0"/>
                </a:spcBef>
                <a:buNone/>
              </a:pPr>
              <a:r>
                <a:rPr lang="en-US" altLang="en-US" sz="4000" b="1">
                  <a:latin typeface="Arial" panose="020B0604020202020204" pitchFamily="34" charset="0"/>
                  <a:cs typeface="Arial" panose="020B0604020202020204" pitchFamily="34" charset="0"/>
                </a:rPr>
                <a:t>HƯỚNG DẪN VỀ NHÀ</a:t>
              </a:r>
            </a:p>
          </p:txBody>
        </p:sp>
      </p:grpSp>
      <p:pic>
        <p:nvPicPr>
          <p:cNvPr id="68615" name="Picture 6">
            <a:extLst>
              <a:ext uri="{FF2B5EF4-FFF2-40B4-BE49-F238E27FC236}">
                <a16:creationId xmlns:a16="http://schemas.microsoft.com/office/drawing/2014/main" id="{5291D75F-AF8C-5CB3-46C7-E2BC9ACD7FB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17200" y="134409"/>
            <a:ext cx="1262592" cy="130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7">
            <a:extLst>
              <a:ext uri="{FF2B5EF4-FFF2-40B4-BE49-F238E27FC236}">
                <a16:creationId xmlns:a16="http://schemas.microsoft.com/office/drawing/2014/main" id="{65A0FA35-53A5-4967-E03E-358C24C4F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5574242"/>
            <a:ext cx="292205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5">
            <a:extLst>
              <a:ext uri="{FF2B5EF4-FFF2-40B4-BE49-F238E27FC236}">
                <a16:creationId xmlns:a16="http://schemas.microsoft.com/office/drawing/2014/main" id="{F2BE1FD9-F043-BABA-96BD-25987FA124E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8592" y="472017"/>
            <a:ext cx="2017184"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a:extLst>
              <a:ext uri="{FF2B5EF4-FFF2-40B4-BE49-F238E27FC236}">
                <a16:creationId xmlns:a16="http://schemas.microsoft.com/office/drawing/2014/main" id="{18858503-E330-4E10-8993-F2DF76699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42" y="838200"/>
            <a:ext cx="10058400" cy="413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a:extLst>
              <a:ext uri="{FF2B5EF4-FFF2-40B4-BE49-F238E27FC236}">
                <a16:creationId xmlns:a16="http://schemas.microsoft.com/office/drawing/2014/main" id="{58A042BD-65FD-7653-FE09-F6E2EE442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300"/>
            <a:ext cx="4064000" cy="39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261858BB-3391-E659-360A-D2DB1408620A}"/>
              </a:ext>
            </a:extLst>
          </p:cNvPr>
          <p:cNvPicPr>
            <a:picLocks noChangeAspect="1"/>
          </p:cNvPicPr>
          <p:nvPr/>
        </p:nvPicPr>
        <p:blipFill>
          <a:blip r:embed="rId4">
            <a:duotone>
              <a:schemeClr val="accent3">
                <a:shade val="45000"/>
                <a:satMod val="135000"/>
              </a:schemeClr>
              <a:prstClr val="white"/>
            </a:duotone>
          </a:blip>
          <a:srcRect/>
          <a:stretch>
            <a:fillRect/>
          </a:stretch>
        </p:blipFill>
        <p:spPr>
          <a:xfrm flipH="1">
            <a:off x="9917801" y="377126"/>
            <a:ext cx="1156599" cy="1196997"/>
          </a:xfrm>
          <a:prstGeom prst="rect">
            <a:avLst/>
          </a:prstGeom>
        </p:spPr>
      </p:pic>
      <p:pic>
        <p:nvPicPr>
          <p:cNvPr id="69637" name="Picture 5">
            <a:extLst>
              <a:ext uri="{FF2B5EF4-FFF2-40B4-BE49-F238E27FC236}">
                <a16:creationId xmlns:a16="http://schemas.microsoft.com/office/drawing/2014/main" id="{23B29F3D-1AB4-9DEA-E2D5-78ED931E0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800" y="5149850"/>
            <a:ext cx="30543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1">
            <a:extLst>
              <a:ext uri="{FF2B5EF4-FFF2-40B4-BE49-F238E27FC236}">
                <a16:creationId xmlns:a16="http://schemas.microsoft.com/office/drawing/2014/main" id="{FC77AB16-6DA5-0E69-4CC7-5ADE00E7BFD1}"/>
              </a:ext>
            </a:extLst>
          </p:cNvPr>
          <p:cNvSpPr>
            <a:spLocks noChangeArrowheads="1"/>
          </p:cNvSpPr>
          <p:nvPr/>
        </p:nvSpPr>
        <p:spPr bwMode="auto">
          <a:xfrm>
            <a:off x="1776942" y="1414992"/>
            <a:ext cx="8686800" cy="225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000" b="1">
                <a:solidFill>
                  <a:schemeClr val="bg1"/>
                </a:solidFill>
                <a:latin typeface="Arial" panose="020B0604020202020204" pitchFamily="34" charset="0"/>
                <a:cs typeface="Arial" panose="020B0604020202020204" pitchFamily="34" charset="0"/>
              </a:rPr>
              <a:t>CẢM ƠN CÁC EM </a:t>
            </a:r>
          </a:p>
          <a:p>
            <a:pPr algn="ctr" eaLnBrk="1" hangingPunct="1">
              <a:lnSpc>
                <a:spcPct val="150000"/>
              </a:lnSpc>
              <a:spcBef>
                <a:spcPct val="0"/>
              </a:spcBef>
              <a:buFontTx/>
              <a:buNone/>
            </a:pPr>
            <a:r>
              <a:rPr lang="en-US" altLang="en-US" sz="5000" b="1">
                <a:solidFill>
                  <a:schemeClr val="bg1"/>
                </a:solidFill>
                <a:latin typeface="Arial" panose="020B0604020202020204" pitchFamily="34" charset="0"/>
                <a:cs typeface="Arial" panose="020B0604020202020204" pitchFamily="34" charset="0"/>
              </a:rPr>
              <a:t>ĐÃ LẮNG NGHE BÀI HỌC!</a:t>
            </a: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03D84276-DF77-0F80-9036-20E65B180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832001">
            <a:off x="9775825" y="-1087966"/>
            <a:ext cx="4055534"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67BC73D-B3AD-CF61-0421-D7B121CF9363}"/>
              </a:ext>
            </a:extLst>
          </p:cNvPr>
          <p:cNvSpPr>
            <a:spLocks noChangeArrowheads="1"/>
          </p:cNvSpPr>
          <p:nvPr/>
        </p:nvSpPr>
        <p:spPr bwMode="auto">
          <a:xfrm>
            <a:off x="3662892" y="2451100"/>
            <a:ext cx="8023225" cy="6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58775" algn="l"/>
                <a:tab pos="7191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8775" algn="l"/>
                <a:tab pos="7191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8775" algn="l"/>
                <a:tab pos="7191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nl-NL" altLang="en-US" sz="3000" b="1">
                <a:latin typeface="Arial" panose="020B0604020202020204" pitchFamily="34" charset="0"/>
                <a:ea typeface="Calibri" panose="020F0502020204030204" pitchFamily="34" charset="0"/>
                <a:cs typeface="Arial" panose="020B0604020202020204" pitchFamily="34" charset="0"/>
              </a:rPr>
              <a:t>HÌNH TRỤ</a:t>
            </a:r>
            <a:endParaRPr lang="en-US" altLang="en-US" sz="3000">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44A9FA6-D50B-C0CF-846C-D0CA327ECDE5}"/>
              </a:ext>
            </a:extLst>
          </p:cNvPr>
          <p:cNvSpPr>
            <a:spLocks noChangeArrowheads="1"/>
          </p:cNvSpPr>
          <p:nvPr/>
        </p:nvSpPr>
        <p:spPr bwMode="auto">
          <a:xfrm>
            <a:off x="3661834" y="4311650"/>
            <a:ext cx="20858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en-US" sz="3000" b="1">
                <a:latin typeface="Arial" panose="020B0604020202020204" pitchFamily="34" charset="0"/>
                <a:ea typeface="Calibri" panose="020F0502020204030204" pitchFamily="34" charset="0"/>
                <a:cs typeface="Arial" panose="020B0604020202020204" pitchFamily="34" charset="0"/>
              </a:rPr>
              <a:t>HÌNH NÓN</a:t>
            </a:r>
            <a:endParaRPr lang="en-US" altLang="en-US" sz="3000">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E091554-FE7D-0B86-0D28-EED25EC9F9B9}"/>
              </a:ext>
            </a:extLst>
          </p:cNvPr>
          <p:cNvGrpSpPr>
            <a:grpSpLocks/>
          </p:cNvGrpSpPr>
          <p:nvPr/>
        </p:nvGrpSpPr>
        <p:grpSpPr bwMode="auto">
          <a:xfrm>
            <a:off x="3361267" y="450850"/>
            <a:ext cx="5469467" cy="965200"/>
            <a:chOff x="5341755" y="254955"/>
            <a:chExt cx="8203627" cy="1447800"/>
          </a:xfrm>
        </p:grpSpPr>
        <p:sp>
          <p:nvSpPr>
            <p:cNvPr id="21" name="Rounded Rectangle 20">
              <a:extLst>
                <a:ext uri="{FF2B5EF4-FFF2-40B4-BE49-F238E27FC236}">
                  <a16:creationId xmlns:a16="http://schemas.microsoft.com/office/drawing/2014/main" id="{70135224-65D8-DD9E-FA0D-5A65C05FE076}"/>
                </a:ext>
              </a:extLst>
            </p:cNvPr>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sp>
          <p:nvSpPr>
            <p:cNvPr id="25615" name="TextBox 5">
              <a:extLst>
                <a:ext uri="{FF2B5EF4-FFF2-40B4-BE49-F238E27FC236}">
                  <a16:creationId xmlns:a16="http://schemas.microsoft.com/office/drawing/2014/main" id="{9F91B7E8-0AA0-E75A-4E8E-275368F96714}"/>
                </a:ext>
              </a:extLst>
            </p:cNvPr>
            <p:cNvSpPr txBox="1">
              <a:spLocks noChangeArrowheads="1"/>
            </p:cNvSpPr>
            <p:nvPr/>
          </p:nvSpPr>
          <p:spPr bwMode="auto">
            <a:xfrm>
              <a:off x="5638800" y="342900"/>
              <a:ext cx="7634439" cy="10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6400"/>
                </a:lnSpc>
                <a:spcBef>
                  <a:spcPct val="0"/>
                </a:spcBef>
                <a:buNone/>
              </a:pPr>
              <a:r>
                <a:rPr lang="en-US" altLang="en-US" sz="4000" b="1">
                  <a:solidFill>
                    <a:srgbClr val="000000"/>
                  </a:solidFill>
                  <a:latin typeface="Arial" panose="020B0604020202020204" pitchFamily="34" charset="0"/>
                  <a:cs typeface="Arial" panose="020B0604020202020204" pitchFamily="34" charset="0"/>
                </a:rPr>
                <a:t>NỘI DUNG BÀI HỌC</a:t>
              </a:r>
            </a:p>
          </p:txBody>
        </p:sp>
      </p:grpSp>
      <p:pic>
        <p:nvPicPr>
          <p:cNvPr id="25606" name="Picture 5">
            <a:extLst>
              <a:ext uri="{FF2B5EF4-FFF2-40B4-BE49-F238E27FC236}">
                <a16:creationId xmlns:a16="http://schemas.microsoft.com/office/drawing/2014/main" id="{041B95AB-94CB-F2EB-2531-565A6607CBF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48800" y="4876800"/>
            <a:ext cx="2058459"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6">
            <a:extLst>
              <a:ext uri="{FF2B5EF4-FFF2-40B4-BE49-F238E27FC236}">
                <a16:creationId xmlns:a16="http://schemas.microsoft.com/office/drawing/2014/main" id="{9DF1484E-3612-70D6-55B7-DD727691C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81000"/>
            <a:ext cx="711200" cy="76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B2CC7B48-634C-8768-273D-FB520F76C093}"/>
              </a:ext>
            </a:extLst>
          </p:cNvPr>
          <p:cNvGrpSpPr>
            <a:grpSpLocks/>
          </p:cNvGrpSpPr>
          <p:nvPr/>
        </p:nvGrpSpPr>
        <p:grpSpPr bwMode="auto">
          <a:xfrm>
            <a:off x="2724150" y="2451100"/>
            <a:ext cx="824442" cy="770467"/>
            <a:chOff x="2315060" y="3149849"/>
            <a:chExt cx="1236936" cy="1155973"/>
          </a:xfrm>
        </p:grpSpPr>
        <p:pic>
          <p:nvPicPr>
            <p:cNvPr id="25612" name="Picture 2">
              <a:extLst>
                <a:ext uri="{FF2B5EF4-FFF2-40B4-BE49-F238E27FC236}">
                  <a16:creationId xmlns:a16="http://schemas.microsoft.com/office/drawing/2014/main" id="{A802A8CD-C4CE-BDC6-D321-B320C9D8C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060" y="3149849"/>
              <a:ext cx="1236936" cy="115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Box 15">
              <a:extLst>
                <a:ext uri="{FF2B5EF4-FFF2-40B4-BE49-F238E27FC236}">
                  <a16:creationId xmlns:a16="http://schemas.microsoft.com/office/drawing/2014/main" id="{9D4BA972-69CE-28CB-8496-0F9F898640BD}"/>
                </a:ext>
              </a:extLst>
            </p:cNvPr>
            <p:cNvSpPr txBox="1">
              <a:spLocks noChangeArrowheads="1"/>
            </p:cNvSpPr>
            <p:nvPr/>
          </p:nvSpPr>
          <p:spPr bwMode="auto">
            <a:xfrm>
              <a:off x="2411833" y="3543300"/>
              <a:ext cx="1043390" cy="56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909"/>
                </a:lnSpc>
                <a:spcBef>
                  <a:spcPct val="0"/>
                </a:spcBef>
                <a:buNone/>
              </a:pPr>
              <a:r>
                <a:rPr lang="en-US" altLang="en-US" sz="3334" b="1">
                  <a:latin typeface="Arial" panose="020B0604020202020204" pitchFamily="34" charset="0"/>
                  <a:cs typeface="Arial" panose="020B0604020202020204" pitchFamily="34" charset="0"/>
                </a:rPr>
                <a:t>1</a:t>
              </a:r>
            </a:p>
          </p:txBody>
        </p:sp>
      </p:grpSp>
      <p:grpSp>
        <p:nvGrpSpPr>
          <p:cNvPr id="27" name="Group 26">
            <a:extLst>
              <a:ext uri="{FF2B5EF4-FFF2-40B4-BE49-F238E27FC236}">
                <a16:creationId xmlns:a16="http://schemas.microsoft.com/office/drawing/2014/main" id="{367FEEF1-8D32-E937-F30D-F1A725043A2D}"/>
              </a:ext>
            </a:extLst>
          </p:cNvPr>
          <p:cNvGrpSpPr>
            <a:grpSpLocks/>
          </p:cNvGrpSpPr>
          <p:nvPr/>
        </p:nvGrpSpPr>
        <p:grpSpPr bwMode="auto">
          <a:xfrm>
            <a:off x="2710392" y="4123267"/>
            <a:ext cx="825500" cy="771525"/>
            <a:chOff x="2315060" y="3149849"/>
            <a:chExt cx="1236936" cy="1155973"/>
          </a:xfrm>
        </p:grpSpPr>
        <p:pic>
          <p:nvPicPr>
            <p:cNvPr id="25610" name="Picture 2">
              <a:extLst>
                <a:ext uri="{FF2B5EF4-FFF2-40B4-BE49-F238E27FC236}">
                  <a16:creationId xmlns:a16="http://schemas.microsoft.com/office/drawing/2014/main" id="{8AA29E53-D51D-884F-9D61-D83E2709C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060" y="3149849"/>
              <a:ext cx="1236936" cy="115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Box 15">
              <a:extLst>
                <a:ext uri="{FF2B5EF4-FFF2-40B4-BE49-F238E27FC236}">
                  <a16:creationId xmlns:a16="http://schemas.microsoft.com/office/drawing/2014/main" id="{8D9DD899-EBFF-A4A9-F816-BCC2874E64C6}"/>
                </a:ext>
              </a:extLst>
            </p:cNvPr>
            <p:cNvSpPr txBox="1">
              <a:spLocks noChangeArrowheads="1"/>
            </p:cNvSpPr>
            <p:nvPr/>
          </p:nvSpPr>
          <p:spPr bwMode="auto">
            <a:xfrm>
              <a:off x="2411833" y="3543300"/>
              <a:ext cx="1043391" cy="56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909"/>
                </a:lnSpc>
                <a:spcBef>
                  <a:spcPct val="0"/>
                </a:spcBef>
                <a:buNone/>
              </a:pPr>
              <a:r>
                <a:rPr lang="en-US" altLang="en-US" sz="3334" b="1">
                  <a:latin typeface="Arial" panose="020B0604020202020204" pitchFamily="34" charset="0"/>
                  <a:cs typeface="Arial" panose="020B0604020202020204" pitchFamily="34" charset="0"/>
                </a:rPr>
                <a:t>2</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3">
            <a:extLst>
              <a:ext uri="{FF2B5EF4-FFF2-40B4-BE49-F238E27FC236}">
                <a16:creationId xmlns:a16="http://schemas.microsoft.com/office/drawing/2014/main" id="{8E119483-17E2-F378-E1E5-8768072A2A2E}"/>
              </a:ext>
            </a:extLst>
          </p:cNvPr>
          <p:cNvGrpSpPr>
            <a:grpSpLocks/>
          </p:cNvGrpSpPr>
          <p:nvPr/>
        </p:nvGrpSpPr>
        <p:grpSpPr bwMode="auto">
          <a:xfrm>
            <a:off x="1509183" y="297392"/>
            <a:ext cx="9093200" cy="1613958"/>
            <a:chOff x="2704404" y="1573343"/>
            <a:chExt cx="13639800" cy="2420093"/>
          </a:xfrm>
        </p:grpSpPr>
        <p:grpSp>
          <p:nvGrpSpPr>
            <p:cNvPr id="26632" name="Group 4">
              <a:extLst>
                <a:ext uri="{FF2B5EF4-FFF2-40B4-BE49-F238E27FC236}">
                  <a16:creationId xmlns:a16="http://schemas.microsoft.com/office/drawing/2014/main" id="{091DA59A-B732-DB61-EB95-34414715EEFB}"/>
                </a:ext>
              </a:extLst>
            </p:cNvPr>
            <p:cNvGrpSpPr>
              <a:grpSpLocks/>
            </p:cNvGrpSpPr>
            <p:nvPr/>
          </p:nvGrpSpPr>
          <p:grpSpPr bwMode="auto">
            <a:xfrm>
              <a:off x="2704404" y="1573343"/>
              <a:ext cx="13639800" cy="2420093"/>
              <a:chOff x="-14323" y="-1263970"/>
              <a:chExt cx="8585565" cy="2275453"/>
            </a:xfrm>
          </p:grpSpPr>
          <p:sp>
            <p:nvSpPr>
              <p:cNvPr id="26634" name="Freeform 5">
                <a:extLst>
                  <a:ext uri="{FF2B5EF4-FFF2-40B4-BE49-F238E27FC236}">
                    <a16:creationId xmlns:a16="http://schemas.microsoft.com/office/drawing/2014/main" id="{90217FAB-D9BB-E6A1-9003-38734462A56F}"/>
                  </a:ext>
                </a:extLst>
              </p:cNvPr>
              <p:cNvSpPr>
                <a:spLocks/>
              </p:cNvSpPr>
              <p:nvPr/>
            </p:nvSpPr>
            <p:spPr bwMode="auto">
              <a:xfrm>
                <a:off x="-1623" y="-1184137"/>
                <a:ext cx="8560165" cy="2195620"/>
              </a:xfrm>
              <a:custGeom>
                <a:avLst/>
                <a:gdLst>
                  <a:gd name="T0" fmla="*/ 7603220 w 8560165"/>
                  <a:gd name="T1" fmla="*/ 2195620 h 2195620"/>
                  <a:gd name="T2" fmla="*/ 956945 w 8560165"/>
                  <a:gd name="T3" fmla="*/ 2195620 h 2195620"/>
                  <a:gd name="T4" fmla="*/ 0 w 8560165"/>
                  <a:gd name="T5" fmla="*/ 1097810 h 2195620"/>
                  <a:gd name="T6" fmla="*/ 0 w 8560165"/>
                  <a:gd name="T7" fmla="*/ 1097810 h 2195620"/>
                  <a:gd name="T8" fmla="*/ 956945 w 8560165"/>
                  <a:gd name="T9" fmla="*/ 0 h 2195620"/>
                  <a:gd name="T10" fmla="*/ 7603220 w 8560165"/>
                  <a:gd name="T11" fmla="*/ 0 h 2195620"/>
                  <a:gd name="T12" fmla="*/ 8560165 w 8560165"/>
                  <a:gd name="T13" fmla="*/ 1097810 h 2195620"/>
                  <a:gd name="T14" fmla="*/ 8560165 w 8560165"/>
                  <a:gd name="T15" fmla="*/ 1097810 h 2195620"/>
                  <a:gd name="T16" fmla="*/ 7603220 w 8560165"/>
                  <a:gd name="T17" fmla="*/ 2195620 h 21956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60165" h="2195620">
                    <a:moveTo>
                      <a:pt x="7603220" y="2195620"/>
                    </a:moveTo>
                    <a:lnTo>
                      <a:pt x="956945" y="2195620"/>
                    </a:lnTo>
                    <a:cubicBezTo>
                      <a:pt x="428371" y="2195620"/>
                      <a:pt x="0" y="1767122"/>
                      <a:pt x="0" y="1097810"/>
                    </a:cubicBezTo>
                    <a:cubicBezTo>
                      <a:pt x="0" y="428371"/>
                      <a:pt x="428371" y="0"/>
                      <a:pt x="956945" y="0"/>
                    </a:cubicBezTo>
                    <a:lnTo>
                      <a:pt x="7603220" y="0"/>
                    </a:lnTo>
                    <a:cubicBezTo>
                      <a:pt x="8131666" y="0"/>
                      <a:pt x="8560165" y="428371"/>
                      <a:pt x="8560165" y="1097810"/>
                    </a:cubicBezTo>
                    <a:cubicBezTo>
                      <a:pt x="8560165" y="1767122"/>
                      <a:pt x="8131667" y="2195620"/>
                      <a:pt x="7603220" y="2195620"/>
                    </a:cubicBezTo>
                    <a:close/>
                  </a:path>
                </a:pathLst>
              </a:custGeom>
              <a:solidFill>
                <a:srgbClr val="FFD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26635" name="Freeform 6">
                <a:extLst>
                  <a:ext uri="{FF2B5EF4-FFF2-40B4-BE49-F238E27FC236}">
                    <a16:creationId xmlns:a16="http://schemas.microsoft.com/office/drawing/2014/main" id="{2B27CC8E-BD54-A90D-D029-A0133596B033}"/>
                  </a:ext>
                </a:extLst>
              </p:cNvPr>
              <p:cNvSpPr>
                <a:spLocks/>
              </p:cNvSpPr>
              <p:nvPr/>
            </p:nvSpPr>
            <p:spPr bwMode="auto">
              <a:xfrm>
                <a:off x="-14323" y="-1263970"/>
                <a:ext cx="8585565" cy="2221020"/>
              </a:xfrm>
              <a:custGeom>
                <a:avLst/>
                <a:gdLst>
                  <a:gd name="T0" fmla="*/ 7615920 w 8585565"/>
                  <a:gd name="T1" fmla="*/ 0 h 2221020"/>
                  <a:gd name="T2" fmla="*/ 969645 w 8585565"/>
                  <a:gd name="T3" fmla="*/ 0 h 2221020"/>
                  <a:gd name="T4" fmla="*/ 0 w 8585565"/>
                  <a:gd name="T5" fmla="*/ 1110510 h 2221020"/>
                  <a:gd name="T6" fmla="*/ 969645 w 8585565"/>
                  <a:gd name="T7" fmla="*/ 2221020 h 2221020"/>
                  <a:gd name="T8" fmla="*/ 7615920 w 8585565"/>
                  <a:gd name="T9" fmla="*/ 2221020 h 2221020"/>
                  <a:gd name="T10" fmla="*/ 8585565 w 8585565"/>
                  <a:gd name="T11" fmla="*/ 1110510 h 2221020"/>
                  <a:gd name="T12" fmla="*/ 7615920 w 8585565"/>
                  <a:gd name="T13" fmla="*/ 0 h 2221020"/>
                  <a:gd name="T14" fmla="*/ 7615920 w 8585565"/>
                  <a:gd name="T15" fmla="*/ 2195620 h 2221020"/>
                  <a:gd name="T16" fmla="*/ 969645 w 8585565"/>
                  <a:gd name="T17" fmla="*/ 2195620 h 2221020"/>
                  <a:gd name="T18" fmla="*/ 25400 w 8585565"/>
                  <a:gd name="T19" fmla="*/ 1110510 h 2221020"/>
                  <a:gd name="T20" fmla="*/ 969645 w 8585565"/>
                  <a:gd name="T21" fmla="*/ 25400 h 2221020"/>
                  <a:gd name="T22" fmla="*/ 7615920 w 8585565"/>
                  <a:gd name="T23" fmla="*/ 25400 h 2221020"/>
                  <a:gd name="T24" fmla="*/ 8560165 w 8585565"/>
                  <a:gd name="T25" fmla="*/ 1110510 h 2221020"/>
                  <a:gd name="T26" fmla="*/ 7615920 w 8585565"/>
                  <a:gd name="T27" fmla="*/ 2195620 h 22210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26633" name="Rectangle 2">
              <a:extLst>
                <a:ext uri="{FF2B5EF4-FFF2-40B4-BE49-F238E27FC236}">
                  <a16:creationId xmlns:a16="http://schemas.microsoft.com/office/drawing/2014/main" id="{556875D4-8414-6EB3-8489-B1E76635674C}"/>
                </a:ext>
              </a:extLst>
            </p:cNvPr>
            <p:cNvSpPr>
              <a:spLocks noChangeArrowheads="1"/>
            </p:cNvSpPr>
            <p:nvPr/>
          </p:nvSpPr>
          <p:spPr bwMode="auto">
            <a:xfrm>
              <a:off x="7173185" y="1927058"/>
              <a:ext cx="4242027" cy="125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358775" algn="l"/>
                  <a:tab pos="7191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8775" algn="l"/>
                  <a:tab pos="7191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8775" algn="l"/>
                  <a:tab pos="7191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8775" algn="l"/>
                  <a:tab pos="719138" algn="l"/>
                </a:tabLst>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nl-NL" altLang="en-US" sz="3667" b="1">
                  <a:solidFill>
                    <a:srgbClr val="000000"/>
                  </a:solidFill>
                  <a:latin typeface="Arial" panose="020B0604020202020204" pitchFamily="34" charset="0"/>
                  <a:ea typeface="Calibri" panose="020F0502020204030204" pitchFamily="34" charset="0"/>
                  <a:cs typeface="Arial" panose="020B0604020202020204" pitchFamily="34" charset="0"/>
                </a:rPr>
                <a:t>I. HÌNH TRỤ</a:t>
              </a:r>
              <a:endParaRPr lang="en-US" altLang="en-US" sz="3667">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6627" name="Picture 7">
            <a:extLst>
              <a:ext uri="{FF2B5EF4-FFF2-40B4-BE49-F238E27FC236}">
                <a16:creationId xmlns:a16="http://schemas.microsoft.com/office/drawing/2014/main" id="{E8C8881D-6D8A-D115-E1C8-956938F9E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742" y="5368926"/>
            <a:ext cx="294851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4">
            <a:extLst>
              <a:ext uri="{FF2B5EF4-FFF2-40B4-BE49-F238E27FC236}">
                <a16:creationId xmlns:a16="http://schemas.microsoft.com/office/drawing/2014/main" id="{461D6D2E-FF5C-0614-5AA1-F329D4900D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8000" y="3733801"/>
            <a:ext cx="782109" cy="6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5">
            <a:extLst>
              <a:ext uri="{FF2B5EF4-FFF2-40B4-BE49-F238E27FC236}">
                <a16:creationId xmlns:a16="http://schemas.microsoft.com/office/drawing/2014/main" id="{273F4CD8-61F5-2157-EFF9-C69F153E333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585125">
            <a:off x="10152592" y="3546476"/>
            <a:ext cx="1455208" cy="37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6">
            <a:extLst>
              <a:ext uri="{FF2B5EF4-FFF2-40B4-BE49-F238E27FC236}">
                <a16:creationId xmlns:a16="http://schemas.microsoft.com/office/drawing/2014/main" id="{12AD9711-71A6-C29C-A6A8-B9E141B9489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708999">
            <a:off x="10955867" y="259293"/>
            <a:ext cx="789517" cy="116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a:extLst>
              <a:ext uri="{FF2B5EF4-FFF2-40B4-BE49-F238E27FC236}">
                <a16:creationId xmlns:a16="http://schemas.microsoft.com/office/drawing/2014/main" id="{E73C7016-45D2-EC84-1C2C-587C8FA25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529" b="6509"/>
          <a:stretch>
            <a:fillRect/>
          </a:stretch>
        </p:blipFill>
        <p:spPr bwMode="auto">
          <a:xfrm>
            <a:off x="1778000" y="2028826"/>
            <a:ext cx="755332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239DA240-AC52-94F8-131B-3863FBE99256}"/>
              </a:ext>
            </a:extLst>
          </p:cNvPr>
          <p:cNvSpPr>
            <a:spLocks noChangeArrowheads="1"/>
          </p:cNvSpPr>
          <p:nvPr/>
        </p:nvSpPr>
        <p:spPr bwMode="auto">
          <a:xfrm>
            <a:off x="868892" y="64559"/>
            <a:ext cx="5181600" cy="534458"/>
          </a:xfrm>
          <a:prstGeom prst="rect">
            <a:avLst/>
          </a:prstGeom>
          <a:solidFill>
            <a:schemeClr val="accent6"/>
          </a:solidFill>
          <a:ln w="9525">
            <a:noFill/>
            <a:miter lim="800000"/>
            <a:headEnd/>
            <a:tailEnd/>
          </a:ln>
          <a:effectLst/>
        </p:spPr>
        <p:txBody>
          <a:bodyPr anchor="ctr"/>
          <a:lstStyle/>
          <a:p>
            <a:pPr marL="468337" indent="-468337" defTabSz="914446">
              <a:defRPr/>
            </a:pPr>
            <a:r>
              <a:rPr lang="en-US" sz="2800" b="1" dirty="0">
                <a:solidFill>
                  <a:schemeClr val="bg1"/>
                </a:solidFill>
                <a:effectLst>
                  <a:outerShdw blurRad="38100" dist="38100" dir="2700000" algn="tl">
                    <a:srgbClr val="C0C0C0"/>
                  </a:outerShdw>
                </a:effectLst>
                <a:cs typeface="Times New Roman" pitchFamily="18" charset="0"/>
              </a:rPr>
              <a:t>1.Nhận </a:t>
            </a:r>
            <a:r>
              <a:rPr lang="en-US" sz="2800" b="1" dirty="0" err="1">
                <a:solidFill>
                  <a:schemeClr val="bg1"/>
                </a:solidFill>
                <a:effectLst>
                  <a:outerShdw blurRad="38100" dist="38100" dir="2700000" algn="tl">
                    <a:srgbClr val="C0C0C0"/>
                  </a:outerShdw>
                </a:effectLst>
                <a:cs typeface="Times New Roman" pitchFamily="18" charset="0"/>
              </a:rPr>
              <a:t>biết</a:t>
            </a:r>
            <a:r>
              <a:rPr lang="en-US" sz="2800" b="1" dirty="0">
                <a:solidFill>
                  <a:schemeClr val="bg1"/>
                </a:solidFill>
                <a:effectLst>
                  <a:outerShdw blurRad="38100" dist="38100" dir="2700000" algn="tl">
                    <a:srgbClr val="C0C0C0"/>
                  </a:outerShdw>
                </a:effectLst>
                <a:cs typeface="Times New Roman" pitchFamily="18" charset="0"/>
              </a:rPr>
              <a:t> </a:t>
            </a:r>
            <a:r>
              <a:rPr lang="en-US" sz="2800" b="1" dirty="0" err="1">
                <a:solidFill>
                  <a:schemeClr val="bg1"/>
                </a:solidFill>
                <a:effectLst>
                  <a:outerShdw blurRad="38100" dist="38100" dir="2700000" algn="tl">
                    <a:srgbClr val="C0C0C0"/>
                  </a:outerShdw>
                </a:effectLst>
                <a:cs typeface="Times New Roman" pitchFamily="18" charset="0"/>
              </a:rPr>
              <a:t>hình</a:t>
            </a:r>
            <a:r>
              <a:rPr lang="en-US" sz="2800" b="1" dirty="0">
                <a:solidFill>
                  <a:schemeClr val="bg1"/>
                </a:solidFill>
                <a:effectLst>
                  <a:outerShdw blurRad="38100" dist="38100" dir="2700000" algn="tl">
                    <a:srgbClr val="C0C0C0"/>
                  </a:outerShdw>
                </a:effectLst>
                <a:cs typeface="Times New Roman" pitchFamily="18" charset="0"/>
              </a:rPr>
              <a:t> </a:t>
            </a:r>
            <a:r>
              <a:rPr lang="en-US" sz="2800" b="1" dirty="0" err="1">
                <a:solidFill>
                  <a:schemeClr val="bg1"/>
                </a:solidFill>
                <a:effectLst>
                  <a:outerShdw blurRad="38100" dist="38100" dir="2700000" algn="tl">
                    <a:srgbClr val="C0C0C0"/>
                  </a:outerShdw>
                </a:effectLst>
                <a:cs typeface="Times New Roman" pitchFamily="18" charset="0"/>
              </a:rPr>
              <a:t>trụ</a:t>
            </a:r>
            <a:endParaRPr lang="en-US" sz="2800" b="1" dirty="0">
              <a:solidFill>
                <a:schemeClr val="bg1"/>
              </a:solidFill>
              <a:effectLst>
                <a:outerShdw blurRad="38100" dist="38100" dir="2700000" algn="tl">
                  <a:srgbClr val="C0C0C0"/>
                </a:outerShdw>
              </a:effectLst>
              <a:cs typeface="Times New Roman" pitchFamily="18" charset="0"/>
            </a:endParaRPr>
          </a:p>
        </p:txBody>
      </p:sp>
      <p:sp>
        <p:nvSpPr>
          <p:cNvPr id="5" name="TextBox 4">
            <a:extLst>
              <a:ext uri="{FF2B5EF4-FFF2-40B4-BE49-F238E27FC236}">
                <a16:creationId xmlns:a16="http://schemas.microsoft.com/office/drawing/2014/main" id="{259AA3E2-5DDE-E630-9227-AB9B9F5FBB54}"/>
              </a:ext>
            </a:extLst>
          </p:cNvPr>
          <p:cNvSpPr txBox="1"/>
          <p:nvPr/>
        </p:nvSpPr>
        <p:spPr>
          <a:xfrm>
            <a:off x="609600" y="1361017"/>
            <a:ext cx="1391709" cy="461665"/>
          </a:xfrm>
          <a:prstGeom prst="rect">
            <a:avLst/>
          </a:prstGeom>
          <a:solidFill>
            <a:schemeClr val="accent2">
              <a:lumMod val="75000"/>
            </a:schemeClr>
          </a:solidFill>
          <a:ln>
            <a:solidFill>
              <a:schemeClr val="accent2">
                <a:lumMod val="50000"/>
              </a:schemeClr>
            </a:solidFill>
          </a:ln>
        </p:spPr>
        <p:txBody>
          <a:bodyPr>
            <a:spAutoFit/>
          </a:bodyPr>
          <a:lstStyle/>
          <a:p>
            <a:pPr algn="ctr">
              <a:defRPr/>
            </a:pPr>
            <a:r>
              <a:rPr lang="en-US" sz="2400" b="1" dirty="0">
                <a:solidFill>
                  <a:schemeClr val="bg1"/>
                </a:solidFill>
                <a:cs typeface="Times New Roman" panose="02020603050405020304" pitchFamily="18" charset="0"/>
              </a:rPr>
              <a:t>HĐKP 1 </a:t>
            </a:r>
          </a:p>
        </p:txBody>
      </p:sp>
      <p:sp>
        <p:nvSpPr>
          <p:cNvPr id="10" name="TextBox 9">
            <a:extLst>
              <a:ext uri="{FF2B5EF4-FFF2-40B4-BE49-F238E27FC236}">
                <a16:creationId xmlns:a16="http://schemas.microsoft.com/office/drawing/2014/main" id="{72D12E7D-F37D-3325-C2FE-25BCD30290A9}"/>
              </a:ext>
            </a:extLst>
          </p:cNvPr>
          <p:cNvSpPr txBox="1"/>
          <p:nvPr/>
        </p:nvSpPr>
        <p:spPr>
          <a:xfrm>
            <a:off x="711200" y="667809"/>
            <a:ext cx="6344709" cy="502766"/>
          </a:xfrm>
          <a:prstGeom prst="rect">
            <a:avLst/>
          </a:prstGeom>
          <a:noFill/>
        </p:spPr>
        <p:txBody>
          <a:bodyPr>
            <a:spAutoFit/>
          </a:bodyPr>
          <a:lstStyle/>
          <a:p>
            <a:pPr eaLnBrk="1" hangingPunct="1">
              <a:defRPr/>
            </a:pPr>
            <a:r>
              <a:rPr lang="en-US" altLang="en-US" sz="2667" b="1" u="sng" dirty="0">
                <a:solidFill>
                  <a:srgbClr val="FF0000"/>
                </a:solidFill>
                <a:latin typeface="+mj-lt"/>
                <a:cs typeface="Times New Roman" panose="02020603050405020304" pitchFamily="18" charset="0"/>
              </a:rPr>
              <a:t>a/ </a:t>
            </a:r>
            <a:r>
              <a:rPr lang="en-US" altLang="en-US" sz="2667" b="1" u="sng" dirty="0" err="1">
                <a:solidFill>
                  <a:srgbClr val="FF0000"/>
                </a:solidFill>
                <a:latin typeface="+mj-lt"/>
                <a:cs typeface="Times New Roman" panose="02020603050405020304" pitchFamily="18" charset="0"/>
              </a:rPr>
              <a:t>Sự</a:t>
            </a:r>
            <a:r>
              <a:rPr lang="en-US" altLang="en-US" sz="2667" b="1" u="sng" dirty="0">
                <a:solidFill>
                  <a:srgbClr val="FF0000"/>
                </a:solidFill>
                <a:latin typeface="+mj-lt"/>
                <a:cs typeface="Times New Roman" panose="02020603050405020304" pitchFamily="18" charset="0"/>
              </a:rPr>
              <a:t> </a:t>
            </a:r>
            <a:r>
              <a:rPr lang="en-US" altLang="en-US" sz="2667" b="1" u="sng" dirty="0" err="1">
                <a:solidFill>
                  <a:srgbClr val="FF0000"/>
                </a:solidFill>
                <a:latin typeface="+mj-lt"/>
                <a:cs typeface="Times New Roman" panose="02020603050405020304" pitchFamily="18" charset="0"/>
              </a:rPr>
              <a:t>tạo</a:t>
            </a:r>
            <a:r>
              <a:rPr lang="en-US" altLang="en-US" sz="2667" b="1" u="sng" dirty="0">
                <a:solidFill>
                  <a:srgbClr val="FF0000"/>
                </a:solidFill>
                <a:latin typeface="+mj-lt"/>
                <a:cs typeface="Times New Roman" panose="02020603050405020304" pitchFamily="18" charset="0"/>
              </a:rPr>
              <a:t> </a:t>
            </a:r>
            <a:r>
              <a:rPr lang="en-US" altLang="en-US" sz="2667" b="1" u="sng" dirty="0" err="1">
                <a:solidFill>
                  <a:srgbClr val="FF0000"/>
                </a:solidFill>
                <a:latin typeface="+mj-lt"/>
                <a:cs typeface="Times New Roman" panose="02020603050405020304" pitchFamily="18" charset="0"/>
              </a:rPr>
              <a:t>thành</a:t>
            </a:r>
            <a:r>
              <a:rPr lang="en-US" altLang="en-US" sz="2667" b="1" u="sng" dirty="0">
                <a:solidFill>
                  <a:srgbClr val="FF0000"/>
                </a:solidFill>
                <a:latin typeface="+mj-lt"/>
                <a:cs typeface="Times New Roman" panose="02020603050405020304" pitchFamily="18" charset="0"/>
              </a:rPr>
              <a:t> </a:t>
            </a:r>
            <a:r>
              <a:rPr lang="en-US" altLang="en-US" sz="2667" b="1" u="sng" dirty="0" err="1">
                <a:solidFill>
                  <a:srgbClr val="FF0000"/>
                </a:solidFill>
                <a:latin typeface="+mj-lt"/>
                <a:cs typeface="Times New Roman" panose="02020603050405020304" pitchFamily="18" charset="0"/>
              </a:rPr>
              <a:t>hình</a:t>
            </a:r>
            <a:r>
              <a:rPr lang="en-US" altLang="en-US" sz="2667" b="1" u="sng" dirty="0">
                <a:solidFill>
                  <a:srgbClr val="FF0000"/>
                </a:solidFill>
                <a:latin typeface="+mj-lt"/>
                <a:cs typeface="Times New Roman" panose="02020603050405020304" pitchFamily="18" charset="0"/>
              </a:rPr>
              <a:t> </a:t>
            </a:r>
            <a:r>
              <a:rPr lang="en-US" altLang="en-US" sz="2667" b="1" u="sng" dirty="0" err="1">
                <a:solidFill>
                  <a:srgbClr val="FF0000"/>
                </a:solidFill>
                <a:latin typeface="+mj-lt"/>
                <a:cs typeface="Times New Roman" panose="02020603050405020304" pitchFamily="18" charset="0"/>
              </a:rPr>
              <a:t>trụ</a:t>
            </a:r>
            <a:r>
              <a:rPr lang="en-US" altLang="en-US" sz="2667" b="1" u="sng" dirty="0">
                <a:solidFill>
                  <a:srgbClr val="FF0000"/>
                </a:solidFill>
                <a:latin typeface="+mj-lt"/>
                <a:cs typeface="Times New Roman" panose="02020603050405020304" pitchFamily="18" charset="0"/>
              </a:rPr>
              <a:t>:</a:t>
            </a:r>
            <a:r>
              <a:rPr lang="en-US" altLang="en-US" sz="2667" b="1" u="sng" dirty="0">
                <a:latin typeface="+mj-lt"/>
                <a:cs typeface="Times New Roman" panose="02020603050405020304" pitchFamily="18" charset="0"/>
              </a:rPr>
              <a:t> </a:t>
            </a:r>
            <a:endParaRPr lang="en-US" altLang="en-US" sz="2667" b="1" dirty="0">
              <a:latin typeface="+mj-lt"/>
              <a:cs typeface="Times New Roman" panose="02020603050405020304" pitchFamily="18" charset="0"/>
            </a:endParaRPr>
          </a:p>
        </p:txBody>
      </p:sp>
      <p:pic>
        <p:nvPicPr>
          <p:cNvPr id="27654" name="Picture 23604">
            <a:extLst>
              <a:ext uri="{FF2B5EF4-FFF2-40B4-BE49-F238E27FC236}">
                <a16:creationId xmlns:a16="http://schemas.microsoft.com/office/drawing/2014/main" id="{5DDD4DBB-33C9-57D8-9580-64B651AC267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763933" y="3046942"/>
            <a:ext cx="1634067" cy="292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687909-68F3-970F-2C22-F8DED29076A2}"/>
                  </a:ext>
                </a:extLst>
              </p:cNvPr>
              <p:cNvSpPr txBox="1"/>
              <p:nvPr/>
            </p:nvSpPr>
            <p:spPr>
              <a:xfrm>
                <a:off x="1947334" y="1285879"/>
                <a:ext cx="6344709" cy="584775"/>
              </a:xfrm>
              <a:prstGeom prst="rect">
                <a:avLst/>
              </a:prstGeom>
              <a:noFill/>
            </p:spPr>
            <p:txBody>
              <a:bodyPr>
                <a:spAutoFit/>
              </a:bodyPr>
              <a:lstStyle/>
              <a:p>
                <a:pPr eaLnBrk="1" hangingPunct="1">
                  <a:defRPr/>
                </a:pPr>
                <a:r>
                  <a:rPr lang="en-US" altLang="en-US" sz="3200" dirty="0">
                    <a:latin typeface="Times New Roman" panose="02020603050405020304" pitchFamily="18" charset="0"/>
                    <a:cs typeface="Times New Roman" panose="02020603050405020304" pitchFamily="18" charset="0"/>
                  </a:rPr>
                  <a:t>Quan </a:t>
                </a:r>
                <a:r>
                  <a:rPr lang="en-US" altLang="en-US" sz="3200" dirty="0" err="1">
                    <a:latin typeface="Times New Roman" panose="02020603050405020304" pitchFamily="18" charset="0"/>
                    <a:cs typeface="Times New Roman" panose="02020603050405020304" pitchFamily="18" charset="0"/>
                  </a:rPr>
                  <a:t>sát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nhật</a:t>
                </a:r>
                <a:r>
                  <a:rPr lang="en-US" altLang="en-US" sz="32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en-US" sz="3200" i="1" smtClean="0">
                            <a:latin typeface="Cambria Math" panose="02040503050406030204" pitchFamily="18" charset="0"/>
                            <a:cs typeface="Times New Roman" panose="02020603050405020304" pitchFamily="18" charset="0"/>
                          </a:rPr>
                        </m:ctrlPr>
                      </m:sSupPr>
                      <m:e>
                        <m:r>
                          <a:rPr lang="en-US" altLang="en-US" sz="3200" b="0" i="1" smtClean="0">
                            <a:latin typeface="Cambria Math" panose="02040503050406030204" pitchFamily="18" charset="0"/>
                            <a:cs typeface="Times New Roman" panose="02020603050405020304" pitchFamily="18" charset="0"/>
                          </a:rPr>
                          <m:t>𝑂</m:t>
                        </m:r>
                      </m:e>
                      <m:sup>
                        <m:r>
                          <a:rPr lang="en-US" altLang="en-US" sz="3200" b="0" i="1" smtClean="0">
                            <a:latin typeface="Cambria Math" panose="02040503050406030204" pitchFamily="18" charset="0"/>
                            <a:cs typeface="Times New Roman" panose="02020603050405020304" pitchFamily="18" charset="0"/>
                          </a:rPr>
                          <m:t>′</m:t>
                        </m:r>
                      </m:sup>
                    </m:sSup>
                    <m:r>
                      <a:rPr lang="en-US" altLang="en-US" sz="3200" b="0" i="1" smtClean="0">
                        <a:latin typeface="Cambria Math" panose="02040503050406030204" pitchFamily="18" charset="0"/>
                        <a:cs typeface="Times New Roman" panose="02020603050405020304" pitchFamily="18" charset="0"/>
                      </a:rPr>
                      <m:t>𝐴𝐵𝑂</m:t>
                    </m:r>
                  </m:oMath>
                </a14:m>
                <a:endParaRPr lang="en-US" altLang="en-US" sz="32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D687909-68F3-970F-2C22-F8DED29076A2}"/>
                  </a:ext>
                </a:extLst>
              </p:cNvPr>
              <p:cNvSpPr txBox="1">
                <a:spLocks noRot="1" noChangeAspect="1" noMove="1" noResize="1" noEditPoints="1" noAdjustHandles="1" noChangeArrowheads="1" noChangeShapeType="1" noTextEdit="1"/>
              </p:cNvSpPr>
              <p:nvPr/>
            </p:nvSpPr>
            <p:spPr>
              <a:xfrm>
                <a:off x="1947334" y="1285879"/>
                <a:ext cx="6344709" cy="584775"/>
              </a:xfrm>
              <a:prstGeom prst="rect">
                <a:avLst/>
              </a:prstGeom>
              <a:blipFill>
                <a:blip r:embed="rId3"/>
                <a:stretch>
                  <a:fillRect l="-2402"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CF9526-1D78-6D7A-F5AA-1DC2F3CAEDAD}"/>
                  </a:ext>
                </a:extLst>
              </p:cNvPr>
              <p:cNvSpPr txBox="1"/>
              <p:nvPr/>
            </p:nvSpPr>
            <p:spPr>
              <a:xfrm>
                <a:off x="1016000" y="2081743"/>
                <a:ext cx="6344709" cy="1569660"/>
              </a:xfrm>
              <a:prstGeom prst="rect">
                <a:avLst/>
              </a:prstGeom>
              <a:noFill/>
            </p:spPr>
            <p:txBody>
              <a:bodyPr>
                <a:spAutoFit/>
              </a:bodyPr>
              <a:lstStyle/>
              <a:p>
                <a:pPr>
                  <a:defRPr/>
                </a:pPr>
                <a:r>
                  <a:rPr lang="en-US" altLang="en-US" sz="3200" dirty="0">
                    <a:latin typeface="Times New Roman" panose="02020603050405020304" pitchFamily="18" charset="0"/>
                    <a:cs typeface="Times New Roman" panose="02020603050405020304" pitchFamily="18" charset="0"/>
                  </a:rPr>
                  <a:t>Khi quay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nhật</a:t>
                </a:r>
                <a:r>
                  <a:rPr lang="en-US" altLang="en-US" sz="32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en-US" sz="3200" i="1" smtClean="0">
                            <a:latin typeface="Cambria Math" panose="02040503050406030204" pitchFamily="18" charset="0"/>
                            <a:cs typeface="Times New Roman" panose="02020603050405020304" pitchFamily="18" charset="0"/>
                          </a:rPr>
                        </m:ctrlPr>
                      </m:sSupPr>
                      <m:e>
                        <m:r>
                          <a:rPr lang="en-US" altLang="en-US" sz="3200" b="0" i="1" smtClean="0">
                            <a:latin typeface="Cambria Math" panose="02040503050406030204" pitchFamily="18" charset="0"/>
                            <a:cs typeface="Times New Roman" panose="02020603050405020304" pitchFamily="18" charset="0"/>
                          </a:rPr>
                          <m:t>𝑂</m:t>
                        </m:r>
                      </m:e>
                      <m:sup>
                        <m:r>
                          <a:rPr lang="en-US" altLang="en-US" sz="3200" b="0" i="1" smtClean="0">
                            <a:latin typeface="Cambria Math" panose="02040503050406030204" pitchFamily="18" charset="0"/>
                            <a:cs typeface="Times New Roman" panose="02020603050405020304" pitchFamily="18" charset="0"/>
                          </a:rPr>
                          <m:t>′</m:t>
                        </m:r>
                      </m:sup>
                    </m:sSup>
                    <m:r>
                      <a:rPr lang="en-US" altLang="en-US" sz="3200" b="0" i="1" smtClean="0">
                        <a:latin typeface="Cambria Math" panose="02040503050406030204" pitchFamily="18" charset="0"/>
                        <a:cs typeface="Times New Roman" panose="02020603050405020304" pitchFamily="18" charset="0"/>
                      </a:rPr>
                      <m:t>𝐴𝐵𝑂</m:t>
                    </m:r>
                    <m:r>
                      <a:rPr lang="en-US" altLang="en-US" sz="3200" b="0" i="1" smtClean="0">
                        <a:latin typeface="Cambria Math" panose="02040503050406030204" pitchFamily="18" charset="0"/>
                        <a:cs typeface="Times New Roman" panose="02020603050405020304" pitchFamily="18" charset="0"/>
                      </a:rPr>
                      <m:t> </m:t>
                    </m:r>
                  </m:oMath>
                </a14:m>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quanh</a:t>
                </a:r>
                <a:r>
                  <a:rPr lang="en-US" altLang="en-US" sz="32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en-US" sz="3200" i="1">
                            <a:latin typeface="Cambria Math" panose="02040503050406030204" pitchFamily="18" charset="0"/>
                            <a:cs typeface="Times New Roman" panose="02020603050405020304" pitchFamily="18" charset="0"/>
                          </a:rPr>
                        </m:ctrlPr>
                      </m:sSupPr>
                      <m:e>
                        <m:r>
                          <a:rPr lang="en-US" altLang="en-US" sz="3200" i="1">
                            <a:latin typeface="Cambria Math" panose="02040503050406030204" pitchFamily="18" charset="0"/>
                            <a:cs typeface="Times New Roman" panose="02020603050405020304" pitchFamily="18" charset="0"/>
                          </a:rPr>
                          <m:t>𝑂</m:t>
                        </m:r>
                      </m:e>
                      <m:sup>
                        <m:r>
                          <a:rPr lang="en-US" altLang="en-US" sz="3200" i="1">
                            <a:latin typeface="Cambria Math" panose="02040503050406030204" pitchFamily="18" charset="0"/>
                            <a:cs typeface="Times New Roman" panose="02020603050405020304" pitchFamily="18" charset="0"/>
                          </a:rPr>
                          <m:t>′</m:t>
                        </m:r>
                      </m:sup>
                    </m:sSup>
                    <m:r>
                      <a:rPr lang="en-US" altLang="en-US" sz="3200" i="1">
                        <a:latin typeface="Cambria Math" panose="02040503050406030204" pitchFamily="18" charset="0"/>
                        <a:cs typeface="Times New Roman" panose="02020603050405020304" pitchFamily="18" charset="0"/>
                      </a:rPr>
                      <m:t>𝑂</m:t>
                    </m:r>
                  </m:oMath>
                </a14:m>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định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thì</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trụ</a:t>
                </a:r>
                <a:r>
                  <a:rPr lang="en-US" altLang="en-US" sz="3200" dirty="0">
                    <a:latin typeface="Times New Roman" panose="02020603050405020304" pitchFamily="18"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3FCF9526-1D78-6D7A-F5AA-1DC2F3CAEDAD}"/>
                  </a:ext>
                </a:extLst>
              </p:cNvPr>
              <p:cNvSpPr txBox="1">
                <a:spLocks noRot="1" noChangeAspect="1" noMove="1" noResize="1" noEditPoints="1" noAdjustHandles="1" noChangeArrowheads="1" noChangeShapeType="1" noTextEdit="1"/>
              </p:cNvSpPr>
              <p:nvPr/>
            </p:nvSpPr>
            <p:spPr>
              <a:xfrm>
                <a:off x="1016000" y="2081743"/>
                <a:ext cx="6344709" cy="1569660"/>
              </a:xfrm>
              <a:prstGeom prst="rect">
                <a:avLst/>
              </a:prstGeom>
              <a:blipFill>
                <a:blip r:embed="rId4"/>
                <a:stretch>
                  <a:fillRect l="-2500" t="-5426" b="-11240"/>
                </a:stretch>
              </a:blipFill>
            </p:spPr>
            <p:txBody>
              <a:bodyPr/>
              <a:lstStyle/>
              <a:p>
                <a:r>
                  <a:rPr lang="en-US">
                    <a:noFill/>
                  </a:rPr>
                  <a:t> </a:t>
                </a:r>
              </a:p>
            </p:txBody>
          </p:sp>
        </mc:Fallback>
      </mc:AlternateContent>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4"/>
                                        </p:tgtEl>
                                        <p:attrNameLst>
                                          <p:attrName>style.visibility</p:attrName>
                                        </p:attrNameLst>
                                      </p:cBhvr>
                                      <p:to>
                                        <p:strVal val="visible"/>
                                      </p:to>
                                    </p:set>
                                    <p:animEffect transition="in" filter="fade">
                                      <p:cBhvr>
                                        <p:cTn id="2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7" name="Rectangle 33">
            <a:extLst>
              <a:ext uri="{FF2B5EF4-FFF2-40B4-BE49-F238E27FC236}">
                <a16:creationId xmlns:a16="http://schemas.microsoft.com/office/drawing/2014/main" id="{D2C22C3C-72F6-0166-DD11-E6F7D84B1F06}"/>
              </a:ext>
            </a:extLst>
          </p:cNvPr>
          <p:cNvSpPr>
            <a:spLocks noChangeArrowheads="1"/>
          </p:cNvSpPr>
          <p:nvPr/>
        </p:nvSpPr>
        <p:spPr bwMode="auto">
          <a:xfrm>
            <a:off x="502709" y="1955800"/>
            <a:ext cx="8387291" cy="1016000"/>
          </a:xfrm>
          <a:prstGeom prst="rect">
            <a:avLst/>
          </a:prstGeom>
          <a:noFill/>
          <a:ln w="9525">
            <a:noFill/>
            <a:miter lim="800000"/>
            <a:headEnd/>
            <a:tailEnd/>
          </a:ln>
          <a:effectLst/>
        </p:spPr>
        <p:txBody>
          <a:bodyPr anchor="ctr"/>
          <a:lstStyle/>
          <a:p>
            <a:pPr defTabSz="914446">
              <a:defRPr/>
            </a:pPr>
            <a:r>
              <a:rPr lang="en-US" sz="2800" dirty="0">
                <a:cs typeface="Times New Roman" pitchFamily="18" charset="0"/>
              </a:rPr>
              <a:t> -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AB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p:txBody>
      </p:sp>
      <p:sp>
        <p:nvSpPr>
          <p:cNvPr id="3" name="Rectangle 13">
            <a:extLst>
              <a:ext uri="{FF2B5EF4-FFF2-40B4-BE49-F238E27FC236}">
                <a16:creationId xmlns:a16="http://schemas.microsoft.com/office/drawing/2014/main" id="{41FE7CF6-E10A-5D51-9C4A-9503E74AECF7}"/>
              </a:ext>
            </a:extLst>
          </p:cNvPr>
          <p:cNvSpPr>
            <a:spLocks noChangeArrowheads="1"/>
          </p:cNvSpPr>
          <p:nvPr/>
        </p:nvSpPr>
        <p:spPr bwMode="auto">
          <a:xfrm>
            <a:off x="868892" y="64559"/>
            <a:ext cx="5181600" cy="534458"/>
          </a:xfrm>
          <a:prstGeom prst="rect">
            <a:avLst/>
          </a:prstGeom>
          <a:solidFill>
            <a:schemeClr val="accent6"/>
          </a:solidFill>
          <a:ln w="9525">
            <a:noFill/>
            <a:miter lim="800000"/>
            <a:headEnd/>
            <a:tailEnd/>
          </a:ln>
          <a:effectLst/>
        </p:spPr>
        <p:txBody>
          <a:bodyPr anchor="ctr"/>
          <a:lstStyle/>
          <a:p>
            <a:pPr marL="468337" indent="-468337" defTabSz="914446">
              <a:defRPr/>
            </a:pPr>
            <a:r>
              <a:rPr lang="en-US" sz="2800" b="1" dirty="0">
                <a:solidFill>
                  <a:schemeClr val="bg1"/>
                </a:solidFill>
                <a:effectLst>
                  <a:outerShdw blurRad="38100" dist="38100" dir="2700000" algn="tl">
                    <a:srgbClr val="C0C0C0"/>
                  </a:outerShdw>
                </a:effectLst>
                <a:cs typeface="Times New Roman" pitchFamily="18" charset="0"/>
              </a:rPr>
              <a:t>1.Nhận </a:t>
            </a:r>
            <a:r>
              <a:rPr lang="en-US" sz="2800" b="1" dirty="0" err="1">
                <a:solidFill>
                  <a:schemeClr val="bg1"/>
                </a:solidFill>
                <a:effectLst>
                  <a:outerShdw blurRad="38100" dist="38100" dir="2700000" algn="tl">
                    <a:srgbClr val="C0C0C0"/>
                  </a:outerShdw>
                </a:effectLst>
                <a:cs typeface="Times New Roman" pitchFamily="18" charset="0"/>
              </a:rPr>
              <a:t>biết</a:t>
            </a:r>
            <a:r>
              <a:rPr lang="en-US" sz="2800" b="1" dirty="0">
                <a:solidFill>
                  <a:schemeClr val="bg1"/>
                </a:solidFill>
                <a:effectLst>
                  <a:outerShdw blurRad="38100" dist="38100" dir="2700000" algn="tl">
                    <a:srgbClr val="C0C0C0"/>
                  </a:outerShdw>
                </a:effectLst>
                <a:cs typeface="Times New Roman" pitchFamily="18" charset="0"/>
              </a:rPr>
              <a:t> </a:t>
            </a:r>
            <a:r>
              <a:rPr lang="en-US" sz="2800" b="1" dirty="0" err="1">
                <a:solidFill>
                  <a:schemeClr val="bg1"/>
                </a:solidFill>
                <a:effectLst>
                  <a:outerShdw blurRad="38100" dist="38100" dir="2700000" algn="tl">
                    <a:srgbClr val="C0C0C0"/>
                  </a:outerShdw>
                </a:effectLst>
                <a:cs typeface="Times New Roman" pitchFamily="18" charset="0"/>
              </a:rPr>
              <a:t>hình</a:t>
            </a:r>
            <a:r>
              <a:rPr lang="en-US" sz="2800" b="1" dirty="0">
                <a:solidFill>
                  <a:schemeClr val="bg1"/>
                </a:solidFill>
                <a:effectLst>
                  <a:outerShdw blurRad="38100" dist="38100" dir="2700000" algn="tl">
                    <a:srgbClr val="C0C0C0"/>
                  </a:outerShdw>
                </a:effectLst>
                <a:cs typeface="Times New Roman" pitchFamily="18" charset="0"/>
              </a:rPr>
              <a:t> </a:t>
            </a:r>
            <a:r>
              <a:rPr lang="en-US" sz="2800" b="1" dirty="0" err="1">
                <a:solidFill>
                  <a:schemeClr val="bg1"/>
                </a:solidFill>
                <a:effectLst>
                  <a:outerShdw blurRad="38100" dist="38100" dir="2700000" algn="tl">
                    <a:srgbClr val="C0C0C0"/>
                  </a:outerShdw>
                </a:effectLst>
                <a:cs typeface="Times New Roman" pitchFamily="18" charset="0"/>
              </a:rPr>
              <a:t>trụ</a:t>
            </a:r>
            <a:endParaRPr lang="en-US" sz="2800" b="1" dirty="0">
              <a:solidFill>
                <a:schemeClr val="bg1"/>
              </a:solidFill>
              <a:effectLst>
                <a:outerShdw blurRad="38100" dist="38100" dir="2700000" algn="tl">
                  <a:srgbClr val="C0C0C0"/>
                </a:outerShdw>
              </a:effectLst>
              <a:cs typeface="Times New Roman" pitchFamily="18" charset="0"/>
            </a:endParaRPr>
          </a:p>
        </p:txBody>
      </p:sp>
      <p:sp>
        <p:nvSpPr>
          <p:cNvPr id="9" name="TextBox 8">
            <a:extLst>
              <a:ext uri="{FF2B5EF4-FFF2-40B4-BE49-F238E27FC236}">
                <a16:creationId xmlns:a16="http://schemas.microsoft.com/office/drawing/2014/main" id="{630333E7-CE9B-CE18-4DA4-637E87581D4F}"/>
              </a:ext>
            </a:extLst>
          </p:cNvPr>
          <p:cNvSpPr txBox="1"/>
          <p:nvPr/>
        </p:nvSpPr>
        <p:spPr>
          <a:xfrm>
            <a:off x="799042" y="737659"/>
            <a:ext cx="6216650" cy="995016"/>
          </a:xfrm>
          <a:prstGeom prst="rect">
            <a:avLst/>
          </a:prstGeom>
          <a:noFill/>
        </p:spPr>
        <p:txBody>
          <a:bodyPr>
            <a:spAutoFit/>
          </a:bodyPr>
          <a:lstStyle/>
          <a:p>
            <a:pPr>
              <a:defRPr/>
            </a:pPr>
            <a:r>
              <a:rPr lang="en-US" altLang="en-US" sz="2933" u="sng" dirty="0">
                <a:solidFill>
                  <a:srgbClr val="FF0000"/>
                </a:solidFill>
                <a:latin typeface="Times New Roman" panose="02020603050405020304" pitchFamily="18" charset="0"/>
                <a:cs typeface="Times New Roman" panose="02020603050405020304" pitchFamily="18" charset="0"/>
              </a:rPr>
              <a:t>b) </a:t>
            </a:r>
            <a:r>
              <a:rPr lang="en-US" altLang="en-US" sz="2933" u="sng" dirty="0" err="1">
                <a:solidFill>
                  <a:srgbClr val="FF0000"/>
                </a:solidFill>
                <a:latin typeface="Times New Roman" panose="02020603050405020304" pitchFamily="18" charset="0"/>
                <a:cs typeface="Times New Roman" panose="02020603050405020304" pitchFamily="18" charset="0"/>
              </a:rPr>
              <a:t>Các</a:t>
            </a:r>
            <a:r>
              <a:rPr lang="en-US" altLang="en-US" sz="2933" u="sng" dirty="0">
                <a:solidFill>
                  <a:srgbClr val="FF0000"/>
                </a:solidFill>
                <a:latin typeface="Times New Roman" panose="02020603050405020304" pitchFamily="18" charset="0"/>
                <a:cs typeface="Times New Roman" panose="02020603050405020304" pitchFamily="18" charset="0"/>
              </a:rPr>
              <a:t> </a:t>
            </a:r>
            <a:r>
              <a:rPr lang="en-US" altLang="en-US" sz="2933" u="sng" dirty="0" err="1">
                <a:solidFill>
                  <a:srgbClr val="FF0000"/>
                </a:solidFill>
                <a:latin typeface="Times New Roman" panose="02020603050405020304" pitchFamily="18" charset="0"/>
                <a:cs typeface="Times New Roman" panose="02020603050405020304" pitchFamily="18" charset="0"/>
              </a:rPr>
              <a:t>yếu</a:t>
            </a:r>
            <a:r>
              <a:rPr lang="en-US" altLang="en-US" sz="2933" u="sng" dirty="0">
                <a:solidFill>
                  <a:srgbClr val="FF0000"/>
                </a:solidFill>
                <a:latin typeface="Times New Roman" panose="02020603050405020304" pitchFamily="18" charset="0"/>
                <a:cs typeface="Times New Roman" panose="02020603050405020304" pitchFamily="18" charset="0"/>
              </a:rPr>
              <a:t> </a:t>
            </a:r>
            <a:r>
              <a:rPr lang="en-US" altLang="en-US" sz="2933" u="sng" dirty="0" err="1">
                <a:solidFill>
                  <a:srgbClr val="FF0000"/>
                </a:solidFill>
                <a:latin typeface="Times New Roman" panose="02020603050405020304" pitchFamily="18" charset="0"/>
                <a:cs typeface="Times New Roman" panose="02020603050405020304" pitchFamily="18" charset="0"/>
              </a:rPr>
              <a:t>tố</a:t>
            </a:r>
            <a:r>
              <a:rPr lang="en-US" altLang="en-US" sz="2933" u="sng" dirty="0">
                <a:solidFill>
                  <a:srgbClr val="FF0000"/>
                </a:solidFill>
                <a:latin typeface="Times New Roman" panose="02020603050405020304" pitchFamily="18" charset="0"/>
                <a:cs typeface="Times New Roman" panose="02020603050405020304" pitchFamily="18" charset="0"/>
              </a:rPr>
              <a:t> </a:t>
            </a:r>
            <a:r>
              <a:rPr lang="en-US" altLang="en-US" sz="2933" u="sng" dirty="0" err="1">
                <a:solidFill>
                  <a:srgbClr val="FF0000"/>
                </a:solidFill>
                <a:latin typeface="Times New Roman" panose="02020603050405020304" pitchFamily="18" charset="0"/>
                <a:cs typeface="Times New Roman" panose="02020603050405020304" pitchFamily="18" charset="0"/>
              </a:rPr>
              <a:t>của</a:t>
            </a:r>
            <a:r>
              <a:rPr lang="en-US" altLang="en-US" sz="2933" u="sng" dirty="0">
                <a:solidFill>
                  <a:srgbClr val="FF0000"/>
                </a:solidFill>
                <a:latin typeface="Times New Roman" panose="02020603050405020304" pitchFamily="18" charset="0"/>
                <a:cs typeface="Times New Roman" panose="02020603050405020304" pitchFamily="18" charset="0"/>
              </a:rPr>
              <a:t> </a:t>
            </a:r>
            <a:r>
              <a:rPr lang="en-US" altLang="en-US" sz="2933" u="sng" dirty="0" err="1">
                <a:solidFill>
                  <a:srgbClr val="FF0000"/>
                </a:solidFill>
                <a:latin typeface="Times New Roman" panose="02020603050405020304" pitchFamily="18" charset="0"/>
                <a:cs typeface="Times New Roman" panose="02020603050405020304" pitchFamily="18" charset="0"/>
              </a:rPr>
              <a:t>hình</a:t>
            </a:r>
            <a:r>
              <a:rPr lang="en-US" altLang="en-US" sz="2933" u="sng" dirty="0">
                <a:solidFill>
                  <a:srgbClr val="FF0000"/>
                </a:solidFill>
                <a:latin typeface="Times New Roman" panose="02020603050405020304" pitchFamily="18" charset="0"/>
                <a:cs typeface="Times New Roman" panose="02020603050405020304" pitchFamily="18" charset="0"/>
              </a:rPr>
              <a:t> </a:t>
            </a:r>
            <a:r>
              <a:rPr lang="en-US" altLang="en-US" sz="2933" u="sng" dirty="0" err="1">
                <a:solidFill>
                  <a:srgbClr val="FF0000"/>
                </a:solidFill>
                <a:latin typeface="Times New Roman" panose="02020603050405020304" pitchFamily="18" charset="0"/>
                <a:cs typeface="Times New Roman" panose="02020603050405020304" pitchFamily="18" charset="0"/>
              </a:rPr>
              <a:t>trụ</a:t>
            </a:r>
            <a:r>
              <a:rPr lang="en-US" altLang="en-US" sz="2933" u="sng" dirty="0">
                <a:solidFill>
                  <a:srgbClr val="FF0000"/>
                </a:solidFill>
                <a:latin typeface="Times New Roman" panose="02020603050405020304" pitchFamily="18" charset="0"/>
                <a:cs typeface="Times New Roman" panose="02020603050405020304" pitchFamily="18" charset="0"/>
              </a:rPr>
              <a:t> : </a:t>
            </a:r>
            <a:endParaRPr lang="en-US" sz="2933"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defRPr/>
            </a:pPr>
            <a:endParaRPr lang="en-US" sz="2933" dirty="0"/>
          </a:p>
        </p:txBody>
      </p:sp>
      <p:pic>
        <p:nvPicPr>
          <p:cNvPr id="28677" name="Picture 4">
            <a:extLst>
              <a:ext uri="{FF2B5EF4-FFF2-40B4-BE49-F238E27FC236}">
                <a16:creationId xmlns:a16="http://schemas.microsoft.com/office/drawing/2014/main" id="{BEE9781E-48B5-0720-A5C0-EDFD42D21B9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7192" y="2486026"/>
            <a:ext cx="1634067" cy="292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Rectangle 33">
                <a:extLst>
                  <a:ext uri="{FF2B5EF4-FFF2-40B4-BE49-F238E27FC236}">
                    <a16:creationId xmlns:a16="http://schemas.microsoft.com/office/drawing/2014/main" id="{917CF3C2-5886-DF3D-D330-43A07E49212C}"/>
                  </a:ext>
                </a:extLst>
              </p:cNvPr>
              <p:cNvSpPr>
                <a:spLocks noChangeArrowheads="1"/>
              </p:cNvSpPr>
              <p:nvPr/>
            </p:nvSpPr>
            <p:spPr bwMode="auto">
              <a:xfrm>
                <a:off x="612774" y="3081865"/>
                <a:ext cx="8387291" cy="612433"/>
              </a:xfrm>
              <a:prstGeom prst="rect">
                <a:avLst/>
              </a:prstGeom>
              <a:noFill/>
              <a:ln w="9525">
                <a:noFill/>
                <a:miter lim="800000"/>
                <a:headEnd/>
                <a:tailEnd/>
              </a:ln>
              <a:effectLst/>
            </p:spPr>
            <p:txBody>
              <a:bodyPr anchor="ctr"/>
              <a:lstStyle/>
              <a:p>
                <a:pPr defTabSz="914446">
                  <a:defRPr/>
                </a:pPr>
                <a:r>
                  <a:rPr lang="en-US" sz="2800" dirty="0">
                    <a:cs typeface="Times New Roman" pitchFamily="18" charset="0"/>
                  </a:rPr>
                  <a:t> </a:t>
                </a:r>
                <a14:m>
                  <m:oMath xmlns:m="http://schemas.openxmlformats.org/officeDocument/2006/math">
                    <m:r>
                      <a:rPr lang="en-US" sz="2800" b="0" i="1" smtClean="0">
                        <a:latin typeface="Cambria Math" panose="02040503050406030204" pitchFamily="18" charset="0"/>
                        <a:cs typeface="Times New Roman" pitchFamily="18" charset="0"/>
                      </a:rPr>
                      <m:t>𝑅</m:t>
                    </m:r>
                    <m:r>
                      <a:rPr lang="en-US" sz="2800" b="0" i="1" smtClean="0">
                        <a:latin typeface="Cambria Math" panose="02040503050406030204" pitchFamily="18" charset="0"/>
                        <a:cs typeface="Times New Roman" pitchFamily="18" charset="0"/>
                      </a:rPr>
                      <m:t>=</m:t>
                    </m:r>
                    <m:sSup>
                      <m:sSupPr>
                        <m:ctrlPr>
                          <a:rPr lang="en-US" sz="2800" b="0" i="1" smtClean="0">
                            <a:latin typeface="Cambria Math" panose="02040503050406030204" pitchFamily="18" charset="0"/>
                            <a:cs typeface="Times New Roman" pitchFamily="18" charset="0"/>
                          </a:rPr>
                        </m:ctrlPr>
                      </m:sSupPr>
                      <m:e>
                        <m:r>
                          <a:rPr lang="en-US" sz="2800" b="0" i="1" smtClean="0">
                            <a:latin typeface="Cambria Math" panose="02040503050406030204" pitchFamily="18" charset="0"/>
                            <a:cs typeface="Times New Roman" pitchFamily="18" charset="0"/>
                          </a:rPr>
                          <m:t>𝑂</m:t>
                        </m:r>
                      </m:e>
                      <m:sup>
                        <m:r>
                          <a:rPr lang="en-US" sz="2800" b="0" i="1" smtClean="0">
                            <a:latin typeface="Cambria Math" panose="02040503050406030204" pitchFamily="18" charset="0"/>
                            <a:cs typeface="Times New Roman" pitchFamily="18" charset="0"/>
                          </a:rPr>
                          <m:t>′</m:t>
                        </m:r>
                      </m:sup>
                    </m:sSup>
                    <m:r>
                      <a:rPr lang="en-US" sz="2800" b="0" i="1" smtClean="0">
                        <a:latin typeface="Cambria Math" panose="02040503050406030204" pitchFamily="18" charset="0"/>
                        <a:cs typeface="Times New Roman" pitchFamily="18" charset="0"/>
                      </a:rPr>
                      <m:t>𝐴</m:t>
                    </m:r>
                    <m:r>
                      <a:rPr lang="en-US" sz="2800" b="0" i="1" smtClean="0">
                        <a:latin typeface="Cambria Math" panose="02040503050406030204" pitchFamily="18" charset="0"/>
                        <a:cs typeface="Times New Roman" pitchFamily="18" charset="0"/>
                      </a:rPr>
                      <m:t>=</m:t>
                    </m:r>
                    <m:r>
                      <a:rPr lang="en-US" sz="2800" b="0" i="1" smtClean="0">
                        <a:latin typeface="Cambria Math" panose="02040503050406030204" pitchFamily="18" charset="0"/>
                        <a:cs typeface="Times New Roman" pitchFamily="18" charset="0"/>
                      </a:rPr>
                      <m:t>𝑂𝐵</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a:t>
                </a:r>
              </a:p>
            </p:txBody>
          </p:sp>
        </mc:Choice>
        <mc:Fallback xmlns="">
          <p:sp>
            <p:nvSpPr>
              <p:cNvPr id="6" name="Rectangle 33">
                <a:extLst>
                  <a:ext uri="{FF2B5EF4-FFF2-40B4-BE49-F238E27FC236}">
                    <a16:creationId xmlns:a16="http://schemas.microsoft.com/office/drawing/2014/main" id="{917CF3C2-5886-DF3D-D330-43A07E49212C}"/>
                  </a:ext>
                </a:extLst>
              </p:cNvPr>
              <p:cNvSpPr>
                <a:spLocks noRot="1" noChangeAspect="1" noMove="1" noResize="1" noEditPoints="1" noAdjustHandles="1" noChangeArrowheads="1" noChangeShapeType="1" noTextEdit="1"/>
              </p:cNvSpPr>
              <p:nvPr/>
            </p:nvSpPr>
            <p:spPr bwMode="auto">
              <a:xfrm>
                <a:off x="612774" y="3081865"/>
                <a:ext cx="8387291" cy="612433"/>
              </a:xfrm>
              <a:prstGeom prst="rect">
                <a:avLst/>
              </a:prstGeom>
              <a:blipFill>
                <a:blip r:embed="rId3"/>
                <a:stretch>
                  <a:fillRect t="-4000" b="-1900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33">
                <a:extLst>
                  <a:ext uri="{FF2B5EF4-FFF2-40B4-BE49-F238E27FC236}">
                    <a16:creationId xmlns:a16="http://schemas.microsoft.com/office/drawing/2014/main" id="{B09FE043-C47C-37A6-4ED6-9FC933FCD52C}"/>
                  </a:ext>
                </a:extLst>
              </p:cNvPr>
              <p:cNvSpPr>
                <a:spLocks noChangeArrowheads="1"/>
              </p:cNvSpPr>
              <p:nvPr/>
            </p:nvSpPr>
            <p:spPr bwMode="auto">
              <a:xfrm>
                <a:off x="646638" y="3843873"/>
                <a:ext cx="8387291" cy="612433"/>
              </a:xfrm>
              <a:prstGeom prst="rect">
                <a:avLst/>
              </a:prstGeom>
              <a:noFill/>
              <a:ln w="9525">
                <a:noFill/>
                <a:miter lim="800000"/>
                <a:headEnd/>
                <a:tailEnd/>
              </a:ln>
              <a:effectLst/>
            </p:spPr>
            <p:txBody>
              <a:bodyPr anchor="ctr"/>
              <a:lstStyle/>
              <a:p>
                <a:pPr defTabSz="914446">
                  <a:defRPr/>
                </a:pPr>
                <a:r>
                  <a:rPr lang="en-US" sz="2800" dirty="0">
                    <a:latin typeface="Times New Roman" panose="02020603050405020304" pitchFamily="18" charset="0"/>
                    <a:cs typeface="Times New Roman" panose="02020603050405020304" pitchFamily="18" charset="0"/>
                  </a:rPr>
                  <a:t> Độ dài của đoạn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a:rPr lang="en-US" sz="2800" b="0" i="1" smtClean="0">
                            <a:latin typeface="Cambria Math" panose="02040503050406030204" pitchFamily="18" charset="0"/>
                            <a:cs typeface="Times New Roman" pitchFamily="18" charset="0"/>
                          </a:rPr>
                          <m:t>𝑂𝑂</m:t>
                        </m:r>
                      </m:e>
                      <m:sup>
                        <m:r>
                          <a:rPr lang="en-US" sz="2800" b="0" i="1" smtClean="0">
                            <a:latin typeface="Cambria Math" panose="02040503050406030204" pitchFamily="18" charset="0"/>
                            <a:cs typeface="Times New Roman" pitchFamily="18" charset="0"/>
                          </a:rPr>
                          <m:t>′</m:t>
                        </m:r>
                      </m:sup>
                    </m:sSup>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a:t>
                </a:r>
              </a:p>
            </p:txBody>
          </p:sp>
        </mc:Choice>
        <mc:Fallback xmlns="">
          <p:sp>
            <p:nvSpPr>
              <p:cNvPr id="7" name="Rectangle 33">
                <a:extLst>
                  <a:ext uri="{FF2B5EF4-FFF2-40B4-BE49-F238E27FC236}">
                    <a16:creationId xmlns:a16="http://schemas.microsoft.com/office/drawing/2014/main" id="{B09FE043-C47C-37A6-4ED6-9FC933FCD52C}"/>
                  </a:ext>
                </a:extLst>
              </p:cNvPr>
              <p:cNvSpPr>
                <a:spLocks noRot="1" noChangeAspect="1" noMove="1" noResize="1" noEditPoints="1" noAdjustHandles="1" noChangeArrowheads="1" noChangeShapeType="1" noTextEdit="1"/>
              </p:cNvSpPr>
              <p:nvPr/>
            </p:nvSpPr>
            <p:spPr bwMode="auto">
              <a:xfrm>
                <a:off x="646638" y="3843873"/>
                <a:ext cx="8387291" cy="612433"/>
              </a:xfrm>
              <a:prstGeom prst="rect">
                <a:avLst/>
              </a:prstGeom>
              <a:blipFill>
                <a:blip r:embed="rId4"/>
                <a:stretch>
                  <a:fillRect l="-363" t="-3000" b="-2000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33">
                <a:extLst>
                  <a:ext uri="{FF2B5EF4-FFF2-40B4-BE49-F238E27FC236}">
                    <a16:creationId xmlns:a16="http://schemas.microsoft.com/office/drawing/2014/main" id="{871BF2DA-C91B-BC0A-BEEF-F0FC6F0D87C3}"/>
                  </a:ext>
                </a:extLst>
              </p:cNvPr>
              <p:cNvSpPr>
                <a:spLocks noChangeArrowheads="1"/>
              </p:cNvSpPr>
              <p:nvPr/>
            </p:nvSpPr>
            <p:spPr bwMode="auto">
              <a:xfrm>
                <a:off x="799042" y="4707476"/>
                <a:ext cx="8387291" cy="612433"/>
              </a:xfrm>
              <a:prstGeom prst="rect">
                <a:avLst/>
              </a:prstGeom>
              <a:noFill/>
              <a:ln w="9525">
                <a:noFill/>
                <a:miter lim="800000"/>
                <a:headEnd/>
                <a:tailEnd/>
              </a:ln>
              <a:effectLst/>
            </p:spPr>
            <p:txBody>
              <a:bodyPr anchor="ctr"/>
              <a:lstStyle/>
              <a:p>
                <a:pPr defTabSz="914446">
                  <a:defRPr/>
                </a:pP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a:rPr lang="en-US" sz="2800" b="0" i="1" smtClean="0">
                            <a:latin typeface="Cambria Math" panose="02040503050406030204" pitchFamily="18" charset="0"/>
                            <a:cs typeface="Times New Roman" pitchFamily="18" charset="0"/>
                          </a:rPr>
                          <m:t>𝑂𝑂</m:t>
                        </m:r>
                      </m:e>
                      <m:sup>
                        <m:r>
                          <a:rPr lang="en-US" sz="2800" b="0" i="1" smtClean="0">
                            <a:latin typeface="Cambria Math" panose="02040503050406030204" pitchFamily="18" charset="0"/>
                            <a:cs typeface="Times New Roman" pitchFamily="18" charset="0"/>
                          </a:rPr>
                          <m:t>′</m:t>
                        </m:r>
                      </m:sup>
                    </m:sSup>
                  </m:oMath>
                </a14:m>
                <a:r>
                  <a:rPr lang="en-US" sz="2800" dirty="0">
                    <a:latin typeface="Times New Roman" panose="02020603050405020304" pitchFamily="18" charset="0"/>
                    <a:cs typeface="Times New Roman" panose="02020603050405020304" pitchFamily="18" charset="0"/>
                  </a:rPr>
                  <a:t>. </a:t>
                </a:r>
              </a:p>
            </p:txBody>
          </p:sp>
        </mc:Choice>
        <mc:Fallback xmlns="">
          <p:sp>
            <p:nvSpPr>
              <p:cNvPr id="8" name="Rectangle 33">
                <a:extLst>
                  <a:ext uri="{FF2B5EF4-FFF2-40B4-BE49-F238E27FC236}">
                    <a16:creationId xmlns:a16="http://schemas.microsoft.com/office/drawing/2014/main" id="{871BF2DA-C91B-BC0A-BEEF-F0FC6F0D87C3}"/>
                  </a:ext>
                </a:extLst>
              </p:cNvPr>
              <p:cNvSpPr>
                <a:spLocks noRot="1" noChangeAspect="1" noMove="1" noResize="1" noEditPoints="1" noAdjustHandles="1" noChangeArrowheads="1" noChangeShapeType="1" noTextEdit="1"/>
              </p:cNvSpPr>
              <p:nvPr/>
            </p:nvSpPr>
            <p:spPr bwMode="auto">
              <a:xfrm>
                <a:off x="799042" y="4707476"/>
                <a:ext cx="8387291" cy="612433"/>
              </a:xfrm>
              <a:prstGeom prst="rect">
                <a:avLst/>
              </a:prstGeom>
              <a:blipFill>
                <a:blip r:embed="rId5"/>
                <a:stretch>
                  <a:fillRect l="-1453" t="-2970" b="-19802"/>
                </a:stretch>
              </a:blipFill>
              <a:ln w="9525">
                <a:noFill/>
                <a:miter lim="800000"/>
                <a:headEnd/>
                <a:tailEnd/>
              </a:ln>
              <a:effectLst/>
            </p:spPr>
            <p:txBody>
              <a:bodyPr/>
              <a:lstStyle/>
              <a:p>
                <a:r>
                  <a:rPr lang="en-US">
                    <a:noFill/>
                  </a:rPr>
                  <a:t> </a:t>
                </a:r>
              </a:p>
            </p:txBody>
          </p:sp>
        </mc:Fallback>
      </mc:AlternateContent>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177"/>
                                        </p:tgtEl>
                                        <p:attrNameLst>
                                          <p:attrName>style.visibility</p:attrName>
                                        </p:attrNameLst>
                                      </p:cBhvr>
                                      <p:to>
                                        <p:strVal val="visible"/>
                                      </p:to>
                                    </p:set>
                                    <p:animEffect transition="in" filter="fade">
                                      <p:cBhvr>
                                        <p:cTn id="13" dur="500"/>
                                        <p:tgtEl>
                                          <p:spTgt spid="61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7" grpId="0"/>
      <p:bldP spid="6177" grpId="1"/>
      <p:bldP spid="6177" grpId="2"/>
      <p:bldP spid="3" grpId="0" animBg="1"/>
      <p:bldP spid="3" grpId="1" animBg="1"/>
      <p:bldP spid="9" grpId="0"/>
      <p:bldP spid="6" grpId="0"/>
      <p:bldP spid="6" grpId="1"/>
      <p:bldP spid="6" grpId="2"/>
      <p:bldP spid="7" grpId="0"/>
      <p:bldP spid="7" grpId="1"/>
      <p:bldP spid="7" grpId="2"/>
      <p:bldP spid="8" grpId="0"/>
      <p:bldP spid="8" grpId="1"/>
      <p:bldP spid="8"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5DB034-E982-7440-CABB-D7EBF6124B1A}"/>
              </a:ext>
            </a:extLst>
          </p:cNvPr>
          <p:cNvGrpSpPr>
            <a:grpSpLocks/>
          </p:cNvGrpSpPr>
          <p:nvPr/>
        </p:nvGrpSpPr>
        <p:grpSpPr bwMode="auto">
          <a:xfrm>
            <a:off x="3433234" y="67734"/>
            <a:ext cx="4181475" cy="949371"/>
            <a:chOff x="6858000" y="38100"/>
            <a:chExt cx="5181600" cy="1424521"/>
          </a:xfrm>
        </p:grpSpPr>
        <p:grpSp>
          <p:nvGrpSpPr>
            <p:cNvPr id="29708" name="Group 9">
              <a:extLst>
                <a:ext uri="{FF2B5EF4-FFF2-40B4-BE49-F238E27FC236}">
                  <a16:creationId xmlns:a16="http://schemas.microsoft.com/office/drawing/2014/main" id="{8C62620E-F782-1130-40F0-49D5C9A457E2}"/>
                </a:ext>
              </a:extLst>
            </p:cNvPr>
            <p:cNvGrpSpPr>
              <a:grpSpLocks/>
            </p:cNvGrpSpPr>
            <p:nvPr/>
          </p:nvGrpSpPr>
          <p:grpSpPr bwMode="auto">
            <a:xfrm>
              <a:off x="6858000" y="38100"/>
              <a:ext cx="5181600" cy="1424521"/>
              <a:chOff x="0" y="0"/>
              <a:chExt cx="6451824" cy="1216384"/>
            </a:xfrm>
          </p:grpSpPr>
          <p:sp>
            <p:nvSpPr>
              <p:cNvPr id="29710" name="Freeform 10">
                <a:extLst>
                  <a:ext uri="{FF2B5EF4-FFF2-40B4-BE49-F238E27FC236}">
                    <a16:creationId xmlns:a16="http://schemas.microsoft.com/office/drawing/2014/main" id="{D9A5426A-5E48-229E-A622-B40F304EC2A0}"/>
                  </a:ext>
                </a:extLst>
              </p:cNvPr>
              <p:cNvSpPr>
                <a:spLocks/>
              </p:cNvSpPr>
              <p:nvPr/>
            </p:nvSpPr>
            <p:spPr bwMode="auto">
              <a:xfrm>
                <a:off x="12700" y="12700"/>
                <a:ext cx="6387054" cy="1147804"/>
              </a:xfrm>
              <a:custGeom>
                <a:avLst/>
                <a:gdLst>
                  <a:gd name="T0" fmla="*/ 146050 w 6387054"/>
                  <a:gd name="T1" fmla="*/ 1147804 h 1147804"/>
                  <a:gd name="T2" fmla="*/ 6241004 w 6387054"/>
                  <a:gd name="T3" fmla="*/ 1147804 h 1147804"/>
                  <a:gd name="T4" fmla="*/ 6387054 w 6387054"/>
                  <a:gd name="T5" fmla="*/ 1001754 h 1147804"/>
                  <a:gd name="T6" fmla="*/ 6387054 w 6387054"/>
                  <a:gd name="T7" fmla="*/ 146050 h 1147804"/>
                  <a:gd name="T8" fmla="*/ 6241004 w 6387054"/>
                  <a:gd name="T9" fmla="*/ 0 h 1147804"/>
                  <a:gd name="T10" fmla="*/ 146050 w 6387054"/>
                  <a:gd name="T11" fmla="*/ 0 h 1147804"/>
                  <a:gd name="T12" fmla="*/ 0 w 6387054"/>
                  <a:gd name="T13" fmla="*/ 146050 h 1147804"/>
                  <a:gd name="T14" fmla="*/ 0 w 6387054"/>
                  <a:gd name="T15" fmla="*/ 1001754 h 1147804"/>
                  <a:gd name="T16" fmla="*/ 146050 w 6387054"/>
                  <a:gd name="T17" fmla="*/ 1147804 h 1147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sp>
            <p:nvSpPr>
              <p:cNvPr id="29711" name="Freeform 11">
                <a:extLst>
                  <a:ext uri="{FF2B5EF4-FFF2-40B4-BE49-F238E27FC236}">
                    <a16:creationId xmlns:a16="http://schemas.microsoft.com/office/drawing/2014/main" id="{B22B0D73-557A-090F-D906-209FED79DED8}"/>
                  </a:ext>
                </a:extLst>
              </p:cNvPr>
              <p:cNvSpPr>
                <a:spLocks/>
              </p:cNvSpPr>
              <p:nvPr/>
            </p:nvSpPr>
            <p:spPr bwMode="auto">
              <a:xfrm>
                <a:off x="0" y="0"/>
                <a:ext cx="6451824" cy="1216384"/>
              </a:xfrm>
              <a:custGeom>
                <a:avLst/>
                <a:gdLst>
                  <a:gd name="T0" fmla="*/ 6388324 w 6451824"/>
                  <a:gd name="T1" fmla="*/ 74930 h 1216384"/>
                  <a:gd name="T2" fmla="*/ 6253704 w 6451824"/>
                  <a:gd name="T3" fmla="*/ 0 h 1216384"/>
                  <a:gd name="T4" fmla="*/ 158750 w 6451824"/>
                  <a:gd name="T5" fmla="*/ 0 h 1216384"/>
                  <a:gd name="T6" fmla="*/ 0 w 6451824"/>
                  <a:gd name="T7" fmla="*/ 158750 h 1216384"/>
                  <a:gd name="T8" fmla="*/ 0 w 6451824"/>
                  <a:gd name="T9" fmla="*/ 1014454 h 1216384"/>
                  <a:gd name="T10" fmla="*/ 63500 w 6451824"/>
                  <a:gd name="T11" fmla="*/ 1141454 h 1216384"/>
                  <a:gd name="T12" fmla="*/ 220244 w 6451824"/>
                  <a:gd name="T13" fmla="*/ 1216384 h 1216384"/>
                  <a:gd name="T14" fmla="*/ 6293074 w 6451824"/>
                  <a:gd name="T15" fmla="*/ 1216384 h 1216384"/>
                  <a:gd name="T16" fmla="*/ 6451824 w 6451824"/>
                  <a:gd name="T17" fmla="*/ 1057634 h 1216384"/>
                  <a:gd name="T18" fmla="*/ 6451824 w 6451824"/>
                  <a:gd name="T19" fmla="*/ 199532 h 1216384"/>
                  <a:gd name="T20" fmla="*/ 6388324 w 6451824"/>
                  <a:gd name="T21" fmla="*/ 74930 h 1216384"/>
                  <a:gd name="T22" fmla="*/ 12700 w 6451824"/>
                  <a:gd name="T23" fmla="*/ 1014454 h 1216384"/>
                  <a:gd name="T24" fmla="*/ 12700 w 6451824"/>
                  <a:gd name="T25" fmla="*/ 158750 h 1216384"/>
                  <a:gd name="T26" fmla="*/ 158750 w 6451824"/>
                  <a:gd name="T27" fmla="*/ 12700 h 1216384"/>
                  <a:gd name="T28" fmla="*/ 6253704 w 6451824"/>
                  <a:gd name="T29" fmla="*/ 12700 h 1216384"/>
                  <a:gd name="T30" fmla="*/ 6399754 w 6451824"/>
                  <a:gd name="T31" fmla="*/ 158750 h 1216384"/>
                  <a:gd name="T32" fmla="*/ 6399754 w 6451824"/>
                  <a:gd name="T33" fmla="*/ 1014454 h 1216384"/>
                  <a:gd name="T34" fmla="*/ 6253704 w 6451824"/>
                  <a:gd name="T35" fmla="*/ 1160504 h 1216384"/>
                  <a:gd name="T36" fmla="*/ 158750 w 6451824"/>
                  <a:gd name="T37" fmla="*/ 1160504 h 1216384"/>
                  <a:gd name="T38" fmla="*/ 12700 w 6451824"/>
                  <a:gd name="T39" fmla="*/ 1014454 h 1216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sz="1200"/>
              </a:p>
            </p:txBody>
          </p:sp>
        </p:grpSp>
        <p:sp>
          <p:nvSpPr>
            <p:cNvPr id="29709" name="Google Shape;197;p7">
              <a:extLst>
                <a:ext uri="{FF2B5EF4-FFF2-40B4-BE49-F238E27FC236}">
                  <a16:creationId xmlns:a16="http://schemas.microsoft.com/office/drawing/2014/main" id="{69D7D4E6-9092-6038-950F-13CC1EFB5D6F}"/>
                </a:ext>
              </a:extLst>
            </p:cNvPr>
            <p:cNvSpPr txBox="1">
              <a:spLocks noChangeArrowheads="1"/>
            </p:cNvSpPr>
            <p:nvPr/>
          </p:nvSpPr>
          <p:spPr bwMode="auto">
            <a:xfrm>
              <a:off x="7240636" y="291383"/>
              <a:ext cx="4419480" cy="93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0" tIns="30467" rIns="60950" bIns="3046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67" b="1">
                  <a:solidFill>
                    <a:schemeClr val="tx2"/>
                  </a:solidFill>
                  <a:latin typeface="Arial" panose="020B0604020202020204" pitchFamily="34" charset="0"/>
                  <a:cs typeface="Arial" panose="020B0604020202020204" pitchFamily="34" charset="0"/>
                  <a:sym typeface="Arial" panose="020B0604020202020204" pitchFamily="34" charset="0"/>
                </a:rPr>
                <a:t>TỔNG QUÁT 1</a:t>
              </a:r>
            </a:p>
          </p:txBody>
        </p:sp>
      </p:grpSp>
      <p:pic>
        <p:nvPicPr>
          <p:cNvPr id="29699" name="Picture 14">
            <a:extLst>
              <a:ext uri="{FF2B5EF4-FFF2-40B4-BE49-F238E27FC236}">
                <a16:creationId xmlns:a16="http://schemas.microsoft.com/office/drawing/2014/main" id="{978BBB29-C14F-5566-DC59-4302589613F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71742" y="5456767"/>
            <a:ext cx="782108" cy="69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a:extLst>
              <a:ext uri="{FF2B5EF4-FFF2-40B4-BE49-F238E27FC236}">
                <a16:creationId xmlns:a16="http://schemas.microsoft.com/office/drawing/2014/main" id="{A1CF37D3-334D-996B-407B-74FF3C333B0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966133">
            <a:off x="-214842" y="6362700"/>
            <a:ext cx="145520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CDE0CD-A242-7BD8-5DCB-2BB6DA0EC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 y="-137583"/>
            <a:ext cx="2157941" cy="21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CB8FF793-81F6-CC53-65FD-F6650D38A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1" y="192617"/>
            <a:ext cx="1991783" cy="16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white background with black dots&#10;&#10;Description automatically generated">
            <a:extLst>
              <a:ext uri="{FF2B5EF4-FFF2-40B4-BE49-F238E27FC236}">
                <a16:creationId xmlns:a16="http://schemas.microsoft.com/office/drawing/2014/main" id="{EDD97F98-F69A-A57E-765F-00C629147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3331" b="68649"/>
          <a:stretch>
            <a:fillRect/>
          </a:stretch>
        </p:blipFill>
        <p:spPr bwMode="auto">
          <a:xfrm>
            <a:off x="86784" y="2016125"/>
            <a:ext cx="24034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238DE1-0BFA-6D7C-3D93-37233696CBF8}"/>
              </a:ext>
            </a:extLst>
          </p:cNvPr>
          <p:cNvSpPr txBox="1"/>
          <p:nvPr/>
        </p:nvSpPr>
        <p:spPr>
          <a:xfrm>
            <a:off x="2368550" y="1347259"/>
            <a:ext cx="6216650" cy="995016"/>
          </a:xfrm>
          <a:prstGeom prst="rect">
            <a:avLst/>
          </a:prstGeom>
          <a:noFill/>
        </p:spPr>
        <p:txBody>
          <a:bodyPr>
            <a:spAutoFit/>
          </a:bodyPr>
          <a:lstStyle/>
          <a:p>
            <a:pPr>
              <a:defRPr/>
            </a:pPr>
            <a:r>
              <a:rPr lang="en-US" altLang="en-US" sz="2933" u="sng" dirty="0" err="1">
                <a:solidFill>
                  <a:srgbClr val="FF0000"/>
                </a:solidFill>
                <a:cs typeface="Times New Roman" panose="02020603050405020304" pitchFamily="18" charset="0"/>
              </a:rPr>
              <a:t>Một</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số</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yếu</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tố</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của</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hình</a:t>
            </a:r>
            <a:r>
              <a:rPr lang="en-US" altLang="en-US" sz="2933" u="sng" dirty="0">
                <a:solidFill>
                  <a:srgbClr val="FF0000"/>
                </a:solidFill>
                <a:cs typeface="Times New Roman" panose="02020603050405020304" pitchFamily="18" charset="0"/>
              </a:rPr>
              <a:t> </a:t>
            </a:r>
            <a:r>
              <a:rPr lang="en-US" altLang="en-US" sz="2933" u="sng" dirty="0" err="1">
                <a:solidFill>
                  <a:srgbClr val="FF0000"/>
                </a:solidFill>
                <a:cs typeface="Times New Roman" panose="02020603050405020304" pitchFamily="18" charset="0"/>
              </a:rPr>
              <a:t>trụ</a:t>
            </a:r>
            <a:r>
              <a:rPr lang="en-US" altLang="en-US" sz="2933" u="sng" dirty="0">
                <a:solidFill>
                  <a:srgbClr val="FF0000"/>
                </a:solidFill>
                <a:cs typeface="Times New Roman" panose="02020603050405020304" pitchFamily="18" charset="0"/>
              </a:rPr>
              <a:t> : </a:t>
            </a:r>
            <a:endParaRPr lang="en-US" sz="2933" dirty="0">
              <a:solidFill>
                <a:prstClr val="black"/>
              </a:solidFill>
              <a:effectLst>
                <a:outerShdw blurRad="38100" dist="38100" dir="2700000" algn="tl">
                  <a:srgbClr val="C0C0C0"/>
                </a:outerShdw>
              </a:effectLst>
              <a:cs typeface="Times New Roman" pitchFamily="18" charset="0"/>
            </a:endParaRPr>
          </a:p>
          <a:p>
            <a:pPr>
              <a:defRPr/>
            </a:pPr>
            <a:endParaRPr lang="en-US" sz="2933"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2AF4A35-FFD9-A2F4-A16A-870458D8B0E6}"/>
                  </a:ext>
                </a:extLst>
              </p:cNvPr>
              <p:cNvSpPr txBox="1"/>
              <p:nvPr/>
            </p:nvSpPr>
            <p:spPr>
              <a:xfrm>
                <a:off x="2569634" y="2300112"/>
                <a:ext cx="6443132" cy="55399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Chiều cao </a:t>
                </a:r>
                <a14:m>
                  <m:oMath xmlns:m="http://schemas.openxmlformats.org/officeDocument/2006/math">
                    <m:r>
                      <m:rPr>
                        <m:sty m:val="p"/>
                      </m:rPr>
                      <a:rPr lang="en-US" sz="3000" b="0" i="0" smtClean="0">
                        <a:latin typeface="Cambria Math" panose="02040503050406030204" pitchFamily="18" charset="0"/>
                        <a:cs typeface="Times New Roman" pitchFamily="18" charset="0"/>
                      </a:rPr>
                      <m:t>h</m:t>
                    </m:r>
                    <m:r>
                      <a:rPr lang="en-US" sz="3000" b="0" i="0" smtClean="0">
                        <a:latin typeface="Cambria Math" panose="02040503050406030204" pitchFamily="18" charset="0"/>
                        <a:cs typeface="Times New Roman" pitchFamily="18" charset="0"/>
                      </a:rPr>
                      <m:t>=</m:t>
                    </m:r>
                    <m:sSup>
                      <m:sSupPr>
                        <m:ctrlPr>
                          <a:rPr lang="en-US" sz="3000" b="0" i="1" smtClean="0">
                            <a:latin typeface="Cambria Math" panose="02040503050406030204" pitchFamily="18" charset="0"/>
                            <a:cs typeface="Times New Roman" pitchFamily="18" charset="0"/>
                          </a:rPr>
                        </m:ctrlPr>
                      </m:sSupPr>
                      <m:e>
                        <m:r>
                          <a:rPr lang="en-US" sz="3000" b="0" i="1" smtClean="0">
                            <a:latin typeface="Cambria Math" panose="02040503050406030204" pitchFamily="18" charset="0"/>
                            <a:cs typeface="Times New Roman" pitchFamily="18" charset="0"/>
                          </a:rPr>
                          <m:t>𝑂𝑂</m:t>
                        </m:r>
                      </m:e>
                      <m:sup>
                        <m:r>
                          <a:rPr lang="en-US" sz="3000" b="0" i="1" smtClean="0">
                            <a:latin typeface="Cambria Math" panose="02040503050406030204" pitchFamily="18" charset="0"/>
                            <a:cs typeface="Times New Roman" pitchFamily="18" charset="0"/>
                          </a:rPr>
                          <m:t>′</m:t>
                        </m:r>
                      </m:sup>
                    </m:sSup>
                  </m:oMath>
                </a14:m>
                <a:r>
                  <a:rPr lang="en-US" sz="3000" dirty="0">
                    <a:latin typeface="Times New Roman" panose="02020603050405020304" pitchFamily="18" charset="0"/>
                    <a:cs typeface="Times New Roman" panose="02020603050405020304" pitchFamily="18" charset="0"/>
                  </a:rPr>
                  <a:t> </a:t>
                </a:r>
                <a:endParaRPr lang="vi-VN" sz="3000" dirty="0"/>
              </a:p>
            </p:txBody>
          </p:sp>
        </mc:Choice>
        <mc:Fallback xmlns="">
          <p:sp>
            <p:nvSpPr>
              <p:cNvPr id="10" name="TextBox 9">
                <a:extLst>
                  <a:ext uri="{FF2B5EF4-FFF2-40B4-BE49-F238E27FC236}">
                    <a16:creationId xmlns:a16="http://schemas.microsoft.com/office/drawing/2014/main" id="{22AF4A35-FFD9-A2F4-A16A-870458D8B0E6}"/>
                  </a:ext>
                </a:extLst>
              </p:cNvPr>
              <p:cNvSpPr txBox="1">
                <a:spLocks noRot="1" noChangeAspect="1" noMove="1" noResize="1" noEditPoints="1" noAdjustHandles="1" noChangeArrowheads="1" noChangeShapeType="1" noTextEdit="1"/>
              </p:cNvSpPr>
              <p:nvPr/>
            </p:nvSpPr>
            <p:spPr>
              <a:xfrm>
                <a:off x="2569634" y="2300112"/>
                <a:ext cx="6443132" cy="553998"/>
              </a:xfrm>
              <a:prstGeom prst="rect">
                <a:avLst/>
              </a:prstGeom>
              <a:blipFill>
                <a:blip r:embed="rId7"/>
                <a:stretch>
                  <a:fillRect l="-2273" t="-14286" b="-329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63F6BE-87EB-4F86-424F-C86B857D5804}"/>
                  </a:ext>
                </a:extLst>
              </p:cNvPr>
              <p:cNvSpPr txBox="1"/>
              <p:nvPr/>
            </p:nvSpPr>
            <p:spPr>
              <a:xfrm>
                <a:off x="2671230" y="3028246"/>
                <a:ext cx="6443132" cy="55399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Bán kính </a:t>
                </a:r>
                <a:r>
                  <a:rPr lang="en-US" sz="3000" dirty="0" err="1">
                    <a:latin typeface="Times New Roman" panose="02020603050405020304" pitchFamily="18" charset="0"/>
                    <a:cs typeface="Times New Roman" panose="02020603050405020304" pitchFamily="18" charset="0"/>
                  </a:rPr>
                  <a:t>đáy</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r>
                      <a:rPr lang="en-US" sz="3000" b="0" i="1" smtClean="0">
                        <a:latin typeface="Cambria Math" panose="02040503050406030204" pitchFamily="18" charset="0"/>
                        <a:cs typeface="Times New Roman" panose="02020603050405020304" pitchFamily="18" charset="0"/>
                      </a:rPr>
                      <m:t>𝑅</m:t>
                    </m:r>
                    <m:r>
                      <a:rPr lang="en-US" sz="3000" b="0" i="1" smtClean="0">
                        <a:latin typeface="Cambria Math" panose="02040503050406030204" pitchFamily="18" charset="0"/>
                        <a:cs typeface="Times New Roman" panose="02020603050405020304" pitchFamily="18" charset="0"/>
                      </a:rPr>
                      <m:t>=</m:t>
                    </m:r>
                    <m:r>
                      <a:rPr lang="en-US" sz="3000" b="0" i="1" smtClean="0">
                        <a:latin typeface="Cambria Math" panose="02040503050406030204" pitchFamily="18" charset="0"/>
                        <a:cs typeface="Times New Roman" panose="02020603050405020304" pitchFamily="18" charset="0"/>
                      </a:rPr>
                      <m:t>𝑂𝐵</m:t>
                    </m:r>
                  </m:oMath>
                </a14:m>
                <a:endParaRPr lang="vi-VN" sz="3000" dirty="0"/>
              </a:p>
            </p:txBody>
          </p:sp>
        </mc:Choice>
        <mc:Fallback xmlns="">
          <p:sp>
            <p:nvSpPr>
              <p:cNvPr id="11" name="TextBox 10">
                <a:extLst>
                  <a:ext uri="{FF2B5EF4-FFF2-40B4-BE49-F238E27FC236}">
                    <a16:creationId xmlns:a16="http://schemas.microsoft.com/office/drawing/2014/main" id="{7563F6BE-87EB-4F86-424F-C86B857D5804}"/>
                  </a:ext>
                </a:extLst>
              </p:cNvPr>
              <p:cNvSpPr txBox="1">
                <a:spLocks noRot="1" noChangeAspect="1" noMove="1" noResize="1" noEditPoints="1" noAdjustHandles="1" noChangeArrowheads="1" noChangeShapeType="1" noTextEdit="1"/>
              </p:cNvSpPr>
              <p:nvPr/>
            </p:nvSpPr>
            <p:spPr>
              <a:xfrm>
                <a:off x="2671230" y="3028246"/>
                <a:ext cx="6443132" cy="553998"/>
              </a:xfrm>
              <a:prstGeom prst="rect">
                <a:avLst/>
              </a:prstGeom>
              <a:blipFill>
                <a:blip r:embed="rId8"/>
                <a:stretch>
                  <a:fillRect l="-2176" t="-14286" b="-329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7433B9-E637-F6DF-82A0-1752AC5C1BDD}"/>
                  </a:ext>
                </a:extLst>
              </p:cNvPr>
              <p:cNvSpPr txBox="1"/>
              <p:nvPr/>
            </p:nvSpPr>
            <p:spPr>
              <a:xfrm>
                <a:off x="2747429" y="3612450"/>
                <a:ext cx="6443132" cy="55399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Đường sinh </a:t>
                </a:r>
                <a14:m>
                  <m:oMath xmlns:m="http://schemas.openxmlformats.org/officeDocument/2006/math">
                    <m:r>
                      <a:rPr lang="en-US" sz="3000" b="0" i="1" smtClean="0">
                        <a:latin typeface="Cambria Math" panose="02040503050406030204" pitchFamily="18" charset="0"/>
                        <a:cs typeface="Times New Roman" panose="02020603050405020304" pitchFamily="18" charset="0"/>
                      </a:rPr>
                      <m:t>𝑙</m:t>
                    </m:r>
                    <m:r>
                      <a:rPr lang="en-US" sz="3000" b="0" i="1" smtClean="0">
                        <a:latin typeface="Cambria Math" panose="02040503050406030204" pitchFamily="18" charset="0"/>
                        <a:cs typeface="Times New Roman" panose="02020603050405020304" pitchFamily="18" charset="0"/>
                      </a:rPr>
                      <m:t>=</m:t>
                    </m:r>
                    <m:r>
                      <a:rPr lang="en-US" sz="3000" b="0" i="1" smtClean="0">
                        <a:latin typeface="Cambria Math" panose="02040503050406030204" pitchFamily="18" charset="0"/>
                        <a:cs typeface="Times New Roman" panose="02020603050405020304" pitchFamily="18" charset="0"/>
                      </a:rPr>
                      <m:t>𝐴𝐵</m:t>
                    </m:r>
                  </m:oMath>
                </a14:m>
                <a:endParaRPr lang="vi-VN" sz="3000" dirty="0"/>
              </a:p>
            </p:txBody>
          </p:sp>
        </mc:Choice>
        <mc:Fallback xmlns="">
          <p:sp>
            <p:nvSpPr>
              <p:cNvPr id="12" name="TextBox 11">
                <a:extLst>
                  <a:ext uri="{FF2B5EF4-FFF2-40B4-BE49-F238E27FC236}">
                    <a16:creationId xmlns:a16="http://schemas.microsoft.com/office/drawing/2014/main" id="{A47433B9-E637-F6DF-82A0-1752AC5C1BDD}"/>
                  </a:ext>
                </a:extLst>
              </p:cNvPr>
              <p:cNvSpPr txBox="1">
                <a:spLocks noRot="1" noChangeAspect="1" noMove="1" noResize="1" noEditPoints="1" noAdjustHandles="1" noChangeArrowheads="1" noChangeShapeType="1" noTextEdit="1"/>
              </p:cNvSpPr>
              <p:nvPr/>
            </p:nvSpPr>
            <p:spPr>
              <a:xfrm>
                <a:off x="2747429" y="3612450"/>
                <a:ext cx="6443132" cy="553998"/>
              </a:xfrm>
              <a:prstGeom prst="rect">
                <a:avLst/>
              </a:prstGeom>
              <a:blipFill>
                <a:blip r:embed="rId9"/>
                <a:stretch>
                  <a:fillRect l="-2271" t="-14444" b="-34444"/>
                </a:stretch>
              </a:blipFill>
            </p:spPr>
            <p:txBody>
              <a:bodyPr/>
              <a:lstStyle/>
              <a:p>
                <a:r>
                  <a:rPr lang="vi-VN">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TotalTime>
  <Words>2890</Words>
  <Application>Microsoft Office PowerPoint</Application>
  <PresentationFormat>Widescreen</PresentationFormat>
  <Paragraphs>348</Paragraphs>
  <Slides>49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Cambria Math</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Các yếu tố của hình nón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Nga Nguyễn Thị</cp:lastModifiedBy>
  <cp:revision>2</cp:revision>
  <dcterms:created xsi:type="dcterms:W3CDTF">2024-07-23T23:35:22Z</dcterms:created>
  <dcterms:modified xsi:type="dcterms:W3CDTF">2025-02-26T04:22:39Z</dcterms:modified>
</cp:coreProperties>
</file>