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062" r:id="rId2"/>
    <p:sldId id="1080" r:id="rId3"/>
    <p:sldId id="994" r:id="rId4"/>
    <p:sldId id="1102" r:id="rId5"/>
    <p:sldId id="1063" r:id="rId6"/>
    <p:sldId id="1064" r:id="rId7"/>
    <p:sldId id="970" r:id="rId8"/>
    <p:sldId id="1083" r:id="rId9"/>
    <p:sldId id="1103" r:id="rId10"/>
    <p:sldId id="1104" r:id="rId11"/>
    <p:sldId id="1065" r:id="rId12"/>
    <p:sldId id="1081" r:id="rId13"/>
    <p:sldId id="1087" r:id="rId14"/>
    <p:sldId id="1121" r:id="rId15"/>
    <p:sldId id="1105" r:id="rId16"/>
    <p:sldId id="1106" r:id="rId17"/>
    <p:sldId id="1107" r:id="rId18"/>
    <p:sldId id="1050" r:id="rId19"/>
    <p:sldId id="1082" r:id="rId20"/>
    <p:sldId id="1108" r:id="rId21"/>
    <p:sldId id="1109" r:id="rId22"/>
    <p:sldId id="1110" r:id="rId23"/>
    <p:sldId id="1111" r:id="rId24"/>
    <p:sldId id="1112" r:id="rId25"/>
    <p:sldId id="1113" r:id="rId26"/>
    <p:sldId id="985" r:id="rId27"/>
    <p:sldId id="986" r:id="rId28"/>
    <p:sldId id="1114" r:id="rId29"/>
    <p:sldId id="1115" r:id="rId30"/>
    <p:sldId id="1116" r:id="rId31"/>
    <p:sldId id="1117" r:id="rId32"/>
    <p:sldId id="1118" r:id="rId33"/>
    <p:sldId id="1119" r:id="rId34"/>
    <p:sldId id="1120" r:id="rId35"/>
    <p:sldId id="723" r:id="rId3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867AD-EF16-4402-9E9E-3FA5D933B004}">
          <p14:sldIdLst>
            <p14:sldId id="1062"/>
            <p14:sldId id="1080"/>
            <p14:sldId id="994"/>
            <p14:sldId id="1102"/>
            <p14:sldId id="1063"/>
            <p14:sldId id="1064"/>
            <p14:sldId id="970"/>
            <p14:sldId id="1083"/>
            <p14:sldId id="1103"/>
            <p14:sldId id="1104"/>
            <p14:sldId id="1065"/>
            <p14:sldId id="1081"/>
            <p14:sldId id="1087"/>
            <p14:sldId id="1121"/>
            <p14:sldId id="1105"/>
            <p14:sldId id="1106"/>
            <p14:sldId id="1107"/>
            <p14:sldId id="1050"/>
            <p14:sldId id="1082"/>
            <p14:sldId id="1108"/>
            <p14:sldId id="1109"/>
            <p14:sldId id="1110"/>
            <p14:sldId id="1111"/>
            <p14:sldId id="1112"/>
            <p14:sldId id="1113"/>
            <p14:sldId id="985"/>
            <p14:sldId id="986"/>
            <p14:sldId id="1114"/>
            <p14:sldId id="1115"/>
            <p14:sldId id="1116"/>
            <p14:sldId id="1117"/>
            <p14:sldId id="1118"/>
            <p14:sldId id="1119"/>
            <p14:sldId id="1120"/>
            <p14:sldId id="7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D13"/>
    <a:srgbClr val="FEF5E6"/>
    <a:srgbClr val="FAF0F0"/>
    <a:srgbClr val="F2EFF5"/>
    <a:srgbClr val="DEE7CF"/>
    <a:srgbClr val="DEF4F6"/>
    <a:srgbClr val="F5E4E3"/>
    <a:srgbClr val="1D5E75"/>
    <a:srgbClr val="255997"/>
    <a:srgbClr val="FDE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9" autoAdjust="0"/>
    <p:restoredTop sz="94057" autoAdjust="0"/>
  </p:normalViewPr>
  <p:slideViewPr>
    <p:cSldViewPr>
      <p:cViewPr varScale="1">
        <p:scale>
          <a:sx n="76" d="100"/>
          <a:sy n="76" d="100"/>
        </p:scale>
        <p:origin x="94" y="53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53F7-B9DF-40E4-9460-D9E3E4AC60B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3B7D-E3BB-4AF2-97E7-41990B22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3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2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4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4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7.wmf"/><Relationship Id="rId3" Type="http://schemas.openxmlformats.org/officeDocument/2006/relationships/image" Target="../media/image15.pn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0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6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NULL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43.wmf"/><Relationship Id="rId3" Type="http://schemas.openxmlformats.org/officeDocument/2006/relationships/image" Target="../media/image15.png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25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1.wmf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15.png"/><Relationship Id="rId7" Type="http://schemas.openxmlformats.org/officeDocument/2006/relationships/image" Target="../media/image4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5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5.png"/><Relationship Id="rId7" Type="http://schemas.openxmlformats.org/officeDocument/2006/relationships/image" Target="../media/image17.wm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5.wmf"/><Relationship Id="rId3" Type="http://schemas.openxmlformats.org/officeDocument/2006/relationships/image" Target="../media/image15.png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3.wmf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5.pn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6.png"/><Relationship Id="rId10" Type="http://schemas.openxmlformats.org/officeDocument/2006/relationships/image" Target="../media/image29.png"/><Relationship Id="rId9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513387" y="2351039"/>
            <a:ext cx="6067425" cy="1031972"/>
          </a:xfrm>
          <a:prstGeom prst="roundRect">
            <a:avLst>
              <a:gd name="adj" fmla="val 12012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2" y="1676400"/>
            <a:ext cx="6019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53" y="2347283"/>
            <a:ext cx="1309359" cy="130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1369" b="15744"/>
          <a:stretch/>
        </p:blipFill>
        <p:spPr bwMode="auto">
          <a:xfrm>
            <a:off x="5587998" y="2400300"/>
            <a:ext cx="5905500" cy="98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72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6728" y="5838130"/>
            <a:ext cx="1442097" cy="11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447214" y="95249"/>
            <a:ext cx="50375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. CỘNG HAI PHÂN THỨC KHÁC MẪU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214" y="635318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khác mẫu.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219200"/>
            <a:ext cx="110712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490" y="26670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511424" y="3048745"/>
            <a:ext cx="6935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latin typeface="Arial" pitchFamily="34" charset="0"/>
                <a:cs typeface="Arial" pitchFamily="34" charset="0"/>
              </a:rPr>
              <a:t>Quy đồng mẫu hai phân thức đã cho :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004667"/>
              </p:ext>
            </p:extLst>
          </p:nvPr>
        </p:nvGraphicFramePr>
        <p:xfrm>
          <a:off x="4044846" y="3512613"/>
          <a:ext cx="2012950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0" imgH="419040" progId="Equation.DSMT4">
                  <p:embed/>
                </p:oleObj>
              </mc:Choice>
              <mc:Fallback>
                <p:oleObj name="Equation" r:id="rId4" imgW="7743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846" y="3512613"/>
                        <a:ext cx="2012950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447214" y="95249"/>
            <a:ext cx="50375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. CỘNG HAI PHÂN THỨC KHÁC MẪU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214" y="635318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khác mẫu.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679764"/>
              </p:ext>
            </p:extLst>
          </p:nvPr>
        </p:nvGraphicFramePr>
        <p:xfrm>
          <a:off x="6323012" y="3507010"/>
          <a:ext cx="277177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66680" imgH="419040" progId="Equation.DSMT4">
                  <p:embed/>
                </p:oleObj>
              </mc:Choice>
              <mc:Fallback>
                <p:oleObj name="Equation" r:id="rId6" imgW="1066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12" y="3507010"/>
                        <a:ext cx="2771775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665412" y="4829874"/>
            <a:ext cx="137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Arial" pitchFamily="34" charset="0"/>
                <a:cs typeface="Arial" pitchFamily="34" charset="0"/>
              </a:rPr>
              <a:t>Do đó :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074546"/>
              </p:ext>
            </p:extLst>
          </p:nvPr>
        </p:nvGraphicFramePr>
        <p:xfrm>
          <a:off x="4037012" y="4596035"/>
          <a:ext cx="4652962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90640" imgH="419040" progId="Equation.DSMT4">
                  <p:embed/>
                </p:oleObj>
              </mc:Choice>
              <mc:Fallback>
                <p:oleObj name="Equation" r:id="rId8" imgW="17906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7012" y="4596035"/>
                        <a:ext cx="4652962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843940"/>
              </p:ext>
            </p:extLst>
          </p:nvPr>
        </p:nvGraphicFramePr>
        <p:xfrm>
          <a:off x="5549827" y="5648277"/>
          <a:ext cx="2376488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419040" progId="Equation.DSMT4">
                  <p:embed/>
                </p:oleObj>
              </mc:Choice>
              <mc:Fallback>
                <p:oleObj name="Equation" r:id="rId10" imgW="9144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827" y="5648277"/>
                        <a:ext cx="2376488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283140"/>
              </p:ext>
            </p:extLst>
          </p:nvPr>
        </p:nvGraphicFramePr>
        <p:xfrm>
          <a:off x="7923212" y="5636370"/>
          <a:ext cx="1651000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34680" imgH="419040" progId="Equation.DSMT4">
                  <p:embed/>
                </p:oleObj>
              </mc:Choice>
              <mc:Fallback>
                <p:oleObj name="Equation" r:id="rId12" imgW="634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3212" y="5636370"/>
                        <a:ext cx="1651000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75" name="Picture 43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127761"/>
            <a:ext cx="1169352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1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2" y="2624229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4"/>
          <p:cNvSpPr>
            <a:spLocks noChangeArrowheads="1"/>
          </p:cNvSpPr>
          <p:nvPr/>
        </p:nvSpPr>
        <p:spPr bwMode="gray">
          <a:xfrm>
            <a:off x="447214" y="95249"/>
            <a:ext cx="50375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. CỘNG HAI PHÂN THỨC KHÁC MẪU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214" y="635318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khác mẫu.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1424" y="2971800"/>
            <a:ext cx="693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b="1">
                <a:latin typeface="Arial" pitchFamily="34" charset="0"/>
                <a:cs typeface="Arial" pitchFamily="34" charset="0"/>
              </a:rPr>
              <a:t>Quy đồng mẫu hai phân thức đã cho :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721382"/>
              </p:ext>
            </p:extLst>
          </p:nvPr>
        </p:nvGraphicFramePr>
        <p:xfrm>
          <a:off x="3308350" y="3429000"/>
          <a:ext cx="4008438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66600" imgH="419040" progId="Equation.DSMT4">
                  <p:embed/>
                </p:oleObj>
              </mc:Choice>
              <mc:Fallback>
                <p:oleObj name="Equation" r:id="rId4" imgW="1866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350" y="3429000"/>
                        <a:ext cx="4008438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848518" y="5789830"/>
            <a:ext cx="137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Arial" pitchFamily="34" charset="0"/>
                <a:cs typeface="Arial" pitchFamily="34" charset="0"/>
              </a:rPr>
              <a:t>Do đó :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062844"/>
              </p:ext>
            </p:extLst>
          </p:nvPr>
        </p:nvGraphicFramePr>
        <p:xfrm>
          <a:off x="3144837" y="5562600"/>
          <a:ext cx="63023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66880" imgH="419040" progId="Equation.DSMT4">
                  <p:embed/>
                </p:oleObj>
              </mc:Choice>
              <mc:Fallback>
                <p:oleObj name="Equation" r:id="rId6" imgW="2666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837" y="5562600"/>
                        <a:ext cx="63023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351961"/>
              </p:ext>
            </p:extLst>
          </p:nvPr>
        </p:nvGraphicFramePr>
        <p:xfrm>
          <a:off x="7453313" y="3429000"/>
          <a:ext cx="2236787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120" imgH="419040" progId="Equation.DSMT4">
                  <p:embed/>
                </p:oleObj>
              </mc:Choice>
              <mc:Fallback>
                <p:oleObj name="Equation" r:id="rId8" imgW="10411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3313" y="3429000"/>
                        <a:ext cx="2236787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854680"/>
              </p:ext>
            </p:extLst>
          </p:nvPr>
        </p:nvGraphicFramePr>
        <p:xfrm>
          <a:off x="3262313" y="4419600"/>
          <a:ext cx="398145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54000" imgH="419040" progId="Equation.DSMT4">
                  <p:embed/>
                </p:oleObj>
              </mc:Choice>
              <mc:Fallback>
                <p:oleObj name="Equation" r:id="rId10" imgW="18540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313" y="4419600"/>
                        <a:ext cx="3981450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295473"/>
              </p:ext>
            </p:extLst>
          </p:nvPr>
        </p:nvGraphicFramePr>
        <p:xfrm>
          <a:off x="7210424" y="4419600"/>
          <a:ext cx="223678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41120" imgH="419040" progId="Equation.DSMT4">
                  <p:embed/>
                </p:oleObj>
              </mc:Choice>
              <mc:Fallback>
                <p:oleObj name="Equation" r:id="rId12" imgW="10411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0424" y="4419600"/>
                        <a:ext cx="2236788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892" name="Picture 29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" y="1157288"/>
            <a:ext cx="118205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10" y="29718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89212" y="3646329"/>
            <a:ext cx="175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600" b="1">
                <a:latin typeface="Arial" pitchFamily="34" charset="0"/>
                <a:cs typeface="Arial" pitchFamily="34" charset="0"/>
              </a:rPr>
              <a:t>Ta có : </a:t>
            </a:r>
            <a:endParaRPr lang="vi-VN" sz="26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90676"/>
              </p:ext>
            </p:extLst>
          </p:nvPr>
        </p:nvGraphicFramePr>
        <p:xfrm>
          <a:off x="4226488" y="3429000"/>
          <a:ext cx="44323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9560" imgH="393480" progId="Equation.DSMT4">
                  <p:embed/>
                </p:oleObj>
              </mc:Choice>
              <mc:Fallback>
                <p:oleObj name="Equation" r:id="rId4" imgW="1879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6488" y="3429000"/>
                        <a:ext cx="44323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4"/>
          <p:cNvSpPr>
            <a:spLocks noChangeArrowheads="1"/>
          </p:cNvSpPr>
          <p:nvPr/>
        </p:nvSpPr>
        <p:spPr bwMode="gray">
          <a:xfrm>
            <a:off x="447214" y="95249"/>
            <a:ext cx="36659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. TRỪ HAI PHÂN THỨC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214" y="635318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trừ hai phân thức.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463554"/>
              </p:ext>
            </p:extLst>
          </p:nvPr>
        </p:nvGraphicFramePr>
        <p:xfrm>
          <a:off x="6213243" y="4453097"/>
          <a:ext cx="22161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393480" progId="Equation.DSMT4">
                  <p:embed/>
                </p:oleObj>
              </mc:Choice>
              <mc:Fallback>
                <p:oleObj name="Equation" r:id="rId6" imgW="939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13243" y="4453097"/>
                        <a:ext cx="221615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003829"/>
              </p:ext>
            </p:extLst>
          </p:nvPr>
        </p:nvGraphicFramePr>
        <p:xfrm>
          <a:off x="8381999" y="4453097"/>
          <a:ext cx="18272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74360" imgH="393480" progId="Equation.DSMT4">
                  <p:embed/>
                </p:oleObj>
              </mc:Choice>
              <mc:Fallback>
                <p:oleObj name="Equation" r:id="rId8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81999" y="4453097"/>
                        <a:ext cx="1827213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003" name="Picture 2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4" y="1118236"/>
            <a:ext cx="116998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1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57213"/>
            <a:ext cx="1129665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7612" y="1226404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US" sz="2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Để có cả bộ Giáo án Pp Toán 8 – KNTT , xin liên hệ :</a:t>
            </a:r>
          </a:p>
          <a:p>
            <a:pPr algn="ctr"/>
            <a:r>
              <a:rPr lang="en-US" sz="22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Đỗ Anh Tuấn  - Zalo : 0918.790.615</a:t>
            </a:r>
            <a:endParaRPr lang="vi-VN" sz="22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6024" y="2088540"/>
            <a:ext cx="922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Thầy (cô) có thể tham khảo trước nội dung các bài giảng tại đây :</a:t>
            </a:r>
            <a:endParaRPr lang="en-US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vi-VN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https://sites.google.com/view/giaoandientu-doanhtuan/to%C3%A1n-8/k%E1%BA%BFt-n%E1%BB%91i-tri-th%E1%BB%A9c?authuser=</a:t>
            </a: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(copy đường link và dán vào trình duyệt</a:t>
            </a: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)</a:t>
            </a:r>
            <a:endParaRPr lang="vi-VN" sz="20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012" y="3620989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Tất cả bài giảng đều do một người soạn ( Đỗ Anh Tuấn) nên chất lượng đồng đều từ bài đầu đến bài cuối.</a:t>
            </a:r>
            <a:endParaRPr lang="vi-VN" sz="20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012" y="4315361"/>
            <a:ext cx="104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 giảng được thực hiện công phu và đầy đủ các bài tập và luyện tập 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Đặt biệt là phân môn Hình học </a:t>
            </a: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các hình vẽ được vẽ chuẩn xác và rõ nét hơn cả SGK ( Đây là điểm khác biệt lớn của bộ Giáo án này )</a:t>
            </a:r>
            <a:b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Tất cả bài tập Hình học đều có hình minh hoạ đầy đủ , giúp việc dạy học dễ dàng .</a:t>
            </a:r>
            <a:endParaRPr lang="vi-VN" sz="20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5212" y="670411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6728" y="5838130"/>
            <a:ext cx="1442097" cy="11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9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ơ cấu dân số theo giới là gì? Công thức tính và Ý nghĩ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" y="78224"/>
            <a:ext cx="2720181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970212" y="3657600"/>
            <a:ext cx="6532801" cy="1966811"/>
            <a:chOff x="-209048" y="3069034"/>
            <a:chExt cx="6532801" cy="1966811"/>
          </a:xfrm>
        </p:grpSpPr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-209048" y="3069034"/>
              <a:ext cx="6085800" cy="1905000"/>
            </a:xfrm>
            <a:prstGeom prst="cloudCallout">
              <a:avLst>
                <a:gd name="adj1" fmla="val 15297"/>
                <a:gd name="adj2" fmla="val 1200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/>
            <a:lstStyle/>
            <a:p>
              <a:pPr algn="ctr" eaLnBrk="1" hangingPunct="1"/>
              <a:endParaRPr lang="en-US" alt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0552" y="3373834"/>
              <a:ext cx="44196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Làm thế nào mà bạn Vuông thấy ngay được kết quả thế nhỉ?</a:t>
              </a:r>
              <a:endParaRPr lang="vi-VN" sz="2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0152" y="3366320"/>
              <a:ext cx="1503601" cy="1669525"/>
            </a:xfrm>
            <a:prstGeom prst="rect">
              <a:avLst/>
            </a:prstGeom>
          </p:spPr>
        </p:pic>
      </p:grpSp>
      <p:pic>
        <p:nvPicPr>
          <p:cNvPr id="23635" name="Picture 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876300"/>
            <a:ext cx="1071721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4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2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5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4" y="1219200"/>
            <a:ext cx="7772400" cy="399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0983" y="5638800"/>
            <a:ext cx="1746254" cy="13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626423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8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447214" y="95249"/>
            <a:ext cx="5286803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CỘNG HAI PHÂN THỨC CÙNG MẪU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012" y="609600"/>
            <a:ext cx="701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cùng mẫu 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80" y="3253684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190715" y="3744118"/>
            <a:ext cx="7866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latin typeface="Arial" pitchFamily="34" charset="0"/>
                <a:cs typeface="Arial" pitchFamily="34" charset="0"/>
              </a:rPr>
              <a:t>Cộng các tử thức của hai phân thức, ta có: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98469"/>
              </p:ext>
            </p:extLst>
          </p:nvPr>
        </p:nvGraphicFramePr>
        <p:xfrm>
          <a:off x="4646612" y="4348559"/>
          <a:ext cx="3782203" cy="52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160" imgH="203040" progId="Equation.DSMT4">
                  <p:embed/>
                </p:oleObj>
              </mc:Choice>
              <mc:Fallback>
                <p:oleObj name="Equation" r:id="rId4" imgW="1460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6612" y="4348559"/>
                        <a:ext cx="3782203" cy="528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8" name="Picture 2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0" y="1136277"/>
            <a:ext cx="1151096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2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2" y="6480571"/>
            <a:ext cx="798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Bản full sẽ có hiệu ứng trình chiếu từng bước một và không có tên người soạn )</a:t>
            </a:r>
            <a:endParaRPr lang="vi-VN" sz="1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5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1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6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/>
          <p:cNvSpPr/>
          <p:nvPr/>
        </p:nvSpPr>
        <p:spPr>
          <a:xfrm>
            <a:off x="-812588" y="492632"/>
            <a:ext cx="5463146" cy="5892800"/>
          </a:xfrm>
          <a:custGeom>
            <a:avLst/>
            <a:gdLst/>
            <a:ahLst/>
            <a:cxnLst/>
            <a:rect l="l" t="t" r="r" b="b"/>
            <a:pathLst>
              <a:path w="4098427" h="4419600">
                <a:moveTo>
                  <a:pt x="0" y="0"/>
                </a:moveTo>
                <a:lnTo>
                  <a:pt x="4098427" y="0"/>
                </a:lnTo>
                <a:lnTo>
                  <a:pt x="2588032" y="4419600"/>
                </a:lnTo>
                <a:lnTo>
                  <a:pt x="0" y="44196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45" name="Rectangle 15"/>
          <p:cNvSpPr/>
          <p:nvPr/>
        </p:nvSpPr>
        <p:spPr>
          <a:xfrm rot="1132070">
            <a:off x="3697390" y="-2084"/>
            <a:ext cx="1915577" cy="6882235"/>
          </a:xfrm>
          <a:custGeom>
            <a:avLst/>
            <a:gdLst/>
            <a:ahLst/>
            <a:cxnLst/>
            <a:rect l="l" t="t" r="r" b="b"/>
            <a:pathLst>
              <a:path w="1437057" h="5161676">
                <a:moveTo>
                  <a:pt x="1437057" y="0"/>
                </a:moveTo>
                <a:lnTo>
                  <a:pt x="1437057" y="4670563"/>
                </a:lnTo>
                <a:lnTo>
                  <a:pt x="0" y="5161676"/>
                </a:lnTo>
                <a:lnTo>
                  <a:pt x="0" y="491114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bg1">
                  <a:alpha val="3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46" name="Rectangle 15"/>
          <p:cNvSpPr/>
          <p:nvPr/>
        </p:nvSpPr>
        <p:spPr>
          <a:xfrm rot="1132070">
            <a:off x="5733438" y="-2084"/>
            <a:ext cx="1915577" cy="6882235"/>
          </a:xfrm>
          <a:custGeom>
            <a:avLst/>
            <a:gdLst/>
            <a:ahLst/>
            <a:cxnLst/>
            <a:rect l="l" t="t" r="r" b="b"/>
            <a:pathLst>
              <a:path w="1437057" h="5161676">
                <a:moveTo>
                  <a:pt x="1437057" y="0"/>
                </a:moveTo>
                <a:lnTo>
                  <a:pt x="1437057" y="4670563"/>
                </a:lnTo>
                <a:lnTo>
                  <a:pt x="0" y="5161676"/>
                </a:lnTo>
                <a:lnTo>
                  <a:pt x="0" y="491114"/>
                </a:ln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bg1">
                  <a:alpha val="3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18412" y="4267200"/>
            <a:ext cx="812588" cy="812800"/>
          </a:xfrm>
          <a:prstGeom prst="rect">
            <a:avLst/>
          </a:prstGeom>
          <a:noFill/>
          <a:ln w="50800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431001" y="4013200"/>
            <a:ext cx="0" cy="50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>
            <a:off x="8431001" y="4013268"/>
            <a:ext cx="0" cy="5078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17982" r="12601" b="22046"/>
          <a:stretch/>
        </p:blipFill>
        <p:spPr bwMode="auto">
          <a:xfrm>
            <a:off x="1041902" y="2240715"/>
            <a:ext cx="1660188" cy="29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11198" r="6916" b="28723"/>
          <a:stretch/>
        </p:blipFill>
        <p:spPr bwMode="auto">
          <a:xfrm>
            <a:off x="990697" y="2590800"/>
            <a:ext cx="2507896" cy="33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19121" r="17589" b="20906"/>
          <a:stretch/>
        </p:blipFill>
        <p:spPr bwMode="auto">
          <a:xfrm>
            <a:off x="865400" y="2389700"/>
            <a:ext cx="542890" cy="34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2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447214" y="95249"/>
            <a:ext cx="5286803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CỘNG HAI PHÂN THỨC CÙNG MẪU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012" y="609600"/>
            <a:ext cx="701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cùng mẫu 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3655286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944551"/>
              </p:ext>
            </p:extLst>
          </p:nvPr>
        </p:nvGraphicFramePr>
        <p:xfrm>
          <a:off x="3694906" y="4113934"/>
          <a:ext cx="3825875" cy="991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419040" progId="Equation.DSMT4">
                  <p:embed/>
                </p:oleObj>
              </mc:Choice>
              <mc:Fallback>
                <p:oleObj name="Equation" r:id="rId4" imgW="16254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94906" y="4113934"/>
                        <a:ext cx="3825875" cy="991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259" name="Picture 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1" y="1102043"/>
            <a:ext cx="1151096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7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6728" y="5838130"/>
            <a:ext cx="1442097" cy="11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47214" y="3952180"/>
            <a:ext cx="11167085" cy="1905000"/>
            <a:chOff x="937092" y="2895600"/>
            <a:chExt cx="11167085" cy="1905000"/>
          </a:xfrm>
        </p:grpSpPr>
        <p:grpSp>
          <p:nvGrpSpPr>
            <p:cNvPr id="18" name="Group 17"/>
            <p:cNvGrpSpPr/>
            <p:nvPr/>
          </p:nvGrpSpPr>
          <p:grpSpPr>
            <a:xfrm>
              <a:off x="937092" y="3505200"/>
              <a:ext cx="11167085" cy="1295400"/>
              <a:chOff x="964874" y="3886200"/>
              <a:chExt cx="11167085" cy="129540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964874" y="3886200"/>
                <a:ext cx="11167085" cy="1295400"/>
              </a:xfrm>
              <a:prstGeom prst="roundRect">
                <a:avLst>
                  <a:gd name="adj" fmla="val 3662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64874" y="3962400"/>
                <a:ext cx="1109088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itchFamily="34" charset="0"/>
                  <a:buChar char="•"/>
                </a:pPr>
                <a:r>
                  <a:rPr lang="en-US" sz="2600" b="1">
                    <a:latin typeface="Arial" pitchFamily="34" charset="0"/>
                    <a:cs typeface="Arial" pitchFamily="34" charset="0"/>
                  </a:rPr>
                  <a:t>Kết quả của phép cộng hai phân thức được gọi là tổng của hai phân thức đó . Ta thường viết tổng dưới dạng rút gọn.</a:t>
                </a:r>
                <a:endParaRPr lang="vi-VN" sz="26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217611" y="2895600"/>
              <a:ext cx="1461218" cy="457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Arial" pitchFamily="34" charset="0"/>
                  <a:cs typeface="Arial" pitchFamily="34" charset="0"/>
                </a:rPr>
                <a:t>Chú ý :</a:t>
              </a:r>
            </a:p>
          </p:txBody>
        </p:sp>
      </p:grpSp>
      <p:sp>
        <p:nvSpPr>
          <p:cNvPr id="27" name="AutoShape 4"/>
          <p:cNvSpPr>
            <a:spLocks noChangeArrowheads="1"/>
          </p:cNvSpPr>
          <p:nvPr/>
        </p:nvSpPr>
        <p:spPr bwMode="gray">
          <a:xfrm>
            <a:off x="447214" y="95249"/>
            <a:ext cx="5286803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CỘNG HAI PHÂN THỨC CÙNG MẪU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012" y="609600"/>
            <a:ext cx="701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cùng mẫu 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2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1" y="1219200"/>
            <a:ext cx="108823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0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2" y="2881562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91683" y="3510912"/>
            <a:ext cx="1816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latin typeface="Arial" pitchFamily="34" charset="0"/>
                <a:cs typeface="Arial" pitchFamily="34" charset="0"/>
              </a:rPr>
              <a:t>Ta có :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991549"/>
              </p:ext>
            </p:extLst>
          </p:nvPr>
        </p:nvGraphicFramePr>
        <p:xfrm>
          <a:off x="3908452" y="3352800"/>
          <a:ext cx="4814888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54000" imgH="419040" progId="Equation.DSMT4">
                  <p:embed/>
                </p:oleObj>
              </mc:Choice>
              <mc:Fallback>
                <p:oleObj name="Equation" r:id="rId4" imgW="18540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8452" y="3352800"/>
                        <a:ext cx="4814888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5286803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CỘNG HAI PHÂN THỨC CÙNG MẪU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7012" y="609600"/>
            <a:ext cx="701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cùng mẫu 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603681"/>
              </p:ext>
            </p:extLst>
          </p:nvPr>
        </p:nvGraphicFramePr>
        <p:xfrm>
          <a:off x="8685212" y="3352800"/>
          <a:ext cx="2538413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419040" progId="Equation.DSMT4">
                  <p:embed/>
                </p:oleObj>
              </mc:Choice>
              <mc:Fallback>
                <p:oleObj name="Equation" r:id="rId6" imgW="9777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5212" y="3352800"/>
                        <a:ext cx="2538413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66912"/>
              </p:ext>
            </p:extLst>
          </p:nvPr>
        </p:nvGraphicFramePr>
        <p:xfrm>
          <a:off x="6246812" y="4572000"/>
          <a:ext cx="1779588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419040" progId="Equation.DSMT4">
                  <p:embed/>
                </p:oleObj>
              </mc:Choice>
              <mc:Fallback>
                <p:oleObj name="Equation" r:id="rId8" imgW="6858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2" y="4572000"/>
                        <a:ext cx="1779588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994118"/>
              </p:ext>
            </p:extLst>
          </p:nvPr>
        </p:nvGraphicFramePr>
        <p:xfrm>
          <a:off x="8075612" y="4876800"/>
          <a:ext cx="15494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96880" imgH="203040" progId="Equation.DSMT4">
                  <p:embed/>
                </p:oleObj>
              </mc:Choice>
              <mc:Fallback>
                <p:oleObj name="Equation" r:id="rId10" imgW="596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612" y="4876800"/>
                        <a:ext cx="154940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2" name="Picture 40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106326"/>
            <a:ext cx="118157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1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17" y="3048000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328134"/>
              </p:ext>
            </p:extLst>
          </p:nvPr>
        </p:nvGraphicFramePr>
        <p:xfrm>
          <a:off x="3822172" y="3586163"/>
          <a:ext cx="4437063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9560" imgH="419040" progId="Equation.DSMT4">
                  <p:embed/>
                </p:oleObj>
              </mc:Choice>
              <mc:Fallback>
                <p:oleObj name="Equation" r:id="rId4" imgW="18795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2172" y="3586163"/>
                        <a:ext cx="4437063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447214" y="95249"/>
            <a:ext cx="5286803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CỘNG HAI PHÂN THỨC CÙNG MẪU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012" y="609600"/>
            <a:ext cx="7010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cùng mẫu 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0433" y="3624263"/>
            <a:ext cx="1816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Arial" pitchFamily="34" charset="0"/>
                <a:cs typeface="Arial" pitchFamily="34" charset="0"/>
              </a:rPr>
              <a:t>a) Ta có :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786125"/>
              </p:ext>
            </p:extLst>
          </p:nvPr>
        </p:nvGraphicFramePr>
        <p:xfrm>
          <a:off x="8254999" y="3566637"/>
          <a:ext cx="809625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720" imgH="419040" progId="Equation.DSMT4">
                  <p:embed/>
                </p:oleObj>
              </mc:Choice>
              <mc:Fallback>
                <p:oleObj name="Equation" r:id="rId6" imgW="3427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4999" y="3566637"/>
                        <a:ext cx="809625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990094"/>
              </p:ext>
            </p:extLst>
          </p:nvPr>
        </p:nvGraphicFramePr>
        <p:xfrm>
          <a:off x="9093199" y="3551876"/>
          <a:ext cx="658813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360" imgH="419040" progId="Equation.DSMT4">
                  <p:embed/>
                </p:oleObj>
              </mc:Choice>
              <mc:Fallback>
                <p:oleObj name="Equation" r:id="rId8" imgW="2793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3199" y="3551876"/>
                        <a:ext cx="658813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856455" y="5105400"/>
            <a:ext cx="1816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Arial" pitchFamily="34" charset="0"/>
                <a:cs typeface="Arial" pitchFamily="34" charset="0"/>
              </a:rPr>
              <a:t>b) Ta có : 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545064"/>
              </p:ext>
            </p:extLst>
          </p:nvPr>
        </p:nvGraphicFramePr>
        <p:xfrm>
          <a:off x="3714750" y="4983163"/>
          <a:ext cx="4167188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65080" imgH="393480" progId="Equation.DSMT4">
                  <p:embed/>
                </p:oleObj>
              </mc:Choice>
              <mc:Fallback>
                <p:oleObj name="Equation" r:id="rId10" imgW="1765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4983163"/>
                        <a:ext cx="4167188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08168"/>
              </p:ext>
            </p:extLst>
          </p:nvPr>
        </p:nvGraphicFramePr>
        <p:xfrm>
          <a:off x="7894637" y="4981575"/>
          <a:ext cx="1230313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20560" imgH="393480" progId="Equation.DSMT4">
                  <p:embed/>
                </p:oleObj>
              </mc:Choice>
              <mc:Fallback>
                <p:oleObj name="Equation" r:id="rId12" imgW="52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637" y="4981575"/>
                        <a:ext cx="1230313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41" name="Picture 47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60462"/>
            <a:ext cx="1182052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10" y="26670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484999" y="2971800"/>
                <a:ext cx="38306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v"/>
                </a:pPr>
                <a:r>
                  <a:rPr lang="en-US" b="1">
                    <a:latin typeface="Arial" pitchFamily="34" charset="0"/>
                    <a:cs typeface="Arial" pitchFamily="34" charset="0"/>
                  </a:rPr>
                  <a:t>MTC :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𝒙𝒚</m:t>
                    </m:r>
                  </m:oMath>
                </a14:m>
                <a:endParaRPr lang="vi-VN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999" y="2971800"/>
                <a:ext cx="3830638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2229" t="-933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594484"/>
              </p:ext>
            </p:extLst>
          </p:nvPr>
        </p:nvGraphicFramePr>
        <p:xfrm>
          <a:off x="5408612" y="5029200"/>
          <a:ext cx="1108075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9800" imgH="419040" progId="Equation.DSMT4">
                  <p:embed/>
                </p:oleObj>
              </mc:Choice>
              <mc:Fallback>
                <p:oleObj name="Equation" r:id="rId6" imgW="469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08612" y="5029200"/>
                        <a:ext cx="1108075" cy="98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886637" y="3429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itchFamily="34" charset="0"/>
                <a:cs typeface="Arial" pitchFamily="34" charset="0"/>
              </a:rPr>
              <a:t>N</a:t>
            </a:r>
            <a:r>
              <a:rPr lang="vi-VN" b="1">
                <a:latin typeface="Arial" pitchFamily="34" charset="0"/>
                <a:cs typeface="Arial" pitchFamily="34" charset="0"/>
              </a:rPr>
              <a:t>hân tử </a:t>
            </a:r>
            <a:r>
              <a:rPr lang="en-US" b="1">
                <a:latin typeface="Arial" pitchFamily="34" charset="0"/>
                <a:cs typeface="Arial" pitchFamily="34" charset="0"/>
              </a:rPr>
              <a:t>phụ của x là y</a:t>
            </a:r>
            <a:endParaRPr lang="vi-VN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447214" y="95249"/>
            <a:ext cx="50375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. CỘNG HAI PHÂN THỨC KHÁC MẪU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214" y="635318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khác mẫu.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6637" y="3921443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itchFamily="34" charset="0"/>
                <a:cs typeface="Arial" pitchFamily="34" charset="0"/>
              </a:rPr>
              <a:t>N</a:t>
            </a:r>
            <a:r>
              <a:rPr lang="vi-VN" b="1">
                <a:latin typeface="Arial" pitchFamily="34" charset="0"/>
                <a:cs typeface="Arial" pitchFamily="34" charset="0"/>
              </a:rPr>
              <a:t>hân tử </a:t>
            </a:r>
            <a:r>
              <a:rPr lang="en-US" b="1">
                <a:latin typeface="Arial" pitchFamily="34" charset="0"/>
                <a:cs typeface="Arial" pitchFamily="34" charset="0"/>
              </a:rPr>
              <a:t>phụ của y là x</a:t>
            </a:r>
            <a:endParaRPr lang="vi-VN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86636" y="4454843"/>
            <a:ext cx="8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itchFamily="34" charset="0"/>
                <a:cs typeface="Arial" pitchFamily="34" charset="0"/>
              </a:rPr>
              <a:t>N</a:t>
            </a:r>
            <a:r>
              <a:rPr lang="vi-VN" b="1">
                <a:latin typeface="Arial" pitchFamily="34" charset="0"/>
                <a:cs typeface="Arial" pitchFamily="34" charset="0"/>
              </a:rPr>
              <a:t>hân</a:t>
            </a:r>
            <a:r>
              <a:rPr lang="en-US" b="1">
                <a:latin typeface="Arial" pitchFamily="34" charset="0"/>
                <a:cs typeface="Arial" pitchFamily="34" charset="0"/>
              </a:rPr>
              <a:t> cả</a:t>
            </a:r>
            <a:r>
              <a:rPr lang="vi-VN" b="1">
                <a:latin typeface="Arial" pitchFamily="34" charset="0"/>
                <a:cs typeface="Arial" pitchFamily="34" charset="0"/>
              </a:rPr>
              <a:t> tử </a:t>
            </a:r>
            <a:r>
              <a:rPr lang="en-US" b="1">
                <a:latin typeface="Arial" pitchFamily="34" charset="0"/>
                <a:cs typeface="Arial" pitchFamily="34" charset="0"/>
              </a:rPr>
              <a:t>và mẫu của mỗi phân thức với nhân tử phụ tương ứng</a:t>
            </a:r>
            <a:endParaRPr lang="vi-VN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496714"/>
              </p:ext>
            </p:extLst>
          </p:nvPr>
        </p:nvGraphicFramePr>
        <p:xfrm>
          <a:off x="6741880" y="5029200"/>
          <a:ext cx="1585913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419040" progId="Equation.DSMT4">
                  <p:embed/>
                </p:oleObj>
              </mc:Choice>
              <mc:Fallback>
                <p:oleObj name="Equation" r:id="rId8" imgW="672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41880" y="5029200"/>
                        <a:ext cx="1585913" cy="98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801" name="Picture 15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1149043"/>
            <a:ext cx="116998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8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4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10" y="2967335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118181" y="3558529"/>
            <a:ext cx="1757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b="1">
                <a:latin typeface="Arial" pitchFamily="34" charset="0"/>
                <a:cs typeface="Arial" pitchFamily="34" charset="0"/>
              </a:rPr>
              <a:t>Ta có : </a:t>
            </a:r>
            <a:endParaRPr lang="vi-VN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447214" y="95249"/>
            <a:ext cx="50375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. CỘNG HAI PHÂN THỨC KHÁC MẪU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214" y="635318"/>
            <a:ext cx="6942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 tắc cộng hai phân thức khác mẫu.</a:t>
            </a:r>
            <a:endParaRPr lang="vi-VN" sz="26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025473"/>
              </p:ext>
            </p:extLst>
          </p:nvPr>
        </p:nvGraphicFramePr>
        <p:xfrm>
          <a:off x="4754721" y="3358911"/>
          <a:ext cx="2635091" cy="1087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5920" imgH="419040" progId="Equation.DSMT4">
                  <p:embed/>
                </p:oleObj>
              </mc:Choice>
              <mc:Fallback>
                <p:oleObj name="Equation" r:id="rId4" imgW="101592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721" y="3358911"/>
                        <a:ext cx="2635091" cy="1087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09702" y="4779962"/>
            <a:ext cx="114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itchFamily="34" charset="0"/>
                <a:cs typeface="Arial" pitchFamily="34" charset="0"/>
              </a:rPr>
              <a:t>Vậy :</a:t>
            </a:r>
            <a:endParaRPr lang="vi-VN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682000"/>
              </p:ext>
            </p:extLst>
          </p:nvPr>
        </p:nvGraphicFramePr>
        <p:xfrm>
          <a:off x="4832350" y="4551362"/>
          <a:ext cx="2405062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7000" imgH="419040" progId="Equation.DSMT4">
                  <p:embed/>
                </p:oleObj>
              </mc:Choice>
              <mc:Fallback>
                <p:oleObj name="Equation" r:id="rId6" imgW="9270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4551362"/>
                        <a:ext cx="2405062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334" name="Picture 1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1127761"/>
            <a:ext cx="116998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4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44812</TotalTime>
  <Words>770</Words>
  <Application>Microsoft Office PowerPoint</Application>
  <PresentationFormat>Custom</PresentationFormat>
  <Paragraphs>92</Paragraphs>
  <Slides>35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Nga Nguyễn Thị</cp:lastModifiedBy>
  <cp:revision>2864</cp:revision>
  <dcterms:created xsi:type="dcterms:W3CDTF">2021-08-04T05:24:17Z</dcterms:created>
  <dcterms:modified xsi:type="dcterms:W3CDTF">2025-02-26T01:37:02Z</dcterms:modified>
</cp:coreProperties>
</file>