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66" r:id="rId3"/>
    <p:sldId id="257" r:id="rId4"/>
    <p:sldId id="258" r:id="rId5"/>
    <p:sldId id="317" r:id="rId6"/>
    <p:sldId id="259" r:id="rId7"/>
    <p:sldId id="260" r:id="rId8"/>
    <p:sldId id="267" r:id="rId9"/>
    <p:sldId id="268" r:id="rId10"/>
    <p:sldId id="271" r:id="rId11"/>
    <p:sldId id="319" r:id="rId12"/>
    <p:sldId id="318" r:id="rId13"/>
    <p:sldId id="269" r:id="rId14"/>
    <p:sldId id="320" r:id="rId15"/>
    <p:sldId id="273" r:id="rId16"/>
    <p:sldId id="321" r:id="rId17"/>
    <p:sldId id="275" r:id="rId18"/>
    <p:sldId id="278" r:id="rId19"/>
    <p:sldId id="289" r:id="rId20"/>
    <p:sldId id="322" r:id="rId21"/>
    <p:sldId id="280" r:id="rId22"/>
    <p:sldId id="323" r:id="rId23"/>
    <p:sldId id="297" r:id="rId24"/>
    <p:sldId id="261" r:id="rId25"/>
    <p:sldId id="298" r:id="rId26"/>
    <p:sldId id="299" r:id="rId27"/>
    <p:sldId id="300" r:id="rId28"/>
    <p:sldId id="301" r:id="rId29"/>
    <p:sldId id="303" r:id="rId30"/>
    <p:sldId id="306" r:id="rId31"/>
    <p:sldId id="310" r:id="rId32"/>
    <p:sldId id="325" r:id="rId33"/>
    <p:sldId id="311" r:id="rId34"/>
    <p:sldId id="312" r:id="rId35"/>
    <p:sldId id="326" r:id="rId36"/>
    <p:sldId id="327" r:id="rId37"/>
    <p:sldId id="329" r:id="rId38"/>
    <p:sldId id="330" r:id="rId39"/>
    <p:sldId id="331" r:id="rId40"/>
    <p:sldId id="332" r:id="rId41"/>
    <p:sldId id="262" r:id="rId42"/>
    <p:sldId id="265" r:id="rId43"/>
    <p:sldId id="333" r:id="rId44"/>
  </p:sldIdLst>
  <p:sldSz cx="18288000" cy="10287000"/>
  <p:notesSz cx="6858000" cy="9144000"/>
  <p:embeddedFontLst>
    <p:embeddedFont>
      <p:font typeface="Cambria Math" panose="0204050305040603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2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B15C6-4F23-40DE-8FF2-C89334E4E1CF}"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982E4-5674-41B9-B9B1-C619AE80F542}" type="slidenum">
              <a:rPr lang="en-US" smtClean="0"/>
              <a:t>‹#›</a:t>
            </a:fld>
            <a:endParaRPr lang="en-US"/>
          </a:p>
        </p:txBody>
      </p:sp>
    </p:spTree>
    <p:extLst>
      <p:ext uri="{BB962C8B-B14F-4D97-AF65-F5344CB8AC3E}">
        <p14:creationId xmlns:p14="http://schemas.microsoft.com/office/powerpoint/2010/main" val="54739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B982E4-5674-41B9-B9B1-C619AE80F542}" type="slidenum">
              <a:rPr lang="en-US" smtClean="0"/>
              <a:t>14</a:t>
            </a:fld>
            <a:endParaRPr lang="en-US"/>
          </a:p>
        </p:txBody>
      </p:sp>
    </p:spTree>
    <p:extLst>
      <p:ext uri="{BB962C8B-B14F-4D97-AF65-F5344CB8AC3E}">
        <p14:creationId xmlns:p14="http://schemas.microsoft.com/office/powerpoint/2010/main" val="413330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2.svg"/><Relationship Id="rId12" Type="http://schemas.openxmlformats.org/officeDocument/2006/relationships/image" Target="../media/image41.png"/><Relationship Id="rId17" Type="http://schemas.openxmlformats.org/officeDocument/2006/relationships/image" Target="../media/image14.svg"/><Relationship Id="rId2" Type="http://schemas.openxmlformats.org/officeDocument/2006/relationships/image" Target="../media/image21.png"/><Relationship Id="rId16"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41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80.png"/><Relationship Id="rId14" Type="http://schemas.openxmlformats.org/officeDocument/2006/relationships/image" Target="../media/image6.svg"/></Relationships>
</file>

<file path=ppt/slides/_rels/slide11.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2.svg"/><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6.svg"/><Relationship Id="rId58" Type="http://schemas.openxmlformats.org/officeDocument/2006/relationships/image" Target="../media/image47.png"/><Relationship Id="rId5" Type="http://schemas.openxmlformats.org/officeDocument/2006/relationships/image" Target="../media/image30.svg"/><Relationship Id="rId15" Type="http://schemas.openxmlformats.org/officeDocument/2006/relationships/image" Target="../media/image43.svg"/><Relationship Id="rId57" Type="http://schemas.openxmlformats.org/officeDocument/2006/relationships/image" Target="../media/image46.png"/><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43.png"/><Relationship Id="rId14" Type="http://schemas.openxmlformats.org/officeDocument/2006/relationships/image" Target="../media/image42.png"/><Relationship Id="rId56" Type="http://schemas.openxmlformats.org/officeDocument/2006/relationships/image" Target="../media/image450.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20.svg"/><Relationship Id="rId21" Type="http://schemas.openxmlformats.org/officeDocument/2006/relationships/image" Target="../media/image52.png"/><Relationship Id="rId7" Type="http://schemas.openxmlformats.org/officeDocument/2006/relationships/image" Target="../media/image2.svg"/><Relationship Id="rId2" Type="http://schemas.openxmlformats.org/officeDocument/2006/relationships/image" Target="../media/image19.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png"/><Relationship Id="rId24" Type="http://schemas.openxmlformats.org/officeDocument/2006/relationships/image" Target="../media/image6.svg"/><Relationship Id="rId5" Type="http://schemas.openxmlformats.org/officeDocument/2006/relationships/image" Target="../media/image37.svg"/><Relationship Id="rId23" Type="http://schemas.openxmlformats.org/officeDocument/2006/relationships/image" Target="../media/image5.png"/><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5.svg"/><Relationship Id="rId22"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29.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0.svg"/><Relationship Id="rId9" Type="http://schemas.openxmlformats.org/officeDocument/2006/relationships/image" Target="../media/image13.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2.svg"/><Relationship Id="rId12"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55.png"/><Relationship Id="rId1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8" Type="http://schemas.openxmlformats.org/officeDocument/2006/relationships/image" Target="../media/image570.png"/><Relationship Id="rId3" Type="http://schemas.openxmlformats.org/officeDocument/2006/relationships/image" Target="../media/image22.svg"/><Relationship Id="rId21" Type="http://schemas.openxmlformats.org/officeDocument/2006/relationships/image" Target="../media/image40.png"/><Relationship Id="rId2" Type="http://schemas.openxmlformats.org/officeDocument/2006/relationships/image" Target="../media/image21.png"/><Relationship Id="rId20" Type="http://schemas.microsoft.com/office/2007/relationships/hdphoto" Target="../media/hdphoto3.wdp"/><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5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7.svg"/><Relationship Id="rId21" Type="http://schemas.openxmlformats.org/officeDocument/2006/relationships/image" Target="../media/image44.png"/><Relationship Id="rId7" Type="http://schemas.openxmlformats.org/officeDocument/2006/relationships/image" Target="../media/image15.png"/><Relationship Id="rId2" Type="http://schemas.openxmlformats.org/officeDocument/2006/relationships/image" Target="../media/image3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9.png"/><Relationship Id="rId23" Type="http://schemas.openxmlformats.org/officeDocument/2006/relationships/image" Target="../media/image57.png"/><Relationship Id="rId22" Type="http://schemas.openxmlformats.org/officeDocument/2006/relationships/image" Target="../media/image45.svg"/></Relationships>
</file>

<file path=ppt/slides/_rels/slide19.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2.svg"/><Relationship Id="rId21" Type="http://schemas.openxmlformats.org/officeDocument/2006/relationships/image" Target="../media/image58.png"/><Relationship Id="rId12" Type="http://schemas.openxmlformats.org/officeDocument/2006/relationships/image" Target="../media/image15.png"/><Relationship Id="rId2" Type="http://schemas.openxmlformats.org/officeDocument/2006/relationships/image" Target="../media/image21.png"/><Relationship Id="rId20" Type="http://schemas.openxmlformats.org/officeDocument/2006/relationships/image" Target="../media/image64.png"/><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30.svg"/><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22.svg"/><Relationship Id="rId17" Type="http://schemas.openxmlformats.org/officeDocument/2006/relationships/image" Target="../media/image10.svg"/><Relationship Id="rId2" Type="http://schemas.openxmlformats.org/officeDocument/2006/relationships/image" Target="../media/image19.png"/><Relationship Id="rId16" Type="http://schemas.openxmlformats.org/officeDocument/2006/relationships/image" Target="../media/image9.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15" Type="http://schemas.openxmlformats.org/officeDocument/2006/relationships/image" Target="../media/image130.png"/><Relationship Id="rId19" Type="http://schemas.openxmlformats.org/officeDocument/2006/relationships/image" Target="../media/image2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67.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24" Type="http://schemas.openxmlformats.org/officeDocument/2006/relationships/image" Target="../media/image68.png"/><Relationship Id="rId5" Type="http://schemas.openxmlformats.org/officeDocument/2006/relationships/image" Target="../media/image2.svg"/><Relationship Id="rId23" Type="http://schemas.openxmlformats.org/officeDocument/2006/relationships/image" Target="../media/image30.svg"/><Relationship Id="rId4" Type="http://schemas.openxmlformats.org/officeDocument/2006/relationships/image" Target="../media/image1.png"/><Relationship Id="rId22" Type="http://schemas.openxmlformats.org/officeDocument/2006/relationships/image" Target="../media/image29.png"/></Relationships>
</file>

<file path=ppt/slides/_rels/slide21.xml.rels><?xml version="1.0" encoding="UTF-8" standalone="yes"?>
<Relationships xmlns="http://schemas.openxmlformats.org/package/2006/relationships"><Relationship Id="rId18" Type="http://schemas.openxmlformats.org/officeDocument/2006/relationships/image" Target="../media/image69.png"/><Relationship Id="rId26" Type="http://schemas.openxmlformats.org/officeDocument/2006/relationships/image" Target="../media/image16.svg"/><Relationship Id="rId3" Type="http://schemas.openxmlformats.org/officeDocument/2006/relationships/image" Target="../media/image30.svg"/><Relationship Id="rId21" Type="http://schemas.openxmlformats.org/officeDocument/2006/relationships/image" Target="../media/image71.png"/><Relationship Id="rId25" Type="http://schemas.openxmlformats.org/officeDocument/2006/relationships/image" Target="../media/image15.png"/><Relationship Id="rId2"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slideLayout" Target="../slideLayouts/slideLayout7.xml"/><Relationship Id="rId24" Type="http://schemas.microsoft.com/office/2007/relationships/hdphoto" Target="../media/hdphoto4.wdp"/><Relationship Id="rId5" Type="http://schemas.openxmlformats.org/officeDocument/2006/relationships/image" Target="../media/image14.svg"/><Relationship Id="rId23" Type="http://schemas.openxmlformats.org/officeDocument/2006/relationships/image" Target="../media/image62.png"/><Relationship Id="rId19" Type="http://schemas.openxmlformats.org/officeDocument/2006/relationships/image" Target="../media/image61.png"/><Relationship Id="rId4" Type="http://schemas.openxmlformats.org/officeDocument/2006/relationships/image" Target="../media/image13.png"/><Relationship Id="rId22"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76.png"/><Relationship Id="rId2" Type="http://schemas.openxmlformats.org/officeDocument/2006/relationships/image" Target="../media/image13.png"/><Relationship Id="rId20"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25.png"/><Relationship Id="rId23" Type="http://schemas.openxmlformats.org/officeDocument/2006/relationships/image" Target="../media/image16.svg"/><Relationship Id="rId4" Type="http://schemas.openxmlformats.org/officeDocument/2006/relationships/image" Target="../media/image61.png"/><Relationship Id="rId22"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21" Type="http://schemas.openxmlformats.org/officeDocument/2006/relationships/image" Target="../media/image81.png"/><Relationship Id="rId7" Type="http://schemas.openxmlformats.org/officeDocument/2006/relationships/image" Target="../media/image6.svg"/><Relationship Id="rId2" Type="http://schemas.openxmlformats.org/officeDocument/2006/relationships/image" Target="../media/image21.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4.png"/><Relationship Id="rId3" Type="http://schemas.openxmlformats.org/officeDocument/2006/relationships/image" Target="../media/image20.svg"/><Relationship Id="rId7" Type="http://schemas.openxmlformats.org/officeDocument/2006/relationships/image" Target="../media/image37.svg"/><Relationship Id="rId17" Type="http://schemas.openxmlformats.org/officeDocument/2006/relationships/image" Target="../media/image88.png"/><Relationship Id="rId2" Type="http://schemas.openxmlformats.org/officeDocument/2006/relationships/image" Target="../media/image19.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svg"/><Relationship Id="rId15" Type="http://schemas.openxmlformats.org/officeDocument/2006/relationships/image" Target="../media/image86.png"/><Relationship Id="rId10" Type="http://schemas.openxmlformats.org/officeDocument/2006/relationships/image" Target="../media/image2.svg"/><Relationship Id="rId4" Type="http://schemas.openxmlformats.org/officeDocument/2006/relationships/image" Target="../media/image3.png"/><Relationship Id="rId9" Type="http://schemas.openxmlformats.org/officeDocument/2006/relationships/image" Target="../media/image1.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73.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91.png"/><Relationship Id="rId2" Type="http://schemas.openxmlformats.org/officeDocument/2006/relationships/image" Target="../media/image19.png"/><Relationship Id="rId16" Type="http://schemas.openxmlformats.org/officeDocument/2006/relationships/image" Target="../media/image90.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19" Type="http://schemas.openxmlformats.org/officeDocument/2006/relationships/image" Target="../media/image93.png"/><Relationship Id="rId4" Type="http://schemas.openxmlformats.org/officeDocument/2006/relationships/image" Target="../media/image5.png"/><Relationship Id="rId9"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95.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74.png"/><Relationship Id="rId2" Type="http://schemas.openxmlformats.org/officeDocument/2006/relationships/image" Target="../media/image19.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sv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6.svg"/></Relationships>
</file>

<file path=ppt/slides/_rels/slide3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21" Type="http://schemas.openxmlformats.org/officeDocument/2006/relationships/image" Target="../media/image79.png"/><Relationship Id="rId7" Type="http://schemas.openxmlformats.org/officeDocument/2006/relationships/image" Target="../media/image29.png"/><Relationship Id="rId12" Type="http://schemas.microsoft.com/office/2007/relationships/hdphoto" Target="../media/hdphoto5.wdp"/><Relationship Id="rId2" Type="http://schemas.openxmlformats.org/officeDocument/2006/relationships/image" Target="../media/image19.png"/><Relationship Id="rId20" Type="http://schemas.openxmlformats.org/officeDocument/2006/relationships/image" Target="../media/image980.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8.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77.pn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9.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microsoft.com/office/2007/relationships/hdphoto" Target="../media/hdphoto6.wdp"/><Relationship Id="rId4" Type="http://schemas.openxmlformats.org/officeDocument/2006/relationships/image" Target="../media/image77.png"/><Relationship Id="rId9" Type="http://schemas.openxmlformats.org/officeDocument/2006/relationships/image" Target="../media/image82.png"/></Relationships>
</file>

<file path=ppt/slides/_rels/slide36.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2.svg"/><Relationship Id="rId2" Type="http://schemas.openxmlformats.org/officeDocument/2006/relationships/image" Target="../media/image21.png"/><Relationship Id="rId20"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3.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2.svg"/><Relationship Id="rId2" Type="http://schemas.openxmlformats.org/officeDocument/2006/relationships/image" Target="../media/image21.png"/><Relationship Id="rId20"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svg"/><Relationship Id="rId2" Type="http://schemas.openxmlformats.org/officeDocument/2006/relationships/image" Target="../media/image21.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svg"/><Relationship Id="rId15" Type="http://schemas.openxmlformats.org/officeDocument/2006/relationships/image" Target="../media/image105.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2.svg"/><Relationship Id="rId12"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6.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5" Type="http://schemas.openxmlformats.org/officeDocument/2006/relationships/image" Target="../media/image110.png"/><Relationship Id="rId4" Type="http://schemas.openxmlformats.org/officeDocument/2006/relationships/image" Target="../media/image70.png"/><Relationship Id="rId14"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10" Type="http://schemas.openxmlformats.org/officeDocument/2006/relationships/image" Target="../media/image2.svg"/><Relationship Id="rId4" Type="http://schemas.openxmlformats.org/officeDocument/2006/relationships/image" Target="../media/image21.png"/><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4.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22.svg"/><Relationship Id="rId12" Type="http://schemas.openxmlformats.org/officeDocument/2006/relationships/image" Target="../media/image14.svg"/><Relationship Id="rId2" Type="http://schemas.openxmlformats.org/officeDocument/2006/relationships/image" Target="../media/image21.png"/><Relationship Id="rId20" Type="http://schemas.openxmlformats.org/officeDocument/2006/relationships/image" Target="../media/image260.png"/><Relationship Id="rId1" Type="http://schemas.openxmlformats.org/officeDocument/2006/relationships/slideLayout" Target="../slideLayouts/slideLayout7.xml"/><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240.png"/><Relationship Id="rId4" Type="http://schemas.openxmlformats.org/officeDocument/2006/relationships/image" Target="../media/image32.png"/><Relationship Id="rId1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7.svg"/><Relationship Id="rId10"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8"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37.svg"/><Relationship Id="rId19" Type="http://schemas.openxmlformats.org/officeDocument/2006/relationships/image" Target="../media/image38.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9.png"/><Relationship Id="rId17" Type="http://schemas.openxmlformats.org/officeDocument/2006/relationships/image" Target="../media/image360.png"/><Relationship Id="rId2" Type="http://schemas.openxmlformats.org/officeDocument/2006/relationships/image" Target="../media/image36.png"/><Relationship Id="rId16" Type="http://schemas.openxmlformats.org/officeDocument/2006/relationships/image" Target="../media/image350.png"/><Relationship Id="rId1" Type="http://schemas.openxmlformats.org/officeDocument/2006/relationships/slideLayout" Target="../slideLayouts/slideLayout7.xml"/><Relationship Id="rId6"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4353">
            <a:off x="2300911" y="-154440"/>
            <a:ext cx="2168417" cy="2366280"/>
          </a:xfrm>
          <a:prstGeom prst="rect">
            <a:avLst/>
          </a:prstGeom>
        </p:spPr>
      </p:pic>
      <p:pic>
        <p:nvPicPr>
          <p:cNvPr id="4" name="Picture 4"/>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1581">
            <a:off x="6583946" y="8417271"/>
            <a:ext cx="2560054" cy="841029"/>
          </a:xfrm>
          <a:prstGeom prst="rect">
            <a:avLst/>
          </a:prstGeom>
        </p:spPr>
      </p:pic>
      <p:pic>
        <p:nvPicPr>
          <p:cNvPr id="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1843984" y="7658791"/>
            <a:ext cx="2357989" cy="23579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81400" y="2444918"/>
            <a:ext cx="20544560" cy="4956375"/>
          </a:xfrm>
          <a:prstGeom prst="rect">
            <a:avLst/>
          </a:prstGeom>
        </p:spPr>
      </p:pic>
      <p:pic>
        <p:nvPicPr>
          <p:cNvPr id="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1611388" y="8453933"/>
            <a:ext cx="2411310" cy="1608734"/>
          </a:xfrm>
          <a:prstGeom prst="rect">
            <a:avLst/>
          </a:prstGeom>
        </p:spPr>
      </p:pic>
      <p:pic>
        <p:nvPicPr>
          <p:cNvPr id="9" name="Picture 9"/>
          <p:cNvPicPr>
            <a:picLocks noChangeAspect="1"/>
          </p:cNvPicPr>
          <p:nvPr/>
        </p:nvPicPr>
        <p:blipFill>
          <a:blip r:embed="rId12">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66437">
            <a:off x="13264286" y="466089"/>
            <a:ext cx="2303915" cy="2115413"/>
          </a:xfrm>
          <a:prstGeom prst="rect">
            <a:avLst/>
          </a:prstGeom>
        </p:spPr>
      </p:pic>
      <p:pic>
        <p:nvPicPr>
          <p:cNvPr id="10" name="Picture 10"/>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5462">
            <a:off x="16211832" y="7945985"/>
            <a:ext cx="1964781" cy="1783602"/>
          </a:xfrm>
          <a:prstGeom prst="rect">
            <a:avLst/>
          </a:prstGeom>
        </p:spPr>
      </p:pic>
      <p:pic>
        <p:nvPicPr>
          <p:cNvPr id="11" name="Picture 11"/>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12537" y="-223282"/>
            <a:ext cx="2387978" cy="2374244"/>
          </a:xfrm>
          <a:prstGeom prst="rect">
            <a:avLst/>
          </a:prstGeom>
        </p:spPr>
      </p:pic>
      <p:pic>
        <p:nvPicPr>
          <p:cNvPr id="12" name="Picture 2"/>
          <p:cNvPicPr>
            <a:picLocks noChangeAspect="1"/>
          </p:cNvPicPr>
          <p:nvPr/>
        </p:nvPicPr>
        <p:blipFill>
          <a:blip r:embed="rId1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28600" y="3997431"/>
            <a:ext cx="2091666" cy="2080257"/>
          </a:xfrm>
          <a:prstGeom prst="rect">
            <a:avLst/>
          </a:prstGeom>
        </p:spPr>
      </p:pic>
      <p:sp>
        <p:nvSpPr>
          <p:cNvPr id="13" name="Google Shape;7484;p29"/>
          <p:cNvSpPr txBox="1">
            <a:spLocks/>
          </p:cNvSpPr>
          <p:nvPr/>
        </p:nvSpPr>
        <p:spPr>
          <a:xfrm>
            <a:off x="2438400" y="3205434"/>
            <a:ext cx="1349569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a:t>
            </a:r>
            <a:r>
              <a:rPr kumimoji="0" lang="en-US" sz="7500" b="1" i="0" u="none" strike="noStrike" kern="0" cap="none" spc="0" normalizeH="0" noProof="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BUỔI HỌC HÔM </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NAY</a:t>
            </a:r>
            <a:r>
              <a:rPr kumimoji="0" lang="vi-VN"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2790406" y="721824"/>
            <a:ext cx="10773194" cy="1203330"/>
            <a:chOff x="3663045" y="869613"/>
            <a:chExt cx="107731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8822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2971800" y="2245824"/>
                <a:ext cx="15697200" cy="2762936"/>
              </a:xfrm>
              <a:prstGeom prst="rect">
                <a:avLst/>
              </a:prstGeom>
            </p:spPr>
            <p:txBody>
              <a:bodyPr wrap="square">
                <a:spAutoFit/>
              </a:bodyPr>
              <a:lstStyle/>
              <a:p>
                <a:pPr>
                  <a:lnSpc>
                    <a:spcPct val="150000"/>
                  </a:lnSpc>
                </a:pPr>
                <a:r>
                  <a:rPr lang="en-US" sz="4000">
                    <a:solidFill>
                      <a:schemeClr val="bg1"/>
                    </a:solidFill>
                    <a:latin typeface="OpenSans"/>
                  </a:rPr>
                  <a:t>Phân tích các đa thức sau thành nhân tử:</a:t>
                </a:r>
              </a:p>
              <a:p>
                <a:pPr>
                  <a:lnSpc>
                    <a:spcPct val="150000"/>
                  </a:lnSpc>
                </a:pPr>
                <a:r>
                  <a:rPr lang="en-US" sz="4000">
                    <a:solidFill>
                      <a:schemeClr val="bg1"/>
                    </a:solidFill>
                    <a:latin typeface="OpenSans"/>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solidFill>
                    <a:schemeClr val="bg1"/>
                  </a:solidFill>
                  <a:latin typeface="OpenSans"/>
                </a:endParaRPr>
              </a:p>
              <a:p>
                <a:pPr>
                  <a:lnSpc>
                    <a:spcPct val="150000"/>
                  </a:lnSpc>
                </a:pPr>
                <a:r>
                  <a:rPr lang="en-US" sz="4000">
                    <a:solidFill>
                      <a:schemeClr val="bg1"/>
                    </a:solidFill>
                    <a:latin typeface="OpenSans"/>
                  </a:rPr>
                  <a:t>b)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oMath>
                </a14:m>
                <a:endParaRPr kumimoji="0" lang="en-US" sz="3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971800" y="2245824"/>
                <a:ext cx="15697200" cy="2762936"/>
              </a:xfrm>
              <a:prstGeom prst="rect">
                <a:avLst/>
              </a:prstGeom>
              <a:blipFill>
                <a:blip r:embed="rId9"/>
                <a:stretch>
                  <a:fillRect l="-1398" b="-7930"/>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1487" y="793636"/>
            <a:ext cx="2268301" cy="2130659"/>
          </a:xfrm>
          <a:prstGeom prst="rect">
            <a:avLst/>
          </a:prstGeom>
        </p:spPr>
      </p:pic>
      <p:pic>
        <p:nvPicPr>
          <p:cNvPr id="47" name="Picture 2"/>
          <p:cNvPicPr>
            <a:picLocks noChangeAspect="1"/>
          </p:cNvPicPr>
          <p:nvPr/>
        </p:nvPicPr>
        <p:blipFill>
          <a:blip r:embed="rId12"/>
          <a:srcRect/>
          <a:stretch>
            <a:fillRect/>
          </a:stretch>
        </p:blipFill>
        <p:spPr>
          <a:xfrm>
            <a:off x="16755481" y="8226483"/>
            <a:ext cx="1568614" cy="2211911"/>
          </a:xfrm>
          <a:prstGeom prst="rect">
            <a:avLst/>
          </a:prstGeom>
        </p:spPr>
      </p:pic>
      <p:sp>
        <p:nvSpPr>
          <p:cNvPr id="49" name="Oval Callout 48"/>
          <p:cNvSpPr/>
          <p:nvPr/>
        </p:nvSpPr>
        <p:spPr>
          <a:xfrm>
            <a:off x="8574023" y="5446224"/>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0"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628167" y="8506632"/>
            <a:ext cx="2068478" cy="206847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71800" y="6894024"/>
                <a:ext cx="11277600" cy="2440476"/>
              </a:xfrm>
              <a:prstGeom prst="rect">
                <a:avLst/>
              </a:prstGeom>
            </p:spPr>
            <p:txBody>
              <a:bodyPr wrap="square">
                <a:spAutoFit/>
              </a:bodyPr>
              <a:lstStyle/>
              <a:p>
                <a:pPr algn="just" fontAlgn="base">
                  <a:lnSpc>
                    <a:spcPct val="150000"/>
                  </a:lnSpc>
                  <a:spcBef>
                    <a:spcPts val="2400"/>
                  </a:spcBef>
                  <a:spcAft>
                    <a:spcPts val="24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Bef>
                    <a:spcPts val="2400"/>
                  </a:spcBef>
                  <a:spcAft>
                    <a:spcPts val="24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71800" y="6894024"/>
                <a:ext cx="11277600" cy="2440476"/>
              </a:xfrm>
              <a:prstGeom prst="rect">
                <a:avLst/>
              </a:prstGeom>
              <a:blipFill>
                <a:blip r:embed="rId15"/>
                <a:stretch>
                  <a:fillRect l="-1946" b="-10000"/>
                </a:stretch>
              </a:blipFill>
            </p:spPr>
            <p:txBody>
              <a:bodyPr/>
              <a:lstStyle/>
              <a:p>
                <a:r>
                  <a:rPr lang="en-US">
                    <a:noFill/>
                  </a:rPr>
                  <a:t> </a:t>
                </a:r>
              </a:p>
            </p:txBody>
          </p:sp>
        </mc:Fallback>
      </mc:AlternateContent>
      <p:pic>
        <p:nvPicPr>
          <p:cNvPr id="13" name="Picture 10"/>
          <p:cNvPicPr>
            <a:picLocks noChangeAspect="1"/>
          </p:cNvPicPr>
          <p:nvPr/>
        </p:nvPicPr>
        <p:blipFill>
          <a:blip r:embed="rId1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65462" flipH="1">
            <a:off x="-573408" y="943324"/>
            <a:ext cx="1555656" cy="1412204"/>
          </a:xfrm>
          <a:prstGeom prst="rect">
            <a:avLst/>
          </a:prstGeom>
        </p:spPr>
      </p:pic>
    </p:spTree>
    <p:extLst>
      <p:ext uri="{BB962C8B-B14F-4D97-AF65-F5344CB8AC3E}">
        <p14:creationId xmlns:p14="http://schemas.microsoft.com/office/powerpoint/2010/main" val="20430288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802" y="428579"/>
            <a:ext cx="5790798" cy="832427"/>
          </a:xfrm>
          <a:prstGeom prst="rect">
            <a:avLst/>
          </a:prstGeom>
        </p:spPr>
      </p:pic>
      <p:grpSp>
        <p:nvGrpSpPr>
          <p:cNvPr id="24" name="Group 23"/>
          <p:cNvGrpSpPr/>
          <p:nvPr/>
        </p:nvGrpSpPr>
        <p:grpSpPr>
          <a:xfrm>
            <a:off x="5867400" y="98301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1371600" y="2673478"/>
                <a:ext cx="15697200" cy="1015663"/>
              </a:xfrm>
              <a:prstGeom prst="rect">
                <a:avLst/>
              </a:prstGeom>
            </p:spPr>
            <p:txBody>
              <a:bodyPr wrap="square">
                <a:spAutoFit/>
              </a:bodyPr>
              <a:lstStyle/>
              <a:p>
                <a:pPr lvl="0" algn="just">
                  <a:lnSpc>
                    <a:spcPct val="150000"/>
                  </a:lnSpc>
                </a:pPr>
                <a:r>
                  <a:rPr lang="en-US" sz="4000">
                    <a:solidFill>
                      <a:schemeClr val="bg1"/>
                    </a:solidFill>
                    <a:latin typeface="OpenSans"/>
                  </a:rPr>
                  <a:t>Giải bài toán mở đâu bằng cách phân tích</a:t>
                </a:r>
                <a:r>
                  <a:rPr lang="nl-NL" sz="4000">
                    <a:solidFill>
                      <a:schemeClr val="bg1"/>
                    </a:solidFill>
                    <a:ea typeface="Calibri" panose="020F0502020204030204" pitchFamily="34" charset="0"/>
                    <a:cs typeface="Times New Roman" panose="02020603050405020304" pitchFamily="18" charset="0"/>
                  </a:rPr>
                  <a:t> </a:t>
                </a:r>
                <a14:m>
                  <m:oMath xmlns:m="http://schemas.openxmlformats.org/officeDocument/2006/math">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4000">
                    <a:solidFill>
                      <a:schemeClr val="bg1"/>
                    </a:solidFill>
                    <a:latin typeface="OpenSans"/>
                  </a:rPr>
                  <a:t> thành nhân tử.</a:t>
                </a:r>
                <a:endParaRPr kumimoji="0" lang="vi-VN" sz="38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371600" y="2673478"/>
                <a:ext cx="15697200" cy="1015663"/>
              </a:xfrm>
              <a:prstGeom prst="rect">
                <a:avLst/>
              </a:prstGeom>
              <a:blipFill>
                <a:blip r:embed="rId9"/>
                <a:stretch>
                  <a:fillRect l="-1359" b="-14458"/>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07337"/>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3864" y="8877300"/>
            <a:ext cx="1960598" cy="1949322"/>
          </a:xfrm>
          <a:prstGeom prst="rect">
            <a:avLst/>
          </a:prstGeom>
        </p:spPr>
      </p:pic>
      <p:pic>
        <p:nvPicPr>
          <p:cNvPr id="14"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08198" y="7656345"/>
            <a:ext cx="2141336" cy="2429884"/>
          </a:xfrm>
          <a:prstGeom prst="rect">
            <a:avLst/>
          </a:prstGeom>
        </p:spPr>
      </p:pic>
      <p:sp>
        <p:nvSpPr>
          <p:cNvPr id="11" name="Oval Callout 10"/>
          <p:cNvSpPr/>
          <p:nvPr/>
        </p:nvSpPr>
        <p:spPr>
          <a:xfrm>
            <a:off x="7787517" y="4229100"/>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181600" y="6052502"/>
                <a:ext cx="6674036"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nl-NL" sz="400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i="1"/>
              </a:p>
            </p:txBody>
          </p:sp>
        </mc:Choice>
        <mc:Fallback xmlns="">
          <p:sp>
            <p:nvSpPr>
              <p:cNvPr id="3" name="Rectangle 2"/>
              <p:cNvSpPr>
                <a:spLocks noRot="1" noChangeAspect="1" noMove="1" noResize="1" noEditPoints="1" noAdjustHandles="1" noChangeArrowheads="1" noChangeShapeType="1" noTextEdit="1"/>
              </p:cNvSpPr>
              <p:nvPr/>
            </p:nvSpPr>
            <p:spPr>
              <a:xfrm>
                <a:off x="5181600" y="6052502"/>
                <a:ext cx="6674036" cy="707886"/>
              </a:xfrm>
              <a:prstGeom prst="rect">
                <a:avLst/>
              </a:prstGeom>
              <a:blipFill>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00400" y="7656345"/>
                <a:ext cx="6674036" cy="707886"/>
              </a:xfrm>
              <a:prstGeom prst="rect">
                <a:avLst/>
              </a:prstGeom>
            </p:spPr>
            <p:txBody>
              <a:bodyPr wrap="square">
                <a:spAutoFit/>
              </a:bodyPr>
              <a:lstStyle/>
              <a:p>
                <a:r>
                  <a:rPr lang="en-US" sz="4000" b="0">
                    <a:solidFill>
                      <a:prstClr val="white"/>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en-US" i="1"/>
              </a:p>
            </p:txBody>
          </p:sp>
        </mc:Choice>
        <mc:Fallback xmlns="">
          <p:sp>
            <p:nvSpPr>
              <p:cNvPr id="13" name="Rectangle 12"/>
              <p:cNvSpPr>
                <a:spLocks noRot="1" noChangeAspect="1" noMove="1" noResize="1" noEditPoints="1" noAdjustHandles="1" noChangeArrowheads="1" noChangeShapeType="1" noTextEdit="1"/>
              </p:cNvSpPr>
              <p:nvPr/>
            </p:nvSpPr>
            <p:spPr>
              <a:xfrm>
                <a:off x="3200400" y="7656345"/>
                <a:ext cx="6674036" cy="707886"/>
              </a:xfrm>
              <a:prstGeom prst="rect">
                <a:avLst/>
              </a:prstGeom>
              <a:blipFill>
                <a:blip r:embed="rId57"/>
                <a:stretch>
                  <a:fillRect l="-3196"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296773" y="6980934"/>
                <a:ext cx="6321795" cy="2048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0">
                                    <a:solidFill>
                                      <a:schemeClr val="bg1"/>
                                    </a:solidFill>
                                    <a:latin typeface="Cambria Math" panose="02040503050406030204" pitchFamily="18" charset="0"/>
                                  </a:rPr>
                                  <m:t>2</m:t>
                                </m:r>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+1=0</m:t>
                                </m:r>
                              </m:e>
                            </m:mr>
                          </m:m>
                        </m:e>
                      </m:d>
                      <m:r>
                        <a:rPr lang="en-US" sz="4000" i="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0">
                                        <a:solidFill>
                                          <a:schemeClr val="bg1"/>
                                        </a:solidFill>
                                        <a:latin typeface="Cambria Math" panose="02040503050406030204" pitchFamily="18" charset="0"/>
                                      </a:rPr>
                                      <m:t>1</m:t>
                                    </m:r>
                                  </m:num>
                                  <m:den>
                                    <m:r>
                                      <a:rPr lang="en-US" sz="4000" i="0">
                                        <a:solidFill>
                                          <a:schemeClr val="bg1"/>
                                        </a:solidFill>
                                        <a:latin typeface="Cambria Math" panose="02040503050406030204" pitchFamily="18" charset="0"/>
                                      </a:rPr>
                                      <m:t>2</m:t>
                                    </m:r>
                                  </m:den>
                                </m:f>
                              </m:e>
                            </m:mr>
                          </m:m>
                        </m:e>
                      </m:d>
                    </m:oMath>
                  </m:oMathPara>
                </a14:m>
                <a:endParaRPr lang="en-US" sz="40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296773" y="6980934"/>
                <a:ext cx="6321795" cy="2048766"/>
              </a:xfrm>
              <a:prstGeom prst="rect">
                <a:avLst/>
              </a:prstGeom>
              <a:blipFill>
                <a:blip r:embed="rId5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80088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animBg="1"/>
      <p:bldP spid="3" grpId="0"/>
      <p:bldP spid="1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 PHÂN THỨC ĐA THỨC THÀNH NHÂN TỬ BẰNG CÁCH SỬ</a:t>
            </a:r>
            <a:r>
              <a:rPr kumimoji="0" lang="nl-NL" sz="5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 HẰNG ĐẲNG THỨC</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094219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07719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700"/>
            <a:ext cx="3861128" cy="1279214"/>
            <a:chOff x="482272" y="679784"/>
            <a:chExt cx="386112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1015663"/>
            </a:xfrm>
            <a:prstGeom prst="rect">
              <a:avLst/>
            </a:prstGeom>
          </p:spPr>
          <p:txBody>
            <a:bodyPr wrap="none">
              <a:spAutoFit/>
            </a:bodyPr>
            <a:lstStyle/>
            <a:p>
              <a:pPr lvl="0">
                <a:lnSpc>
                  <a:spcPct val="150000"/>
                </a:lnSpc>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Ví dụ 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4495800" y="776525"/>
            <a:ext cx="9944123" cy="1015663"/>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Phân tích các đa thức sau thành nhân tử: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802622">
            <a:off x="15585871" y="7678680"/>
            <a:ext cx="2392860" cy="2611202"/>
          </a:xfrm>
          <a:prstGeom prst="rect">
            <a:avLst/>
          </a:prstGeom>
        </p:spPr>
      </p:pic>
      <p:pic>
        <p:nvPicPr>
          <p:cNvPr id="20" name="Picture 13">
            <a:extLst>
              <a:ext uri="{FF2B5EF4-FFF2-40B4-BE49-F238E27FC236}">
                <a16:creationId xmlns:a16="http://schemas.microsoft.com/office/drawing/2014/main" id="{26C8D2C3-54BE-421E-5E1F-0555C6AC68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8831" y="488909"/>
            <a:ext cx="1283369" cy="12833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219200" y="2247900"/>
                <a:ext cx="1616627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+16</m:t>
                    </m:r>
                  </m:oMath>
                </a14:m>
                <a:r>
                  <a:rPr lang="en-US" sz="4000">
                    <a:latin typeface="Arial" panose="020B0604020202020204" pitchFamily="34" charset="0"/>
                    <a:cs typeface="Arial" panose="020B0604020202020204" pitchFamily="34" charset="0"/>
                  </a:rPr>
                  <a:t>;       b)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−3</m:t>
                    </m:r>
                  </m:oMath>
                </a14:m>
                <a:r>
                  <a:rPr lang="en-US" sz="4000">
                    <a:latin typeface="Arial" panose="020B0604020202020204" pitchFamily="34" charset="0"/>
                    <a:cs typeface="Arial" panose="020B0604020202020204" pitchFamily="34" charset="0"/>
                  </a:rPr>
                  <a:t>;           c) </a:t>
                </a:r>
                <a14:m>
                  <m:oMath xmlns:m="http://schemas.openxmlformats.org/officeDocument/2006/math">
                    <m:r>
                      <a:rPr lang="en-US" sz="4000" b="0" i="1" smtClean="0">
                        <a:latin typeface="Cambria Math" panose="02040503050406030204" pitchFamily="18" charset="0"/>
                        <a:cs typeface="Arial" panose="020B0604020202020204" pitchFamily="34" charset="0"/>
                      </a:rPr>
                      <m:t>9</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+12</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+4</m:t>
                    </m:r>
                  </m:oMath>
                </a14:m>
                <a:r>
                  <a:rPr lang="en-US" sz="4000">
                    <a:latin typeface="Arial" panose="020B0604020202020204" pitchFamily="34" charset="0"/>
                    <a:cs typeface="Arial" panose="020B0604020202020204" pitchFamily="34" charset="0"/>
                  </a:rPr>
                  <a:t>;        d) </a:t>
                </a:r>
                <a14:m>
                  <m:oMath xmlns:m="http://schemas.openxmlformats.org/officeDocument/2006/math">
                    <m:r>
                      <a:rPr lang="en-US" sz="4000" b="0" i="1" smtClean="0">
                        <a:latin typeface="Cambria Math" panose="02040503050406030204" pitchFamily="18" charset="0"/>
                        <a:cs typeface="Arial" panose="020B0604020202020204" pitchFamily="34" charset="0"/>
                      </a:rPr>
                      <m:t>8</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−27</m:t>
                    </m:r>
                  </m:oMath>
                </a14:m>
                <a:endParaRPr lang="en-US" sz="40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19200" y="2247900"/>
                <a:ext cx="16166276" cy="707886"/>
              </a:xfrm>
              <a:prstGeom prst="rect">
                <a:avLst/>
              </a:prstGeom>
              <a:blipFill>
                <a:blip r:embed="rId18"/>
                <a:stretch>
                  <a:fillRect l="-1320" t="-15517" b="-36207"/>
                </a:stretch>
              </a:blipFill>
            </p:spPr>
            <p:txBody>
              <a:bodyPr/>
              <a:lstStyle/>
              <a:p>
                <a:r>
                  <a:rPr lang="en-US">
                    <a:noFill/>
                  </a:rPr>
                  <a:t> </a:t>
                </a:r>
              </a:p>
            </p:txBody>
          </p:sp>
        </mc:Fallback>
      </mc:AlternateContent>
      <p:sp>
        <p:nvSpPr>
          <p:cNvPr id="55" name="Oval Callout 54"/>
          <p:cNvSpPr/>
          <p:nvPr/>
        </p:nvSpPr>
        <p:spPr>
          <a:xfrm>
            <a:off x="8343900" y="3390900"/>
            <a:ext cx="1752600" cy="100258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2739248" y="4991100"/>
                <a:ext cx="103863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+16</m:t>
                    </m:r>
                    <m:r>
                      <a:rPr lang="en-US" sz="4000" b="0" i="0"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4</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e>
                        </m:d>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739248" y="4991100"/>
                <a:ext cx="10386305" cy="707886"/>
              </a:xfrm>
              <a:prstGeom prst="rect">
                <a:avLst/>
              </a:prstGeom>
              <a:blipFill>
                <a:blip r:embed="rId19"/>
                <a:stretch>
                  <a:fillRect l="-2054"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2726048" y="6012169"/>
                <a:ext cx="9983310" cy="936860"/>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3</m:t>
                                </m:r>
                              </m:e>
                            </m:rad>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oMath>
                </a14:m>
                <a:endParaRPr lang="en-US"/>
              </a:p>
            </p:txBody>
          </p:sp>
        </mc:Choice>
        <mc:Fallback xmlns="">
          <p:sp>
            <p:nvSpPr>
              <p:cNvPr id="57" name="Rectangle 56"/>
              <p:cNvSpPr>
                <a:spLocks noRot="1" noChangeAspect="1" noMove="1" noResize="1" noEditPoints="1" noAdjustHandles="1" noChangeArrowheads="1" noChangeShapeType="1" noTextEdit="1"/>
              </p:cNvSpPr>
              <p:nvPr/>
            </p:nvSpPr>
            <p:spPr>
              <a:xfrm>
                <a:off x="2726048" y="6012169"/>
                <a:ext cx="9983310" cy="936860"/>
              </a:xfrm>
              <a:prstGeom prst="rect">
                <a:avLst/>
              </a:prstGeom>
              <a:blipFill>
                <a:blip r:embed="rId20"/>
                <a:stretch>
                  <a:fillRect l="-2137" b="-22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2700751" y="7451586"/>
                <a:ext cx="1182015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9</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+12</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+4=</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+2.3</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2</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e>
                        </m:d>
                      </m:e>
                      <m:sup>
                        <m:r>
                          <a:rPr lang="en-US" sz="4000" i="1">
                            <a:solidFill>
                              <a:prstClr val="black"/>
                            </a:solidFill>
                            <a:latin typeface="Cambria Math" panose="02040503050406030204" pitchFamily="18" charset="0"/>
                            <a:cs typeface="Arial" panose="020B0604020202020204" pitchFamily="34" charset="0"/>
                          </a:rPr>
                          <m:t>2</m:t>
                        </m:r>
                      </m:sup>
                    </m:sSup>
                  </m:oMath>
                </a14:m>
                <a:endParaRPr lang="en-US" sz="4000"/>
              </a:p>
            </p:txBody>
          </p:sp>
        </mc:Choice>
        <mc:Fallback xmlns="">
          <p:sp>
            <p:nvSpPr>
              <p:cNvPr id="59" name="Rectangle 58"/>
              <p:cNvSpPr>
                <a:spLocks noRot="1" noChangeAspect="1" noMove="1" noResize="1" noEditPoints="1" noAdjustHandles="1" noChangeArrowheads="1" noChangeShapeType="1" noTextEdit="1"/>
              </p:cNvSpPr>
              <p:nvPr/>
            </p:nvSpPr>
            <p:spPr>
              <a:xfrm>
                <a:off x="2700751" y="7451586"/>
                <a:ext cx="11820159" cy="707886"/>
              </a:xfrm>
              <a:prstGeom prst="rect">
                <a:avLst/>
              </a:prstGeom>
              <a:blipFill>
                <a:blip r:embed="rId21"/>
                <a:stretch>
                  <a:fillRect l="-1805"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723206" y="8702814"/>
                <a:ext cx="119902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d)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27=</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3</m:t>
                        </m:r>
                      </m:e>
                      <m:sup>
                        <m:r>
                          <a:rPr lang="en-US" sz="4000" i="1">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6</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+9</m:t>
                        </m:r>
                      </m:e>
                    </m:d>
                  </m:oMath>
                </a14:m>
                <a:endParaRPr lang="en-US"/>
              </a:p>
            </p:txBody>
          </p:sp>
        </mc:Choice>
        <mc:Fallback xmlns="">
          <p:sp>
            <p:nvSpPr>
              <p:cNvPr id="60" name="Rectangle 59"/>
              <p:cNvSpPr>
                <a:spLocks noRot="1" noChangeAspect="1" noMove="1" noResize="1" noEditPoints="1" noAdjustHandles="1" noChangeArrowheads="1" noChangeShapeType="1" noTextEdit="1"/>
              </p:cNvSpPr>
              <p:nvPr/>
            </p:nvSpPr>
            <p:spPr>
              <a:xfrm>
                <a:off x="2723206" y="8702814"/>
                <a:ext cx="11990205" cy="707886"/>
              </a:xfrm>
              <a:prstGeom prst="rect">
                <a:avLst/>
              </a:prstGeom>
              <a:blipFill>
                <a:blip r:embed="rId22"/>
                <a:stretch>
                  <a:fillRect l="-1830" t="-17241" b="-34483"/>
                </a:stretch>
              </a:blipFill>
            </p:spPr>
            <p:txBody>
              <a:bodyPr/>
              <a:lstStyle/>
              <a:p>
                <a:r>
                  <a:rPr lang="en-US">
                    <a:noFill/>
                  </a:rPr>
                  <a:t> </a:t>
                </a:r>
              </a:p>
            </p:txBody>
          </p:sp>
        </mc:Fallback>
      </mc:AlternateContent>
      <p:pic>
        <p:nvPicPr>
          <p:cNvPr id="61" name="Picture 5"/>
          <p:cNvPicPr>
            <a:picLocks noChangeAspect="1"/>
          </p:cNvPicPr>
          <p:nvPr/>
        </p:nvPicPr>
        <p:blipFill>
          <a:blip r:embed="rId2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00806">
            <a:off x="-196040" y="4887872"/>
            <a:ext cx="2068478" cy="2068478"/>
          </a:xfrm>
          <a:prstGeom prst="rect">
            <a:avLst/>
          </a:prstGeom>
        </p:spPr>
      </p:pic>
    </p:spTree>
    <p:extLst>
      <p:ext uri="{BB962C8B-B14F-4D97-AF65-F5344CB8AC3E}">
        <p14:creationId xmlns:p14="http://schemas.microsoft.com/office/powerpoint/2010/main" val="25875253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randombar(horizontal)">
                                      <p:cBhvr>
                                        <p:cTn id="30" dur="500"/>
                                        <p:tgtEl>
                                          <p:spTgt spid="57"/>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anim calcmode="lin" valueType="num">
                                      <p:cBhvr>
                                        <p:cTn id="39" dur="500" fill="hold"/>
                                        <p:tgtEl>
                                          <p:spTgt spid="60"/>
                                        </p:tgtEl>
                                        <p:attrNameLst>
                                          <p:attrName>ppt_x</p:attrName>
                                        </p:attrNameLst>
                                      </p:cBhvr>
                                      <p:tavLst>
                                        <p:tav tm="0">
                                          <p:val>
                                            <p:strVal val="#ppt_x"/>
                                          </p:val>
                                        </p:tav>
                                        <p:tav tm="100000">
                                          <p:val>
                                            <p:strVal val="#ppt_x"/>
                                          </p:val>
                                        </p:tav>
                                      </p:tavLst>
                                    </p:anim>
                                    <p:anim calcmode="lin" valueType="num">
                                      <p:cBhvr>
                                        <p:cTn id="40"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P spid="55" grpId="0" animBg="1"/>
      <p:bldP spid="11" grpId="0"/>
      <p:bldP spid="57"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10779525"/>
              <a:ext cx="9216201" cy="9274164"/>
            </a:xfrm>
            <a:prstGeom prst="rect">
              <a:avLst/>
            </a:prstGeom>
          </p:spPr>
        </p:pic>
      </p:gr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939716" y="2705100"/>
            <a:ext cx="30828916" cy="7156792"/>
          </a:xfrm>
          <a:prstGeom prst="rect">
            <a:avLst/>
          </a:prstGeom>
        </p:spPr>
      </p:pic>
      <p:grpSp>
        <p:nvGrpSpPr>
          <p:cNvPr id="24" name="Group 23"/>
          <p:cNvGrpSpPr/>
          <p:nvPr/>
        </p:nvGrpSpPr>
        <p:grpSpPr>
          <a:xfrm>
            <a:off x="4795687" y="647700"/>
            <a:ext cx="6450867" cy="1509211"/>
            <a:chOff x="3308178" y="817856"/>
            <a:chExt cx="6450867" cy="1509211"/>
          </a:xfrm>
        </p:grpSpPr>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08178" y="817856"/>
              <a:ext cx="5079267" cy="1509211"/>
            </a:xfrm>
            <a:prstGeom prst="rect">
              <a:avLst/>
            </a:prstGeom>
          </p:spPr>
        </p:pic>
        <p:sp>
          <p:nvSpPr>
            <p:cNvPr id="23" name="Rectangle 22"/>
            <p:cNvSpPr/>
            <p:nvPr/>
          </p:nvSpPr>
          <p:spPr>
            <a:xfrm>
              <a:off x="4958445" y="869613"/>
              <a:ext cx="48006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LƯU</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Ý</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9"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473081" y="-210355"/>
            <a:ext cx="1964781" cy="1783602"/>
          </a:xfrm>
          <a:prstGeom prst="rect">
            <a:avLst/>
          </a:prstGeom>
        </p:spPr>
      </p:pic>
      <p:pic>
        <p:nvPicPr>
          <p:cNvPr id="46" name="Picture 18"/>
          <p:cNvPicPr>
            <a:picLocks noChangeAspect="1"/>
          </p:cNvPicPr>
          <p:nvPr/>
        </p:nvPicPr>
        <p:blipFill>
          <a:blip r:embed="rId11"/>
          <a:srcRect/>
          <a:stretch>
            <a:fillRect/>
          </a:stretch>
        </p:blipFill>
        <p:spPr>
          <a:xfrm>
            <a:off x="7189404" y="7560219"/>
            <a:ext cx="4373725" cy="2301673"/>
          </a:xfrm>
          <a:prstGeom prst="rect">
            <a:avLst/>
          </a:prstGeom>
        </p:spPr>
      </p:pic>
      <p:pic>
        <p:nvPicPr>
          <p:cNvPr id="48" name="Picture 2"/>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78304" y="7926891"/>
            <a:ext cx="2091666" cy="2080257"/>
          </a:xfrm>
          <a:prstGeom prst="rect">
            <a:avLst/>
          </a:prstGeom>
        </p:spPr>
      </p:pic>
      <p:sp>
        <p:nvSpPr>
          <p:cNvPr id="4" name="Rectangle 3"/>
          <p:cNvSpPr/>
          <p:nvPr/>
        </p:nvSpPr>
        <p:spPr>
          <a:xfrm>
            <a:off x="661709" y="3695700"/>
            <a:ext cx="16864291" cy="2041456"/>
          </a:xfrm>
          <a:prstGeom prst="rect">
            <a:avLst/>
          </a:prstGeom>
        </p:spPr>
        <p:txBody>
          <a:bodyPr wrap="square">
            <a:spAutoFit/>
          </a:bodyPr>
          <a:lstStyle/>
          <a:p>
            <a:pPr algn="just">
              <a:lnSpc>
                <a:spcPct val="150000"/>
              </a:lnSpc>
              <a:spcAft>
                <a:spcPts val="800"/>
              </a:spcAft>
            </a:pPr>
            <a:r>
              <a:rPr lang="en-US" sz="4500" b="1">
                <a:latin typeface="Arial" panose="020B0604020202020204" pitchFamily="34" charset="0"/>
                <a:ea typeface="Arial" panose="020B0604020202020204" pitchFamily="34" charset="0"/>
                <a:cs typeface="Arial" panose="020B0604020202020204" pitchFamily="34" charset="0"/>
              </a:rPr>
              <a:t>Cách thực hiện như ví dụ trên gọi là phân tích đa thức thành nhân tử bằng sử cách sử dụng hằng đẳng thức.</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4"/>
          <a:stretch>
            <a:fillRect/>
          </a:stretch>
        </p:blipFill>
        <p:spPr>
          <a:xfrm>
            <a:off x="11322754" y="797788"/>
            <a:ext cx="1511933" cy="1165248"/>
          </a:xfrm>
          <a:prstGeom prst="rect">
            <a:avLst/>
          </a:prstGeom>
        </p:spPr>
      </p:pic>
    </p:spTree>
    <p:extLst>
      <p:ext uri="{BB962C8B-B14F-4D97-AF65-F5344CB8AC3E}">
        <p14:creationId xmlns:p14="http://schemas.microsoft.com/office/powerpoint/2010/main" val="26851609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33663" y="58737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a:solidFill>
                    <a:prstClr val="black"/>
                  </a:solidFill>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862262" y="2095500"/>
                <a:ext cx="16587537" cy="1978619"/>
              </a:xfrm>
              <a:prstGeom prst="rect">
                <a:avLst/>
              </a:prstGeom>
            </p:spPr>
            <p:txBody>
              <a:bodyPr wrap="square">
                <a:spAutoFit/>
              </a:bodyPr>
              <a:lstStyle/>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Phân tích các đa thức sau thành nhân tử</a:t>
                </a:r>
              </a:p>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latin typeface="Arial" panose="020B0604020202020204" pitchFamily="34" charset="0"/>
                    <a:cs typeface="Arial" panose="020B0604020202020204" pitchFamily="34" charset="0"/>
                  </a:rPr>
                  <a:t>            b) </a:t>
                </a:r>
                <a14:m>
                  <m:oMath xmlns:m="http://schemas.openxmlformats.org/officeDocument/2006/math">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4000">
                    <a:solidFill>
                      <a:schemeClr val="bg1"/>
                    </a:solidFill>
                    <a:latin typeface="Arial" panose="020B0604020202020204" pitchFamily="34" charset="0"/>
                    <a:cs typeface="Arial" panose="020B0604020202020204" pitchFamily="34" charset="0"/>
                  </a:rPr>
                  <a:t>           c) </a:t>
                </a:r>
                <a14:m>
                  <m:oMath xmlns:m="http://schemas.openxmlformats.org/officeDocument/2006/math">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862262" y="2095500"/>
                <a:ext cx="16587537" cy="1978619"/>
              </a:xfrm>
              <a:prstGeom prst="rect">
                <a:avLst/>
              </a:prstGeom>
              <a:blipFill>
                <a:blip r:embed="rId9"/>
                <a:stretch>
                  <a:fillRect l="-1286" b="-12654"/>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16200" y="495300"/>
            <a:ext cx="1676400" cy="1574675"/>
          </a:xfrm>
          <a:prstGeom prst="rect">
            <a:avLst/>
          </a:prstGeom>
        </p:spPr>
      </p:pic>
      <p:sp>
        <p:nvSpPr>
          <p:cNvPr id="46" name="Oval Callout 45"/>
          <p:cNvSpPr/>
          <p:nvPr/>
        </p:nvSpPr>
        <p:spPr>
          <a:xfrm>
            <a:off x="8357452" y="4674795"/>
            <a:ext cx="1700947" cy="10783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866273" y="6225879"/>
                <a:ext cx="17068800" cy="3261021"/>
              </a:xfrm>
              <a:prstGeom prst="rect">
                <a:avLst/>
              </a:prstGeom>
            </p:spPr>
            <p:txBody>
              <a:bodyPr wrap="square">
                <a:spAutoFit/>
              </a:bodyPr>
              <a:lstStyle/>
              <a:p>
                <a:pPr algn="just">
                  <a:lnSpc>
                    <a:spcPct val="150000"/>
                  </a:lnSpc>
                  <a:spcBef>
                    <a:spcPts val="1200"/>
                  </a:spcBef>
                  <a:spcAft>
                    <a:spcPts val="8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.1+3.2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66273" y="6225879"/>
                <a:ext cx="17068800" cy="3261021"/>
              </a:xfrm>
              <a:prstGeom prst="rect">
                <a:avLst/>
              </a:prstGeom>
              <a:blipFill>
                <a:blip r:embed="rId12"/>
                <a:stretch>
                  <a:fillRect l="-1250" b="-7103"/>
                </a:stretch>
              </a:blipFill>
            </p:spPr>
            <p:txBody>
              <a:bodyPr/>
              <a:lstStyle/>
              <a:p>
                <a:r>
                  <a:rPr lang="en-US">
                    <a:noFill/>
                  </a:rPr>
                  <a:t> </a:t>
                </a:r>
              </a:p>
            </p:txBody>
          </p:sp>
        </mc:Fallback>
      </mc:AlternateContent>
      <p:pic>
        <p:nvPicPr>
          <p:cNvPr id="12"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17074442" y="9113656"/>
            <a:ext cx="1739202" cy="1739202"/>
          </a:xfrm>
          <a:prstGeom prst="rect">
            <a:avLst/>
          </a:prstGeom>
        </p:spPr>
      </p:pic>
    </p:spTree>
    <p:extLst>
      <p:ext uri="{BB962C8B-B14F-4D97-AF65-F5344CB8AC3E}">
        <p14:creationId xmlns:p14="http://schemas.microsoft.com/office/powerpoint/2010/main" val="408496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 PHÂN THỨC ĐA THỨC THÀNH NHÂN TỬ BẰNG CÁCH NHÓM CÁC HẠNG TỬ</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765669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66737" y="508299"/>
                <a:ext cx="12214434" cy="901401"/>
              </a:xfrm>
              <a:prstGeom prst="rect">
                <a:avLst/>
              </a:prstGeom>
            </p:spPr>
            <p:txBody>
              <a:bodyPr wrap="none">
                <a:spAutoFit/>
              </a:bodyPr>
              <a:lstStyle/>
              <a:p>
                <a:pPr marL="571500" indent="-571500" algn="just" fontAlgn="base">
                  <a:lnSpc>
                    <a:spcPct val="150000"/>
                  </a:lnSpc>
                  <a:spcAft>
                    <a:spcPts val="800"/>
                  </a:spcAft>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Phân tích đa thức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thành nhân tử</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37" y="508299"/>
                <a:ext cx="12214434" cy="901401"/>
              </a:xfrm>
              <a:prstGeom prst="rect">
                <a:avLst/>
              </a:prstGeom>
              <a:blipFill>
                <a:blip r:embed="rId18"/>
                <a:stretch>
                  <a:fillRect l="-1597" r="-848" b="-28378"/>
                </a:stretch>
              </a:blipFill>
            </p:spPr>
            <p:txBody>
              <a:bodyPr/>
              <a:lstStyle/>
              <a:p>
                <a:r>
                  <a:rPr lang="en-US">
                    <a:noFill/>
                  </a:rPr>
                  <a:t> </a:t>
                </a:r>
              </a:p>
            </p:txBody>
          </p:sp>
        </mc:Fallback>
      </mc:AlternateContent>
      <p:pic>
        <p:nvPicPr>
          <p:cNvPr id="3" name="Picture 2"/>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90800" y="1774273"/>
            <a:ext cx="13247584" cy="4207427"/>
          </a:xfrm>
          <a:prstGeom prst="rect">
            <a:avLst/>
          </a:prstGeom>
        </p:spPr>
      </p:pic>
      <p:sp>
        <p:nvSpPr>
          <p:cNvPr id="5" name="Rectangle 4"/>
          <p:cNvSpPr/>
          <p:nvPr/>
        </p:nvSpPr>
        <p:spPr>
          <a:xfrm>
            <a:off x="867976" y="5981700"/>
            <a:ext cx="16658024" cy="3785652"/>
          </a:xfrm>
          <a:prstGeom prst="rect">
            <a:avLst/>
          </a:prstGeom>
        </p:spPr>
        <p:txBody>
          <a:bodyPr wrap="square">
            <a:spAutoFit/>
          </a:bodyPr>
          <a:lstStyle/>
          <a:p>
            <a:pPr algn="just" fontAlgn="base">
              <a:lnSpc>
                <a:spcPct val="150000"/>
              </a:lnSpc>
            </a:pPr>
            <a:r>
              <a:rPr lang="nl-NL" sz="4000" b="1"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dirty="0">
              <a:solidFill>
                <a:srgbClr val="C00000"/>
              </a:solidFill>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nl-NL" sz="4000" dirty="0">
                <a:latin typeface="Arial" panose="020B0604020202020204" pitchFamily="34" charset="0"/>
                <a:ea typeface="Times New Roman" panose="02020603050405020304" pitchFamily="18" charset="0"/>
                <a:cs typeface="Arial" panose="020B0604020202020204" pitchFamily="34" charset="0"/>
              </a:rPr>
              <a:t>Cách làm như trên của hai bạn Nam và Hà được gọi là phân tích đa thức thành nhân tử bằng cách nhóm hạng tử. Đối với một đa thức có thể có nhiều cách nhóm những hạng tử thích hợp.</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1"/>
          <a:stretch>
            <a:fillRect/>
          </a:stretch>
        </p:blipFill>
        <p:spPr>
          <a:xfrm>
            <a:off x="16674795" y="9183630"/>
            <a:ext cx="1130933" cy="847636"/>
          </a:xfrm>
          <a:prstGeom prst="rect">
            <a:avLst/>
          </a:prstGeom>
        </p:spPr>
      </p:pic>
    </p:spTree>
    <p:extLst>
      <p:ext uri="{BB962C8B-B14F-4D97-AF65-F5344CB8AC3E}">
        <p14:creationId xmlns:p14="http://schemas.microsoft.com/office/powerpoint/2010/main" val="17592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304800" y="298784"/>
            <a:ext cx="17679671" cy="964531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976595" y="495300"/>
            <a:ext cx="3480128" cy="1140179"/>
            <a:chOff x="425547"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5547" y="679784"/>
              <a:ext cx="3861128" cy="1279214"/>
            </a:xfrm>
            <a:prstGeom prst="rect">
              <a:avLst/>
            </a:prstGeom>
          </p:spPr>
        </p:pic>
        <p:sp>
          <p:nvSpPr>
            <p:cNvPr id="28" name="Rectangle 27"/>
            <p:cNvSpPr/>
            <p:nvPr/>
          </p:nvSpPr>
          <p:spPr>
            <a:xfrm>
              <a:off x="1871436" y="714198"/>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1981200" y="1549331"/>
            <a:ext cx="15623132" cy="911019"/>
          </a:xfrm>
          <a:prstGeom prst="rect">
            <a:avLst/>
          </a:prstGeom>
        </p:spPr>
        <p:txBody>
          <a:bodyPr wrap="square">
            <a:spAutoFit/>
          </a:bodyPr>
          <a:lstStyle/>
          <a:p>
            <a:pPr lvl="0" algn="just">
              <a:lnSpc>
                <a:spcPct val="150000"/>
              </a:lnSpc>
            </a:pPr>
            <a:r>
              <a:rPr lang="en-US" sz="4000">
                <a:solidFill>
                  <a:prstClr val="black"/>
                </a:solidFill>
                <a:ea typeface="Times New Roman" panose="02020603050405020304" pitchFamily="18" charset="0"/>
              </a:rPr>
              <a: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Phân tích đa thức xy + 3z + xz + 3y</a:t>
            </a:r>
            <a:endPar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Oval Callout 33"/>
          <p:cNvSpPr/>
          <p:nvPr/>
        </p:nvSpPr>
        <p:spPr>
          <a:xfrm>
            <a:off x="8319015" y="2768531"/>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912910" y="4140131"/>
                <a:ext cx="1653689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3</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12910" y="4140131"/>
                <a:ext cx="16536890" cy="1917769"/>
              </a:xfrm>
              <a:prstGeom prst="rect">
                <a:avLst/>
              </a:prstGeom>
              <a:blipFill>
                <a:blip r:embed="rId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50000">
            <a:off x="16562008" y="693360"/>
            <a:ext cx="1721845" cy="171194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 y="7822794"/>
                <a:ext cx="1677705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𝑦</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7822794"/>
                <a:ext cx="16777050" cy="1917769"/>
              </a:xfrm>
              <a:prstGeom prst="rect">
                <a:avLst/>
              </a:prstGeom>
              <a:blipFill>
                <a:blip r:embed="rId20"/>
                <a:stretch>
                  <a:fillRect/>
                </a:stretch>
              </a:blipFill>
            </p:spPr>
            <p:txBody>
              <a:bodyPr/>
              <a:lstStyle/>
              <a:p>
                <a:r>
                  <a:rPr lang="en-US">
                    <a:noFill/>
                  </a:rPr>
                  <a:t> </a:t>
                </a:r>
              </a:p>
            </p:txBody>
          </p:sp>
        </mc:Fallback>
      </mc:AlternateContent>
      <p:sp>
        <p:nvSpPr>
          <p:cNvPr id="12" name="Rectangle 11"/>
          <p:cNvSpPr/>
          <p:nvPr/>
        </p:nvSpPr>
        <p:spPr>
          <a:xfrm>
            <a:off x="1290154" y="6743700"/>
            <a:ext cx="1779654" cy="1015663"/>
          </a:xfrm>
          <a:prstGeom prst="rect">
            <a:avLst/>
          </a:prstGeom>
        </p:spPr>
        <p:txBody>
          <a:bodyPr wrap="none">
            <a:spAutoFit/>
          </a:bodyPr>
          <a:lstStyle/>
          <a:p>
            <a:pPr lvl="0" algn="just" fontAlgn="base">
              <a:lnSpc>
                <a:spcPct val="150000"/>
              </a:lnSpc>
            </a:pPr>
            <a:r>
              <a:rPr lang="nl-NL"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44" name="Picture 13">
            <a:extLst>
              <a:ext uri="{FF2B5EF4-FFF2-40B4-BE49-F238E27FC236}">
                <a16:creationId xmlns:a16="http://schemas.microsoft.com/office/drawing/2014/main" id="{26C8D2C3-54BE-421E-5E1F-0555C6AC680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5058" y="2906402"/>
            <a:ext cx="987942" cy="987942"/>
          </a:xfrm>
          <a:prstGeom prst="rect">
            <a:avLst/>
          </a:prstGeom>
        </p:spPr>
      </p:pic>
      <p:pic>
        <p:nvPicPr>
          <p:cNvPr id="13" name="Picture 12"/>
          <p:cNvPicPr>
            <a:picLocks noChangeAspect="1"/>
          </p:cNvPicPr>
          <p:nvPr/>
        </p:nvPicPr>
        <p:blipFill>
          <a:blip r:embed="rId23"/>
          <a:stretch>
            <a:fillRect/>
          </a:stretch>
        </p:blipFill>
        <p:spPr>
          <a:xfrm>
            <a:off x="16664248" y="6438900"/>
            <a:ext cx="870791" cy="1285099"/>
          </a:xfrm>
          <a:prstGeom prst="rect">
            <a:avLst/>
          </a:prstGeom>
        </p:spPr>
      </p:pic>
    </p:spTree>
    <p:extLst>
      <p:ext uri="{BB962C8B-B14F-4D97-AF65-F5344CB8AC3E}">
        <p14:creationId xmlns:p14="http://schemas.microsoft.com/office/powerpoint/2010/main" val="14620347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fade">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096000" y="1075564"/>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noProof="0">
                  <a:solidFill>
                    <a:prstClr val="black"/>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6553200" y="5935801"/>
                <a:ext cx="6524763" cy="3170099"/>
              </a:xfrm>
              <a:prstGeom prst="rect">
                <a:avLst/>
              </a:prstGeom>
            </p:spPr>
            <p:txBody>
              <a:bodyPr wrap="square">
                <a:spAutoFit/>
              </a:bodyPr>
              <a:lstStyle/>
              <a:p>
                <a:pPr>
                  <a:lnSpc>
                    <a:spcPct val="150000"/>
                  </a:lnSpc>
                  <a:spcAft>
                    <a:spcPts val="800"/>
                  </a:spcAft>
                </a:pPr>
                <a14:m>
                  <m:oMath xmlns:m="http://schemas.openxmlformats.org/officeDocument/2006/math">
                    <m:r>
                      <a:rPr lang="en-US" sz="400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553200" y="5935801"/>
                <a:ext cx="6524763" cy="3170099"/>
              </a:xfrm>
              <a:prstGeom prst="rect">
                <a:avLst/>
              </a:prstGeom>
              <a:blipFill>
                <a:blip r:embed="rId9"/>
                <a:stretch>
                  <a:fillRect/>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23379"/>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1961" y="8648029"/>
            <a:ext cx="1960598" cy="1949322"/>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971799" y="2976254"/>
                <a:ext cx="124206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latin typeface="Times New Roman" panose="02020603050405020304" pitchFamily="18" charset="0"/>
                    <a:ea typeface="Dotum" panose="020B0600000101010101" pitchFamily="34" charset="-127"/>
                    <a:cs typeface="Times New Roman" panose="02020603050405020304" pitchFamily="18" charset="0"/>
                  </a:rPr>
                  <a:t> </a:t>
                </a:r>
                <a:r>
                  <a:rPr lang="en-US" sz="4000">
                    <a:solidFill>
                      <a:schemeClr val="bg1"/>
                    </a:solidFill>
                    <a:latin typeface="Arial" panose="020B0604020202020204" pitchFamily="34" charset="0"/>
                    <a:cs typeface="Arial" panose="020B0604020202020204" pitchFamily="34" charset="0"/>
                  </a:rPr>
                  <a:t>thành nhân tử.</a:t>
                </a:r>
              </a:p>
            </p:txBody>
          </p:sp>
        </mc:Choice>
        <mc:Fallback xmlns="">
          <p:sp>
            <p:nvSpPr>
              <p:cNvPr id="3" name="TextBox 2"/>
              <p:cNvSpPr txBox="1">
                <a:spLocks noRot="1" noChangeAspect="1" noMove="1" noResize="1" noEditPoints="1" noAdjustHandles="1" noChangeArrowheads="1" noChangeShapeType="1" noTextEdit="1"/>
              </p:cNvSpPr>
              <p:nvPr/>
            </p:nvSpPr>
            <p:spPr>
              <a:xfrm>
                <a:off x="2971799" y="2976254"/>
                <a:ext cx="12420600" cy="707886"/>
              </a:xfrm>
              <a:prstGeom prst="rect">
                <a:avLst/>
              </a:prstGeom>
              <a:blipFill>
                <a:blip r:embed="rId20"/>
                <a:stretch>
                  <a:fillRect l="-1717" t="-15517" b="-36207"/>
                </a:stretch>
              </a:blipFill>
            </p:spPr>
            <p:txBody>
              <a:bodyPr/>
              <a:lstStyle/>
              <a:p>
                <a:r>
                  <a:rPr lang="en-US">
                    <a:noFill/>
                  </a:rPr>
                  <a:t> </a:t>
                </a:r>
              </a:p>
            </p:txBody>
          </p:sp>
        </mc:Fallback>
      </mc:AlternateContent>
      <p:sp>
        <p:nvSpPr>
          <p:cNvPr id="13" name="Oval Callout 12"/>
          <p:cNvSpPr/>
          <p:nvPr/>
        </p:nvSpPr>
        <p:spPr>
          <a:xfrm>
            <a:off x="8229600" y="4457700"/>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1"/>
          <a:stretch>
            <a:fillRect/>
          </a:stretch>
        </p:blipFill>
        <p:spPr>
          <a:xfrm flipH="1">
            <a:off x="16158229" y="7277100"/>
            <a:ext cx="1596371" cy="2741858"/>
          </a:xfrm>
          <a:prstGeom prst="rect">
            <a:avLst/>
          </a:prstGeom>
        </p:spPr>
      </p:pic>
    </p:spTree>
    <p:extLst>
      <p:ext uri="{BB962C8B-B14F-4D97-AF65-F5344CB8AC3E}">
        <p14:creationId xmlns:p14="http://schemas.microsoft.com/office/powerpoint/2010/main" val="11870949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35" name="Rectangle 34"/>
          <p:cNvSpPr/>
          <p:nvPr/>
        </p:nvSpPr>
        <p:spPr>
          <a:xfrm>
            <a:off x="659994" y="1257301"/>
            <a:ext cx="16764000" cy="883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1491" y="7163057"/>
            <a:ext cx="1620020" cy="1611183"/>
          </a:xfrm>
          <a:prstGeom prst="rect">
            <a:avLst/>
          </a:prstGeom>
        </p:spPr>
      </p:pic>
      <p:grpSp>
        <p:nvGrpSpPr>
          <p:cNvPr id="40" name="Group 39"/>
          <p:cNvGrpSpPr/>
          <p:nvPr/>
        </p:nvGrpSpPr>
        <p:grpSpPr>
          <a:xfrm>
            <a:off x="141619" y="419100"/>
            <a:ext cx="10272000" cy="1697635"/>
            <a:chOff x="3824468" y="573118"/>
            <a:chExt cx="10272000" cy="1903382"/>
          </a:xfrm>
        </p:grpSpPr>
        <p:pic>
          <p:nvPicPr>
            <p:cNvPr id="4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24400" y="573118"/>
              <a:ext cx="7543800" cy="1903382"/>
            </a:xfrm>
            <a:prstGeom prst="rect">
              <a:avLst/>
            </a:prstGeom>
          </p:spPr>
        </p:pic>
        <p:sp>
          <p:nvSpPr>
            <p:cNvPr id="42" name="Google Shape;7771;p33"/>
            <p:cNvSpPr txBox="1">
              <a:spLocks/>
            </p:cNvSpPr>
            <p:nvPr/>
          </p:nvSpPr>
          <p:spPr>
            <a:xfrm>
              <a:off x="3824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1"/>
                  </a:solidFill>
                  <a:latin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43" name="Rectangle 42"/>
              <p:cNvSpPr/>
              <p:nvPr/>
            </p:nvSpPr>
            <p:spPr>
              <a:xfrm>
                <a:off x="1344701" y="2377621"/>
                <a:ext cx="15724099" cy="3785652"/>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Trong một buổi giao lưu Toán học, Vuông và Tròn cùng tham gia. Tròn phát biểu ý kiến rằng cậu ta có thể tìm được tất cả số x để biểu thức </a:t>
                </a:r>
                <a14:m>
                  <m:oMath xmlns:m="http://schemas.openxmlformats.org/officeDocument/2006/math">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a:rPr lang="nl-NL" sz="4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Calibri" panose="020F0502020204030204" pitchFamily="34" charset="0"/>
                    <a:cs typeface="Arial" panose="020B0604020202020204" pitchFamily="34" charset="0"/>
                  </a:rPr>
                  <a:t>. Vuông nghe vậy và không biết làm cách nào mà Tròn có thể làm được. </a:t>
                </a:r>
                <a:r>
                  <a:rPr lang="en-US" sz="4000">
                    <a:effectLst/>
                    <a:latin typeface="Arial" panose="020B0604020202020204" pitchFamily="34" charset="0"/>
                    <a:ea typeface="Calibri" panose="020F0502020204030204" pitchFamily="34" charset="0"/>
                    <a:cs typeface="Arial" panose="020B0604020202020204" pitchFamily="34" charset="0"/>
                  </a:rPr>
                  <a:t>Bạn hãy giúp Vuông trong trường hợp này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344701" y="2377621"/>
                <a:ext cx="15724099" cy="3785652"/>
              </a:xfrm>
              <a:prstGeom prst="rect">
                <a:avLst/>
              </a:prstGeom>
              <a:blipFill>
                <a:blip r:embed="rId15"/>
                <a:stretch>
                  <a:fillRect l="-1396" r="-1357" b="-3060"/>
                </a:stretch>
              </a:blipFill>
            </p:spPr>
            <p:txBody>
              <a:bodyPr/>
              <a:lstStyle/>
              <a:p>
                <a:r>
                  <a:rPr lang="en-US">
                    <a:noFill/>
                  </a:rPr>
                  <a:t> </a:t>
                </a:r>
              </a:p>
            </p:txBody>
          </p:sp>
        </mc:Fallback>
      </mc:AlternateContent>
      <p:pic>
        <p:nvPicPr>
          <p:cNvPr id="47" name="Picture 8"/>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060088">
            <a:off x="-327304" y="8830854"/>
            <a:ext cx="1933503" cy="1289959"/>
          </a:xfrm>
          <a:prstGeom prst="rect">
            <a:avLst/>
          </a:prstGeom>
        </p:spPr>
      </p:pic>
      <p:pic>
        <p:nvPicPr>
          <p:cNvPr id="51" name="Picture 34"/>
          <p:cNvPicPr>
            <a:picLocks noChangeAspect="1"/>
          </p:cNvPicPr>
          <p:nvPr/>
        </p:nvPicPr>
        <p:blipFill>
          <a:blip r:embed="rId18"/>
          <a:srcRect/>
          <a:stretch>
            <a:fillRect/>
          </a:stretch>
        </p:blipFill>
        <p:spPr>
          <a:xfrm>
            <a:off x="16325178" y="670222"/>
            <a:ext cx="1361725" cy="1066685"/>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86958" y="5742134"/>
            <a:ext cx="3052842" cy="3571249"/>
          </a:xfrm>
          <a:prstGeom prst="rect">
            <a:avLst/>
          </a:prstGeom>
        </p:spPr>
      </p:pic>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45464" y="7036995"/>
            <a:ext cx="2438400" cy="2721935"/>
          </a:xfrm>
          <a:prstGeom prst="rect">
            <a:avLst/>
          </a:prstGeom>
        </p:spPr>
      </p:pic>
    </p:spTree>
    <p:extLst>
      <p:ext uri="{BB962C8B-B14F-4D97-AF65-F5344CB8AC3E}">
        <p14:creationId xmlns:p14="http://schemas.microsoft.com/office/powerpoint/2010/main" val="394232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16729722" y="-381407"/>
            <a:ext cx="1964781" cy="1783602"/>
          </a:xfrm>
          <a:prstGeom prst="rect">
            <a:avLst/>
          </a:prstGeom>
        </p:spPr>
      </p:pic>
      <p:pic>
        <p:nvPicPr>
          <p:cNvPr id="40" name="Picture 3"/>
          <p:cNvPicPr>
            <a:picLocks noChangeAspect="1"/>
          </p:cNvPicPr>
          <p:nvPr/>
        </p:nvPicPr>
        <p:blipFill>
          <a:blip r:embed="rId4" cstate="print">
            <a:alphaModFix amt="70000"/>
            <a:biLevel thresh="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291379" y="-234346"/>
            <a:ext cx="1602835" cy="2027250"/>
          </a:xfrm>
          <a:prstGeom prst="rect">
            <a:avLst/>
          </a:prstGeom>
        </p:spPr>
      </p:pic>
      <p:pic>
        <p:nvPicPr>
          <p:cNvPr id="48" name="Picture 2"/>
          <p:cNvPicPr>
            <a:picLocks noChangeAspect="1"/>
          </p:cNvPicPr>
          <p:nvPr/>
        </p:nvPicPr>
        <p:blipFill>
          <a:blip r:embed="rId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92600" y="9114212"/>
            <a:ext cx="1524000" cy="151568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44075" y="2490825"/>
                <a:ext cx="17819862" cy="1015663"/>
              </a:xfrm>
              <a:prstGeom prst="rect">
                <a:avLst/>
              </a:prstGeom>
            </p:spPr>
            <p:txBody>
              <a:bodyPr wrap="square">
                <a:spAutoFit/>
              </a:bodyPr>
              <a:lstStyle/>
              <a:p>
                <a:pPr>
                  <a:lnSpc>
                    <a:spcPct val="150000"/>
                  </a:lnSpc>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rPr>
                  <a:t>Tính</a:t>
                </a:r>
                <a:r>
                  <a:rPr kumimoji="0" lang="en-US" sz="4000" b="0"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rPr>
                  <a:t> nhanh giá trị của biểu thức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oMath>
                </a14:m>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tại x = 2022, y = 2020.</a:t>
                </a:r>
              </a:p>
            </p:txBody>
          </p:sp>
        </mc:Choice>
        <mc:Fallback xmlns="">
          <p:sp>
            <p:nvSpPr>
              <p:cNvPr id="4" name="Rectangle 3"/>
              <p:cNvSpPr>
                <a:spLocks noRot="1" noChangeAspect="1" noMove="1" noResize="1" noEditPoints="1" noAdjustHandles="1" noChangeArrowheads="1" noChangeShapeType="1" noTextEdit="1"/>
              </p:cNvSpPr>
              <p:nvPr/>
            </p:nvSpPr>
            <p:spPr>
              <a:xfrm>
                <a:off x="444075" y="2490825"/>
                <a:ext cx="17819862" cy="1015663"/>
              </a:xfrm>
              <a:prstGeom prst="rect">
                <a:avLst/>
              </a:prstGeom>
              <a:blipFill>
                <a:blip r:embed="rId21"/>
                <a:stretch>
                  <a:fillRect l="-1232" b="-14458"/>
                </a:stretch>
              </a:blipFill>
            </p:spPr>
            <p:txBody>
              <a:bodyPr/>
              <a:lstStyle/>
              <a:p>
                <a:r>
                  <a:rPr lang="en-US">
                    <a:noFill/>
                  </a:rPr>
                  <a:t> </a:t>
                </a:r>
              </a:p>
            </p:txBody>
          </p:sp>
        </mc:Fallback>
      </mc:AlternateContent>
      <p:sp>
        <p:nvSpPr>
          <p:cNvPr id="25" name="Oval Callout 24"/>
          <p:cNvSpPr/>
          <p:nvPr/>
        </p:nvSpPr>
        <p:spPr>
          <a:xfrm>
            <a:off x="8327936" y="4014136"/>
            <a:ext cx="1698940" cy="95502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 10"/>
          <p:cNvGrpSpPr/>
          <p:nvPr/>
        </p:nvGrpSpPr>
        <p:grpSpPr>
          <a:xfrm>
            <a:off x="6400800" y="934455"/>
            <a:ext cx="10849394" cy="1203330"/>
            <a:chOff x="3663045" y="869613"/>
            <a:chExt cx="10849394" cy="1203330"/>
          </a:xfrm>
        </p:grpSpPr>
        <p:pic>
          <p:nvPicPr>
            <p:cNvPr id="12"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663045" y="869613"/>
              <a:ext cx="5553212" cy="1203330"/>
            </a:xfrm>
            <a:prstGeom prst="rect">
              <a:avLst/>
            </a:prstGeom>
          </p:spPr>
        </p:pic>
        <p:sp>
          <p:nvSpPr>
            <p:cNvPr id="13" name="Rectangle 12"/>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609600" y="5524500"/>
                <a:ext cx="17297400" cy="4090735"/>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m:rPr>
                          <m:sty m:val="p"/>
                        </m:rPr>
                        <a:rPr lang="en-US" sz="4000"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=2020</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vào A, ta có:</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2020)(2022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2)=2.2020=4040</m:t>
                      </m:r>
                    </m:oMath>
                  </m:oMathPara>
                </a14:m>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5524500"/>
                <a:ext cx="17297400" cy="4090735"/>
              </a:xfrm>
              <a:prstGeom prst="rect">
                <a:avLst/>
              </a:prstGeom>
              <a:blipFill>
                <a:blip r:embed="rId24"/>
                <a:stretch>
                  <a:fillRect l="-1233"/>
                </a:stretch>
              </a:blipFill>
            </p:spPr>
            <p:txBody>
              <a:bodyPr/>
              <a:lstStyle/>
              <a:p>
                <a:r>
                  <a:rPr lang="en-US">
                    <a:noFill/>
                  </a:rPr>
                  <a:t> </a:t>
                </a:r>
              </a:p>
            </p:txBody>
          </p:sp>
        </mc:Fallback>
      </mc:AlternateContent>
    </p:spTree>
    <p:extLst>
      <p:ext uri="{BB962C8B-B14F-4D97-AF65-F5344CB8AC3E}">
        <p14:creationId xmlns:p14="http://schemas.microsoft.com/office/powerpoint/2010/main" val="30599406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4" name="Group 23"/>
          <p:cNvGrpSpPr/>
          <p:nvPr/>
        </p:nvGrpSpPr>
        <p:grpSpPr>
          <a:xfrm>
            <a:off x="4876800" y="681446"/>
            <a:ext cx="8915400" cy="1509211"/>
            <a:chOff x="3129645" y="817856"/>
            <a:chExt cx="8915400" cy="1509211"/>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9645" y="817856"/>
              <a:ext cx="8915400" cy="1509211"/>
            </a:xfrm>
            <a:prstGeom prst="rect">
              <a:avLst/>
            </a:prstGeom>
          </p:spPr>
        </p:pic>
        <p:sp>
          <p:nvSpPr>
            <p:cNvPr id="23" name="Rectangle 22"/>
            <p:cNvSpPr/>
            <p:nvPr/>
          </p:nvSpPr>
          <p:spPr>
            <a:xfrm>
              <a:off x="5568045" y="832377"/>
              <a:ext cx="52578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 LUẬN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473081" y="-210355"/>
            <a:ext cx="1964781" cy="178360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762500" y="2737128"/>
                <a:ext cx="91440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sSup>
                      <m:sSupPr>
                        <m:ctrlPr>
                          <a:rPr lang="en-US" sz="4000" i="1" smtClean="0">
                            <a:solidFill>
                              <a:schemeClr val="bg1"/>
                            </a:solidFill>
                            <a:latin typeface="Cambria Math" panose="02040503050406030204" pitchFamily="18" charset="0"/>
                            <a:cs typeface="Arial" panose="020B0604020202020204" pitchFamily="34" charset="0"/>
                          </a:rPr>
                        </m:ctrlPr>
                      </m:sSupPr>
                      <m:e>
                        <m:r>
                          <a:rPr lang="en-US" sz="4000" b="0" i="1" smtClean="0">
                            <a:solidFill>
                              <a:schemeClr val="bg1"/>
                            </a:solidFill>
                            <a:latin typeface="Cambria Math" panose="02040503050406030204" pitchFamily="18" charset="0"/>
                            <a:cs typeface="Arial" panose="020B0604020202020204" pitchFamily="34" charset="0"/>
                          </a:rPr>
                          <m:t>𝑥</m:t>
                        </m:r>
                      </m:e>
                      <m:sup>
                        <m:r>
                          <a:rPr lang="en-US" sz="4000" b="0" i="1" smtClean="0">
                            <a:solidFill>
                              <a:schemeClr val="bg1"/>
                            </a:solidFill>
                            <a:latin typeface="Cambria Math" panose="02040503050406030204" pitchFamily="18" charset="0"/>
                            <a:cs typeface="Arial" panose="020B0604020202020204" pitchFamily="34" charset="0"/>
                          </a:rPr>
                          <m:t>3</m:t>
                        </m:r>
                      </m:sup>
                    </m:sSup>
                    <m:r>
                      <a:rPr lang="en-US" sz="4000" b="0" i="1" smtClean="0">
                        <a:solidFill>
                          <a:schemeClr val="bg1"/>
                        </a:solidFill>
                        <a:latin typeface="Cambria Math" panose="02040503050406030204" pitchFamily="18" charset="0"/>
                        <a:cs typeface="Arial" panose="020B0604020202020204" pitchFamily="34" charset="0"/>
                      </a:rPr>
                      <m:t>−</m:t>
                    </m:r>
                    <m:r>
                      <a:rPr lang="en-US" sz="4000" b="0" i="1" smtClean="0">
                        <a:solidFill>
                          <a:schemeClr val="bg1"/>
                        </a:solidFill>
                        <a:latin typeface="Cambria Math" panose="02040503050406030204" pitchFamily="18" charset="0"/>
                        <a:cs typeface="Arial" panose="020B0604020202020204" pitchFamily="34" charset="0"/>
                      </a:rPr>
                      <m:t>𝑥</m:t>
                    </m:r>
                  </m:oMath>
                </a14:m>
                <a:r>
                  <a:rPr lang="en-US" sz="4000">
                    <a:solidFill>
                      <a:schemeClr val="bg1"/>
                    </a:solidFill>
                    <a:latin typeface="Arial" panose="020B0604020202020204" pitchFamily="34" charset="0"/>
                    <a:cs typeface="Arial" panose="020B0604020202020204" pitchFamily="34" charset="0"/>
                  </a:rPr>
                  <a:t> thành nhân tử</a:t>
                </a:r>
              </a:p>
            </p:txBody>
          </p:sp>
        </mc:Choice>
        <mc:Fallback xmlns="">
          <p:sp>
            <p:nvSpPr>
              <p:cNvPr id="6" name="TextBox 5"/>
              <p:cNvSpPr txBox="1">
                <a:spLocks noRot="1" noChangeAspect="1" noMove="1" noResize="1" noEditPoints="1" noAdjustHandles="1" noChangeArrowheads="1" noChangeShapeType="1" noTextEdit="1"/>
              </p:cNvSpPr>
              <p:nvPr/>
            </p:nvSpPr>
            <p:spPr>
              <a:xfrm>
                <a:off x="4762500" y="2737128"/>
                <a:ext cx="9144000" cy="707886"/>
              </a:xfrm>
              <a:prstGeom prst="rect">
                <a:avLst/>
              </a:prstGeom>
              <a:blipFill>
                <a:blip r:embed="rId18"/>
                <a:stretch>
                  <a:fillRect l="-2333" t="-15517" r="-1600" b="-36207"/>
                </a:stretch>
              </a:blipFill>
            </p:spPr>
            <p:txBody>
              <a:bodyPr/>
              <a:lstStyle/>
              <a:p>
                <a:r>
                  <a:rPr lang="en-US">
                    <a:noFill/>
                  </a:rPr>
                  <a:t> </a:t>
                </a:r>
              </a:p>
            </p:txBody>
          </p:sp>
        </mc:Fallback>
      </mc:AlternateContent>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295400" y="5197614"/>
            <a:ext cx="2461720" cy="2879748"/>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1548858" y="6204248"/>
            <a:ext cx="2304727" cy="2572719"/>
          </a:xfrm>
          <a:prstGeom prst="rect">
            <a:avLst/>
          </a:prstGeom>
        </p:spPr>
      </p:pic>
      <p:grpSp>
        <p:nvGrpSpPr>
          <p:cNvPr id="39" name="Group 38"/>
          <p:cNvGrpSpPr/>
          <p:nvPr/>
        </p:nvGrpSpPr>
        <p:grpSpPr>
          <a:xfrm>
            <a:off x="1827503" y="4060811"/>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32669"/>
                <a:gd name="adj2" fmla="val 6407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1</m:t>
                            </m:r>
                          </m:e>
                        </m:d>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1"/>
                  <a:stretch>
                    <a:fillRect r="-47881"/>
                  </a:stretch>
                </a:blipFill>
              </p:spPr>
              <p:txBody>
                <a:bodyPr/>
                <a:lstStyle/>
                <a:p>
                  <a:r>
                    <a:rPr lang="en-US">
                      <a:noFill/>
                    </a:rPr>
                    <a:t> </a:t>
                  </a:r>
                </a:p>
              </p:txBody>
            </p:sp>
          </mc:Fallback>
        </mc:AlternateContent>
      </p:grpSp>
      <p:grpSp>
        <p:nvGrpSpPr>
          <p:cNvPr id="7" name="Group 6"/>
          <p:cNvGrpSpPr/>
          <p:nvPr/>
        </p:nvGrpSpPr>
        <p:grpSpPr>
          <a:xfrm>
            <a:off x="9525000" y="4958957"/>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1</m:t>
                            </m:r>
                          </m:e>
                        </m:d>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1</m:t>
                            </m:r>
                          </m:e>
                        </m:d>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2"/>
                  <a:stretch>
                    <a:fillRect/>
                  </a:stretch>
                </a:blipFill>
              </p:spPr>
              <p:txBody>
                <a:bodyPr/>
                <a:lstStyle/>
                <a:p>
                  <a:r>
                    <a:rPr lang="en-US">
                      <a:noFill/>
                    </a:rPr>
                    <a:t> </a:t>
                  </a:r>
                </a:p>
              </p:txBody>
            </p:sp>
          </mc:Fallback>
        </mc:AlternateContent>
      </p:grpSp>
      <p:sp>
        <p:nvSpPr>
          <p:cNvPr id="51" name="TextBox 50"/>
          <p:cNvSpPr txBox="1"/>
          <p:nvPr/>
        </p:nvSpPr>
        <p:spPr>
          <a:xfrm>
            <a:off x="2594850" y="9083814"/>
            <a:ext cx="13485395"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Em hãy nêu ý kiến của em về lời giải của Tròn và Vuông?</a:t>
            </a:r>
          </a:p>
        </p:txBody>
      </p:sp>
      <p:pic>
        <p:nvPicPr>
          <p:cNvPr id="8" name="Picture 7"/>
          <p:cNvPicPr>
            <a:picLocks noChangeAspect="1"/>
          </p:cNvPicPr>
          <p:nvPr/>
        </p:nvPicPr>
        <p:blipFill>
          <a:blip r:embed="rId23">
            <a:extLst>
              <a:ext uri="{BEBA8EAE-BF5A-486C-A8C5-ECC9F3942E4B}">
                <a14:imgProps xmlns:a14="http://schemas.microsoft.com/office/drawing/2010/main">
                  <a14:imgLayer r:embed="rId24">
                    <a14:imgEffect>
                      <a14:brightnessContrast bright="40000" contrast="-20000"/>
                    </a14:imgEffect>
                  </a14:imgLayer>
                </a14:imgProps>
              </a:ext>
            </a:extLst>
          </a:blip>
          <a:stretch>
            <a:fillRect/>
          </a:stretch>
        </p:blipFill>
        <p:spPr>
          <a:xfrm>
            <a:off x="15967950" y="752063"/>
            <a:ext cx="1847904" cy="1050304"/>
          </a:xfrm>
          <a:prstGeom prst="rect">
            <a:avLst/>
          </a:prstGeom>
        </p:spPr>
      </p:pic>
      <p:pic>
        <p:nvPicPr>
          <p:cNvPr id="52" name="Picture 11"/>
          <p:cNvPicPr>
            <a:picLocks noChangeAspect="1"/>
          </p:cNvPicPr>
          <p:nvPr/>
        </p:nvPicPr>
        <p:blipFill>
          <a:blip r:embed="rId2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82617" y="9029700"/>
            <a:ext cx="1383851" cy="1375892"/>
          </a:xfrm>
          <a:prstGeom prst="rect">
            <a:avLst/>
          </a:prstGeom>
        </p:spPr>
      </p:pic>
    </p:spTree>
    <p:extLst>
      <p:ext uri="{BB962C8B-B14F-4D97-AF65-F5344CB8AC3E}">
        <p14:creationId xmlns:p14="http://schemas.microsoft.com/office/powerpoint/2010/main" val="3480417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473081" y="-210355"/>
            <a:ext cx="1964781" cy="1783602"/>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71800" y="3101952"/>
            <a:ext cx="2461720" cy="2879748"/>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01258" y="3553137"/>
            <a:ext cx="2304727" cy="2572719"/>
          </a:xfrm>
          <a:prstGeom prst="rect">
            <a:avLst/>
          </a:prstGeom>
        </p:spPr>
      </p:pic>
      <p:grpSp>
        <p:nvGrpSpPr>
          <p:cNvPr id="39" name="Group 38"/>
          <p:cNvGrpSpPr/>
          <p:nvPr/>
        </p:nvGrpSpPr>
        <p:grpSpPr>
          <a:xfrm>
            <a:off x="1979903" y="1790700"/>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9541"/>
                <a:gd name="adj2" fmla="val 7950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0"/>
                  <a:stretch>
                    <a:fillRect r="-47881"/>
                  </a:stretch>
                </a:blipFill>
              </p:spPr>
              <p:txBody>
                <a:bodyPr/>
                <a:lstStyle/>
                <a:p>
                  <a:r>
                    <a:rPr lang="en-US">
                      <a:noFill/>
                    </a:rPr>
                    <a:t> </a:t>
                  </a:r>
                </a:p>
              </p:txBody>
            </p:sp>
          </mc:Fallback>
        </mc:AlternateContent>
      </p:grpSp>
      <p:grpSp>
        <p:nvGrpSpPr>
          <p:cNvPr id="7" name="Group 6"/>
          <p:cNvGrpSpPr/>
          <p:nvPr/>
        </p:nvGrpSpPr>
        <p:grpSpPr>
          <a:xfrm>
            <a:off x="9677400" y="2307846"/>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1"/>
                  <a:stretch>
                    <a:fillRect/>
                  </a:stretch>
                </a:blipFill>
              </p:spPr>
              <p:txBody>
                <a:bodyPr/>
                <a:lstStyle/>
                <a:p>
                  <a:r>
                    <a:rPr lang="en-US">
                      <a:noFill/>
                    </a:rPr>
                    <a:t> </a:t>
                  </a:r>
                </a:p>
              </p:txBody>
            </p:sp>
          </mc:Fallback>
        </mc:AlternateContent>
      </p:grpSp>
      <p:sp>
        <p:nvSpPr>
          <p:cNvPr id="51" name="TextBox 50"/>
          <p:cNvSpPr txBox="1"/>
          <p:nvPr/>
        </p:nvSpPr>
        <p:spPr>
          <a:xfrm>
            <a:off x="989304" y="6158448"/>
            <a:ext cx="15663150" cy="3785652"/>
          </a:xfrm>
          <a:prstGeom prst="rect">
            <a:avLst/>
          </a:prstGeom>
          <a:noFill/>
        </p:spPr>
        <p:txBody>
          <a:bodyPr wrap="square" rtlCol="0">
            <a:spAutoFit/>
          </a:bodyPr>
          <a:lstStyle/>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Vuông: </a:t>
            </a:r>
            <a:r>
              <a:rPr lang="vi-VN" sz="4000">
                <a:solidFill>
                  <a:prstClr val="white"/>
                </a:solidFill>
                <a:latin typeface="Arial" panose="020B0604020202020204" pitchFamily="34" charset="0"/>
                <a:cs typeface="Arial" panose="020B0604020202020204" pitchFamily="34" charset="0"/>
              </a:rPr>
              <a:t>Mới </a:t>
            </a:r>
            <a:r>
              <a:rPr lang="vi-VN" sz="4000">
                <a:solidFill>
                  <a:prstClr val="white"/>
                </a:solidFill>
                <a:cs typeface="Arial" panose="020B0604020202020204" pitchFamily="34" charset="0"/>
              </a:rPr>
              <a:t>chỉ dừng lại ở bước đặt nhân tử chung để phân tích đa thức thành nhân tử.</a:t>
            </a:r>
          </a:p>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Tròn:</a:t>
            </a:r>
            <a:r>
              <a:rPr lang="vi-VN" sz="4000">
                <a:solidFill>
                  <a:prstClr val="white"/>
                </a:solidFill>
                <a:latin typeface="Arial" panose="020B0604020202020204" pitchFamily="34" charset="0"/>
                <a:cs typeface="Arial" panose="020B0604020202020204" pitchFamily="34" charset="0"/>
              </a:rPr>
              <a:t> </a:t>
            </a:r>
            <a:r>
              <a:rPr lang="en-US" sz="4000">
                <a:solidFill>
                  <a:prstClr val="white"/>
                </a:solidFill>
                <a:latin typeface="Arial" panose="020B0604020202020204" pitchFamily="34" charset="0"/>
                <a:cs typeface="Arial" panose="020B0604020202020204" pitchFamily="34" charset="0"/>
              </a:rPr>
              <a:t>Đ</a:t>
            </a:r>
            <a:r>
              <a:rPr lang="vi-VN" sz="4000">
                <a:solidFill>
                  <a:prstClr val="white"/>
                </a:solidFill>
                <a:cs typeface="Arial" panose="020B0604020202020204" pitchFamily="34" charset="0"/>
              </a:rPr>
              <a:t>ã sử dụng được phương pháp đặt nhân tử chung và hằng đẳng thức để phân tích đa thức thành nhân tử.</a:t>
            </a:r>
          </a:p>
        </p:txBody>
      </p:sp>
      <p:pic>
        <p:nvPicPr>
          <p:cNvPr id="52" name="Picture 11"/>
          <p:cNvPicPr>
            <a:picLocks noChangeAspect="1"/>
          </p:cNvPicPr>
          <p:nvPr/>
        </p:nvPicPr>
        <p:blipFill>
          <a:blip r:embed="rId2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297400" y="4533900"/>
            <a:ext cx="1383851" cy="1375892"/>
          </a:xfrm>
          <a:prstGeom prst="rect">
            <a:avLst/>
          </a:prstGeom>
        </p:spPr>
      </p:pic>
      <p:sp>
        <p:nvSpPr>
          <p:cNvPr id="18" name="Oval Callout 17"/>
          <p:cNvSpPr/>
          <p:nvPr/>
        </p:nvSpPr>
        <p:spPr>
          <a:xfrm>
            <a:off x="8006534" y="571500"/>
            <a:ext cx="1698940" cy="85389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9910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
                                            <p:txEl>
                                              <p:pRg st="0" end="0"/>
                                            </p:txEl>
                                          </p:spTgt>
                                        </p:tgtEl>
                                        <p:attrNameLst>
                                          <p:attrName>style.visibility</p:attrName>
                                        </p:attrNameLst>
                                      </p:cBhvr>
                                      <p:to>
                                        <p:strVal val="visible"/>
                                      </p:to>
                                    </p:set>
                                    <p:animEffect transition="in" filter="fade">
                                      <p:cBhvr>
                                        <p:cTn id="33" dur="500"/>
                                        <p:tgtEl>
                                          <p:spTgt spid="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38"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LUYỆN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TẬP</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24959243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algn="ctr">
              <a:lnSpc>
                <a:spcPts val="9372"/>
              </a:lnSpc>
            </a:pPr>
            <a:r>
              <a:rPr lang="en-US" sz="7000" b="1" spc="323" dirty="0">
                <a:solidFill>
                  <a:srgbClr val="5A8D76"/>
                </a:solidFill>
                <a:latin typeface="Arial" panose="020B0604020202020204" pitchFamily="34" charset="0"/>
                <a:cs typeface="Arial" panose="020B0604020202020204" pitchFamily="34" charset="0"/>
              </a:rPr>
              <a:t>BÀI TẬP TRẮC NGHIỆM</a:t>
            </a:r>
          </a:p>
        </p:txBody>
      </p:sp>
      <p:grpSp>
        <p:nvGrpSpPr>
          <p:cNvPr id="29" name="Group 28"/>
          <p:cNvGrpSpPr/>
          <p:nvPr/>
        </p:nvGrpSpPr>
        <p:grpSpPr>
          <a:xfrm>
            <a:off x="838200" y="2289457"/>
            <a:ext cx="16687800" cy="2662769"/>
            <a:chOff x="804145" y="2112709"/>
            <a:chExt cx="16687800" cy="2662769"/>
          </a:xfrm>
        </p:grpSpPr>
        <p:sp>
          <p:nvSpPr>
            <p:cNvPr id="26" name="Freeform 5"/>
            <p:cNvSpPr/>
            <p:nvPr/>
          </p:nvSpPr>
          <p:spPr>
            <a:xfrm>
              <a:off x="804145" y="2112709"/>
              <a:ext cx="16614631" cy="266276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413745" y="2894036"/>
              <a:ext cx="16078200" cy="1005916"/>
            </a:xfrm>
            <a:prstGeom prst="rect">
              <a:avLst/>
            </a:prstGeom>
          </p:spPr>
          <p:txBody>
            <a:bodyPr wrap="square">
              <a:spAutoFit/>
            </a:bodyPr>
            <a:lstStyle/>
            <a:p>
              <a:pPr algn="just">
                <a:lnSpc>
                  <a:spcPct val="150000"/>
                </a:lnSpc>
                <a:spcAft>
                  <a:spcPts val="0"/>
                </a:spcAft>
              </a:pP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Arial" panose="020B0604020202020204" pitchFamily="34" charset="0"/>
                  <a:cs typeface="Arial" panose="020B0604020202020204" pitchFamily="34" charset="0"/>
                </a:rPr>
                <a:t>Phân tích đa thức x</a:t>
              </a:r>
              <a:r>
                <a:rPr lang="fr-FR" sz="4500" baseline="30000">
                  <a:latin typeface="Arial" panose="020B0604020202020204" pitchFamily="34" charset="0"/>
                  <a:ea typeface="Arial" panose="020B0604020202020204" pitchFamily="34" charset="0"/>
                  <a:cs typeface="Arial" panose="020B0604020202020204" pitchFamily="34" charset="0"/>
                </a:rPr>
                <a:t>2</a:t>
              </a:r>
              <a:r>
                <a:rPr lang="fr-FR" sz="4500">
                  <a:latin typeface="Arial" panose="020B0604020202020204" pitchFamily="34" charset="0"/>
                  <a:ea typeface="Arial" panose="020B0604020202020204" pitchFamily="34" charset="0"/>
                  <a:cs typeface="Arial" panose="020B0604020202020204" pitchFamily="34" charset="0"/>
                </a:rPr>
                <a:t> – 6x + 8 thành nhân tử ta được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3810000" y="4762500"/>
            <a:ext cx="12344400" cy="3400931"/>
          </a:xfrm>
          <a:prstGeom prst="rect">
            <a:avLst/>
          </a:prstGeom>
        </p:spPr>
        <p:txBody>
          <a:bodyPr wrap="square">
            <a:spAutoFit/>
          </a:bodyPr>
          <a:lstStyle/>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(x – 4)(x – 2)    			B. (x – 4)(x + 2)    </a:t>
            </a:r>
            <a:endParaRPr lang="en-US" sz="4300">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C. (x + 4)(x – 2)    			D. (x – 4)(2 – x)</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3429000" y="5238438"/>
            <a:ext cx="44958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437110"/>
            <a:ext cx="16614631" cy="3113035"/>
            <a:chOff x="804145" y="1994952"/>
            <a:chExt cx="16614631" cy="3113035"/>
          </a:xfrm>
        </p:grpSpPr>
        <p:sp>
          <p:nvSpPr>
            <p:cNvPr id="26" name="Freeform 5"/>
            <p:cNvSpPr/>
            <p:nvPr/>
          </p:nvSpPr>
          <p:spPr>
            <a:xfrm>
              <a:off x="804145" y="1994952"/>
              <a:ext cx="16614631" cy="311303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340576" y="3009626"/>
              <a:ext cx="16078200" cy="1005916"/>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Có bao nhiêu giá trị x thỏa mãn 2(x + 3)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3x = 0</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1752600" y="6134100"/>
            <a:ext cx="15240000" cy="1084912"/>
          </a:xfrm>
          <a:prstGeom prst="rect">
            <a:avLst/>
          </a:prstGeom>
        </p:spPr>
        <p:txBody>
          <a:bodyPr wrap="square">
            <a:spAutoFit/>
          </a:bodyPr>
          <a:lstStyle/>
          <a:p>
            <a:pPr marR="30480">
              <a:lnSpc>
                <a:spcPct val="1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0                       B. 2                       C. 1                       D. 3</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5867400" y="6067611"/>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90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394499"/>
            <a:ext cx="16614631" cy="2749001"/>
            <a:chOff x="804145" y="1952341"/>
            <a:chExt cx="16614631" cy="2749001"/>
          </a:xfrm>
        </p:grpSpPr>
        <p:sp>
          <p:nvSpPr>
            <p:cNvPr id="26" name="Freeform 5"/>
            <p:cNvSpPr/>
            <p:nvPr/>
          </p:nvSpPr>
          <p:spPr>
            <a:xfrm>
              <a:off x="804145" y="1952341"/>
              <a:ext cx="16614631" cy="274900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143000" y="2226717"/>
              <a:ext cx="15894776" cy="2169825"/>
            </a:xfrm>
            <a:prstGeom prst="rect">
              <a:avLst/>
            </a:prstGeom>
          </p:spPr>
          <p:txBody>
            <a:bodyPr wrap="square">
              <a:spAutoFit/>
            </a:bodyPr>
            <a:lstStyle/>
            <a:p>
              <a:pPr marL="30480"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Giá trị của biểu thức: A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4y</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+ 4x + 4, tại x = 62, y = -18 là</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1159995" y="5956637"/>
            <a:ext cx="16075234" cy="1015663"/>
          </a:xfrm>
          <a:prstGeom prst="rect">
            <a:avLst/>
          </a:prstGeom>
        </p:spPr>
        <p:txBody>
          <a:bodyPr wrap="non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rPr>
              <a:t>A. 2800                  B. 1400                     C. -2800                    D. -1400</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933922" y="5897099"/>
            <a:ext cx="234267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34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513855"/>
            <a:ext cx="17163486" cy="2096245"/>
            <a:chOff x="836229" y="2075646"/>
            <a:chExt cx="17163486" cy="2096245"/>
          </a:xfrm>
        </p:grpSpPr>
        <p:sp>
          <p:nvSpPr>
            <p:cNvPr id="26" name="Freeform 5"/>
            <p:cNvSpPr/>
            <p:nvPr/>
          </p:nvSpPr>
          <p:spPr>
            <a:xfrm>
              <a:off x="836229" y="2075646"/>
              <a:ext cx="16614631" cy="20962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921515" y="2571691"/>
              <a:ext cx="16078200" cy="901593"/>
            </a:xfrm>
            <a:prstGeom prst="rect">
              <a:avLst/>
            </a:prstGeom>
          </p:spPr>
          <p:txBody>
            <a:bodyPr wrap="square">
              <a:spAutoFit/>
            </a:bodyPr>
            <a:lstStyle/>
            <a:p>
              <a:pPr lvl="0" algn="just">
                <a:lnSpc>
                  <a:spcPct val="150000"/>
                </a:lnSpc>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4</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000">
                  <a:latin typeface="Arial" panose="020B0604020202020204" pitchFamily="34" charset="0"/>
                  <a:ea typeface="Arial" panose="020B0604020202020204" pitchFamily="34" charset="0"/>
                  <a:cs typeface="Arial" panose="020B0604020202020204" pitchFamily="34" charset="0"/>
                </a:rPr>
                <a:t>Phân tích đa thức x</a:t>
              </a:r>
              <a:r>
                <a:rPr lang="fr-FR" sz="4000" baseline="30000">
                  <a:latin typeface="Arial" panose="020B0604020202020204" pitchFamily="34" charset="0"/>
                  <a:ea typeface="Arial" panose="020B0604020202020204" pitchFamily="34" charset="0"/>
                  <a:cs typeface="Arial" panose="020B0604020202020204" pitchFamily="34" charset="0"/>
                </a:rPr>
                <a:t>2</a:t>
              </a:r>
              <a:r>
                <a:rPr lang="fr-FR" sz="4000">
                  <a:latin typeface="Arial" panose="020B0604020202020204" pitchFamily="34" charset="0"/>
                  <a:ea typeface="Arial" panose="020B0604020202020204" pitchFamily="34" charset="0"/>
                  <a:cs typeface="Arial" panose="020B0604020202020204" pitchFamily="34" charset="0"/>
                </a:rPr>
                <a:t> – 7x + 10 thành nhân tử ta được</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3150345" y="4792801"/>
            <a:ext cx="11708655" cy="3170099"/>
          </a:xfrm>
          <a:prstGeom prst="rect">
            <a:avLst/>
          </a:prstGeom>
        </p:spPr>
        <p:txBody>
          <a:bodyPr wrap="none">
            <a:spAutoFit/>
          </a:bodyPr>
          <a:lstStyle/>
          <a:p>
            <a:pPr lvl="0">
              <a:lnSpc>
                <a:spcPct val="250000"/>
              </a:lnSpc>
            </a:pPr>
            <a:r>
              <a:rPr lang="en-US" sz="4000">
                <a:solidFill>
                  <a:srgbClr val="000000"/>
                </a:solidFill>
                <a:latin typeface="Arial" panose="020B0604020202020204" pitchFamily="34" charset="0"/>
                <a:ea typeface="Times New Roman" panose="02020603050405020304" pitchFamily="18" charset="0"/>
              </a:rPr>
              <a:t>A. (x – 5)(x + 2)    				B. (x – 5)(x - 2)     </a:t>
            </a:r>
          </a:p>
          <a:p>
            <a:pPr lvl="0">
              <a:lnSpc>
                <a:spcPct val="250000"/>
              </a:lnSpc>
            </a:pPr>
            <a:r>
              <a:rPr lang="en-US" sz="4000">
                <a:solidFill>
                  <a:srgbClr val="000000"/>
                </a:solidFill>
                <a:latin typeface="Arial" panose="020B0604020202020204" pitchFamily="34" charset="0"/>
                <a:ea typeface="Times New Roman" panose="02020603050405020304" pitchFamily="18" charset="0"/>
              </a:rPr>
              <a:t>C. (x + 5)(x + 2)    				D. (x – 5)(2 – x)</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10130726" y="5214595"/>
            <a:ext cx="402787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347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364268"/>
            <a:ext cx="16614631" cy="2587960"/>
            <a:chOff x="836229" y="1926059"/>
            <a:chExt cx="16614631" cy="2587960"/>
          </a:xfrm>
        </p:grpSpPr>
        <p:sp>
          <p:nvSpPr>
            <p:cNvPr id="26" name="Freeform 5"/>
            <p:cNvSpPr/>
            <p:nvPr/>
          </p:nvSpPr>
          <p:spPr>
            <a:xfrm>
              <a:off x="836229" y="1926059"/>
              <a:ext cx="16614631" cy="258796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500646" y="2154466"/>
              <a:ext cx="15279869" cy="2169825"/>
            </a:xfrm>
            <a:prstGeom prst="rect">
              <a:avLst/>
            </a:prstGeom>
          </p:spPr>
          <p:txBody>
            <a:bodyPr wrap="square">
              <a:spAutoFit/>
            </a:bodyPr>
            <a:lstStyle/>
            <a:p>
              <a:pPr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5</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Phân tích đa thức m.n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 1 + m – 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thành nhân tử, ta được:</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2074360" y="5019913"/>
            <a:ext cx="13637388" cy="3323987"/>
          </a:xfrm>
          <a:prstGeom prst="rect">
            <a:avLst/>
          </a:prstGeom>
        </p:spPr>
        <p:txBody>
          <a:bodyPr wrap="none">
            <a:spAutoFit/>
          </a:bodyPr>
          <a:lstStyle/>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n + 1) (n + 1)               B. 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(n + 1)(m – 1)</a:t>
            </a:r>
          </a:p>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+ 1)                                D. (n</a:t>
            </a:r>
            <a:r>
              <a:rPr lang="en-US" sz="4200" baseline="30000">
                <a:latin typeface="Arial" panose="020B0604020202020204" pitchFamily="34" charset="0"/>
                <a:ea typeface="Times New Roman" panose="02020603050405020304" pitchFamily="18" charset="0"/>
                <a:cs typeface="Arial" panose="020B0604020202020204" pitchFamily="34" charset="0"/>
              </a:rPr>
              <a:t>3</a:t>
            </a:r>
            <a:r>
              <a:rPr lang="en-US" sz="4200">
                <a:latin typeface="Arial" panose="020B0604020202020204" pitchFamily="34" charset="0"/>
                <a:ea typeface="Times New Roman" panose="02020603050405020304" pitchFamily="18" charset="0"/>
                <a:cs typeface="Arial" panose="020B0604020202020204" pitchFamily="34" charset="0"/>
              </a:rPr>
              <a:t> + 1)(m – 1)</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20" name="Rounded Rectangle 19"/>
          <p:cNvSpPr/>
          <p:nvPr/>
        </p:nvSpPr>
        <p:spPr>
          <a:xfrm>
            <a:off x="1667376" y="5516099"/>
            <a:ext cx="7552823"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980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9236611"/>
            <a:ext cx="5790798" cy="832427"/>
          </a:xfrm>
          <a:prstGeom prst="rect">
            <a:avLst/>
          </a:prstGeom>
        </p:spPr>
      </p:pic>
      <p:grpSp>
        <p:nvGrpSpPr>
          <p:cNvPr id="15" name="Group 14"/>
          <p:cNvGrpSpPr/>
          <p:nvPr/>
        </p:nvGrpSpPr>
        <p:grpSpPr>
          <a:xfrm>
            <a:off x="457200" y="835144"/>
            <a:ext cx="11082715" cy="1107956"/>
            <a:chOff x="3429724" y="869613"/>
            <a:chExt cx="11082715" cy="1107956"/>
          </a:xfrm>
        </p:grpSpPr>
        <p:pic>
          <p:nvPicPr>
            <p:cNvPr id="1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9724" y="869613"/>
              <a:ext cx="7657462" cy="1107956"/>
            </a:xfrm>
            <a:prstGeom prst="rect">
              <a:avLst/>
            </a:prstGeom>
          </p:spPr>
        </p:pic>
        <p:sp>
          <p:nvSpPr>
            <p:cNvPr id="17" name="Rectangle 16"/>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4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tập 2.22 (SGK-tr44</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716063" y="-286793"/>
            <a:ext cx="1432125" cy="1222563"/>
          </a:xfrm>
          <a:prstGeom prst="rect">
            <a:avLst/>
          </a:prstGeom>
        </p:spPr>
      </p:pic>
      <p:pic>
        <p:nvPicPr>
          <p:cNvPr id="19" name="Picture 18"/>
          <p:cNvPicPr>
            <a:picLocks noChangeAspect="1"/>
          </p:cNvPicPr>
          <p:nvPr/>
        </p:nvPicPr>
        <p:blipFill>
          <a:blip r:embed="rId8"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8678163"/>
            <a:ext cx="1960598" cy="1949322"/>
          </a:xfrm>
          <a:prstGeom prst="rect">
            <a:avLst/>
          </a:prstGeom>
        </p:spPr>
      </p:pic>
      <p:sp>
        <p:nvSpPr>
          <p:cNvPr id="2" name="Rectangle 1"/>
          <p:cNvSpPr/>
          <p:nvPr/>
        </p:nvSpPr>
        <p:spPr>
          <a:xfrm>
            <a:off x="8229600" y="810081"/>
            <a:ext cx="10210800" cy="1015663"/>
          </a:xfrm>
          <a:prstGeom prst="rect">
            <a:avLst/>
          </a:prstGeom>
        </p:spPr>
        <p:txBody>
          <a:bodyPr wrap="square">
            <a:spAutoFit/>
          </a:bodyPr>
          <a:lstStyle/>
          <a:p>
            <a:pPr marL="30480" marR="30480" algn="just">
              <a:lnSpc>
                <a:spcPct val="150000"/>
              </a:lnSpc>
            </a:pPr>
            <a:r>
              <a:rPr lang="en-US" sz="4000">
                <a:solidFill>
                  <a:schemeClr val="bg1"/>
                </a:solidFill>
                <a:latin typeface="Arial" panose="020B0604020202020204" pitchFamily="34" charset="0"/>
                <a:ea typeface="Times New Roman" panose="02020603050405020304" pitchFamily="18" charset="0"/>
              </a:rPr>
              <a:t>Phân tích các đa thức sau thành nhân tử:</a:t>
            </a:r>
            <a:endParaRPr lang="en-US" sz="40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953836" y="4914900"/>
                <a:ext cx="14276763" cy="4594719"/>
              </a:xfrm>
              <a:prstGeom prst="rect">
                <a:avLst/>
              </a:prstGeom>
            </p:spPr>
            <p:txBody>
              <a:bodyPr wrap="square">
                <a:spAutoFit/>
              </a:bodyPr>
              <a:lstStyle/>
              <a:p>
                <a:pPr algn="just">
                  <a:lnSpc>
                    <a:spcPct val="150000"/>
                  </a:lnSpc>
                  <a:spcBef>
                    <a:spcPts val="1200"/>
                  </a:spcBef>
                  <a:spcAft>
                    <a:spcPts val="120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53836" y="4914900"/>
                <a:ext cx="14276763" cy="4594719"/>
              </a:xfrm>
              <a:prstGeom prst="rect">
                <a:avLst/>
              </a:prstGeom>
              <a:blipFill>
                <a:blip r:embed="rId20"/>
                <a:stretch>
                  <a:fillRect l="-1538" b="-47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85921" y="2299037"/>
                <a:ext cx="14689847" cy="1015663"/>
              </a:xfrm>
              <a:prstGeom prst="rect">
                <a:avLst/>
              </a:prstGeom>
            </p:spPr>
            <p:txBody>
              <a:bodyPr wrap="square">
                <a:spAutoFit/>
              </a:bodyPr>
              <a:lstStyle/>
              <a:p>
                <a:pPr algn="just">
                  <a:lnSpc>
                    <a:spcPct val="150000"/>
                  </a:lnSpc>
                  <a:spcAft>
                    <a:spcPts val="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1985921" y="2299037"/>
                <a:ext cx="14689847" cy="1015663"/>
              </a:xfrm>
              <a:prstGeom prst="rect">
                <a:avLst/>
              </a:prstGeom>
              <a:blipFill>
                <a:blip r:embed="rId21"/>
                <a:stretch>
                  <a:fillRect l="-1494" b="-13772"/>
                </a:stretch>
              </a:blipFill>
            </p:spPr>
            <p:txBody>
              <a:bodyPr/>
              <a:lstStyle/>
              <a:p>
                <a:r>
                  <a:rPr lang="en-US">
                    <a:noFill/>
                  </a:rPr>
                  <a:t> </a:t>
                </a:r>
              </a:p>
            </p:txBody>
          </p:sp>
        </mc:Fallback>
      </mc:AlternateContent>
      <p:sp>
        <p:nvSpPr>
          <p:cNvPr id="14" name="Oval Callout 13"/>
          <p:cNvSpPr/>
          <p:nvPr/>
        </p:nvSpPr>
        <p:spPr>
          <a:xfrm>
            <a:off x="8511375" y="3860563"/>
            <a:ext cx="1638938" cy="82573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5186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anim calcmode="lin" valueType="num">
                                      <p:cBhvr>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7200" y="381000"/>
            <a:ext cx="22400384" cy="9639300"/>
          </a:xfrm>
          <a:prstGeom prst="rect">
            <a:avLst/>
          </a:prstGeom>
        </p:spPr>
      </p:pic>
      <p:sp>
        <p:nvSpPr>
          <p:cNvPr id="5" name="TextBox 5"/>
          <p:cNvSpPr txBox="1"/>
          <p:nvPr/>
        </p:nvSpPr>
        <p:spPr>
          <a:xfrm>
            <a:off x="1143000" y="1513854"/>
            <a:ext cx="15925800" cy="3248646"/>
          </a:xfrm>
          <a:prstGeom prst="rect">
            <a:avLst/>
          </a:prstGeom>
        </p:spPr>
        <p:txBody>
          <a:bodyPr wrap="square" lIns="0" tIns="0" rIns="0" bIns="0" rtlCol="0" anchor="t">
            <a:spAutoFit/>
          </a:bodyPr>
          <a:lstStyle/>
          <a:p>
            <a:pPr algn="ctr">
              <a:lnSpc>
                <a:spcPct val="150000"/>
              </a:lnSpc>
            </a:pPr>
            <a:r>
              <a:rPr lang="vi-VN" sz="7500" b="1" spc="278">
                <a:solidFill>
                  <a:srgbClr val="5A8D76"/>
                </a:solidFill>
              </a:rPr>
              <a:t>CHƯƠNG II. HẰNG ĐẲNG THỨC ĐÁNG NHỚ VÀ ỨNG DỤNG</a:t>
            </a:r>
            <a:endParaRPr lang="vi-VN" sz="7500" b="1" spc="278" dirty="0">
              <a:solidFill>
                <a:srgbClr val="5A8D76"/>
              </a:solidFill>
            </a:endParaRPr>
          </a:p>
        </p:txBody>
      </p:sp>
      <p:sp>
        <p:nvSpPr>
          <p:cNvPr id="8" name="Rectangle 7"/>
          <p:cNvSpPr/>
          <p:nvPr/>
        </p:nvSpPr>
        <p:spPr>
          <a:xfrm>
            <a:off x="690452" y="1462037"/>
            <a:ext cx="16530748" cy="1115113"/>
          </a:xfrm>
          <a:prstGeom prst="rect">
            <a:avLst/>
          </a:prstGeom>
        </p:spPr>
        <p:txBody>
          <a:bodyPr wrap="square">
            <a:spAutoFit/>
          </a:bodyPr>
          <a:lstStyle/>
          <a:p>
            <a:pPr algn="ctr">
              <a:lnSpc>
                <a:spcPct val="107000"/>
              </a:lnSpc>
              <a:spcBef>
                <a:spcPts val="600"/>
              </a:spcBef>
              <a:spcAft>
                <a:spcPts val="0"/>
              </a:spcAft>
            </a:pPr>
            <a:endParaRPr lang="en-US" sz="6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549933" y="5117670"/>
            <a:ext cx="13111934" cy="3150030"/>
          </a:xfrm>
          <a:prstGeom prst="rect">
            <a:avLst/>
          </a:prstGeom>
        </p:spPr>
        <p:txBody>
          <a:bodyPr wrap="square">
            <a:spAutoFit/>
          </a:bodyPr>
          <a:lstStyle/>
          <a:p>
            <a:pPr algn="ctr">
              <a:lnSpc>
                <a:spcPct val="150000"/>
              </a:lnSpc>
              <a:spcBef>
                <a:spcPts val="1200"/>
              </a:spcBef>
              <a:spcAft>
                <a:spcPts val="0"/>
              </a:spcAft>
            </a:pPr>
            <a:r>
              <a:rPr lang="en-US" sz="7000" b="1" kern="0" cap="all">
                <a:solidFill>
                  <a:srgbClr val="FF0000"/>
                </a:solidFill>
                <a:latin typeface="Arial" panose="020B0604020202020204" pitchFamily="34" charset="0"/>
                <a:ea typeface="Times New Roman" panose="02020603050405020304" pitchFamily="18" charset="0"/>
                <a:cs typeface="Times New Roman" panose="02020603050405020304" pitchFamily="18" charset="0"/>
              </a:rPr>
              <a:t>BÀI 9. PHÂN TÍCH ĐA THỨC THÀNH NHÂN TỬ</a:t>
            </a:r>
            <a:endParaRPr lang="en-US" sz="7000" b="1" kern="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0" name="Picture 3"/>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17063100" y="2931027"/>
            <a:ext cx="1639439" cy="1789034"/>
          </a:xfrm>
          <a:prstGeom prst="rect">
            <a:avLst/>
          </a:prstGeom>
        </p:spPr>
      </p:pic>
      <p:pic>
        <p:nvPicPr>
          <p:cNvPr id="11" name="Picture 4"/>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1581">
            <a:off x="1813780" y="8545965"/>
            <a:ext cx="2504934" cy="822921"/>
          </a:xfrm>
          <a:prstGeom prst="rect">
            <a:avLst/>
          </a:prstGeom>
        </p:spPr>
      </p:pic>
      <p:pic>
        <p:nvPicPr>
          <p:cNvPr id="12" name="Picture 5"/>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14206390" y="8133334"/>
            <a:ext cx="1875567" cy="1875567"/>
          </a:xfrm>
          <a:prstGeom prst="rect">
            <a:avLst/>
          </a:prstGeom>
        </p:spPr>
      </p:pic>
      <p:pic>
        <p:nvPicPr>
          <p:cNvPr id="13"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2499593" y="389899"/>
            <a:ext cx="2411310" cy="1608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800100"/>
            <a:ext cx="17145000" cy="8991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4"/>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92477">
            <a:off x="380055" y="8965623"/>
            <a:ext cx="1949774" cy="640540"/>
          </a:xfrm>
          <a:prstGeom prst="rect">
            <a:avLst/>
          </a:prstGeom>
        </p:spPr>
      </p:pic>
      <p:sp>
        <p:nvSpPr>
          <p:cNvPr id="11" name="Rectangle 10"/>
          <p:cNvSpPr/>
          <p:nvPr/>
        </p:nvSpPr>
        <p:spPr>
          <a:xfrm>
            <a:off x="1204448" y="2019300"/>
            <a:ext cx="15791197" cy="901593"/>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Phân tích các đa thức sau thành nhân tử:</a:t>
            </a:r>
          </a:p>
        </p:txBody>
      </p:sp>
      <p:grpSp>
        <p:nvGrpSpPr>
          <p:cNvPr id="12" name="Group 11"/>
          <p:cNvGrpSpPr/>
          <p:nvPr/>
        </p:nvGrpSpPr>
        <p:grpSpPr>
          <a:xfrm>
            <a:off x="152400" y="647700"/>
            <a:ext cx="12164890" cy="1107956"/>
            <a:chOff x="360904" y="3465981"/>
            <a:chExt cx="12164890" cy="1107956"/>
          </a:xfrm>
        </p:grpSpPr>
        <p:pic>
          <p:nvPicPr>
            <p:cNvPr id="27"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904" y="3465981"/>
              <a:ext cx="8603958" cy="1107956"/>
            </a:xfrm>
            <a:prstGeom prst="rect">
              <a:avLst/>
            </a:prstGeom>
          </p:spPr>
        </p:pic>
        <p:sp>
          <p:nvSpPr>
            <p:cNvPr id="24" name="Rectangle 23"/>
            <p:cNvSpPr/>
            <p:nvPr/>
          </p:nvSpPr>
          <p:spPr>
            <a:xfrm>
              <a:off x="2971800" y="3489216"/>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2.23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4353">
            <a:off x="16084946" y="579898"/>
            <a:ext cx="1563757" cy="175912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95400" y="3162300"/>
                <a:ext cx="12877800"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9</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xy</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95400" y="3162300"/>
                <a:ext cx="12877800" cy="1015663"/>
              </a:xfrm>
              <a:prstGeom prst="rect">
                <a:avLst/>
              </a:prstGeom>
              <a:blipFill>
                <a:blip r:embed="rId13"/>
                <a:stretch>
                  <a:fillRect l="-1705"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28057" y="6493401"/>
                <a:ext cx="5453743" cy="1015663"/>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28057" y="6493401"/>
                <a:ext cx="5453743" cy="1015663"/>
              </a:xfrm>
              <a:prstGeom prst="rect">
                <a:avLst/>
              </a:prstGeom>
              <a:blipFill>
                <a:blip r:embed="rId14"/>
                <a:stretch>
                  <a:fillRect l="-4022"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741078" y="4118908"/>
                <a:ext cx="9144000" cy="1938992"/>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741078" y="4118908"/>
                <a:ext cx="9144000" cy="19389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33512" y="3190329"/>
                <a:ext cx="5376792" cy="1015663"/>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633512" y="3190329"/>
                <a:ext cx="5376792"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096000" y="6493401"/>
                <a:ext cx="9144000" cy="2841099"/>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096000" y="6493401"/>
                <a:ext cx="9144000" cy="2841099"/>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400862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3166345" y="2192804"/>
              <a:ext cx="11201400" cy="969496"/>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2.24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r>
                  <a:rPr lang="fr-FR"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−2</m:t>
                    </m:r>
                    <m:r>
                      <a:rPr lang="fr-FR" sz="4000" i="1">
                        <a:latin typeface="Cambria Math" panose="02040503050406030204" pitchFamily="18" charset="0"/>
                        <a:ea typeface="Calibri" panose="020F0502020204030204" pitchFamily="34" charset="0"/>
                        <a:cs typeface="Times New Roman" panose="02020603050405020304" pitchFamily="18" charset="0"/>
                      </a:rPr>
                      <m:t>𝑥</m:t>
                    </m:r>
                    <m:r>
                      <a:rPr lang="fr-FR" sz="4000" i="1">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grpSp>
        <p:nvGrpSpPr>
          <p:cNvPr id="12" name="Group 11"/>
          <p:cNvGrpSpPr/>
          <p:nvPr/>
        </p:nvGrpSpPr>
        <p:grpSpPr>
          <a:xfrm>
            <a:off x="2504060" y="4076700"/>
            <a:ext cx="16196545" cy="3026982"/>
            <a:chOff x="1100854" y="4688532"/>
            <a:chExt cx="16196545" cy="3026982"/>
          </a:xfrm>
        </p:grpSpPr>
        <mc:AlternateContent xmlns:mc="http://schemas.openxmlformats.org/markup-compatibility/2006" xmlns:a14="http://schemas.microsoft.com/office/drawing/2010/main">
          <mc:Choice Requires="a14">
            <p:sp>
              <p:nvSpPr>
                <p:cNvPr id="9" name="Rectangle 8"/>
                <p:cNvSpPr/>
                <p:nvPr/>
              </p:nvSpPr>
              <p:spPr>
                <a:xfrm>
                  <a:off x="1100854" y="4688532"/>
                  <a:ext cx="16196545" cy="3026982"/>
                </a:xfrm>
                <a:prstGeom prst="rect">
                  <a:avLst/>
                </a:prstGeom>
              </p:spPr>
              <p:txBody>
                <a:bodyPr wrap="square">
                  <a:spAutoFit/>
                </a:bodyPr>
                <a:lstStyle/>
                <a:p>
                  <a:pPr algn="just">
                    <a:lnSpc>
                      <a:spcPct val="150000"/>
                    </a:lnSpc>
                    <a:spcAft>
                      <a:spcPts val="0"/>
                    </a:spcAft>
                  </a:pPr>
                  <a:r>
                    <a:rPr lang="fr-FR" sz="4000">
                      <a:latin typeface="Times New Roman" panose="02020603050405020304" pitchFamily="18" charset="0"/>
                      <a:ea typeface="Calibri" panose="020F0502020204030204" pitchFamily="34" charset="0"/>
                      <a:cs typeface="Times New Roman" panose="02020603050405020304" pitchFamily="18"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400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effectLst/>
                                      <a:latin typeface="Cambria Math" panose="02040503050406030204" pitchFamily="18" charset="0"/>
                                      <a:ea typeface="Dotum" panose="020B0600000101010101" pitchFamily="34" charset="-127"/>
                                      <a:cs typeface="Times New Roman" panose="02020603050405020304" pitchFamily="18" charset="0"/>
                                    </a:rPr>
                                    <m:t>x</m:t>
                                  </m:r>
                                  <m:r>
                                    <a:rPr lang="fr-FR" sz="4000">
                                      <a:effectLst/>
                                      <a:latin typeface="Cambria Math" panose="02040503050406030204" pitchFamily="18" charset="0"/>
                                      <a:ea typeface="Dotum" panose="020B0600000101010101" pitchFamily="34" charset="-127"/>
                                      <a:cs typeface="Times New Roman" panose="02020603050405020304" pitchFamily="18" charset="0"/>
                                    </a:rPr>
                                    <m:t>=0        </m:t>
                                  </m:r>
                                </m:e>
                                <m:e/>
                                <m:e>
                                  <m:r>
                                    <m:rPr>
                                      <m:sty m:val="p"/>
                                    </m:rPr>
                                    <a:rPr lang="fr-FR" sz="4000">
                                      <a:effectLst/>
                                      <a:latin typeface="Cambria Math" panose="02040503050406030204" pitchFamily="18" charset="0"/>
                                      <a:ea typeface="Cambria Math" panose="02040503050406030204" pitchFamily="18" charset="0"/>
                                      <a:cs typeface="Cambria Math" panose="02040503050406030204" pitchFamily="18" charset="0"/>
                                    </a:rPr>
                                    <m:t>x</m:t>
                                  </m:r>
                                  <m:r>
                                    <a:rPr lang="fr-FR" sz="4000" i="1">
                                      <a:effectLst/>
                                      <a:latin typeface="Cambria Math" panose="02040503050406030204" pitchFamily="18" charset="0"/>
                                      <a:ea typeface="Cambria Math" panose="02040503050406030204" pitchFamily="18" charset="0"/>
                                      <a:cs typeface="Cambria Math" panose="02040503050406030204" pitchFamily="18" charset="0"/>
                                    </a:rPr>
                                    <m:t>−</m:t>
                                  </m:r>
                                  <m:r>
                                    <a:rPr lang="fr-FR" sz="4000">
                                      <a:effectLst/>
                                      <a:latin typeface="Cambria Math" panose="02040503050406030204" pitchFamily="18" charset="0"/>
                                      <a:ea typeface="Cambria Math" panose="02040503050406030204" pitchFamily="18" charset="0"/>
                                      <a:cs typeface="Cambria Math" panose="02040503050406030204" pitchFamily="18" charset="0"/>
                                    </a:rPr>
                                    <m:t>4=0</m:t>
                                  </m:r>
                                </m:e>
                              </m:eqArr>
                            </m:e>
                          </m:d>
                        </m:e>
                      </m:d>
                    </m:oMath>
                  </a14:m>
                  <a:endParaRPr lang="en-US" sz="4000" i="1">
                    <a:effectLst/>
                    <a:latin typeface="Cambria Math" panose="02040503050406030204" pitchFamily="18" charset="0"/>
                    <a:ea typeface="Cambria Math" panose="02040503050406030204" pitchFamily="18" charset="0"/>
                    <a:cs typeface="Cambria Math"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00854" y="4688532"/>
                  <a:ext cx="16196545" cy="3026982"/>
                </a:xfrm>
                <a:prstGeom prst="rect">
                  <a:avLst/>
                </a:prstGeom>
                <a:blipFill>
                  <a:blip r:embed="rId17"/>
                  <a:stretch>
                    <a:fillRect l="-1355"/>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9390882" y="6392534"/>
              <a:ext cx="628655" cy="565790"/>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9212274" y="7485787"/>
                <a:ext cx="2152192" cy="2048766"/>
              </a:xfrm>
              <a:prstGeom prst="rect">
                <a:avLst/>
              </a:prstGeom>
            </p:spPr>
            <p:txBody>
              <a:bodyPr wrap="none">
                <a:spAutoFit/>
              </a:bodyPr>
              <a:lstStyle/>
              <a:p>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e>
                              <m:e>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e>
                              <m:e>
                                <m:r>
                                  <m:rPr>
                                    <m:sty m:val="p"/>
                                  </m:rP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e>
                            </m:eqArr>
                          </m:e>
                        </m:d>
                      </m:e>
                    </m:d>
                  </m:oMath>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9212274" y="7485787"/>
                <a:ext cx="2152192" cy="2048766"/>
              </a:xfrm>
              <a:prstGeom prst="rect">
                <a:avLst/>
              </a:prstGeom>
              <a:blipFill>
                <a:blip r:embed="rId19"/>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0"/>
          <a:stretch>
            <a:fillRect/>
          </a:stretch>
        </p:blipFill>
        <p:spPr>
          <a:xfrm>
            <a:off x="15087600" y="6526477"/>
            <a:ext cx="1939843" cy="3289935"/>
          </a:xfrm>
          <a:prstGeom prst="rect">
            <a:avLst/>
          </a:prstGeom>
        </p:spPr>
      </p:pic>
    </p:spTree>
    <p:extLst>
      <p:ext uri="{BB962C8B-B14F-4D97-AF65-F5344CB8AC3E}">
        <p14:creationId xmlns:p14="http://schemas.microsoft.com/office/powerpoint/2010/main" val="392856539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3166345" y="2192804"/>
              <a:ext cx="11201400"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2.24 (SGK-tr44)</a:t>
              </a:r>
              <a:endPar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e>
                      <m:sup>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pic>
        <p:nvPicPr>
          <p:cNvPr id="15" name="Picture 14"/>
          <p:cNvPicPr>
            <a:picLocks noChangeAspect="1"/>
          </p:cNvPicPr>
          <p:nvPr/>
        </p:nvPicPr>
        <p:blipFill>
          <a:blip r:embed="rId17"/>
          <a:stretch>
            <a:fillRect/>
          </a:stretch>
        </p:blipFill>
        <p:spPr>
          <a:xfrm>
            <a:off x="15087600" y="6526477"/>
            <a:ext cx="1939843" cy="3289935"/>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790846" y="3771900"/>
                <a:ext cx="18706954" cy="596163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−1=0</m:t>
                                </m:r>
                              </m:e>
                            </m:eqArr>
                          </m:e>
                        </m:d>
                      </m:e>
                    </m:d>
                  </m:oMath>
                </a14:m>
                <a:endPar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=0</m:t>
                                </m:r>
                              </m:e>
                            </m:eqArr>
                          </m:e>
                        </m:d>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eqArr>
                          </m:e>
                        </m:d>
                      </m:e>
                    </m:d>
                  </m:oMath>
                </a14:m>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790846" y="3771900"/>
                <a:ext cx="18706954" cy="5961632"/>
              </a:xfrm>
              <a:prstGeom prst="rect">
                <a:avLst/>
              </a:prstGeom>
              <a:blipFill>
                <a:blip r:embed="rId18"/>
                <a:stretch>
                  <a:fillRect l="-1173"/>
                </a:stretch>
              </a:blipFill>
            </p:spPr>
            <p:txBody>
              <a:bodyPr/>
              <a:lstStyle/>
              <a:p>
                <a:r>
                  <a:rPr lang="en-US">
                    <a:noFill/>
                  </a:rPr>
                  <a:t> </a:t>
                </a:r>
              </a:p>
            </p:txBody>
          </p:sp>
        </mc:Fallback>
      </mc:AlternateContent>
    </p:spTree>
    <p:extLst>
      <p:ext uri="{BB962C8B-B14F-4D97-AF65-F5344CB8AC3E}">
        <p14:creationId xmlns:p14="http://schemas.microsoft.com/office/powerpoint/2010/main" val="39022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VẬN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DỤNG</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347241012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sp>
        <p:nvSpPr>
          <p:cNvPr id="31" name="Rectangle 30"/>
          <p:cNvSpPr/>
          <p:nvPr/>
        </p:nvSpPr>
        <p:spPr>
          <a:xfrm>
            <a:off x="952500" y="2019300"/>
            <a:ext cx="16383000" cy="2762936"/>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Một mảnh vườn hình vuông có độ dài cạnh bằng x (mét). Người ta làm đường đi xung quanh mảnh vườn, có độ rộng như nhau và bằng y (mét) (H.2.2) </a:t>
            </a:r>
            <a:endParaRPr lang="en-US" sz="4000">
              <a:solidFill>
                <a:prstClr val="white"/>
              </a:solidFill>
              <a:ea typeface="Times New Roman" panose="02020603050405020304" pitchFamily="18" charset="0"/>
              <a:cs typeface="Arial" panose="020B0604020202020204" pitchFamily="34" charset="0"/>
            </a:endParaRPr>
          </a:p>
        </p:txBody>
      </p:sp>
      <p:grpSp>
        <p:nvGrpSpPr>
          <p:cNvPr id="9" name="Group 8"/>
          <p:cNvGrpSpPr/>
          <p:nvPr/>
        </p:nvGrpSpPr>
        <p:grpSpPr>
          <a:xfrm>
            <a:off x="0" y="471530"/>
            <a:ext cx="10994849" cy="1203330"/>
            <a:chOff x="-76200" y="386666"/>
            <a:chExt cx="10994849" cy="1203330"/>
          </a:xfrm>
        </p:grpSpPr>
        <p:pic>
          <p:nvPicPr>
            <p:cNvPr id="2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 y="386666"/>
              <a:ext cx="7467600" cy="1203330"/>
            </a:xfrm>
            <a:prstGeom prst="rect">
              <a:avLst/>
            </a:prstGeom>
          </p:spPr>
        </p:pic>
        <p:sp>
          <p:nvSpPr>
            <p:cNvPr id="17" name="Rectangle 16"/>
            <p:cNvSpPr/>
            <p:nvPr/>
          </p:nvSpPr>
          <p:spPr>
            <a:xfrm>
              <a:off x="1364655" y="443885"/>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2.25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0"/>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638387" y="4728610"/>
            <a:ext cx="4493845" cy="486053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013563" y="4939248"/>
                <a:ext cx="10797438" cy="3785652"/>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a)</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Viết biểu thức tính diện tích S của đường bao quanh mảnh vườn theo x và y.</a:t>
                </a:r>
              </a:p>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b) Phân tích S thành nhân tử rồi tính A khi </a:t>
                </a:r>
                <a14:m>
                  <m:oMath xmlns:m="http://schemas.openxmlformats.org/officeDocument/2006/math">
                    <m:r>
                      <a:rPr lang="en-US" sz="4000" b="0" i="0"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=102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oMath>
                </a14:m>
                <a:r>
                  <a:rPr lang="vi-VN" sz="4000">
                    <a:solidFill>
                      <a:prstClr val="white"/>
                    </a:solidFill>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013563" y="4939248"/>
                <a:ext cx="10797438" cy="3785652"/>
              </a:xfrm>
              <a:prstGeom prst="rect">
                <a:avLst/>
              </a:prstGeom>
              <a:blipFill>
                <a:blip r:embed="rId20"/>
                <a:stretch>
                  <a:fillRect l="-1693" r="-1693" b="-3060"/>
                </a:stretch>
              </a:blipFill>
            </p:spPr>
            <p:txBody>
              <a:bodyPr/>
              <a:lstStyle/>
              <a:p>
                <a:r>
                  <a:rPr lang="en-US">
                    <a:noFill/>
                  </a:rPr>
                  <a:t> </a:t>
                </a:r>
              </a:p>
            </p:txBody>
          </p:sp>
        </mc:Fallback>
      </mc:AlternateContent>
      <p:pic>
        <p:nvPicPr>
          <p:cNvPr id="12" name="Picture 11"/>
          <p:cNvPicPr>
            <a:picLocks noChangeAspect="1"/>
          </p:cNvPicPr>
          <p:nvPr/>
        </p:nvPicPr>
        <p:blipFill>
          <a:blip r:embed="rId21"/>
          <a:stretch>
            <a:fillRect/>
          </a:stretch>
        </p:blipFill>
        <p:spPr>
          <a:xfrm>
            <a:off x="10942246" y="8516886"/>
            <a:ext cx="714836" cy="1072255"/>
          </a:xfrm>
          <a:prstGeom prst="rect">
            <a:avLst/>
          </a:prstGeom>
        </p:spPr>
      </p:pic>
    </p:spTree>
    <p:extLst>
      <p:ext uri="{BB962C8B-B14F-4D97-AF65-F5344CB8AC3E}">
        <p14:creationId xmlns:p14="http://schemas.microsoft.com/office/powerpoint/2010/main" val="147009482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pic>
        <p:nvPicPr>
          <p:cNvPr id="19" name="Picture 10"/>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56787" y="3089345"/>
            <a:ext cx="4493845" cy="4860531"/>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001000" y="2750395"/>
                <a:ext cx="9144000" cy="5441105"/>
              </a:xfrm>
              <a:prstGeom prst="rect">
                <a:avLst/>
              </a:prstGeom>
            </p:spPr>
            <p:txBody>
              <a:bodyPr>
                <a:spAutoFit/>
              </a:bodyPr>
              <a:lstStyle/>
              <a:p>
                <a:pPr algn="just">
                  <a:lnSpc>
                    <a:spcPct val="150000"/>
                  </a:lnSpc>
                  <a:spcBef>
                    <a:spcPts val="600"/>
                  </a:spcBef>
                  <a:spcAft>
                    <a:spcPts val="120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S ta có: </a:t>
                </a:r>
              </a:p>
              <a:p>
                <a:pPr algn="just">
                  <a:lnSpc>
                    <a:spcPct val="150000"/>
                  </a:lnSpc>
                  <a:spcBef>
                    <a:spcPts val="600"/>
                  </a:spcBef>
                  <a:spcAft>
                    <a:spcPts val="12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104</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10400</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001000" y="2750395"/>
                <a:ext cx="9144000" cy="5441105"/>
              </a:xfrm>
              <a:prstGeom prst="rect">
                <a:avLst/>
              </a:prstGeom>
              <a:blipFill>
                <a:blip r:embed="rId20"/>
                <a:stretch>
                  <a:fillRect l="-2400"/>
                </a:stretch>
              </a:blipFill>
            </p:spPr>
            <p:txBody>
              <a:bodyPr/>
              <a:lstStyle/>
              <a:p>
                <a:r>
                  <a:rPr lang="en-US">
                    <a:noFill/>
                  </a:rPr>
                  <a:t> </a:t>
                </a:r>
              </a:p>
            </p:txBody>
          </p:sp>
        </mc:Fallback>
      </mc:AlternateContent>
      <p:sp>
        <p:nvSpPr>
          <p:cNvPr id="20" name="Oval Callout 19"/>
          <p:cNvSpPr/>
          <p:nvPr/>
        </p:nvSpPr>
        <p:spPr>
          <a:xfrm>
            <a:off x="8323589" y="1028700"/>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55539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1" dur="500"/>
                                        <p:tgtEl>
                                          <p:spTgt spid="13">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4" dur="500"/>
                                        <p:tgtEl>
                                          <p:spTgt spid="13">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1.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Chứng minh các bài toán số học </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4000">
                    <a:effectLst/>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a:effectLst/>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Ta thấy A ⁝ 3 (đpcm)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862322"/>
              </a:xfrm>
              <a:prstGeom prst="rect">
                <a:avLst/>
              </a:prstGeom>
              <a:blipFill>
                <a:blip r:embed="rId19"/>
                <a:stretch>
                  <a:fillRect l="-1548" b="-4478"/>
                </a:stretch>
              </a:blipFill>
            </p:spPr>
            <p:txBody>
              <a:bodyPr/>
              <a:lstStyle/>
              <a:p>
                <a:r>
                  <a:rPr lang="en-US">
                    <a:noFill/>
                  </a:rPr>
                  <a:t> </a:t>
                </a:r>
              </a:p>
            </p:txBody>
          </p:sp>
        </mc:Fallback>
      </mc:AlternateContent>
      <p:pic>
        <p:nvPicPr>
          <p:cNvPr id="7" name="Picture 6"/>
          <p:cNvPicPr>
            <a:picLocks noChangeAspect="1"/>
          </p:cNvPicPr>
          <p:nvPr/>
        </p:nvPicPr>
        <p:blipFill>
          <a:blip r:embed="rId20"/>
          <a:stretch>
            <a:fillRect/>
          </a:stretch>
        </p:blipFill>
        <p:spPr>
          <a:xfrm flipH="1">
            <a:off x="14945267" y="6617559"/>
            <a:ext cx="1819082" cy="3124378"/>
          </a:xfrm>
          <a:prstGeom prst="rect">
            <a:avLst/>
          </a:prstGeom>
        </p:spPr>
      </p:pic>
      <p:grpSp>
        <p:nvGrpSpPr>
          <p:cNvPr id="19" name="Group 18"/>
          <p:cNvGrpSpPr/>
          <p:nvPr/>
        </p:nvGrpSpPr>
        <p:grpSpPr>
          <a:xfrm>
            <a:off x="5410200" y="588341"/>
            <a:ext cx="6220329" cy="2980178"/>
            <a:chOff x="5943600" y="288505"/>
            <a:chExt cx="6220329" cy="2980178"/>
          </a:xfrm>
        </p:grpSpPr>
        <p:grpSp>
          <p:nvGrpSpPr>
            <p:cNvPr id="20" name="Group 2"/>
            <p:cNvGrpSpPr/>
            <p:nvPr/>
          </p:nvGrpSpPr>
          <p:grpSpPr>
            <a:xfrm>
              <a:off x="5943600" y="288505"/>
              <a:ext cx="6220329" cy="2980178"/>
              <a:chOff x="0" y="-28575"/>
              <a:chExt cx="2321700" cy="841375"/>
            </a:xfrm>
          </p:grpSpPr>
          <p:sp>
            <p:nvSpPr>
              <p:cNvPr id="22"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109687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p:grpSp>
        <p:nvGrpSpPr>
          <p:cNvPr id="12" name="Group 11"/>
          <p:cNvGrpSpPr/>
          <p:nvPr/>
        </p:nvGrpSpPr>
        <p:grpSpPr>
          <a:xfrm>
            <a:off x="5410200" y="588341"/>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 1.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Chứng minh các bài toán số học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=100</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748253"/>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lang="en-US" sz="4000">
                    <a:solidFill>
                      <a:prstClr val="black"/>
                    </a:solidFill>
                    <a:ea typeface="Calibri" panose="020F0502020204030204" pitchFamily="34" charset="0"/>
                    <a:cs typeface="Times New Roman" panose="02020603050405020304" pitchFamily="18" charset="0"/>
                  </a:rPr>
                  <a:t>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Ta thấy B ⁝ 7 (đpcm)</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748253"/>
              </a:xfrm>
              <a:prstGeom prst="rect">
                <a:avLst/>
              </a:prstGeom>
              <a:blipFill>
                <a:blip r:embed="rId19"/>
                <a:stretch>
                  <a:fillRect l="-1548" b="-8647"/>
                </a:stretch>
              </a:blipFill>
            </p:spPr>
            <p:txBody>
              <a:bodyPr/>
              <a:lstStyle/>
              <a:p>
                <a:r>
                  <a:rPr lang="en-US">
                    <a:noFill/>
                  </a:rPr>
                  <a:t> </a:t>
                </a:r>
              </a:p>
            </p:txBody>
          </p:sp>
        </mc:Fallback>
      </mc:AlternateContent>
      <p:pic>
        <p:nvPicPr>
          <p:cNvPr id="19" name="Picture 18"/>
          <p:cNvPicPr>
            <a:picLocks noChangeAspect="1"/>
          </p:cNvPicPr>
          <p:nvPr/>
        </p:nvPicPr>
        <p:blipFill>
          <a:blip r:embed="rId20"/>
          <a:stretch>
            <a:fillRect/>
          </a:stretch>
        </p:blipFill>
        <p:spPr>
          <a:xfrm flipH="1">
            <a:off x="14945267" y="6617559"/>
            <a:ext cx="1819082" cy="3124378"/>
          </a:xfrm>
          <a:prstGeom prst="rect">
            <a:avLst/>
          </a:prstGeom>
        </p:spPr>
      </p:pic>
    </p:spTree>
    <p:extLst>
      <p:ext uri="{BB962C8B-B14F-4D97-AF65-F5344CB8AC3E}">
        <p14:creationId xmlns:p14="http://schemas.microsoft.com/office/powerpoint/2010/main" val="5882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pic>
        <p:nvPicPr>
          <p:cNvPr id="4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7658100"/>
            <a:ext cx="2393289" cy="2248063"/>
          </a:xfrm>
          <a:prstGeom prst="rect">
            <a:avLst/>
          </a:prstGeom>
        </p:spPr>
      </p:pic>
      <p:sp>
        <p:nvSpPr>
          <p:cNvPr id="46" name="Oval Callout 45"/>
          <p:cNvSpPr/>
          <p:nvPr/>
        </p:nvSpPr>
        <p:spPr>
          <a:xfrm>
            <a:off x="8036855" y="56007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529709" y="-136727"/>
            <a:ext cx="1739202" cy="1739202"/>
          </a:xfrm>
          <a:prstGeom prst="rect">
            <a:avLst/>
          </a:prstGeom>
        </p:spPr>
      </p:pic>
      <p:grpSp>
        <p:nvGrpSpPr>
          <p:cNvPr id="11" name="Group 10"/>
          <p:cNvGrpSpPr/>
          <p:nvPr/>
        </p:nvGrpSpPr>
        <p:grpSpPr>
          <a:xfrm>
            <a:off x="5410200" y="410722"/>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685800" y="1900689"/>
                <a:ext cx="15011400" cy="3242811"/>
              </a:xfrm>
              <a:prstGeom prst="rect">
                <a:avLst/>
              </a:prstGeom>
            </p:spPr>
            <p:txBody>
              <a:bodyPr wrap="square">
                <a:spAutoFit/>
              </a:bodyPr>
              <a:lstStyle/>
              <a:p>
                <a:pPr algn="just">
                  <a:lnSpc>
                    <a:spcPct val="150000"/>
                  </a:lnSpc>
                  <a:spcAft>
                    <a:spcPts val="0"/>
                  </a:spcAft>
                </a:pPr>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Bài 2. </a:t>
                </a: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Tính giá trị của biểu thức</a:t>
                </a: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F</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98</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900689"/>
                <a:ext cx="15011400" cy="3242811"/>
              </a:xfrm>
              <a:prstGeom prst="rect">
                <a:avLst/>
              </a:prstGeom>
              <a:blipFill>
                <a:blip r:embed="rId15"/>
                <a:stretch>
                  <a:fillRect l="-1462"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6936895"/>
                <a:ext cx="16959397" cy="2321405"/>
              </a:xfrm>
              <a:prstGeom prst="rect">
                <a:avLst/>
              </a:prstGeom>
            </p:spPr>
            <p:txBody>
              <a:bodyPr wrap="square">
                <a:spAutoFit/>
              </a:bodyPr>
              <a:lstStyle/>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begChr m:val="["/>
                            <m:endChr m:val="]"/>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vào E </a:t>
                </a:r>
                <a14:m>
                  <m:oMath xmlns:m="http://schemas.openxmlformats.org/officeDocument/2006/math">
                    <m:r>
                      <a:rPr lang="en-US" sz="400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685800" y="6936895"/>
                <a:ext cx="16959397" cy="2321405"/>
              </a:xfrm>
              <a:prstGeom prst="rect">
                <a:avLst/>
              </a:prstGeom>
              <a:blipFill>
                <a:blip r:embed="rId16"/>
                <a:stretch>
                  <a:fillRect l="-1294"/>
                </a:stretch>
              </a:blipFill>
            </p:spPr>
            <p:txBody>
              <a:bodyPr/>
              <a:lstStyle/>
              <a:p>
                <a:r>
                  <a:rPr lang="en-US">
                    <a:noFill/>
                  </a:rPr>
                  <a:t> </a:t>
                </a:r>
              </a:p>
            </p:txBody>
          </p:sp>
        </mc:Fallback>
      </mc:AlternateContent>
    </p:spTree>
    <p:extLst>
      <p:ext uri="{BB962C8B-B14F-4D97-AF65-F5344CB8AC3E}">
        <p14:creationId xmlns:p14="http://schemas.microsoft.com/office/powerpoint/2010/main" val="40819167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24747" y="2476500"/>
                <a:ext cx="16154400" cy="65558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a:t>
                </a:r>
                <a:r>
                  <a:rPr kumimoji="0" lang="en-US" sz="4000" b="0" i="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Ta có:</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Xét:</a:t>
                </a:r>
                <a:r>
                  <a:rPr kumimoji="0" lang="en-US" sz="4000" b="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d>
                        <m:d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e>
                      </m:d>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f>
                        <m:f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Thay x = 100 vào F</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624747" y="2476500"/>
                <a:ext cx="16154400" cy="6555834"/>
              </a:xfrm>
              <a:prstGeom prst="rect">
                <a:avLst/>
              </a:prstGeom>
              <a:blipFill>
                <a:blip r:embed="rId8"/>
                <a:stretch>
                  <a:fillRect l="-1358"/>
                </a:stretch>
              </a:blipFill>
            </p:spPr>
            <p:txBody>
              <a:bodyPr/>
              <a:lstStyle/>
              <a:p>
                <a:r>
                  <a:rPr lang="en-US">
                    <a:noFill/>
                  </a:rPr>
                  <a:t> </a:t>
                </a:r>
              </a:p>
            </p:txBody>
          </p:sp>
        </mc:Fallback>
      </mc:AlternateContent>
      <p:pic>
        <p:nvPicPr>
          <p:cNvPr id="17" name="Picture 5"/>
          <p:cNvPicPr>
            <a:picLocks noChangeAspect="1"/>
          </p:cNvPicPr>
          <p:nvPr/>
        </p:nvPicPr>
        <p:blipFill>
          <a:blip r:embed="rId9"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0806">
            <a:off x="-529709" y="-136727"/>
            <a:ext cx="1739202" cy="1739202"/>
          </a:xfrm>
          <a:prstGeom prst="rect">
            <a:avLst/>
          </a:prstGeom>
        </p:spPr>
      </p:pic>
      <p:pic>
        <p:nvPicPr>
          <p:cNvPr id="18"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78200" y="8267700"/>
            <a:ext cx="1622451" cy="1524000"/>
          </a:xfrm>
          <a:prstGeom prst="rect">
            <a:avLst/>
          </a:prstGeom>
        </p:spPr>
      </p:pic>
      <p:sp>
        <p:nvSpPr>
          <p:cNvPr id="19" name="Oval Callout 18"/>
          <p:cNvSpPr/>
          <p:nvPr/>
        </p:nvSpPr>
        <p:spPr>
          <a:xfrm>
            <a:off x="8229600" y="11049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04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9665"/>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468385" y="1540865"/>
            <a:ext cx="10896068" cy="1697635"/>
            <a:chOff x="4724400" y="573118"/>
            <a:chExt cx="10896068" cy="1903382"/>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0134068" cy="1903382"/>
            </a:xfrm>
            <a:prstGeom prst="rect">
              <a:avLst/>
            </a:prstGeom>
          </p:spPr>
        </p:pic>
        <p:sp>
          <p:nvSpPr>
            <p:cNvPr id="38" name="Google Shape;7771;p33"/>
            <p:cNvSpPr txBox="1">
              <a:spLocks/>
            </p:cNvSpPr>
            <p:nvPr/>
          </p:nvSpPr>
          <p:spPr>
            <a:xfrm>
              <a:off x="5348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NỘI DUNG BÀI HỌC</a:t>
              </a:r>
              <a:endParaRPr lang="vi-VN" sz="6000" b="1" kern="0" dirty="0">
                <a:solidFill>
                  <a:schemeClr val="tx1"/>
                </a:solidFill>
                <a:latin typeface="Arial" panose="020B0604020202020204" pitchFamily="34" charset="0"/>
              </a:endParaRPr>
            </a:p>
          </p:txBody>
        </p:sp>
      </p:grpSp>
      <p:sp>
        <p:nvSpPr>
          <p:cNvPr id="42" name="Rectangle 41"/>
          <p:cNvSpPr/>
          <p:nvPr/>
        </p:nvSpPr>
        <p:spPr>
          <a:xfrm>
            <a:off x="440311" y="4054626"/>
            <a:ext cx="17467264" cy="901593"/>
          </a:xfrm>
          <a:prstGeom prst="rect">
            <a:avLst/>
          </a:prstGeom>
          <a:solidFill>
            <a:schemeClr val="bg2"/>
          </a:solidFill>
        </p:spPr>
        <p:txBody>
          <a:bodyPr wrap="square">
            <a:spAutoFit/>
          </a:bodyPr>
          <a:lstStyle/>
          <a:p>
            <a:pPr>
              <a:lnSpc>
                <a:spcPct val="150000"/>
              </a:lnSpc>
              <a:tabLst>
                <a:tab pos="360045" algn="l"/>
                <a:tab pos="720090" algn="l"/>
              </a:tabLst>
            </a:pPr>
            <a:r>
              <a:rPr lang="nl-NL" sz="4000" b="1" dirty="0">
                <a:latin typeface="Arial" panose="020B0604020202020204" pitchFamily="34" charset="0"/>
                <a:ea typeface="Calibri" panose="020F0502020204030204" pitchFamily="34" charset="0"/>
                <a:cs typeface="Arial" panose="020B0604020202020204" pitchFamily="34" charset="0"/>
              </a:rPr>
              <a:t>1</a:t>
            </a:r>
            <a:r>
              <a:rPr lang="nl-NL" sz="4000" b="1">
                <a:latin typeface="Arial" panose="020B0604020202020204" pitchFamily="34" charset="0"/>
                <a:ea typeface="Calibri" panose="020F0502020204030204" pitchFamily="34" charset="0"/>
                <a:cs typeface="Arial" panose="020B0604020202020204" pitchFamily="34" charset="0"/>
              </a:rPr>
              <a:t>. Phân tích đa thức thành nhân tử bằng cách đặt nhân tử chung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3" name="Rectangle 42"/>
          <p:cNvSpPr/>
          <p:nvPr/>
        </p:nvSpPr>
        <p:spPr>
          <a:xfrm>
            <a:off x="432290" y="5691478"/>
            <a:ext cx="17475285" cy="901593"/>
          </a:xfrm>
          <a:prstGeom prst="rect">
            <a:avLst/>
          </a:prstGeom>
          <a:solidFill>
            <a:schemeClr val="bg2"/>
          </a:solidFill>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2. Phân tích đa thức thành nhân tử bằng cách sử dụng hằng đẳng thức</a:t>
            </a:r>
            <a:endParaRPr lang="en-US" sz="4000" dirty="0">
              <a:latin typeface="Arial" panose="020B0604020202020204" pitchFamily="34" charset="0"/>
              <a:cs typeface="Arial" panose="020B0604020202020204" pitchFamily="34" charset="0"/>
            </a:endParaRPr>
          </a:p>
        </p:txBody>
      </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539100" y="-558797"/>
            <a:ext cx="1639439" cy="1789034"/>
          </a:xfrm>
          <a:prstGeom prst="rect">
            <a:avLst/>
          </a:prstGeom>
        </p:spPr>
      </p:pic>
      <p:pic>
        <p:nvPicPr>
          <p:cNvPr id="48"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4430">
            <a:off x="16321808" y="557914"/>
            <a:ext cx="2411310" cy="1608734"/>
          </a:xfrm>
          <a:prstGeom prst="rect">
            <a:avLst/>
          </a:prstGeom>
        </p:spPr>
      </p:pic>
      <p:sp>
        <p:nvSpPr>
          <p:cNvPr id="9" name="Rectangle 8"/>
          <p:cNvSpPr/>
          <p:nvPr/>
        </p:nvSpPr>
        <p:spPr>
          <a:xfrm>
            <a:off x="468385" y="7366107"/>
            <a:ext cx="17439190" cy="901593"/>
          </a:xfrm>
          <a:prstGeom prst="rect">
            <a:avLst/>
          </a:prstGeom>
          <a:solidFill>
            <a:schemeClr val="bg2"/>
          </a:solidFill>
        </p:spPr>
        <p:txBody>
          <a:bodyPr wrap="square">
            <a:spAutoFit/>
          </a:bodyPr>
          <a:lstStyle/>
          <a:p>
            <a:pPr lvl="0">
              <a:lnSpc>
                <a:spcPct val="150000"/>
              </a:lnSpc>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3. Phân tích đa thức thành nhân tử bằng cách nhóm các hạng tử</a:t>
            </a:r>
            <a:endParaRPr lang="en-US" sz="40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0"/>
          <a:stretch>
            <a:fillRect/>
          </a:stretch>
        </p:blipFill>
        <p:spPr>
          <a:xfrm>
            <a:off x="16488005" y="8779584"/>
            <a:ext cx="2078916" cy="207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391975"/>
            <a:ext cx="17145000" cy="9552125"/>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4353">
            <a:off x="16084946" y="579898"/>
            <a:ext cx="1563757" cy="1759125"/>
          </a:xfrm>
          <a:prstGeom prst="rect">
            <a:avLst/>
          </a:prstGeom>
        </p:spPr>
      </p:pic>
      <p:grpSp>
        <p:nvGrpSpPr>
          <p:cNvPr id="22" name="Group 21"/>
          <p:cNvGrpSpPr/>
          <p:nvPr/>
        </p:nvGrpSpPr>
        <p:grpSpPr>
          <a:xfrm>
            <a:off x="5819271" y="146214"/>
            <a:ext cx="6220329" cy="2980178"/>
            <a:chOff x="5943600" y="288505"/>
            <a:chExt cx="6220329" cy="2980178"/>
          </a:xfrm>
        </p:grpSpPr>
        <p:grpSp>
          <p:nvGrpSpPr>
            <p:cNvPr id="23" name="Group 2"/>
            <p:cNvGrpSpPr/>
            <p:nvPr/>
          </p:nvGrpSpPr>
          <p:grpSpPr>
            <a:xfrm>
              <a:off x="5943600" y="288505"/>
              <a:ext cx="6220329" cy="2980178"/>
              <a:chOff x="0" y="-28575"/>
              <a:chExt cx="2321700" cy="841375"/>
            </a:xfrm>
          </p:grpSpPr>
          <p:sp>
            <p:nvSpPr>
              <p:cNvPr id="28"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1143000" y="1638300"/>
                <a:ext cx="15459468" cy="193899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giá trị lớn nhất của biểu thức</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143000" y="1638300"/>
                <a:ext cx="15459468" cy="1938992"/>
              </a:xfrm>
              <a:prstGeom prst="rect">
                <a:avLst/>
              </a:prstGeom>
              <a:blipFill>
                <a:blip r:embed="rId13"/>
                <a:stretch>
                  <a:fillRect l="-142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43000" y="5143500"/>
                <a:ext cx="15206429" cy="350320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sub>
                    </m:sSub>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6</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3</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1143000" y="5143500"/>
                <a:ext cx="15206429" cy="3503203"/>
              </a:xfrm>
              <a:prstGeom prst="rect">
                <a:avLst/>
              </a:prstGeom>
              <a:blipFill>
                <a:blip r:embed="rId14"/>
                <a:stretch>
                  <a:fillRect l="-1443"/>
                </a:stretch>
              </a:blipFill>
            </p:spPr>
            <p:txBody>
              <a:bodyPr/>
              <a:lstStyle/>
              <a:p>
                <a:r>
                  <a:rPr lang="en-US">
                    <a:noFill/>
                  </a:rPr>
                  <a:t> </a:t>
                </a:r>
              </a:p>
            </p:txBody>
          </p:sp>
        </mc:Fallback>
      </mc:AlternateContent>
      <p:sp>
        <p:nvSpPr>
          <p:cNvPr id="32" name="Oval Callout 31"/>
          <p:cNvSpPr/>
          <p:nvPr/>
        </p:nvSpPr>
        <p:spPr>
          <a:xfrm>
            <a:off x="8331626" y="3823053"/>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1226514" y="8648700"/>
                <a:ext cx="5827429" cy="962828"/>
              </a:xfrm>
              <a:prstGeom prst="rect">
                <a:avLst/>
              </a:prstGeom>
            </p:spPr>
            <p:txBody>
              <a:bodyPr wrap="none">
                <a:spAutoFit/>
              </a:bodyPr>
              <a:lstStyle/>
              <a:p>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sub>
                    </m:sSub>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1226514" y="8648700"/>
                <a:ext cx="5827429" cy="962828"/>
              </a:xfrm>
              <a:prstGeom prst="rect">
                <a:avLst/>
              </a:prstGeom>
              <a:blipFill>
                <a:blip r:embed="rId15"/>
                <a:stretch>
                  <a:fillRect l="-3661" b="-12025"/>
                </a:stretch>
              </a:blipFill>
            </p:spPr>
            <p:txBody>
              <a:bodyPr/>
              <a:lstStyle/>
              <a:p>
                <a:r>
                  <a:rPr lang="en-US">
                    <a:noFill/>
                  </a:rPr>
                  <a:t> </a:t>
                </a:r>
              </a:p>
            </p:txBody>
          </p:sp>
        </mc:Fallback>
      </mc:AlternateContent>
    </p:spTree>
    <p:extLst>
      <p:ext uri="{BB962C8B-B14F-4D97-AF65-F5344CB8AC3E}">
        <p14:creationId xmlns:p14="http://schemas.microsoft.com/office/powerpoint/2010/main" val="240416723"/>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7" dur="500"/>
                                        <p:tgtEl>
                                          <p:spTgt spid="20">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0" dur="500"/>
                                        <p:tgtEl>
                                          <p:spTgt spid="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4" name="Group 23"/>
          <p:cNvGrpSpPr/>
          <p:nvPr/>
        </p:nvGrpSpPr>
        <p:grpSpPr>
          <a:xfrm>
            <a:off x="609600" y="3699428"/>
            <a:ext cx="5406547" cy="3730072"/>
            <a:chOff x="924909" y="3568797"/>
            <a:chExt cx="5411428" cy="4241703"/>
          </a:xfrm>
        </p:grpSpPr>
        <p:grpSp>
          <p:nvGrpSpPr>
            <p:cNvPr id="25" name="Group 3"/>
            <p:cNvGrpSpPr/>
            <p:nvPr/>
          </p:nvGrpSpPr>
          <p:grpSpPr>
            <a:xfrm>
              <a:off x="924909" y="3568797"/>
              <a:ext cx="5411428" cy="4241703"/>
              <a:chOff x="0" y="0"/>
              <a:chExt cx="3183193" cy="3101958"/>
            </a:xfrm>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115582" y="4599147"/>
              <a:ext cx="4796230" cy="2204952"/>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29" name="Group 28"/>
          <p:cNvGrpSpPr/>
          <p:nvPr/>
        </p:nvGrpSpPr>
        <p:grpSpPr>
          <a:xfrm>
            <a:off x="6362701" y="3722003"/>
            <a:ext cx="5480307" cy="3693752"/>
            <a:chOff x="6840639" y="3553166"/>
            <a:chExt cx="5422223" cy="5001862"/>
          </a:xfrm>
        </p:grpSpPr>
        <p:grpSp>
          <p:nvGrpSpPr>
            <p:cNvPr id="30" name="Group 3"/>
            <p:cNvGrpSpPr/>
            <p:nvPr/>
          </p:nvGrpSpPr>
          <p:grpSpPr>
            <a:xfrm>
              <a:off x="6840639" y="3553166"/>
              <a:ext cx="5422223" cy="5001862"/>
              <a:chOff x="-3810" y="-1"/>
              <a:chExt cx="3189543" cy="3657863"/>
            </a:xfrm>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31" name="Rectangle 30"/>
            <p:cNvSpPr/>
            <p:nvPr/>
          </p:nvSpPr>
          <p:spPr>
            <a:xfrm>
              <a:off x="7396370" y="4652589"/>
              <a:ext cx="4360209" cy="2625669"/>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34" name="Group 33"/>
          <p:cNvGrpSpPr/>
          <p:nvPr/>
        </p:nvGrpSpPr>
        <p:grpSpPr>
          <a:xfrm>
            <a:off x="12268201" y="3659346"/>
            <a:ext cx="5548298" cy="3732273"/>
            <a:chOff x="12628838" y="3479846"/>
            <a:chExt cx="5538234" cy="4709752"/>
          </a:xfrm>
        </p:grpSpPr>
        <p:grpSp>
          <p:nvGrpSpPr>
            <p:cNvPr id="35" name="Group 3"/>
            <p:cNvGrpSpPr/>
            <p:nvPr/>
          </p:nvGrpSpPr>
          <p:grpSpPr>
            <a:xfrm>
              <a:off x="12644694" y="3479846"/>
              <a:ext cx="5422223" cy="4709752"/>
              <a:chOff x="-3810" y="0"/>
              <a:chExt cx="3189543" cy="3444242"/>
            </a:xfrm>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36" name="Rectangle 35"/>
            <p:cNvSpPr/>
            <p:nvPr/>
          </p:nvSpPr>
          <p:spPr>
            <a:xfrm>
              <a:off x="12628838" y="4540550"/>
              <a:ext cx="5538234" cy="2446812"/>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Luyện tập chung</a:t>
              </a:r>
              <a:r>
                <a:rPr lang="en-US"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39" name="Group 38"/>
          <p:cNvGrpSpPr/>
          <p:nvPr/>
        </p:nvGrpSpPr>
        <p:grpSpPr>
          <a:xfrm>
            <a:off x="493495" y="931265"/>
            <a:ext cx="12267668" cy="1697635"/>
            <a:chOff x="4724400" y="573118"/>
            <a:chExt cx="12267668" cy="1903382"/>
          </a:xfrm>
        </p:grpSpPr>
        <p:pic>
          <p:nvPicPr>
            <p:cNvPr id="4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2267668" cy="1903382"/>
            </a:xfrm>
            <a:prstGeom prst="rect">
              <a:avLst/>
            </a:prstGeom>
          </p:spPr>
        </p:pic>
        <p:sp>
          <p:nvSpPr>
            <p:cNvPr id="41" name="Google Shape;7771;p33"/>
            <p:cNvSpPr txBox="1">
              <a:spLocks/>
            </p:cNvSpPr>
            <p:nvPr/>
          </p:nvSpPr>
          <p:spPr>
            <a:xfrm>
              <a:off x="6500551" y="1133555"/>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HƯỚNG DẪN VỀ NHÀ</a:t>
              </a:r>
              <a:endParaRPr lang="vi-VN" sz="6000" b="1" kern="0" dirty="0">
                <a:solidFill>
                  <a:schemeClr val="tx1"/>
                </a:solidFill>
                <a:latin typeface="Arial" panose="020B0604020202020204" pitchFamily="34" charset="0"/>
              </a:endParaRPr>
            </a:p>
          </p:txBody>
        </p:sp>
      </p:grpSp>
      <p:pic>
        <p:nvPicPr>
          <p:cNvPr id="42" name="Picture 3"/>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777">
            <a:off x="16377490" y="8515222"/>
            <a:ext cx="2170883" cy="1993265"/>
          </a:xfrm>
          <a:prstGeom prst="rect">
            <a:avLst/>
          </a:prstGeom>
        </p:spPr>
      </p:pic>
      <p:pic>
        <p:nvPicPr>
          <p:cNvPr id="43"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068709" y="379005"/>
            <a:ext cx="2492363" cy="2576086"/>
          </a:xfrm>
          <a:prstGeom prst="rect">
            <a:avLst/>
          </a:prstGeom>
        </p:spPr>
      </p:pic>
      <p:pic>
        <p:nvPicPr>
          <p:cNvPr id="44" name="Picture 3"/>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4353">
            <a:off x="-563655" y="7798486"/>
            <a:ext cx="3140199" cy="3426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0088">
            <a:off x="14621989" y="7320129"/>
            <a:ext cx="3329629" cy="2221402"/>
          </a:xfrm>
          <a:prstGeom prst="rect">
            <a:avLst/>
          </a:prstGeom>
        </p:spPr>
      </p:pic>
      <p:pic>
        <p:nvPicPr>
          <p:cNvPr id="3" name="Picture 3"/>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777">
            <a:off x="597143" y="485404"/>
            <a:ext cx="2727228" cy="2504091"/>
          </a:xfrm>
          <a:prstGeom prst="rect">
            <a:avLst/>
          </a:prstGeom>
        </p:spPr>
      </p:pic>
      <p:pic>
        <p:nvPicPr>
          <p:cNvPr id="5" name="Picture 5"/>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57772" y="620060"/>
            <a:ext cx="4138602" cy="4114800"/>
          </a:xfrm>
          <a:prstGeom prst="rect">
            <a:avLst/>
          </a:prstGeom>
        </p:spPr>
      </p:pic>
      <p:pic>
        <p:nvPicPr>
          <p:cNvPr id="6" name="Picture 6"/>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5462">
            <a:off x="-52246" y="7576248"/>
            <a:ext cx="3007199" cy="2729896"/>
          </a:xfrm>
          <a:prstGeom prst="rect">
            <a:avLst/>
          </a:prstGeom>
        </p:spPr>
      </p:pic>
      <p:pic>
        <p:nvPicPr>
          <p:cNvPr id="8"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81400" y="2444918"/>
            <a:ext cx="20544560" cy="4956375"/>
          </a:xfrm>
          <a:prstGeom prst="rect">
            <a:avLst/>
          </a:prstGeom>
        </p:spPr>
      </p:pic>
      <p:sp>
        <p:nvSpPr>
          <p:cNvPr id="10" name="Rectangle 9"/>
          <p:cNvSpPr/>
          <p:nvPr/>
        </p:nvSpPr>
        <p:spPr>
          <a:xfrm>
            <a:off x="2667000" y="3149362"/>
            <a:ext cx="13030200" cy="3323987"/>
          </a:xfrm>
          <a:prstGeom prst="rect">
            <a:avLst/>
          </a:prstGeom>
        </p:spPr>
        <p:txBody>
          <a:bodyPr wrap="square">
            <a:spAutoFit/>
          </a:bodyPr>
          <a:lstStyle/>
          <a:p>
            <a:pPr lvl="0" algn="ctr">
              <a:lnSpc>
                <a:spcPct val="150000"/>
              </a:lnSpc>
            </a:pPr>
            <a:r>
              <a:rPr lang="en-US" sz="7500" b="1" dirty="0">
                <a:solidFill>
                  <a:schemeClr val="tx2"/>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tx2"/>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395182"/>
            <a:ext cx="11201400" cy="3053118"/>
          </a:xfrm>
        </p:spPr>
        <p:txBody>
          <a:bodyPr>
            <a:noAutofit/>
          </a:bodyPr>
          <a:lstStyle/>
          <a:p>
            <a:r>
              <a:rPr lang="en-US" b="1" dirty="0" err="1">
                <a:solidFill>
                  <a:srgbClr val="0070C0"/>
                </a:solidFill>
                <a:latin typeface="Times New Roman" panose="02020603050405020304" pitchFamily="18" charset="0"/>
                <a:cs typeface="Times New Roman" panose="02020603050405020304" pitchFamily="18" charset="0"/>
              </a:rPr>
              <a:t>Quý</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thầy</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cần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đầy</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đủ</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bộ</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môn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Toán</a:t>
            </a:r>
            <a:r>
              <a:rPr lang="en-US" b="1" dirty="0">
                <a:solidFill>
                  <a:srgbClr val="0070C0"/>
                </a:solidFill>
                <a:latin typeface="Times New Roman" panose="02020603050405020304" pitchFamily="18" charset="0"/>
                <a:cs typeface="Times New Roman" panose="02020603050405020304" pitchFamily="18" charset="0"/>
              </a:rPr>
              <a:t> 6.7.8.9 </a:t>
            </a:r>
            <a:r>
              <a:rPr lang="en-US" b="1" dirty="0" err="1">
                <a:solidFill>
                  <a:srgbClr val="0070C0"/>
                </a:solidFill>
                <a:latin typeface="Times New Roman" panose="02020603050405020304" pitchFamily="18" charset="0"/>
                <a:cs typeface="Times New Roman" panose="02020603050405020304" pitchFamily="18" charset="0"/>
              </a:rPr>
              <a:t>xin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liên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hệ</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zalo</a:t>
            </a:r>
            <a:r>
              <a:rPr lang="en-US" b="1" dirty="0">
                <a:solidFill>
                  <a:srgbClr val="0070C0"/>
                </a:solidFill>
                <a:latin typeface="Times New Roman" panose="02020603050405020304" pitchFamily="18" charset="0"/>
                <a:cs typeface="Times New Roman" panose="02020603050405020304" pitchFamily="18" charset="0"/>
              </a:rPr>
              <a:t>: 0987. 345. 315. </a:t>
            </a:r>
            <a:r>
              <a:rPr lang="en-US" b="1" i="1" dirty="0" err="1">
                <a:solidFill>
                  <a:srgbClr val="FF0000"/>
                </a:solidFill>
                <a:latin typeface="Times New Roman" panose="02020603050405020304" pitchFamily="18" charset="0"/>
                <a:cs typeface="Times New Roman" panose="02020603050405020304" pitchFamily="18" charset="0"/>
              </a:rPr>
              <a:t>Giá</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rẻ</a:t>
            </a:r>
            <a:r>
              <a:rPr lang="en-US" b="1" i="1" dirty="0">
                <a:solidFill>
                  <a:srgbClr val="FF0000"/>
                </a:solidFill>
                <a:latin typeface="Times New Roman" panose="02020603050405020304" pitchFamily="18" charset="0"/>
                <a:cs typeface="Times New Roman" panose="02020603050405020304" pitchFamily="18" charset="0"/>
              </a:rPr>
              <a:t> 150k </a:t>
            </a:r>
            <a:r>
              <a:rPr lang="en-US" b="1" dirty="0">
                <a:solidFill>
                  <a:srgbClr val="0070C0"/>
                </a:solidFill>
                <a:latin typeface="Times New Roman" panose="02020603050405020304" pitchFamily="18" charset="0"/>
                <a:cs typeface="Times New Roman" panose="02020603050405020304" pitchFamily="18" charset="0"/>
              </a:rPr>
              <a:t>=======================</a:t>
            </a:r>
            <a:br>
              <a:rPr lang="en-US" b="1" dirty="0">
                <a:solidFill>
                  <a:srgbClr val="FF0000"/>
                </a:solidFill>
                <a:latin typeface="Times New Roman" panose="02020603050405020304" pitchFamily="18" charset="0"/>
                <a:cs typeface="Times New Roman" panose="02020603050405020304" pitchFamily="18" charset="0"/>
              </a:rPr>
            </a:br>
            <a:endParaRPr lang="vi-VN" dirty="0"/>
          </a:p>
        </p:txBody>
      </p:sp>
    </p:spTree>
    <p:extLst>
      <p:ext uri="{BB962C8B-B14F-4D97-AF65-F5344CB8AC3E}">
        <p14:creationId xmlns:p14="http://schemas.microsoft.com/office/powerpoint/2010/main" val="3739701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41120" y="1769277"/>
            <a:ext cx="13427480" cy="6879423"/>
          </a:xfrm>
          <a:prstGeom prst="rect">
            <a:avLst/>
          </a:prstGeom>
        </p:spPr>
      </p:pic>
      <p:sp>
        <p:nvSpPr>
          <p:cNvPr id="4" name="Rectangle 3"/>
          <p:cNvSpPr/>
          <p:nvPr/>
        </p:nvSpPr>
        <p:spPr>
          <a:xfrm>
            <a:off x="4553841" y="3304270"/>
            <a:ext cx="10228959" cy="3744230"/>
          </a:xfrm>
          <a:prstGeom prst="rect">
            <a:avLst/>
          </a:prstGeom>
        </p:spPr>
        <p:txBody>
          <a:bodyPr wrap="square">
            <a:spAutoFit/>
          </a:bodyPr>
          <a:lstStyle/>
          <a:p>
            <a:pPr lvl="0" algn="ctr">
              <a:lnSpc>
                <a:spcPct val="150000"/>
              </a:lnSpc>
              <a:tabLst>
                <a:tab pos="360045" algn="l"/>
                <a:tab pos="720090" algn="l"/>
              </a:tabLst>
              <a:defRPr/>
            </a:pPr>
            <a:r>
              <a:rPr lang="nl-NL" sz="5500" b="1">
                <a:solidFill>
                  <a:srgbClr val="C00000"/>
                </a:solidFill>
                <a:latin typeface="Arial" panose="020B0604020202020204" pitchFamily="34" charset="0"/>
                <a:ea typeface="Calibri" panose="020F0502020204030204" pitchFamily="34" charset="0"/>
                <a:cs typeface="Arial" panose="020B0604020202020204" pitchFamily="34" charset="0"/>
              </a:rPr>
              <a:t>1. PHÂN THỨC ĐA THỨC THÀNH NHÂN TỬ BẰNG CÁCH ĐẶT NHÂN TỬ CHUNG</a:t>
            </a:r>
            <a:endParaRPr lang="en-US" sz="55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47" name="Picture 7"/>
          <p:cNvPicPr>
            <a:picLocks noChangeAspect="1"/>
          </p:cNvPicPr>
          <p:nvPr/>
        </p:nvPicPr>
        <p:blipFill>
          <a:blip r:embed="rId8"/>
          <a:srcRect/>
          <a:stretch>
            <a:fillRect/>
          </a:stretch>
        </p:blipFill>
        <p:spPr>
          <a:xfrm>
            <a:off x="14935200" y="5553929"/>
            <a:ext cx="3283900" cy="4542571"/>
          </a:xfrm>
          <a:prstGeom prst="rect">
            <a:avLst/>
          </a:prstGeom>
        </p:spPr>
      </p:pic>
    </p:spTree>
    <p:extLst>
      <p:ext uri="{BB962C8B-B14F-4D97-AF65-F5344CB8AC3E}">
        <p14:creationId xmlns:p14="http://schemas.microsoft.com/office/powerpoint/2010/main" val="194161482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3924300"/>
            <a:ext cx="5790798" cy="83242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5004418"/>
            <a:ext cx="5790798" cy="8324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6087113"/>
            <a:ext cx="5790798" cy="832427"/>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7169808"/>
            <a:ext cx="5790798" cy="832427"/>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8252503"/>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9335198"/>
            <a:ext cx="5790798" cy="832427"/>
          </a:xfrm>
          <a:prstGeom prst="rect">
            <a:avLst/>
          </a:prstGeom>
        </p:spPr>
      </p:pic>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990600" y="800100"/>
            <a:ext cx="1186221" cy="1107053"/>
          </a:xfrm>
          <a:prstGeom prst="rect">
            <a:avLst/>
          </a:prstGeom>
        </p:spPr>
      </p:pic>
      <p:sp>
        <p:nvSpPr>
          <p:cNvPr id="26" name="TextBox 25"/>
          <p:cNvSpPr txBox="1"/>
          <p:nvPr/>
        </p:nvSpPr>
        <p:spPr>
          <a:xfrm>
            <a:off x="2269542" y="1063137"/>
            <a:ext cx="3581400" cy="754053"/>
          </a:xfrm>
          <a:prstGeom prst="rect">
            <a:avLst/>
          </a:prstGeom>
          <a:noFill/>
        </p:spPr>
        <p:txBody>
          <a:bodyPr wrap="square" rtlCol="0">
            <a:spAutoFit/>
          </a:bodyPr>
          <a:lstStyle/>
          <a:p>
            <a:r>
              <a:rPr lang="nl-NL" sz="4300" b="1">
                <a:solidFill>
                  <a:schemeClr val="bg1"/>
                </a:solidFill>
                <a:latin typeface="Arial" panose="020B0604020202020204" pitchFamily="34" charset="0"/>
                <a:cs typeface="Arial" panose="020B0604020202020204" pitchFamily="34" charset="0"/>
              </a:rPr>
              <a:t>HĐ</a:t>
            </a:r>
            <a:r>
              <a:rPr lang="nl-NL" sz="4300" b="1">
                <a:latin typeface="Arial" panose="020B0604020202020204" pitchFamily="34" charset="0"/>
                <a:cs typeface="Arial" panose="020B0604020202020204" pitchFamily="34" charset="0"/>
              </a:rPr>
              <a:t> </a:t>
            </a:r>
            <a:r>
              <a:rPr lang="nl-NL" sz="4300" b="1" dirty="0">
                <a:solidFill>
                  <a:schemeClr val="bg1"/>
                </a:solidFill>
                <a:latin typeface="Arial" panose="020B0604020202020204" pitchFamily="34" charset="0"/>
                <a:cs typeface="Arial" panose="020B0604020202020204" pitchFamily="34" charset="0"/>
              </a:rPr>
              <a:t>1:</a:t>
            </a:r>
            <a:endParaRPr lang="en-US" sz="43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947230" y="2151608"/>
                <a:ext cx="15375941" cy="2077492"/>
              </a:xfrm>
              <a:prstGeom prst="rect">
                <a:avLst/>
              </a:prstGeom>
            </p:spPr>
            <p:txBody>
              <a:bodyPr wrap="square">
                <a:spAutoFit/>
              </a:bodyPr>
              <a:lstStyle/>
              <a:p>
                <a:pPr algn="just">
                  <a:lnSpc>
                    <a:spcPct val="150000"/>
                  </a:lnSpc>
                </a:pPr>
                <a:r>
                  <a:rPr lang="en-US" sz="4300">
                    <a:solidFill>
                      <a:schemeClr val="bg1"/>
                    </a:solidFill>
                    <a:latin typeface="OpenSans"/>
                  </a:rPr>
                  <a:t>Hãy viết đa thức </a:t>
                </a:r>
                <a14:m>
                  <m:oMath xmlns:m="http://schemas.openxmlformats.org/officeDocument/2006/math">
                    <m:sSup>
                      <m:sSupPr>
                        <m:ctrlP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xy</m:t>
                    </m:r>
                  </m:oMath>
                </a14:m>
                <a:r>
                  <a:rPr lang="en-US" sz="4300">
                    <a:solidFill>
                      <a:schemeClr val="bg1"/>
                    </a:solidFill>
                    <a:latin typeface="OpenSans"/>
                  </a:rPr>
                  <a:t> thành tích của các đa thức, khác đa thức là số.</a:t>
                </a:r>
                <a:endParaRPr lang="en-US" sz="4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47230" y="2151608"/>
                <a:ext cx="15375941" cy="2077492"/>
              </a:xfrm>
              <a:prstGeom prst="rect">
                <a:avLst/>
              </a:prstGeom>
              <a:blipFill>
                <a:blip r:embed="rId10"/>
                <a:stretch>
                  <a:fillRect l="-1546" r="-1546" b="-7038"/>
                </a:stretch>
              </a:blipFill>
            </p:spPr>
            <p:txBody>
              <a:bodyPr/>
              <a:lstStyle/>
              <a:p>
                <a:r>
                  <a:rPr lang="en-US">
                    <a:noFill/>
                  </a:rPr>
                  <a:t> </a:t>
                </a:r>
              </a:p>
            </p:txBody>
          </p:sp>
        </mc:Fallback>
      </mc:AlternateContent>
      <p:pic>
        <p:nvPicPr>
          <p:cNvPr id="36" name="Picture 10"/>
          <p:cNvPicPr>
            <a:picLocks noChangeAspect="1"/>
          </p:cNvPicPr>
          <p:nvPr/>
        </p:nvPicPr>
        <p:blipFill>
          <a:blip r:embed="rId11"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462">
            <a:off x="16646787" y="355709"/>
            <a:ext cx="1964781" cy="1783602"/>
          </a:xfrm>
          <a:prstGeom prst="rect">
            <a:avLst/>
          </a:prstGeom>
        </p:spPr>
      </p:pic>
      <p:pic>
        <p:nvPicPr>
          <p:cNvPr id="3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1000" y="7152836"/>
            <a:ext cx="2903123" cy="2726959"/>
          </a:xfrm>
          <a:prstGeom prst="rect">
            <a:avLst/>
          </a:prstGeom>
        </p:spPr>
      </p:pic>
      <p:sp>
        <p:nvSpPr>
          <p:cNvPr id="39" name="Oval Callout 38"/>
          <p:cNvSpPr/>
          <p:nvPr/>
        </p:nvSpPr>
        <p:spPr>
          <a:xfrm>
            <a:off x="8001000" y="4604327"/>
            <a:ext cx="1775454" cy="8683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dirty="0">
                <a:solidFill>
                  <a:prstClr val="black"/>
                </a:solidFill>
              </a:rPr>
              <a:t>Giải</a:t>
            </a:r>
            <a:endParaRPr lang="en-US" sz="42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7263282" y="5795993"/>
                <a:ext cx="3250890" cy="3275256"/>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fontAlgn="base">
                  <a:lnSpc>
                    <a:spcPct val="150000"/>
                  </a:lnSpc>
                  <a:spcAft>
                    <a:spcPts val="800"/>
                  </a:spcAft>
                </a:pPr>
                <a14:m>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263282" y="5795993"/>
                <a:ext cx="3250890" cy="3275256"/>
              </a:xfrm>
              <a:prstGeom prst="rect">
                <a:avLst/>
              </a:prstGeom>
              <a:blipFill>
                <a:blip r:embed="rId20"/>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anim calcmode="lin" valueType="num">
                                      <p:cBhvr>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anim calcmode="lin" valueType="num">
                                      <p:cBhvr>
                                        <p:cTn id="3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anim calcmode="lin" valueType="num">
                                      <p:cBhvr>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54037" y="3048221"/>
            <a:ext cx="26784295" cy="6133879"/>
          </a:xfrm>
          <a:prstGeom prst="rect">
            <a:avLst/>
          </a:prstGeom>
        </p:spPr>
      </p:pic>
      <p:grpSp>
        <p:nvGrpSpPr>
          <p:cNvPr id="23" name="Group 22"/>
          <p:cNvGrpSpPr/>
          <p:nvPr/>
        </p:nvGrpSpPr>
        <p:grpSpPr>
          <a:xfrm>
            <a:off x="5932713" y="1465703"/>
            <a:ext cx="6172200" cy="1925197"/>
            <a:chOff x="5486400" y="703703"/>
            <a:chExt cx="6172200" cy="1925197"/>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703703"/>
              <a:ext cx="6172200" cy="1925197"/>
            </a:xfrm>
            <a:prstGeom prst="rect">
              <a:avLst/>
            </a:prstGeom>
          </p:spPr>
        </p:pic>
        <p:sp>
          <p:nvSpPr>
            <p:cNvPr id="22" name="TextBox 21"/>
            <p:cNvSpPr txBox="1"/>
            <p:nvPr/>
          </p:nvSpPr>
          <p:spPr>
            <a:xfrm>
              <a:off x="7010400" y="1210045"/>
              <a:ext cx="4038600" cy="1015663"/>
            </a:xfrm>
            <a:prstGeom prst="rect">
              <a:avLst/>
            </a:prstGeom>
            <a:noFill/>
          </p:spPr>
          <p:txBody>
            <a:bodyPr wrap="square" rtlCol="0">
              <a:spAutoFit/>
            </a:bodyPr>
            <a:lstStyle/>
            <a:p>
              <a:r>
                <a:rPr lang="en-US" sz="6000" b="1" dirty="0">
                  <a:solidFill>
                    <a:schemeClr val="tx2"/>
                  </a:solidFill>
                  <a:latin typeface="Arial" panose="020B0604020202020204" pitchFamily="34" charset="0"/>
                  <a:cs typeface="Arial" panose="020B0604020202020204" pitchFamily="34" charset="0"/>
                </a:rPr>
                <a:t>KẾT LUẬN</a:t>
              </a:r>
            </a:p>
          </p:txBody>
        </p:sp>
      </p:grpSp>
      <p:pic>
        <p:nvPicPr>
          <p:cNvPr id="2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4731882" y="263048"/>
            <a:ext cx="2357989" cy="2357989"/>
          </a:xfrm>
          <a:prstGeom prst="rect">
            <a:avLst/>
          </a:prstGeom>
        </p:spPr>
      </p:pic>
      <p:sp>
        <p:nvSpPr>
          <p:cNvPr id="26" name="Rectangle 25"/>
          <p:cNvSpPr/>
          <p:nvPr/>
        </p:nvSpPr>
        <p:spPr>
          <a:xfrm>
            <a:off x="2440416" y="4381500"/>
            <a:ext cx="13156794" cy="3208571"/>
          </a:xfrm>
          <a:prstGeom prst="rect">
            <a:avLst/>
          </a:prstGeom>
        </p:spPr>
        <p:txBody>
          <a:bodyPr wrap="square">
            <a:spAutoFit/>
          </a:bodyPr>
          <a:lstStyle/>
          <a:p>
            <a:pPr algn="just">
              <a:lnSpc>
                <a:spcPct val="150000"/>
              </a:lnSpc>
              <a:spcBef>
                <a:spcPts val="1200"/>
              </a:spcBef>
              <a:spcAft>
                <a:spcPts val="600"/>
              </a:spcAft>
            </a:pPr>
            <a:r>
              <a:rPr lang="nl-NL" sz="4700" b="1">
                <a:solidFill>
                  <a:srgbClr val="C00000"/>
                </a:solidFill>
                <a:latin typeface="Arial" panose="020B0604020202020204" pitchFamily="34" charset="0"/>
                <a:ea typeface="Calibri" panose="020F0502020204030204" pitchFamily="34" charset="0"/>
                <a:cs typeface="Arial" panose="020B0604020202020204" pitchFamily="34" charset="0"/>
              </a:rPr>
              <a:t>Phân tích đa thức thành nhân tử (hay thừa số chung) là biến đổi đa thức đó thành một tích của những đa thức.</a:t>
            </a:r>
            <a:endParaRPr lang="en-US" sz="47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3"/>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4353">
            <a:off x="-855422" y="-656976"/>
            <a:ext cx="2625240" cy="2864787"/>
          </a:xfrm>
          <a:prstGeom prst="rect">
            <a:avLst/>
          </a:prstGeom>
        </p:spPr>
      </p:pic>
      <p:pic>
        <p:nvPicPr>
          <p:cNvPr id="3" name="Picture 2"/>
          <p:cNvPicPr>
            <a:picLocks noChangeAspect="1"/>
          </p:cNvPicPr>
          <p:nvPr/>
        </p:nvPicPr>
        <p:blipFill>
          <a:blip r:embed="rId10"/>
          <a:stretch>
            <a:fillRect/>
          </a:stretch>
        </p:blipFill>
        <p:spPr>
          <a:xfrm>
            <a:off x="14234476" y="8112727"/>
            <a:ext cx="3352800" cy="20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699"/>
            <a:ext cx="4546928" cy="1564163"/>
            <a:chOff x="482272" y="679784"/>
            <a:chExt cx="392693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787980" y="861124"/>
              <a:ext cx="2621230" cy="1002710"/>
            </a:xfrm>
            <a:prstGeom prst="rect">
              <a:avLst/>
            </a:prstGeom>
          </p:spPr>
          <p:txBody>
            <a:bodyPr wrap="none">
              <a:spAutoFit/>
            </a:bodyPr>
            <a:lstStyle/>
            <a:p>
              <a:pPr lvl="0">
                <a:lnSpc>
                  <a:spcPct val="150000"/>
                </a:lnSpc>
              </a:pPr>
              <a:r>
                <a:rPr lang="nl-NL" sz="4500" b="1">
                  <a:solidFill>
                    <a:srgbClr val="000000"/>
                  </a:solidFill>
                  <a:latin typeface="Arial" panose="020B0604020202020204" pitchFamily="34" charset="0"/>
                  <a:ea typeface="Calibri" panose="020F0502020204030204" pitchFamily="34" charset="0"/>
                  <a:cs typeface="Arial" panose="020B0604020202020204" pitchFamily="34" charset="0"/>
                </a:rPr>
                <a:t>CÂU HỎI</a:t>
              </a:r>
              <a:endParaRPr lang="en-US" sz="45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1692442" y="2463691"/>
                <a:ext cx="14690558" cy="2375009"/>
              </a:xfrm>
              <a:prstGeom prst="rect">
                <a:avLst/>
              </a:prstGeom>
            </p:spPr>
            <p:txBody>
              <a:bodyPr wrap="square">
                <a:spAutoFit/>
              </a:bodyPr>
              <a:lstStyle/>
              <a:p>
                <a:pPr algn="just">
                  <a:lnSpc>
                    <a:spcPct val="150000"/>
                  </a:lnSpc>
                  <a:spcAft>
                    <a:spcPts val="800"/>
                  </a:spcAft>
                </a:pPr>
                <a:r>
                  <a:rPr lang="en-US" sz="4500">
                    <a:solidFill>
                      <a:srgbClr val="000000"/>
                    </a:solidFill>
                    <a:latin typeface="Arial" panose="020B0604020202020204" pitchFamily="34" charset="0"/>
                    <a:ea typeface="Calibri" panose="020F0502020204030204" pitchFamily="34" charset="0"/>
                    <a:cs typeface="Arial" panose="020B0604020202020204" pitchFamily="34" charset="0"/>
                  </a:rPr>
                  <a:t>Viết đa thức sau dưới dạng tích:</a:t>
                </a:r>
                <a:endParaRPr lang="en-US" sz="4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500" i="0">
                          <a:effectLst/>
                          <a:latin typeface="Cambria Math" panose="02040503050406030204" pitchFamily="18" charset="0"/>
                          <a:ea typeface="Dotum" panose="020B0600000101010101" pitchFamily="34" charset="-127"/>
                          <a:cs typeface="Times New Roman" panose="02020603050405020304" pitchFamily="18" charset="0"/>
                        </a:rPr>
                        <m:t>4</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500" i="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500" i="0">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oMath>
                  </m:oMathPara>
                </a14:m>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1692442" y="2463691"/>
                <a:ext cx="14690558" cy="2375009"/>
              </a:xfrm>
              <a:prstGeom prst="rect">
                <a:avLst/>
              </a:prstGeom>
              <a:blipFill>
                <a:blip r:embed="rId6"/>
                <a:stretch>
                  <a:fillRect l="-1743"/>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66437">
            <a:off x="15752086" y="160591"/>
            <a:ext cx="2267805" cy="2082257"/>
          </a:xfrm>
          <a:prstGeom prst="rect">
            <a:avLst/>
          </a:prstGeom>
        </p:spPr>
      </p:pic>
      <p:sp>
        <p:nvSpPr>
          <p:cNvPr id="34" name="Oval Callout 33"/>
          <p:cNvSpPr/>
          <p:nvPr/>
        </p:nvSpPr>
        <p:spPr>
          <a:xfrm>
            <a:off x="8237756" y="5124938"/>
            <a:ext cx="1847747" cy="100916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400" b="1" dirty="0">
                <a:solidFill>
                  <a:prstClr val="black"/>
                </a:solidFill>
              </a:rPr>
              <a:t>Giải</a:t>
            </a:r>
            <a:endParaRPr lang="en-US" sz="4400" b="1" dirty="0">
              <a:solidFill>
                <a:prstClr val="black"/>
              </a:solidFill>
            </a:endParaRPr>
          </a:p>
        </p:txBody>
      </p:sp>
      <mc:AlternateContent xmlns:mc="http://schemas.openxmlformats.org/markup-compatibility/2006" xmlns:a14="http://schemas.microsoft.com/office/drawing/2010/main">
        <mc:Choice Requires="a14">
          <p:sp>
            <p:nvSpPr>
              <p:cNvPr id="35" name="Rectangle 34"/>
              <p:cNvSpPr/>
              <p:nvPr/>
            </p:nvSpPr>
            <p:spPr>
              <a:xfrm>
                <a:off x="1389045" y="6654691"/>
                <a:ext cx="15545171" cy="2375009"/>
              </a:xfrm>
              <a:prstGeom prst="rect">
                <a:avLst/>
              </a:prstGeom>
            </p:spPr>
            <p:txBody>
              <a:bodyPr wrap="squar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389045" y="6654691"/>
                <a:ext cx="15545171" cy="2375009"/>
              </a:xfrm>
              <a:prstGeom prst="rect">
                <a:avLst/>
              </a:prstGeom>
              <a:blipFill>
                <a:blip r:embed="rId1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1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33072" y="8390574"/>
            <a:ext cx="1721845" cy="1711942"/>
          </a:xfrm>
          <a:prstGeom prst="rect">
            <a:avLst/>
          </a:prstGeom>
        </p:spPr>
      </p:pic>
      <p:pic>
        <p:nvPicPr>
          <p:cNvPr id="9" name="Picture 8"/>
          <p:cNvPicPr>
            <a:picLocks noChangeAspect="1"/>
          </p:cNvPicPr>
          <p:nvPr/>
        </p:nvPicPr>
        <p:blipFill>
          <a:blip r:embed="rId19"/>
          <a:stretch>
            <a:fillRect/>
          </a:stretch>
        </p:blipFill>
        <p:spPr>
          <a:xfrm>
            <a:off x="16009725" y="7473438"/>
            <a:ext cx="1475336" cy="2514778"/>
          </a:xfrm>
          <a:prstGeom prst="rect">
            <a:avLst/>
          </a:prstGeom>
        </p:spPr>
      </p:pic>
    </p:spTree>
    <p:extLst>
      <p:ext uri="{BB962C8B-B14F-4D97-AF65-F5344CB8AC3E}">
        <p14:creationId xmlns:p14="http://schemas.microsoft.com/office/powerpoint/2010/main" val="8646580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anim calcmode="lin" valueType="num">
                                      <p:cBhvr>
                                        <p:cTn id="21" dur="500" fill="hold"/>
                                        <p:tgtEl>
                                          <p:spTgt spid="35"/>
                                        </p:tgtEl>
                                        <p:attrNameLst>
                                          <p:attrName>ppt_x</p:attrName>
                                        </p:attrNameLst>
                                      </p:cBhvr>
                                      <p:tavLst>
                                        <p:tav tm="0">
                                          <p:val>
                                            <p:strVal val="#ppt_x"/>
                                          </p:val>
                                        </p:tav>
                                        <p:tav tm="100000">
                                          <p:val>
                                            <p:strVal val="#ppt_x"/>
                                          </p:val>
                                        </p:tav>
                                      </p:tavLst>
                                    </p:anim>
                                    <p:anim calcmode="lin" valueType="num">
                                      <p:cBhvr>
                                        <p:cTn id="2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1066800" y="495300"/>
            <a:ext cx="3861128" cy="1279214"/>
            <a:chOff x="482272"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2174306" y="1841837"/>
                <a:ext cx="139800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noProof="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noProof="0" smtClean="0">
                            <a:solidFill>
                              <a:prstClr val="black"/>
                            </a:solidFill>
                            <a:latin typeface="Cambria Math" panose="02040503050406030204" pitchFamily="18" charset="0"/>
                          </a:rPr>
                        </m:ctrlPr>
                      </m:sSupPr>
                      <m:e>
                        <m:r>
                          <a:rPr lang="en-US" sz="4000" b="0" i="1" noProof="0" smtClean="0">
                            <a:solidFill>
                              <a:prstClr val="black"/>
                            </a:solidFill>
                            <a:latin typeface="Cambria Math" panose="02040503050406030204" pitchFamily="18" charset="0"/>
                          </a:rPr>
                          <m:t>𝑥</m:t>
                        </m:r>
                      </m:e>
                      <m:sup>
                        <m:r>
                          <a:rPr lang="en-US" sz="4000" b="0" i="1" noProof="0" smtClean="0">
                            <a:solidFill>
                              <a:prstClr val="black"/>
                            </a:solidFill>
                            <a:latin typeface="Cambria Math" panose="02040503050406030204" pitchFamily="18" charset="0"/>
                          </a:rPr>
                          <m:t>3</m:t>
                        </m:r>
                      </m:sup>
                    </m:sSup>
                    <m:r>
                      <a:rPr lang="en-US" sz="4000" b="0" i="1" noProof="0" smtClean="0">
                        <a:solidFill>
                          <a:prstClr val="black"/>
                        </a:solidFill>
                        <a:latin typeface="Cambria Math" panose="02040503050406030204" pitchFamily="18" charset="0"/>
                      </a:rPr>
                      <m:t>+</m:t>
                    </m:r>
                    <m:r>
                      <a:rPr lang="en-US" sz="4000" b="0" i="1" noProof="0" smtClean="0">
                        <a:solidFill>
                          <a:prstClr val="black"/>
                        </a:solidFill>
                        <a:latin typeface="Cambria Math" panose="02040503050406030204" pitchFamily="18" charset="0"/>
                      </a:rPr>
                      <m:t>𝑥</m:t>
                    </m:r>
                  </m:oMath>
                </a14:m>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rPr>
                      <m:t>2</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174306" y="1841837"/>
                <a:ext cx="13980094" cy="1015663"/>
              </a:xfrm>
              <a:prstGeom prst="rect">
                <a:avLst/>
              </a:prstGeom>
              <a:blipFill>
                <a:blip r:embed="rId6"/>
                <a:stretch>
                  <a:fillRect l="-1570" b="-13772"/>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biLevel thresh="25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a:xfrm rot="2066437">
            <a:off x="15800314" y="-341315"/>
            <a:ext cx="2267805" cy="2082257"/>
          </a:xfrm>
          <a:prstGeom prst="rect">
            <a:avLst/>
          </a:prstGeom>
        </p:spPr>
      </p:pic>
      <p:sp>
        <p:nvSpPr>
          <p:cNvPr id="34" name="Oval Callout 33"/>
          <p:cNvSpPr/>
          <p:nvPr/>
        </p:nvSpPr>
        <p:spPr>
          <a:xfrm>
            <a:off x="8249411" y="3086100"/>
            <a:ext cx="1789177" cy="99995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2174306" y="4533900"/>
                <a:ext cx="7621254"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d>
                      <m:dPr>
                        <m:ctrlPr>
                          <a:rPr lang="en-US" sz="4000" b="0" i="1" smtClean="0">
                            <a:solidFill>
                              <a:prstClr val="black"/>
                            </a:solidFill>
                            <a:latin typeface="Cambria Math" panose="02040503050406030204" pitchFamily="18" charset="0"/>
                          </a:rPr>
                        </m:ctrlPr>
                      </m:dPr>
                      <m:e>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1</m:t>
                        </m:r>
                      </m:e>
                    </m:d>
                  </m:oMath>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2174306" y="4533900"/>
                <a:ext cx="7621254" cy="707886"/>
              </a:xfrm>
              <a:prstGeom prst="rect">
                <a:avLst/>
              </a:prstGeom>
              <a:blipFill>
                <a:blip r:embed="rId16"/>
                <a:stretch>
                  <a:fillRect l="-2880"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174306" y="5676900"/>
                <a:ext cx="13862898"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000">
                    <a:solidFill>
                      <a:prstClr val="black"/>
                    </a:solidFill>
                    <a:latin typeface="Times New Roman" panose="02020603050405020304" pitchFamily="18"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rPr>
                      <m:t>2</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𝑦</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2</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2</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oMath>
                </a14:m>
                <a:endParaRPr lang="en-US" sz="4000"/>
              </a:p>
            </p:txBody>
          </p:sp>
        </mc:Choice>
        <mc:Fallback xmlns="">
          <p:sp>
            <p:nvSpPr>
              <p:cNvPr id="11" name="Rectangle 10"/>
              <p:cNvSpPr>
                <a:spLocks noRot="1" noChangeAspect="1" noMove="1" noResize="1" noEditPoints="1" noAdjustHandles="1" noChangeArrowheads="1" noChangeShapeType="1" noTextEdit="1"/>
              </p:cNvSpPr>
              <p:nvPr/>
            </p:nvSpPr>
            <p:spPr>
              <a:xfrm>
                <a:off x="2174306" y="5676900"/>
                <a:ext cx="13862898" cy="707886"/>
              </a:xfrm>
              <a:prstGeom prst="rect">
                <a:avLst/>
              </a:prstGeom>
              <a:blipFill>
                <a:blip r:embed="rId17"/>
                <a:stretch>
                  <a:fillRect l="-1583" t="-17241" b="-34483"/>
                </a:stretch>
              </a:blipFill>
            </p:spPr>
            <p:txBody>
              <a:bodyPr/>
              <a:lstStyle/>
              <a:p>
                <a:r>
                  <a:rPr lang="en-US">
                    <a:noFill/>
                  </a:rPr>
                  <a:t> </a:t>
                </a:r>
              </a:p>
            </p:txBody>
          </p:sp>
        </mc:Fallback>
      </mc:AlternateContent>
      <p:sp>
        <p:nvSpPr>
          <p:cNvPr id="12" name="Rectangle 11"/>
          <p:cNvSpPr/>
          <p:nvPr/>
        </p:nvSpPr>
        <p:spPr>
          <a:xfrm>
            <a:off x="1447800" y="7124700"/>
            <a:ext cx="15468600" cy="2862322"/>
          </a:xfrm>
          <a:prstGeom prst="rect">
            <a:avLst/>
          </a:prstGeom>
        </p:spPr>
        <p:txBody>
          <a:bodyPr wrap="square">
            <a:spAutoFit/>
          </a:bodyPr>
          <a:lstStyle/>
          <a:p>
            <a:pPr algn="just" fontAlgn="base">
              <a:lnSpc>
                <a:spcPct val="150000"/>
              </a:lnSpc>
            </a:pPr>
            <a:r>
              <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rPr>
              <a:t>Chú ý:</a:t>
            </a:r>
          </a:p>
          <a:p>
            <a:pPr algn="just" fontAlgn="base">
              <a:lnSpc>
                <a:spcPct val="150000"/>
              </a:lnSpc>
            </a:pPr>
            <a:r>
              <a:rPr lang="en-US" sz="4000">
                <a:latin typeface="Arial" panose="020B0604020202020204" pitchFamily="34" charset="0"/>
                <a:ea typeface="Arial" panose="020B0604020202020204" pitchFamily="34" charset="0"/>
                <a:cs typeface="Arial" panose="020B0604020202020204" pitchFamily="34" charset="0"/>
              </a:rPr>
              <a:t>Cách làm như Ví dụ 1 gọi là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thành nhân tử bằng cách đặt nhân tử chung.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5195963" y="609210"/>
            <a:ext cx="10210800" cy="1015663"/>
          </a:xfrm>
          <a:prstGeom prst="rect">
            <a:avLst/>
          </a:prstGeom>
        </p:spPr>
        <p:txBody>
          <a:bodyPr wrap="square">
            <a:spAutoFit/>
          </a:bodyPr>
          <a:lstStyle/>
          <a:p>
            <a:pPr lvl="0" algn="just">
              <a:lnSpc>
                <a:spcPct val="150000"/>
              </a:lnSpc>
              <a:spcAft>
                <a:spcPts val="1200"/>
              </a:spcAft>
              <a:defRPr/>
            </a:pPr>
            <a:r>
              <a:rPr lang="en-US" sz="4000">
                <a:solidFill>
                  <a:prstClr val="black"/>
                </a:solidFill>
                <a:latin typeface="Arial" panose="020B0604020202020204" pitchFamily="34" charset="0"/>
                <a:ea typeface="Times New Roman" panose="02020603050405020304" pitchFamily="18" charset="0"/>
              </a:rPr>
              <a:t>Phân tích các đa thức sau thành nhân tử:</a:t>
            </a:r>
          </a:p>
        </p:txBody>
      </p:sp>
      <p:cxnSp>
        <p:nvCxnSpPr>
          <p:cNvPr id="15" name="Straight Connector 14"/>
          <p:cNvCxnSpPr/>
          <p:nvPr/>
        </p:nvCxnSpPr>
        <p:spPr>
          <a:xfrm>
            <a:off x="457200" y="6896100"/>
            <a:ext cx="17526000" cy="0"/>
          </a:xfrm>
          <a:prstGeom prst="line">
            <a:avLst/>
          </a:prstGeom>
          <a:ln>
            <a:solidFill>
              <a:srgbClr val="5A8D76"/>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8"/>
          <a:stretch>
            <a:fillRect/>
          </a:stretch>
        </p:blipFill>
        <p:spPr>
          <a:xfrm>
            <a:off x="16414178" y="7283116"/>
            <a:ext cx="940163" cy="762781"/>
          </a:xfrm>
          <a:prstGeom prst="rect">
            <a:avLst/>
          </a:prstGeom>
        </p:spPr>
      </p:pic>
    </p:spTree>
    <p:extLst>
      <p:ext uri="{BB962C8B-B14F-4D97-AF65-F5344CB8AC3E}">
        <p14:creationId xmlns:p14="http://schemas.microsoft.com/office/powerpoint/2010/main" val="241186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TotalTime>
  <Words>2283</Words>
  <Application>Microsoft Office PowerPoint</Application>
  <PresentationFormat>Tùy chỉnh</PresentationFormat>
  <Paragraphs>202</Paragraphs>
  <Slides>43</Slides>
  <Notes>1</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43</vt:i4>
      </vt:variant>
    </vt:vector>
  </HeadingPairs>
  <TitlesOfParts>
    <vt:vector size="51" baseType="lpstr">
      <vt:lpstr>OpenSans</vt:lpstr>
      <vt:lpstr>Kavoon</vt:lpstr>
      <vt:lpstr>Calibri Light</vt:lpstr>
      <vt:lpstr>Cambria Math</vt:lpstr>
      <vt:lpstr>Times New Roman</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Quý thầy cô cần đầy đủ bộ môn Toán 6.7.8.9 xin liên hệ zalo: 0987. 345. 315. Giá rẻ 150k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User</cp:lastModifiedBy>
  <cp:revision>3</cp:revision>
  <dcterms:created xsi:type="dcterms:W3CDTF">2006-08-16T00:00:00Z</dcterms:created>
  <dcterms:modified xsi:type="dcterms:W3CDTF">2024-11-11T03:28:01Z</dcterms:modified>
  <dc:identifier>DAFWAZhnXwQ</dc:identifier>
</cp:coreProperties>
</file>