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366" r:id="rId2"/>
    <p:sldId id="367" r:id="rId3"/>
    <p:sldId id="370" r:id="rId4"/>
    <p:sldId id="368" r:id="rId5"/>
    <p:sldId id="371" r:id="rId6"/>
    <p:sldId id="372" r:id="rId7"/>
    <p:sldId id="373" r:id="rId8"/>
    <p:sldId id="374" r:id="rId9"/>
    <p:sldId id="403" r:id="rId10"/>
    <p:sldId id="375" r:id="rId11"/>
    <p:sldId id="383" r:id="rId12"/>
    <p:sldId id="404" r:id="rId13"/>
    <p:sldId id="406" r:id="rId14"/>
    <p:sldId id="407" r:id="rId15"/>
    <p:sldId id="408" r:id="rId16"/>
    <p:sldId id="409" r:id="rId17"/>
    <p:sldId id="377" r:id="rId18"/>
    <p:sldId id="364" r:id="rId19"/>
    <p:sldId id="365" r:id="rId20"/>
    <p:sldId id="351" r:id="rId21"/>
    <p:sldId id="352" r:id="rId22"/>
    <p:sldId id="353" r:id="rId23"/>
    <p:sldId id="354" r:id="rId24"/>
    <p:sldId id="355" r:id="rId25"/>
    <p:sldId id="440" r:id="rId26"/>
    <p:sldId id="419" r:id="rId27"/>
    <p:sldId id="441" r:id="rId28"/>
    <p:sldId id="420" r:id="rId29"/>
    <p:sldId id="426" r:id="rId30"/>
    <p:sldId id="395" r:id="rId31"/>
    <p:sldId id="396" r:id="rId32"/>
  </p:sldIdLst>
  <p:sldSz cx="18288000" cy="10287000"/>
  <p:notesSz cx="6858000" cy="9144000"/>
  <p:embeddedFontLst>
    <p:embeddedFont>
      <p:font typeface="Merriweather Sans" panose="020B060402020202020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Malgun Gothic" panose="020B0503020000020004" pitchFamily="34" charset="-127"/>
      <p:regular r:id="rId42"/>
      <p:bold r:id="rId43"/>
    </p:embeddedFont>
    <p:embeddedFont>
      <p:font typeface="Cambria Math" panose="0204050305040603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0E0"/>
    <a:srgbClr val="FFC000"/>
    <a:srgbClr val="000000"/>
    <a:srgbClr val="FCEAEB"/>
    <a:srgbClr val="F1B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94562" autoAdjust="0"/>
  </p:normalViewPr>
  <p:slideViewPr>
    <p:cSldViewPr>
      <p:cViewPr varScale="1">
        <p:scale>
          <a:sx n="55" d="100"/>
          <a:sy n="55" d="100"/>
        </p:scale>
        <p:origin x="162"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6D1F0-9426-4C81-A1BA-D3DE990B44E6}"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D34CF-75A0-451E-A415-25512DF8FA75}" type="slidenum">
              <a:rPr lang="en-US" smtClean="0"/>
              <a:t>‹#›</a:t>
            </a:fld>
            <a:endParaRPr lang="en-US"/>
          </a:p>
        </p:txBody>
      </p:sp>
    </p:spTree>
    <p:extLst>
      <p:ext uri="{BB962C8B-B14F-4D97-AF65-F5344CB8AC3E}">
        <p14:creationId xmlns:p14="http://schemas.microsoft.com/office/powerpoint/2010/main" val="290151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318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1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88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3.png"/><Relationship Id="rId17" Type="http://schemas.openxmlformats.org/officeDocument/2006/relationships/image" Target="../media/image4.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69.svg"/></Relationships>
</file>

<file path=ppt/slides/_rels/slide19.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slide" Target="slide22.xml"/><Relationship Id="rId18" Type="http://schemas.openxmlformats.org/officeDocument/2006/relationships/image" Target="../media/image66.png"/><Relationship Id="rId3" Type="http://schemas.openxmlformats.org/officeDocument/2006/relationships/image" Target="../media/image59.png"/><Relationship Id="rId34" Type="http://schemas.openxmlformats.org/officeDocument/2006/relationships/image" Target="../media/image68.png"/><Relationship Id="rId7" Type="http://schemas.openxmlformats.org/officeDocument/2006/relationships/image" Target="../media/image61.png"/><Relationship Id="rId12" Type="http://schemas.openxmlformats.org/officeDocument/2006/relationships/image" Target="../media/image63.png"/><Relationship Id="rId17" Type="http://schemas.openxmlformats.org/officeDocument/2006/relationships/slide" Target="slide24.xml"/><Relationship Id="rId33" Type="http://schemas.openxmlformats.org/officeDocument/2006/relationships/image" Target="../media/image90.svg"/><Relationship Id="rId2" Type="http://schemas.openxmlformats.org/officeDocument/2006/relationships/image" Target="../media/image58.png"/><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slide" Target="slide21.xml"/><Relationship Id="rId5" Type="http://schemas.openxmlformats.org/officeDocument/2006/relationships/image" Target="../media/image53.png"/><Relationship Id="rId15" Type="http://schemas.openxmlformats.org/officeDocument/2006/relationships/slide" Target="slide23.xml"/><Relationship Id="rId10" Type="http://schemas.openxmlformats.org/officeDocument/2006/relationships/image" Target="../media/image62.png"/><Relationship Id="rId19" Type="http://schemas.openxmlformats.org/officeDocument/2006/relationships/image" Target="../media/image67.png"/><Relationship Id="rId4" Type="http://schemas.openxmlformats.org/officeDocument/2006/relationships/image" Target="../media/image60.png"/><Relationship Id="rId9" Type="http://schemas.openxmlformats.org/officeDocument/2006/relationships/slide" Target="slide20.xml"/><Relationship Id="rId14" Type="http://schemas.openxmlformats.org/officeDocument/2006/relationships/image" Target="../media/image64.png"/><Relationship Id="rId35" Type="http://schemas.openxmlformats.org/officeDocument/2006/relationships/image" Target="../media/image92.svg"/></Relationships>
</file>

<file path=ppt/slides/_rels/slide2.xml.rels><?xml version="1.0" encoding="UTF-8" standalone="yes"?>
<Relationships xmlns="http://schemas.openxmlformats.org/package/2006/relationships"><Relationship Id="rId8" Type="http://schemas.openxmlformats.org/officeDocument/2006/relationships/image" Target="../media/image37.svg"/><Relationship Id="rId2" Type="http://schemas.openxmlformats.org/officeDocument/2006/relationships/image" Target="../media/image5.png"/><Relationship Id="rId1" Type="http://schemas.openxmlformats.org/officeDocument/2006/relationships/slideLayout" Target="../slideLayouts/slideLayout7.xml"/><Relationship Id="rId10"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3.svg"/><Relationship Id="rId7" Type="http://schemas.openxmlformats.org/officeDocument/2006/relationships/image" Target="../media/image7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slide" Target="slide19.xml"/><Relationship Id="rId5" Type="http://schemas.openxmlformats.org/officeDocument/2006/relationships/image" Target="../media/image70.png"/><Relationship Id="rId10" Type="http://schemas.openxmlformats.org/officeDocument/2006/relationships/image" Target="../media/image98.svg"/><Relationship Id="rId4" Type="http://schemas.openxmlformats.org/officeDocument/2006/relationships/image" Target="../media/image69.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93.svg"/><Relationship Id="rId7" Type="http://schemas.openxmlformats.org/officeDocument/2006/relationships/image" Target="../media/image9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4.png"/><Relationship Id="rId10" Type="http://schemas.openxmlformats.org/officeDocument/2006/relationships/image" Target="../media/image96.svg"/><Relationship Id="rId4" Type="http://schemas.openxmlformats.org/officeDocument/2006/relationships/image" Target="../media/image73.pn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93.svg"/><Relationship Id="rId7" Type="http://schemas.openxmlformats.org/officeDocument/2006/relationships/image" Target="../media/image98.svg"/><Relationship Id="rId12" Type="http://schemas.openxmlformats.org/officeDocument/2006/relationships/image" Target="../media/image114.png"/><Relationship Id="rId2" Type="http://schemas.openxmlformats.org/officeDocument/2006/relationships/image" Target="../media/image53.png"/><Relationship Id="rId1" Type="http://schemas.openxmlformats.org/officeDocument/2006/relationships/slideLayout" Target="../slideLayouts/slideLayout7.xml"/><Relationship Id="rId11" Type="http://schemas.openxmlformats.org/officeDocument/2006/relationships/image" Target="../media/image113.png"/><Relationship Id="rId10" Type="http://schemas.openxmlformats.org/officeDocument/2006/relationships/image" Target="../media/image96.svg"/><Relationship Id="rId4" Type="http://schemas.openxmlformats.org/officeDocument/2006/relationships/image" Target="../media/image72.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63.svg"/><Relationship Id="rId7" Type="http://schemas.openxmlformats.org/officeDocument/2006/relationships/image" Target="../media/image104.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16.png"/><Relationship Id="rId10" Type="http://schemas.openxmlformats.org/officeDocument/2006/relationships/image" Target="../media/image105.svg"/><Relationship Id="rId4" Type="http://schemas.openxmlformats.org/officeDocument/2006/relationships/image" Target="../media/image115.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63.svg"/><Relationship Id="rId7" Type="http://schemas.openxmlformats.org/officeDocument/2006/relationships/image" Target="../media/image104.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18.png"/><Relationship Id="rId10" Type="http://schemas.openxmlformats.org/officeDocument/2006/relationships/image" Target="../media/image105.svg"/><Relationship Id="rId4" Type="http://schemas.openxmlformats.org/officeDocument/2006/relationships/image" Target="../media/image117.pn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59.png"/><Relationship Id="rId34" Type="http://schemas.openxmlformats.org/officeDocument/2006/relationships/image" Target="../media/image68.png"/><Relationship Id="rId7" Type="http://schemas.openxmlformats.org/officeDocument/2006/relationships/image" Target="../media/image61.png"/><Relationship Id="rId33" Type="http://schemas.openxmlformats.org/officeDocument/2006/relationships/image" Target="../media/image90.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53.png"/><Relationship Id="rId10" Type="http://schemas.openxmlformats.org/officeDocument/2006/relationships/image" Target="../media/image67.png"/><Relationship Id="rId4" Type="http://schemas.openxmlformats.org/officeDocument/2006/relationships/image" Target="../media/image60.png"/><Relationship Id="rId9" Type="http://schemas.openxmlformats.org/officeDocument/2006/relationships/slide" Target="slide30.xml"/><Relationship Id="rId35" Type="http://schemas.openxmlformats.org/officeDocument/2006/relationships/image" Target="../media/image92.svg"/></Relationships>
</file>

<file path=ppt/slides/_rels/slide2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75.png"/><Relationship Id="rId7" Type="http://schemas.openxmlformats.org/officeDocument/2006/relationships/image" Target="../media/image1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35.svg"/><Relationship Id="rId9" Type="http://schemas.openxmlformats.org/officeDocument/2006/relationships/image" Target="../media/image124.png"/></Relationships>
</file>

<file path=ppt/slides/_rels/slide2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37.png"/><Relationship Id="rId7" Type="http://schemas.openxmlformats.org/officeDocument/2006/relationships/image" Target="../media/image4.png"/><Relationship Id="rId2" Type="http://schemas.openxmlformats.org/officeDocument/2006/relationships/image" Target="../media/image1.png"/><Relationship Id="rId20"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5.svg"/><Relationship Id="rId19"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svg"/></Relationships>
</file>

<file path=ppt/slides/_rels/slide3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7.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0.sv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5408627" y="-2571749"/>
            <a:ext cx="7467602" cy="15430502"/>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6" name="TextBox 6"/>
          <p:cNvSpPr txBox="1"/>
          <p:nvPr/>
        </p:nvSpPr>
        <p:spPr>
          <a:xfrm>
            <a:off x="2974946" y="1714500"/>
            <a:ext cx="12493654" cy="6512937"/>
          </a:xfrm>
          <a:prstGeom prst="rect">
            <a:avLst/>
          </a:prstGeom>
        </p:spPr>
        <p:txBody>
          <a:bodyPr wrap="square" lIns="0" tIns="0" rIns="0" bIns="0" rtlCol="0" anchor="t">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CHÀO MỪNG CÁC EM ĐẾN VỚI TIẾT HỌC </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MÔN TOÁN!</a:t>
            </a:r>
            <a:endParaRPr kumimoji="0" lang="en-US"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9" name="Freeform 5"/>
          <p:cNvSpPr/>
          <p:nvPr/>
        </p:nvSpPr>
        <p:spPr>
          <a:xfrm rot="1442205">
            <a:off x="15904956" y="7104111"/>
            <a:ext cx="670152" cy="4155983"/>
          </a:xfrm>
          <a:custGeom>
            <a:avLst/>
            <a:gdLst/>
            <a:ahLst/>
            <a:cxnLst/>
            <a:rect l="l" t="t" r="r" b="b"/>
            <a:pathLst>
              <a:path w="670152" h="4155983">
                <a:moveTo>
                  <a:pt x="0" y="0"/>
                </a:moveTo>
                <a:lnTo>
                  <a:pt x="670153" y="0"/>
                </a:lnTo>
                <a:lnTo>
                  <a:pt x="670153" y="4155984"/>
                </a:lnTo>
                <a:lnTo>
                  <a:pt x="0" y="4155984"/>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1" name="Freeform 10"/>
          <p:cNvSpPr/>
          <p:nvPr/>
        </p:nvSpPr>
        <p:spPr>
          <a:xfrm rot="2205827">
            <a:off x="-577263" y="253708"/>
            <a:ext cx="2755284" cy="3824570"/>
          </a:xfrm>
          <a:custGeom>
            <a:avLst/>
            <a:gdLst/>
            <a:ahLst/>
            <a:cxnLst/>
            <a:rect l="l" t="t" r="r" b="b"/>
            <a:pathLst>
              <a:path w="2755284" h="3824570">
                <a:moveTo>
                  <a:pt x="0" y="0"/>
                </a:moveTo>
                <a:lnTo>
                  <a:pt x="2755284" y="0"/>
                </a:lnTo>
                <a:lnTo>
                  <a:pt x="2755284" y="3824570"/>
                </a:lnTo>
                <a:lnTo>
                  <a:pt x="0" y="3824570"/>
                </a:lnTo>
                <a:lnTo>
                  <a:pt x="0" y="0"/>
                </a:lnTo>
                <a:close/>
              </a:path>
            </a:pathLst>
          </a:custGeom>
          <a:blipFill>
            <a:blip r:embed="rId7">
              <a:extLst>
                <a:ext uri="{96DAC541-7B7A-43D3-8B79-37D633B846F1}">
                  <asvg:svgBlip xmlns="" xmlns:asvg="http://schemas.microsoft.com/office/drawing/2016/SVG/main" r:embed="rId16"/>
                </a:ext>
              </a:extLst>
            </a:blip>
            <a:stretch>
              <a:fillRect/>
            </a:stretch>
          </a:blipFill>
        </p:spPr>
      </p:sp>
      <p:sp>
        <p:nvSpPr>
          <p:cNvPr id="12" name="Freeform 11"/>
          <p:cNvSpPr/>
          <p:nvPr/>
        </p:nvSpPr>
        <p:spPr>
          <a:xfrm rot="9946665">
            <a:off x="13608708" y="7731126"/>
            <a:ext cx="3374271" cy="3754404"/>
          </a:xfrm>
          <a:custGeom>
            <a:avLst/>
            <a:gdLst/>
            <a:ahLst/>
            <a:cxnLst/>
            <a:rect l="l" t="t" r="r" b="b"/>
            <a:pathLst>
              <a:path w="3374271" h="3754404">
                <a:moveTo>
                  <a:pt x="0" y="0"/>
                </a:moveTo>
                <a:lnTo>
                  <a:pt x="3374270" y="0"/>
                </a:lnTo>
                <a:lnTo>
                  <a:pt x="3374270" y="3754404"/>
                </a:lnTo>
                <a:lnTo>
                  <a:pt x="0" y="375440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18945877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1" name="Group 10"/>
          <p:cNvGrpSpPr/>
          <p:nvPr/>
        </p:nvGrpSpPr>
        <p:grpSpPr>
          <a:xfrm>
            <a:off x="1181017" y="876300"/>
            <a:ext cx="7734384" cy="1447800"/>
            <a:chOff x="1831469" y="262060"/>
            <a:chExt cx="7114187" cy="600017"/>
          </a:xfrm>
          <a:solidFill>
            <a:schemeClr val="accent5">
              <a:lumMod val="20000"/>
              <a:lumOff val="80000"/>
            </a:schemeClr>
          </a:solidFill>
          <a:scene3d>
            <a:camera prst="orthographicFront">
              <a:rot lat="0" lon="0" rev="0"/>
            </a:camera>
            <a:lightRig rig="contrasting" dir="t">
              <a:rot lat="0" lon="0" rev="1500000"/>
            </a:lightRig>
          </a:scene3d>
        </p:grpSpPr>
        <p:sp>
          <p:nvSpPr>
            <p:cNvPr id="12" name="Round Single Corner Rectangle 11"/>
            <p:cNvSpPr/>
            <p:nvPr/>
          </p:nvSpPr>
          <p:spPr>
            <a:xfrm flipV="1">
              <a:off x="1831469" y="262060"/>
              <a:ext cx="7114187"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2083059" y="416199"/>
              <a:ext cx="6706263" cy="405647"/>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500" b="1" kern="0" smtClean="0">
                  <a:solidFill>
                    <a:prstClr val="black"/>
                  </a:solidFill>
                  <a:latin typeface="Arial"/>
                  <a:cs typeface="Arial" panose="020B0604020202020204" pitchFamily="34" charset="0"/>
                  <a:sym typeface="Arial"/>
                </a:rPr>
                <a:t>Khái </a:t>
              </a:r>
              <a:r>
                <a:rPr lang="en-US" sz="4500" b="1" kern="0">
                  <a:solidFill>
                    <a:prstClr val="black"/>
                  </a:solidFill>
                  <a:latin typeface="Arial"/>
                  <a:cs typeface="Arial" panose="020B0604020202020204" pitchFamily="34" charset="0"/>
                  <a:sym typeface="Arial"/>
                </a:rPr>
                <a:t>niệm bất đẳng thức </a:t>
              </a:r>
              <a:endParaRPr kumimoji="0" lang="en-US" sz="4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069480" y="5147250"/>
                <a:ext cx="16149040" cy="4339650"/>
              </a:xfrm>
              <a:prstGeom prst="rect">
                <a:avLst/>
              </a:prstGeom>
            </p:spPr>
            <p:txBody>
              <a:bodyPr wrap="square">
                <a:spAutoFit/>
              </a:bodyPr>
              <a:lstStyle/>
              <a:p>
                <a:pPr algn="just">
                  <a:lnSpc>
                    <a:spcPct val="175000"/>
                  </a:lnSpc>
                  <a:spcBef>
                    <a:spcPts val="600"/>
                  </a:spcBef>
                  <a:spcAft>
                    <a:spcPts val="600"/>
                  </a:spcAft>
                </a:pPr>
                <a:r>
                  <a:rPr lang="vi-VN" sz="3900" b="1" i="1" u="sng" smtClean="0">
                    <a:solidFill>
                      <a:srgbClr val="C00000"/>
                    </a:solidFill>
                    <a:effectLst/>
                    <a:ea typeface="Malgun Gothic" panose="020B0503020000020004" pitchFamily="34" charset="-127"/>
                    <a:cs typeface="Times New Roman" panose="02020603050405020304" pitchFamily="18" charset="0"/>
                  </a:rPr>
                  <a:t>Chú </a:t>
                </a:r>
                <a:r>
                  <a:rPr lang="vi-VN" sz="3900" b="1" i="1" u="sng">
                    <a:solidFill>
                      <a:srgbClr val="C00000"/>
                    </a:solidFill>
                    <a:effectLst/>
                    <a:ea typeface="Malgun Gothic" panose="020B0503020000020004" pitchFamily="34" charset="-127"/>
                    <a:cs typeface="Times New Roman" panose="02020603050405020304" pitchFamily="18" charset="0"/>
                  </a:rPr>
                  <a:t>ý:</a:t>
                </a:r>
                <a:endParaRPr lang="en-US" sz="3900" i="1" u="sng">
                  <a:solidFill>
                    <a:srgbClr val="C00000"/>
                  </a:solidFill>
                  <a:effectLst/>
                  <a:ea typeface="Calibri" panose="020F0502020204030204" pitchFamily="34" charset="0"/>
                  <a:cs typeface="Times New Roman" panose="02020603050405020304" pitchFamily="18" charset="0"/>
                </a:endParaRPr>
              </a:p>
              <a:p>
                <a:pPr algn="just">
                  <a:lnSpc>
                    <a:spcPct val="175000"/>
                  </a:lnSpc>
                  <a:spcBef>
                    <a:spcPts val="600"/>
                  </a:spcBef>
                  <a:spcAft>
                    <a:spcPts val="600"/>
                  </a:spcAft>
                </a:pPr>
                <a:r>
                  <a:rPr lang="vi-VN" sz="3900">
                    <a:effectLst/>
                    <a:ea typeface="Malgun Gothic" panose="020B0503020000020004" pitchFamily="34" charset="-127"/>
                    <a:cs typeface="Times New Roman" panose="02020603050405020304" pitchFamily="18" charset="0"/>
                  </a:rPr>
                  <a:t>Hai bất đẳng thức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1&lt;2</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−3&lt;−2</m:t>
                    </m:r>
                  </m:oMath>
                </a14:m>
                <a:r>
                  <a:rPr lang="vi-VN" sz="3900">
                    <a:effectLst/>
                    <a:ea typeface="Malgun Gothic" panose="020B0503020000020004" pitchFamily="34" charset="-127"/>
                    <a:cs typeface="Times New Roman" panose="02020603050405020304" pitchFamily="18" charset="0"/>
                  </a:rPr>
                  <a:t> (hay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6&gt;3</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8&gt;5</m:t>
                    </m:r>
                  </m:oMath>
                </a14:m>
                <a:r>
                  <a:rPr lang="vi-VN" sz="3900">
                    <a:effectLst/>
                    <a:ea typeface="Malgun Gothic" panose="020B0503020000020004" pitchFamily="34" charset="-127"/>
                    <a:cs typeface="Times New Roman" panose="02020603050405020304" pitchFamily="18" charset="0"/>
                  </a:rPr>
                  <a:t>) được gọi là hai bất đẳng thức cùng chiều. Hai bất đẳng thức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1&lt;2</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−2&gt;−3</m:t>
                    </m:r>
                  </m:oMath>
                </a14:m>
                <a:r>
                  <a:rPr lang="vi-VN" sz="3900">
                    <a:effectLst/>
                    <a:ea typeface="Malgun Gothic" panose="020B0503020000020004" pitchFamily="34" charset="-127"/>
                    <a:cs typeface="Times New Roman" panose="02020603050405020304" pitchFamily="18" charset="0"/>
                  </a:rPr>
                  <a:t> (hay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6&gt;3</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5&lt;8</m:t>
                    </m:r>
                  </m:oMath>
                </a14:m>
                <a:r>
                  <a:rPr lang="vi-VN" sz="3900">
                    <a:effectLst/>
                    <a:ea typeface="Malgun Gothic" panose="020B0503020000020004" pitchFamily="34" charset="-127"/>
                    <a:cs typeface="Times New Roman" panose="02020603050405020304" pitchFamily="18" charset="0"/>
                  </a:rPr>
                  <a:t>) được gọi là hai bất đẳng thức ngược chiều</a:t>
                </a:r>
                <a:r>
                  <a:rPr lang="vi-VN" sz="3900" smtClean="0">
                    <a:effectLst/>
                    <a:ea typeface="Malgun Gothic" panose="020B0503020000020004" pitchFamily="34" charset="-127"/>
                    <a:cs typeface="Times New Roman" panose="02020603050405020304" pitchFamily="18" charset="0"/>
                  </a:rPr>
                  <a:t>.</a:t>
                </a:r>
                <a:endParaRPr lang="en-US" sz="3900">
                  <a:effectLs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9480" y="5147250"/>
                <a:ext cx="16149040" cy="4339650"/>
              </a:xfrm>
              <a:prstGeom prst="rect">
                <a:avLst/>
              </a:prstGeom>
              <a:blipFill>
                <a:blip r:embed="rId3"/>
                <a:stretch>
                  <a:fillRect l="-1283" r="-1245" b="-3933"/>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6383000" y="5147250"/>
            <a:ext cx="975764" cy="97221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69480" y="2628900"/>
                <a:ext cx="16149040" cy="2139047"/>
              </a:xfrm>
              <a:prstGeom prst="rect">
                <a:avLst/>
              </a:prstGeom>
            </p:spPr>
            <p:txBody>
              <a:bodyPr wrap="square">
                <a:spAutoFit/>
              </a:bodyPr>
              <a:lstStyle/>
              <a:p>
                <a:pPr lvl="0" algn="just">
                  <a:lnSpc>
                    <a:spcPct val="175000"/>
                  </a:lnSpc>
                  <a:spcBef>
                    <a:spcPts val="600"/>
                  </a:spcBef>
                  <a:spcAft>
                    <a:spcPts val="600"/>
                  </a:spcAft>
                </a:pPr>
                <a:r>
                  <a:rPr lang="vi-VN" sz="3900" smtClean="0">
                    <a:solidFill>
                      <a:prstClr val="black"/>
                    </a:solidFill>
                    <a:ea typeface="Malgun Gothic" panose="020B0503020000020004" pitchFamily="34" charset="-127"/>
                    <a:cs typeface="Times New Roman" panose="02020603050405020304" pitchFamily="18" charset="0"/>
                  </a:rPr>
                  <a:t>Ta gọi hệ thức dạng</a:t>
                </a:r>
                <a:r>
                  <a:rPr lang="en-US"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(hay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&lt;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là bất đẳng thức và gọi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oMath>
                </a14:m>
                <a:r>
                  <a:rPr lang="vi-VN" sz="3900">
                    <a:solidFill>
                      <a:prstClr val="black"/>
                    </a:solidFill>
                    <a:ea typeface="Malgun Gothic" panose="020B0503020000020004" pitchFamily="34" charset="-127"/>
                    <a:cs typeface="Times New Roman" panose="02020603050405020304" pitchFamily="18" charset="0"/>
                  </a:rPr>
                  <a:t> là vế trái,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là vế phải của bất đẳng thức.</a:t>
                </a:r>
                <a:endParaRPr lang="en-US" sz="3900">
                  <a:solidFill>
                    <a:prstClr val="black"/>
                  </a:solidFill>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9480" y="2628900"/>
                <a:ext cx="16149040" cy="2139047"/>
              </a:xfrm>
              <a:prstGeom prst="rect">
                <a:avLst/>
              </a:prstGeom>
              <a:blipFill>
                <a:blip r:embed="rId5"/>
                <a:stretch>
                  <a:fillRect l="-1283" r="-1245" b="-6553"/>
                </a:stretch>
              </a:blipFill>
            </p:spPr>
            <p:txBody>
              <a:bodyPr/>
              <a:lstStyle/>
              <a:p>
                <a:r>
                  <a:rPr lang="en-US">
                    <a:noFill/>
                  </a:rPr>
                  <a:t> </a:t>
                </a:r>
              </a:p>
            </p:txBody>
          </p:sp>
        </mc:Fallback>
      </mc:AlternateContent>
    </p:spTree>
    <p:extLst>
      <p:ext uri="{BB962C8B-B14F-4D97-AF65-F5344CB8AC3E}">
        <p14:creationId xmlns:p14="http://schemas.microsoft.com/office/powerpoint/2010/main" val="409824965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1143000" y="800100"/>
            <a:ext cx="160020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4943814" y="5695512"/>
            <a:ext cx="3911115" cy="4006386"/>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1.</a:t>
            </a:r>
            <a:endPar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2743200" y="2095500"/>
                <a:ext cx="12877800" cy="2427459"/>
              </a:xfrm>
              <a:prstGeom prst="rect">
                <a:avLst/>
              </a:prstGeom>
            </p:spPr>
            <p:txBody>
              <a:bodyPr wrap="square">
                <a:spAutoFit/>
              </a:bodyPr>
              <a:lstStyle/>
              <a:p>
                <a:pPr algn="just">
                  <a:lnSpc>
                    <a:spcPct val="200000"/>
                  </a:lnSpc>
                  <a:spcAft>
                    <a:spcPts val="500"/>
                  </a:spcAft>
                </a:pPr>
                <a:r>
                  <a:rPr lang="en-US" sz="4000" smtClean="0">
                    <a:latin typeface="Arial" panose="020B0604020202020204" pitchFamily="34" charset="0"/>
                    <a:cs typeface="Arial" panose="020B0604020202020204" pitchFamily="34" charset="0"/>
                  </a:rPr>
                  <a:t>Xác định vế trái và vế phải của các bất đẳng thức sau</a:t>
                </a:r>
                <a:r>
                  <a:rPr lang="en-US" sz="4000">
                    <a:latin typeface="Arial" panose="020B0604020202020204" pitchFamily="34" charset="0"/>
                    <a:cs typeface="Arial" panose="020B0604020202020204" pitchFamily="34" charset="0"/>
                  </a:rPr>
                  <a:t>: </a:t>
                </a:r>
                <a:endParaRPr lang="en-US" sz="4000" smtClean="0">
                  <a:latin typeface="Arial" panose="020B0604020202020204" pitchFamily="34" charset="0"/>
                  <a:cs typeface="Arial" panose="020B0604020202020204" pitchFamily="34" charset="0"/>
                </a:endParaRPr>
              </a:p>
              <a:p>
                <a:pPr algn="just">
                  <a:lnSpc>
                    <a:spcPct val="200000"/>
                  </a:lnSpc>
                  <a:spcAft>
                    <a:spcPts val="500"/>
                  </a:spcAft>
                </a:pPr>
                <a:r>
                  <a:rPr lang="en-US" sz="4000" smtClean="0">
                    <a:latin typeface="Arial" panose="020B0604020202020204" pitchFamily="34" charset="0"/>
                    <a:cs typeface="Arial" panose="020B0604020202020204" pitchFamily="34" charset="0"/>
                  </a:rPr>
                  <a:t>a</a:t>
                </a:r>
                <a:r>
                  <a:rPr lang="en-US" sz="400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cs typeface="Arial" panose="020B0604020202020204" pitchFamily="34" charset="0"/>
                      </a:rPr>
                      <m:t>−2 &gt;</m:t>
                    </m:r>
                    <m:r>
                      <a:rPr lang="en-US" sz="4000" i="1">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7</m:t>
                    </m:r>
                    <m:r>
                      <a:rPr lang="en-US" sz="4000" b="0" i="1" smtClean="0">
                        <a:latin typeface="Cambria Math" panose="02040503050406030204" pitchFamily="18" charset="0"/>
                        <a:cs typeface="Arial" panose="020B0604020202020204" pitchFamily="34" charset="0"/>
                      </a:rPr>
                      <m:t>;</m:t>
                    </m:r>
                  </m:oMath>
                </a14:m>
                <a:r>
                  <a:rPr lang="en-US" sz="4000" smtClean="0">
                    <a:latin typeface="Arial" panose="020B0604020202020204" pitchFamily="34" charset="0"/>
                    <a:cs typeface="Arial" panose="020B0604020202020204" pitchFamily="34" charset="0"/>
                  </a:rPr>
                  <a:t> 							b</a:t>
                </a:r>
                <a:r>
                  <a:rPr lang="en-US" sz="400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𝑎</m:t>
                        </m:r>
                      </m:e>
                      <m:sup>
                        <m:r>
                          <a:rPr lang="en-US" sz="4000" b="0" i="1" smtClean="0">
                            <a:latin typeface="Cambria Math" panose="02040503050406030204" pitchFamily="18" charset="0"/>
                            <a:cs typeface="Arial" panose="020B0604020202020204" pitchFamily="34" charset="0"/>
                          </a:rPr>
                          <m:t>2</m:t>
                        </m:r>
                      </m:sup>
                    </m:sSup>
                    <m:r>
                      <a:rPr lang="en-US" sz="4000" i="1" smtClean="0">
                        <a:latin typeface="Cambria Math" panose="02040503050406030204" pitchFamily="18" charset="0"/>
                        <a:cs typeface="Arial" panose="020B0604020202020204" pitchFamily="34" charset="0"/>
                      </a:rPr>
                      <m:t>+1&gt;0</m:t>
                    </m:r>
                  </m:oMath>
                </a14:m>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743200" y="2095500"/>
                <a:ext cx="12877800" cy="2427459"/>
              </a:xfrm>
              <a:prstGeom prst="rect">
                <a:avLst/>
              </a:prstGeom>
              <a:blipFill>
                <a:blip r:embed="rId4"/>
                <a:stretch>
                  <a:fillRect l="-1656" b="-9799"/>
                </a:stretch>
              </a:blipFill>
            </p:spPr>
            <p:txBody>
              <a:bodyPr/>
              <a:lstStyle/>
              <a:p>
                <a:r>
                  <a:rPr lang="en-US">
                    <a:noFill/>
                  </a:rPr>
                  <a:t> </a:t>
                </a:r>
              </a:p>
            </p:txBody>
          </p:sp>
        </mc:Fallback>
      </mc:AlternateContent>
      <p:sp>
        <p:nvSpPr>
          <p:cNvPr id="13" name="Rectangle 12"/>
          <p:cNvSpPr/>
          <p:nvPr/>
        </p:nvSpPr>
        <p:spPr>
          <a:xfrm>
            <a:off x="8480998" y="5067300"/>
            <a:ext cx="1326004" cy="707886"/>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40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40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743200" y="6440091"/>
                <a:ext cx="12573000" cy="2517228"/>
              </a:xfrm>
              <a:prstGeom prst="rect">
                <a:avLst/>
              </a:prstGeom>
            </p:spPr>
            <p:txBody>
              <a:bodyPr wrap="square">
                <a:spAutoFit/>
              </a:bodyPr>
              <a:lstStyle/>
              <a:p>
                <a:pPr lvl="0" algn="just">
                  <a:lnSpc>
                    <a:spcPct val="200000"/>
                  </a:lnSpc>
                  <a:spcBef>
                    <a:spcPts val="600"/>
                  </a:spcBef>
                  <a:spcAft>
                    <a:spcPts val="600"/>
                  </a:spcAft>
                </a:pPr>
                <a:r>
                  <a:rPr lang="en-US" sz="4000" smtClean="0">
                    <a:solidFill>
                      <a:prstClr val="black"/>
                    </a:solidFill>
                    <a:latin typeface="Arial" panose="020B0604020202020204" pitchFamily="34" charset="0"/>
                    <a:cs typeface="Arial" panose="020B0604020202020204" pitchFamily="34" charset="0"/>
                  </a:rPr>
                  <a:t>a) Vế trái là </a:t>
                </a:r>
                <a14:m>
                  <m:oMath xmlns:m="http://schemas.openxmlformats.org/officeDocument/2006/math">
                    <m:r>
                      <a:rPr lang="en-US" sz="4000" b="0" i="0"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2</m:t>
                    </m:r>
                  </m:oMath>
                </a14:m>
                <a:r>
                  <a:rPr lang="en-US" sz="4000">
                    <a:solidFill>
                      <a:prstClr val="black"/>
                    </a:solidFill>
                    <a:latin typeface="Arial" panose="020B0604020202020204" pitchFamily="34" charset="0"/>
                    <a:cs typeface="Arial" panose="020B0604020202020204" pitchFamily="34" charset="0"/>
                  </a:rPr>
                  <a:t>, vế phải là </a:t>
                </a:r>
                <a14:m>
                  <m:oMath xmlns:m="http://schemas.openxmlformats.org/officeDocument/2006/math">
                    <m:r>
                      <a:rPr lang="en-US" sz="4000" b="0" i="0"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7</m:t>
                    </m:r>
                  </m:oMath>
                </a14:m>
                <a:r>
                  <a:rPr lang="en-US" sz="4000">
                    <a:solidFill>
                      <a:prstClr val="black"/>
                    </a:solidFill>
                    <a:latin typeface="Arial" panose="020B0604020202020204" pitchFamily="34" charset="0"/>
                    <a:cs typeface="Arial" panose="020B0604020202020204" pitchFamily="34" charset="0"/>
                  </a:rPr>
                  <a:t>.</a:t>
                </a:r>
              </a:p>
              <a:p>
                <a:pPr lvl="0" algn="just">
                  <a:lnSpc>
                    <a:spcPct val="200000"/>
                  </a:lnSpc>
                  <a:spcBef>
                    <a:spcPts val="600"/>
                  </a:spcBef>
                  <a:spcAft>
                    <a:spcPts val="600"/>
                  </a:spcAft>
                </a:pPr>
                <a:r>
                  <a:rPr lang="en-US" sz="4000">
                    <a:solidFill>
                      <a:prstClr val="black"/>
                    </a:solidFill>
                    <a:latin typeface="Arial" panose="020B0604020202020204" pitchFamily="34" charset="0"/>
                    <a:cs typeface="Arial" panose="020B0604020202020204" pitchFamily="34" charset="0"/>
                  </a:rPr>
                  <a:t>b) Vế trái là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𝑎</m:t>
                        </m:r>
                      </m:e>
                      <m:sup>
                        <m:r>
                          <a:rPr lang="en-US" sz="4000" i="1">
                            <a:latin typeface="Cambria Math" panose="02040503050406030204" pitchFamily="18" charset="0"/>
                            <a:cs typeface="Arial" panose="020B0604020202020204" pitchFamily="34" charset="0"/>
                          </a:rPr>
                          <m:t>2</m:t>
                        </m:r>
                      </m:sup>
                    </m:sSup>
                    <m:r>
                      <a:rPr lang="en-US" sz="4000" i="1">
                        <a:latin typeface="Cambria Math" panose="02040503050406030204" pitchFamily="18" charset="0"/>
                        <a:cs typeface="Arial" panose="020B0604020202020204" pitchFamily="34" charset="0"/>
                      </a:rPr>
                      <m:t>+1</m:t>
                    </m:r>
                  </m:oMath>
                </a14:m>
                <a:r>
                  <a:rPr lang="en-US" sz="4000">
                    <a:solidFill>
                      <a:prstClr val="black"/>
                    </a:solidFill>
                    <a:latin typeface="Arial" panose="020B0604020202020204" pitchFamily="34" charset="0"/>
                    <a:cs typeface="Arial" panose="020B0604020202020204" pitchFamily="34" charset="0"/>
                  </a:rPr>
                  <a:t>, vế phải là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0</m:t>
                    </m:r>
                  </m:oMath>
                </a14:m>
                <a:r>
                  <a:rPr lang="en-US" sz="4000">
                    <a:solidFill>
                      <a:prstClr val="black"/>
                    </a:solidFill>
                    <a:latin typeface="Arial" panose="020B060402020202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2743200" y="6440091"/>
                <a:ext cx="12573000" cy="2517228"/>
              </a:xfrm>
              <a:prstGeom prst="rect">
                <a:avLst/>
              </a:prstGeom>
              <a:blipFill>
                <a:blip r:embed="rId5"/>
                <a:stretch>
                  <a:fillRect l="-1697" b="-9443"/>
                </a:stretch>
              </a:blipFill>
            </p:spPr>
            <p:txBody>
              <a:bodyPr/>
              <a:lstStyle/>
              <a:p>
                <a:r>
                  <a:rPr lang="en-US">
                    <a:noFill/>
                  </a:rPr>
                  <a:t> </a:t>
                </a:r>
              </a:p>
            </p:txBody>
          </p:sp>
        </mc:Fallback>
      </mc:AlternateContent>
    </p:spTree>
    <p:extLst>
      <p:ext uri="{BB962C8B-B14F-4D97-AF65-F5344CB8AC3E}">
        <p14:creationId xmlns:p14="http://schemas.microsoft.com/office/powerpoint/2010/main" val="7146555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1143000" y="800100"/>
            <a:ext cx="160020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5752319">
            <a:off x="15958516" y="5646035"/>
            <a:ext cx="3232631" cy="3311375"/>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2.</a:t>
            </a:r>
            <a:endPar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953221" y="8672780"/>
                <a:ext cx="14401800" cy="661720"/>
              </a:xfrm>
              <a:prstGeom prst="rect">
                <a:avLst/>
              </a:prstGeom>
            </p:spPr>
            <p:txBody>
              <a:bodyPr wrap="square">
                <a:spAutoFit/>
              </a:bodyPr>
              <a:lstStyle/>
              <a:p>
                <a:pPr lvl="0" algn="just">
                  <a:spcBef>
                    <a:spcPts val="600"/>
                  </a:spcBef>
                  <a:spcAft>
                    <a:spcPts val="600"/>
                  </a:spcAft>
                </a:pPr>
                <a:r>
                  <a:rPr lang="fr-FR" sz="3700">
                    <a:solidFill>
                      <a:prstClr val="black"/>
                    </a:solidFill>
                    <a:latin typeface="Arial" panose="020B0604020202020204" pitchFamily="34" charset="0"/>
                    <a:cs typeface="Arial" panose="020B0604020202020204" pitchFamily="34" charset="0"/>
                  </a:rPr>
                  <a:t>a)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𝑡</m:t>
                    </m:r>
                    <m:r>
                      <a:rPr lang="fr-FR" sz="3700" i="1" smtClean="0">
                        <a:solidFill>
                          <a:prstClr val="black"/>
                        </a:solidFill>
                        <a:latin typeface="Cambria Math" panose="02040503050406030204" pitchFamily="18" charset="0"/>
                        <a:cs typeface="Arial" panose="020B0604020202020204" pitchFamily="34" charset="0"/>
                      </a:rPr>
                      <m:t>&gt;−5	</m:t>
                    </m:r>
                  </m:oMath>
                </a14:m>
                <a:r>
                  <a:rPr lang="fr-FR" sz="3700" smtClean="0">
                    <a:solidFill>
                      <a:prstClr val="black"/>
                    </a:solidFill>
                    <a:latin typeface="Arial" panose="020B0604020202020204" pitchFamily="34" charset="0"/>
                    <a:cs typeface="Arial" panose="020B0604020202020204" pitchFamily="34" charset="0"/>
                  </a:rPr>
                  <a:t>					b)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𝑡</m:t>
                    </m:r>
                    <m:r>
                      <a:rPr lang="fr-FR" sz="3700" i="1" smtClean="0">
                        <a:solidFill>
                          <a:prstClr val="black"/>
                        </a:solidFill>
                        <a:latin typeface="Cambria Math" panose="02040503050406030204" pitchFamily="18" charset="0"/>
                        <a:cs typeface="Arial" panose="020B0604020202020204" pitchFamily="34" charset="0"/>
                      </a:rPr>
                      <m:t>&lt;4</m:t>
                    </m:r>
                  </m:oMath>
                </a14:m>
                <a:r>
                  <a:rPr lang="fr-FR" sz="3700" smtClean="0">
                    <a:solidFill>
                      <a:prstClr val="black"/>
                    </a:solidFill>
                    <a:latin typeface="Arial" panose="020B0604020202020204" pitchFamily="34" charset="0"/>
                    <a:cs typeface="Arial" panose="020B0604020202020204" pitchFamily="34" charset="0"/>
                  </a:rPr>
                  <a:t>					c)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𝑥</m:t>
                    </m:r>
                    <m:r>
                      <a:rPr lang="fr-FR" sz="3700" i="1" smtClean="0">
                        <a:solidFill>
                          <a:prstClr val="black"/>
                        </a:solidFill>
                        <a:latin typeface="Cambria Math" panose="02040503050406030204" pitchFamily="18" charset="0"/>
                        <a:cs typeface="Arial" panose="020B0604020202020204" pitchFamily="34" charset="0"/>
                      </a:rPr>
                      <m:t>≥16</m:t>
                    </m:r>
                  </m:oMath>
                </a14:m>
                <a:endParaRPr lang="fr-FR" sz="37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53221" y="8672780"/>
                <a:ext cx="14401800" cy="661720"/>
              </a:xfrm>
              <a:prstGeom prst="rect">
                <a:avLst/>
              </a:prstGeom>
              <a:blipFill>
                <a:blip r:embed="rId4"/>
                <a:stretch>
                  <a:fillRect l="-1312" t="-14815" b="-3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943100" y="2374196"/>
                <a:ext cx="14401800" cy="4579715"/>
              </a:xfrm>
              <a:prstGeom prst="rect">
                <a:avLst/>
              </a:prstGeom>
            </p:spPr>
            <p:txBody>
              <a:bodyPr wrap="square">
                <a:spAutoFit/>
              </a:bodyPr>
              <a:lstStyle/>
              <a:p>
                <a:pPr lvl="0" algn="just">
                  <a:lnSpc>
                    <a:spcPct val="170000"/>
                  </a:lnSpc>
                  <a:spcBef>
                    <a:spcPts val="1200"/>
                  </a:spcBef>
                  <a:spcAft>
                    <a:spcPts val="1200"/>
                  </a:spcAft>
                </a:pPr>
                <a:r>
                  <a:rPr lang="vi-VN" sz="3700" smtClean="0">
                    <a:solidFill>
                      <a:prstClr val="black"/>
                    </a:solidFill>
                    <a:cs typeface="Arial" panose="020B0604020202020204" pitchFamily="34" charset="0"/>
                  </a:rPr>
                  <a:t>a</a:t>
                </a:r>
                <a:r>
                  <a:rPr lang="vi-VN" sz="3700">
                    <a:solidFill>
                      <a:prstClr val="black"/>
                    </a:solidFill>
                    <a:cs typeface="Arial" panose="020B0604020202020204" pitchFamily="34" charset="0"/>
                  </a:rPr>
                  <a:t>) Tuần tới, nhiệt độ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𝑡</m:t>
                    </m:r>
                    <m:r>
                      <a:rPr lang="vi-VN" sz="3700" i="1" smtClean="0">
                        <a:solidFill>
                          <a:prstClr val="black"/>
                        </a:solidFill>
                        <a:latin typeface="Cambria Math" panose="02040503050406030204" pitchFamily="18" charset="0"/>
                        <a:cs typeface="Arial" panose="020B0604020202020204" pitchFamily="34" charset="0"/>
                      </a:rPr>
                      <m:t> (°</m:t>
                    </m:r>
                    <m:r>
                      <a:rPr lang="vi-VN" sz="3700" i="1" smtClean="0">
                        <a:solidFill>
                          <a:prstClr val="black"/>
                        </a:solidFill>
                        <a:latin typeface="Cambria Math" panose="02040503050406030204" pitchFamily="18" charset="0"/>
                        <a:cs typeface="Arial" panose="020B0604020202020204" pitchFamily="34" charset="0"/>
                      </a:rPr>
                      <m:t>𝐶</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tại Tokyo là trên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–5°</m:t>
                    </m:r>
                    <m:r>
                      <a:rPr lang="vi-VN" sz="3700" i="1" smtClean="0">
                        <a:solidFill>
                          <a:prstClr val="black"/>
                        </a:solidFill>
                        <a:latin typeface="Cambria Math" panose="02040503050406030204" pitchFamily="18" charset="0"/>
                        <a:cs typeface="Arial" panose="020B0604020202020204" pitchFamily="34" charset="0"/>
                      </a:rPr>
                      <m:t>𝐶</m:t>
                    </m:r>
                  </m:oMath>
                </a14:m>
                <a:r>
                  <a:rPr lang="vi-VN" sz="3700">
                    <a:solidFill>
                      <a:prstClr val="black"/>
                    </a:solidFill>
                    <a:cs typeface="Arial" panose="020B0604020202020204" pitchFamily="34" charset="0"/>
                  </a:rPr>
                  <a:t>.</a:t>
                </a:r>
              </a:p>
              <a:p>
                <a:pPr lvl="0" algn="just">
                  <a:lnSpc>
                    <a:spcPct val="170000"/>
                  </a:lnSpc>
                  <a:spcBef>
                    <a:spcPts val="1200"/>
                  </a:spcBef>
                  <a:spcAft>
                    <a:spcPts val="1200"/>
                  </a:spcAft>
                </a:pPr>
                <a:r>
                  <a:rPr lang="vi-VN" sz="3700">
                    <a:solidFill>
                      <a:prstClr val="black"/>
                    </a:solidFill>
                    <a:cs typeface="Arial" panose="020B0604020202020204" pitchFamily="34" charset="0"/>
                  </a:rPr>
                  <a:t>b) Nhiệt độ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𝑡</m:t>
                    </m:r>
                    <m:r>
                      <a:rPr lang="vi-VN" sz="3700" i="1" smtClean="0">
                        <a:solidFill>
                          <a:prstClr val="black"/>
                        </a:solidFill>
                        <a:latin typeface="Cambria Math" panose="02040503050406030204" pitchFamily="18" charset="0"/>
                        <a:cs typeface="Arial" panose="020B0604020202020204" pitchFamily="34" charset="0"/>
                      </a:rPr>
                      <m:t> (°</m:t>
                    </m:r>
                    <m:r>
                      <a:rPr lang="vi-VN" sz="3700" i="1" smtClean="0">
                        <a:solidFill>
                          <a:prstClr val="black"/>
                        </a:solidFill>
                        <a:latin typeface="Cambria Math" panose="02040503050406030204" pitchFamily="18" charset="0"/>
                        <a:cs typeface="Arial" panose="020B0604020202020204" pitchFamily="34" charset="0"/>
                      </a:rPr>
                      <m:t>𝐶</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bảo quản của một loại sữa là dưới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4°</m:t>
                    </m:r>
                    <m:r>
                      <a:rPr lang="vi-VN" sz="3700" i="1" smtClean="0">
                        <a:solidFill>
                          <a:prstClr val="black"/>
                        </a:solidFill>
                        <a:latin typeface="Cambria Math" panose="02040503050406030204" pitchFamily="18" charset="0"/>
                        <a:cs typeface="Arial" panose="020B0604020202020204" pitchFamily="34" charset="0"/>
                      </a:rPr>
                      <m:t>𝐶</m:t>
                    </m:r>
                  </m:oMath>
                </a14:m>
                <a:r>
                  <a:rPr lang="vi-VN" sz="3700">
                    <a:solidFill>
                      <a:prstClr val="black"/>
                    </a:solidFill>
                    <a:cs typeface="Arial" panose="020B0604020202020204" pitchFamily="34" charset="0"/>
                  </a:rPr>
                  <a:t>.</a:t>
                </a:r>
              </a:p>
              <a:p>
                <a:pPr lvl="0" algn="just">
                  <a:lnSpc>
                    <a:spcPct val="170000"/>
                  </a:lnSpc>
                  <a:spcBef>
                    <a:spcPts val="1200"/>
                  </a:spcBef>
                  <a:spcAft>
                    <a:spcPts val="1200"/>
                  </a:spcAft>
                </a:pPr>
                <a:r>
                  <a:rPr lang="vi-VN" sz="3700">
                    <a:solidFill>
                      <a:prstClr val="black"/>
                    </a:solidFill>
                    <a:cs typeface="Arial" panose="020B0604020202020204" pitchFamily="34" charset="0"/>
                  </a:rPr>
                  <a:t>c) Để được điều khiển xe máy điện thì số tuổi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𝑥</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của một người phải ít nhất là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16</m:t>
                    </m:r>
                  </m:oMath>
                </a14:m>
                <a:r>
                  <a:rPr lang="vi-VN" sz="3700">
                    <a:solidFill>
                      <a:prstClr val="black"/>
                    </a:solidFill>
                    <a:cs typeface="Arial" panose="020B0604020202020204" pitchFamily="34" charset="0"/>
                  </a:rPr>
                  <a:t> tuổi.</a:t>
                </a:r>
              </a:p>
            </p:txBody>
          </p:sp>
        </mc:Choice>
        <mc:Fallback xmlns="">
          <p:sp>
            <p:nvSpPr>
              <p:cNvPr id="7" name="Rectangle 6"/>
              <p:cNvSpPr>
                <a:spLocks noRot="1" noChangeAspect="1" noMove="1" noResize="1" noEditPoints="1" noAdjustHandles="1" noChangeArrowheads="1" noChangeShapeType="1" noTextEdit="1"/>
              </p:cNvSpPr>
              <p:nvPr/>
            </p:nvSpPr>
            <p:spPr>
              <a:xfrm>
                <a:off x="1943100" y="2374196"/>
                <a:ext cx="14401800" cy="4579715"/>
              </a:xfrm>
              <a:prstGeom prst="rect">
                <a:avLst/>
              </a:prstGeom>
              <a:blipFill>
                <a:blip r:embed="rId5"/>
                <a:stretch>
                  <a:fillRect l="-1355" r="-1312" b="-1197"/>
                </a:stretch>
              </a:blipFill>
            </p:spPr>
            <p:txBody>
              <a:bodyPr/>
              <a:lstStyle/>
              <a:p>
                <a:r>
                  <a:rPr lang="en-US">
                    <a:noFill/>
                  </a:rPr>
                  <a:t> </a:t>
                </a:r>
              </a:p>
            </p:txBody>
          </p:sp>
        </mc:Fallback>
      </mc:AlternateContent>
      <p:sp>
        <p:nvSpPr>
          <p:cNvPr id="11" name="Rectangle 10"/>
          <p:cNvSpPr/>
          <p:nvPr/>
        </p:nvSpPr>
        <p:spPr>
          <a:xfrm>
            <a:off x="8524279" y="7048500"/>
            <a:ext cx="1239442" cy="661720"/>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7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4537940" y="898852"/>
            <a:ext cx="10702060" cy="1060290"/>
          </a:xfrm>
          <a:prstGeom prst="rect">
            <a:avLst/>
          </a:prstGeom>
        </p:spPr>
        <p:txBody>
          <a:bodyPr wrap="square">
            <a:spAutoFit/>
          </a:bodyPr>
          <a:lstStyle/>
          <a:p>
            <a:pPr lvl="0" algn="just">
              <a:lnSpc>
                <a:spcPct val="170000"/>
              </a:lnSpc>
            </a:pPr>
            <a:r>
              <a:rPr lang="vi-VN" sz="3700">
                <a:solidFill>
                  <a:prstClr val="black"/>
                </a:solidFill>
                <a:cs typeface="Arial" panose="020B0604020202020204" pitchFamily="34" charset="0"/>
              </a:rPr>
              <a:t>Viết bất đẳng thức để mô tả mỗi tình huống sau:</a:t>
            </a:r>
            <a:endParaRPr lang="en-US" sz="3700">
              <a:solidFill>
                <a:prstClr val="black"/>
              </a:solidFill>
              <a:cs typeface="Arial" panose="020B0604020202020204" pitchFamily="34" charset="0"/>
            </a:endParaRPr>
          </a:p>
        </p:txBody>
      </p:sp>
    </p:spTree>
    <p:extLst>
      <p:ext uri="{BB962C8B-B14F-4D97-AF65-F5344CB8AC3E}">
        <p14:creationId xmlns:p14="http://schemas.microsoft.com/office/powerpoint/2010/main" val="267781524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1" name="Group 10"/>
          <p:cNvGrpSpPr/>
          <p:nvPr/>
        </p:nvGrpSpPr>
        <p:grpSpPr>
          <a:xfrm>
            <a:off x="2019217" y="952500"/>
            <a:ext cx="6362783" cy="1219200"/>
            <a:chOff x="1831469" y="262060"/>
            <a:chExt cx="5852571" cy="600017"/>
          </a:xfrm>
          <a:solidFill>
            <a:schemeClr val="accent5">
              <a:lumMod val="20000"/>
              <a:lumOff val="80000"/>
            </a:schemeClr>
          </a:solidFill>
          <a:scene3d>
            <a:camera prst="orthographicFront">
              <a:rot lat="0" lon="0" rev="0"/>
            </a:camera>
            <a:lightRig rig="contrasting" dir="t">
              <a:rot lat="0" lon="0" rev="1500000"/>
            </a:lightRig>
          </a:scene3d>
        </p:grpSpPr>
        <p:sp>
          <p:nvSpPr>
            <p:cNvPr id="12" name="Round Single Corner Rectangle 11"/>
            <p:cNvSpPr/>
            <p:nvPr/>
          </p:nvSpPr>
          <p:spPr>
            <a:xfrm flipV="1">
              <a:off x="1831469" y="262060"/>
              <a:ext cx="5852571"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2427308" y="398248"/>
              <a:ext cx="4652226" cy="325260"/>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500" b="1" kern="0" smtClean="0">
                  <a:solidFill>
                    <a:prstClr val="black"/>
                  </a:solidFill>
                  <a:latin typeface="Arial"/>
                  <a:cs typeface="Arial" panose="020B0604020202020204" pitchFamily="34" charset="0"/>
                  <a:sym typeface="Arial"/>
                </a:rPr>
                <a:t>Tính </a:t>
              </a:r>
              <a:r>
                <a:rPr lang="en-US" sz="4500" b="1" kern="0">
                  <a:solidFill>
                    <a:prstClr val="black"/>
                  </a:solidFill>
                  <a:latin typeface="Arial"/>
                  <a:cs typeface="Arial" panose="020B0604020202020204" pitchFamily="34" charset="0"/>
                  <a:sym typeface="Arial"/>
                </a:rPr>
                <a:t>chất bắc cầu</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983880" y="5959897"/>
                <a:ext cx="14258876" cy="3477875"/>
              </a:xfrm>
              <a:prstGeom prst="rect">
                <a:avLst/>
              </a:prstGeom>
            </p:spPr>
            <p:txBody>
              <a:bodyPr wrap="square">
                <a:spAutoFit/>
              </a:bodyPr>
              <a:lstStyle/>
              <a:p>
                <a:pPr marL="0" marR="0" lvl="0" indent="0" algn="just" defTabSz="914400" rtl="0" eaLnBrk="1" fontAlgn="auto" latinLnBrk="0" hangingPunct="1">
                  <a:lnSpc>
                    <a:spcPct val="175000"/>
                  </a:lnSpc>
                  <a:spcBef>
                    <a:spcPts val="600"/>
                  </a:spcBef>
                  <a:spcAft>
                    <a:spcPts val="600"/>
                  </a:spcAft>
                  <a:buClrTx/>
                  <a:buSzTx/>
                  <a:buFontTx/>
                  <a:buNone/>
                  <a:tabLst/>
                  <a:defRPr/>
                </a:pPr>
                <a:r>
                  <a:rPr kumimoji="0" lang="vi-VN" sz="40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Times New Roman" panose="02020603050405020304" pitchFamily="18" charset="0"/>
                  </a:rPr>
                  <a:t>Chú </a:t>
                </a: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Times New Roman" panose="02020603050405020304" pitchFamily="18" charset="0"/>
                  </a:rPr>
                  <a:t>ý:</a:t>
                </a:r>
                <a:endParaRPr kumimoji="0" lang="en-US" sz="4000" b="0" i="1" u="sng" strike="noStrike" kern="1200" cap="none" spc="0" normalizeH="0" baseline="0" noProof="0">
                  <a:ln>
                    <a:noFill/>
                  </a:ln>
                  <a:solidFill>
                    <a:srgbClr val="C00000"/>
                  </a:solidFill>
                  <a:effectLst/>
                  <a:uLnTx/>
                  <a:uFillTx/>
                  <a:latin typeface="Calibri"/>
                  <a:ea typeface="Calibri" panose="020F0502020204030204" pitchFamily="34" charset="0"/>
                  <a:cs typeface="Times New Roman" panose="02020603050405020304" pitchFamily="18" charset="0"/>
                </a:endParaRPr>
              </a:p>
              <a:p>
                <a:pPr algn="just">
                  <a:lnSpc>
                    <a:spcPct val="175000"/>
                  </a:lnSpc>
                  <a:spcBef>
                    <a:spcPts val="600"/>
                  </a:spcBef>
                  <a:spcAft>
                    <a:spcPts val="600"/>
                  </a:spcAft>
                </a:pPr>
                <a:r>
                  <a:rPr lang="en-US" sz="4000">
                    <a:latin typeface="Arial" panose="020B0604020202020204" pitchFamily="34" charset="0"/>
                    <a:ea typeface="Malgun Gothic" panose="020B0503020000020004" pitchFamily="34" charset="-127"/>
                    <a:cs typeface="Arial" panose="020B0604020202020204" pitchFamily="34" charset="0"/>
                  </a:rPr>
                  <a:t>Tương tự, các thứ tự lớn hơn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(&gt;)</m:t>
                    </m:r>
                  </m:oMath>
                </a14:m>
                <a:r>
                  <a:rPr lang="en-US" sz="4000">
                    <a:latin typeface="Arial" panose="020B0604020202020204" pitchFamily="34" charset="0"/>
                    <a:ea typeface="Malgun Gothic" panose="020B0503020000020004" pitchFamily="34" charset="-127"/>
                    <a:cs typeface="Arial" panose="020B0604020202020204" pitchFamily="34" charset="0"/>
                  </a:rPr>
                  <a:t>, lớn hơn hoặc bằng </a:t>
                </a:r>
                <a14:m>
                  <m:oMath xmlns:m="http://schemas.openxmlformats.org/officeDocument/2006/math">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nhỏ hơn hoặc bằng </a:t>
                </a:r>
                <a14:m>
                  <m:oMath xmlns:m="http://schemas.openxmlformats.org/officeDocument/2006/math">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cũng có tính chất bắc cầu.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83880" y="5959897"/>
                <a:ext cx="14258876" cy="3477875"/>
              </a:xfrm>
              <a:prstGeom prst="rect">
                <a:avLst/>
              </a:prstGeom>
              <a:blipFill>
                <a:blip r:embed="rId3"/>
                <a:stretch>
                  <a:fillRect l="-1496" r="-1539" b="-2281"/>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6242756" y="6134100"/>
            <a:ext cx="975764" cy="97221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983880" y="2680037"/>
                <a:ext cx="7464920" cy="1015663"/>
              </a:xfrm>
              <a:prstGeom prst="rect">
                <a:avLst/>
              </a:prstGeom>
            </p:spPr>
            <p:txBody>
              <a:bodyPr wrap="square">
                <a:spAutoFit/>
              </a:bodyPr>
              <a:lstStyle/>
              <a:p>
                <a:pPr algn="just">
                  <a:lnSpc>
                    <a:spcPct val="150000"/>
                  </a:lnSpc>
                  <a:spcBef>
                    <a:spcPts val="600"/>
                  </a:spcBef>
                  <a:spcAft>
                    <a:spcPts val="600"/>
                  </a:spcAft>
                </a:pPr>
                <a:r>
                  <a:rPr lang="vi-VN" sz="4000" smtClean="0">
                    <a:ea typeface="Malgun Gothic" panose="020B0503020000020004" pitchFamily="34" charset="-127"/>
                    <a:cs typeface="Times New Roman" panose="02020603050405020304" pitchFamily="18" charset="0"/>
                  </a:rPr>
                  <a:t>Nếu</a:t>
                </a:r>
                <a:r>
                  <a:rPr lang="en-US" sz="4000" smtClean="0">
                    <a:ea typeface="Malgun Gothic" panose="020B0503020000020004" pitchFamily="34" charset="-127"/>
                    <a:cs typeface="Times New Roman" panose="02020603050405020304" pitchFamily="18" charset="0"/>
                  </a:rPr>
                  <a:t> </a:t>
                </a:r>
                <a14:m>
                  <m:oMath xmlns:m="http://schemas.openxmlformats.org/officeDocument/2006/math">
                    <m:r>
                      <a:rPr lang="vi-VN" sz="4000" i="1" kern="0">
                        <a:latin typeface="Cambria Math" panose="02040503050406030204" pitchFamily="18" charset="0"/>
                        <a:ea typeface="Malgun Gothic" panose="020B0503020000020004" pitchFamily="34" charset="-127"/>
                        <a:cs typeface="Times New Roman" panose="02020603050405020304" pitchFamily="18" charset="0"/>
                      </a:rPr>
                      <m:t>𝑎</m:t>
                    </m:r>
                    <m:r>
                      <a:rPr lang="vi-VN" sz="4000" i="1" kern="0">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4000" kern="0">
                    <a:effectLst/>
                    <a:ea typeface="Malgun Gothic" panose="020B0503020000020004" pitchFamily="34" charset="-127"/>
                  </a:rPr>
                  <a:t> và </a:t>
                </a:r>
                <a14:m>
                  <m:oMath xmlns:m="http://schemas.openxmlformats.org/officeDocument/2006/math">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𝑏</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vi-VN" sz="4000" kern="0">
                    <a:effectLst/>
                    <a:ea typeface="Malgun Gothic" panose="020B0503020000020004" pitchFamily="34" charset="-127"/>
                  </a:rPr>
                  <a:t> thì </a:t>
                </a:r>
                <a14:m>
                  <m:oMath xmlns:m="http://schemas.openxmlformats.org/officeDocument/2006/math">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𝑎</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vi-VN" sz="4000">
                    <a:ea typeface="Malgun Gothic" panose="020B0503020000020004" pitchFamily="34" charset="-127"/>
                    <a:cs typeface="Times New Roman" panose="02020603050405020304" pitchFamily="18" charset="0"/>
                  </a:rPr>
                  <a:t> </a:t>
                </a:r>
                <a:endParaRPr lang="en-US" sz="4000">
                  <a:effectLs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83880" y="2680037"/>
                <a:ext cx="7464920" cy="1015663"/>
              </a:xfrm>
              <a:prstGeom prst="rect">
                <a:avLst/>
              </a:prstGeom>
              <a:blipFill>
                <a:blip r:embed="rId5"/>
                <a:stretch>
                  <a:fillRect l="-2857" b="-14458"/>
                </a:stretch>
              </a:blipFill>
            </p:spPr>
            <p:txBody>
              <a:bodyPr/>
              <a:lstStyle/>
              <a:p>
                <a:r>
                  <a:rPr lang="en-US">
                    <a:noFill/>
                  </a:rPr>
                  <a:t> </a:t>
                </a:r>
              </a:p>
            </p:txBody>
          </p:sp>
        </mc:Fallback>
      </mc:AlternateContent>
      <p:pic>
        <p:nvPicPr>
          <p:cNvPr id="10" name="Picture 9"/>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334000" y="4204037"/>
            <a:ext cx="8610600" cy="1168063"/>
          </a:xfrm>
          <a:prstGeom prst="rect">
            <a:avLst/>
          </a:prstGeom>
        </p:spPr>
      </p:pic>
    </p:spTree>
    <p:extLst>
      <p:ext uri="{BB962C8B-B14F-4D97-AF65-F5344CB8AC3E}">
        <p14:creationId xmlns:p14="http://schemas.microsoft.com/office/powerpoint/2010/main" val="38298876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838200" y="800100"/>
            <a:ext cx="165354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26"/>
          <p:cNvSpPr/>
          <p:nvPr/>
        </p:nvSpPr>
        <p:spPr>
          <a:xfrm rot="927469">
            <a:off x="17248818" y="7090289"/>
            <a:ext cx="830030" cy="3805322"/>
          </a:xfrm>
          <a:custGeom>
            <a:avLst/>
            <a:gdLst/>
            <a:ahLst/>
            <a:cxnLst/>
            <a:rect l="l" t="t" r="r" b="b"/>
            <a:pathLst>
              <a:path w="776313" h="3857457">
                <a:moveTo>
                  <a:pt x="0" y="0"/>
                </a:moveTo>
                <a:lnTo>
                  <a:pt x="776313" y="0"/>
                </a:lnTo>
                <a:lnTo>
                  <a:pt x="776313" y="3857457"/>
                </a:lnTo>
                <a:lnTo>
                  <a:pt x="0" y="3857457"/>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7" name="Flowchart: Terminator 6"/>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3.</a:t>
            </a:r>
            <a:endPar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4" name="TextBox 3"/>
              <p:cNvSpPr txBox="1"/>
              <p:nvPr/>
            </p:nvSpPr>
            <p:spPr>
              <a:xfrm>
                <a:off x="5970227" y="2324100"/>
                <a:ext cx="6629400" cy="119090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en-US" sz="3800" smtClean="0">
                          <a:latin typeface="Arial" panose="020B0604020202020204" pitchFamily="34" charset="0"/>
                          <a:cs typeface="Arial" panose="020B0604020202020204" pitchFamily="34" charset="0"/>
                        </a:rPr>
                        <m:t>Ch</m:t>
                      </m:r>
                      <m:r>
                        <m:rPr>
                          <m:nor/>
                        </m:rPr>
                        <a:rPr lang="en-US" sz="3800" smtClean="0">
                          <a:latin typeface="Arial" panose="020B0604020202020204" pitchFamily="34" charset="0"/>
                          <a:cs typeface="Arial" panose="020B0604020202020204" pitchFamily="34" charset="0"/>
                        </a:rPr>
                        <m:t>ứ</m:t>
                      </m:r>
                      <m:r>
                        <m:rPr>
                          <m:nor/>
                        </m:rPr>
                        <a:rPr lang="en-US" sz="3800" smtClean="0">
                          <a:latin typeface="Arial" panose="020B0604020202020204" pitchFamily="34" charset="0"/>
                          <a:cs typeface="Arial" panose="020B0604020202020204" pitchFamily="34" charset="0"/>
                        </a:rPr>
                        <m:t>ng</m:t>
                      </m:r>
                      <m:r>
                        <m:rPr>
                          <m:nor/>
                        </m:rPr>
                        <a:rPr lang="en-US" sz="3800" smtClean="0">
                          <a:latin typeface="Arial" panose="020B0604020202020204" pitchFamily="34" charset="0"/>
                          <a:cs typeface="Arial" panose="020B0604020202020204" pitchFamily="34" charset="0"/>
                        </a:rPr>
                        <m:t> </m:t>
                      </m:r>
                      <m:r>
                        <m:rPr>
                          <m:nor/>
                        </m:rPr>
                        <a:rPr lang="en-US" sz="3800" smtClean="0">
                          <a:latin typeface="Arial" panose="020B0604020202020204" pitchFamily="34" charset="0"/>
                          <a:cs typeface="Arial" panose="020B0604020202020204" pitchFamily="34" charset="0"/>
                        </a:rPr>
                        <m:t>minh</m:t>
                      </m:r>
                      <m:r>
                        <a:rPr lang="en-US" sz="3800" b="0" i="1" smtClean="0">
                          <a:latin typeface="Cambria Math" panose="02040503050406030204" pitchFamily="18" charset="0"/>
                          <a:cs typeface="Arial" panose="020B0604020202020204" pitchFamily="34" charset="0"/>
                        </a:rPr>
                        <m:t> </m:t>
                      </m:r>
                      <m:f>
                        <m:fPr>
                          <m:ctrlPr>
                            <a:rPr lang="en-US" sz="380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2 024</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&gt;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2 021</m:t>
                          </m:r>
                        </m:num>
                        <m:den>
                          <m:r>
                            <a:rPr lang="en-US" sz="3800" b="0" i="1" smtClean="0">
                              <a:latin typeface="Cambria Math" panose="02040503050406030204" pitchFamily="18" charset="0"/>
                              <a:cs typeface="Arial" panose="020B0604020202020204" pitchFamily="34" charset="0"/>
                            </a:rPr>
                            <m:t>2 022</m:t>
                          </m:r>
                        </m:den>
                      </m:f>
                      <m:r>
                        <a:rPr lang="en-US" sz="3800" b="0" i="1" smtClean="0">
                          <a:latin typeface="Cambria Math" panose="02040503050406030204" pitchFamily="18" charset="0"/>
                          <a:cs typeface="Arial" panose="020B0604020202020204" pitchFamily="34" charset="0"/>
                        </a:rPr>
                        <m:t>.</m:t>
                      </m:r>
                    </m:oMath>
                  </m:oMathPara>
                </a14:m>
                <a:endParaRPr lang="en-US" sz="38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970227" y="2324100"/>
                <a:ext cx="6629400" cy="1190903"/>
              </a:xfrm>
              <a:prstGeom prst="rect">
                <a:avLst/>
              </a:prstGeom>
              <a:blipFill>
                <a:blip r:embed="rId7"/>
                <a:stretch>
                  <a:fillRect/>
                </a:stretch>
              </a:blipFill>
            </p:spPr>
            <p:txBody>
              <a:bodyPr/>
              <a:lstStyle/>
              <a:p>
                <a:r>
                  <a:rPr lang="en-US">
                    <a:noFill/>
                  </a:rPr>
                  <a:t> </a:t>
                </a:r>
              </a:p>
            </p:txBody>
          </p:sp>
        </mc:Fallback>
      </mc:AlternateContent>
      <p:sp>
        <p:nvSpPr>
          <p:cNvPr id="11" name="Rectangle 10"/>
          <p:cNvSpPr/>
          <p:nvPr/>
        </p:nvSpPr>
        <p:spPr>
          <a:xfrm>
            <a:off x="2362200" y="4152900"/>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2362200" y="5641593"/>
                <a:ext cx="13845455" cy="3388107"/>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m:rPr>
                          <m:nor/>
                        </m:rPr>
                        <a:rPr lang="en-US" sz="3800" b="0" i="0" smtClean="0">
                          <a:latin typeface="Arial" panose="020B0604020202020204" pitchFamily="34" charset="0"/>
                          <a:cs typeface="Arial" panose="020B0604020202020204" pitchFamily="34" charset="0"/>
                        </a:rPr>
                        <m:t>Ta</m:t>
                      </m:r>
                      <m:r>
                        <m:rPr>
                          <m:nor/>
                        </m:rPr>
                        <a:rPr lang="en-US" sz="3800" b="0" i="0" smtClean="0">
                          <a:latin typeface="Arial" panose="020B0604020202020204" pitchFamily="34" charset="0"/>
                          <a:cs typeface="Arial" panose="020B0604020202020204" pitchFamily="34" charset="0"/>
                        </a:rPr>
                        <m:t> </m:t>
                      </m:r>
                      <m:r>
                        <m:rPr>
                          <m:nor/>
                        </m:rPr>
                        <a:rPr lang="en-US" sz="3800" b="0" i="0" smtClean="0">
                          <a:latin typeface="Arial" panose="020B0604020202020204" pitchFamily="34" charset="0"/>
                          <a:cs typeface="Arial" panose="020B0604020202020204" pitchFamily="34" charset="0"/>
                        </a:rPr>
                        <m:t>c</m:t>
                      </m:r>
                      <m:r>
                        <m:rPr>
                          <m:nor/>
                        </m:rPr>
                        <a:rPr lang="en-US" sz="3800" b="0" i="0" smtClean="0">
                          <a:latin typeface="Arial" panose="020B0604020202020204" pitchFamily="34" charset="0"/>
                          <a:cs typeface="Arial" panose="020B0604020202020204" pitchFamily="34" charset="0"/>
                        </a:rPr>
                        <m:t>ó </m:t>
                      </m:r>
                      <m:f>
                        <m:fPr>
                          <m:ctrlPr>
                            <a:rPr lang="en-US" sz="380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2 024</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 1 +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1</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&gt; 1 </m:t>
                      </m:r>
                      <m:r>
                        <m:rPr>
                          <m:nor/>
                        </m:rPr>
                        <a:rPr lang="en-US" sz="3800" b="0" i="0" smtClean="0">
                          <a:latin typeface="Cambria Math" panose="02040503050406030204" pitchFamily="18" charset="0"/>
                          <a:cs typeface="Arial" panose="020B0604020202020204" pitchFamily="34" charset="0"/>
                        </a:rPr>
                        <m:t> </m:t>
                      </m:r>
                      <m:r>
                        <m:rPr>
                          <m:nor/>
                        </m:rPr>
                        <a:rPr lang="en-US" sz="3800">
                          <a:latin typeface="Arial" panose="020B0604020202020204" pitchFamily="34" charset="0"/>
                          <a:cs typeface="Arial" panose="020B0604020202020204" pitchFamily="34" charset="0"/>
                        </a:rPr>
                        <m:t>v</m:t>
                      </m:r>
                      <m:r>
                        <m:rPr>
                          <m:nor/>
                        </m:rPr>
                        <a:rPr lang="en-US" sz="3800">
                          <a:latin typeface="Arial" panose="020B0604020202020204" pitchFamily="34" charset="0"/>
                          <a:cs typeface="Arial" panose="020B0604020202020204" pitchFamily="34" charset="0"/>
                        </a:rPr>
                        <m:t>à </m:t>
                      </m:r>
                      <m:r>
                        <a:rPr lang="en-US" sz="3800" b="0" i="1" smtClean="0">
                          <a:latin typeface="Cambria Math" panose="02040503050406030204" pitchFamily="18" charset="0"/>
                          <a:cs typeface="Arial" panose="020B0604020202020204" pitchFamily="34" charset="0"/>
                        </a:rPr>
                        <m:t>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2 021</m:t>
                          </m:r>
                        </m:num>
                        <m:den>
                          <m:r>
                            <a:rPr lang="en-US" sz="3800" b="0" i="1" smtClean="0">
                              <a:latin typeface="Cambria Math" panose="02040503050406030204" pitchFamily="18" charset="0"/>
                              <a:cs typeface="Arial" panose="020B0604020202020204" pitchFamily="34" charset="0"/>
                            </a:rPr>
                            <m:t>2 022</m:t>
                          </m:r>
                        </m:den>
                      </m:f>
                      <m:r>
                        <a:rPr lang="en-US" sz="3800" b="0" i="1" smtClean="0">
                          <a:latin typeface="Cambria Math" panose="02040503050406030204" pitchFamily="18" charset="0"/>
                          <a:cs typeface="Arial" panose="020B0604020202020204" pitchFamily="34" charset="0"/>
                        </a:rPr>
                        <m:t> = 1 − </m:t>
                      </m:r>
                      <m:f>
                        <m:fPr>
                          <m:ctrlPr>
                            <a:rPr lang="en-US" sz="3800" i="1">
                              <a:latin typeface="Cambria Math" panose="02040503050406030204" pitchFamily="18" charset="0"/>
                              <a:cs typeface="Arial" panose="020B0604020202020204" pitchFamily="34" charset="0"/>
                            </a:rPr>
                          </m:ctrlPr>
                        </m:fPr>
                        <m:num>
                          <m:r>
                            <a:rPr lang="en-US" sz="3800" i="1">
                              <a:latin typeface="Cambria Math" panose="02040503050406030204" pitchFamily="18" charset="0"/>
                              <a:cs typeface="Arial" panose="020B0604020202020204" pitchFamily="34" charset="0"/>
                            </a:rPr>
                            <m:t>1</m:t>
                          </m:r>
                        </m:num>
                        <m:den>
                          <m:r>
                            <a:rPr lang="en-US" sz="3800" i="1">
                              <a:latin typeface="Cambria Math" panose="02040503050406030204" pitchFamily="18" charset="0"/>
                              <a:cs typeface="Arial" panose="020B0604020202020204" pitchFamily="34" charset="0"/>
                            </a:rPr>
                            <m:t>2 02</m:t>
                          </m:r>
                          <m:r>
                            <a:rPr lang="en-US" sz="3800" b="0" i="1" smtClean="0">
                              <a:latin typeface="Cambria Math" panose="02040503050406030204" pitchFamily="18" charset="0"/>
                              <a:cs typeface="Arial" panose="020B0604020202020204" pitchFamily="34" charset="0"/>
                            </a:rPr>
                            <m:t>2</m:t>
                          </m:r>
                        </m:den>
                      </m:f>
                      <m:r>
                        <a:rPr lang="en-US" sz="3800" b="0" i="1" smtClean="0">
                          <a:latin typeface="Cambria Math" panose="02040503050406030204" pitchFamily="18" charset="0"/>
                          <a:cs typeface="Arial" panose="020B0604020202020204" pitchFamily="34" charset="0"/>
                        </a:rPr>
                        <m:t> &lt; 1</m:t>
                      </m:r>
                      <m:r>
                        <m:rPr>
                          <m:nor/>
                        </m:rPr>
                        <a:rPr lang="en-US" sz="3800" b="0" i="0" smtClean="0">
                          <a:latin typeface="Cambria Math" panose="02040503050406030204" pitchFamily="18" charset="0"/>
                          <a:cs typeface="Arial" panose="020B0604020202020204" pitchFamily="34" charset="0"/>
                        </a:rPr>
                        <m:t> </m:t>
                      </m:r>
                    </m:oMath>
                  </m:oMathPara>
                </a14:m>
                <a:endParaRPr lang="en-US" sz="3800" b="0" i="0" smtClean="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cs typeface="Arial" panose="020B0604020202020204" pitchFamily="34" charset="0"/>
                        </a:rPr>
                        <m:t>n</m:t>
                      </m:r>
                      <m:r>
                        <m:rPr>
                          <m:nor/>
                        </m:rPr>
                        <a:rPr lang="en-US" sz="3800">
                          <a:latin typeface="Arial" panose="020B0604020202020204" pitchFamily="34" charset="0"/>
                          <a:cs typeface="Arial" panose="020B0604020202020204" pitchFamily="34" charset="0"/>
                        </a:rPr>
                        <m:t>ê</m:t>
                      </m:r>
                      <m:r>
                        <m:rPr>
                          <m:nor/>
                        </m:rPr>
                        <a:rPr lang="en-US" sz="3800">
                          <a:latin typeface="Arial" panose="020B0604020202020204" pitchFamily="34" charset="0"/>
                          <a:cs typeface="Arial" panose="020B0604020202020204" pitchFamily="34" charset="0"/>
                        </a:rPr>
                        <m:t>n</m:t>
                      </m:r>
                      <m:r>
                        <m:rPr>
                          <m:nor/>
                        </m:rPr>
                        <a:rPr lang="en-US" sz="3800" b="0" i="0" smtClean="0">
                          <a:latin typeface="Arial" panose="020B0604020202020204" pitchFamily="34" charset="0"/>
                          <a:cs typeface="Arial" panose="020B0604020202020204" pitchFamily="34" charset="0"/>
                        </a:rPr>
                        <m:t> </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2 024</m:t>
                          </m:r>
                        </m:num>
                        <m:den>
                          <m:r>
                            <a:rPr lang="en-US" sz="3800" i="1">
                              <a:solidFill>
                                <a:prstClr val="black"/>
                              </a:solidFill>
                              <a:latin typeface="Cambria Math" panose="02040503050406030204" pitchFamily="18" charset="0"/>
                              <a:cs typeface="Arial" panose="020B0604020202020204" pitchFamily="34" charset="0"/>
                            </a:rPr>
                            <m:t>2 023</m:t>
                          </m:r>
                        </m:den>
                      </m:f>
                      <m:r>
                        <a:rPr lang="en-US" sz="3800" b="0" i="1" smtClean="0">
                          <a:solidFill>
                            <a:prstClr val="black"/>
                          </a:solidFill>
                          <a:latin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&gt;</m:t>
                      </m:r>
                      <m:r>
                        <a:rPr lang="en-US" sz="3800" b="0" i="1" smtClean="0">
                          <a:solidFill>
                            <a:prstClr val="black"/>
                          </a:solidFill>
                          <a:latin typeface="Cambria Math" panose="02040503050406030204" pitchFamily="18" charset="0"/>
                          <a:cs typeface="Arial" panose="020B0604020202020204" pitchFamily="34" charset="0"/>
                        </a:rPr>
                        <m:t> </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2 021</m:t>
                          </m:r>
                        </m:num>
                        <m:den>
                          <m:r>
                            <a:rPr lang="en-US" sz="3800" i="1">
                              <a:solidFill>
                                <a:prstClr val="black"/>
                              </a:solidFill>
                              <a:latin typeface="Cambria Math" panose="02040503050406030204" pitchFamily="18" charset="0"/>
                              <a:cs typeface="Arial" panose="020B0604020202020204" pitchFamily="34" charset="0"/>
                            </a:rPr>
                            <m:t>2 022</m:t>
                          </m:r>
                        </m:den>
                      </m:f>
                    </m:oMath>
                  </m:oMathPara>
                </a14:m>
                <a:endParaRPr lang="en-US" sz="3800">
                  <a:latin typeface="Arial" panose="020B0604020202020204" pitchFamily="34" charset="0"/>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2362200" y="5641593"/>
                <a:ext cx="13845455" cy="338810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817734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up)">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wipe(up)">
                                      <p:cBhvr>
                                        <p:cTn id="2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1375611" y="8001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2</a:t>
              </a:r>
              <a:endPar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6" name="Rectangle 5"/>
          <p:cNvSpPr/>
          <p:nvPr/>
        </p:nvSpPr>
        <p:spPr>
          <a:xfrm>
            <a:off x="5719011" y="902698"/>
            <a:ext cx="4572000" cy="8750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Chứng</a:t>
            </a:r>
            <a:r>
              <a:rPr kumimoji="0" lang="en-US" sz="3800" b="0" i="0" u="none" strike="noStrike" kern="1200" cap="none" spc="0" normalizeH="0" noProof="0" smtClean="0">
                <a:ln>
                  <a:noFill/>
                </a:ln>
                <a:solidFill>
                  <a:srgbClr val="000000"/>
                </a:solidFill>
                <a:effectLst/>
                <a:uLnTx/>
                <a:uFillTx/>
                <a:latin typeface="Arial" panose="020B0604020202020204" pitchFamily="34" charset="0"/>
                <a:ea typeface="+mn-ea"/>
                <a:cs typeface="+mn-cs"/>
              </a:rPr>
              <a:t> minh rằng:</a:t>
            </a:r>
            <a:endParaRPr kumimoji="0" lang="pt-BR" sz="3800" b="0" i="0" u="none" strike="noStrike" kern="1200" cap="none" spc="0" normalizeH="0" baseline="0" noProof="0" smtClean="0">
              <a:ln>
                <a:noFill/>
              </a:ln>
              <a:solidFill>
                <a:srgbClr val="0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378434" y="5492988"/>
                <a:ext cx="5940777" cy="3459024"/>
              </a:xfrm>
              <a:prstGeom prst="rect">
                <a:avLst/>
              </a:prstGeom>
            </p:spPr>
            <p:txBody>
              <a:bodyPr wrap="square">
                <a:spAutoFit/>
              </a:bodyPr>
              <a:lstStyle/>
              <a:p>
                <a:pPr algn="just">
                  <a:lnSpc>
                    <a:spcPct val="200000"/>
                  </a:lnSpc>
                </a:pPr>
                <a:r>
                  <a:rPr lang="en-US" sz="3800" smtClean="0">
                    <a:latin typeface="Arial" panose="020B0604020202020204" pitchFamily="34" charset="0"/>
                    <a:ea typeface="Malgun Gothic" panose="020B0503020000020004" pitchFamily="34" charset="-127"/>
                    <a:cs typeface="Arial" panose="020B0604020202020204" pitchFamily="34" charset="0"/>
                  </a:rPr>
                  <a:t>Ta </a:t>
                </a:r>
                <a:r>
                  <a:rPr lang="en-US" sz="3800">
                    <a:latin typeface="Arial" panose="020B0604020202020204" pitchFamily="34" charset="0"/>
                    <a:ea typeface="Malgun Gothic" panose="020B0503020000020004" pitchFamily="34" charset="-127"/>
                    <a:cs typeface="Arial" panose="020B0604020202020204" pitchFamily="34" charset="0"/>
                  </a:rPr>
                  <a:t>có:</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2024</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1000</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24</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1000</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&gt;1,9</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78434" y="5492988"/>
                <a:ext cx="5940777" cy="3459024"/>
              </a:xfrm>
              <a:prstGeom prst="rect">
                <a:avLst/>
              </a:prstGeom>
              <a:blipFill>
                <a:blip r:embed="rId3"/>
                <a:stretch>
                  <a:fillRect l="-3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0266948" y="2464432"/>
                <a:ext cx="4323142" cy="1817164"/>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b</m:t>
                      </m:r>
                      <m:r>
                        <m:rPr>
                          <m:nor/>
                        </m:rPr>
                        <a:rPr lang="en-US" sz="3800">
                          <a:latin typeface="Arial" panose="020B0604020202020204" pitchFamily="34" charset="0"/>
                          <a:ea typeface="Malgun Gothic" panose="020B0503020000020004" pitchFamily="34" charset="-127"/>
                          <a:cs typeface="Arial" panose="020B0604020202020204" pitchFamily="34"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022</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023</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&gt;−1,1</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0266948" y="2464432"/>
                <a:ext cx="4323142" cy="181716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71600" y="2464432"/>
                <a:ext cx="3399585" cy="1817164"/>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a</m:t>
                      </m:r>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800"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2 024</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1 000</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&gt;1,9</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71600" y="2464432"/>
                <a:ext cx="3399585" cy="1817164"/>
              </a:xfrm>
              <a:prstGeom prst="rect">
                <a:avLst/>
              </a:prstGeom>
              <a:blipFill>
                <a:blip r:embed="rId5"/>
                <a:stretch>
                  <a:fillRect/>
                </a:stretch>
              </a:blipFill>
            </p:spPr>
            <p:txBody>
              <a:bodyPr/>
              <a:lstStyle/>
              <a:p>
                <a:r>
                  <a:rPr lang="en-US">
                    <a:noFill/>
                  </a:rPr>
                  <a:t> </a:t>
                </a:r>
              </a:p>
            </p:txBody>
          </p:sp>
        </mc:Fallback>
      </mc:AlternateContent>
      <p:cxnSp>
        <p:nvCxnSpPr>
          <p:cNvPr id="20" name="Straight Connector 19"/>
          <p:cNvCxnSpPr/>
          <p:nvPr/>
        </p:nvCxnSpPr>
        <p:spPr>
          <a:xfrm>
            <a:off x="8282855" y="5572629"/>
            <a:ext cx="0" cy="437147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10312904" y="5492988"/>
                <a:ext cx="7136896" cy="3459024"/>
              </a:xfrm>
              <a:prstGeom prst="rect">
                <a:avLst/>
              </a:prstGeom>
            </p:spPr>
            <p:txBody>
              <a:bodyPr wrap="square">
                <a:spAutoFit/>
              </a:bodyPr>
              <a:lstStyle/>
              <a:p>
                <a:pPr lvl="0" algn="just">
                  <a:lnSpc>
                    <a:spcPct val="200000"/>
                  </a:lnSpc>
                </a:pPr>
                <a: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Ta </a:t>
                </a: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có:</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20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2022</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2023</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2023</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&gt;−1,1</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312904" y="5492988"/>
                <a:ext cx="7136896" cy="3459024"/>
              </a:xfrm>
              <a:prstGeom prst="rect">
                <a:avLst/>
              </a:prstGeom>
              <a:blipFill>
                <a:blip r:embed="rId6"/>
                <a:stretch>
                  <a:fillRect l="-2818"/>
                </a:stretch>
              </a:blipFill>
            </p:spPr>
            <p:txBody>
              <a:bodyPr/>
              <a:lstStyle/>
              <a:p>
                <a:r>
                  <a:rPr lang="en-US">
                    <a:noFill/>
                  </a:rPr>
                  <a:t> </a:t>
                </a:r>
              </a:p>
            </p:txBody>
          </p:sp>
        </mc:Fallback>
      </mc:AlternateContent>
      <p:sp>
        <p:nvSpPr>
          <p:cNvPr id="22" name="Rectangle 21"/>
          <p:cNvSpPr/>
          <p:nvPr/>
        </p:nvSpPr>
        <p:spPr>
          <a:xfrm>
            <a:off x="7650310" y="4552552"/>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752523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7" dur="500"/>
                                        <p:tgtEl>
                                          <p:spTgt spid="4">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42832" y="571500"/>
            <a:ext cx="17035568" cy="922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p:cNvGrpSpPr/>
          <p:nvPr/>
        </p:nvGrpSpPr>
        <p:grpSpPr>
          <a:xfrm>
            <a:off x="1066800" y="1181100"/>
            <a:ext cx="4419600" cy="1424741"/>
            <a:chOff x="4246031" y="575563"/>
            <a:chExt cx="10058401" cy="1577849"/>
          </a:xfrm>
        </p:grpSpPr>
        <p:grpSp>
          <p:nvGrpSpPr>
            <p:cNvPr id="11" name="Group 10"/>
            <p:cNvGrpSpPr/>
            <p:nvPr/>
          </p:nvGrpSpPr>
          <p:grpSpPr>
            <a:xfrm>
              <a:off x="4246031" y="575563"/>
              <a:ext cx="10058401" cy="1577849"/>
              <a:chOff x="609600" y="2793000"/>
              <a:chExt cx="16942307" cy="1448540"/>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0"/>
                <a:ext cx="16840200" cy="1356852"/>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grpSp>
        <p:sp>
          <p:nvSpPr>
            <p:cNvPr id="12" name="Rectangle 11"/>
            <p:cNvSpPr/>
            <p:nvPr/>
          </p:nvSpPr>
          <p:spPr>
            <a:xfrm>
              <a:off x="5532528" y="669948"/>
              <a:ext cx="7497812" cy="125262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a:t>
              </a:r>
              <a:r>
                <a:rPr kumimoji="0" lang="nl-NL" sz="4500" b="1" i="0" u="none" strike="noStrike" kern="1200" cap="none" spc="0" normalizeH="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dụng 1</a:t>
              </a:r>
              <a:endParaRPr kumimoji="0" lang="nl-NL"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4" name="Rectangle 1"/>
          <p:cNvSpPr>
            <a:spLocks noChangeArrowheads="1"/>
          </p:cNvSpPr>
          <p:nvPr/>
        </p:nvSpPr>
        <p:spPr bwMode="auto">
          <a:xfrm>
            <a:off x="1090468" y="2848600"/>
            <a:ext cx="16295679" cy="5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250000"/>
              </a:lnSpc>
              <a:spcBef>
                <a:spcPct val="0"/>
              </a:spcBef>
              <a:spcAft>
                <a:spcPct val="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Viết các bất đẳng thức để mô tả tốc độ cho phép trong tình huống mở đầu:</a:t>
            </a:r>
          </a:p>
          <a:p>
            <a:pPr lvl="0">
              <a:lnSpc>
                <a:spcPct val="350000"/>
              </a:lnSpc>
            </a:pPr>
            <a:r>
              <a:rPr lang="en-US" altLang="en-US" sz="3800"/>
              <a:t>a) Ô tô ở làn </a:t>
            </a:r>
            <a:r>
              <a:rPr lang="en-US" altLang="en-US" sz="3800" smtClean="0"/>
              <a:t>giữa</a:t>
            </a:r>
            <a:endParaRPr lang="en-US" altLang="en-US" sz="3800"/>
          </a:p>
          <a:p>
            <a:pPr lvl="0">
              <a:lnSpc>
                <a:spcPct val="350000"/>
              </a:lnSpc>
            </a:pPr>
            <a:r>
              <a:rPr lang="en-US" altLang="en-US" sz="3800"/>
              <a:t>b) Xe máy ở làn bên </a:t>
            </a:r>
            <a:r>
              <a:rPr lang="en-US" altLang="en-US" sz="3800" smtClean="0"/>
              <a:t>phải</a:t>
            </a:r>
            <a:endParaRPr kumimoji="0" lang="en-US" altLang="en-US" sz="3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278837" y="5371892"/>
                <a:ext cx="2362057"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ea typeface="Cambria Math" panose="02040503050406030204" pitchFamily="18" charset="0"/>
                        </a:rPr>
                        <m:t>→</m:t>
                      </m:r>
                      <m:r>
                        <a:rPr lang="en-US" sz="3800" b="1" i="1" smtClean="0">
                          <a:solidFill>
                            <a:srgbClr val="C00000"/>
                          </a:solidFill>
                          <a:latin typeface="Cambria Math" panose="02040503050406030204" pitchFamily="18" charset="0"/>
                        </a:rPr>
                        <m:t>𝒂</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𝟓𝟎</m:t>
                      </m:r>
                    </m:oMath>
                  </m:oMathPara>
                </a14:m>
                <a:endParaRPr lang="en-US" sz="3800" b="1">
                  <a:solidFill>
                    <a:srgbClr val="C00000"/>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278837" y="5371892"/>
                <a:ext cx="2362057" cy="67710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620143" y="7344400"/>
                <a:ext cx="2362057"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ea typeface="Cambria Math" panose="02040503050406030204" pitchFamily="18" charset="0"/>
                        </a:rPr>
                        <m:t>→</m:t>
                      </m:r>
                      <m:r>
                        <a:rPr lang="en-US" sz="3800" b="1" i="1" smtClean="0">
                          <a:solidFill>
                            <a:srgbClr val="C00000"/>
                          </a:solidFill>
                          <a:latin typeface="Cambria Math" panose="02040503050406030204" pitchFamily="18" charset="0"/>
                        </a:rPr>
                        <m:t>𝒃</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𝟓𝟎</m:t>
                      </m:r>
                    </m:oMath>
                  </m:oMathPara>
                </a14:m>
                <a:endParaRPr lang="en-US" sz="3800" b="1">
                  <a:solidFill>
                    <a:srgbClr val="C000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7620143" y="7344400"/>
                <a:ext cx="2362057" cy="677108"/>
              </a:xfrm>
              <a:prstGeom prst="rect">
                <a:avLst/>
              </a:prstGeom>
              <a:blipFill>
                <a:blip r:embed="rId3"/>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4945215" y="8368134"/>
            <a:ext cx="2733185" cy="1531680"/>
          </a:xfrm>
          <a:prstGeom prst="rect">
            <a:avLst/>
          </a:prstGeom>
        </p:spPr>
      </p:pic>
    </p:spTree>
    <p:extLst>
      <p:ext uri="{BB962C8B-B14F-4D97-AF65-F5344CB8AC3E}">
        <p14:creationId xmlns:p14="http://schemas.microsoft.com/office/powerpoint/2010/main" val="268638181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347531">
            <a:off x="1217851" y="6127286"/>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21" name="TextBox 15"/>
          <p:cNvSpPr txBox="1"/>
          <p:nvPr/>
        </p:nvSpPr>
        <p:spPr>
          <a:xfrm>
            <a:off x="7386000" y="571500"/>
            <a:ext cx="9236821" cy="69303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LUYỆN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TẬP</a:t>
            </a:r>
            <a:endPar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2757346">
            <a:off x="-745704" y="-627796"/>
            <a:ext cx="4413812" cy="6157264"/>
          </a:xfrm>
          <a:prstGeom prst="rect">
            <a:avLst/>
          </a:prstGeom>
        </p:spPr>
      </p:pic>
    </p:spTree>
    <p:extLst>
      <p:ext uri="{BB962C8B-B14F-4D97-AF65-F5344CB8AC3E}">
        <p14:creationId xmlns:p14="http://schemas.microsoft.com/office/powerpoint/2010/main" val="904811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6220"/>
          <a:stretch/>
        </p:blipFill>
        <p:spPr>
          <a:xfrm>
            <a:off x="-383460" y="6047747"/>
            <a:ext cx="19054923" cy="4239255"/>
          </a:xfrm>
          <a:prstGeom prst="rect">
            <a:avLst/>
          </a:prstGeom>
        </p:spPr>
      </p:pic>
      <p:grpSp>
        <p:nvGrpSpPr>
          <p:cNvPr id="17" name="Group 16">
            <a:extLst>
              <a:ext uri="{FF2B5EF4-FFF2-40B4-BE49-F238E27FC236}">
                <a16:creationId xmlns:a16="http://schemas.microsoft.com/office/drawing/2014/main" id="{7F7B84D5-D82D-3448-D9E0-7A8E1AA000DF}"/>
              </a:ext>
            </a:extLst>
          </p:cNvPr>
          <p:cNvGrpSpPr/>
          <p:nvPr/>
        </p:nvGrpSpPr>
        <p:grpSpPr>
          <a:xfrm>
            <a:off x="2479586" y="741037"/>
            <a:ext cx="13798425" cy="7836500"/>
            <a:chOff x="1653057" y="494024"/>
            <a:chExt cx="9198950" cy="5224333"/>
          </a:xfrm>
        </p:grpSpPr>
        <p:pic>
          <p:nvPicPr>
            <p:cNvPr id="10" name="Picture 2">
              <a:extLst>
                <a:ext uri="{FF2B5EF4-FFF2-40B4-BE49-F238E27FC236}">
                  <a16:creationId xmlns:a16="http://schemas.microsoft.com/office/drawing/2014/main" id="{6AAD3FF8-0A95-4253-16DA-C6A110DE7D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3057" y="494024"/>
              <a:ext cx="4845654" cy="4731119"/>
            </a:xfrm>
            <a:prstGeom prst="rect">
              <a:avLst/>
            </a:prstGeom>
          </p:spPr>
        </p:pic>
        <p:pic>
          <p:nvPicPr>
            <p:cNvPr id="11" name="Picture 2">
              <a:extLst>
                <a:ext uri="{FF2B5EF4-FFF2-40B4-BE49-F238E27FC236}">
                  <a16:creationId xmlns:a16="http://schemas.microsoft.com/office/drawing/2014/main" id="{AD3C93F0-C046-4D86-D20C-0BFACCCA4F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06353" y="987238"/>
              <a:ext cx="4845654" cy="4731119"/>
            </a:xfrm>
            <a:prstGeom prst="rect">
              <a:avLst/>
            </a:prstGeom>
          </p:spPr>
        </p:pic>
      </p:grpSp>
      <p:pic>
        <p:nvPicPr>
          <p:cNvPr id="13" name="Picture 11">
            <a:extLst>
              <a:ext uri="{FF2B5EF4-FFF2-40B4-BE49-F238E27FC236}">
                <a16:creationId xmlns:a16="http://schemas.microsoft.com/office/drawing/2014/main" id="{7B40201E-42C1-D00F-32FA-716525D71F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18229" y="6543377"/>
            <a:ext cx="3069771" cy="3743624"/>
          </a:xfrm>
          <a:prstGeom prst="rect">
            <a:avLst/>
          </a:prstGeom>
        </p:spPr>
      </p:pic>
      <p:pic>
        <p:nvPicPr>
          <p:cNvPr id="14" name="Picture 20">
            <a:extLst>
              <a:ext uri="{FF2B5EF4-FFF2-40B4-BE49-F238E27FC236}">
                <a16:creationId xmlns:a16="http://schemas.microsoft.com/office/drawing/2014/main" id="{B9857C79-E675-553A-E9E7-F70015286F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 y="6249671"/>
            <a:ext cx="3472103" cy="4037330"/>
          </a:xfrm>
          <a:prstGeom prst="rect">
            <a:avLst/>
          </a:prstGeom>
        </p:spPr>
      </p:pic>
      <p:sp>
        <p:nvSpPr>
          <p:cNvPr id="16" name="TextBox 15">
            <a:extLst>
              <a:ext uri="{FF2B5EF4-FFF2-40B4-BE49-F238E27FC236}">
                <a16:creationId xmlns:a16="http://schemas.microsoft.com/office/drawing/2014/main" id="{09A18839-D799-FE47-8F7C-324684EB0894}"/>
              </a:ext>
            </a:extLst>
          </p:cNvPr>
          <p:cNvSpPr txBox="1"/>
          <p:nvPr/>
        </p:nvSpPr>
        <p:spPr>
          <a:xfrm>
            <a:off x="2895600" y="3585508"/>
            <a:ext cx="12875079" cy="1938992"/>
          </a:xfrm>
          <a:prstGeom prst="rect">
            <a:avLst/>
          </a:prstGeom>
          <a:noFill/>
        </p:spPr>
        <p:txBody>
          <a:bodyPr wrap="square">
            <a:spAutoFit/>
          </a:bodyPr>
          <a:lstStyle/>
          <a:p>
            <a:pPr algn="ctr"/>
            <a:r>
              <a:rPr lang="en-US" sz="12000" b="1" dirty="0">
                <a:latin typeface="Arial" panose="020B0604020202020204" pitchFamily="34" charset="0"/>
                <a:cs typeface="Arial" panose="020B0604020202020204" pitchFamily="34" charset="0"/>
              </a:rPr>
              <a:t>ONG </a:t>
            </a:r>
            <a:r>
              <a:rPr lang="en-US" sz="12000" b="1">
                <a:latin typeface="Arial" panose="020B0604020202020204" pitchFamily="34" charset="0"/>
                <a:cs typeface="Arial" panose="020B0604020202020204" pitchFamily="34" charset="0"/>
              </a:rPr>
              <a:t>TÌM </a:t>
            </a:r>
            <a:r>
              <a:rPr lang="en-US" sz="12000" b="1" smtClean="0">
                <a:latin typeface="Arial" panose="020B0604020202020204" pitchFamily="34" charset="0"/>
                <a:cs typeface="Arial" panose="020B0604020202020204" pitchFamily="34" charset="0"/>
              </a:rPr>
              <a:t>ĐIỂM</a:t>
            </a:r>
            <a:endParaRPr lang="en-US" sz="12000" b="1" dirty="0">
              <a:latin typeface="Arial" panose="020B060402020202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E074BB2E-F491-AFD3-D72C-EDC5FFBE164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199405" y="965926"/>
            <a:ext cx="1619526" cy="1358378"/>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247 0.04537 L -0.05247 0.04561 C -0.05299 0.04561 -0.06862 0.06644 -0.07213 0.07361 C -0.0737 0.0757 -0.07409 0.07894 -0.07526 0.08102 C -0.07643 0.0838 -0.07878 0.08635 -0.08034 0.08912 C -0.0819 0.09213 -0.08268 0.09514 -0.08503 0.09792 C -0.08737 0.10486 -0.09479 0.11783 -0.09479 0.11829 C -0.09831 0.13149 -0.09557 0.12315 -0.10456 0.14074 C -0.1112 0.15348 -0.10573 0.1426 -0.11159 0.15811 C -0.11354 0.1625 -0.11588 0.16644 -0.11745 0.17084 C -0.11823 0.17385 -0.11901 0.17662 -0.11979 0.17963 C -0.12292 0.19028 -0.12135 0.19121 -0.12799 0.20394 C -0.12917 0.20625 -0.13073 0.20834 -0.13151 0.21111 C -0.13268 0.2132 -0.13307 0.21598 -0.13346 0.21806 C -0.13424 0.2213 -0.13463 0.22385 -0.1362 0.22686 C -0.13737 0.2301 -0.13893 0.23357 -0.14049 0.23658 C -0.14206 0.23889 -0.14245 0.24121 -0.14323 0.24422 C -0.14401 0.24561 -0.1444 0.24815 -0.14479 0.24954 C -0.14596 0.25093 -0.14674 0.25255 -0.14792 0.25394 C -0.14948 0.25973 -0.15065 0.26621 -0.15338 0.27107 C -0.15651 0.27686 -0.15729 0.27917 -0.15963 0.28542 C -0.16003 0.2875 -0.16003 0.29051 -0.1612 0.29283 C -0.16237 0.29514 -0.16432 0.29723 -0.16588 0.3 C -0.16745 0.3044 -0.1694 0.30926 -0.17096 0.31412 C -0.17174 0.31713 -0.17253 0.32014 -0.1737 0.32292 C -0.17565 0.32639 -0.1776 0.32917 -0.17917 0.33264 C -0.18112 0.33658 -0.1819 0.34144 -0.18346 0.34537 C -0.18503 0.34815 -0.18698 0.35024 -0.18815 0.35301 C -0.18971 0.35556 -0.19049 0.35834 -0.19167 0.36135 C -0.19284 0.36366 -0.19323 0.36667 -0.19479 0.36852 C -0.19557 0.37061 -0.19713 0.37153 -0.19909 0.37292 C -0.20065 0.37547 -0.20221 0.37824 -0.20338 0.38125 C -0.20729 0.3919 -0.19948 0.38218 -0.20768 0.39399 C -0.2112 0.39885 -0.21549 0.40209 -0.21862 0.40695 C -0.22174 0.41181 -0.22526 0.41667 -0.22838 0.42153 C -0.22917 0.42361 -0.23034 0.42639 -0.2319 0.42848 C -0.24167 0.44098 -0.23112 0.42801 -0.24206 0.44005 C -0.2444 0.4426 -0.24635 0.44584 -0.24909 0.44885 C -0.25104 0.4507 -0.25338 0.45232 -0.25534 0.45417 C -0.25729 0.45649 -0.25885 0.45949 -0.26081 0.46181 C -0.26276 0.46389 -0.26471 0.46528 -0.26706 0.46736 C -0.27331 0.47269 -0.27799 0.47639 -0.28503 0.48033 C -0.2944 0.48519 -0.28854 0.48033 -0.29844 0.48727 C -0.30156 0.48959 -0.30469 0.4926 -0.30742 0.49445 C -0.31133 0.49653 -0.31445 0.49699 -0.31836 0.49885 C -0.32109 0.50024 -0.32383 0.50186 -0.32617 0.50278 C -0.33203 0.50556 -0.33867 0.50718 -0.34336 0.51042 C -0.34609 0.51158 -0.34883 0.51343 -0.35156 0.51436 C -0.35508 0.51574 -0.36094 0.51783 -0.36484 0.51875 C -0.36719 0.51922 -0.36992 0.51968 -0.37226 0.52014 C -0.38398 0.52269 -0.37226 0.52061 -0.3875 0.52315 C -0.38945 0.52408 -0.39141 0.52547 -0.39375 0.52547 C -0.39531 0.52662 -0.40937 0.52848 -0.41094 0.52894 C -0.42734 0.53195 -0.40234 0.52848 -0.42734 0.53195 L -0.51888 0.53033 C -0.52161 0.52986 -0.52435 0.52986 -0.52695 0.52894 C -0.5306 0.52755 -0.53411 0.525 -0.53906 0.52315 C -0.53997 0.52176 -0.54193 0.52061 -0.54427 0.51875 C -0.54544 0.51736 -0.5474 0.51574 -0.54857 0.51436 L -0.55208 0.51158 C -0.55286 0.50903 -0.55325 0.50672 -0.55404 0.50417 C -0.55482 0.50186 -0.55716 0.50024 -0.55716 0.49746 C -0.55716 0.49491 -0.55482 0.47986 -0.55286 0.47593 C -0.55208 0.47315 -0.55013 0.47107 -0.54857 0.46875 C -0.54661 0.46528 -0.54505 0.46181 -0.5431 0.45857 C -0.54193 0.45602 -0.54075 0.45278 -0.53906 0.45162 C -0.53529 0.44977 -0.53138 0.4507 -0.52851 0.45024 C -0.51094 0.45162 -0.49375 0.45232 -0.47695 0.45417 C -0.47539 0.45463 -0.47383 0.45602 -0.4724 0.45695 C -0.46888 0.46042 -0.46615 0.46621 -0.46341 0.47014 C -0.46172 0.47269 -0.4599 0.475 -0.45794 0.47709 C -0.45781 0.48125 -0.45781 0.48565 -0.45703 0.49005 C -0.45677 0.49306 -0.45625 0.49584 -0.45625 0.49885 C -0.45638 0.50857 -0.45677 0.51783 -0.45794 0.52755 C -0.4582 0.52894 -0.4595 0.52986 -0.4599 0.53195 C -0.46146 0.53635 -0.46263 0.54121 -0.46419 0.54607 C -0.46615 0.55186 -0.46797 0.55857 -0.47161 0.56297 C -0.47305 0.56505 -0.47461 0.5669 -0.47591 0.56875 C -0.4849 0.58334 -0.47279 0.56829 -0.48594 0.58426 C -0.49154 0.59167 -0.5043 0.60232 -0.5082 0.6044 C -0.5125 0.60764 -0.51641 0.61065 -0.5207 0.61297 C -0.5263 0.61644 -0.53216 0.61783 -0.53906 0.62037 C -0.54075 0.62176 -0.54388 0.62361 -0.54661 0.62477 C -0.54974 0.6257 -0.55208 0.62662 -0.55482 0.62755 C -0.58021 0.63496 -0.57396 0.63334 -0.59075 0.63635 C -0.61615 0.63449 -0.64154 0.63449 -0.66693 0.63195 C -0.66888 0.63195 -0.67057 0.62963 -0.6724 0.62755 C -0.67604 0.62315 -0.68307 0.61297 -0.68307 0.61343 C -0.68385 0.61111 -0.68424 0.60926 -0.6849 0.60764 C -0.68841 0.59352 -0.68802 0.58588 -0.68411 0.56736 C -0.68333 0.56482 -0.67318 0.56065 -0.6724 0.56019 C -0.66224 0.56065 -0.65208 0.55996 -0.64193 0.56158 C -0.63763 0.5625 -0.63763 0.57037 -0.63646 0.57454 C -0.63255 0.59306 -0.63529 0.57894 -0.63216 0.59607 C -0.63255 0.61389 -0.63255 0.63149 -0.63372 0.64908 C -0.6345 0.6544 -0.63646 0.66065 -0.63841 0.66459 C -0.63958 0.66806 -0.64115 0.67176 -0.6431 0.67477 C -0.64544 0.67963 -0.647 0.67871 -0.65013 0.68195 C -0.65208 0.68403 -0.65404 0.68727 -0.65638 0.68936 C -0.65833 0.69121 -0.66068 0.69167 -0.66341 0.69329 C -0.67135 0.69861 -0.66966 0.69908 -0.67943 0.70047 C -0.68503 0.70139 -0.69075 0.70139 -0.69661 0.70232 C -0.70846 0.70047 -0.72044 0.7 -0.73255 0.69769 C -0.73802 0.69653 -0.7599 0.68727 -0.76654 0.68311 C -0.79635 0.6669 -0.76588 0.68102 -0.78971 0.67037 C -0.79206 0.66783 -0.79753 0.66158 -0.7987 0.65764 C -0.80026 0.6544 -0.80221 0.6382 -0.80221 0.63635 C -0.80182 0.61783 -0.80651 0.59699 -0.79596 0.58588 C -0.7944 0.58426 -0.79245 0.58426 -0.79049 0.58287 C -0.78333 0.5838 -0.7763 0.58334 -0.76927 0.58426 C -0.76823 0.58496 -0.76771 0.58635 -0.76732 0.58727 C -0.76654 0.59213 -0.76615 0.59699 -0.76549 0.60186 C -0.76458 0.62223 -0.76393 0.6213 -0.76654 0.64213 C -0.76693 0.64514 -0.7694 0.65348 -0.77083 0.65625 C -0.77174 0.65764 -0.77279 0.65811 -0.77357 0.65926 C -0.7845 0.67176 -0.77213 0.65834 -0.78255 0.66899 C -0.7845 0.67084 -0.78581 0.67385 -0.78815 0.67477 C -0.79245 0.67755 -0.79753 0.67917 -0.80221 0.68056 C -0.80846 0.68195 -0.81432 0.68149 -0.82018 0.68195 C -0.82799 0.6801 -0.83073 0.68311 -0.84284 0.67616 C -0.85534 0.66852 -0.88659 0.66204 -0.89401 0.63774 C -0.90807 0.59306 -0.89479 0.62616 -0.90573 0.58426 C -0.9069 0.5794 -0.91237 0.57037 -0.91393 0.56551 C -0.91471 0.56204 -0.91354 0.56389 -0.91432 0.56019 C -0.91471 0.55625 -0.91601 0.54931 -0.91641 0.54561 C -0.91719 0.53473 -0.90221 0.53473 -0.90378 0.52454 C -0.90417 0.51968 -0.90495 0.51482 -0.90534 0.51042 C -0.90612 0.50324 -0.9069 0.49584 -0.90729 0.48866 C -0.90768 0.48565 -0.90807 0.48334 -0.90807 0.48033 C -0.90885 0.47223 -0.90885 0.46875 -0.91003 0.46181 C -0.91042 0.45996 -0.91081 0.45857 -0.91081 0.45695 C -0.9112 0.45324 -0.9112 0.44931 -0.91198 0.44584 C -0.91198 0.44399 -0.91315 0.44306 -0.91354 0.44144 C -0.91471 0.4382 -0.91588 0.43473 -0.91706 0.43172 C -0.91784 0.4294 -0.91823 0.42686 -0.91901 0.42408 C -0.9194 0.42246 -0.9194 0.42014 -0.91979 0.41875 C -0.92018 0.41713 -0.92096 0.41667 -0.92174 0.41574 C -0.92213 0.41436 -0.92213 0.41274 -0.92253 0.41135 C -0.92331 0.40857 -0.92565 0.40463 -0.92721 0.40301 C -0.92838 0.40116 -0.93034 0.40024 -0.93151 0.39838 C -0.94128 0.38704 -0.93229 0.39352 -0.94753 0.38125 C -0.94948 0.37986 -0.95104 0.37824 -0.95299 0.37686 C -0.95495 0.37593 -0.9569 0.37547 -0.95846 0.37408 C -0.96042 0.37246 -0.96198 0.37014 -0.96393 0.36852 C -0.99362 0.34375 -0.97292 0.36528 -0.99167 0.34283 C -0.99792 0.33473 -0.99753 0.33704 -1.00338 0.32824 C -1.00534 0.32593 -1.00729 0.32292 -1.00885 0.31991 C -1.01003 0.31667 -1.01081 0.3132 -1.01237 0.30973 C -1.0237 0.28311 -1.01354 0.31181 -1.0237 0.27963 C -1.02799 0.25093 -1.0237 0.28449 -1.02643 0.25093 C -1.02721 0.24607 -1.02799 0.24121 -1.02838 0.23658 C -1.02878 0.23357 -1.02917 0.2301 -1.02917 0.22686 C -1.02917 0.21713 -1.02917 0.2044 -1.02643 0.19514 C -1.02565 0.19213 -1.02448 0.18936 -1.02292 0.18681 C -1.02057 0.18149 -1.01784 0.17709 -1.0151 0.17269 C -1.01276 0.16945 -1.01081 0.16644 -1.00885 0.16412 C -1.00299 0.15672 -1.00143 0.15533 -0.99635 0.14954 C -0.98932 0.15047 -0.98698 0.15047 -0.98073 0.15232 C -0.97995 0.15278 -0.97838 0.15348 -0.97721 0.15394 C -0.97565 0.1544 -0.97448 0.15579 -0.97292 0.15672 C -0.96823 0.15973 -0.96823 0.15926 -0.96393 0.16111 C -0.96237 0.1625 -0.96081 0.16412 -0.95963 0.16505 C -0.95221 0.1713 -0.95534 0.16736 -0.94831 0.17524 C -0.93268 0.19375 -0.93698 0.18889 -0.92331 0.20672 C -0.92213 0.2088 -0.92057 0.21065 -0.91901 0.21274 C -0.91784 0.21412 -0.91628 0.21505 -0.91549 0.2169 C -0.91471 0.21806 -0.91393 0.21991 -0.91276 0.2213 C -0.91081 0.22385 -0.90846 0.2257 -0.90651 0.22824 C -0.90495 0.2301 -0.90417 0.23218 -0.90299 0.23403 C -0.90182 0.23496 -0.89948 0.22871 -0.8987 0.2301 C -0.89206 0.2419 -0.8901 0.22732 -0.8862 0.22732 C -0.84323 0.19329 -0.80846 0.1801 -0.76549 0.14653 C -0.72435 0.18056 -0.67604 0.19121 -0.6349 0.2257 C -0.60247 0.16111 -0.56497 0.11899 -0.53255 0.05463 " pathEditMode="relative" rAng="0" ptsTypes="AAAAAAAAAAAAAAAAAAAAAAAAAAAAAAAAAAAAAAAAAAAAAAAAAAAAAAAAAAAAAAAAAAAAAAAAAAAAAAAAAAAAAAAAAAAAAAAAAAAAAAAAAAAAAAAAAAAAAAAAAAAAAAAAAAAAAAAAAAAAAAAAAAAAAAAAAAAAAAAAAAAAAAAAAAAAAA">
                                      <p:cBhvr>
                                        <p:cTn id="6" dur="4000" fill="hold"/>
                                        <p:tgtEl>
                                          <p:spTgt spid="18"/>
                                        </p:tgtEl>
                                        <p:attrNameLst>
                                          <p:attrName>ppt_x</p:attrName>
                                          <p:attrName>ppt_y</p:attrName>
                                        </p:attrNameLst>
                                      </p:cBhvr>
                                      <p:rCtr x="-48841" y="3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40FE0D9-77A0-22F4-5E64-35CC10E6E499}"/>
              </a:ext>
            </a:extLst>
          </p:cNvPr>
          <p:cNvPicPr>
            <a:picLocks noChangeAspect="1"/>
          </p:cNvPicPr>
          <p:nvPr/>
        </p:nvPicPr>
        <p:blipFill>
          <a:blip r:embed="rId2"/>
          <a:stretch>
            <a:fillRect/>
          </a:stretch>
        </p:blipFill>
        <p:spPr>
          <a:xfrm>
            <a:off x="10352180" y="3686625"/>
            <a:ext cx="2709594" cy="2920221"/>
          </a:xfrm>
          <a:prstGeom prst="rect">
            <a:avLst/>
          </a:prstGeom>
        </p:spPr>
      </p:pic>
      <p:pic>
        <p:nvPicPr>
          <p:cNvPr id="26" name="Picture 25">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10344132" y="3650155"/>
            <a:ext cx="2717642" cy="2966453"/>
          </a:xfrm>
          <a:prstGeom prst="rect">
            <a:avLst/>
          </a:prstGeom>
        </p:spPr>
      </p:pic>
      <p:pic>
        <p:nvPicPr>
          <p:cNvPr id="59" name="Picture 58">
            <a:extLst>
              <a:ext uri="{FF2B5EF4-FFF2-40B4-BE49-F238E27FC236}">
                <a16:creationId xmlns:a16="http://schemas.microsoft.com/office/drawing/2014/main" id="{9612678B-EE75-55FB-C072-8EB9686A1495}"/>
              </a:ext>
            </a:extLst>
          </p:cNvPr>
          <p:cNvPicPr>
            <a:picLocks noChangeAspect="1"/>
          </p:cNvPicPr>
          <p:nvPr/>
        </p:nvPicPr>
        <p:blipFill>
          <a:blip r:embed="rId2"/>
          <a:stretch>
            <a:fillRect/>
          </a:stretch>
        </p:blipFill>
        <p:spPr>
          <a:xfrm>
            <a:off x="9078966" y="1415334"/>
            <a:ext cx="2701622" cy="3038642"/>
          </a:xfrm>
          <a:prstGeom prst="rect">
            <a:avLst/>
          </a:prstGeom>
        </p:spPr>
      </p:pic>
      <p:pic>
        <p:nvPicPr>
          <p:cNvPr id="25" name="Picture 24">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9090314" y="1453575"/>
            <a:ext cx="2717642" cy="2966453"/>
          </a:xfrm>
          <a:prstGeom prst="rect">
            <a:avLst/>
          </a:prstGeom>
        </p:spPr>
      </p:pic>
      <p:pic>
        <p:nvPicPr>
          <p:cNvPr id="57" name="Picture 56">
            <a:extLst>
              <a:ext uri="{FF2B5EF4-FFF2-40B4-BE49-F238E27FC236}">
                <a16:creationId xmlns:a16="http://schemas.microsoft.com/office/drawing/2014/main" id="{A9C0A663-C785-59DF-11A9-C34CFD7BAF23}"/>
              </a:ext>
            </a:extLst>
          </p:cNvPr>
          <p:cNvPicPr>
            <a:picLocks noChangeAspect="1"/>
          </p:cNvPicPr>
          <p:nvPr/>
        </p:nvPicPr>
        <p:blipFill>
          <a:blip r:embed="rId4"/>
          <a:stretch>
            <a:fillRect/>
          </a:stretch>
        </p:blipFill>
        <p:spPr>
          <a:xfrm>
            <a:off x="6502858" y="1430382"/>
            <a:ext cx="2717642" cy="3028145"/>
          </a:xfrm>
          <a:prstGeom prst="rect">
            <a:avLst/>
          </a:prstGeom>
        </p:spPr>
      </p:pic>
      <p:pic>
        <p:nvPicPr>
          <p:cNvPr id="24" name="Picture 23">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6514901" y="1451667"/>
            <a:ext cx="2717642" cy="2966453"/>
          </a:xfrm>
          <a:prstGeom prst="rect">
            <a:avLst/>
          </a:prstGeom>
        </p:spPr>
      </p:pic>
      <p:pic>
        <p:nvPicPr>
          <p:cNvPr id="3" name="Picture 3"/>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46220"/>
          <a:stretch/>
        </p:blipFill>
        <p:spPr>
          <a:xfrm>
            <a:off x="10588" y="6745950"/>
            <a:ext cx="18288000" cy="4239255"/>
          </a:xfrm>
          <a:prstGeom prst="rect">
            <a:avLst/>
          </a:prstGeom>
        </p:spPr>
      </p:pic>
      <p:sp>
        <p:nvSpPr>
          <p:cNvPr id="29" name="Rectangle 28">
            <a:extLst>
              <a:ext uri="{FF2B5EF4-FFF2-40B4-BE49-F238E27FC236}">
                <a16:creationId xmlns:a16="http://schemas.microsoft.com/office/drawing/2014/main" id="{272B5F64-02D6-029A-122D-C6A1A1A3D863}"/>
              </a:ext>
            </a:extLst>
          </p:cNvPr>
          <p:cNvSpPr/>
          <p:nvPr/>
        </p:nvSpPr>
        <p:spPr>
          <a:xfrm>
            <a:off x="0" y="9171710"/>
            <a:ext cx="9144000" cy="1115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D29C2FA-8DC5-E711-B80A-79A7EED8403E}"/>
              </a:ext>
            </a:extLst>
          </p:cNvPr>
          <p:cNvSpPr/>
          <p:nvPr/>
        </p:nvSpPr>
        <p:spPr>
          <a:xfrm>
            <a:off x="9143999" y="9171709"/>
            <a:ext cx="9143999" cy="1115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cs typeface="Arial" panose="020B0604020202020204" pitchFamily="34" charset="0"/>
            </a:endParaRPr>
          </a:p>
        </p:txBody>
      </p:sp>
      <p:pic>
        <p:nvPicPr>
          <p:cNvPr id="31" name="Picture 39">
            <a:hlinkClick r:id="" action="ppaction://noaction"/>
            <a:extLst>
              <a:ext uri="{FF2B5EF4-FFF2-40B4-BE49-F238E27FC236}">
                <a16:creationId xmlns:a16="http://schemas.microsoft.com/office/drawing/2014/main" id="{E44E7FEC-0258-B610-4CD0-F6C34713D4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38454" y="8510603"/>
            <a:ext cx="1611093" cy="1787621"/>
          </a:xfrm>
          <a:prstGeom prst="rect">
            <a:avLst/>
          </a:prstGeom>
        </p:spPr>
      </p:pic>
      <p:pic>
        <p:nvPicPr>
          <p:cNvPr id="58" name="Picture 57">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5239979" y="3723223"/>
            <a:ext cx="2717642" cy="2966453"/>
          </a:xfrm>
          <a:prstGeom prst="rect">
            <a:avLst/>
          </a:prstGeom>
        </p:spPr>
      </p:pic>
      <p:pic>
        <p:nvPicPr>
          <p:cNvPr id="62" name="Picture 61">
            <a:extLst>
              <a:ext uri="{FF2B5EF4-FFF2-40B4-BE49-F238E27FC236}">
                <a16:creationId xmlns:a16="http://schemas.microsoft.com/office/drawing/2014/main" id="{F19CAA17-DCB0-F706-C7FD-80E497704C9F}"/>
              </a:ext>
            </a:extLst>
          </p:cNvPr>
          <p:cNvPicPr>
            <a:picLocks noChangeAspect="1"/>
          </p:cNvPicPr>
          <p:nvPr/>
        </p:nvPicPr>
        <p:blipFill>
          <a:blip r:embed="rId3"/>
          <a:stretch>
            <a:fillRect/>
          </a:stretch>
        </p:blipFill>
        <p:spPr>
          <a:xfrm>
            <a:off x="7802608" y="3677421"/>
            <a:ext cx="2717642" cy="2966453"/>
          </a:xfrm>
          <a:prstGeom prst="rect">
            <a:avLst/>
          </a:prstGeom>
        </p:spPr>
      </p:pic>
      <p:pic>
        <p:nvPicPr>
          <p:cNvPr id="39" name="Picture 38">
            <a:hlinkClick r:id="rId9" action="ppaction://hlinksldjump"/>
            <a:extLst>
              <a:ext uri="{FF2B5EF4-FFF2-40B4-BE49-F238E27FC236}">
                <a16:creationId xmlns:a16="http://schemas.microsoft.com/office/drawing/2014/main" id="{54038B36-7B32-1923-F2D1-49DF837DD981}"/>
              </a:ext>
            </a:extLst>
          </p:cNvPr>
          <p:cNvPicPr>
            <a:picLocks noChangeAspect="1"/>
          </p:cNvPicPr>
          <p:nvPr/>
        </p:nvPicPr>
        <p:blipFill>
          <a:blip r:embed="rId10"/>
          <a:stretch>
            <a:fillRect/>
          </a:stretch>
        </p:blipFill>
        <p:spPr>
          <a:xfrm>
            <a:off x="5272063" y="3707181"/>
            <a:ext cx="2606040" cy="3017519"/>
          </a:xfrm>
          <a:prstGeom prst="rect">
            <a:avLst/>
          </a:prstGeom>
        </p:spPr>
      </p:pic>
      <p:pic>
        <p:nvPicPr>
          <p:cNvPr id="40" name="Picture 39">
            <a:hlinkClick r:id="rId11" action="ppaction://hlinksldjump"/>
            <a:extLst>
              <a:ext uri="{FF2B5EF4-FFF2-40B4-BE49-F238E27FC236}">
                <a16:creationId xmlns:a16="http://schemas.microsoft.com/office/drawing/2014/main" id="{0DF68C1E-2179-B34A-BCEB-70C476CED70B}"/>
              </a:ext>
            </a:extLst>
          </p:cNvPr>
          <p:cNvPicPr>
            <a:picLocks noChangeAspect="1"/>
          </p:cNvPicPr>
          <p:nvPr/>
        </p:nvPicPr>
        <p:blipFill>
          <a:blip r:embed="rId12"/>
          <a:stretch>
            <a:fillRect/>
          </a:stretch>
        </p:blipFill>
        <p:spPr>
          <a:xfrm>
            <a:off x="6548497" y="1435625"/>
            <a:ext cx="2606040" cy="3028145"/>
          </a:xfrm>
          <a:prstGeom prst="rect">
            <a:avLst/>
          </a:prstGeom>
        </p:spPr>
      </p:pic>
      <p:pic>
        <p:nvPicPr>
          <p:cNvPr id="41" name="Picture 40">
            <a:hlinkClick r:id="rId13" action="ppaction://hlinksldjump"/>
            <a:extLst>
              <a:ext uri="{FF2B5EF4-FFF2-40B4-BE49-F238E27FC236}">
                <a16:creationId xmlns:a16="http://schemas.microsoft.com/office/drawing/2014/main" id="{EA846E30-F607-6821-3333-3FA45B446778}"/>
              </a:ext>
            </a:extLst>
          </p:cNvPr>
          <p:cNvPicPr>
            <a:picLocks noChangeAspect="1"/>
          </p:cNvPicPr>
          <p:nvPr/>
        </p:nvPicPr>
        <p:blipFill>
          <a:blip r:embed="rId14"/>
          <a:stretch>
            <a:fillRect/>
          </a:stretch>
        </p:blipFill>
        <p:spPr>
          <a:xfrm>
            <a:off x="7840979" y="3631771"/>
            <a:ext cx="2606040" cy="3028145"/>
          </a:xfrm>
          <a:prstGeom prst="rect">
            <a:avLst/>
          </a:prstGeom>
        </p:spPr>
      </p:pic>
      <p:pic>
        <p:nvPicPr>
          <p:cNvPr id="42" name="Picture 41">
            <a:hlinkClick r:id="rId15" action="ppaction://hlinksldjump"/>
            <a:extLst>
              <a:ext uri="{FF2B5EF4-FFF2-40B4-BE49-F238E27FC236}">
                <a16:creationId xmlns:a16="http://schemas.microsoft.com/office/drawing/2014/main" id="{F97F94B7-8D57-78D5-30C3-BD3FC95FE1DA}"/>
              </a:ext>
            </a:extLst>
          </p:cNvPr>
          <p:cNvPicPr>
            <a:picLocks noChangeAspect="1"/>
          </p:cNvPicPr>
          <p:nvPr/>
        </p:nvPicPr>
        <p:blipFill>
          <a:blip r:embed="rId16"/>
          <a:stretch>
            <a:fillRect/>
          </a:stretch>
        </p:blipFill>
        <p:spPr>
          <a:xfrm>
            <a:off x="9126469" y="1410783"/>
            <a:ext cx="2606040" cy="3028145"/>
          </a:xfrm>
          <a:prstGeom prst="rect">
            <a:avLst/>
          </a:prstGeom>
        </p:spPr>
      </p:pic>
      <p:pic>
        <p:nvPicPr>
          <p:cNvPr id="43" name="Picture 42">
            <a:hlinkClick r:id="rId17" action="ppaction://hlinksldjump"/>
            <a:extLst>
              <a:ext uri="{FF2B5EF4-FFF2-40B4-BE49-F238E27FC236}">
                <a16:creationId xmlns:a16="http://schemas.microsoft.com/office/drawing/2014/main" id="{81F2874D-0A02-694D-D5EE-6801F0E9C97B}"/>
              </a:ext>
            </a:extLst>
          </p:cNvPr>
          <p:cNvPicPr>
            <a:picLocks noChangeAspect="1"/>
          </p:cNvPicPr>
          <p:nvPr/>
        </p:nvPicPr>
        <p:blipFill>
          <a:blip r:embed="rId18"/>
          <a:stretch>
            <a:fillRect/>
          </a:stretch>
        </p:blipFill>
        <p:spPr>
          <a:xfrm>
            <a:off x="10407493" y="3631762"/>
            <a:ext cx="2606040" cy="3017519"/>
          </a:xfrm>
          <a:prstGeom prst="rect">
            <a:avLst/>
          </a:prstGeom>
        </p:spPr>
      </p:pic>
      <p:pic>
        <p:nvPicPr>
          <p:cNvPr id="67" name="Picture 15">
            <a:extLst>
              <a:ext uri="{FF2B5EF4-FFF2-40B4-BE49-F238E27FC236}">
                <a16:creationId xmlns:a16="http://schemas.microsoft.com/office/drawing/2014/main" id="{6862AA29-9A43-BC5F-5F2F-58F5A5D7DF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5806048" y="1"/>
            <a:ext cx="2492540" cy="2596397"/>
          </a:xfrm>
          <a:prstGeom prst="rect">
            <a:avLst/>
          </a:prstGeom>
        </p:spPr>
      </p:pic>
      <p:pic>
        <p:nvPicPr>
          <p:cNvPr id="68" name="Picture 22">
            <a:extLst>
              <a:ext uri="{FF2B5EF4-FFF2-40B4-BE49-F238E27FC236}">
                <a16:creationId xmlns:a16="http://schemas.microsoft.com/office/drawing/2014/main" id="{EEF6FF90-6C16-2601-BB22-A0B3CA1680F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77351" y="1"/>
            <a:ext cx="2244339" cy="3022679"/>
          </a:xfrm>
          <a:prstGeom prst="rect">
            <a:avLst/>
          </a:prstGeom>
        </p:spPr>
      </p:pic>
    </p:spTree>
    <p:extLst>
      <p:ext uri="{BB962C8B-B14F-4D97-AF65-F5344CB8AC3E}">
        <p14:creationId xmlns:p14="http://schemas.microsoft.com/office/powerpoint/2010/main" val="278100942"/>
      </p:ext>
    </p:extLst>
  </p:cSld>
  <p:clrMapOvr>
    <a:masterClrMapping/>
  </p:clrMapOvr>
  <p:transition spd="med">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9"/>
                                        </p:tgtEl>
                                        <p:attrNameLst>
                                          <p:attrName>ppt_w</p:attrName>
                                        </p:attrNameLst>
                                      </p:cBhvr>
                                      <p:tavLst>
                                        <p:tav tm="0">
                                          <p:val>
                                            <p:strVal val="ppt_w"/>
                                          </p:val>
                                        </p:tav>
                                        <p:tav tm="100000">
                                          <p:val>
                                            <p:fltVal val="0"/>
                                          </p:val>
                                        </p:tav>
                                      </p:tavLst>
                                    </p:anim>
                                    <p:anim calcmode="lin" valueType="num">
                                      <p:cBhvr>
                                        <p:cTn id="7" dur="1000"/>
                                        <p:tgtEl>
                                          <p:spTgt spid="39"/>
                                        </p:tgtEl>
                                        <p:attrNameLst>
                                          <p:attrName>ppt_h</p:attrName>
                                        </p:attrNameLst>
                                      </p:cBhvr>
                                      <p:tavLst>
                                        <p:tav tm="0">
                                          <p:val>
                                            <p:strVal val="ppt_h"/>
                                          </p:val>
                                        </p:tav>
                                        <p:tav tm="100000">
                                          <p:val>
                                            <p:fltVal val="0"/>
                                          </p:val>
                                        </p:tav>
                                      </p:tavLst>
                                    </p:anim>
                                    <p:anim calcmode="lin" valueType="num">
                                      <p:cBhvr>
                                        <p:cTn id="8" dur="1000"/>
                                        <p:tgtEl>
                                          <p:spTgt spid="39"/>
                                        </p:tgtEl>
                                        <p:attrNameLst>
                                          <p:attrName>style.rotation</p:attrName>
                                        </p:attrNameLst>
                                      </p:cBhvr>
                                      <p:tavLst>
                                        <p:tav tm="0">
                                          <p:val>
                                            <p:fltVal val="0"/>
                                          </p:val>
                                        </p:tav>
                                        <p:tav tm="100000">
                                          <p:val>
                                            <p:fltVal val="90"/>
                                          </p:val>
                                        </p:tav>
                                      </p:tavLst>
                                    </p:anim>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40"/>
                                        </p:tgtEl>
                                        <p:attrNameLst>
                                          <p:attrName>ppt_w</p:attrName>
                                        </p:attrNameLst>
                                      </p:cBhvr>
                                      <p:tavLst>
                                        <p:tav tm="0">
                                          <p:val>
                                            <p:strVal val="ppt_w"/>
                                          </p:val>
                                        </p:tav>
                                        <p:tav tm="100000">
                                          <p:val>
                                            <p:fltVal val="0"/>
                                          </p:val>
                                        </p:tav>
                                      </p:tavLst>
                                    </p:anim>
                                    <p:anim calcmode="lin" valueType="num">
                                      <p:cBhvr>
                                        <p:cTn id="16" dur="1000"/>
                                        <p:tgtEl>
                                          <p:spTgt spid="40"/>
                                        </p:tgtEl>
                                        <p:attrNameLst>
                                          <p:attrName>ppt_h</p:attrName>
                                        </p:attrNameLst>
                                      </p:cBhvr>
                                      <p:tavLst>
                                        <p:tav tm="0">
                                          <p:val>
                                            <p:strVal val="ppt_h"/>
                                          </p:val>
                                        </p:tav>
                                        <p:tav tm="100000">
                                          <p:val>
                                            <p:fltVal val="0"/>
                                          </p:val>
                                        </p:tav>
                                      </p:tavLst>
                                    </p:anim>
                                    <p:anim calcmode="lin" valueType="num">
                                      <p:cBhvr>
                                        <p:cTn id="17" dur="1000"/>
                                        <p:tgtEl>
                                          <p:spTgt spid="40"/>
                                        </p:tgtEl>
                                        <p:attrNameLst>
                                          <p:attrName>style.rotation</p:attrName>
                                        </p:attrNameLst>
                                      </p:cBhvr>
                                      <p:tavLst>
                                        <p:tav tm="0">
                                          <p:val>
                                            <p:fltVal val="0"/>
                                          </p:val>
                                        </p:tav>
                                        <p:tav tm="100000">
                                          <p:val>
                                            <p:fltVal val="90"/>
                                          </p:val>
                                        </p:tav>
                                      </p:tavLst>
                                    </p:anim>
                                    <p:animEffect transition="out" filter="fade">
                                      <p:cBhvr>
                                        <p:cTn id="18" dur="1000"/>
                                        <p:tgtEl>
                                          <p:spTgt spid="40"/>
                                        </p:tgtEl>
                                      </p:cBhvr>
                                    </p:animEffect>
                                    <p:set>
                                      <p:cBhvr>
                                        <p:cTn id="19"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41"/>
                                        </p:tgtEl>
                                        <p:attrNameLst>
                                          <p:attrName>ppt_w</p:attrName>
                                        </p:attrNameLst>
                                      </p:cBhvr>
                                      <p:tavLst>
                                        <p:tav tm="0">
                                          <p:val>
                                            <p:strVal val="ppt_w"/>
                                          </p:val>
                                        </p:tav>
                                        <p:tav tm="100000">
                                          <p:val>
                                            <p:fltVal val="0"/>
                                          </p:val>
                                        </p:tav>
                                      </p:tavLst>
                                    </p:anim>
                                    <p:anim calcmode="lin" valueType="num">
                                      <p:cBhvr>
                                        <p:cTn id="25" dur="1000"/>
                                        <p:tgtEl>
                                          <p:spTgt spid="41"/>
                                        </p:tgtEl>
                                        <p:attrNameLst>
                                          <p:attrName>ppt_h</p:attrName>
                                        </p:attrNameLst>
                                      </p:cBhvr>
                                      <p:tavLst>
                                        <p:tav tm="0">
                                          <p:val>
                                            <p:strVal val="ppt_h"/>
                                          </p:val>
                                        </p:tav>
                                        <p:tav tm="100000">
                                          <p:val>
                                            <p:fltVal val="0"/>
                                          </p:val>
                                        </p:tav>
                                      </p:tavLst>
                                    </p:anim>
                                    <p:anim calcmode="lin" valueType="num">
                                      <p:cBhvr>
                                        <p:cTn id="26" dur="1000"/>
                                        <p:tgtEl>
                                          <p:spTgt spid="41"/>
                                        </p:tgtEl>
                                        <p:attrNameLst>
                                          <p:attrName>style.rotation</p:attrName>
                                        </p:attrNameLst>
                                      </p:cBhvr>
                                      <p:tavLst>
                                        <p:tav tm="0">
                                          <p:val>
                                            <p:fltVal val="0"/>
                                          </p:val>
                                        </p:tav>
                                        <p:tav tm="100000">
                                          <p:val>
                                            <p:fltVal val="90"/>
                                          </p:val>
                                        </p:tav>
                                      </p:tavLst>
                                    </p:anim>
                                    <p:animEffect transition="out" filter="fade">
                                      <p:cBhvr>
                                        <p:cTn id="27" dur="1000"/>
                                        <p:tgtEl>
                                          <p:spTgt spid="41"/>
                                        </p:tgtEl>
                                      </p:cBhvr>
                                    </p:animEffect>
                                    <p:set>
                                      <p:cBhvr>
                                        <p:cTn id="2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42"/>
                                        </p:tgtEl>
                                        <p:attrNameLst>
                                          <p:attrName>ppt_w</p:attrName>
                                        </p:attrNameLst>
                                      </p:cBhvr>
                                      <p:tavLst>
                                        <p:tav tm="0">
                                          <p:val>
                                            <p:strVal val="ppt_w"/>
                                          </p:val>
                                        </p:tav>
                                        <p:tav tm="100000">
                                          <p:val>
                                            <p:fltVal val="0"/>
                                          </p:val>
                                        </p:tav>
                                      </p:tavLst>
                                    </p:anim>
                                    <p:anim calcmode="lin" valueType="num">
                                      <p:cBhvr>
                                        <p:cTn id="34" dur="1000"/>
                                        <p:tgtEl>
                                          <p:spTgt spid="42"/>
                                        </p:tgtEl>
                                        <p:attrNameLst>
                                          <p:attrName>ppt_h</p:attrName>
                                        </p:attrNameLst>
                                      </p:cBhvr>
                                      <p:tavLst>
                                        <p:tav tm="0">
                                          <p:val>
                                            <p:strVal val="ppt_h"/>
                                          </p:val>
                                        </p:tav>
                                        <p:tav tm="100000">
                                          <p:val>
                                            <p:fltVal val="0"/>
                                          </p:val>
                                        </p:tav>
                                      </p:tavLst>
                                    </p:anim>
                                    <p:anim calcmode="lin" valueType="num">
                                      <p:cBhvr>
                                        <p:cTn id="35" dur="1000"/>
                                        <p:tgtEl>
                                          <p:spTgt spid="42"/>
                                        </p:tgtEl>
                                        <p:attrNameLst>
                                          <p:attrName>style.rotation</p:attrName>
                                        </p:attrNameLst>
                                      </p:cBhvr>
                                      <p:tavLst>
                                        <p:tav tm="0">
                                          <p:val>
                                            <p:fltVal val="0"/>
                                          </p:val>
                                        </p:tav>
                                        <p:tav tm="100000">
                                          <p:val>
                                            <p:fltVal val="90"/>
                                          </p:val>
                                        </p:tav>
                                      </p:tavLst>
                                    </p:anim>
                                    <p:animEffect transition="out" filter="fade">
                                      <p:cBhvr>
                                        <p:cTn id="36" dur="1000"/>
                                        <p:tgtEl>
                                          <p:spTgt spid="42"/>
                                        </p:tgtEl>
                                      </p:cBhvr>
                                    </p:animEffect>
                                    <p:set>
                                      <p:cBhvr>
                                        <p:cTn id="37"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43"/>
                                        </p:tgtEl>
                                        <p:attrNameLst>
                                          <p:attrName>ppt_w</p:attrName>
                                        </p:attrNameLst>
                                      </p:cBhvr>
                                      <p:tavLst>
                                        <p:tav tm="0">
                                          <p:val>
                                            <p:strVal val="ppt_w"/>
                                          </p:val>
                                        </p:tav>
                                        <p:tav tm="100000">
                                          <p:val>
                                            <p:fltVal val="0"/>
                                          </p:val>
                                        </p:tav>
                                      </p:tavLst>
                                    </p:anim>
                                    <p:anim calcmode="lin" valueType="num">
                                      <p:cBhvr>
                                        <p:cTn id="43" dur="1000"/>
                                        <p:tgtEl>
                                          <p:spTgt spid="43"/>
                                        </p:tgtEl>
                                        <p:attrNameLst>
                                          <p:attrName>ppt_h</p:attrName>
                                        </p:attrNameLst>
                                      </p:cBhvr>
                                      <p:tavLst>
                                        <p:tav tm="0">
                                          <p:val>
                                            <p:strVal val="ppt_h"/>
                                          </p:val>
                                        </p:tav>
                                        <p:tav tm="100000">
                                          <p:val>
                                            <p:fltVal val="0"/>
                                          </p:val>
                                        </p:tav>
                                      </p:tavLst>
                                    </p:anim>
                                    <p:anim calcmode="lin" valueType="num">
                                      <p:cBhvr>
                                        <p:cTn id="44" dur="1000"/>
                                        <p:tgtEl>
                                          <p:spTgt spid="43"/>
                                        </p:tgtEl>
                                        <p:attrNameLst>
                                          <p:attrName>style.rotation</p:attrName>
                                        </p:attrNameLst>
                                      </p:cBhvr>
                                      <p:tavLst>
                                        <p:tav tm="0">
                                          <p:val>
                                            <p:fltVal val="0"/>
                                          </p:val>
                                        </p:tav>
                                        <p:tav tm="100000">
                                          <p:val>
                                            <p:fltVal val="90"/>
                                          </p:val>
                                        </p:tav>
                                      </p:tavLst>
                                    </p:anim>
                                    <p:animEffect transition="out" filter="fade">
                                      <p:cBhvr>
                                        <p:cTn id="45" dur="1000"/>
                                        <p:tgtEl>
                                          <p:spTgt spid="43"/>
                                        </p:tgtEl>
                                      </p:cBhvr>
                                    </p:animEffect>
                                    <p:set>
                                      <p:cBhvr>
                                        <p:cTn id="46"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7" name="Rectangle 16"/>
          <p:cNvSpPr/>
          <p:nvPr/>
        </p:nvSpPr>
        <p:spPr>
          <a:xfrm>
            <a:off x="533400" y="571500"/>
            <a:ext cx="17221200" cy="97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rot="20220840">
            <a:off x="17013562" y="1178952"/>
            <a:ext cx="996798" cy="1624617"/>
          </a:xfrm>
          <a:custGeom>
            <a:avLst/>
            <a:gdLst/>
            <a:ahLst/>
            <a:cxnLst/>
            <a:rect l="l" t="t" r="r" b="b"/>
            <a:pathLst>
              <a:path w="1813625" h="2758365">
                <a:moveTo>
                  <a:pt x="0" y="0"/>
                </a:moveTo>
                <a:lnTo>
                  <a:pt x="1813625" y="0"/>
                </a:lnTo>
                <a:lnTo>
                  <a:pt x="1813625" y="2758365"/>
                </a:lnTo>
                <a:lnTo>
                  <a:pt x="0" y="2758365"/>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11" name="Rectangle 10"/>
          <p:cNvSpPr/>
          <p:nvPr/>
        </p:nvSpPr>
        <p:spPr>
          <a:xfrm>
            <a:off x="1278025" y="3390900"/>
            <a:ext cx="9459737" cy="5410712"/>
          </a:xfrm>
          <a:prstGeom prst="rect">
            <a:avLst/>
          </a:prstGeom>
        </p:spPr>
        <p:txBody>
          <a:bodyPr wrap="square">
            <a:spAutoFit/>
          </a:bodyPr>
          <a:lstStyle/>
          <a:p>
            <a:pPr lvl="0" algn="just">
              <a:lnSpc>
                <a:spcPct val="160000"/>
              </a:lnSpc>
              <a:defRPr/>
            </a:pPr>
            <a:r>
              <a:rPr lang="vi-VN" sz="3600">
                <a:solidFill>
                  <a:prstClr val="black"/>
                </a:solidFill>
                <a:ea typeface="Calibri" panose="020F0502020204030204" pitchFamily="34" charset="0"/>
                <a:cs typeface="Times New Roman" panose="02020603050405020304" pitchFamily="18" charset="0"/>
              </a:rPr>
              <a:t>Khi đi đường, chúng ta có thể thấy các biển báo giao thông báo hiệu giới hạn tốc độ mà xe cơ giới được phép đi. </a:t>
            </a:r>
          </a:p>
          <a:p>
            <a:pPr lvl="0" algn="just">
              <a:lnSpc>
                <a:spcPct val="160000"/>
              </a:lnSpc>
              <a:defRPr/>
            </a:pPr>
            <a:r>
              <a:rPr lang="vi-VN" sz="3600">
                <a:solidFill>
                  <a:prstClr val="black"/>
                </a:solidFill>
                <a:ea typeface="Calibri" panose="020F0502020204030204" pitchFamily="34" charset="0"/>
                <a:cs typeface="Times New Roman" panose="02020603050405020304" pitchFamily="18" charset="0"/>
              </a:rPr>
              <a:t>Em có biết ý nghĩa của biển báo giao thông ở Hình 2.3 (biển báo giới hạn tốc độ tối đa cho phép theo xe, trên từng làn đường) không?</a:t>
            </a:r>
          </a:p>
        </p:txBody>
      </p:sp>
      <p:sp>
        <p:nvSpPr>
          <p:cNvPr id="13" name="Rectangle 12"/>
          <p:cNvSpPr/>
          <p:nvPr/>
        </p:nvSpPr>
        <p:spPr>
          <a:xfrm>
            <a:off x="1278025" y="1276171"/>
            <a:ext cx="5588388" cy="1200329"/>
          </a:xfrm>
          <a:prstGeom prst="rect">
            <a:avLst/>
          </a:prstGeom>
        </p:spPr>
        <p:txBody>
          <a:bodyPr wrap="none">
            <a:spAutoFit/>
          </a:bodyPr>
          <a:lstStyle/>
          <a:p>
            <a:pPr marL="0" marR="0" lvl="0" indent="0" defTabSz="1828800" rtl="0" eaLnBrk="1" fontAlgn="auto" latinLnBrk="0" hangingPunct="1">
              <a:lnSpc>
                <a:spcPct val="100000"/>
              </a:lnSpc>
              <a:spcBef>
                <a:spcPts val="0"/>
              </a:spcBef>
              <a:spcAft>
                <a:spcPts val="0"/>
              </a:spcAft>
              <a:buClr>
                <a:srgbClr val="143E63"/>
              </a:buClr>
              <a:buSzPts val="3000"/>
              <a:buFontTx/>
              <a:buNone/>
              <a:tabLst/>
              <a:defRPr/>
            </a:pPr>
            <a:r>
              <a:rPr kumimoji="0" lang="en-US" sz="7200" b="1" i="0" u="none" strike="noStrike" kern="0" cap="none" spc="0" normalizeH="0" baseline="0" noProof="0">
                <a:ln>
                  <a:noFill/>
                </a:ln>
                <a:solidFill>
                  <a:srgbClr val="34679A"/>
                </a:solidFill>
                <a:effectLst/>
                <a:uLnTx/>
                <a:uFillTx/>
                <a:latin typeface="Arial"/>
                <a:ea typeface="+mn-ea"/>
                <a:cs typeface="Arial"/>
                <a:sym typeface="Merriweather Sans"/>
              </a:rPr>
              <a:t>KHỞI ĐỘNG</a:t>
            </a:r>
          </a:p>
        </p:txBody>
      </p:sp>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482387" y="3543300"/>
            <a:ext cx="5586413" cy="5314329"/>
          </a:xfrm>
          <a:prstGeom prst="rect">
            <a:avLst/>
          </a:prstGeom>
        </p:spPr>
      </p:pic>
    </p:spTree>
    <p:extLst>
      <p:ext uri="{BB962C8B-B14F-4D97-AF65-F5344CB8AC3E}">
        <p14:creationId xmlns:p14="http://schemas.microsoft.com/office/powerpoint/2010/main" val="8594632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6220"/>
          <a:stretch/>
        </p:blipFill>
        <p:spPr>
          <a:xfrm>
            <a:off x="0" y="6047747"/>
            <a:ext cx="18288000" cy="4239255"/>
          </a:xfrm>
          <a:prstGeom prst="rect">
            <a:avLst/>
          </a:prstGeom>
        </p:spPr>
      </p:pic>
      <mc:AlternateContent xmlns:mc="http://schemas.openxmlformats.org/markup-compatibility/2006">
        <mc:Choice xmlns:a14="http://schemas.microsoft.com/office/drawing/2010/main"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4207" y="6286500"/>
                <a:ext cx="16279586" cy="1303421"/>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prstClr val="black"/>
                    </a:solidFill>
                    <a:ea typeface="Times New Roman" panose="02020603050405020304" pitchFamily="18" charset="0"/>
                    <a:cs typeface="Arial" panose="020B0604020202020204" pitchFamily="34" charset="0"/>
                  </a:rPr>
                  <a:t>A</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b="0" i="0" smtClean="0">
                        <a:solidFill>
                          <a:prstClr val="black"/>
                        </a:solidFill>
                        <a:latin typeface="Cambria Math" panose="02040503050406030204" pitchFamily="18" charset="0"/>
                        <a:ea typeface="Times New Roman" panose="02020603050405020304" pitchFamily="18" charset="0"/>
                      </a:rPr>
                      <m:t>2</m:t>
                    </m:r>
                    <m:r>
                      <m:rPr>
                        <m:sty m:val="p"/>
                      </m:rPr>
                      <a:rPr lang="en-US" sz="4000" b="0" i="0" smtClean="0">
                        <a:solidFill>
                          <a:prstClr val="black"/>
                        </a:solidFill>
                        <a:latin typeface="Cambria Math" panose="02040503050406030204" pitchFamily="18" charset="0"/>
                        <a:ea typeface="Times New Roman" panose="02020603050405020304" pitchFamily="18" charset="0"/>
                      </a:rPr>
                      <m:t>x</m:t>
                    </m:r>
                    <m:r>
                      <a:rPr lang="en-US" sz="4000" b="0" i="0" smtClean="0">
                        <a:solidFill>
                          <a:prstClr val="black"/>
                        </a:solidFill>
                        <a:latin typeface="Cambria Math" panose="02040503050406030204" pitchFamily="18" charset="0"/>
                        <a:ea typeface="Times New Roman" panose="02020603050405020304" pitchFamily="18" charset="0"/>
                      </a:rPr>
                      <m:t>+</m:t>
                    </m:r>
                    <m:r>
                      <a:rPr lang="vi-VN" sz="4000" i="1">
                        <a:solidFill>
                          <a:prstClr val="black"/>
                        </a:solidFill>
                        <a:latin typeface="Cambria Math" panose="02040503050406030204" pitchFamily="18" charset="0"/>
                        <a:ea typeface="Times New Roman" panose="02020603050405020304" pitchFamily="18" charset="0"/>
                      </a:rPr>
                      <m:t>3</m:t>
                    </m:r>
                  </m:oMath>
                </a14:m>
                <a:endParaRPr lang="vi-VN" sz="4400" noProof="1">
                  <a:solidFill>
                    <a:schemeClr val="tx1"/>
                  </a:solidFill>
                  <a:latin typeface="Arial" panose="020B0604020202020204" pitchFamily="34" charset="0"/>
                  <a:cs typeface="Arial" panose="020B0604020202020204" pitchFamily="34" charset="0"/>
                </a:endParaRPr>
              </a:p>
            </p:txBody>
          </p:sp>
        </mc:Choice>
        <mc:Fallback>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4207" y="6286500"/>
                <a:ext cx="16279586" cy="1303421"/>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004207" y="571500"/>
                <a:ext cx="16279586" cy="510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1200"/>
                  </a:spcBef>
                  <a:spcAft>
                    <a:spcPts val="1200"/>
                  </a:spcAft>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1.</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en-US" sz="4000" b="0" i="0" smtClean="0">
                        <a:solidFill>
                          <a:schemeClr val="tx1"/>
                        </a:solidFill>
                        <a:effectLst/>
                        <a:latin typeface="Cambria Math" panose="02040503050406030204" pitchFamily="18" charset="0"/>
                        <a:ea typeface="Times New Roman" panose="02020603050405020304" pitchFamily="18" charset="0"/>
                      </a:rPr>
                      <m:t>2</m:t>
                    </m:r>
                    <m:r>
                      <m:rPr>
                        <m:sty m:val="p"/>
                      </m:rPr>
                      <a:rPr lang="en-US" sz="4000" b="0" i="0" smtClean="0">
                        <a:solidFill>
                          <a:schemeClr val="tx1"/>
                        </a:solidFill>
                        <a:effectLst/>
                        <a:latin typeface="Cambria Math" panose="02040503050406030204" pitchFamily="18" charset="0"/>
                        <a:ea typeface="Times New Roman" panose="02020603050405020304" pitchFamily="18" charset="0"/>
                      </a:rPr>
                      <m:t>x</m:t>
                    </m:r>
                    <m:r>
                      <a:rPr lang="en-US" sz="4000" b="0" i="0" smtClean="0">
                        <a:solidFill>
                          <a:schemeClr val="tx1"/>
                        </a:solidFill>
                        <a:effectLst/>
                        <a:latin typeface="Cambria Math" panose="02040503050406030204" pitchFamily="18" charset="0"/>
                        <a:ea typeface="Times New Roman" panose="02020603050405020304" pitchFamily="18" charset="0"/>
                      </a:rPr>
                      <m:t>+3</m:t>
                    </m:r>
                    <m:r>
                      <a:rPr lang="vi-VN" sz="4000" i="1">
                        <a:solidFill>
                          <a:schemeClr val="tx1"/>
                        </a:solidFill>
                        <a:effectLst/>
                        <a:latin typeface="Cambria Math" panose="02040503050406030204" pitchFamily="18" charset="0"/>
                        <a:ea typeface="Times New Roman" panose="02020603050405020304" pitchFamily="18" charset="0"/>
                      </a:rPr>
                      <m:t>&gt;</m:t>
                    </m:r>
                    <m:r>
                      <a:rPr lang="en-US" sz="4000" b="0" i="1" smtClean="0">
                        <a:solidFill>
                          <a:schemeClr val="tx1"/>
                        </a:solidFill>
                        <a:effectLst/>
                        <a:latin typeface="Cambria Math" panose="02040503050406030204" pitchFamily="18" charset="0"/>
                        <a:ea typeface="Times New Roman" panose="02020603050405020304" pitchFamily="18" charset="0"/>
                      </a:rPr>
                      <m:t>5</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Vế trái của bất</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đẳng thức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1200"/>
                  </a:spcBef>
                  <a:spcAft>
                    <a:spcPts val="1200"/>
                  </a:spcAft>
                </a:pP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b="0" i="0" smtClean="0">
                        <a:solidFill>
                          <a:schemeClr val="tx1"/>
                        </a:solidFill>
                        <a:effectLst/>
                        <a:latin typeface="Cambria Math" panose="02040503050406030204" pitchFamily="18" charset="0"/>
                        <a:ea typeface="Times New Roman" panose="02020603050405020304" pitchFamily="18" charset="0"/>
                      </a:rPr>
                      <m:t>2</m:t>
                    </m:r>
                    <m:r>
                      <m:rPr>
                        <m:sty m:val="p"/>
                      </m:rPr>
                      <a:rPr lang="en-US" sz="4000" b="0" i="0" smtClean="0">
                        <a:solidFill>
                          <a:schemeClr val="tx1"/>
                        </a:solidFill>
                        <a:effectLst/>
                        <a:latin typeface="Cambria Math" panose="02040503050406030204" pitchFamily="18" charset="0"/>
                        <a:ea typeface="Times New Roman" panose="02020603050405020304" pitchFamily="18" charset="0"/>
                      </a:rPr>
                      <m:t>x</m:t>
                    </m:r>
                    <m:r>
                      <a:rPr lang="en-US" sz="4000" b="0" i="0" smtClean="0">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B</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b="0" i="1" smtClean="0">
                        <a:solidFill>
                          <a:schemeClr val="tx1"/>
                        </a:solidFill>
                        <a:effectLst/>
                        <a:latin typeface="Cambria Math" panose="02040503050406030204" pitchFamily="18" charset="0"/>
                        <a:ea typeface="Times New Roman" panose="02020603050405020304" pitchFamily="18" charset="0"/>
                      </a:rPr>
                      <m:t>5</m:t>
                    </m:r>
                  </m:oMath>
                </a14:m>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1200"/>
                  </a:spcBef>
                  <a:spcAft>
                    <a:spcPts val="1200"/>
                  </a:spcAft>
                </a:pP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2</m:t>
                    </m:r>
                    <m:r>
                      <a:rPr lang="en-US" sz="4000" b="0" i="1" smtClean="0">
                        <a:solidFill>
                          <a:schemeClr val="tx1"/>
                        </a:solidFill>
                        <a:effectLst/>
                        <a:latin typeface="Cambria Math" panose="02040503050406030204" pitchFamily="18" charset="0"/>
                        <a:ea typeface="Times New Roman" panose="02020603050405020304" pitchFamily="18" charset="0"/>
                      </a:rPr>
                      <m:t>𝑥</m:t>
                    </m:r>
                    <m:r>
                      <a:rPr lang="en-US" sz="4000" b="0" i="1" smtClean="0">
                        <a:solidFill>
                          <a:schemeClr val="tx1"/>
                        </a:solidFill>
                        <a:effectLst/>
                        <a:latin typeface="Cambria Math" panose="02040503050406030204" pitchFamily="18" charset="0"/>
                        <a:ea typeface="Times New Roman" panose="02020603050405020304" pitchFamily="18" charset="0"/>
                      </a:rPr>
                      <m:t>−5</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chemeClr val="tx1"/>
                        </a:solidFill>
                        <a:latin typeface="Cambria Math" panose="02040503050406030204" pitchFamily="18" charset="0"/>
                        <a:ea typeface="Times New Roman" panose="02020603050405020304" pitchFamily="18" charset="0"/>
                      </a:rPr>
                      <m:t>2</m:t>
                    </m:r>
                    <m:r>
                      <a:rPr lang="en-US" sz="4000" b="0" i="1" smtClean="0">
                        <a:solidFill>
                          <a:schemeClr val="tx1"/>
                        </a:solidFill>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m:t>
                    </m:r>
                    <m:r>
                      <a:rPr lang="en-US" sz="4000" b="0" i="1" smtClean="0">
                        <a:solidFill>
                          <a:schemeClr val="tx1"/>
                        </a:solidFill>
                        <a:effectLst/>
                        <a:latin typeface="Cambria Math" panose="02040503050406030204" pitchFamily="18" charset="0"/>
                        <a:ea typeface="Times New Roman" panose="02020603050405020304" pitchFamily="18" charset="0"/>
                      </a:rPr>
                      <m:t>2</m:t>
                    </m:r>
                  </m:oMath>
                </a14:m>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004207" y="571500"/>
                <a:ext cx="16279586" cy="51054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3" name="Picture 18">
            <a:hlinkClick r:id="rId6" action="ppaction://hlinksldjump"/>
            <a:extLst>
              <a:ext uri="{FF2B5EF4-FFF2-40B4-BE49-F238E27FC236}">
                <a16:creationId xmlns:a16="http://schemas.microsoft.com/office/drawing/2014/main" id="{81E3C240-FEC2-E53F-1699-F9382F9288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20357" y="7860155"/>
            <a:ext cx="2367644" cy="2415963"/>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42" y="7296355"/>
            <a:ext cx="2145429" cy="2979764"/>
          </a:xfrm>
          <a:prstGeom prst="rect">
            <a:avLst/>
          </a:prstGeom>
        </p:spPr>
      </p:pic>
    </p:spTree>
    <p:extLst>
      <p:ext uri="{BB962C8B-B14F-4D97-AF65-F5344CB8AC3E}">
        <p14:creationId xmlns:p14="http://schemas.microsoft.com/office/powerpoint/2010/main" val="22769148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6220"/>
          <a:stretch/>
        </p:blipFill>
        <p:spPr>
          <a:xfrm>
            <a:off x="0" y="6047747"/>
            <a:ext cx="18288000" cy="4239255"/>
          </a:xfrm>
          <a:prstGeom prst="rect">
            <a:avLst/>
          </a:prstGeom>
        </p:spPr>
      </p:pic>
      <mc:AlternateContent xmlns:mc="http://schemas.openxmlformats.org/markup-compatibility/2006">
        <mc:Choice xmlns:a14="http://schemas.microsoft.com/office/drawing/2010/main"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989221" y="6438900"/>
                <a:ext cx="14370088"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spcAft>
                    <a:spcPts val="600"/>
                  </a:spcAft>
                </a:pPr>
                <a:r>
                  <a:rPr lang="vi-VN" sz="4000" smtClean="0">
                    <a:solidFill>
                      <a:prstClr val="black"/>
                    </a:solidFill>
                    <a:ea typeface="Times New Roman" panose="02020603050405020304" pitchFamily="18" charset="0"/>
                    <a:cs typeface="Arial" panose="020B0604020202020204" pitchFamily="34" charset="0"/>
                  </a:rPr>
                  <a:t>B.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en-US" sz="4000" b="0" i="1" smtClean="0">
                        <a:solidFill>
                          <a:prstClr val="black"/>
                        </a:solidFill>
                        <a:latin typeface="Cambria Math" panose="02040503050406030204" pitchFamily="18" charset="0"/>
                        <a:ea typeface="Times New Roman" panose="02020603050405020304" pitchFamily="18" charset="0"/>
                      </a:rPr>
                      <m:t>&lt;</m:t>
                    </m:r>
                    <m:r>
                      <a:rPr lang="en-US" sz="4000" b="0" i="1" smtClean="0">
                        <a:solidFill>
                          <a:prstClr val="black"/>
                        </a:solidFill>
                        <a:latin typeface="Cambria Math" panose="02040503050406030204" pitchFamily="18" charset="0"/>
                        <a:ea typeface="Times New Roman" panose="02020603050405020304" pitchFamily="18" charset="0"/>
                      </a:rPr>
                      <m:t>𝑐</m:t>
                    </m:r>
                  </m:oMath>
                </a14:m>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989221" y="6438900"/>
                <a:ext cx="14370088" cy="12954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989221" y="495300"/>
                <a:ext cx="14370088" cy="54102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2</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en-US" sz="4000" b="0" i="1" smtClean="0">
                        <a:solidFill>
                          <a:schemeClr val="tx1"/>
                        </a:solidFill>
                        <a:effectLst/>
                        <a:latin typeface="Cambria Math" panose="02040503050406030204" pitchFamily="18" charset="0"/>
                        <a:ea typeface="Times New Roman" panose="02020603050405020304" pitchFamily="18" charset="0"/>
                      </a:rPr>
                      <m:t>𝑎</m:t>
                    </m:r>
                    <m:r>
                      <a:rPr lang="en-US" sz="4000" b="0" i="1" smtClean="0">
                        <a:solidFill>
                          <a:schemeClr val="tx1"/>
                        </a:solidFill>
                        <a:effectLst/>
                        <a:latin typeface="Cambria Math" panose="02040503050406030204" pitchFamily="18" charset="0"/>
                        <a:ea typeface="Times New Roman" panose="02020603050405020304" pitchFamily="18" charset="0"/>
                      </a:rPr>
                      <m:t>&lt;</m:t>
                    </m:r>
                    <m:r>
                      <a:rPr lang="en-US" sz="4000" b="0" i="1" smtClean="0">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r>
                      <a:rPr lang="en-US" sz="4000" b="0" i="1" smtClean="0">
                        <a:solidFill>
                          <a:schemeClr val="tx1"/>
                        </a:solidFill>
                        <a:latin typeface="Cambria Math" panose="02040503050406030204" pitchFamily="18" charset="0"/>
                        <a:ea typeface="Times New Roman" panose="02020603050405020304" pitchFamily="18" charset="0"/>
                      </a:rPr>
                      <m:t>𝑏</m:t>
                    </m:r>
                    <m:r>
                      <a:rPr lang="en-US" sz="4000" i="1">
                        <a:solidFill>
                          <a:schemeClr val="tx1"/>
                        </a:solidFill>
                        <a:latin typeface="Cambria Math" panose="02040503050406030204" pitchFamily="18" charset="0"/>
                        <a:ea typeface="Times New Roman" panose="02020603050405020304" pitchFamily="18" charset="0"/>
                      </a:rPr>
                      <m:t>&lt;</m:t>
                    </m:r>
                    <m:r>
                      <a:rPr lang="en-US" sz="4000" b="0" i="1" smtClean="0">
                        <a:solidFill>
                          <a:schemeClr val="tx1"/>
                        </a:solidFill>
                        <a:latin typeface="Cambria Math" panose="02040503050406030204" pitchFamily="18" charset="0"/>
                        <a:ea typeface="Times New Roman" panose="02020603050405020304" pitchFamily="18" charset="0"/>
                      </a:rPr>
                      <m:t>𝑐</m:t>
                    </m:r>
                  </m:oMath>
                </a14:m>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thì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594100" marR="30480" indent="-96838" algn="just">
                  <a:lnSpc>
                    <a:spcPct val="250000"/>
                  </a:lnSpc>
                  <a:spcBef>
                    <a:spcPts val="600"/>
                  </a:spcBef>
                  <a:spcAft>
                    <a:spcPts val="600"/>
                  </a:spcAft>
                </a:pP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b="0" i="1" smtClean="0">
                        <a:solidFill>
                          <a:schemeClr val="tx1"/>
                        </a:solidFill>
                        <a:effectLst/>
                        <a:latin typeface="Cambria Math" panose="02040503050406030204" pitchFamily="18" charset="0"/>
                        <a:ea typeface="Times New Roman" panose="02020603050405020304" pitchFamily="18" charset="0"/>
                      </a:rPr>
                      <m:t>&gt;</m:t>
                    </m:r>
                    <m:r>
                      <a:rPr lang="en-US" sz="4000" b="0" i="1" smtClean="0">
                        <a:solidFill>
                          <a:schemeClr val="tx1"/>
                        </a:solidFill>
                        <a:effectLst/>
                        <a:latin typeface="Cambria Math" panose="02040503050406030204" pitchFamily="18" charset="0"/>
                        <a:ea typeface="Times New Roman" panose="02020603050405020304" pitchFamily="18" charset="0"/>
                      </a:rPr>
                      <m:t>𝑐</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B</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b="0" i="1" smtClean="0">
                        <a:solidFill>
                          <a:schemeClr val="tx1"/>
                        </a:solidFill>
                        <a:effectLst/>
                        <a:latin typeface="Cambria Math" panose="02040503050406030204" pitchFamily="18" charset="0"/>
                        <a:ea typeface="Times New Roman" panose="02020603050405020304" pitchFamily="18" charset="0"/>
                      </a:rPr>
                      <m:t>&lt;</m:t>
                    </m:r>
                    <m:r>
                      <a:rPr lang="en-US" sz="4000" b="0" i="1" smtClean="0">
                        <a:solidFill>
                          <a:schemeClr val="tx1"/>
                        </a:solidFill>
                        <a:effectLst/>
                        <a:latin typeface="Cambria Math" panose="02040503050406030204" pitchFamily="18" charset="0"/>
                        <a:ea typeface="Times New Roman" panose="02020603050405020304" pitchFamily="18" charset="0"/>
                      </a:rPr>
                      <m:t>𝑐</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594100" marR="30480" indent="-96838" algn="just">
                  <a:lnSpc>
                    <a:spcPct val="250000"/>
                  </a:lnSpc>
                  <a:spcBef>
                    <a:spcPts val="600"/>
                  </a:spcBef>
                  <a:spcAft>
                    <a:spcPts val="600"/>
                  </a:spcAft>
                </a:pP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&gt;</m:t>
                    </m:r>
                    <m:r>
                      <a:rPr lang="en-US" sz="4000" i="1">
                        <a:solidFill>
                          <a:schemeClr val="tx1"/>
                        </a:solidFill>
                        <a:effectLst/>
                        <a:latin typeface="Cambria Math" panose="02040503050406030204" pitchFamily="18" charset="0"/>
                        <a:ea typeface="Times New Roman" panose="02020603050405020304" pitchFamily="18" charset="0"/>
                      </a:rPr>
                      <m:t>𝑏</m:t>
                    </m:r>
                    <m:r>
                      <a:rPr lang="en-US" sz="4000" i="1">
                        <a:solidFill>
                          <a:schemeClr val="tx1"/>
                        </a:solidFill>
                        <a:effectLst/>
                        <a:latin typeface="Cambria Math" panose="02040503050406030204" pitchFamily="18" charset="0"/>
                        <a:ea typeface="Times New Roman" panose="02020603050405020304" pitchFamily="18" charset="0"/>
                      </a:rPr>
                      <m:t>.</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smtClean="0">
                        <a:solidFill>
                          <a:schemeClr val="tx1"/>
                        </a:solidFill>
                        <a:effectLst/>
                        <a:latin typeface="Cambria Math" panose="02040503050406030204" pitchFamily="18" charset="0"/>
                        <a:ea typeface="Cambria Math" panose="02040503050406030204" pitchFamily="18" charset="0"/>
                      </a:rPr>
                      <m:t>≥</m:t>
                    </m:r>
                    <m:r>
                      <a:rPr lang="en-US" sz="4000" i="1">
                        <a:solidFill>
                          <a:schemeClr val="tx1"/>
                        </a:solidFill>
                        <a:effectLst/>
                        <a:latin typeface="Cambria Math" panose="02040503050406030204" pitchFamily="18" charset="0"/>
                        <a:ea typeface="Times New Roman" panose="02020603050405020304" pitchFamily="18" charset="0"/>
                      </a:rPr>
                      <m:t>𝑏</m:t>
                    </m:r>
                  </m:oMath>
                </a14:m>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989221" y="495300"/>
                <a:ext cx="14370088" cy="54102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C7B901AF-BE32-A847-EAE6-4871FF334D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18461141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6220"/>
          <a:stretch/>
        </p:blipFill>
        <p:spPr>
          <a:xfrm>
            <a:off x="0" y="6047747"/>
            <a:ext cx="18288000" cy="4239255"/>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D59E1ACE-8989-022A-A0F8-7E84EAF95B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20357" y="7860155"/>
            <a:ext cx="2367644" cy="2415963"/>
          </a:xfrm>
          <a:prstGeom prst="rect">
            <a:avLst/>
          </a:prstGeom>
        </p:spPr>
      </p:pic>
      <mc:AlternateContent xmlns:mc="http://schemas.openxmlformats.org/markup-compatibility/2006" xmlns:a14="http://schemas.microsoft.com/office/drawing/2010/main">
        <mc:Choice Requires="a14">
          <p:sp>
            <p:nvSpPr>
              <p:cNvPr id="9" name="Rectangle: Rounded Corners 1049">
                <a:extLst>
                  <a:ext uri="{FF2B5EF4-FFF2-40B4-BE49-F238E27FC236}">
                    <a16:creationId xmlns:a16="http://schemas.microsoft.com/office/drawing/2014/main" id="{EF73749A-D73F-A533-3960-BFBD06CAF859}"/>
                  </a:ext>
                </a:extLst>
              </p:cNvPr>
              <p:cNvSpPr/>
              <p:nvPr/>
            </p:nvSpPr>
            <p:spPr>
              <a:xfrm>
                <a:off x="1989221" y="6286500"/>
                <a:ext cx="14370088"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indent="3594100"/>
                <a:r>
                  <a:rPr lang="en-US" sz="4000" smtClean="0">
                    <a:solidFill>
                      <a:prstClr val="black"/>
                    </a:solidFill>
                    <a:ea typeface="Times New Roman" panose="02020603050405020304" pitchFamily="18" charset="0"/>
                    <a:cs typeface="Arial" panose="020B0604020202020204" pitchFamily="34" charset="0"/>
                  </a:rPr>
                  <a:t>			    </a:t>
                </a:r>
                <a:r>
                  <a:rPr lang="vi-VN" sz="4000" smtClean="0">
                    <a:solidFill>
                      <a:prstClr val="black"/>
                    </a:solidFill>
                    <a:ea typeface="Times New Roman" panose="02020603050405020304" pitchFamily="18" charset="0"/>
                    <a:cs typeface="Arial" panose="020B0604020202020204" pitchFamily="34" charset="0"/>
                  </a:rPr>
                  <a:t>D</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vi-VN" sz="4000" i="1">
                        <a:solidFill>
                          <a:prstClr val="black"/>
                        </a:solidFill>
                        <a:latin typeface="Cambria Math" panose="02040503050406030204" pitchFamily="18" charset="0"/>
                        <a:ea typeface="Times New Roman" panose="02020603050405020304" pitchFamily="18" charset="0"/>
                      </a:rPr>
                      <m:t>≤</m:t>
                    </m:r>
                    <m:r>
                      <a:rPr lang="vi-VN" sz="4000" i="1">
                        <a:solidFill>
                          <a:prstClr val="black"/>
                        </a:solidFill>
                        <a:latin typeface="Cambria Math" panose="02040503050406030204" pitchFamily="18" charset="0"/>
                        <a:ea typeface="Times New Roman" panose="02020603050405020304" pitchFamily="18" charset="0"/>
                      </a:rPr>
                      <m:t>𝑏</m:t>
                    </m:r>
                  </m:oMath>
                </a14:m>
                <a:r>
                  <a:rPr lang="vi-VN" sz="4000" smtClean="0">
                    <a:solidFill>
                      <a:prstClr val="black"/>
                    </a:solidFill>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989221" y="6286500"/>
                <a:ext cx="14370088" cy="1295400"/>
              </a:xfrm>
              <a:prstGeom prst="roundRect">
                <a:avLst/>
              </a:prstGeom>
              <a:blipFill>
                <a:blip r:embed="rId11"/>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1050">
                <a:extLst>
                  <a:ext uri="{FF2B5EF4-FFF2-40B4-BE49-F238E27FC236}">
                    <a16:creationId xmlns:a16="http://schemas.microsoft.com/office/drawing/2014/main" id="{DE6E00C5-F557-EFA5-65E2-47EA80DE9FAA}"/>
                  </a:ext>
                </a:extLst>
              </p:cNvPr>
              <p:cNvSpPr/>
              <p:nvPr/>
            </p:nvSpPr>
            <p:spPr>
              <a:xfrm>
                <a:off x="1989221" y="571500"/>
                <a:ext cx="14370088" cy="510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250000"/>
                  </a:lnSpc>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3.</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không lớn hơn số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Khi đó ta kí hiệu:</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indent="3594100" algn="just">
                  <a:lnSpc>
                    <a:spcPct val="250000"/>
                  </a:lnSpc>
                </a:pP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&gt;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&lt;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indent="3594100" algn="just">
                  <a:lnSpc>
                    <a:spcPct val="250000"/>
                  </a:lnSpc>
                </a:pP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989221" y="571500"/>
                <a:ext cx="14370088" cy="5105400"/>
              </a:xfrm>
              <a:prstGeom prst="roundRect">
                <a:avLst/>
              </a:prstGeom>
              <a:blipFill>
                <a:blip r:embed="rId12"/>
                <a:stretch>
                  <a:fillRect/>
                </a:stretch>
              </a:blipFill>
              <a:ln>
                <a:solidFill>
                  <a:schemeClr val="accent5">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190719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847249" y="6286500"/>
                <a:ext cx="14588927"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800"/>
                  </a:spcAft>
                </a:pPr>
                <a:r>
                  <a:rPr lang="vi-VN" sz="4000">
                    <a:solidFill>
                      <a:prstClr val="black"/>
                    </a:solidFill>
                    <a:ea typeface="Times New Roman" panose="02020603050405020304" pitchFamily="18" charset="0"/>
                    <a:cs typeface="Arial" panose="020B0604020202020204" pitchFamily="34" charset="0"/>
                  </a:rPr>
                  <a:t>C.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𝑥</m:t>
                    </m:r>
                    <m:r>
                      <a:rPr lang="vi-VN" sz="4000" i="1">
                        <a:solidFill>
                          <a:prstClr val="black"/>
                        </a:solidFill>
                        <a:latin typeface="Cambria Math" panose="02040503050406030204" pitchFamily="18" charset="0"/>
                        <a:ea typeface="Times New Roman" panose="02020603050405020304" pitchFamily="18" charset="0"/>
                      </a:rPr>
                      <m:t>≤180</m:t>
                    </m:r>
                  </m:oMath>
                </a14:m>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847249" y="6286500"/>
                <a:ext cx="14588927" cy="12954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847250" y="499424"/>
                <a:ext cx="14588926" cy="5177476"/>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4.</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Chiều cao của bạn Huy không quá </a:t>
                </a:r>
                <a14:m>
                  <m:oMath xmlns:m="http://schemas.openxmlformats.org/officeDocument/2006/math">
                    <m:r>
                      <a:rPr lang="fr-FR" sz="4000" i="1">
                        <a:solidFill>
                          <a:schemeClr val="tx1"/>
                        </a:solidFill>
                        <a:effectLst/>
                        <a:latin typeface="Cambria Math" panose="02040503050406030204" pitchFamily="18" charset="0"/>
                        <a:ea typeface="Times New Roman" panose="02020603050405020304" pitchFamily="18" charset="0"/>
                      </a:rPr>
                      <m:t>180</m:t>
                    </m:r>
                    <m:r>
                      <a:rPr lang="fr-FR" sz="4000" i="1">
                        <a:solidFill>
                          <a:schemeClr val="tx1"/>
                        </a:solidFill>
                        <a:effectLst/>
                        <a:latin typeface="Cambria Math" panose="02040503050406030204" pitchFamily="18" charset="0"/>
                        <a:ea typeface="Times New Roman" panose="02020603050405020304" pitchFamily="18" charset="0"/>
                      </a:rPr>
                      <m:t>𝑐𝑚</m:t>
                    </m:r>
                  </m:oMath>
                </a14:m>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fr-FR" sz="4000" i="1">
                        <a:solidFill>
                          <a:schemeClr val="tx1"/>
                        </a:solidFill>
                        <a:effectLst/>
                        <a:latin typeface="Cambria Math" panose="02040503050406030204" pitchFamily="18" charset="0"/>
                        <a:ea typeface="Times New Roman" panose="02020603050405020304" pitchFamily="18" charset="0"/>
                      </a:rPr>
                      <m:t>𝑥</m:t>
                    </m:r>
                  </m:oMath>
                </a14:m>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là chiều cao của Huy, vậy bất đẳng thức phù hợp là </a:t>
                </a:r>
                <a:r>
                  <a:rPr lang="fr-FR"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695575" marR="30480" algn="just">
                  <a:lnSpc>
                    <a:spcPct val="20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&gt;180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&lt;180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695575" marR="30480" algn="just">
                  <a:lnSpc>
                    <a:spcPct val="20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847250" y="499424"/>
                <a:ext cx="14588926" cy="5177476"/>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3909DD0D-512B-875C-1269-635732E7F6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74336974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1921" y="6286500"/>
                <a:ext cx="16279586" cy="13716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spcAft>
                    <a:spcPts val="600"/>
                  </a:spcAft>
                </a:pPr>
                <a:r>
                  <a:rPr lang="vi-VN" sz="4000" smtClean="0">
                    <a:solidFill>
                      <a:prstClr val="black"/>
                    </a:solidFill>
                    <a:ea typeface="Times New Roman" panose="02020603050405020304" pitchFamily="18" charset="0"/>
                    <a:cs typeface="Arial" panose="020B0604020202020204" pitchFamily="34" charset="0"/>
                  </a:rPr>
                  <a:t>A</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acc>
                      <m:accPr>
                        <m:chr m:val="̂"/>
                        <m:ctrlPr>
                          <a:rPr lang="en-US" sz="4000" i="1">
                            <a:solidFill>
                              <a:prstClr val="black"/>
                            </a:solidFill>
                            <a:latin typeface="Cambria Math" panose="02040503050406030204" pitchFamily="18" charset="0"/>
                            <a:ea typeface="Times New Roman" panose="02020603050405020304" pitchFamily="18" charset="0"/>
                          </a:rPr>
                        </m:ctrlPr>
                      </m:accPr>
                      <m:e>
                        <m:r>
                          <a:rPr lang="vi-VN" sz="4000" i="1">
                            <a:solidFill>
                              <a:prstClr val="black"/>
                            </a:solidFill>
                            <a:latin typeface="Cambria Math" panose="02040503050406030204" pitchFamily="18" charset="0"/>
                            <a:ea typeface="Times New Roman" panose="02020603050405020304" pitchFamily="18" charset="0"/>
                          </a:rPr>
                          <m:t>𝐴</m:t>
                        </m:r>
                      </m:e>
                    </m:acc>
                    <m:r>
                      <a:rPr lang="vi-VN" sz="4000" i="1">
                        <a:solidFill>
                          <a:prstClr val="black"/>
                        </a:solidFill>
                        <a:latin typeface="Cambria Math" panose="02040503050406030204" pitchFamily="18" charset="0"/>
                        <a:ea typeface="Times New Roman" panose="02020603050405020304" pitchFamily="18" charset="0"/>
                      </a:rPr>
                      <m:t>+</m:t>
                    </m:r>
                    <m:acc>
                      <m:accPr>
                        <m:chr m:val="̂"/>
                        <m:ctrlPr>
                          <a:rPr lang="en-US" sz="4000" i="1">
                            <a:solidFill>
                              <a:prstClr val="black"/>
                            </a:solidFill>
                            <a:latin typeface="Cambria Math" panose="02040503050406030204" pitchFamily="18" charset="0"/>
                            <a:ea typeface="Times New Roman" panose="02020603050405020304" pitchFamily="18" charset="0"/>
                          </a:rPr>
                        </m:ctrlPr>
                      </m:accPr>
                      <m:e>
                        <m:r>
                          <a:rPr lang="vi-VN" sz="4000" i="1">
                            <a:solidFill>
                              <a:prstClr val="black"/>
                            </a:solidFill>
                            <a:latin typeface="Cambria Math" panose="02040503050406030204" pitchFamily="18" charset="0"/>
                            <a:ea typeface="Times New Roman" panose="02020603050405020304" pitchFamily="18" charset="0"/>
                          </a:rPr>
                          <m:t>𝐵</m:t>
                        </m:r>
                      </m:e>
                    </m:acc>
                    <m:r>
                      <a:rPr lang="vi-VN" sz="4000" i="1">
                        <a:solidFill>
                          <a:prstClr val="black"/>
                        </a:solidFill>
                        <a:latin typeface="Cambria Math" panose="02040503050406030204" pitchFamily="18" charset="0"/>
                        <a:ea typeface="Times New Roman" panose="02020603050405020304" pitchFamily="18" charset="0"/>
                      </a:rPr>
                      <m:t>&lt;180°</m:t>
                    </m:r>
                  </m:oMath>
                </a14:m>
                <a:r>
                  <a:rPr lang="vi-VN" sz="4000">
                    <a:solidFill>
                      <a:prstClr val="black"/>
                    </a:solidFill>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1921" y="6286500"/>
                <a:ext cx="16279586" cy="13716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001921" y="419100"/>
                <a:ext cx="16279586" cy="52578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250000"/>
                  </a:lnSpc>
                  <a:spcBef>
                    <a:spcPts val="600"/>
                  </a:spcBef>
                  <a:spcAft>
                    <a:spcPts val="600"/>
                  </a:spcAft>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5.</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tam giác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𝐴𝐵𝐶</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khẳng định nào sau đây đúng?</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50000"/>
                  </a:lnSpc>
                  <a:spcBef>
                    <a:spcPts val="600"/>
                  </a:spcBef>
                  <a:spcAft>
                    <a:spcPts val="600"/>
                  </a:spcAft>
                </a:pP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𝐴</m:t>
                        </m:r>
                      </m:e>
                    </m:acc>
                    <m:r>
                      <a:rPr lang="vi-VN" sz="4000" i="1">
                        <a:solidFill>
                          <a:schemeClr val="tx1"/>
                        </a:solidFill>
                        <a:effectLst/>
                        <a:latin typeface="Cambria Math" panose="02040503050406030204" pitchFamily="18" charset="0"/>
                        <a:ea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𝐵</m:t>
                        </m:r>
                      </m:e>
                    </m:acc>
                    <m:r>
                      <a:rPr lang="vi-VN" sz="4000" i="1">
                        <a:solidFill>
                          <a:schemeClr val="tx1"/>
                        </a:solidFill>
                        <a:effectLst/>
                        <a:latin typeface="Cambria Math" panose="02040503050406030204" pitchFamily="18" charset="0"/>
                        <a:ea typeface="Times New Roman" panose="02020603050405020304" pitchFamily="18" charset="0"/>
                      </a:rPr>
                      <m:t>&lt;180°</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𝐴</m:t>
                        </m:r>
                      </m:e>
                    </m:acc>
                    <m:r>
                      <a:rPr lang="vi-VN" sz="4000" i="1">
                        <a:solidFill>
                          <a:schemeClr val="tx1"/>
                        </a:solidFill>
                        <a:effectLst/>
                        <a:latin typeface="Cambria Math" panose="02040503050406030204" pitchFamily="18" charset="0"/>
                        <a:ea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𝐵</m:t>
                        </m:r>
                      </m:e>
                    </m:acc>
                    <m:r>
                      <a:rPr lang="vi-VN" sz="4000" i="1">
                        <a:solidFill>
                          <a:schemeClr val="tx1"/>
                        </a:solidFill>
                        <a:effectLst/>
                        <a:latin typeface="Cambria Math" panose="02040503050406030204" pitchFamily="18" charset="0"/>
                        <a:ea typeface="Times New Roman" panose="02020603050405020304" pitchFamily="18" charset="0"/>
                      </a:rPr>
                      <m:t>&lt;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𝐶</m:t>
                        </m:r>
                      </m:e>
                    </m:acc>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250000"/>
                  </a:lnSpc>
                </a:pPr>
                <a:r>
                  <a:rPr lang="en-US" sz="4000" kern="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4000" kern="0" smtClean="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kern="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4000" kern="0" smtClean="0">
                    <a:solidFill>
                      <a:schemeClr val="tx1"/>
                    </a:solidFill>
                    <a:effectLst/>
                    <a:latin typeface="Arial" panose="020B0604020202020204" pitchFamily="34" charset="0"/>
                    <a:ea typeface="Calibri" panose="020F0502020204030204" pitchFamily="34" charset="0"/>
                    <a:cs typeface="Arial" panose="020B0604020202020204" pitchFamily="34" charset="0"/>
                  </a:rPr>
                  <a:t>D</a:t>
                </a:r>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solidFill>
                              <a:schemeClr val="tx1"/>
                            </a:solidFill>
                            <a:effectLst/>
                            <a:latin typeface="Cambria Math" panose="02040503050406030204" pitchFamily="18" charset="0"/>
                          </a:rPr>
                        </m:ctrlPr>
                      </m:accPr>
                      <m:e>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001921" y="419100"/>
                <a:ext cx="16279586" cy="52578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42" y="7296355"/>
            <a:ext cx="2145429" cy="2979764"/>
          </a:xfrm>
          <a:prstGeom prst="rect">
            <a:avLst/>
          </a:prstGeom>
        </p:spPr>
      </p:pic>
      <p:pic>
        <p:nvPicPr>
          <p:cNvPr id="6" name="Picture 18">
            <a:hlinkClick r:id="rId8" action="ppaction://hlinksldjump"/>
            <a:extLst>
              <a:ext uri="{FF2B5EF4-FFF2-40B4-BE49-F238E27FC236}">
                <a16:creationId xmlns:a16="http://schemas.microsoft.com/office/drawing/2014/main" id="{3909DD0D-512B-875C-1269-635732E7F6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370537537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40FE0D9-77A0-22F4-5E64-35CC10E6E499}"/>
              </a:ext>
            </a:extLst>
          </p:cNvPr>
          <p:cNvPicPr>
            <a:picLocks noChangeAspect="1"/>
          </p:cNvPicPr>
          <p:nvPr/>
        </p:nvPicPr>
        <p:blipFill>
          <a:blip r:embed="rId2"/>
          <a:stretch>
            <a:fillRect/>
          </a:stretch>
        </p:blipFill>
        <p:spPr>
          <a:xfrm>
            <a:off x="10352180" y="3686625"/>
            <a:ext cx="2709594" cy="2920221"/>
          </a:xfrm>
          <a:prstGeom prst="rect">
            <a:avLst/>
          </a:prstGeom>
        </p:spPr>
      </p:pic>
      <p:pic>
        <p:nvPicPr>
          <p:cNvPr id="26" name="Picture 25">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10344132" y="3650155"/>
            <a:ext cx="2717642" cy="2966453"/>
          </a:xfrm>
          <a:prstGeom prst="rect">
            <a:avLst/>
          </a:prstGeom>
        </p:spPr>
      </p:pic>
      <p:pic>
        <p:nvPicPr>
          <p:cNvPr id="59" name="Picture 58">
            <a:extLst>
              <a:ext uri="{FF2B5EF4-FFF2-40B4-BE49-F238E27FC236}">
                <a16:creationId xmlns:a16="http://schemas.microsoft.com/office/drawing/2014/main" id="{9612678B-EE75-55FB-C072-8EB9686A1495}"/>
              </a:ext>
            </a:extLst>
          </p:cNvPr>
          <p:cNvPicPr>
            <a:picLocks noChangeAspect="1"/>
          </p:cNvPicPr>
          <p:nvPr/>
        </p:nvPicPr>
        <p:blipFill>
          <a:blip r:embed="rId2"/>
          <a:stretch>
            <a:fillRect/>
          </a:stretch>
        </p:blipFill>
        <p:spPr>
          <a:xfrm>
            <a:off x="9078966" y="1415334"/>
            <a:ext cx="2701622" cy="3038642"/>
          </a:xfrm>
          <a:prstGeom prst="rect">
            <a:avLst/>
          </a:prstGeom>
        </p:spPr>
      </p:pic>
      <p:pic>
        <p:nvPicPr>
          <p:cNvPr id="25" name="Picture 24">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9090314" y="1453575"/>
            <a:ext cx="2717642" cy="2966453"/>
          </a:xfrm>
          <a:prstGeom prst="rect">
            <a:avLst/>
          </a:prstGeom>
        </p:spPr>
      </p:pic>
      <p:pic>
        <p:nvPicPr>
          <p:cNvPr id="57" name="Picture 56">
            <a:extLst>
              <a:ext uri="{FF2B5EF4-FFF2-40B4-BE49-F238E27FC236}">
                <a16:creationId xmlns:a16="http://schemas.microsoft.com/office/drawing/2014/main" id="{A9C0A663-C785-59DF-11A9-C34CFD7BAF23}"/>
              </a:ext>
            </a:extLst>
          </p:cNvPr>
          <p:cNvPicPr>
            <a:picLocks noChangeAspect="1"/>
          </p:cNvPicPr>
          <p:nvPr/>
        </p:nvPicPr>
        <p:blipFill>
          <a:blip r:embed="rId4"/>
          <a:stretch>
            <a:fillRect/>
          </a:stretch>
        </p:blipFill>
        <p:spPr>
          <a:xfrm>
            <a:off x="6502858" y="1430382"/>
            <a:ext cx="2717642" cy="3028145"/>
          </a:xfrm>
          <a:prstGeom prst="rect">
            <a:avLst/>
          </a:prstGeom>
        </p:spPr>
      </p:pic>
      <p:pic>
        <p:nvPicPr>
          <p:cNvPr id="24" name="Picture 23">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6514901" y="1451667"/>
            <a:ext cx="2717642" cy="2966453"/>
          </a:xfrm>
          <a:prstGeom prst="rect">
            <a:avLst/>
          </a:prstGeom>
        </p:spPr>
      </p:pic>
      <p:pic>
        <p:nvPicPr>
          <p:cNvPr id="3" name="Picture 3"/>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46220"/>
          <a:stretch/>
        </p:blipFill>
        <p:spPr>
          <a:xfrm>
            <a:off x="10588" y="6745950"/>
            <a:ext cx="18288000" cy="4239255"/>
          </a:xfrm>
          <a:prstGeom prst="rect">
            <a:avLst/>
          </a:prstGeom>
        </p:spPr>
      </p:pic>
      <p:sp>
        <p:nvSpPr>
          <p:cNvPr id="29" name="Rectangle 28">
            <a:extLst>
              <a:ext uri="{FF2B5EF4-FFF2-40B4-BE49-F238E27FC236}">
                <a16:creationId xmlns:a16="http://schemas.microsoft.com/office/drawing/2014/main" id="{272B5F64-02D6-029A-122D-C6A1A1A3D863}"/>
              </a:ext>
            </a:extLst>
          </p:cNvPr>
          <p:cNvSpPr/>
          <p:nvPr/>
        </p:nvSpPr>
        <p:spPr>
          <a:xfrm>
            <a:off x="0" y="9171710"/>
            <a:ext cx="9144000" cy="1115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AD29C2FA-8DC5-E711-B80A-79A7EED8403E}"/>
              </a:ext>
            </a:extLst>
          </p:cNvPr>
          <p:cNvSpPr/>
          <p:nvPr/>
        </p:nvSpPr>
        <p:spPr>
          <a:xfrm>
            <a:off x="9143999" y="9171709"/>
            <a:ext cx="9143999" cy="1115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1" name="Picture 39">
            <a:hlinkClick r:id="" action="ppaction://noaction"/>
            <a:extLst>
              <a:ext uri="{FF2B5EF4-FFF2-40B4-BE49-F238E27FC236}">
                <a16:creationId xmlns:a16="http://schemas.microsoft.com/office/drawing/2014/main" id="{E44E7FEC-0258-B610-4CD0-F6C34713D4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38454" y="8510603"/>
            <a:ext cx="1611093" cy="1787621"/>
          </a:xfrm>
          <a:prstGeom prst="rect">
            <a:avLst/>
          </a:prstGeom>
        </p:spPr>
      </p:pic>
      <p:pic>
        <p:nvPicPr>
          <p:cNvPr id="58" name="Picture 57">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5239979" y="3723223"/>
            <a:ext cx="2717642" cy="2966453"/>
          </a:xfrm>
          <a:prstGeom prst="rect">
            <a:avLst/>
          </a:prstGeom>
        </p:spPr>
      </p:pic>
      <p:pic>
        <p:nvPicPr>
          <p:cNvPr id="62" name="Picture 61">
            <a:extLst>
              <a:ext uri="{FF2B5EF4-FFF2-40B4-BE49-F238E27FC236}">
                <a16:creationId xmlns:a16="http://schemas.microsoft.com/office/drawing/2014/main" id="{F19CAA17-DCB0-F706-C7FD-80E497704C9F}"/>
              </a:ext>
            </a:extLst>
          </p:cNvPr>
          <p:cNvPicPr>
            <a:picLocks noChangeAspect="1"/>
          </p:cNvPicPr>
          <p:nvPr/>
        </p:nvPicPr>
        <p:blipFill>
          <a:blip r:embed="rId3"/>
          <a:stretch>
            <a:fillRect/>
          </a:stretch>
        </p:blipFill>
        <p:spPr>
          <a:xfrm>
            <a:off x="7802608" y="3677421"/>
            <a:ext cx="2717642" cy="2966453"/>
          </a:xfrm>
          <a:prstGeom prst="rect">
            <a:avLst/>
          </a:prstGeom>
        </p:spPr>
      </p:pic>
      <p:pic>
        <p:nvPicPr>
          <p:cNvPr id="67" name="Picture 15">
            <a:hlinkClick r:id="rId9" action="ppaction://hlinksldjump"/>
            <a:extLst>
              <a:ext uri="{FF2B5EF4-FFF2-40B4-BE49-F238E27FC236}">
                <a16:creationId xmlns:a16="http://schemas.microsoft.com/office/drawing/2014/main" id="{6862AA29-9A43-BC5F-5F2F-58F5A5D7DF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5806048" y="1"/>
            <a:ext cx="2492540" cy="2596397"/>
          </a:xfrm>
          <a:prstGeom prst="rect">
            <a:avLst/>
          </a:prstGeom>
        </p:spPr>
      </p:pic>
      <p:pic>
        <p:nvPicPr>
          <p:cNvPr id="68" name="Picture 22">
            <a:extLst>
              <a:ext uri="{FF2B5EF4-FFF2-40B4-BE49-F238E27FC236}">
                <a16:creationId xmlns:a16="http://schemas.microsoft.com/office/drawing/2014/main" id="{EEF6FF90-6C16-2601-BB22-A0B3CA1680F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77351" y="1"/>
            <a:ext cx="2244339" cy="3022679"/>
          </a:xfrm>
          <a:prstGeom prst="rect">
            <a:avLst/>
          </a:prstGeom>
        </p:spPr>
      </p:pic>
    </p:spTree>
    <p:extLst>
      <p:ext uri="{BB962C8B-B14F-4D97-AF65-F5344CB8AC3E}">
        <p14:creationId xmlns:p14="http://schemas.microsoft.com/office/powerpoint/2010/main" val="199588868"/>
      </p:ext>
    </p:extLst>
  </p:cSld>
  <p:clrMapOvr>
    <a:masterClrMapping/>
  </p:clrMapOvr>
  <p:transition spd="med">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8" name="Freeform 28"/>
          <p:cNvSpPr/>
          <p:nvPr/>
        </p:nvSpPr>
        <p:spPr>
          <a:xfrm rot="20072028">
            <a:off x="16409748" y="8047284"/>
            <a:ext cx="3154793" cy="4381656"/>
          </a:xfrm>
          <a:custGeom>
            <a:avLst/>
            <a:gdLst/>
            <a:ahLst/>
            <a:cxnLst/>
            <a:rect l="l" t="t" r="r" b="b"/>
            <a:pathLst>
              <a:path w="3154793" h="4381656">
                <a:moveTo>
                  <a:pt x="0" y="0"/>
                </a:moveTo>
                <a:lnTo>
                  <a:pt x="3154792" y="0"/>
                </a:lnTo>
                <a:lnTo>
                  <a:pt x="3154792" y="4381656"/>
                </a:lnTo>
                <a:lnTo>
                  <a:pt x="0" y="438165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5" name="Group 34"/>
          <p:cNvGrpSpPr/>
          <p:nvPr/>
        </p:nvGrpSpPr>
        <p:grpSpPr>
          <a:xfrm>
            <a:off x="6761338" y="647700"/>
            <a:ext cx="4765323" cy="1247894"/>
            <a:chOff x="4246031" y="411221"/>
            <a:chExt cx="10058401" cy="1742191"/>
          </a:xfrm>
        </p:grpSpPr>
        <p:grpSp>
          <p:nvGrpSpPr>
            <p:cNvPr id="33" name="Group 32"/>
            <p:cNvGrpSpPr/>
            <p:nvPr/>
          </p:nvGrpSpPr>
          <p:grpSpPr>
            <a:xfrm>
              <a:off x="4246031" y="575563"/>
              <a:ext cx="10058401" cy="1577849"/>
              <a:chOff x="609600" y="2793000"/>
              <a:chExt cx="16942307" cy="1448540"/>
            </a:xfrm>
          </p:grpSpPr>
          <p:sp>
            <p:nvSpPr>
              <p:cNvPr id="9"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9"/>
              <p:cNvSpPr txBox="1"/>
              <p:nvPr/>
            </p:nvSpPr>
            <p:spPr>
              <a:xfrm>
                <a:off x="609600" y="2793000"/>
                <a:ext cx="16840200" cy="1356852"/>
              </a:xfrm>
              <a:prstGeom prst="rect">
                <a:avLst/>
              </a:prstGeom>
              <a:solidFill>
                <a:srgbClr val="FFE39A"/>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Rectangle 33"/>
            <p:cNvSpPr/>
            <p:nvPr/>
          </p:nvSpPr>
          <p:spPr>
            <a:xfrm>
              <a:off x="8016502" y="411221"/>
              <a:ext cx="2749470"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TẬP</a:t>
              </a:r>
              <a:endParaRPr kumimoji="0" lang="nl-NL" sz="5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2" name="Rectangle 11"/>
              <p:cNvSpPr/>
              <p:nvPr/>
            </p:nvSpPr>
            <p:spPr>
              <a:xfrm>
                <a:off x="1064788" y="2476500"/>
                <a:ext cx="16232612" cy="6629957"/>
              </a:xfrm>
              <a:prstGeom prst="rect">
                <a:avLst/>
              </a:prstGeom>
            </p:spPr>
            <p:txBody>
              <a:bodyPr wrap="square">
                <a:spAutoFit/>
              </a:bodyPr>
              <a:lstStyle/>
              <a:p>
                <a:pPr algn="just">
                  <a:lnSpc>
                    <a:spcPct val="150000"/>
                  </a:lnSpc>
                  <a:spcBef>
                    <a:spcPts val="600"/>
                  </a:spcBef>
                  <a:spcAft>
                    <a:spcPts val="600"/>
                  </a:spcAft>
                  <a:tabLst>
                    <a:tab pos="361950" algn="l"/>
                  </a:tabLst>
                </a:pPr>
                <a:r>
                  <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Bài 2.6 </a:t>
                </a: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SHS-tr35) </a:t>
                </a:r>
                <a:r>
                  <a:rPr lang="vi-VN" sz="3600">
                    <a:solidFill>
                      <a:srgbClr val="000000"/>
                    </a:solidFill>
                    <a:ea typeface="Times New Roman" panose="02020603050405020304" pitchFamily="18" charset="0"/>
                    <a:cs typeface="Arial" panose="020B0604020202020204" pitchFamily="34" charset="0"/>
                  </a:rPr>
                  <a:t>Dùng kí hiệu để viết bất đẳng thức tương ứng với mỗi truờng hợp sau</a:t>
                </a:r>
                <a:r>
                  <a:rPr lang="vi-VN" sz="3600" smtClean="0">
                    <a:solidFill>
                      <a:srgbClr val="000000"/>
                    </a:solidFill>
                    <a:ea typeface="Times New Roman" panose="02020603050405020304" pitchFamily="18" charset="0"/>
                    <a:cs typeface="Arial" panose="020B0604020202020204" pitchFamily="34" charset="0"/>
                  </a:rPr>
                  <a:t>:</a:t>
                </a:r>
                <a:endParaRPr lang="en-US" sz="3600" smtClean="0">
                  <a:solidFill>
                    <a:srgbClr val="000000"/>
                  </a:solidFill>
                  <a:ea typeface="Times New Roman" panose="02020603050405020304" pitchFamily="18"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a)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oMath>
                </a14:m>
                <a:r>
                  <a:rPr lang="vi-VN" sz="3600">
                    <a:solidFill>
                      <a:srgbClr val="000000"/>
                    </a:solidFill>
                    <a:ea typeface="Calibri" panose="020F0502020204030204" pitchFamily="34" charset="0"/>
                    <a:cs typeface="Arial" panose="020B0604020202020204" pitchFamily="34" charset="0"/>
                  </a:rPr>
                  <a:t> nhỏ hơn hoặc bằng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endParaRPr lang="vi-VN" sz="3600">
                  <a:solidFill>
                    <a:srgbClr val="000000"/>
                  </a:solidFill>
                  <a:ea typeface="Calibri" panose="020F0502020204030204" pitchFamily="34"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b)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𝑚</m:t>
                    </m:r>
                  </m:oMath>
                </a14:m>
                <a:r>
                  <a:rPr lang="vi-VN" sz="3600">
                    <a:solidFill>
                      <a:srgbClr val="000000"/>
                    </a:solidFill>
                    <a:ea typeface="Calibri" panose="020F0502020204030204" pitchFamily="34" charset="0"/>
                    <a:cs typeface="Arial" panose="020B0604020202020204" pitchFamily="34" charset="0"/>
                  </a:rPr>
                  <a:t> là số </a:t>
                </a:r>
                <a:r>
                  <a:rPr lang="vi-VN" sz="3600" smtClean="0">
                    <a:solidFill>
                      <a:srgbClr val="000000"/>
                    </a:solidFill>
                    <a:ea typeface="Calibri" panose="020F0502020204030204" pitchFamily="34" charset="0"/>
                    <a:cs typeface="Arial" panose="020B0604020202020204" pitchFamily="34" charset="0"/>
                  </a:rPr>
                  <a:t>âm</a:t>
                </a:r>
                <a:endParaRPr lang="vi-VN" sz="3600">
                  <a:solidFill>
                    <a:srgbClr val="000000"/>
                  </a:solidFill>
                  <a:ea typeface="Calibri" panose="020F0502020204030204" pitchFamily="34"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c)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𝑦</m:t>
                    </m:r>
                  </m:oMath>
                </a14:m>
                <a:r>
                  <a:rPr lang="vi-VN" sz="3600">
                    <a:solidFill>
                      <a:srgbClr val="000000"/>
                    </a:solidFill>
                    <a:ea typeface="Calibri" panose="020F0502020204030204" pitchFamily="34" charset="0"/>
                    <a:cs typeface="Arial" panose="020B0604020202020204" pitchFamily="34" charset="0"/>
                  </a:rPr>
                  <a:t> là số </a:t>
                </a:r>
                <a:r>
                  <a:rPr lang="vi-VN" sz="3600" smtClean="0">
                    <a:solidFill>
                      <a:srgbClr val="000000"/>
                    </a:solidFill>
                    <a:ea typeface="Calibri" panose="020F0502020204030204" pitchFamily="34" charset="0"/>
                    <a:cs typeface="Arial" panose="020B0604020202020204" pitchFamily="34" charset="0"/>
                  </a:rPr>
                  <a:t>dương</a:t>
                </a:r>
                <a:endParaRPr lang="vi-VN" sz="3600">
                  <a:solidFill>
                    <a:srgbClr val="000000"/>
                  </a:solidFill>
                  <a:ea typeface="Calibri" panose="020F0502020204030204" pitchFamily="34"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d)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𝑝</m:t>
                    </m:r>
                  </m:oMath>
                </a14:m>
                <a:r>
                  <a:rPr lang="vi-VN" sz="3600">
                    <a:solidFill>
                      <a:srgbClr val="000000"/>
                    </a:solidFill>
                    <a:ea typeface="Calibri" panose="020F0502020204030204" pitchFamily="34" charset="0"/>
                    <a:cs typeface="Arial" panose="020B0604020202020204" pitchFamily="34" charset="0"/>
                  </a:rPr>
                  <a:t> lớn hơn hoặc bằng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2 024</m:t>
                    </m:r>
                  </m:oMath>
                </a14:m>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64788" y="2476500"/>
                <a:ext cx="16232612" cy="6629957"/>
              </a:xfrm>
              <a:prstGeom prst="rect">
                <a:avLst/>
              </a:prstGeom>
              <a:blipFill>
                <a:blip r:embed="rId5"/>
                <a:stretch>
                  <a:fillRect l="-1164" r="-1127" b="-2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160099" y="4619233"/>
                <a:ext cx="229261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𝒙</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oMath>
                  </m:oMathPara>
                </a14:m>
                <a:endParaRPr lang="en-US" b="1">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7160099" y="4619233"/>
                <a:ext cx="2292615"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191000" y="5868769"/>
                <a:ext cx="2109873"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𝒎</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&lt;</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b="1">
                  <a:solidFill>
                    <a:srgbClr val="C0000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4191000" y="5868769"/>
                <a:ext cx="2109873" cy="64633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724400" y="7172430"/>
                <a:ext cx="195758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𝒚</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&gt;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𝟎</m:t>
                      </m:r>
                    </m:oMath>
                  </m:oMathPara>
                </a14:m>
                <a:endParaRPr lang="en-US" b="1">
                  <a:solidFill>
                    <a:srgbClr val="C0000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4724400" y="7172430"/>
                <a:ext cx="1957587" cy="64633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466253" y="8383369"/>
                <a:ext cx="289694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𝒑</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𝟎𝟐𝟒</m:t>
                      </m:r>
                    </m:oMath>
                  </m:oMathPara>
                </a14:m>
                <a:endParaRPr lang="en-US" b="1">
                  <a:solidFill>
                    <a:srgbClr val="C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466253" y="8383369"/>
                <a:ext cx="2896947" cy="646331"/>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447199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347531">
            <a:off x="1217851" y="6127286"/>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21" name="TextBox 15"/>
          <p:cNvSpPr txBox="1"/>
          <p:nvPr/>
        </p:nvSpPr>
        <p:spPr>
          <a:xfrm>
            <a:off x="7386000" y="571500"/>
            <a:ext cx="9236821" cy="69303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VẬN</a:t>
            </a:r>
            <a:r>
              <a:rPr kumimoji="0" lang="en-US" sz="16000" b="1" i="0" u="none" strike="noStrike" kern="1200" cap="none" spc="0" normalizeH="0" noProof="0" smtClean="0">
                <a:ln>
                  <a:noFill/>
                </a:ln>
                <a:solidFill>
                  <a:srgbClr val="3A4949"/>
                </a:solidFill>
                <a:effectLst/>
                <a:uLnTx/>
                <a:uFillTx/>
                <a:latin typeface="Arial" panose="020B0604020202020204" pitchFamily="34" charset="0"/>
                <a:ea typeface="+mn-ea"/>
                <a:cs typeface="Arial" panose="020B0604020202020204" pitchFamily="34" charset="0"/>
              </a:rPr>
              <a:t> DỤNG</a:t>
            </a:r>
            <a:endPar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2757346">
            <a:off x="-745704" y="-627796"/>
            <a:ext cx="4413812" cy="6157264"/>
          </a:xfrm>
          <a:prstGeom prst="rect">
            <a:avLst/>
          </a:prstGeom>
        </p:spPr>
      </p:pic>
    </p:spTree>
    <p:extLst>
      <p:ext uri="{BB962C8B-B14F-4D97-AF65-F5344CB8AC3E}">
        <p14:creationId xmlns:p14="http://schemas.microsoft.com/office/powerpoint/2010/main" val="3559879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85800" y="571500"/>
            <a:ext cx="168402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1"/>
          <p:cNvSpPr>
            <a:spLocks noChangeArrowheads="1"/>
          </p:cNvSpPr>
          <p:nvPr/>
        </p:nvSpPr>
        <p:spPr bwMode="auto">
          <a:xfrm>
            <a:off x="1066800" y="775821"/>
            <a:ext cx="164592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defRPr/>
            </a:pPr>
            <a:r>
              <a:rPr lang="en-US" sz="3500" b="1">
                <a:solidFill>
                  <a:srgbClr val="000000"/>
                </a:solidFill>
                <a:latin typeface="Arial" panose="020B0604020202020204" pitchFamily="34" charset="0"/>
                <a:ea typeface="Times New Roman" panose="02020603050405020304" pitchFamily="18" charset="0"/>
                <a:cs typeface="Arial" panose="020B0604020202020204" pitchFamily="34" charset="0"/>
              </a:rPr>
              <a:t>Bài </a:t>
            </a:r>
            <a:r>
              <a:rPr lang="en-US" sz="35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2.7 </a:t>
            </a:r>
            <a:r>
              <a:rPr lang="en-US" sz="3500" b="1">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5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SGK-tr35</a:t>
            </a:r>
            <a:r>
              <a:rPr lang="en-US" sz="35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3500" b="1">
                <a:solidFill>
                  <a:srgbClr val="000000"/>
                </a:solidFill>
                <a:ea typeface="Times New Roman" panose="02020603050405020304" pitchFamily="18" charset="0"/>
                <a:cs typeface="Arial" panose="020B0604020202020204" pitchFamily="34" charset="0"/>
              </a:rPr>
              <a:t> </a:t>
            </a:r>
            <a:r>
              <a:rPr lang="vi-VN" sz="3500">
                <a:solidFill>
                  <a:srgbClr val="000000"/>
                </a:solidFill>
                <a:ea typeface="Times New Roman" panose="02020603050405020304" pitchFamily="18" charset="0"/>
                <a:cs typeface="Arial" panose="020B0604020202020204" pitchFamily="34" charset="0"/>
              </a:rPr>
              <a:t>Viết một bất đẳng thức phù hợp trong mỗi trường hợp sau</a:t>
            </a:r>
            <a:r>
              <a:rPr lang="vi-VN" sz="3500" smtClean="0">
                <a:solidFill>
                  <a:srgbClr val="000000"/>
                </a:solidFill>
                <a:ea typeface="Times New Roman" panose="02020603050405020304" pitchFamily="18" charset="0"/>
                <a:cs typeface="Arial" panose="020B0604020202020204" pitchFamily="34" charset="0"/>
              </a:rPr>
              <a:t>:</a:t>
            </a:r>
            <a:endParaRPr lang="vi-VN" sz="3500">
              <a:solidFill>
                <a:srgbClr val="000000"/>
              </a:solidFill>
              <a:ea typeface="Times New Roman" panose="02020603050405020304" pitchFamily="18" charset="0"/>
              <a:cs typeface="Arial" panose="020B0604020202020204" pitchFamily="34" charset="0"/>
            </a:endParaRP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a) Bạn phải ít nhất 18 tuổi mới được phép lái ô tô</a:t>
            </a:r>
            <a:r>
              <a:rPr lang="vi-VN" sz="3500" smtClean="0">
                <a:solidFill>
                  <a:srgbClr val="000000"/>
                </a:solidFill>
                <a:ea typeface="Times New Roman" panose="02020603050405020304" pitchFamily="18" charset="0"/>
                <a:cs typeface="Arial" panose="020B0604020202020204" pitchFamily="34" charset="0"/>
              </a:rPr>
              <a:t>;</a:t>
            </a:r>
            <a:endParaRPr lang="vi-VN" sz="3500">
              <a:solidFill>
                <a:srgbClr val="000000"/>
              </a:solidFill>
              <a:ea typeface="Times New Roman" panose="02020603050405020304" pitchFamily="18" charset="0"/>
              <a:cs typeface="Arial" panose="020B0604020202020204" pitchFamily="34" charset="0"/>
            </a:endParaRP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b) Xe buýt chở được tối đa 45 người</a:t>
            </a:r>
            <a:r>
              <a:rPr lang="vi-VN" sz="3500" smtClean="0">
                <a:solidFill>
                  <a:srgbClr val="000000"/>
                </a:solidFill>
                <a:ea typeface="Times New Roman" panose="02020603050405020304" pitchFamily="18" charset="0"/>
                <a:cs typeface="Arial" panose="020B0604020202020204" pitchFamily="34" charset="0"/>
              </a:rPr>
              <a:t>;</a:t>
            </a:r>
            <a:endParaRPr lang="vi-VN" sz="3500">
              <a:solidFill>
                <a:srgbClr val="000000"/>
              </a:solidFill>
              <a:ea typeface="Times New Roman" panose="02020603050405020304" pitchFamily="18" charset="0"/>
              <a:cs typeface="Arial" panose="020B0604020202020204" pitchFamily="34" charset="0"/>
            </a:endParaRP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c) Mức lương tối thiểu cho một giờ làm việc của người lao động là 20 000 đồng.</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kumimoji="0" lang="en-US" sz="35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8415339" y="4497566"/>
            <a:ext cx="1183337" cy="63094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066800" y="5576184"/>
                <a:ext cx="15880416" cy="4339842"/>
              </a:xfrm>
              <a:prstGeom prst="rect">
                <a:avLst/>
              </a:prstGeom>
            </p:spPr>
            <p:txBody>
              <a:bodyPr wrap="square">
                <a:spAutoFit/>
              </a:bodyPr>
              <a:lstStyle/>
              <a:p>
                <a:pPr algn="just">
                  <a:lnSpc>
                    <a:spcPct val="150000"/>
                  </a:lnSpc>
                  <a:spcBef>
                    <a:spcPts val="300"/>
                  </a:spcBef>
                  <a:spcAft>
                    <a:spcPts val="300"/>
                  </a:spcAft>
                </a:pP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a)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(tuổi) là số tuổi của bạn, khi đó bất đẳng thức là :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b)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(người) là số người xe buýt có thể chở được, khi đó bất đẳng thức là: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c)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(đồng) là mức lương cho một giờ làm việc của người lao động, khi đó bất đẳng thức là :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≥20 000</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66800" y="5576184"/>
                <a:ext cx="15880416" cy="4339842"/>
              </a:xfrm>
              <a:prstGeom prst="rect">
                <a:avLst/>
              </a:prstGeom>
              <a:blipFill>
                <a:blip r:embed="rId3"/>
                <a:stretch>
                  <a:fillRect l="-1113" r="-1113" b="-562"/>
                </a:stretch>
              </a:blipFill>
            </p:spPr>
            <p:txBody>
              <a:bodyPr/>
              <a:lstStyle/>
              <a:p>
                <a:r>
                  <a:rPr lang="en-US">
                    <a:noFill/>
                  </a:rPr>
                  <a:t> </a:t>
                </a:r>
              </a:p>
            </p:txBody>
          </p:sp>
        </mc:Fallback>
      </mc:AlternateContent>
    </p:spTree>
    <p:extLst>
      <p:ext uri="{BB962C8B-B14F-4D97-AF65-F5344CB8AC3E}">
        <p14:creationId xmlns:p14="http://schemas.microsoft.com/office/powerpoint/2010/main" val="16278830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rot="19967378">
            <a:off x="16830177" y="8281941"/>
            <a:ext cx="1241368" cy="1701071"/>
            <a:chOff x="15153338" y="-753143"/>
            <a:chExt cx="3374271" cy="4340425"/>
          </a:xfrm>
        </p:grpSpPr>
        <p:sp>
          <p:nvSpPr>
            <p:cNvPr id="17" name="Freeform 5"/>
            <p:cNvSpPr/>
            <p:nvPr/>
          </p:nvSpPr>
          <p:spPr>
            <a:xfrm rot="1442205">
              <a:off x="16784451" y="-568701"/>
              <a:ext cx="670152" cy="4155983"/>
            </a:xfrm>
            <a:custGeom>
              <a:avLst/>
              <a:gdLst/>
              <a:ahLst/>
              <a:cxnLst/>
              <a:rect l="l" t="t" r="r" b="b"/>
              <a:pathLst>
                <a:path w="670152" h="4155983">
                  <a:moveTo>
                    <a:pt x="0" y="0"/>
                  </a:moveTo>
                  <a:lnTo>
                    <a:pt x="670153" y="0"/>
                  </a:lnTo>
                  <a:lnTo>
                    <a:pt x="670153" y="4155984"/>
                  </a:lnTo>
                  <a:lnTo>
                    <a:pt x="0" y="4155984"/>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8" name="Freeform 17"/>
            <p:cNvSpPr/>
            <p:nvPr/>
          </p:nvSpPr>
          <p:spPr>
            <a:xfrm rot="1269624">
              <a:off x="15153338" y="-753143"/>
              <a:ext cx="3374271" cy="3754404"/>
            </a:xfrm>
            <a:custGeom>
              <a:avLst/>
              <a:gdLst/>
              <a:ahLst/>
              <a:cxnLst/>
              <a:rect l="l" t="t" r="r" b="b"/>
              <a:pathLst>
                <a:path w="3374271" h="3754404">
                  <a:moveTo>
                    <a:pt x="0" y="0"/>
                  </a:moveTo>
                  <a:lnTo>
                    <a:pt x="3374270" y="0"/>
                  </a:lnTo>
                  <a:lnTo>
                    <a:pt x="3374270" y="3754404"/>
                  </a:lnTo>
                  <a:lnTo>
                    <a:pt x="0" y="3754404"/>
                  </a:lnTo>
                  <a:lnTo>
                    <a:pt x="0" y="0"/>
                  </a:lnTo>
                  <a:close/>
                </a:path>
              </a:pathLst>
            </a:custGeom>
            <a:blipFill>
              <a:blip r:embed="rId7">
                <a:extLst>
                  <a:ext uri="{96DAC541-7B7A-43D3-8B79-37D633B846F1}">
                    <asvg:svgBlip xmlns="" xmlns:asvg="http://schemas.microsoft.com/office/drawing/2016/SVG/main" r:embed="rId18"/>
                  </a:ext>
                </a:extLst>
              </a:blip>
              <a:stretch>
                <a:fillRect/>
              </a:stretch>
            </a:blipFill>
          </p:spPr>
        </p:sp>
      </p:grpSp>
      <mc:AlternateContent xmlns:mc="http://schemas.openxmlformats.org/markup-compatibility/2006">
        <mc:Choice xmlns:a14="http://schemas.microsoft.com/office/drawing/2010/main" Requires="a14">
          <p:sp>
            <p:nvSpPr>
              <p:cNvPr id="3" name="Rectangle 2"/>
              <p:cNvSpPr/>
              <p:nvPr/>
            </p:nvSpPr>
            <p:spPr>
              <a:xfrm>
                <a:off x="838200" y="114300"/>
                <a:ext cx="16687800" cy="1566711"/>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B</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à</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i</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 2.11 (</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SGK</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tr</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35)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Ch</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ứ</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ng</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minh</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r</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ằ</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ng</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m:t>
                      </m:r>
                      <m:r>
                        <a:rPr lang="en-US" sz="34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023</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024</m:t>
                          </m:r>
                        </m:den>
                      </m:f>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023</m:t>
                          </m:r>
                        </m:den>
                      </m:f>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34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38200" y="114300"/>
                <a:ext cx="16687800" cy="1566711"/>
              </a:xfrm>
              <a:prstGeom prst="rect">
                <a:avLst/>
              </a:prstGeom>
              <a:blipFill>
                <a:blip r:embed="rId19"/>
                <a:stretch>
                  <a:fillRect/>
                </a:stretch>
              </a:blipFill>
            </p:spPr>
            <p:txBody>
              <a:bodyPr/>
              <a:lstStyle/>
              <a:p>
                <a:r>
                  <a:rPr lang="en-US">
                    <a:noFill/>
                  </a:rPr>
                  <a:t> </a:t>
                </a:r>
              </a:p>
            </p:txBody>
          </p:sp>
        </mc:Fallback>
      </mc:AlternateContent>
      <p:sp>
        <p:nvSpPr>
          <p:cNvPr id="14" name="Rectangle 13"/>
          <p:cNvSpPr/>
          <p:nvPr/>
        </p:nvSpPr>
        <p:spPr>
          <a:xfrm>
            <a:off x="838200" y="1784747"/>
            <a:ext cx="1156086"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4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38200" y="2402613"/>
                <a:ext cx="17076080" cy="4645887"/>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ó :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&lt;1</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à</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&gt;1</m:t>
                      </m:r>
                      <m:r>
                        <m:rPr>
                          <m:nor/>
                        </m:rPr>
                        <a:rPr lang="en-US" sz="34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34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uy</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ra</m:t>
                      </m:r>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 </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oMath>
                  </m:oMathPara>
                </a14:m>
                <a:endParaRPr lang="en-US" sz="34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Nh</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ả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hai</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ế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ủ</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ấ</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đẳ</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th</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ứ</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ớ</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i</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−1&lt;0</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đượ</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en-US" sz="34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8200" y="2402613"/>
                <a:ext cx="17076080" cy="4645887"/>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8200" y="6880668"/>
                <a:ext cx="16861259" cy="3128036"/>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ó :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&gt;3</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à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&lt;3</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34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14:m>
                  <m:oMathPara xmlns:m="http://schemas.openxmlformats.org/officeDocument/2006/math">
                    <m:oMathParaPr>
                      <m:jc m:val="left"/>
                    </m:oMathParaPr>
                    <m:oMath xmlns:m="http://schemas.openxmlformats.org/officeDocument/2006/math">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uy</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ra</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en-US" sz="34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6880668"/>
                <a:ext cx="16861259" cy="3128036"/>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406014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left)">
                                      <p:cBhvr>
                                        <p:cTn id="3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6" name="Freeform 2"/>
          <p:cNvSpPr/>
          <p:nvPr/>
        </p:nvSpPr>
        <p:spPr>
          <a:xfrm rot="5400000">
            <a:off x="4572001" y="-3924301"/>
            <a:ext cx="9143999" cy="18288001"/>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7" name="TextBox 23"/>
          <p:cNvSpPr txBox="1"/>
          <p:nvPr/>
        </p:nvSpPr>
        <p:spPr>
          <a:xfrm>
            <a:off x="1104900" y="2400300"/>
            <a:ext cx="16078200" cy="3477875"/>
          </a:xfrm>
          <a:prstGeom prst="rect">
            <a:avLst/>
          </a:prstGeom>
        </p:spPr>
        <p:txBody>
          <a:bodyPr wrap="square" lIns="0" tIns="0" rIns="0" bIns="0" rtlCol="0" anchor="t">
            <a:spAutoFit/>
          </a:bodyPr>
          <a:lstStyle/>
          <a:p>
            <a:pPr lvl="0" algn="ctr">
              <a:lnSpc>
                <a:spcPct val="150000"/>
              </a:lnSpc>
              <a:spcBef>
                <a:spcPts val="600"/>
              </a:spcBef>
              <a:spcAft>
                <a:spcPts val="600"/>
              </a:spcAft>
              <a:defRPr/>
            </a:pPr>
            <a:r>
              <a:rPr lang="en-US" sz="7200" b="1" smtClean="0">
                <a:solidFill>
                  <a:srgbClr val="C00000"/>
                </a:solidFill>
                <a:latin typeface="Arial" panose="020B0604020202020204" pitchFamily="34" charset="0"/>
                <a:cs typeface="Arial" panose="020B0604020202020204" pitchFamily="34" charset="0"/>
                <a:sym typeface="Arial"/>
              </a:rPr>
              <a:t>TIẾT 15: </a:t>
            </a:r>
            <a:r>
              <a:rPr lang="vi-VN" sz="7200" b="1" smtClean="0">
                <a:solidFill>
                  <a:srgbClr val="C00000"/>
                </a:solidFill>
                <a:cs typeface="Arial" panose="020B0604020202020204" pitchFamily="34" charset="0"/>
                <a:sym typeface="Arial"/>
              </a:rPr>
              <a:t>BÀI </a:t>
            </a:r>
            <a:r>
              <a:rPr lang="vi-VN" sz="7200" b="1">
                <a:solidFill>
                  <a:srgbClr val="C00000"/>
                </a:solidFill>
                <a:cs typeface="Arial" panose="020B0604020202020204" pitchFamily="34" charset="0"/>
                <a:sym typeface="Arial"/>
              </a:rPr>
              <a:t>5. BẤT ĐẲNG THỨC </a:t>
            </a:r>
            <a:endParaRPr lang="en-US" sz="7200" b="1" smtClean="0">
              <a:solidFill>
                <a:srgbClr val="C00000"/>
              </a:solidFill>
              <a:cs typeface="Arial" panose="020B0604020202020204" pitchFamily="34" charset="0"/>
              <a:sym typeface="Arial"/>
            </a:endParaRPr>
          </a:p>
          <a:p>
            <a:pPr lvl="0" algn="ctr">
              <a:lnSpc>
                <a:spcPct val="150000"/>
              </a:lnSpc>
              <a:spcBef>
                <a:spcPts val="600"/>
              </a:spcBef>
              <a:spcAft>
                <a:spcPts val="600"/>
              </a:spcAft>
              <a:defRPr/>
            </a:pPr>
            <a:r>
              <a:rPr lang="vi-VN" sz="7200" b="1" smtClean="0">
                <a:solidFill>
                  <a:srgbClr val="C00000"/>
                </a:solidFill>
                <a:cs typeface="Arial" panose="020B0604020202020204" pitchFamily="34" charset="0"/>
                <a:sym typeface="Arial"/>
              </a:rPr>
              <a:t>VÀ TÍNH </a:t>
            </a:r>
            <a:r>
              <a:rPr lang="vi-VN" sz="7200" b="1">
                <a:solidFill>
                  <a:srgbClr val="C00000"/>
                </a:solidFill>
                <a:cs typeface="Arial" panose="020B0604020202020204" pitchFamily="34" charset="0"/>
                <a:sym typeface="Arial"/>
              </a:rPr>
              <a:t>CHẤT </a:t>
            </a:r>
            <a:r>
              <a:rPr lang="en-US" sz="7200" b="1" smtClean="0">
                <a:solidFill>
                  <a:srgbClr val="C00000"/>
                </a:solidFill>
                <a:latin typeface="Arial" panose="020B0604020202020204" pitchFamily="34" charset="0"/>
                <a:cs typeface="Arial" panose="020B0604020202020204" pitchFamily="34" charset="0"/>
                <a:sym typeface="Arial"/>
              </a:rPr>
              <a:t>(T1)</a:t>
            </a:r>
            <a:endParaRPr kumimoji="0" lang="vi-VN" sz="7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18" name="Freeform 18"/>
          <p:cNvSpPr/>
          <p:nvPr/>
        </p:nvSpPr>
        <p:spPr>
          <a:xfrm rot="-1260574">
            <a:off x="15473380" y="8324285"/>
            <a:ext cx="2582620" cy="3056005"/>
          </a:xfrm>
          <a:custGeom>
            <a:avLst/>
            <a:gdLst/>
            <a:ahLst/>
            <a:cxnLst/>
            <a:rect l="l" t="t" r="r" b="b"/>
            <a:pathLst>
              <a:path w="5399661" h="7272271">
                <a:moveTo>
                  <a:pt x="0" y="0"/>
                </a:moveTo>
                <a:lnTo>
                  <a:pt x="5399661" y="0"/>
                </a:lnTo>
                <a:lnTo>
                  <a:pt x="5399661" y="7272271"/>
                </a:lnTo>
                <a:lnTo>
                  <a:pt x="0" y="7272271"/>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46084905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2" name="Rectangle 1"/>
          <p:cNvSpPr/>
          <p:nvPr/>
        </p:nvSpPr>
        <p:spPr>
          <a:xfrm>
            <a:off x="838200" y="762000"/>
            <a:ext cx="16611600" cy="97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11"/>
          <p:cNvSpPr txBox="1"/>
          <p:nvPr/>
        </p:nvSpPr>
        <p:spPr>
          <a:xfrm>
            <a:off x="4572000" y="1257300"/>
            <a:ext cx="9657588" cy="1550874"/>
          </a:xfrm>
          <a:prstGeom prst="rect">
            <a:avLst/>
          </a:prstGeom>
        </p:spPr>
        <p:txBody>
          <a:bodyPr wrap="square" lIns="0" tIns="0" rIns="0" bIns="0" rtlCol="0" anchor="t">
            <a:spAutoFit/>
          </a:bodyPr>
          <a:lstStyle/>
          <a:p>
            <a:pPr marL="0" marR="0" lvl="0" indent="0" algn="ctr" defTabSz="914400" rtl="0" eaLnBrk="1" fontAlgn="auto" latinLnBrk="0" hangingPunct="1">
              <a:lnSpc>
                <a:spcPts val="14000"/>
              </a:lnSpc>
              <a:spcBef>
                <a:spcPts val="0"/>
              </a:spcBef>
              <a:spcAft>
                <a:spcPts val="0"/>
              </a:spcAft>
              <a:buClrTx/>
              <a:buSzTx/>
              <a:buFontTx/>
              <a:buNone/>
              <a:tabLst/>
              <a:defRPr/>
            </a:pPr>
            <a:r>
              <a:rPr kumimoji="0" lang="vi-VN" sz="7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HƯỚNG DẪN VỀ NHÀ</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3048000" y="3619500"/>
            <a:ext cx="11963400" cy="4708981"/>
          </a:xfrm>
          <a:prstGeom prst="rect">
            <a:avLst/>
          </a:prstGeom>
        </p:spPr>
        <p:txBody>
          <a:bodyPr wrap="square">
            <a:spAutoFit/>
          </a:bodyPr>
          <a:lstStyle/>
          <a:p>
            <a:pPr marL="571500" lvl="0" indent="-571500" algn="just">
              <a:lnSpc>
                <a:spcPct val="250000"/>
              </a:lnSpc>
              <a:buFont typeface="Wingdings" panose="05000000000000000000" pitchFamily="2" charset="2"/>
              <a:buChar char="q"/>
            </a:pPr>
            <a:r>
              <a:rPr lang="vi-VN" sz="4000" smtClean="0">
                <a:solidFill>
                  <a:prstClr val="black"/>
                </a:solidFill>
                <a:ea typeface="Calibri" panose="020F0502020204030204" pitchFamily="34" charset="0"/>
                <a:cs typeface="Arial" panose="020B0604020202020204" pitchFamily="34" charset="0"/>
              </a:rPr>
              <a:t>Ghi </a:t>
            </a:r>
            <a:r>
              <a:rPr lang="vi-VN" sz="4000">
                <a:solidFill>
                  <a:prstClr val="black"/>
                </a:solidFill>
                <a:ea typeface="Calibri" panose="020F0502020204030204" pitchFamily="34" charset="0"/>
                <a:cs typeface="Arial" panose="020B0604020202020204" pitchFamily="34" charset="0"/>
              </a:rPr>
              <a:t>nhớ kiến thức trong bài.</a:t>
            </a:r>
          </a:p>
          <a:p>
            <a:pPr marL="571500" lvl="0" indent="-571500" algn="just">
              <a:lnSpc>
                <a:spcPct val="250000"/>
              </a:lnSpc>
              <a:buFont typeface="Wingdings" panose="05000000000000000000" pitchFamily="2" charset="2"/>
              <a:buChar char="q"/>
            </a:pPr>
            <a:r>
              <a:rPr lang="vi-VN" sz="4000" smtClean="0">
                <a:solidFill>
                  <a:prstClr val="black"/>
                </a:solidFill>
                <a:ea typeface="Calibri" panose="020F0502020204030204" pitchFamily="34" charset="0"/>
                <a:cs typeface="Arial" panose="020B0604020202020204" pitchFamily="34" charset="0"/>
              </a:rPr>
              <a:t>Hoàn </a:t>
            </a:r>
            <a:r>
              <a:rPr lang="vi-VN" sz="4000">
                <a:solidFill>
                  <a:prstClr val="black"/>
                </a:solidFill>
                <a:ea typeface="Calibri" panose="020F0502020204030204" pitchFamily="34" charset="0"/>
                <a:cs typeface="Arial" panose="020B0604020202020204" pitchFamily="34" charset="0"/>
              </a:rPr>
              <a:t>thành bài tập </a:t>
            </a:r>
            <a:r>
              <a:rPr lang="en-US" sz="4000" b="1" smtClean="0">
                <a:solidFill>
                  <a:prstClr val="black"/>
                </a:solidFill>
                <a:ea typeface="Calibri" panose="020F0502020204030204" pitchFamily="34" charset="0"/>
                <a:cs typeface="Arial" panose="020B0604020202020204" pitchFamily="34" charset="0"/>
              </a:rPr>
              <a:t>2.7; 2.11 </a:t>
            </a:r>
            <a:r>
              <a:rPr lang="vi-VN" sz="4000" smtClean="0">
                <a:solidFill>
                  <a:prstClr val="black"/>
                </a:solidFill>
                <a:ea typeface="Calibri" panose="020F0502020204030204" pitchFamily="34" charset="0"/>
                <a:cs typeface="Arial" panose="020B0604020202020204" pitchFamily="34" charset="0"/>
              </a:rPr>
              <a:t>trong </a:t>
            </a: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SGK – Tr35</a:t>
            </a:r>
            <a:r>
              <a:rPr lang="vi-VN" sz="4000" smtClean="0">
                <a:solidFill>
                  <a:prstClr val="black"/>
                </a:solidFill>
                <a:ea typeface="Calibri" panose="020F0502020204030204" pitchFamily="34" charset="0"/>
                <a:cs typeface="Arial" panose="020B0604020202020204" pitchFamily="34" charset="0"/>
              </a:rPr>
              <a:t>.</a:t>
            </a:r>
            <a:endParaRPr lang="vi-VN" sz="4000">
              <a:solidFill>
                <a:prstClr val="black"/>
              </a:solidFill>
              <a:ea typeface="Calibri" panose="020F0502020204030204" pitchFamily="34" charset="0"/>
              <a:cs typeface="Arial" panose="020B0604020202020204" pitchFamily="34" charset="0"/>
            </a:endParaRPr>
          </a:p>
          <a:p>
            <a:pPr marL="571500" lvl="0" indent="-571500" algn="just">
              <a:lnSpc>
                <a:spcPct val="250000"/>
              </a:lnSpc>
              <a:buFont typeface="Wingdings" panose="05000000000000000000" pitchFamily="2" charset="2"/>
              <a:buChar char="q"/>
            </a:pPr>
            <a:r>
              <a:rPr lang="vi-VN" sz="4000" smtClean="0">
                <a:solidFill>
                  <a:prstClr val="black"/>
                </a:solidFill>
                <a:ea typeface="Calibri" panose="020F0502020204030204" pitchFamily="34" charset="0"/>
                <a:cs typeface="Arial" panose="020B0604020202020204" pitchFamily="34" charset="0"/>
              </a:rPr>
              <a:t>Chuẩn </a:t>
            </a:r>
            <a:r>
              <a:rPr lang="vi-VN" sz="4000">
                <a:solidFill>
                  <a:prstClr val="black"/>
                </a:solidFill>
                <a:ea typeface="Calibri" panose="020F0502020204030204" pitchFamily="34" charset="0"/>
                <a:cs typeface="Arial" panose="020B0604020202020204" pitchFamily="34" charset="0"/>
              </a:rPr>
              <a:t>bị bài sau </a:t>
            </a:r>
            <a:r>
              <a:rPr lang="vi-VN" sz="4000" b="1" i="1">
                <a:solidFill>
                  <a:prstClr val="black"/>
                </a:solidFill>
                <a:ea typeface="Calibri" panose="020F0502020204030204" pitchFamily="34" charset="0"/>
                <a:cs typeface="Arial" panose="020B0604020202020204" pitchFamily="34" charset="0"/>
              </a:rPr>
              <a:t>“Luyện tập chung”.</a:t>
            </a:r>
          </a:p>
        </p:txBody>
      </p:sp>
      <p:sp>
        <p:nvSpPr>
          <p:cNvPr id="15" name="Freeform 20"/>
          <p:cNvSpPr/>
          <p:nvPr/>
        </p:nvSpPr>
        <p:spPr>
          <a:xfrm>
            <a:off x="16306800" y="7370809"/>
            <a:ext cx="1714851" cy="2916191"/>
          </a:xfrm>
          <a:custGeom>
            <a:avLst/>
            <a:gdLst/>
            <a:ahLst/>
            <a:cxnLst/>
            <a:rect l="l" t="t" r="r" b="b"/>
            <a:pathLst>
              <a:path w="2592204" h="4567761">
                <a:moveTo>
                  <a:pt x="0" y="0"/>
                </a:moveTo>
                <a:lnTo>
                  <a:pt x="2592204" y="0"/>
                </a:lnTo>
                <a:lnTo>
                  <a:pt x="2592204" y="4567761"/>
                </a:lnTo>
                <a:lnTo>
                  <a:pt x="0" y="4567761"/>
                </a:lnTo>
                <a:lnTo>
                  <a:pt x="0" y="0"/>
                </a:lnTo>
                <a:close/>
              </a:path>
            </a:pathLst>
          </a:custGeom>
          <a:blipFill>
            <a:blip r:embed="rId2">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132737431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6233977" y="-3757476"/>
            <a:ext cx="6010549" cy="15430502"/>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6" name="TextBox 6"/>
          <p:cNvSpPr txBox="1"/>
          <p:nvPr/>
        </p:nvSpPr>
        <p:spPr>
          <a:xfrm>
            <a:off x="2533651" y="1567467"/>
            <a:ext cx="13411200" cy="4552015"/>
          </a:xfrm>
          <a:prstGeom prst="rect">
            <a:avLst/>
          </a:prstGeom>
        </p:spPr>
        <p:txBody>
          <a:bodyPr wrap="square" lIns="0" tIns="0" rIns="0" bIns="0" rtlCol="0" anchor="t">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vi-VN"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CẢM ƠN CÁC EM</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vi-VN"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ĐÃ THAM GIA TIẾT HỌC!</a:t>
            </a:r>
          </a:p>
        </p:txBody>
      </p:sp>
      <p:sp>
        <p:nvSpPr>
          <p:cNvPr id="15" name="Freeform 5"/>
          <p:cNvSpPr/>
          <p:nvPr/>
        </p:nvSpPr>
        <p:spPr>
          <a:xfrm rot="1634593">
            <a:off x="-989131" y="-104404"/>
            <a:ext cx="3154793" cy="4381656"/>
          </a:xfrm>
          <a:custGeom>
            <a:avLst/>
            <a:gdLst/>
            <a:ahLst/>
            <a:cxnLst/>
            <a:rect l="l" t="t" r="r" b="b"/>
            <a:pathLst>
              <a:path w="3154793" h="4381656">
                <a:moveTo>
                  <a:pt x="0" y="0"/>
                </a:moveTo>
                <a:lnTo>
                  <a:pt x="3154793" y="0"/>
                </a:lnTo>
                <a:lnTo>
                  <a:pt x="3154793" y="4381656"/>
                </a:lnTo>
                <a:lnTo>
                  <a:pt x="0" y="4381656"/>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6" name="Freeform 6"/>
          <p:cNvSpPr/>
          <p:nvPr/>
        </p:nvSpPr>
        <p:spPr>
          <a:xfrm rot="-2347531">
            <a:off x="-138246" y="743193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1102115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8" name="Rectangle 7"/>
          <p:cNvSpPr/>
          <p:nvPr/>
        </p:nvSpPr>
        <p:spPr>
          <a:xfrm>
            <a:off x="761999" y="723900"/>
            <a:ext cx="16764001" cy="807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20"/>
          <p:cNvSpPr/>
          <p:nvPr/>
        </p:nvSpPr>
        <p:spPr>
          <a:xfrm>
            <a:off x="15813269" y="6134100"/>
            <a:ext cx="2132891" cy="3657600"/>
          </a:xfrm>
          <a:custGeom>
            <a:avLst/>
            <a:gdLst/>
            <a:ahLst/>
            <a:cxnLst/>
            <a:rect l="l" t="t" r="r" b="b"/>
            <a:pathLst>
              <a:path w="2592204" h="4567761">
                <a:moveTo>
                  <a:pt x="0" y="0"/>
                </a:moveTo>
                <a:lnTo>
                  <a:pt x="2592204" y="0"/>
                </a:lnTo>
                <a:lnTo>
                  <a:pt x="2592204" y="4567761"/>
                </a:lnTo>
                <a:lnTo>
                  <a:pt x="0" y="4567761"/>
                </a:lnTo>
                <a:lnTo>
                  <a:pt x="0" y="0"/>
                </a:lnTo>
                <a:close/>
              </a:path>
            </a:pathLst>
          </a:custGeom>
          <a:blipFill>
            <a:blip r:embed="rId2">
              <a:extLst>
                <a:ext uri="{96DAC541-7B7A-43D3-8B79-37D633B846F1}">
                  <asvg:svgBlip xmlns="" xmlns:asvg="http://schemas.microsoft.com/office/drawing/2016/SVG/main" r:embed="rId6"/>
                </a:ext>
              </a:extLst>
            </a:blip>
            <a:stretch>
              <a:fillRect/>
            </a:stretch>
          </a:blipFill>
        </p:spPr>
        <p:txBody>
          <a:bodyPr/>
          <a:lstStyle/>
          <a:p>
            <a:r>
              <a:rPr lang="en-US" smtClean="0"/>
              <a:t> </a:t>
            </a:r>
            <a:endParaRPr lang="en-US"/>
          </a:p>
        </p:txBody>
      </p:sp>
      <p:sp>
        <p:nvSpPr>
          <p:cNvPr id="6" name="Rectangle 5"/>
          <p:cNvSpPr/>
          <p:nvPr/>
        </p:nvSpPr>
        <p:spPr>
          <a:xfrm>
            <a:off x="4399251" y="1237156"/>
            <a:ext cx="10154949" cy="1200329"/>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143E63"/>
              </a:buClr>
              <a:buSzPts val="3000"/>
              <a:buFontTx/>
              <a:buNone/>
              <a:tabLst/>
              <a:defRPr/>
            </a:pPr>
            <a:r>
              <a:rPr kumimoji="0" lang="vi-VN" sz="7200" b="1" i="0" u="none" strike="noStrike" kern="0" cap="none" spc="0" normalizeH="0" baseline="0" noProof="0">
                <a:ln>
                  <a:noFill/>
                </a:ln>
                <a:solidFill>
                  <a:srgbClr val="EC7951">
                    <a:lumMod val="75000"/>
                  </a:srgbClr>
                </a:solidFill>
                <a:effectLst/>
                <a:uLnTx/>
                <a:uFillTx/>
                <a:latin typeface="Arial"/>
                <a:ea typeface="+mn-ea"/>
                <a:cs typeface="Arial"/>
                <a:sym typeface="Merriweather Sans"/>
              </a:rPr>
              <a:t>NỘI DUNG </a:t>
            </a:r>
            <a:r>
              <a:rPr kumimoji="0" lang="vi-VN" sz="7200" b="1" i="0" u="none" strike="noStrike" kern="0" cap="none" spc="0" normalizeH="0" baseline="0" noProof="0" smtClean="0">
                <a:ln>
                  <a:noFill/>
                </a:ln>
                <a:solidFill>
                  <a:srgbClr val="EC7951">
                    <a:lumMod val="75000"/>
                  </a:srgbClr>
                </a:solidFill>
                <a:effectLst/>
                <a:uLnTx/>
                <a:uFillTx/>
                <a:latin typeface="Arial"/>
                <a:ea typeface="+mn-ea"/>
                <a:cs typeface="Arial"/>
                <a:sym typeface="Merriweather Sans"/>
              </a:rPr>
              <a:t>BÀI </a:t>
            </a:r>
            <a:r>
              <a:rPr kumimoji="0" lang="vi-VN" sz="7200" b="1" i="0" u="none" strike="noStrike" kern="0" cap="none" spc="0" normalizeH="0" baseline="0" noProof="0">
                <a:ln>
                  <a:noFill/>
                </a:ln>
                <a:solidFill>
                  <a:srgbClr val="EC7951">
                    <a:lumMod val="75000"/>
                  </a:srgbClr>
                </a:solidFill>
                <a:effectLst/>
                <a:uLnTx/>
                <a:uFillTx/>
                <a:latin typeface="Arial"/>
                <a:ea typeface="+mn-ea"/>
                <a:cs typeface="Arial"/>
                <a:sym typeface="Merriweather Sans"/>
              </a:rPr>
              <a:t>HỌC</a:t>
            </a:r>
          </a:p>
        </p:txBody>
      </p:sp>
      <p:sp>
        <p:nvSpPr>
          <p:cNvPr id="7" name="Rectangle 6"/>
          <p:cNvSpPr/>
          <p:nvPr/>
        </p:nvSpPr>
        <p:spPr>
          <a:xfrm>
            <a:off x="2819400" y="3213522"/>
            <a:ext cx="5029200" cy="1384995"/>
          </a:xfrm>
          <a:prstGeom prst="rect">
            <a:avLst/>
          </a:prstGeom>
        </p:spPr>
        <p:txBody>
          <a:bodyPr wrap="square">
            <a:spAutoFit/>
          </a:bodyPr>
          <a:lstStyle/>
          <a:p>
            <a:pPr lvl="0" algn="just">
              <a:lnSpc>
                <a:spcPct val="200000"/>
              </a:lnSpc>
              <a:spcBef>
                <a:spcPts val="600"/>
              </a:spcBef>
              <a:spcAft>
                <a:spcPts val="600"/>
              </a:spcAft>
            </a:pPr>
            <a:r>
              <a:rPr lang="da-DK" sz="4200" b="1">
                <a:solidFill>
                  <a:srgbClr val="000000"/>
                </a:solidFill>
                <a:latin typeface="Arial"/>
                <a:ea typeface="Calibri" panose="020F0502020204030204" pitchFamily="34" charset="0"/>
                <a:cs typeface="Times New Roman" panose="02020603050405020304" pitchFamily="18" charset="0"/>
              </a:rPr>
              <a:t>1. Bất đẳng thức</a:t>
            </a:r>
            <a:endParaRPr kumimoji="0" lang="en-US" sz="42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0" name="Rectangle 9"/>
          <p:cNvSpPr/>
          <p:nvPr/>
        </p:nvSpPr>
        <p:spPr>
          <a:xfrm>
            <a:off x="2819400" y="5082336"/>
            <a:ext cx="9564159" cy="1384995"/>
          </a:xfrm>
          <a:prstGeom prst="rect">
            <a:avLst/>
          </a:prstGeom>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 </a:t>
            </a:r>
            <a:r>
              <a:rPr lang="en-US" sz="42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Liên hệ giữa thứ tự và phép cộng</a:t>
            </a:r>
            <a:endPar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2819400" y="7300436"/>
            <a:ext cx="9564159" cy="738664"/>
          </a:xfrm>
          <a:prstGeom prst="rect">
            <a:avLst/>
          </a:prstGeom>
        </p:spPr>
        <p:txBody>
          <a:bodyPr wrap="square">
            <a:spAutoFit/>
          </a:bodyPr>
          <a:lstStyle/>
          <a:p>
            <a:pPr marL="0" marR="0" lvl="0" indent="0" defTabSz="914400" rtl="0" eaLnBrk="1" fontAlgn="auto" latinLnBrk="0" hangingPunct="1">
              <a:spcBef>
                <a:spcPts val="600"/>
              </a:spcBef>
              <a:spcAft>
                <a:spcPts val="600"/>
              </a:spcAft>
              <a:buClrTx/>
              <a:buSzTx/>
              <a:buFontTx/>
              <a:buNone/>
              <a:tabLst/>
              <a:defRPr/>
            </a:pPr>
            <a:r>
              <a:rPr kumimoji="0" lang="en-US" sz="42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vi-VN" sz="42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2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Liên hệ giữa thứ tự và phép nhân</a:t>
            </a:r>
            <a:endPar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875474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005953">
            <a:off x="1226255" y="75008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asvg="http://schemas.microsoft.com/office/drawing/2016/SVG/main" xmlns="" r:embed="rId8"/>
                </a:ext>
              </a:extLst>
            </a:blip>
            <a:stretch>
              <a:fillRect/>
            </a:stretch>
          </a:blipFill>
        </p:spPr>
      </p:sp>
      <p:sp>
        <p:nvSpPr>
          <p:cNvPr id="21" name="TextBox 15"/>
          <p:cNvSpPr txBox="1"/>
          <p:nvPr/>
        </p:nvSpPr>
        <p:spPr>
          <a:xfrm>
            <a:off x="1355558" y="1001911"/>
            <a:ext cx="15544800" cy="276998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20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1. BẤT</a:t>
            </a:r>
            <a:r>
              <a:rPr kumimoji="0" lang="en-US" sz="12000" b="1" i="0" u="none" strike="noStrike" kern="1200" cap="none" spc="0" normalizeH="0" noProof="0" smtClean="0">
                <a:ln>
                  <a:noFill/>
                </a:ln>
                <a:solidFill>
                  <a:srgbClr val="3A4949"/>
                </a:solidFill>
                <a:effectLst/>
                <a:uLnTx/>
                <a:uFillTx/>
                <a:latin typeface="Arial" panose="020B0604020202020204" pitchFamily="34" charset="0"/>
                <a:ea typeface="+mn-ea"/>
                <a:cs typeface="Arial" panose="020B0604020202020204" pitchFamily="34" charset="0"/>
              </a:rPr>
              <a:t> ĐẲNG THỨC</a:t>
            </a:r>
            <a:endParaRPr kumimoji="0" lang="en-US" sz="12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19890200">
            <a:off x="11564660" y="6078696"/>
            <a:ext cx="4413812" cy="6157264"/>
          </a:xfrm>
          <a:prstGeom prst="rect">
            <a:avLst/>
          </a:prstGeom>
        </p:spPr>
      </p:pic>
    </p:spTree>
    <p:extLst>
      <p:ext uri="{BB962C8B-B14F-4D97-AF65-F5344CB8AC3E}">
        <p14:creationId xmlns:p14="http://schemas.microsoft.com/office/powerpoint/2010/main" val="4224755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sp>
      <p:grpSp>
        <p:nvGrpSpPr>
          <p:cNvPr id="16" name="Group 15"/>
          <p:cNvGrpSpPr/>
          <p:nvPr/>
        </p:nvGrpSpPr>
        <p:grpSpPr>
          <a:xfrm>
            <a:off x="1143000" y="669124"/>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7" name="Round Single Corner Rectangle 16"/>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8" name="Rectangle 17"/>
            <p:cNvSpPr/>
            <p:nvPr/>
          </p:nvSpPr>
          <p:spPr>
            <a:xfrm>
              <a:off x="2691849" y="375799"/>
              <a:ext cx="7932261" cy="381785"/>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vi-VN" sz="4200" b="1" kern="0" smtClean="0">
                  <a:solidFill>
                    <a:prstClr val="black"/>
                  </a:solidFill>
                  <a:latin typeface="Arial"/>
                  <a:cs typeface="Arial" panose="020B0604020202020204" pitchFamily="34" charset="0"/>
                  <a:sym typeface="Arial"/>
                </a:rPr>
                <a:t>Nhắc </a:t>
              </a:r>
              <a:r>
                <a:rPr lang="vi-VN" sz="4200" b="1" kern="0">
                  <a:solidFill>
                    <a:prstClr val="black"/>
                  </a:solidFill>
                  <a:latin typeface="Arial"/>
                  <a:cs typeface="Arial" panose="020B0604020202020204" pitchFamily="34" charset="0"/>
                  <a:sym typeface="Arial"/>
                </a:rPr>
                <a:t>lại thứ tự trên tập số </a:t>
              </a:r>
              <a:r>
                <a:rPr lang="vi-VN" sz="4200" b="1" kern="0" smtClean="0">
                  <a:solidFill>
                    <a:prstClr val="black"/>
                  </a:solidFill>
                  <a:latin typeface="Arial"/>
                  <a:cs typeface="Arial" panose="020B0604020202020204" pitchFamily="34" charset="0"/>
                  <a:sym typeface="Arial"/>
                </a:rPr>
                <a:t>thực </a:t>
              </a:r>
              <a:endPar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19" name="Rectangle 18"/>
              <p:cNvSpPr/>
              <p:nvPr/>
            </p:nvSpPr>
            <p:spPr>
              <a:xfrm>
                <a:off x="1021404" y="2040724"/>
                <a:ext cx="13151796" cy="840871"/>
              </a:xfrm>
              <a:prstGeom prst="rect">
                <a:avLst/>
              </a:prstGeom>
            </p:spPr>
            <p:txBody>
              <a:bodyPr wrap="square">
                <a:spAutoFit/>
              </a:bodyPr>
              <a:lstStyle/>
              <a:p>
                <a:pPr algn="just">
                  <a:lnSpc>
                    <a:spcPct val="150000"/>
                  </a:lnSpc>
                  <a:spcBef>
                    <a:spcPts val="600"/>
                  </a:spcBef>
                  <a:spcAft>
                    <a:spcPts val="600"/>
                  </a:spcAft>
                </a:pPr>
                <a:r>
                  <a:rPr lang="da-DK" sz="3700">
                    <a:latin typeface="Arial" panose="020B0604020202020204" pitchFamily="34" charset="0"/>
                    <a:ea typeface="Malgun Gothic" panose="020B0503020000020004" pitchFamily="34" charset="-127"/>
                    <a:cs typeface="Arial" panose="020B0604020202020204" pitchFamily="34" charset="0"/>
                  </a:rPr>
                  <a:t>Trên tập số thực, với hai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có ba trường hợp sau</a:t>
                </a:r>
                <a:r>
                  <a:rPr lang="da-DK" sz="3700" smtClean="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021404" y="2040724"/>
                <a:ext cx="13151796" cy="840871"/>
              </a:xfrm>
              <a:prstGeom prst="rect">
                <a:avLst/>
              </a:prstGeom>
              <a:blipFill>
                <a:blip r:embed="rId3"/>
                <a:stretch>
                  <a:fillRect l="-1484" b="-26812"/>
                </a:stretch>
              </a:blipFill>
            </p:spPr>
            <p:txBody>
              <a:bodyPr/>
              <a:lstStyle/>
              <a:p>
                <a:r>
                  <a:rPr lang="en-US">
                    <a:noFill/>
                  </a:rPr>
                  <a:t> </a:t>
                </a:r>
              </a:p>
            </p:txBody>
          </p:sp>
        </mc:Fallback>
      </mc:AlternateContent>
      <p:grpSp>
        <p:nvGrpSpPr>
          <p:cNvPr id="7" name="Group 6"/>
          <p:cNvGrpSpPr/>
          <p:nvPr/>
        </p:nvGrpSpPr>
        <p:grpSpPr>
          <a:xfrm>
            <a:off x="2884188" y="6965954"/>
            <a:ext cx="13809613" cy="759048"/>
            <a:chOff x="2626801" y="6863822"/>
            <a:chExt cx="13809613" cy="759048"/>
          </a:xfrm>
        </p:grpSpPr>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2626801" y="6912486"/>
                  <a:ext cx="13809613" cy="6617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ea typeface="Open Sans"/>
                    </a:rPr>
                    <a:t>Thay </a:t>
                  </a:r>
                  <a:r>
                    <a:rPr kumimoji="0" lang="en-US" altLang="en-US" sz="3700" b="0" i="0" u="none" strike="noStrike" cap="none" normalizeH="0" smtClean="0">
                      <a:ln>
                        <a:noFill/>
                      </a:ln>
                      <a:solidFill>
                        <a:srgbClr val="000000"/>
                      </a:solidFill>
                      <a:effectLst/>
                      <a:ea typeface="Open Sans"/>
                    </a:rPr>
                    <a:t>        </a:t>
                  </a:r>
                  <a:r>
                    <a:rPr kumimoji="0" lang="en-US" altLang="en-US" sz="3700" b="0" i="0" u="none" strike="noStrike" cap="none" normalizeH="0" baseline="0" smtClean="0">
                      <a:ln>
                        <a:noFill/>
                      </a:ln>
                      <a:solidFill>
                        <a:srgbClr val="000000"/>
                      </a:solidFill>
                      <a:effectLst/>
                      <a:ea typeface="Open Sans"/>
                    </a:rPr>
                    <a:t> trong các biểu thức sau bằng dấu thích hợp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 Sans"/>
                        </a:rPr>
                        <m:t>(=, &gt;, &lt;).</m:t>
                      </m:r>
                    </m:oMath>
                  </a14:m>
                  <a:endParaRPr kumimoji="0" lang="en-US" altLang="en-US" sz="3700" b="0" i="0" u="none" strike="noStrike" cap="none" normalizeH="0" baseline="0" smtClean="0">
                    <a:ln>
                      <a:noFill/>
                    </a:ln>
                    <a:solidFill>
                      <a:schemeClr val="tx1"/>
                    </a:solidFill>
                    <a:effectLst/>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2626801" y="6912486"/>
                  <a:ext cx="13809613" cy="661720"/>
                </a:xfrm>
                <a:prstGeom prst="rect">
                  <a:avLst/>
                </a:prstGeom>
                <a:blipFill>
                  <a:blip r:embed="rId4"/>
                  <a:stretch>
                    <a:fillRect l="-927" t="-14815" b="-3518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a:xfrm>
                  <a:off x="4003150" y="6863822"/>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4003150" y="6863822"/>
                  <a:ext cx="914400" cy="759048"/>
                </a:xfrm>
                <a:prstGeom prst="roundRect">
                  <a:avLst/>
                </a:prstGeom>
                <a:blipFill>
                  <a:blip r:embed="rId5"/>
                  <a:stretch>
                    <a:fillRect/>
                  </a:stretch>
                </a:blipFill>
                <a:ln>
                  <a:solidFill>
                    <a:srgbClr val="FFC000"/>
                  </a:solidFill>
                </a:ln>
              </p:spPr>
              <p:txBody>
                <a:bodyPr/>
                <a:lstStyle/>
                <a:p>
                  <a:r>
                    <a:rPr lang="en-US">
                      <a:noFill/>
                    </a:rPr>
                    <a:t> </a:t>
                  </a:r>
                </a:p>
              </p:txBody>
            </p:sp>
          </mc:Fallback>
        </mc:AlternateContent>
      </p:grpSp>
      <p:grpSp>
        <p:nvGrpSpPr>
          <p:cNvPr id="15" name="Group 14"/>
          <p:cNvGrpSpPr/>
          <p:nvPr/>
        </p:nvGrpSpPr>
        <p:grpSpPr>
          <a:xfrm>
            <a:off x="3070152" y="8524365"/>
            <a:ext cx="4321248" cy="916021"/>
            <a:chOff x="3014313" y="7776795"/>
            <a:chExt cx="4321248" cy="916021"/>
          </a:xfrm>
        </p:grpSpPr>
        <mc:AlternateContent xmlns:mc="http://schemas.openxmlformats.org/markup-compatibility/2006" xmlns:a14="http://schemas.microsoft.com/office/drawing/2010/main">
          <mc:Choice Requires="a14">
            <p:sp>
              <p:nvSpPr>
                <p:cNvPr id="9" name="Rectangle 8"/>
                <p:cNvSpPr/>
                <p:nvPr/>
              </p:nvSpPr>
              <p:spPr>
                <a:xfrm>
                  <a:off x="3014313" y="7776795"/>
                  <a:ext cx="4321248" cy="840871"/>
                </a:xfrm>
                <a:prstGeom prst="rect">
                  <a:avLst/>
                </a:prstGeom>
              </p:spPr>
              <p:txBody>
                <a:bodyPr wrap="none">
                  <a:spAutoFit/>
                </a:bodyPr>
                <a:lstStyle/>
                <a:p>
                  <a:pPr lvl="0" algn="just">
                    <a:lnSpc>
                      <a:spcPct val="150000"/>
                    </a:lnSpc>
                    <a:spcBef>
                      <a:spcPts val="600"/>
                    </a:spcBef>
                    <a:spcAft>
                      <a:spcPts val="600"/>
                    </a:spcAft>
                  </a:pPr>
                  <a: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−34,2</m:t>
                      </m:r>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−27</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014313" y="7776795"/>
                  <a:ext cx="4321248" cy="840871"/>
                </a:xfrm>
                <a:prstGeom prst="rect">
                  <a:avLst/>
                </a:prstGeom>
                <a:blipFill>
                  <a:blip r:embed="rId6"/>
                  <a:stretch>
                    <a:fillRect l="-4513"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9"/>
                <p:cNvSpPr/>
                <p:nvPr/>
              </p:nvSpPr>
              <p:spPr>
                <a:xfrm>
                  <a:off x="5105400" y="7933768"/>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5105400" y="7933768"/>
                  <a:ext cx="914400" cy="759048"/>
                </a:xfrm>
                <a:prstGeom prst="roundRect">
                  <a:avLst/>
                </a:prstGeom>
                <a:blipFill>
                  <a:blip r:embed="rId7"/>
                  <a:stretch>
                    <a:fillRect/>
                  </a:stretch>
                </a:blipFill>
                <a:ln>
                  <a:solidFill>
                    <a:srgbClr val="FFC000"/>
                  </a:solidFill>
                </a:ln>
              </p:spPr>
              <p:txBody>
                <a:bodyPr/>
                <a:lstStyle/>
                <a:p>
                  <a:r>
                    <a:rPr lang="en-US">
                      <a:noFill/>
                    </a:rPr>
                    <a:t> </a:t>
                  </a:r>
                </a:p>
              </p:txBody>
            </p:sp>
          </mc:Fallback>
        </mc:AlternateContent>
      </p:grpSp>
      <p:pic>
        <p:nvPicPr>
          <p:cNvPr id="11" name="Picture 10"/>
          <p:cNvPicPr>
            <a:picLocks noChangeAspect="1"/>
          </p:cNvPicPr>
          <p:nvPr/>
        </p:nvPicPr>
        <p:blipFill>
          <a:blip r:embed="rId8"/>
          <a:stretch>
            <a:fillRect/>
          </a:stretch>
        </p:blipFill>
        <p:spPr>
          <a:xfrm>
            <a:off x="1524000" y="6743700"/>
            <a:ext cx="1187503" cy="1124783"/>
          </a:xfrm>
          <a:prstGeom prst="rect">
            <a:avLst/>
          </a:prstGeom>
        </p:spPr>
      </p:pic>
      <p:grpSp>
        <p:nvGrpSpPr>
          <p:cNvPr id="13" name="Group 12"/>
          <p:cNvGrpSpPr/>
          <p:nvPr/>
        </p:nvGrpSpPr>
        <p:grpSpPr>
          <a:xfrm>
            <a:off x="7998439" y="8401883"/>
            <a:ext cx="3581109" cy="1190903"/>
            <a:chOff x="8288449" y="7841774"/>
            <a:chExt cx="3581109" cy="1190903"/>
          </a:xfrm>
        </p:grpSpPr>
        <mc:AlternateContent xmlns:mc="http://schemas.openxmlformats.org/markup-compatibility/2006" xmlns:a14="http://schemas.microsoft.com/office/drawing/2010/main">
          <mc:Choice Requires="a14">
            <p:sp>
              <p:nvSpPr>
                <p:cNvPr id="12" name="Rectangle 11"/>
                <p:cNvSpPr/>
                <p:nvPr/>
              </p:nvSpPr>
              <p:spPr>
                <a:xfrm>
                  <a:off x="8288449" y="7841774"/>
                  <a:ext cx="3581109"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b</m:t>
                        </m:r>
                        <m:r>
                          <m:rPr>
                            <m:nor/>
                          </m:rP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7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num>
                          <m:den>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−8</m:t>
                            </m:r>
                          </m:den>
                        </m:f>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num>
                          <m:den>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den>
                        </m:f>
                      </m:oMath>
                    </m:oMathPara>
                  </a14:m>
                  <a:endParaRPr lang="en-US" sz="3700"/>
                </a:p>
              </p:txBody>
            </p:sp>
          </mc:Choice>
          <mc:Fallback xmlns="">
            <p:sp>
              <p:nvSpPr>
                <p:cNvPr id="12" name="Rectangle 11"/>
                <p:cNvSpPr>
                  <a:spLocks noRot="1" noChangeAspect="1" noMove="1" noResize="1" noEditPoints="1" noAdjustHandles="1" noChangeArrowheads="1" noChangeShapeType="1" noTextEdit="1"/>
                </p:cNvSpPr>
                <p:nvPr/>
              </p:nvSpPr>
              <p:spPr>
                <a:xfrm>
                  <a:off x="8288449" y="7841774"/>
                  <a:ext cx="3581109" cy="119090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9906000" y="8115300"/>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9906000" y="8115300"/>
                  <a:ext cx="914400" cy="759048"/>
                </a:xfrm>
                <a:prstGeom prst="roundRect">
                  <a:avLst/>
                </a:prstGeom>
                <a:blipFill>
                  <a:blip r:embed="rId10"/>
                  <a:stretch>
                    <a:fillRect/>
                  </a:stretch>
                </a:blipFill>
                <a:ln>
                  <a:solidFill>
                    <a:srgbClr val="FFC000"/>
                  </a:solidFill>
                </a:ln>
              </p:spPr>
              <p:txBody>
                <a:bodyPr/>
                <a:lstStyle/>
                <a:p>
                  <a:r>
                    <a:rPr lang="en-US">
                      <a:noFill/>
                    </a:rPr>
                    <a:t> </a:t>
                  </a:r>
                </a:p>
              </p:txBody>
            </p:sp>
          </mc:Fallback>
        </mc:AlternateContent>
      </p:grpSp>
      <p:grpSp>
        <p:nvGrpSpPr>
          <p:cNvPr id="23" name="Group 22"/>
          <p:cNvGrpSpPr/>
          <p:nvPr/>
        </p:nvGrpSpPr>
        <p:grpSpPr>
          <a:xfrm>
            <a:off x="12633074" y="8525986"/>
            <a:ext cx="4060727" cy="903703"/>
            <a:chOff x="12801600" y="7787567"/>
            <a:chExt cx="4060727" cy="903703"/>
          </a:xfrm>
        </p:grpSpPr>
        <mc:AlternateContent xmlns:mc="http://schemas.openxmlformats.org/markup-compatibility/2006" xmlns:a14="http://schemas.microsoft.com/office/drawing/2010/main">
          <mc:Choice Requires="a14">
            <p:sp>
              <p:nvSpPr>
                <p:cNvPr id="14" name="Rectangle 13"/>
                <p:cNvSpPr/>
                <p:nvPr/>
              </p:nvSpPr>
              <p:spPr>
                <a:xfrm>
                  <a:off x="12801600" y="7787567"/>
                  <a:ext cx="4060727" cy="861133"/>
                </a:xfrm>
                <a:prstGeom prst="rect">
                  <a:avLst/>
                </a:prstGeom>
              </p:spPr>
              <p:txBody>
                <a:bodyPr wrap="none">
                  <a:spAutoFit/>
                </a:bodyPr>
                <a:lstStyle/>
                <a:p>
                  <a:pPr lvl="0" algn="just">
                    <a:lnSpc>
                      <a:spcPct val="150000"/>
                    </a:lnSpc>
                    <a:spcBef>
                      <a:spcPts val="600"/>
                    </a:spcBef>
                    <a:spcAft>
                      <a:spcPts val="600"/>
                    </a:spcAft>
                  </a:pPr>
                  <a: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2024</m:t>
                      </m:r>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1954</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2801600" y="7787567"/>
                  <a:ext cx="4060727" cy="861133"/>
                </a:xfrm>
                <a:prstGeom prst="rect">
                  <a:avLst/>
                </a:prstGeom>
                <a:blipFill>
                  <a:blip r:embed="rId11"/>
                  <a:stretch>
                    <a:fillRect l="-4655" b="-24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p:cNvSpPr/>
                <p:nvPr/>
              </p:nvSpPr>
              <p:spPr>
                <a:xfrm>
                  <a:off x="14658474" y="7932222"/>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2" name="Rounded Rectangle 21"/>
                <p:cNvSpPr>
                  <a:spLocks noRot="1" noChangeAspect="1" noMove="1" noResize="1" noEditPoints="1" noAdjustHandles="1" noChangeArrowheads="1" noChangeShapeType="1" noTextEdit="1"/>
                </p:cNvSpPr>
                <p:nvPr/>
              </p:nvSpPr>
              <p:spPr>
                <a:xfrm>
                  <a:off x="14658474" y="7932222"/>
                  <a:ext cx="914400" cy="759048"/>
                </a:xfrm>
                <a:prstGeom prst="roundRect">
                  <a:avLst/>
                </a:prstGeom>
                <a:blipFill>
                  <a:blip r:embed="rId12"/>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Rounded Rectangle 24"/>
              <p:cNvSpPr/>
              <p:nvPr/>
            </p:nvSpPr>
            <p:spPr>
              <a:xfrm>
                <a:off x="5174937" y="865513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&lt;</m:t>
                      </m:r>
                    </m:oMath>
                  </m:oMathPara>
                </a14:m>
                <a:endParaRPr lang="en-US" sz="3800" b="1">
                  <a:solidFill>
                    <a:schemeClr val="tx1"/>
                  </a:solidFill>
                </a:endParaRPr>
              </a:p>
            </p:txBody>
          </p:sp>
        </mc:Choice>
        <mc:Fallback xmlns="">
          <p:sp>
            <p:nvSpPr>
              <p:cNvPr id="25" name="Rounded Rectangle 24"/>
              <p:cNvSpPr>
                <a:spLocks noRot="1" noChangeAspect="1" noMove="1" noResize="1" noEditPoints="1" noAdjustHandles="1" noChangeArrowheads="1" noChangeShapeType="1" noTextEdit="1"/>
              </p:cNvSpPr>
              <p:nvPr/>
            </p:nvSpPr>
            <p:spPr>
              <a:xfrm>
                <a:off x="5174937" y="8655131"/>
                <a:ext cx="914400" cy="759048"/>
              </a:xfrm>
              <a:prstGeom prst="roundRect">
                <a:avLst/>
              </a:prstGeom>
              <a:blipFill>
                <a:blip r:embed="rId13"/>
                <a:stretch>
                  <a:fillRect/>
                </a:stretch>
              </a:blipFill>
              <a:ln>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p:cNvSpPr/>
              <p:nvPr/>
            </p:nvSpPr>
            <p:spPr>
              <a:xfrm>
                <a:off x="9615990" y="865513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m:t>
                      </m:r>
                    </m:oMath>
                  </m:oMathPara>
                </a14:m>
                <a:endParaRPr lang="en-US" sz="3800" b="1">
                  <a:solidFill>
                    <a:schemeClr val="tx1"/>
                  </a:solidFill>
                </a:endParaRPr>
              </a:p>
            </p:txBody>
          </p:sp>
        </mc:Choice>
        <mc:Fallback xmlns="">
          <p:sp>
            <p:nvSpPr>
              <p:cNvPr id="26" name="Rounded Rectangle 25"/>
              <p:cNvSpPr>
                <a:spLocks noRot="1" noChangeAspect="1" noMove="1" noResize="1" noEditPoints="1" noAdjustHandles="1" noChangeArrowheads="1" noChangeShapeType="1" noTextEdit="1"/>
              </p:cNvSpPr>
              <p:nvPr/>
            </p:nvSpPr>
            <p:spPr>
              <a:xfrm>
                <a:off x="9615990" y="8655131"/>
                <a:ext cx="914400" cy="759048"/>
              </a:xfrm>
              <a:prstGeom prst="roundRect">
                <a:avLst/>
              </a:prstGeom>
              <a:blipFill>
                <a:blip r:embed="rId14"/>
                <a:stretch>
                  <a:fillRect/>
                </a:stretch>
              </a:blipFill>
              <a:ln>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p:cNvSpPr/>
              <p:nvPr/>
            </p:nvSpPr>
            <p:spPr>
              <a:xfrm>
                <a:off x="14478000" y="867064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&gt;</m:t>
                      </m:r>
                    </m:oMath>
                  </m:oMathPara>
                </a14:m>
                <a:endParaRPr lang="en-US" sz="3800" b="1">
                  <a:solidFill>
                    <a:schemeClr val="tx1"/>
                  </a:solidFill>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14478000" y="8670641"/>
                <a:ext cx="914400" cy="759048"/>
              </a:xfrm>
              <a:prstGeom prst="roundRect">
                <a:avLst/>
              </a:prstGeom>
              <a:blipFill>
                <a:blip r:embed="rId15"/>
                <a:stretch>
                  <a:fillRect/>
                </a:stretch>
              </a:blipFill>
              <a:ln>
                <a:solidFill>
                  <a:srgbClr val="FFC000"/>
                </a:solidFill>
              </a:ln>
            </p:spPr>
            <p:txBody>
              <a:bodyPr/>
              <a:lstStyle/>
              <a:p>
                <a:r>
                  <a:rPr lang="en-US">
                    <a:noFill/>
                  </a:rPr>
                  <a:t> </a:t>
                </a:r>
              </a:p>
            </p:txBody>
          </p:sp>
        </mc:Fallback>
      </mc:AlternateContent>
      <p:pic>
        <p:nvPicPr>
          <p:cNvPr id="24" name="Picture 23"/>
          <p:cNvPicPr>
            <a:picLocks noChangeAspect="1"/>
          </p:cNvPicPr>
          <p:nvPr/>
        </p:nvPicPr>
        <p:blipFill>
          <a:blip r:embed="rId16"/>
          <a:stretch>
            <a:fillRect/>
          </a:stretch>
        </p:blipFill>
        <p:spPr>
          <a:xfrm>
            <a:off x="15980517" y="782990"/>
            <a:ext cx="1426568" cy="951045"/>
          </a:xfrm>
          <a:prstGeom prst="rect">
            <a:avLst/>
          </a:prstGeom>
        </p:spPr>
      </p:pic>
      <mc:AlternateContent xmlns:mc="http://schemas.openxmlformats.org/markup-compatibility/2006">
        <mc:Choice xmlns:a14="http://schemas.microsoft.com/office/drawing/2010/main" Requires="a14">
          <p:sp>
            <p:nvSpPr>
              <p:cNvPr id="2" name="TextBox 1"/>
              <p:cNvSpPr txBox="1"/>
              <p:nvPr/>
            </p:nvSpPr>
            <p:spPr>
              <a:xfrm>
                <a:off x="1021404" y="3092305"/>
                <a:ext cx="7715574" cy="3608680"/>
              </a:xfrm>
              <a:prstGeom prst="rect">
                <a:avLst/>
              </a:prstGeom>
              <a:noFill/>
            </p:spPr>
            <p:txBody>
              <a:bodyPr wrap="none" rtlCol="0">
                <a:spAutoFit/>
              </a:bodyPr>
              <a:lstStyle/>
              <a:p>
                <a:pPr algn="just">
                  <a:lnSpc>
                    <a:spcPct val="150000"/>
                  </a:lnSpc>
                  <a:spcBef>
                    <a:spcPts val="600"/>
                  </a:spcBef>
                  <a:spcAft>
                    <a:spcPts val="600"/>
                  </a:spcAft>
                </a:pPr>
                <a:r>
                  <a:rPr lang="da-DK" sz="3700">
                    <a:latin typeface="Arial" panose="020B0604020202020204" pitchFamily="34" charset="0"/>
                    <a:ea typeface="Malgun Gothic" panose="020B0503020000020004" pitchFamily="34" charset="-127"/>
                    <a:cs typeface="Arial" panose="020B0604020202020204" pitchFamily="34" charset="0"/>
                  </a:rPr>
                  <a:t>a) Số </a:t>
                </a:r>
                <a14:m>
                  <m:oMath xmlns:m="http://schemas.openxmlformats.org/officeDocument/2006/math">
                    <m:r>
                      <a:rPr lang="da-DK" sz="3700" i="1">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latin typeface="Arial" panose="020B0604020202020204" pitchFamily="34" charset="0"/>
                    <a:ea typeface="Malgun Gothic" panose="020B0503020000020004" pitchFamily="34" charset="-127"/>
                    <a:cs typeface="Arial" panose="020B0604020202020204" pitchFamily="34" charset="0"/>
                  </a:rPr>
                  <a:t> bằng số </a:t>
                </a:r>
                <a14:m>
                  <m:oMath xmlns:m="http://schemas.openxmlformats.org/officeDocument/2006/math">
                    <m:r>
                      <a:rPr lang="da-DK" sz="3700" i="1">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latin typeface="Cambria Math" panose="02040503050406030204" pitchFamily="18" charset="0"/>
                        <a:ea typeface="Malgun Gothic" panose="020B0503020000020004" pitchFamily="34" charset="-127"/>
                        <a:cs typeface="Times New Roman" panose="02020603050405020304" pitchFamily="18" charset="0"/>
                      </a:rPr>
                      <m:t>=</m:t>
                    </m:r>
                    <m:r>
                      <a:rPr lang="da-DK" sz="3700" i="1">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latin typeface="Arial" panose="020B0604020202020204" pitchFamily="34" charset="0"/>
                    <a:ea typeface="Malgun Gothic" panose="020B0503020000020004" pitchFamily="34" charset="-127"/>
                    <a:cs typeface="Arial" panose="020B0604020202020204" pitchFamily="34" charset="0"/>
                  </a:rPr>
                  <a:t>;</a:t>
                </a:r>
                <a:endParaRPr lang="en-US" sz="37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latin typeface="Arial" panose="020B0604020202020204" pitchFamily="34" charset="0"/>
                    <a:ea typeface="Malgun Gothic" panose="020B0503020000020004" pitchFamily="34" charset="-127"/>
                    <a:cs typeface="Arial" panose="020B0604020202020204" pitchFamily="34" charset="0"/>
                  </a:rPr>
                  <a:t>b) Số </a:t>
                </a:r>
                <a14:m>
                  <m:oMath xmlns:m="http://schemas.openxmlformats.org/officeDocument/2006/math">
                    <m:r>
                      <a:rPr lang="da-DK" sz="3700" i="1">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latin typeface="Arial" panose="020B0604020202020204" pitchFamily="34" charset="0"/>
                    <a:ea typeface="Malgun Gothic" panose="020B0503020000020004" pitchFamily="34" charset="-127"/>
                    <a:cs typeface="Arial" panose="020B0604020202020204" pitchFamily="34" charset="0"/>
                  </a:rPr>
                  <a:t> lớn hơn số </a:t>
                </a:r>
                <a14:m>
                  <m:oMath xmlns:m="http://schemas.openxmlformats.org/officeDocument/2006/math">
                    <m:r>
                      <a:rPr lang="da-DK" sz="3700" i="1">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latin typeface="Cambria Math" panose="02040503050406030204" pitchFamily="18" charset="0"/>
                        <a:ea typeface="Malgun Gothic" panose="020B0503020000020004" pitchFamily="34" charset="-127"/>
                        <a:cs typeface="Times New Roman" panose="02020603050405020304" pitchFamily="18" charset="0"/>
                      </a:rPr>
                      <m:t>&gt;</m:t>
                    </m:r>
                    <m:r>
                      <a:rPr lang="da-DK" sz="3700" i="1">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latin typeface="Arial" panose="020B0604020202020204" pitchFamily="34" charset="0"/>
                    <a:ea typeface="Malgun Gothic" panose="020B0503020000020004" pitchFamily="34" charset="-127"/>
                    <a:cs typeface="Arial" panose="020B0604020202020204" pitchFamily="34" charset="0"/>
                  </a:rPr>
                  <a:t>;</a:t>
                </a:r>
                <a:endParaRPr lang="en-US" sz="37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latin typeface="Arial" panose="020B0604020202020204" pitchFamily="34" charset="0"/>
                    <a:ea typeface="Malgun Gothic" panose="020B0503020000020004" pitchFamily="34" charset="-127"/>
                    <a:cs typeface="Arial" panose="020B0604020202020204" pitchFamily="34" charset="0"/>
                  </a:rPr>
                  <a:t>c) Số </a:t>
                </a:r>
                <a14:m>
                  <m:oMath xmlns:m="http://schemas.openxmlformats.org/officeDocument/2006/math">
                    <m:r>
                      <a:rPr lang="da-DK" sz="3700" i="1">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latin typeface="Arial" panose="020B0604020202020204" pitchFamily="34" charset="0"/>
                    <a:ea typeface="Malgun Gothic" panose="020B0503020000020004" pitchFamily="34" charset="-127"/>
                    <a:cs typeface="Arial" panose="020B0604020202020204" pitchFamily="34" charset="0"/>
                  </a:rPr>
                  <a:t> nhỏ hơn số </a:t>
                </a:r>
                <a14:m>
                  <m:oMath xmlns:m="http://schemas.openxmlformats.org/officeDocument/2006/math">
                    <m:r>
                      <a:rPr lang="da-DK" sz="3700" i="1">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latin typeface="Cambria Math" panose="02040503050406030204" pitchFamily="18" charset="0"/>
                        <a:ea typeface="Malgun Gothic" panose="020B0503020000020004" pitchFamily="34" charset="-127"/>
                        <a:cs typeface="Times New Roman" panose="02020603050405020304" pitchFamily="18" charset="0"/>
                      </a:rPr>
                      <m:t>&lt;</m:t>
                    </m:r>
                    <m:r>
                      <a:rPr lang="da-DK" sz="3700" i="1">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latin typeface="Arial" panose="020B0604020202020204" pitchFamily="34" charset="0"/>
                    <a:ea typeface="Malgun Gothic" panose="020B0503020000020004" pitchFamily="34" charset="-127"/>
                    <a:cs typeface="Arial" panose="020B0604020202020204" pitchFamily="34" charset="0"/>
                  </a:rPr>
                  <a:t>.</a:t>
                </a:r>
                <a:endParaRPr lang="en-US" sz="3700">
                  <a:latin typeface="Arial" panose="020B0604020202020204" pitchFamily="34" charset="0"/>
                  <a:ea typeface="Calibri" panose="020F0502020204030204" pitchFamily="34" charset="0"/>
                  <a:cs typeface="Arial" panose="020B0604020202020204" pitchFamily="34" charset="0"/>
                </a:endParaRPr>
              </a:p>
              <a:p>
                <a:endParaRPr lang="en-US" sz="3700"/>
              </a:p>
            </p:txBody>
          </p:sp>
        </mc:Choice>
        <mc:Fallback>
          <p:sp>
            <p:nvSpPr>
              <p:cNvPr id="2" name="TextBox 1"/>
              <p:cNvSpPr txBox="1">
                <a:spLocks noRot="1" noChangeAspect="1" noMove="1" noResize="1" noEditPoints="1" noAdjustHandles="1" noChangeArrowheads="1" noChangeShapeType="1" noTextEdit="1"/>
              </p:cNvSpPr>
              <p:nvPr/>
            </p:nvSpPr>
            <p:spPr>
              <a:xfrm>
                <a:off x="1021404" y="3092305"/>
                <a:ext cx="7715574" cy="3608680"/>
              </a:xfrm>
              <a:prstGeom prst="rect">
                <a:avLst/>
              </a:prstGeom>
              <a:blipFill>
                <a:blip r:embed="rId17"/>
                <a:stretch>
                  <a:fillRect l="-2530" r="-15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1021404" y="2047942"/>
                <a:ext cx="16275996" cy="1800493"/>
              </a:xfrm>
              <a:prstGeom prst="rect">
                <a:avLst/>
              </a:prstGeom>
            </p:spPr>
            <p:txBody>
              <a:bodyPr wrap="square">
                <a:spAutoFit/>
              </a:bodyPr>
              <a:lstStyle/>
              <a:p>
                <a:pPr algn="just">
                  <a:lnSpc>
                    <a:spcPct val="150000"/>
                  </a:lnSpc>
                  <a:spcBef>
                    <a:spcPts val="600"/>
                  </a:spcBef>
                  <a:spcAft>
                    <a:spcPts val="600"/>
                  </a:spcAft>
                </a:pPr>
                <a:r>
                  <a:rPr lang="da-DK" sz="3700">
                    <a:latin typeface="Arial" panose="020B0604020202020204" pitchFamily="34" charset="0"/>
                    <a:ea typeface="Malgun Gothic" panose="020B0503020000020004" pitchFamily="34" charset="-127"/>
                    <a:cs typeface="Arial" panose="020B0604020202020204" pitchFamily="34" charset="0"/>
                  </a:rPr>
                  <a:t>Trên tập số thực, </a:t>
                </a:r>
                <a:r>
                  <a:rPr lang="da-DK" sz="3700" smtClean="0">
                    <a:latin typeface="Arial" panose="020B0604020202020204" pitchFamily="34" charset="0"/>
                    <a:ea typeface="Malgun Gothic" panose="020B0503020000020004" pitchFamily="34" charset="-127"/>
                    <a:cs typeface="Arial" panose="020B0604020202020204" pitchFamily="34" charset="0"/>
                  </a:rPr>
                  <a:t>khi so sánh </a:t>
                </a:r>
                <a:r>
                  <a:rPr lang="da-DK" sz="3700">
                    <a:latin typeface="Arial" panose="020B0604020202020204" pitchFamily="34" charset="0"/>
                    <a:ea typeface="Malgun Gothic" panose="020B0503020000020004" pitchFamily="34" charset="-127"/>
                    <a:cs typeface="Arial" panose="020B0604020202020204" pitchFamily="34" charset="0"/>
                  </a:rPr>
                  <a:t>hai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a:t>
                </a:r>
                <a:r>
                  <a:rPr lang="da-DK" sz="3700" smtClean="0">
                    <a:effectLst/>
                    <a:latin typeface="Arial" panose="020B0604020202020204" pitchFamily="34" charset="0"/>
                    <a:ea typeface="Malgun Gothic" panose="020B0503020000020004" pitchFamily="34" charset="-127"/>
                    <a:cs typeface="Arial" panose="020B0604020202020204" pitchFamily="34" charset="0"/>
                  </a:rPr>
                  <a:t>bất kì có mấy </a:t>
                </a:r>
                <a:r>
                  <a:rPr lang="da-DK" sz="3700">
                    <a:effectLst/>
                    <a:latin typeface="Arial" panose="020B0604020202020204" pitchFamily="34" charset="0"/>
                    <a:ea typeface="Malgun Gothic" panose="020B0503020000020004" pitchFamily="34" charset="-127"/>
                    <a:cs typeface="Arial" panose="020B0604020202020204" pitchFamily="34" charset="0"/>
                  </a:rPr>
                  <a:t>trường </a:t>
                </a:r>
                <a:r>
                  <a:rPr lang="da-DK" sz="3700" smtClean="0">
                    <a:effectLst/>
                    <a:latin typeface="Arial" panose="020B0604020202020204" pitchFamily="34" charset="0"/>
                    <a:ea typeface="Malgun Gothic" panose="020B0503020000020004" pitchFamily="34" charset="-127"/>
                    <a:cs typeface="Arial" panose="020B0604020202020204" pitchFamily="34" charset="0"/>
                  </a:rPr>
                  <a:t>hợp có thể xảy ra?</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021404" y="2047942"/>
                <a:ext cx="16275996" cy="1800493"/>
              </a:xfrm>
              <a:prstGeom prst="rect">
                <a:avLst/>
              </a:prstGeom>
              <a:blipFill>
                <a:blip r:embed="rId18"/>
                <a:stretch>
                  <a:fillRect l="-1199" r="-1161" b="-6441"/>
                </a:stretch>
              </a:blipFill>
            </p:spPr>
            <p:txBody>
              <a:bodyPr/>
              <a:lstStyle/>
              <a:p>
                <a:r>
                  <a:rPr lang="en-US">
                    <a:noFill/>
                  </a:rPr>
                  <a:t> </a:t>
                </a:r>
              </a:p>
            </p:txBody>
          </p:sp>
        </mc:Fallback>
      </mc:AlternateContent>
    </p:spTree>
    <p:extLst>
      <p:ext uri="{BB962C8B-B14F-4D97-AF65-F5344CB8AC3E}">
        <p14:creationId xmlns:p14="http://schemas.microsoft.com/office/powerpoint/2010/main" val="18952898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28"/>
                                        </p:tgtEl>
                                        <p:attrNameLst>
                                          <p:attrName>ppt_x</p:attrName>
                                        </p:attrNameLst>
                                      </p:cBhvr>
                                      <p:tavLst>
                                        <p:tav tm="0">
                                          <p:val>
                                            <p:strVal val="ppt_x"/>
                                          </p:val>
                                        </p:tav>
                                        <p:tav tm="100000">
                                          <p:val>
                                            <p:strVal val="ppt_x"/>
                                          </p:val>
                                        </p:tav>
                                      </p:tavLst>
                                    </p:anim>
                                    <p:anim calcmode="lin" valueType="num">
                                      <p:cBhvr additive="base">
                                        <p:cTn id="18" dur="500"/>
                                        <p:tgtEl>
                                          <p:spTgt spid="28"/>
                                        </p:tgtEl>
                                        <p:attrNameLst>
                                          <p:attrName>ppt_y</p:attrName>
                                        </p:attrNameLst>
                                      </p:cBhvr>
                                      <p:tavLst>
                                        <p:tav tm="0">
                                          <p:val>
                                            <p:strVal val="ppt_y"/>
                                          </p:val>
                                        </p:tav>
                                        <p:tav tm="100000">
                                          <p:val>
                                            <p:strVal val="1+ppt_h/2"/>
                                          </p:val>
                                        </p:tav>
                                      </p:tavLst>
                                    </p:anim>
                                    <p:set>
                                      <p:cBhvr>
                                        <p:cTn id="19" dur="1" fill="hold">
                                          <p:stCondLst>
                                            <p:cond delay="499"/>
                                          </p:stCondLst>
                                        </p:cTn>
                                        <p:tgtEl>
                                          <p:spTgt spid="28"/>
                                        </p:tgtEl>
                                        <p:attrNameLst>
                                          <p:attrName>style.visibility</p:attrName>
                                        </p:attrNameLst>
                                      </p:cBhvr>
                                      <p:to>
                                        <p:strVal val="hidden"/>
                                      </p:to>
                                    </p:set>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anim calcmode="lin" valueType="num">
                                      <p:cBhvr>
                                        <p:cTn id="39" dur="500" fill="hold"/>
                                        <p:tgtEl>
                                          <p:spTgt spid="7"/>
                                        </p:tgtEl>
                                        <p:attrNameLst>
                                          <p:attrName>ppt_x</p:attrName>
                                        </p:attrNameLst>
                                      </p:cBhvr>
                                      <p:tavLst>
                                        <p:tav tm="0">
                                          <p:val>
                                            <p:strVal val="#ppt_x"/>
                                          </p:val>
                                        </p:tav>
                                        <p:tav tm="100000">
                                          <p:val>
                                            <p:strVal val="#ppt_x"/>
                                          </p:val>
                                        </p:tav>
                                      </p:tavLst>
                                    </p:anim>
                                    <p:anim calcmode="lin" valueType="num">
                                      <p:cBhvr>
                                        <p:cTn id="40" dur="500" fill="hold"/>
                                        <p:tgtEl>
                                          <p:spTgt spid="7"/>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anim calcmode="lin" valueType="num">
                                      <p:cBhvr>
                                        <p:cTn id="44" dur="500" fill="hold"/>
                                        <p:tgtEl>
                                          <p:spTgt spid="15"/>
                                        </p:tgtEl>
                                        <p:attrNameLst>
                                          <p:attrName>ppt_x</p:attrName>
                                        </p:attrNameLst>
                                      </p:cBhvr>
                                      <p:tavLst>
                                        <p:tav tm="0">
                                          <p:val>
                                            <p:strVal val="#ppt_x"/>
                                          </p:val>
                                        </p:tav>
                                        <p:tav tm="100000">
                                          <p:val>
                                            <p:strVal val="#ppt_x"/>
                                          </p:val>
                                        </p:tav>
                                      </p:tavLst>
                                    </p:anim>
                                    <p:anim calcmode="lin" valueType="num">
                                      <p:cBhvr>
                                        <p:cTn id="45" dur="500" fill="hold"/>
                                        <p:tgtEl>
                                          <p:spTgt spid="15"/>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anim calcmode="lin" valueType="num">
                                      <p:cBhvr>
                                        <p:cTn id="49" dur="500" fill="hold"/>
                                        <p:tgtEl>
                                          <p:spTgt spid="13"/>
                                        </p:tgtEl>
                                        <p:attrNameLst>
                                          <p:attrName>ppt_x</p:attrName>
                                        </p:attrNameLst>
                                      </p:cBhvr>
                                      <p:tavLst>
                                        <p:tav tm="0">
                                          <p:val>
                                            <p:strVal val="#ppt_x"/>
                                          </p:val>
                                        </p:tav>
                                        <p:tav tm="100000">
                                          <p:val>
                                            <p:strVal val="#ppt_x"/>
                                          </p:val>
                                        </p:tav>
                                      </p:tavLst>
                                    </p:anim>
                                    <p:anim calcmode="lin" valueType="num">
                                      <p:cBhvr>
                                        <p:cTn id="50" dur="500" fill="hold"/>
                                        <p:tgtEl>
                                          <p:spTgt spid="13"/>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anim calcmode="lin" valueType="num">
                                      <p:cBhvr>
                                        <p:cTn id="54" dur="500" fill="hold"/>
                                        <p:tgtEl>
                                          <p:spTgt spid="23"/>
                                        </p:tgtEl>
                                        <p:attrNameLst>
                                          <p:attrName>ppt_x</p:attrName>
                                        </p:attrNameLst>
                                      </p:cBhvr>
                                      <p:tavLst>
                                        <p:tav tm="0">
                                          <p:val>
                                            <p:strVal val="#ppt_x"/>
                                          </p:val>
                                        </p:tav>
                                        <p:tav tm="100000">
                                          <p:val>
                                            <p:strVal val="#ppt_x"/>
                                          </p:val>
                                        </p:tav>
                                      </p:tavLst>
                                    </p:anim>
                                    <p:anim calcmode="lin" valueType="num">
                                      <p:cBhvr>
                                        <p:cTn id="5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fltVal val="0"/>
                                          </p:val>
                                        </p:tav>
                                        <p:tav tm="100000">
                                          <p:val>
                                            <p:strVal val="#ppt_w"/>
                                          </p:val>
                                        </p:tav>
                                      </p:tavLst>
                                    </p:anim>
                                    <p:anim calcmode="lin" valueType="num">
                                      <p:cBhvr>
                                        <p:cTn id="61" dur="500" fill="hold"/>
                                        <p:tgtEl>
                                          <p:spTgt spid="25"/>
                                        </p:tgtEl>
                                        <p:attrNameLst>
                                          <p:attrName>ppt_h</p:attrName>
                                        </p:attrNameLst>
                                      </p:cBhvr>
                                      <p:tavLst>
                                        <p:tav tm="0">
                                          <p:val>
                                            <p:fltVal val="0"/>
                                          </p:val>
                                        </p:tav>
                                        <p:tav tm="100000">
                                          <p:val>
                                            <p:strVal val="#ppt_h"/>
                                          </p:val>
                                        </p:tav>
                                      </p:tavLst>
                                    </p:anim>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500" fill="hold"/>
                                        <p:tgtEl>
                                          <p:spTgt spid="27"/>
                                        </p:tgtEl>
                                        <p:attrNameLst>
                                          <p:attrName>ppt_w</p:attrName>
                                        </p:attrNameLst>
                                      </p:cBhvr>
                                      <p:tavLst>
                                        <p:tav tm="0">
                                          <p:val>
                                            <p:fltVal val="0"/>
                                          </p:val>
                                        </p:tav>
                                        <p:tav tm="100000">
                                          <p:val>
                                            <p:strVal val="#ppt_w"/>
                                          </p:val>
                                        </p:tav>
                                      </p:tavLst>
                                    </p:anim>
                                    <p:anim calcmode="lin" valueType="num">
                                      <p:cBhvr>
                                        <p:cTn id="75" dur="500" fill="hold"/>
                                        <p:tgtEl>
                                          <p:spTgt spid="27"/>
                                        </p:tgtEl>
                                        <p:attrNameLst>
                                          <p:attrName>ppt_h</p:attrName>
                                        </p:attrNameLst>
                                      </p:cBhvr>
                                      <p:tavLst>
                                        <p:tav tm="0">
                                          <p:val>
                                            <p:fltVal val="0"/>
                                          </p:val>
                                        </p:tav>
                                        <p:tav tm="100000">
                                          <p:val>
                                            <p:strVal val="#ppt_h"/>
                                          </p:val>
                                        </p:tav>
                                      </p:tavLst>
                                    </p:anim>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animBg="1"/>
      <p:bldP spid="26" grpId="0" animBg="1"/>
      <p:bldP spid="27" grpId="0" animBg="1"/>
      <p:bldP spid="2" grpId="0"/>
      <p:bldP spid="28" grpId="0"/>
      <p:bldP spid="28"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0" name="Group 9"/>
          <p:cNvGrpSpPr/>
          <p:nvPr/>
        </p:nvGrpSpPr>
        <p:grpSpPr>
          <a:xfrm>
            <a:off x="1143000" y="1028700"/>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870987" y="369141"/>
              <a:ext cx="7573985" cy="389739"/>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300" b="1" kern="0" smtClean="0">
                  <a:solidFill>
                    <a:prstClr val="black"/>
                  </a:solidFill>
                  <a:latin typeface="Arial"/>
                  <a:cs typeface="Arial" panose="020B0604020202020204" pitchFamily="34" charset="0"/>
                  <a:sym typeface="Arial"/>
                </a:rPr>
                <a:t>Biểu </a:t>
              </a:r>
              <a:r>
                <a:rPr lang="en-US" sz="4300" b="1" kern="0">
                  <a:solidFill>
                    <a:prstClr val="black"/>
                  </a:solidFill>
                  <a:latin typeface="Arial"/>
                  <a:cs typeface="Arial" panose="020B0604020202020204" pitchFamily="34" charset="0"/>
                  <a:sym typeface="Arial"/>
                </a:rPr>
                <a:t>diễn số thực trên trục số</a:t>
              </a:r>
              <a:endParaRPr kumimoji="0" lang="en-US" sz="43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143000" y="2623453"/>
                <a:ext cx="16154400" cy="2139047"/>
              </a:xfrm>
              <a:prstGeom prst="rect">
                <a:avLst/>
              </a:prstGeom>
            </p:spPr>
            <p:txBody>
              <a:bodyPr wrap="square">
                <a:spAutoFit/>
              </a:bodyPr>
              <a:lstStyle/>
              <a:p>
                <a:pPr algn="just">
                  <a:lnSpc>
                    <a:spcPct val="175000"/>
                  </a:lnSpc>
                  <a:spcBef>
                    <a:spcPts val="600"/>
                  </a:spcBef>
                  <a:spcAft>
                    <a:spcPts val="600"/>
                  </a:spcAft>
                </a:pPr>
                <a:r>
                  <a:rPr lang="da-DK" sz="3800">
                    <a:latin typeface="Arial" panose="020B0604020202020204" pitchFamily="34" charset="0"/>
                    <a:ea typeface="Malgun Gothic" panose="020B0503020000020004" pitchFamily="34" charset="-127"/>
                    <a:cs typeface="Arial" panose="020B0604020202020204" pitchFamily="34" charset="0"/>
                  </a:rPr>
                  <a:t>Khi biểu diễn số thực trên trục số, điểm biểu diễn số bé hơn nằm trước điểm biểu diễn số lớn hơn. Chẳng hạn,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−2,5&lt;−1&lt;1&lt;1,5</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2623453"/>
                <a:ext cx="16154400" cy="2139047"/>
              </a:xfrm>
              <a:prstGeom prst="rect">
                <a:avLst/>
              </a:prstGeom>
              <a:blipFill>
                <a:blip r:embed="rId3"/>
                <a:stretch>
                  <a:fillRect l="-1245" r="-1208" b="-3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43000" y="7124700"/>
                <a:ext cx="15925800" cy="2000548"/>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Malgun Gothic" panose="020B0503020000020004" pitchFamily="34" charset="-127"/>
                    <a:cs typeface="Arial" panose="020B0604020202020204" pitchFamily="34" charset="0"/>
                  </a:rPr>
                  <a:t>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800">
                    <a:effectLst/>
                    <a:latin typeface="Arial" panose="020B0604020202020204" pitchFamily="34" charset="0"/>
                    <a:ea typeface="Malgun Gothic" panose="020B0503020000020004" pitchFamily="34" charset="-127"/>
                    <a:cs typeface="Arial" panose="020B0604020202020204" pitchFamily="34" charset="0"/>
                  </a:rPr>
                  <a:t> lớn hơn hoặc bằng 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tức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kí hiệu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800">
                    <a:effectLst/>
                    <a:latin typeface="Arial" panose="020B0604020202020204" pitchFamily="34" charset="0"/>
                    <a:ea typeface="Malgun Gothic" panose="020B0503020000020004" pitchFamily="34" charset="-127"/>
                    <a:cs typeface="Arial" panose="020B0604020202020204" pitchFamily="34" charset="0"/>
                  </a:rPr>
                  <a:t>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800">
                    <a:effectLst/>
                    <a:latin typeface="Arial" panose="020B0604020202020204" pitchFamily="34" charset="0"/>
                    <a:ea typeface="Malgun Gothic" panose="020B0503020000020004" pitchFamily="34" charset="-127"/>
                    <a:cs typeface="Arial" panose="020B0604020202020204" pitchFamily="34" charset="0"/>
                  </a:rPr>
                  <a:t> nhỏ hơn hoặc bằng 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tức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kí hiệu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3000" y="7124700"/>
                <a:ext cx="15925800" cy="2000548"/>
              </a:xfrm>
              <a:prstGeom prst="rect">
                <a:avLst/>
              </a:prstGeom>
              <a:blipFill>
                <a:blip r:embed="rId4"/>
                <a:stretch>
                  <a:fillRect l="-1263" b="-5793"/>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225" y="5238750"/>
            <a:ext cx="8743950" cy="1352550"/>
          </a:xfrm>
          <a:prstGeom prst="rect">
            <a:avLst/>
          </a:prstGeom>
        </p:spPr>
      </p:pic>
    </p:spTree>
    <p:extLst>
      <p:ext uri="{BB962C8B-B14F-4D97-AF65-F5344CB8AC3E}">
        <p14:creationId xmlns:p14="http://schemas.microsoft.com/office/powerpoint/2010/main" val="23765367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914400" y="8001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5979761" y="570663"/>
              <a:ext cx="6530318" cy="1002710"/>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Luyện</a:t>
              </a:r>
              <a:r>
                <a:rPr kumimoji="0" lang="nl-NL" sz="4500" b="1" i="0" u="none" strike="noStrike" kern="1200" cap="none" spc="0" normalizeH="0" noProof="0" smtClean="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 tập 1</a:t>
              </a:r>
              <a:endParaRPr kumimoji="0" lang="nl-NL" sz="45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6" name="Rectangle 5"/>
          <p:cNvSpPr/>
          <p:nvPr/>
        </p:nvSpPr>
        <p:spPr>
          <a:xfrm>
            <a:off x="838200" y="2324100"/>
            <a:ext cx="10083056" cy="5909310"/>
          </a:xfrm>
          <a:prstGeom prst="rect">
            <a:avLst/>
          </a:prstGeom>
        </p:spPr>
        <p:txBody>
          <a:bodyPr wrap="square">
            <a:spAutoFit/>
          </a:bodyPr>
          <a:lstStyle/>
          <a:p>
            <a:pPr algn="just">
              <a:lnSpc>
                <a:spcPct val="150000"/>
              </a:lnSpc>
            </a:pPr>
            <a:r>
              <a:rPr lang="vi-VN" sz="3600">
                <a:solidFill>
                  <a:srgbClr val="000000"/>
                </a:solidFill>
              </a:rPr>
              <a:t>Biển báo giao thông R.306 (H.2.4) báo tốc độ tối thiểu cho các xe cơ giới. Biển có hiệu lực bắt buộc các loại xe cơ giới vận hành với tốc độ không nhỏ hơn trị số ghi trên biển trong điều kiện giao thông thuận lợi và an toàn. Nếu một ô tô đi trên đường đó với tốc độ a (km/h) thì a phải thoả mãn điều kiện nào trong các điều kiện sau</a:t>
            </a:r>
            <a:r>
              <a:rPr lang="vi-VN" sz="3600" smtClean="0">
                <a:solidFill>
                  <a:srgbClr val="000000"/>
                </a:solidFill>
              </a:rPr>
              <a:t>?</a:t>
            </a:r>
            <a:r>
              <a:rPr lang="pt-BR" sz="3600">
                <a:solidFill>
                  <a:srgbClr val="000000"/>
                </a:solidFill>
              </a:rPr>
              <a:t> </a:t>
            </a:r>
            <a:endParaRPr lang="pt-BR" sz="3600" smtClean="0">
              <a:solidFill>
                <a:srgbClr val="000000"/>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20000"/>
                    </a14:imgEffect>
                  </a14:imgLayer>
                </a14:imgProps>
              </a:ext>
            </a:extLst>
          </a:blip>
          <a:stretch>
            <a:fillRect/>
          </a:stretch>
        </p:blipFill>
        <p:spPr>
          <a:xfrm>
            <a:off x="11430000" y="2569848"/>
            <a:ext cx="6021247" cy="4191000"/>
          </a:xfrm>
          <a:prstGeom prst="rect">
            <a:avLst/>
          </a:prstGeom>
        </p:spPr>
      </p:pic>
      <p:sp>
        <p:nvSpPr>
          <p:cNvPr id="8" name="Rectangle 7"/>
          <p:cNvSpPr/>
          <p:nvPr/>
        </p:nvSpPr>
        <p:spPr>
          <a:xfrm>
            <a:off x="838199" y="8496300"/>
            <a:ext cx="16613047" cy="820674"/>
          </a:xfrm>
          <a:prstGeom prst="rect">
            <a:avLst/>
          </a:prstGeom>
        </p:spPr>
        <p:txBody>
          <a:bodyPr wrap="square">
            <a:spAutoFit/>
          </a:bodyPr>
          <a:lstStyle/>
          <a:p>
            <a:pPr lvl="0" algn="ctr">
              <a:lnSpc>
                <a:spcPct val="150000"/>
              </a:lnSpc>
            </a:pPr>
            <a:r>
              <a:rPr lang="pt-BR" sz="3600">
                <a:solidFill>
                  <a:srgbClr val="000000"/>
                </a:solidFill>
                <a:latin typeface="Arial" panose="020B0604020202020204" pitchFamily="34" charset="0"/>
                <a:cs typeface="Arial" panose="020B0604020202020204" pitchFamily="34" charset="0"/>
              </a:rPr>
              <a:t>A. a &lt; </a:t>
            </a:r>
            <a:r>
              <a:rPr lang="pt-BR" sz="3600" smtClean="0">
                <a:solidFill>
                  <a:srgbClr val="000000"/>
                </a:solidFill>
                <a:latin typeface="Arial" panose="020B0604020202020204" pitchFamily="34" charset="0"/>
                <a:cs typeface="Arial" panose="020B0604020202020204" pitchFamily="34" charset="0"/>
              </a:rPr>
              <a:t>60.			B</a:t>
            </a:r>
            <a:r>
              <a:rPr lang="pt-BR" sz="3600">
                <a:solidFill>
                  <a:srgbClr val="000000"/>
                </a:solidFill>
                <a:latin typeface="Arial" panose="020B0604020202020204" pitchFamily="34" charset="0"/>
                <a:cs typeface="Arial" panose="020B0604020202020204" pitchFamily="34" charset="0"/>
              </a:rPr>
              <a:t>. a &gt; </a:t>
            </a:r>
            <a:r>
              <a:rPr lang="pt-BR" sz="3600" smtClean="0">
                <a:solidFill>
                  <a:srgbClr val="000000"/>
                </a:solidFill>
                <a:latin typeface="Arial" panose="020B0604020202020204" pitchFamily="34" charset="0"/>
                <a:cs typeface="Arial" panose="020B0604020202020204" pitchFamily="34" charset="0"/>
              </a:rPr>
              <a:t>60.			C</a:t>
            </a:r>
            <a:r>
              <a:rPr lang="pt-BR" sz="3600">
                <a:solidFill>
                  <a:srgbClr val="000000"/>
                </a:solidFill>
                <a:latin typeface="Arial" panose="020B0604020202020204" pitchFamily="34" charset="0"/>
                <a:cs typeface="Arial" panose="020B0604020202020204" pitchFamily="34" charset="0"/>
              </a:rPr>
              <a:t>. a ≥ </a:t>
            </a:r>
            <a:r>
              <a:rPr lang="pt-BR" sz="3600" smtClean="0">
                <a:solidFill>
                  <a:srgbClr val="000000"/>
                </a:solidFill>
                <a:latin typeface="Arial" panose="020B0604020202020204" pitchFamily="34" charset="0"/>
                <a:cs typeface="Arial" panose="020B0604020202020204" pitchFamily="34" charset="0"/>
              </a:rPr>
              <a:t>60.			D</a:t>
            </a:r>
            <a:r>
              <a:rPr lang="pt-BR" sz="3600">
                <a:solidFill>
                  <a:srgbClr val="000000"/>
                </a:solidFill>
                <a:latin typeface="Arial" panose="020B0604020202020204" pitchFamily="34" charset="0"/>
                <a:cs typeface="Arial" panose="020B0604020202020204" pitchFamily="34" charset="0"/>
              </a:rPr>
              <a:t>. a ≤ 60.</a:t>
            </a:r>
            <a:endParaRPr lang="en-US" sz="3600">
              <a:solidFill>
                <a:prstClr val="black"/>
              </a:solidFill>
              <a:latin typeface="Arial" panose="020B0604020202020204" pitchFamily="34" charset="0"/>
              <a:cs typeface="Arial" panose="020B0604020202020204" pitchFamily="34" charset="0"/>
            </a:endParaRPr>
          </a:p>
        </p:txBody>
      </p:sp>
      <p:sp>
        <p:nvSpPr>
          <p:cNvPr id="9" name="Oval 8"/>
          <p:cNvSpPr/>
          <p:nvPr/>
        </p:nvSpPr>
        <p:spPr>
          <a:xfrm>
            <a:off x="10058400" y="8572500"/>
            <a:ext cx="914400" cy="85429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8991600" y="3162300"/>
            <a:ext cx="18288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38068" y="4000500"/>
            <a:ext cx="966932"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525000" y="4762500"/>
            <a:ext cx="1219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38068" y="5600700"/>
            <a:ext cx="7520132"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18307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838200" y="800100"/>
            <a:ext cx="165354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1"/>
          <p:cNvSpPr>
            <a:spLocks noChangeArrowheads="1"/>
          </p:cNvSpPr>
          <p:nvPr/>
        </p:nvSpPr>
        <p:spPr bwMode="auto">
          <a:xfrm>
            <a:off x="1676400" y="952500"/>
            <a:ext cx="4571999" cy="130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smtClean="0">
                <a:ln>
                  <a:noFill/>
                </a:ln>
                <a:solidFill>
                  <a:schemeClr val="tx2">
                    <a:lumMod val="75000"/>
                  </a:schemeClr>
                </a:solidFill>
                <a:effectLst/>
                <a:uLnTx/>
                <a:uFillTx/>
                <a:latin typeface="Arial" panose="020B0604020202020204" pitchFamily="34" charset="0"/>
                <a:ea typeface="Malgun Gothic" panose="020B0503020000020004" pitchFamily="34" charset="-127"/>
                <a:cs typeface="Arial" panose="020B0604020202020204" pitchFamily="34" charset="0"/>
              </a:rPr>
              <a:t>MỞ</a:t>
            </a:r>
            <a:r>
              <a:rPr kumimoji="0" lang="en-US" sz="6000" b="1" i="0" u="none" strike="noStrike" kern="1200" cap="none" spc="0" normalizeH="0" noProof="0" smtClean="0">
                <a:ln>
                  <a:noFill/>
                </a:ln>
                <a:solidFill>
                  <a:schemeClr val="tx2">
                    <a:lumMod val="75000"/>
                  </a:schemeClr>
                </a:solidFill>
                <a:effectLst/>
                <a:uLnTx/>
                <a:uFillTx/>
                <a:latin typeface="Arial" panose="020B0604020202020204" pitchFamily="34" charset="0"/>
                <a:ea typeface="Malgun Gothic" panose="020B0503020000020004" pitchFamily="34" charset="-127"/>
                <a:cs typeface="Arial" panose="020B0604020202020204" pitchFamily="34" charset="0"/>
              </a:rPr>
              <a:t> RỘNG</a:t>
            </a:r>
            <a:endParaRPr kumimoji="0" lang="en-US" sz="6000" b="0" i="0" u="none" strike="noStrike" kern="1200" cap="none" spc="0" normalizeH="0" baseline="0" noProof="0">
              <a:ln>
                <a:noFill/>
              </a:ln>
              <a:solidFill>
                <a:schemeClr val="tx2">
                  <a:lumMod val="7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6271932" y="1342192"/>
            <a:ext cx="9882468" cy="677108"/>
          </a:xfrm>
          <a:prstGeom prst="rect">
            <a:avLst/>
          </a:prstGeom>
        </p:spPr>
        <p:txBody>
          <a:bodyPr wrap="square">
            <a:spAutoFit/>
          </a:bodyPr>
          <a:lstStyle/>
          <a:p>
            <a:pPr lvl="0">
              <a:spcBef>
                <a:spcPts val="800"/>
              </a:spcBef>
              <a:spcAft>
                <a:spcPts val="800"/>
              </a:spcAft>
              <a:defRP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Các em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tìm hiểu thêm về các biển báo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2819400" y="3424350"/>
            <a:ext cx="3200399" cy="3943925"/>
          </a:xfrm>
          <a:prstGeom prst="rect">
            <a:avLst/>
          </a:prstGeom>
        </p:spPr>
      </p:pic>
      <p:pic>
        <p:nvPicPr>
          <p:cNvPr id="9" name="Picture 8"/>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9087139" y="3424350"/>
            <a:ext cx="3704590" cy="3943925"/>
          </a:xfrm>
          <a:prstGeom prst="rect">
            <a:avLst/>
          </a:prstGeom>
        </p:spPr>
      </p:pic>
      <p:sp>
        <p:nvSpPr>
          <p:cNvPr id="5" name="Rectangle 4"/>
          <p:cNvSpPr/>
          <p:nvPr/>
        </p:nvSpPr>
        <p:spPr>
          <a:xfrm>
            <a:off x="1676400" y="3162300"/>
            <a:ext cx="752129" cy="677108"/>
          </a:xfrm>
          <a:prstGeom prst="rect">
            <a:avLst/>
          </a:prstGeom>
        </p:spPr>
        <p:txBody>
          <a:bodyPr wrap="none">
            <a:spAutoFit/>
          </a:bodyPr>
          <a:lstStyle/>
          <a:p>
            <a:r>
              <a:rPr lang="en-US" sz="3800" kern="0">
                <a:solidFill>
                  <a:srgbClr val="000000"/>
                </a:solidFill>
                <a:latin typeface="Arial" panose="020B0604020202020204" pitchFamily="34" charset="0"/>
                <a:ea typeface="Calibri" panose="020F0502020204030204" pitchFamily="34" charset="0"/>
                <a:cs typeface="Arial" panose="020B0604020202020204" pitchFamily="34" charset="0"/>
              </a:rPr>
              <a:t>a) </a:t>
            </a:r>
            <a:endParaRPr lang="en-US" sz="3800">
              <a:latin typeface="Arial" panose="020B0604020202020204" pitchFamily="34" charset="0"/>
              <a:cs typeface="Arial" panose="020B0604020202020204" pitchFamily="34" charset="0"/>
            </a:endParaRPr>
          </a:p>
        </p:txBody>
      </p:sp>
      <p:sp>
        <p:nvSpPr>
          <p:cNvPr id="11" name="Rectangle 10"/>
          <p:cNvSpPr/>
          <p:nvPr/>
        </p:nvSpPr>
        <p:spPr>
          <a:xfrm>
            <a:off x="7848600" y="3162300"/>
            <a:ext cx="752129" cy="677108"/>
          </a:xfrm>
          <a:prstGeom prst="rect">
            <a:avLst/>
          </a:prstGeom>
        </p:spPr>
        <p:txBody>
          <a:bodyPr wrap="none">
            <a:spAutoFit/>
          </a:bodyPr>
          <a:lstStyle/>
          <a:p>
            <a:r>
              <a:rPr lang="en-US" sz="3800" kern="0" smtClean="0">
                <a:solidFill>
                  <a:srgbClr val="000000"/>
                </a:solidFill>
                <a:latin typeface="Arial" panose="020B0604020202020204" pitchFamily="34" charset="0"/>
                <a:ea typeface="Calibri" panose="020F0502020204030204" pitchFamily="34" charset="0"/>
                <a:cs typeface="Arial" panose="020B0604020202020204" pitchFamily="34" charset="0"/>
              </a:rPr>
              <a:t>b) </a:t>
            </a:r>
            <a:endParaRPr lang="en-US" sz="3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3510632" y="8129809"/>
                <a:ext cx="1817934"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rPr>
                        <m:t>𝒂</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𝟕𝟎</m:t>
                      </m:r>
                    </m:oMath>
                  </m:oMathPara>
                </a14:m>
                <a:endParaRPr lang="en-US" sz="3800" b="1">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510632" y="8129809"/>
                <a:ext cx="1817934" cy="6771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3258800" y="6743700"/>
                <a:ext cx="3886200" cy="3031599"/>
              </a:xfrm>
              <a:prstGeom prst="rect">
                <a:avLst/>
              </a:prstGeom>
            </p:spPr>
            <p:txBody>
              <a:bodyPr wrap="square">
                <a:spAutoFit/>
              </a:bodyPr>
              <a:lstStyle/>
              <a:p>
                <a:pPr algn="just">
                  <a:lnSpc>
                    <a:spcPct val="150000"/>
                  </a:lnSpc>
                  <a:spcBef>
                    <a:spcPts val="600"/>
                  </a:spcBef>
                  <a:spcAft>
                    <a:spcPts val="600"/>
                  </a:spcAft>
                </a:pPr>
                <a:r>
                  <a:rPr lang="en-US" sz="3800" b="1" smtClean="0">
                    <a:solidFill>
                      <a:srgbClr val="C00000"/>
                    </a:solidFill>
                    <a:latin typeface="Arial" panose="020B0604020202020204" pitchFamily="34" charset="0"/>
                    <a:ea typeface="Calibri" panose="020F0502020204030204" pitchFamily="34" charset="0"/>
                    <a:cs typeface="Arial" panose="020B0604020202020204" pitchFamily="34" charset="0"/>
                  </a:rPr>
                  <a:t>Làn 1: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𝟖𝟎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b="1" smtClean="0">
                    <a:solidFill>
                      <a:srgbClr val="C00000"/>
                    </a:solidFill>
                    <a:effectLst/>
                    <a:latin typeface="Arial" panose="020B0604020202020204" pitchFamily="34" charset="0"/>
                    <a:ea typeface="Calibri" panose="020F0502020204030204" pitchFamily="34" charset="0"/>
                    <a:cs typeface="Arial" panose="020B0604020202020204" pitchFamily="34" charset="0"/>
                  </a:rPr>
                  <a:t>Làn </a:t>
                </a:r>
                <a:r>
                  <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rPr>
                  <a:t>2: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𝟔𝟎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b="1" smtClean="0">
                    <a:solidFill>
                      <a:srgbClr val="C00000"/>
                    </a:solidFill>
                    <a:effectLst/>
                    <a:latin typeface="Arial" panose="020B0604020202020204" pitchFamily="34" charset="0"/>
                    <a:ea typeface="Calibri" panose="020F0502020204030204" pitchFamily="34" charset="0"/>
                    <a:cs typeface="Arial" panose="020B0604020202020204" pitchFamily="34" charset="0"/>
                  </a:rPr>
                  <a:t>Làn </a:t>
                </a:r>
                <a:r>
                  <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rPr>
                  <a:t>3: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𝟓𝟎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258800" y="6743700"/>
                <a:ext cx="3886200" cy="3031599"/>
              </a:xfrm>
              <a:prstGeom prst="rect">
                <a:avLst/>
              </a:prstGeom>
              <a:blipFill>
                <a:blip r:embed="rId8"/>
                <a:stretch>
                  <a:fillRect l="-5172" b="-3614"/>
                </a:stretch>
              </a:blipFill>
            </p:spPr>
            <p:txBody>
              <a:bodyPr/>
              <a:lstStyle/>
              <a:p>
                <a:r>
                  <a:rPr lang="en-US">
                    <a:noFill/>
                  </a:rPr>
                  <a:t> </a:t>
                </a:r>
              </a:p>
            </p:txBody>
          </p:sp>
        </mc:Fallback>
      </mc:AlternateContent>
    </p:spTree>
    <p:extLst>
      <p:ext uri="{BB962C8B-B14F-4D97-AF65-F5344CB8AC3E}">
        <p14:creationId xmlns:p14="http://schemas.microsoft.com/office/powerpoint/2010/main" val="365121296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11"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10283</TotalTime>
  <Words>1162</Words>
  <Application>Microsoft Office PowerPoint</Application>
  <PresentationFormat>Custom</PresentationFormat>
  <Paragraphs>144</Paragraphs>
  <Slides>31</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Merriweather Sans</vt:lpstr>
      <vt:lpstr>Calibri</vt:lpstr>
      <vt:lpstr>Wingdings</vt:lpstr>
      <vt:lpstr>Malgun Gothic</vt:lpstr>
      <vt:lpstr>Cambria Math</vt:lpstr>
      <vt:lpstr>Arial</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Soạn bài</dc:title>
  <dc:creator>Hà Ngân</dc:creator>
  <cp:lastModifiedBy>ADMIN</cp:lastModifiedBy>
  <cp:revision>69</cp:revision>
  <dcterms:created xsi:type="dcterms:W3CDTF">2006-08-16T00:00:00Z</dcterms:created>
  <dcterms:modified xsi:type="dcterms:W3CDTF">2024-10-12T18:31:02Z</dcterms:modified>
  <dc:identifier>DAGAyUl9Dnw</dc:identifier>
</cp:coreProperties>
</file>