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606" r:id="rId2"/>
    <p:sldId id="798" r:id="rId3"/>
    <p:sldId id="610" r:id="rId4"/>
    <p:sldId id="607" r:id="rId5"/>
    <p:sldId id="782" r:id="rId6"/>
    <p:sldId id="707" r:id="rId7"/>
    <p:sldId id="709" r:id="rId8"/>
    <p:sldId id="783" r:id="rId9"/>
    <p:sldId id="784" r:id="rId10"/>
    <p:sldId id="757" r:id="rId11"/>
    <p:sldId id="785" r:id="rId12"/>
    <p:sldId id="772" r:id="rId13"/>
    <p:sldId id="792" r:id="rId14"/>
    <p:sldId id="796" r:id="rId15"/>
    <p:sldId id="797" r:id="rId16"/>
    <p:sldId id="795" r:id="rId17"/>
    <p:sldId id="640"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606"/>
            <p14:sldId id="798"/>
            <p14:sldId id="610"/>
            <p14:sldId id="607"/>
            <p14:sldId id="782"/>
            <p14:sldId id="707"/>
            <p14:sldId id="709"/>
            <p14:sldId id="783"/>
            <p14:sldId id="784"/>
            <p14:sldId id="757"/>
            <p14:sldId id="785"/>
            <p14:sldId id="772"/>
            <p14:sldId id="792"/>
            <p14:sldId id="796"/>
            <p14:sldId id="797"/>
            <p14:sldId id="795"/>
            <p14:sldId id="640"/>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4DB"/>
    <a:srgbClr val="E5F6DE"/>
    <a:srgbClr val="DEF3D5"/>
    <a:srgbClr val="C4E9B5"/>
    <a:srgbClr val="0E3E16"/>
    <a:srgbClr val="0B2F11"/>
    <a:srgbClr val="0F4117"/>
    <a:srgbClr val="0C3613"/>
    <a:srgbClr val="1B4955"/>
    <a:srgbClr val="1633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3" autoAdjust="0"/>
    <p:restoredTop sz="94719" autoAdjust="0"/>
  </p:normalViewPr>
  <p:slideViewPr>
    <p:cSldViewPr>
      <p:cViewPr varScale="1">
        <p:scale>
          <a:sx n="91" d="100"/>
          <a:sy n="91" d="100"/>
        </p:scale>
        <p:origin x="57" y="159"/>
      </p:cViewPr>
      <p:guideLst>
        <p:guide orient="horz" pos="2160"/>
        <p:guide pos="3839"/>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9429F-4428-3AF9-87EF-85A0B1E04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402E6-9D1C-3F1E-6D7A-E0FBEA995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B8D28-88E7-C936-1257-2D10EC5DA4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0ADE91-E259-EB84-BE32-085A42A13B82}"/>
              </a:ext>
            </a:extLst>
          </p:cNvPr>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383617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2/26/2025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3.wmf"/><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25.wmf"/><Relationship Id="rId5" Type="http://schemas.openxmlformats.org/officeDocument/2006/relationships/image" Target="../media/image37.png"/><Relationship Id="rId10" Type="http://schemas.openxmlformats.org/officeDocument/2006/relationships/oleObject" Target="../embeddings/oleObject7.bin"/><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6.emf"/><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33.wmf"/><Relationship Id="rId12" Type="http://schemas.openxmlformats.org/officeDocument/2006/relationships/image" Target="../media/image36.png"/><Relationship Id="rId17" Type="http://schemas.openxmlformats.org/officeDocument/2006/relationships/image" Target="../media/image42.png"/><Relationship Id="rId2" Type="http://schemas.openxmlformats.org/officeDocument/2006/relationships/notesSlide" Target="../notesSlides/notesSlide12.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40.png"/><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34.wmf"/><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5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5.png"/><Relationship Id="rId5" Type="http://schemas.openxmlformats.org/officeDocument/2006/relationships/image" Target="../media/image52.jpg"/><Relationship Id="rId4" Type="http://schemas.openxmlformats.org/officeDocument/2006/relationships/notesSlide" Target="../notesSlides/notesSlide17.xml"/><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4.png"/><Relationship Id="rId7"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16.emf"/><Relationship Id="rId5" Type="http://schemas.openxmlformats.org/officeDocument/2006/relationships/image" Target="../media/image27.png"/><Relationship Id="rId10" Type="http://schemas.openxmlformats.org/officeDocument/2006/relationships/image" Target="../media/image6.png"/><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8.png"/><Relationship Id="rId7"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9.wmf"/><Relationship Id="rId10" Type="http://schemas.openxmlformats.org/officeDocument/2006/relationships/image" Target="../media/image22.png"/><Relationship Id="rId4" Type="http://schemas.openxmlformats.org/officeDocument/2006/relationships/oleObject" Target="../embeddings/oleObject2.bin"/><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1062830" y="2304365"/>
            <a:ext cx="9601200" cy="1371600"/>
            <a:chOff x="5297796" y="2189524"/>
            <a:chExt cx="11457298" cy="1371600"/>
          </a:xfrm>
        </p:grpSpPr>
        <p:sp>
          <p:nvSpPr>
            <p:cNvPr id="34" name="Rounded Rectangle 33"/>
            <p:cNvSpPr/>
            <p:nvPr/>
          </p:nvSpPr>
          <p:spPr>
            <a:xfrm>
              <a:off x="5297796" y="2189524"/>
              <a:ext cx="11457298" cy="1371600"/>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573431" y="2552159"/>
              <a:ext cx="10906029" cy="646331"/>
            </a:xfrm>
            <a:prstGeom prst="rect">
              <a:avLst/>
            </a:prstGeom>
            <a:noFill/>
          </p:spPr>
          <p:txBody>
            <a:bodyPr wrap="square" rtlCol="0">
              <a:spAutoFit/>
            </a:bodyPr>
            <a:lstStyle/>
            <a:p>
              <a:pPr algn="just"/>
              <a:r>
                <a:rPr lang="en-US" sz="3600" b="1" dirty="0">
                  <a:solidFill>
                    <a:srgbClr val="FF0000"/>
                  </a:solidFill>
                  <a:latin typeface="Arial" pitchFamily="34" charset="0"/>
                  <a:cs typeface="Arial" pitchFamily="34" charset="0"/>
                </a:rPr>
                <a:t>CUNG VÀ DÂY CỦA MỘT ĐƯỜNG TRÒN</a:t>
              </a:r>
              <a:endParaRPr lang="vi-VN" sz="3600" b="1"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63141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512" y="23643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 name="TextBox 35"/>
              <p:cNvSpPr txBox="1"/>
              <p:nvPr/>
            </p:nvSpPr>
            <p:spPr>
              <a:xfrm>
                <a:off x="1476888" y="2819400"/>
                <a:ext cx="6629400" cy="489942"/>
              </a:xfrm>
              <a:prstGeom prst="rect">
                <a:avLst/>
              </a:prstGeom>
              <a:noFill/>
            </p:spPr>
            <p:txBody>
              <a:bodyPr wrap="square" rtlCol="0">
                <a:spAutoFit/>
              </a:bodyPr>
              <a:lstStyle/>
              <a:p>
                <a:r>
                  <a:rPr lang="en-US" sz="2500" b="1">
                    <a:latin typeface="Arial" pitchFamily="34" charset="0"/>
                    <a:cs typeface="Arial" pitchFamily="34" charset="0"/>
                  </a:rPr>
                  <a:t>a) Các góc ở tâm cần tìm là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𝑨𝑶𝑩</m:t>
                        </m:r>
                      </m:e>
                    </m:acc>
                    <m:r>
                      <a:rPr lang="en-US" sz="2500" b="1" i="1" smtClean="0">
                        <a:latin typeface="Cambria Math"/>
                        <a:cs typeface="Arial" pitchFamily="34" charset="0"/>
                      </a:rPr>
                      <m:t>, </m:t>
                    </m:r>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𝑩𝑶𝑪</m:t>
                        </m:r>
                      </m:e>
                    </m:acc>
                    <m:r>
                      <a:rPr lang="en-US" sz="2500" b="1" i="1" smtClean="0">
                        <a:latin typeface="Cambria Math"/>
                        <a:cs typeface="Arial" pitchFamily="34" charset="0"/>
                      </a:rPr>
                      <m:t>, </m:t>
                    </m:r>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𝑪𝑶𝑨</m:t>
                        </m:r>
                      </m:e>
                    </m:acc>
                  </m:oMath>
                </a14:m>
                <a:endParaRPr lang="vi-VN" sz="2500" b="1">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476888" y="2819400"/>
                <a:ext cx="6629400" cy="489942"/>
              </a:xfrm>
              <a:prstGeom prst="rect">
                <a:avLst/>
              </a:prstGeom>
              <a:blipFill rotWithShape="1">
                <a:blip r:embed="rId5"/>
                <a:stretch>
                  <a:fillRect l="-1471" t="-6250" b="-28750"/>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ext uri="{D42A27DB-BD31-4B8C-83A1-F6EECF244321}">
                <p14:modId xmlns:p14="http://schemas.microsoft.com/office/powerpoint/2010/main" val="678423156"/>
              </p:ext>
            </p:extLst>
          </p:nvPr>
        </p:nvGraphicFramePr>
        <p:xfrm>
          <a:off x="6541726" y="3348452"/>
          <a:ext cx="1548535" cy="782205"/>
        </p:xfrm>
        <a:graphic>
          <a:graphicData uri="http://schemas.openxmlformats.org/presentationml/2006/ole">
            <mc:AlternateContent xmlns:mc="http://schemas.openxmlformats.org/markup-compatibility/2006">
              <mc:Choice xmlns:v="urn:schemas-microsoft-com:vml" Requires="v">
                <p:oleObj name="Equation" r:id="rId6" imgW="660240" imgH="330120" progId="Equation.DSMT4">
                  <p:embed/>
                </p:oleObj>
              </mc:Choice>
              <mc:Fallback>
                <p:oleObj name="Equation" r:id="rId6" imgW="660240" imgH="330120" progId="Equation.DSMT4">
                  <p:embed/>
                  <p:pic>
                    <p:nvPicPr>
                      <p:cNvPr id="0" name=""/>
                      <p:cNvPicPr>
                        <a:picLocks noChangeAspect="1" noChangeArrowheads="1"/>
                      </p:cNvPicPr>
                      <p:nvPr/>
                    </p:nvPicPr>
                    <p:blipFill>
                      <a:blip r:embed="rId7"/>
                      <a:srcRect/>
                      <a:stretch>
                        <a:fillRect/>
                      </a:stretch>
                    </p:blipFill>
                    <p:spPr bwMode="auto">
                      <a:xfrm>
                        <a:off x="6541726" y="3348452"/>
                        <a:ext cx="1548535" cy="78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4"/>
          <p:cNvSpPr>
            <a:spLocks noChangeArrowheads="1"/>
          </p:cNvSpPr>
          <p:nvPr/>
        </p:nvSpPr>
        <p:spPr bwMode="gray">
          <a:xfrm>
            <a:off x="447214" y="95249"/>
            <a:ext cx="65234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GÓC Ở TÂM, CUNG VÀ SỐ ĐO CỦA MỘT CUNG .</a:t>
            </a:r>
            <a:endParaRPr lang="vi-VN" sz="1900" b="1">
              <a:solidFill>
                <a:schemeClr val="bg1"/>
              </a:solidFill>
              <a:latin typeface="Arial" pitchFamily="34" charset="0"/>
              <a:cs typeface="Arial" pitchFamily="34" charset="0"/>
            </a:endParaRPr>
          </a:p>
        </p:txBody>
      </p:sp>
      <p:sp>
        <p:nvSpPr>
          <p:cNvPr id="20" name="TextBox 19"/>
          <p:cNvSpPr txBox="1"/>
          <p:nvPr/>
        </p:nvSpPr>
        <p:spPr>
          <a:xfrm>
            <a:off x="1476888" y="3519649"/>
            <a:ext cx="5006461" cy="489942"/>
          </a:xfrm>
          <a:prstGeom prst="rect">
            <a:avLst/>
          </a:prstGeom>
          <a:noFill/>
        </p:spPr>
        <p:txBody>
          <a:bodyPr wrap="square" rtlCol="0">
            <a:spAutoFit/>
          </a:bodyPr>
          <a:lstStyle/>
          <a:p>
            <a:r>
              <a:rPr lang="en-US" sz="2500" b="1">
                <a:latin typeface="Arial" pitchFamily="34" charset="0"/>
                <a:cs typeface="Arial" pitchFamily="34" charset="0"/>
              </a:rPr>
              <a:t>b) Các cung có hai mút A, B là :</a:t>
            </a:r>
            <a:endParaRPr lang="vi-VN" sz="2500" b="1">
              <a:latin typeface="Arial" pitchFamily="34" charset="0"/>
              <a:cs typeface="Arial" pitchFamily="34" charset="0"/>
            </a:endParaRPr>
          </a:p>
        </p:txBody>
      </p:sp>
      <p:sp>
        <p:nvSpPr>
          <p:cNvPr id="27" name="TextBox 26"/>
          <p:cNvSpPr txBox="1"/>
          <p:nvPr/>
        </p:nvSpPr>
        <p:spPr>
          <a:xfrm>
            <a:off x="1509711" y="4137025"/>
            <a:ext cx="5029200" cy="489942"/>
          </a:xfrm>
          <a:prstGeom prst="rect">
            <a:avLst/>
          </a:prstGeom>
          <a:noFill/>
        </p:spPr>
        <p:txBody>
          <a:bodyPr wrap="square" rtlCol="0">
            <a:spAutoFit/>
          </a:bodyPr>
          <a:lstStyle/>
          <a:p>
            <a:pPr marL="342900" indent="-342900">
              <a:buFont typeface="Arial" pitchFamily="34" charset="0"/>
              <a:buChar char="•"/>
            </a:pPr>
            <a:r>
              <a:rPr lang="en-US" sz="2500" b="1">
                <a:latin typeface="Arial" pitchFamily="34" charset="0"/>
                <a:cs typeface="Arial" pitchFamily="34" charset="0"/>
              </a:rPr>
              <a:t>Các cung có hai mút A, C là :</a:t>
            </a:r>
            <a:endParaRPr lang="vi-VN" sz="2500" b="1">
              <a:latin typeface="Arial" pitchFamily="34" charset="0"/>
              <a:cs typeface="Arial" pitchFamily="34" charset="0"/>
            </a:endParaRPr>
          </a:p>
        </p:txBody>
      </p:sp>
      <p:sp>
        <p:nvSpPr>
          <p:cNvPr id="28" name="TextBox 27"/>
          <p:cNvSpPr txBox="1"/>
          <p:nvPr/>
        </p:nvSpPr>
        <p:spPr>
          <a:xfrm>
            <a:off x="1509711" y="4866283"/>
            <a:ext cx="5202238" cy="489942"/>
          </a:xfrm>
          <a:prstGeom prst="rect">
            <a:avLst/>
          </a:prstGeom>
          <a:noFill/>
        </p:spPr>
        <p:txBody>
          <a:bodyPr wrap="square" rtlCol="0">
            <a:spAutoFit/>
          </a:bodyPr>
          <a:lstStyle/>
          <a:p>
            <a:pPr marL="342900" indent="-342900">
              <a:buFont typeface="Arial" pitchFamily="34" charset="0"/>
              <a:buChar char="•"/>
            </a:pPr>
            <a:r>
              <a:rPr lang="en-US" sz="2500" b="1">
                <a:latin typeface="Arial" pitchFamily="34" charset="0"/>
                <a:cs typeface="Arial" pitchFamily="34" charset="0"/>
              </a:rPr>
              <a:t>Các cung có hai mút B, C là :</a:t>
            </a:r>
            <a:endParaRPr lang="vi-VN" sz="25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788435813"/>
              </p:ext>
            </p:extLst>
          </p:nvPr>
        </p:nvGraphicFramePr>
        <p:xfrm>
          <a:off x="6475412" y="3967163"/>
          <a:ext cx="1608138" cy="782637"/>
        </p:xfrm>
        <a:graphic>
          <a:graphicData uri="http://schemas.openxmlformats.org/presentationml/2006/ole">
            <mc:AlternateContent xmlns:mc="http://schemas.openxmlformats.org/markup-compatibility/2006">
              <mc:Choice xmlns:v="urn:schemas-microsoft-com:vml" Requires="v">
                <p:oleObj name="Equation" r:id="rId8" imgW="685800" imgH="330120" progId="Equation.DSMT4">
                  <p:embed/>
                </p:oleObj>
              </mc:Choice>
              <mc:Fallback>
                <p:oleObj name="Equation" r:id="rId8" imgW="685800" imgH="330120" progId="Equation.DSMT4">
                  <p:embed/>
                  <p:pic>
                    <p:nvPicPr>
                      <p:cNvPr id="0" name=""/>
                      <p:cNvPicPr>
                        <a:picLocks noChangeAspect="1" noChangeArrowheads="1"/>
                      </p:cNvPicPr>
                      <p:nvPr/>
                    </p:nvPicPr>
                    <p:blipFill>
                      <a:blip r:embed="rId9"/>
                      <a:srcRect/>
                      <a:stretch>
                        <a:fillRect/>
                      </a:stretch>
                    </p:blipFill>
                    <p:spPr bwMode="auto">
                      <a:xfrm>
                        <a:off x="6475412" y="3967163"/>
                        <a:ext cx="16081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375811647"/>
              </p:ext>
            </p:extLst>
          </p:nvPr>
        </p:nvGraphicFramePr>
        <p:xfrm>
          <a:off x="6442075" y="4703763"/>
          <a:ext cx="1785937" cy="782637"/>
        </p:xfrm>
        <a:graphic>
          <a:graphicData uri="http://schemas.openxmlformats.org/presentationml/2006/ole">
            <mc:AlternateContent xmlns:mc="http://schemas.openxmlformats.org/markup-compatibility/2006">
              <mc:Choice xmlns:v="urn:schemas-microsoft-com:vml" Requires="v">
                <p:oleObj name="Equation" r:id="rId10" imgW="761760" imgH="330120" progId="Equation.DSMT4">
                  <p:embed/>
                </p:oleObj>
              </mc:Choice>
              <mc:Fallback>
                <p:oleObj name="Equation" r:id="rId10" imgW="761760" imgH="330120" progId="Equation.DSMT4">
                  <p:embed/>
                  <p:pic>
                    <p:nvPicPr>
                      <p:cNvPr id="0" name=""/>
                      <p:cNvPicPr>
                        <a:picLocks noChangeAspect="1" noChangeArrowheads="1"/>
                      </p:cNvPicPr>
                      <p:nvPr/>
                    </p:nvPicPr>
                    <p:blipFill>
                      <a:blip r:embed="rId11"/>
                      <a:srcRect/>
                      <a:stretch>
                        <a:fillRect/>
                      </a:stretch>
                    </p:blipFill>
                    <p:spPr bwMode="auto">
                      <a:xfrm>
                        <a:off x="6442075" y="4703763"/>
                        <a:ext cx="178593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92786" name="Picture 2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275" y="731837"/>
            <a:ext cx="1186973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2797" name="Picture 2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37612" y="2364386"/>
            <a:ext cx="27559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6217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0"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7215" y="609600"/>
            <a:ext cx="6409197" cy="477054"/>
          </a:xfrm>
          <a:prstGeom prst="rect">
            <a:avLst/>
          </a:prstGeom>
          <a:noFill/>
        </p:spPr>
        <p:txBody>
          <a:bodyPr wrap="square" rtlCol="0">
            <a:spAutoFit/>
          </a:bodyPr>
          <a:lstStyle/>
          <a:p>
            <a:pPr marL="342900" indent="-342900">
              <a:buFont typeface="Wingdings" pitchFamily="2" charset="2"/>
              <a:buChar char="q"/>
            </a:pPr>
            <a:r>
              <a:rPr lang="en-US" sz="2500" b="1" i="1">
                <a:solidFill>
                  <a:srgbClr val="C00000"/>
                </a:solidFill>
                <a:latin typeface="Arial" pitchFamily="34" charset="0"/>
                <a:cs typeface="Arial" pitchFamily="34" charset="0"/>
              </a:rPr>
              <a:t>Cách xác định số đo của một cung .</a:t>
            </a:r>
            <a:endParaRPr lang="vi-VN" sz="2500" b="1" i="1">
              <a:solidFill>
                <a:srgbClr val="C00000"/>
              </a:solidFill>
              <a:latin typeface="Arial" pitchFamily="34" charset="0"/>
              <a:cs typeface="Arial" pitchFamily="34" charset="0"/>
            </a:endParaRPr>
          </a:p>
        </p:txBody>
      </p:sp>
      <p:sp>
        <p:nvSpPr>
          <p:cNvPr id="11" name="AutoShape 4"/>
          <p:cNvSpPr>
            <a:spLocks noChangeArrowheads="1"/>
          </p:cNvSpPr>
          <p:nvPr/>
        </p:nvSpPr>
        <p:spPr bwMode="gray">
          <a:xfrm>
            <a:off x="447214" y="95249"/>
            <a:ext cx="65234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GÓC Ở TÂM, CUNG VÀ SỐ ĐO CỦA MỘT CUNG .</a:t>
            </a:r>
            <a:endParaRPr lang="vi-VN" sz="1900" b="1">
              <a:solidFill>
                <a:schemeClr val="bg1"/>
              </a:solidFill>
              <a:latin typeface="Arial" pitchFamily="34" charset="0"/>
              <a:cs typeface="Arial" pitchFamily="34" charset="0"/>
            </a:endParaRPr>
          </a:p>
        </p:txBody>
      </p:sp>
      <p:sp>
        <p:nvSpPr>
          <p:cNvPr id="18" name="TextBox 17"/>
          <p:cNvSpPr txBox="1"/>
          <p:nvPr/>
        </p:nvSpPr>
        <p:spPr>
          <a:xfrm>
            <a:off x="607173" y="1047750"/>
            <a:ext cx="8229599" cy="2400657"/>
          </a:xfrm>
          <a:prstGeom prst="rect">
            <a:avLst/>
          </a:prstGeom>
          <a:noFill/>
        </p:spPr>
        <p:txBody>
          <a:bodyPr wrap="square" rtlCol="0">
            <a:spAutoFit/>
          </a:bodyPr>
          <a:lstStyle/>
          <a:p>
            <a:pPr algn="just"/>
            <a:r>
              <a:rPr lang="en-US" sz="2500" b="1">
                <a:latin typeface="Arial" pitchFamily="34" charset="0"/>
                <a:cs typeface="Arial" pitchFamily="34" charset="0"/>
              </a:rPr>
              <a:t>1) Số đo của một cung được xác định như sau:</a:t>
            </a:r>
          </a:p>
          <a:p>
            <a:pPr marL="342900" indent="-342900" algn="just">
              <a:buFontTx/>
              <a:buChar char="-"/>
            </a:pPr>
            <a:r>
              <a:rPr lang="en-US" sz="2500" b="1">
                <a:latin typeface="Arial" pitchFamily="34" charset="0"/>
                <a:cs typeface="Arial" pitchFamily="34" charset="0"/>
              </a:rPr>
              <a:t>Số đo của nửa </a:t>
            </a:r>
            <a:r>
              <a:rPr lang="vi-VN" sz="2500" b="1">
                <a:latin typeface="Arial" pitchFamily="34" charset="0"/>
                <a:cs typeface="Arial" pitchFamily="34" charset="0"/>
              </a:rPr>
              <a:t>đường tròn</a:t>
            </a:r>
            <a:r>
              <a:rPr lang="en-US" sz="2500" b="1">
                <a:latin typeface="Arial" pitchFamily="34" charset="0"/>
                <a:cs typeface="Arial" pitchFamily="34" charset="0"/>
              </a:rPr>
              <a:t> bằng 180</a:t>
            </a:r>
            <a:r>
              <a:rPr lang="en-US" sz="2500" b="1" baseline="30000">
                <a:latin typeface="Arial" pitchFamily="34" charset="0"/>
                <a:cs typeface="Arial" pitchFamily="34" charset="0"/>
              </a:rPr>
              <a:t>0</a:t>
            </a:r>
            <a:endParaRPr lang="en-US" sz="2500" b="1">
              <a:latin typeface="Arial" pitchFamily="34" charset="0"/>
              <a:cs typeface="Arial" pitchFamily="34" charset="0"/>
            </a:endParaRPr>
          </a:p>
          <a:p>
            <a:pPr marL="342900" indent="-342900" algn="just">
              <a:buFontTx/>
              <a:buChar char="-"/>
            </a:pPr>
            <a:r>
              <a:rPr lang="en-US" sz="2500" b="1">
                <a:latin typeface="Arial" pitchFamily="34" charset="0"/>
                <a:cs typeface="Arial" pitchFamily="34" charset="0"/>
              </a:rPr>
              <a:t>Số đo của cung nhỏ bằng số đo của góc ở tâm chắn cung đó.</a:t>
            </a:r>
          </a:p>
          <a:p>
            <a:pPr marL="342900" indent="-342900" algn="just">
              <a:buFontTx/>
              <a:buChar char="-"/>
            </a:pPr>
            <a:r>
              <a:rPr lang="en-US" sz="2500" b="1">
                <a:latin typeface="Arial" pitchFamily="34" charset="0"/>
                <a:cs typeface="Arial" pitchFamily="34" charset="0"/>
              </a:rPr>
              <a:t>Số đo của cung lớn bằng hiệu giữa 360</a:t>
            </a:r>
            <a:r>
              <a:rPr lang="en-US" sz="2500" b="1" baseline="30000">
                <a:latin typeface="Arial" pitchFamily="34" charset="0"/>
                <a:cs typeface="Arial" pitchFamily="34" charset="0"/>
              </a:rPr>
              <a:t>0</a:t>
            </a:r>
            <a:r>
              <a:rPr lang="en-US" sz="2500" b="1">
                <a:latin typeface="Arial" pitchFamily="34" charset="0"/>
                <a:cs typeface="Arial" pitchFamily="34" charset="0"/>
              </a:rPr>
              <a:t> và số đo của cung nhỏ có chung hai mút.</a:t>
            </a:r>
            <a:endParaRPr lang="vi-VN" sz="2500" b="1">
              <a:latin typeface="Arial" pitchFamily="34" charset="0"/>
              <a:cs typeface="Arial" pitchFamily="34" charset="0"/>
            </a:endParaRPr>
          </a:p>
        </p:txBody>
      </p:sp>
      <p:grpSp>
        <p:nvGrpSpPr>
          <p:cNvPr id="5" name="Group 4"/>
          <p:cNvGrpSpPr/>
          <p:nvPr/>
        </p:nvGrpSpPr>
        <p:grpSpPr>
          <a:xfrm>
            <a:off x="615110" y="3334616"/>
            <a:ext cx="10051302" cy="1618385"/>
            <a:chOff x="615110" y="3334616"/>
            <a:chExt cx="10051302" cy="1618385"/>
          </a:xfrm>
        </p:grpSpPr>
        <p:sp>
          <p:nvSpPr>
            <p:cNvPr id="17" name="TextBox 16"/>
            <p:cNvSpPr txBox="1"/>
            <p:nvPr/>
          </p:nvSpPr>
          <p:spPr>
            <a:xfrm>
              <a:off x="615110" y="3448764"/>
              <a:ext cx="10051302" cy="477054"/>
            </a:xfrm>
            <a:prstGeom prst="rect">
              <a:avLst/>
            </a:prstGeom>
            <a:noFill/>
          </p:spPr>
          <p:txBody>
            <a:bodyPr wrap="square" rtlCol="0">
              <a:spAutoFit/>
            </a:bodyPr>
            <a:lstStyle/>
            <a:p>
              <a:pPr algn="just"/>
              <a:r>
                <a:rPr lang="en-US" sz="2500" b="1">
                  <a:latin typeface="Arial" pitchFamily="34" charset="0"/>
                  <a:cs typeface="Arial" pitchFamily="34" charset="0"/>
                </a:rPr>
                <a:t>2) Số đo của cung AB kí hiệu là :             . Trên Hình 5.9, ta có :</a:t>
              </a:r>
              <a:endParaRPr lang="vi-VN" sz="2500" b="1">
                <a:latin typeface="Arial" pitchFamily="34" charset="0"/>
                <a:cs typeface="Arial" pitchFamily="34" charset="0"/>
              </a:endParaRPr>
            </a:p>
          </p:txBody>
        </p:sp>
        <p:pic>
          <p:nvPicPr>
            <p:cNvPr id="821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693" y="3886201"/>
              <a:ext cx="289213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2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12" y="3334616"/>
              <a:ext cx="935182" cy="58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243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2412" y="323849"/>
            <a:ext cx="2743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55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8" y="4953001"/>
            <a:ext cx="11210925"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564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24322"/>
                                        </p:tgtEl>
                                        <p:attrNameLst>
                                          <p:attrName>style.visibility</p:attrName>
                                        </p:attrNameLst>
                                      </p:cBhvr>
                                      <p:to>
                                        <p:strVal val="visible"/>
                                      </p:to>
                                    </p:set>
                                    <p:animEffect transition="in" filter="wipe(left)">
                                      <p:cBhvr>
                                        <p:cTn id="16" dur="500"/>
                                        <p:tgtEl>
                                          <p:spTgt spid="8243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35586"/>
                                        </p:tgtEl>
                                        <p:attrNameLst>
                                          <p:attrName>style.visibility</p:attrName>
                                        </p:attrNameLst>
                                      </p:cBhvr>
                                      <p:to>
                                        <p:strVal val="visible"/>
                                      </p:to>
                                    </p:set>
                                    <p:animEffect transition="in" filter="wipe(left)">
                                      <p:cBhvr>
                                        <p:cTn id="26" dur="500"/>
                                        <p:tgtEl>
                                          <p:spTgt spid="835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588" y="21839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AutoShape 4"/>
          <p:cNvSpPr>
            <a:spLocks noChangeArrowheads="1"/>
          </p:cNvSpPr>
          <p:nvPr/>
        </p:nvSpPr>
        <p:spPr bwMode="gray">
          <a:xfrm>
            <a:off x="447214" y="95249"/>
            <a:ext cx="65234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GÓC Ở TÂM, CUNG VÀ SỐ ĐO CỦA MỘT CUNG .</a:t>
            </a:r>
            <a:endParaRPr lang="vi-VN" sz="1900" b="1">
              <a:solidFill>
                <a:schemeClr val="bg1"/>
              </a:solidFill>
              <a:latin typeface="Arial" pitchFamily="34" charset="0"/>
              <a:cs typeface="Arial" pitchFamily="34" charset="0"/>
            </a:endParaRPr>
          </a:p>
        </p:txBody>
      </p:sp>
      <p:grpSp>
        <p:nvGrpSpPr>
          <p:cNvPr id="11" name="Group 10"/>
          <p:cNvGrpSpPr/>
          <p:nvPr/>
        </p:nvGrpSpPr>
        <p:grpSpPr>
          <a:xfrm>
            <a:off x="774908" y="2590800"/>
            <a:ext cx="7375316" cy="595521"/>
            <a:chOff x="774908" y="2590800"/>
            <a:chExt cx="7375316" cy="595521"/>
          </a:xfrm>
        </p:grpSpPr>
        <p:graphicFrame>
          <p:nvGraphicFramePr>
            <p:cNvPr id="21" name="Object 20"/>
            <p:cNvGraphicFramePr>
              <a:graphicFrameLocks noChangeAspect="1"/>
            </p:cNvGraphicFramePr>
            <p:nvPr>
              <p:extLst>
                <p:ext uri="{D42A27DB-BD31-4B8C-83A1-F6EECF244321}">
                  <p14:modId xmlns:p14="http://schemas.microsoft.com/office/powerpoint/2010/main" val="2639340653"/>
                </p:ext>
              </p:extLst>
            </p:nvPr>
          </p:nvGraphicFramePr>
          <p:xfrm>
            <a:off x="5414781" y="2590800"/>
            <a:ext cx="598918" cy="517249"/>
          </p:xfrm>
          <a:graphic>
            <a:graphicData uri="http://schemas.openxmlformats.org/presentationml/2006/ole">
              <mc:AlternateContent xmlns:mc="http://schemas.openxmlformats.org/markup-compatibility/2006">
                <mc:Choice xmlns:v="urn:schemas-microsoft-com:vml" Requires="v">
                  <p:oleObj name="Equation" r:id="rId4" imgW="279360" imgH="241200" progId="Equation.DSMT4">
                    <p:embed/>
                  </p:oleObj>
                </mc:Choice>
                <mc:Fallback>
                  <p:oleObj name="Equation" r:id="rId4" imgW="279360" imgH="241200" progId="Equation.DSMT4">
                    <p:embed/>
                    <p:pic>
                      <p:nvPicPr>
                        <p:cNvPr id="0" name=""/>
                        <p:cNvPicPr/>
                        <p:nvPr/>
                      </p:nvPicPr>
                      <p:blipFill>
                        <a:blip r:embed="rId5"/>
                        <a:stretch>
                          <a:fillRect/>
                        </a:stretch>
                      </p:blipFill>
                      <p:spPr>
                        <a:xfrm>
                          <a:off x="5414781" y="2590800"/>
                          <a:ext cx="598918" cy="517249"/>
                        </a:xfrm>
                        <a:prstGeom prst="rect">
                          <a:avLst/>
                        </a:prstGeom>
                      </p:spPr>
                    </p:pic>
                  </p:oleObj>
                </mc:Fallback>
              </mc:AlternateContent>
            </a:graphicData>
          </a:graphic>
        </p:graphicFrame>
        <p:grpSp>
          <p:nvGrpSpPr>
            <p:cNvPr id="7" name="Group 6"/>
            <p:cNvGrpSpPr/>
            <p:nvPr/>
          </p:nvGrpSpPr>
          <p:grpSpPr>
            <a:xfrm>
              <a:off x="774908" y="2597150"/>
              <a:ext cx="7375316" cy="589171"/>
              <a:chOff x="774908" y="2597150"/>
              <a:chExt cx="7375316" cy="589171"/>
            </a:xfrm>
          </p:grpSpPr>
          <p:sp>
            <p:nvSpPr>
              <p:cNvPr id="17" name="TextBox 16"/>
              <p:cNvSpPr txBox="1"/>
              <p:nvPr/>
            </p:nvSpPr>
            <p:spPr>
              <a:xfrm>
                <a:off x="774908" y="2709267"/>
                <a:ext cx="7286208" cy="477054"/>
              </a:xfrm>
              <a:prstGeom prst="rect">
                <a:avLst/>
              </a:prstGeom>
              <a:noFill/>
            </p:spPr>
            <p:txBody>
              <a:bodyPr wrap="square" rtlCol="0">
                <a:spAutoFit/>
              </a:bodyPr>
              <a:lstStyle/>
              <a:p>
                <a:r>
                  <a:rPr lang="en-US" sz="2500" b="1">
                    <a:latin typeface="Arial" pitchFamily="34" charset="0"/>
                    <a:cs typeface="Arial" pitchFamily="34" charset="0"/>
                  </a:rPr>
                  <a:t>Gọi sđ       nhỏ là sđ          ; sđ        lớn là sđ</a:t>
                </a:r>
                <a:endParaRPr lang="vi-VN" sz="25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30936282"/>
                  </p:ext>
                </p:extLst>
              </p:nvPr>
            </p:nvGraphicFramePr>
            <p:xfrm>
              <a:off x="1884362" y="2609850"/>
              <a:ext cx="598918" cy="517249"/>
            </p:xfrm>
            <a:graphic>
              <a:graphicData uri="http://schemas.openxmlformats.org/presentationml/2006/ole">
                <mc:AlternateContent xmlns:mc="http://schemas.openxmlformats.org/markup-compatibility/2006">
                  <mc:Choice xmlns:v="urn:schemas-microsoft-com:vml" Requires="v">
                    <p:oleObj name="Equation" r:id="rId6" imgW="279360" imgH="241200" progId="Equation.DSMT4">
                      <p:embed/>
                    </p:oleObj>
                  </mc:Choice>
                  <mc:Fallback>
                    <p:oleObj name="Equation" r:id="rId6" imgW="279360" imgH="241200" progId="Equation.DSMT4">
                      <p:embed/>
                      <p:pic>
                        <p:nvPicPr>
                          <p:cNvPr id="0" name=""/>
                          <p:cNvPicPr/>
                          <p:nvPr/>
                        </p:nvPicPr>
                        <p:blipFill>
                          <a:blip r:embed="rId7"/>
                          <a:stretch>
                            <a:fillRect/>
                          </a:stretch>
                        </p:blipFill>
                        <p:spPr>
                          <a:xfrm>
                            <a:off x="1884362" y="2609850"/>
                            <a:ext cx="598918" cy="517249"/>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828836779"/>
                  </p:ext>
                </p:extLst>
              </p:nvPr>
            </p:nvGraphicFramePr>
            <p:xfrm>
              <a:off x="3879849" y="2600325"/>
              <a:ext cx="842963" cy="517525"/>
            </p:xfrm>
            <a:graphic>
              <a:graphicData uri="http://schemas.openxmlformats.org/presentationml/2006/ole">
                <mc:AlternateContent xmlns:mc="http://schemas.openxmlformats.org/markup-compatibility/2006">
                  <mc:Choice xmlns:v="urn:schemas-microsoft-com:vml" Requires="v">
                    <p:oleObj name="Equation" r:id="rId8" imgW="393480" imgH="241200" progId="Equation.DSMT4">
                      <p:embed/>
                    </p:oleObj>
                  </mc:Choice>
                  <mc:Fallback>
                    <p:oleObj name="Equation" r:id="rId8" imgW="393480" imgH="241200" progId="Equation.DSMT4">
                      <p:embed/>
                      <p:pic>
                        <p:nvPicPr>
                          <p:cNvPr id="0" name=""/>
                          <p:cNvPicPr/>
                          <p:nvPr/>
                        </p:nvPicPr>
                        <p:blipFill>
                          <a:blip r:embed="rId9"/>
                          <a:stretch>
                            <a:fillRect/>
                          </a:stretch>
                        </p:blipFill>
                        <p:spPr>
                          <a:xfrm>
                            <a:off x="3879849" y="2600325"/>
                            <a:ext cx="842963" cy="5175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63542596"/>
                  </p:ext>
                </p:extLst>
              </p:nvPr>
            </p:nvGraphicFramePr>
            <p:xfrm>
              <a:off x="7389812" y="2597150"/>
              <a:ext cx="760412" cy="517525"/>
            </p:xfrm>
            <a:graphic>
              <a:graphicData uri="http://schemas.openxmlformats.org/presentationml/2006/ole">
                <mc:AlternateContent xmlns:mc="http://schemas.openxmlformats.org/markup-compatibility/2006">
                  <mc:Choice xmlns:v="urn:schemas-microsoft-com:vml" Requires="v">
                    <p:oleObj name="Equation" r:id="rId10" imgW="355320" imgH="241200" progId="Equation.DSMT4">
                      <p:embed/>
                    </p:oleObj>
                  </mc:Choice>
                  <mc:Fallback>
                    <p:oleObj name="Equation" r:id="rId10" imgW="355320" imgH="241200" progId="Equation.DSMT4">
                      <p:embed/>
                      <p:pic>
                        <p:nvPicPr>
                          <p:cNvPr id="0" name=""/>
                          <p:cNvPicPr/>
                          <p:nvPr/>
                        </p:nvPicPr>
                        <p:blipFill>
                          <a:blip r:embed="rId11"/>
                          <a:stretch>
                            <a:fillRect/>
                          </a:stretch>
                        </p:blipFill>
                        <p:spPr>
                          <a:xfrm>
                            <a:off x="7389812" y="2597150"/>
                            <a:ext cx="760412" cy="517525"/>
                          </a:xfrm>
                          <a:prstGeom prst="rect">
                            <a:avLst/>
                          </a:prstGeom>
                        </p:spPr>
                      </p:pic>
                    </p:oleObj>
                  </mc:Fallback>
                </mc:AlternateContent>
              </a:graphicData>
            </a:graphic>
          </p:graphicFrame>
        </p:grpSp>
      </p:grpSp>
      <p:sp>
        <p:nvSpPr>
          <p:cNvPr id="23" name="TextBox 22"/>
          <p:cNvSpPr txBox="1"/>
          <p:nvPr/>
        </p:nvSpPr>
        <p:spPr>
          <a:xfrm>
            <a:off x="774908" y="3315650"/>
            <a:ext cx="7286208" cy="477054"/>
          </a:xfrm>
          <a:prstGeom prst="rect">
            <a:avLst/>
          </a:prstGeom>
          <a:noFill/>
        </p:spPr>
        <p:txBody>
          <a:bodyPr wrap="square" rtlCol="0">
            <a:spAutoFit/>
          </a:bodyPr>
          <a:lstStyle/>
          <a:p>
            <a:r>
              <a:rPr lang="en-US" sz="2500" b="1">
                <a:latin typeface="Arial" pitchFamily="34" charset="0"/>
                <a:cs typeface="Arial" pitchFamily="34" charset="0"/>
              </a:rPr>
              <a:t>Xét </a:t>
            </a:r>
            <a:r>
              <a:rPr lang="vi-VN" sz="2500" b="1">
                <a:latin typeface="Arial" pitchFamily="34" charset="0"/>
                <a:cs typeface="Arial" pitchFamily="34" charset="0"/>
              </a:rPr>
              <a:t>đường tròn</a:t>
            </a:r>
            <a:r>
              <a:rPr lang="en-US" sz="2500" b="1">
                <a:latin typeface="Arial" pitchFamily="34" charset="0"/>
                <a:cs typeface="Arial" pitchFamily="34" charset="0"/>
              </a:rPr>
              <a:t> tâm O có :</a:t>
            </a:r>
            <a:endParaRPr lang="vi-VN" sz="2500" b="1">
              <a:latin typeface="Arial" pitchFamily="34" charset="0"/>
              <a:cs typeface="Arial" pitchFamily="34" charset="0"/>
            </a:endParaRPr>
          </a:p>
        </p:txBody>
      </p:sp>
      <p:pic>
        <p:nvPicPr>
          <p:cNvPr id="82228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3112" y="3726979"/>
            <a:ext cx="3543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286"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3300" y="4295775"/>
            <a:ext cx="2552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28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8637" y="4867275"/>
            <a:ext cx="5629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290"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7812" y="5438775"/>
            <a:ext cx="2847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292"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84512" y="6048375"/>
            <a:ext cx="2552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314" name="Picture 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262" y="630237"/>
            <a:ext cx="1174115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328" name="Picture 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37612" y="2057400"/>
            <a:ext cx="3017837"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2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22284"/>
                                        </p:tgtEl>
                                        <p:attrNameLst>
                                          <p:attrName>style.visibility</p:attrName>
                                        </p:attrNameLst>
                                      </p:cBhvr>
                                      <p:to>
                                        <p:strVal val="visible"/>
                                      </p:to>
                                    </p:set>
                                    <p:animEffect transition="in" filter="wipe(left)">
                                      <p:cBhvr>
                                        <p:cTn id="20" dur="500"/>
                                        <p:tgtEl>
                                          <p:spTgt spid="82228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22286"/>
                                        </p:tgtEl>
                                        <p:attrNameLst>
                                          <p:attrName>style.visibility</p:attrName>
                                        </p:attrNameLst>
                                      </p:cBhvr>
                                      <p:to>
                                        <p:strVal val="visible"/>
                                      </p:to>
                                    </p:set>
                                    <p:animEffect transition="in" filter="wipe(left)">
                                      <p:cBhvr>
                                        <p:cTn id="25" dur="500"/>
                                        <p:tgtEl>
                                          <p:spTgt spid="8222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22288"/>
                                        </p:tgtEl>
                                        <p:attrNameLst>
                                          <p:attrName>style.visibility</p:attrName>
                                        </p:attrNameLst>
                                      </p:cBhvr>
                                      <p:to>
                                        <p:strVal val="visible"/>
                                      </p:to>
                                    </p:set>
                                    <p:animEffect transition="in" filter="wipe(left)">
                                      <p:cBhvr>
                                        <p:cTn id="30" dur="500"/>
                                        <p:tgtEl>
                                          <p:spTgt spid="82228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22290"/>
                                        </p:tgtEl>
                                        <p:attrNameLst>
                                          <p:attrName>style.visibility</p:attrName>
                                        </p:attrNameLst>
                                      </p:cBhvr>
                                      <p:to>
                                        <p:strVal val="visible"/>
                                      </p:to>
                                    </p:set>
                                    <p:animEffect transition="in" filter="wipe(left)">
                                      <p:cBhvr>
                                        <p:cTn id="35" dur="500"/>
                                        <p:tgtEl>
                                          <p:spTgt spid="82229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22292"/>
                                        </p:tgtEl>
                                        <p:attrNameLst>
                                          <p:attrName>style.visibility</p:attrName>
                                        </p:attrNameLst>
                                      </p:cBhvr>
                                      <p:to>
                                        <p:strVal val="visible"/>
                                      </p:to>
                                    </p:set>
                                    <p:animEffect transition="in" filter="wipe(left)">
                                      <p:cBhvr>
                                        <p:cTn id="40" dur="500"/>
                                        <p:tgtEl>
                                          <p:spTgt spid="82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65234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GÓC Ở TÂM, CUNG VÀ SỐ ĐO CỦA MỘT CUNG .</a:t>
            </a:r>
            <a:endParaRPr lang="vi-VN" sz="1900" b="1">
              <a:solidFill>
                <a:schemeClr val="bg1"/>
              </a:solidFill>
              <a:latin typeface="Arial" pitchFamily="34" charset="0"/>
              <a:cs typeface="Arial" pitchFamily="34" charset="0"/>
            </a:endParaRPr>
          </a:p>
        </p:txBody>
      </p:sp>
      <p:grpSp>
        <p:nvGrpSpPr>
          <p:cNvPr id="6" name="Group 5"/>
          <p:cNvGrpSpPr/>
          <p:nvPr/>
        </p:nvGrpSpPr>
        <p:grpSpPr>
          <a:xfrm>
            <a:off x="1346414" y="838200"/>
            <a:ext cx="9167597" cy="1416016"/>
            <a:chOff x="512617" y="4921903"/>
            <a:chExt cx="9167597" cy="1416016"/>
          </a:xfrm>
        </p:grpSpPr>
        <p:sp>
          <p:nvSpPr>
            <p:cNvPr id="26" name="Rounded Rectangle 25"/>
            <p:cNvSpPr/>
            <p:nvPr/>
          </p:nvSpPr>
          <p:spPr>
            <a:xfrm>
              <a:off x="512617" y="4921903"/>
              <a:ext cx="9167597" cy="1416016"/>
            </a:xfrm>
            <a:prstGeom prst="roundRect">
              <a:avLst>
                <a:gd name="adj" fmla="val 538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9" name="TextBox 18"/>
            <p:cNvSpPr txBox="1"/>
            <p:nvPr/>
          </p:nvSpPr>
          <p:spPr>
            <a:xfrm>
              <a:off x="608012" y="4962320"/>
              <a:ext cx="8305800" cy="507809"/>
            </a:xfrm>
            <a:prstGeom prst="rect">
              <a:avLst/>
            </a:prstGeom>
            <a:noFill/>
          </p:spPr>
          <p:txBody>
            <a:bodyPr wrap="square" lIns="121899" tIns="60949" rIns="121899" bIns="60949" rtlCol="0">
              <a:spAutoFit/>
            </a:bodyPr>
            <a:lstStyle/>
            <a:p>
              <a:pPr marL="342900" indent="-342900" algn="just">
                <a:buFont typeface="Wingdings" pitchFamily="2" charset="2"/>
                <a:buChar char="q"/>
              </a:pPr>
              <a:r>
                <a:rPr lang="en-US" sz="2500" b="1">
                  <a:solidFill>
                    <a:srgbClr val="C00000"/>
                  </a:solidFill>
                  <a:latin typeface="Arial" pitchFamily="34" charset="0"/>
                  <a:cs typeface="Arial" pitchFamily="34" charset="0"/>
                </a:rPr>
                <a:t>Nhận xét </a:t>
              </a:r>
              <a:r>
                <a:rPr lang="en-US" sz="2500" b="1">
                  <a:latin typeface="Arial" pitchFamily="34" charset="0"/>
                  <a:cs typeface="Arial" pitchFamily="34" charset="0"/>
                </a:rPr>
                <a:t>: Nếu A là một điểm thuộc cung BAC thì :</a:t>
              </a:r>
              <a:endParaRPr lang="vi-VN" sz="2500" b="1">
                <a:latin typeface="Arial" pitchFamily="34" charset="0"/>
                <a:cs typeface="Arial" pitchFamily="34" charset="0"/>
              </a:endParaRPr>
            </a:p>
          </p:txBody>
        </p:sp>
        <p:pic>
          <p:nvPicPr>
            <p:cNvPr id="822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12" y="5470129"/>
              <a:ext cx="38576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2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49" y="2254216"/>
            <a:ext cx="2627313"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7180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25346"/>
                                        </p:tgtEl>
                                        <p:attrNameLst>
                                          <p:attrName>style.visibility</p:attrName>
                                        </p:attrNameLst>
                                      </p:cBhvr>
                                      <p:to>
                                        <p:strVal val="visible"/>
                                      </p:to>
                                    </p:set>
                                    <p:animEffect transition="in" filter="wipe(left)">
                                      <p:cBhvr>
                                        <p:cTn id="11" dur="500"/>
                                        <p:tgtEl>
                                          <p:spTgt spid="82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475" y="224274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 name="TextBox 35"/>
              <p:cNvSpPr txBox="1"/>
              <p:nvPr/>
            </p:nvSpPr>
            <p:spPr>
              <a:xfrm>
                <a:off x="989012" y="2590800"/>
                <a:ext cx="7184655" cy="1292533"/>
              </a:xfrm>
              <a:prstGeom prst="rect">
                <a:avLst/>
              </a:prstGeom>
              <a:noFill/>
            </p:spPr>
            <p:txBody>
              <a:bodyPr wrap="square" rtlCol="0">
                <a:spAutoFit/>
              </a:bodyPr>
              <a:lstStyle/>
              <a:p>
                <a:pPr marL="342900" indent="-342900">
                  <a:buFont typeface="Arial" pitchFamily="34" charset="0"/>
                  <a:buChar char="•"/>
                </a:pPr>
                <a:r>
                  <a:rPr lang="en-US" sz="2500" b="1">
                    <a:latin typeface="Arial" pitchFamily="34" charset="0"/>
                    <a:cs typeface="Arial" pitchFamily="34" charset="0"/>
                  </a:rPr>
                  <a:t>Trên Hình 5.11, ta thấy cung AB và cung AC là các cung nhỏ bị chắn bởi các góc ở tâm là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𝑨𝑶𝑩</m:t>
                        </m:r>
                      </m:e>
                    </m:acc>
                    <m:r>
                      <a:rPr lang="en-US" sz="2500" b="1" i="1" smtClean="0">
                        <a:latin typeface="Cambria Math"/>
                        <a:cs typeface="Arial" pitchFamily="34" charset="0"/>
                      </a:rPr>
                      <m:t> </m:t>
                    </m:r>
                  </m:oMath>
                </a14:m>
                <a:r>
                  <a:rPr lang="en-US" sz="2500" b="1">
                    <a:latin typeface="Arial" pitchFamily="34" charset="0"/>
                    <a:cs typeface="Arial" pitchFamily="34" charset="0"/>
                  </a:rPr>
                  <a:t>và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𝑨𝑶𝑪</m:t>
                        </m:r>
                      </m:e>
                    </m:acc>
                  </m:oMath>
                </a14:m>
                <a:endParaRPr lang="vi-VN" sz="2500" b="1">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989012" y="2590800"/>
                <a:ext cx="7184655" cy="1292533"/>
              </a:xfrm>
              <a:prstGeom prst="rect">
                <a:avLst/>
              </a:prstGeom>
              <a:blipFill rotWithShape="1">
                <a:blip r:embed="rId4"/>
                <a:stretch>
                  <a:fillRect l="-1187" t="-3302" r="-1187" b="-8019"/>
                </a:stretch>
              </a:blipFill>
            </p:spPr>
            <p:txBody>
              <a:bodyPr/>
              <a:lstStyle/>
              <a:p>
                <a:r>
                  <a:rPr lang="en-US">
                    <a:noFill/>
                  </a:rPr>
                  <a:t> </a:t>
                </a:r>
              </a:p>
            </p:txBody>
          </p:sp>
        </mc:Fallback>
      </mc:AlternateContent>
      <p:sp>
        <p:nvSpPr>
          <p:cNvPr id="15" name="AutoShape 4"/>
          <p:cNvSpPr>
            <a:spLocks noChangeArrowheads="1"/>
          </p:cNvSpPr>
          <p:nvPr/>
        </p:nvSpPr>
        <p:spPr bwMode="gray">
          <a:xfrm>
            <a:off x="447214" y="95249"/>
            <a:ext cx="65234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GÓC Ở TÂM, CUNG VÀ SỐ ĐO CỦA MỘT CUNG .</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1271218" y="3860304"/>
                <a:ext cx="6902448" cy="1279389"/>
              </a:xfrm>
              <a:prstGeom prst="rect">
                <a:avLst/>
              </a:prstGeom>
              <a:noFill/>
            </p:spPr>
            <p:txBody>
              <a:bodyPr wrap="square" rtlCol="0">
                <a:spAutoFit/>
              </a:bodyPr>
              <a:lstStyle/>
              <a:p>
                <a:r>
                  <a:rPr lang="en-US" sz="2500" b="1">
                    <a:latin typeface="Arial" pitchFamily="34" charset="0"/>
                    <a:cs typeface="Arial" pitchFamily="34" charset="0"/>
                  </a:rPr>
                  <a:t>Do vậy </a:t>
                </a:r>
                <a14:m>
                  <m:oMath xmlns:m="http://schemas.openxmlformats.org/officeDocument/2006/math">
                    <m:r>
                      <a:rPr lang="en-US" sz="2500" b="1" i="1" smtClean="0">
                        <a:latin typeface="Cambria Math"/>
                        <a:ea typeface="Cambria Math"/>
                        <a:cs typeface="Arial" pitchFamily="34" charset="0"/>
                      </a:rPr>
                      <m:t>∆</m:t>
                    </m:r>
                  </m:oMath>
                </a14:m>
                <a:r>
                  <a:rPr lang="en-US" sz="2500" b="1">
                    <a:latin typeface="Arial" pitchFamily="34" charset="0"/>
                    <a:cs typeface="Arial" pitchFamily="34" charset="0"/>
                  </a:rPr>
                  <a:t>ABC vuông cân tại A nên đường trung tuyến AO cũng là đường cao, tức là </a:t>
                </a:r>
                <a:r>
                  <a:rPr lang="en-US" sz="2500" b="1" i="0">
                    <a:latin typeface="+mj-lt"/>
                    <a:cs typeface="Arial" pitchFamily="34" charset="0"/>
                  </a:rPr>
                  <a:t>AO</a:t>
                </a:r>
                <a14:m>
                  <m:oMath xmlns:m="http://schemas.openxmlformats.org/officeDocument/2006/math">
                    <m:r>
                      <a:rPr lang="en-US" sz="2500" b="1" i="1" smtClean="0">
                        <a:latin typeface="Cambria Math"/>
                        <a:ea typeface="Cambria Math"/>
                        <a:cs typeface="Arial" pitchFamily="34" charset="0"/>
                      </a:rPr>
                      <m:t>⊥</m:t>
                    </m:r>
                  </m:oMath>
                </a14:m>
                <a:r>
                  <a:rPr lang="en-US" sz="2500" b="1">
                    <a:latin typeface="Arial" pitchFamily="34" charset="0"/>
                    <a:cs typeface="Arial" pitchFamily="34" charset="0"/>
                  </a:rPr>
                  <a:t>BC . Do đó </a:t>
                </a:r>
                <a14:m>
                  <m:oMath xmlns:m="http://schemas.openxmlformats.org/officeDocument/2006/math">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𝑨𝑶𝑩</m:t>
                        </m:r>
                      </m:e>
                    </m:acc>
                    <m:r>
                      <a:rPr lang="en-US" sz="2500" b="1" i="1" smtClean="0">
                        <a:latin typeface="Cambria Math"/>
                        <a:cs typeface="Arial" pitchFamily="34" charset="0"/>
                      </a:rPr>
                      <m:t>=</m:t>
                    </m:r>
                    <m:acc>
                      <m:accPr>
                        <m:chr m:val="̂"/>
                        <m:ctrlPr>
                          <a:rPr lang="en-US" sz="2500" b="1" i="1">
                            <a:latin typeface="Cambria Math" panose="02040503050406030204" pitchFamily="18" charset="0"/>
                            <a:cs typeface="Arial" pitchFamily="34" charset="0"/>
                          </a:rPr>
                        </m:ctrlPr>
                      </m:accPr>
                      <m:e>
                        <m:r>
                          <a:rPr lang="en-US" sz="2500" b="1" i="1">
                            <a:latin typeface="Cambria Math"/>
                            <a:cs typeface="Arial" pitchFamily="34" charset="0"/>
                          </a:rPr>
                          <m:t>𝑨𝑶</m:t>
                        </m:r>
                        <m:r>
                          <a:rPr lang="en-US" sz="2500" b="1" i="1" smtClean="0">
                            <a:latin typeface="Cambria Math"/>
                            <a:cs typeface="Arial" pitchFamily="34" charset="0"/>
                          </a:rPr>
                          <m:t>𝑪</m:t>
                        </m:r>
                      </m:e>
                    </m:acc>
                    <m:r>
                      <a:rPr lang="en-US" sz="2500" b="1" i="1" smtClean="0">
                        <a:latin typeface="Cambria Math"/>
                        <a:cs typeface="Arial" pitchFamily="34" charset="0"/>
                      </a:rPr>
                      <m:t>=</m:t>
                    </m:r>
                    <m:sSup>
                      <m:sSupPr>
                        <m:ctrlPr>
                          <a:rPr lang="en-US" sz="2500" b="1" i="1" smtClean="0">
                            <a:latin typeface="Cambria Math" panose="02040503050406030204" pitchFamily="18" charset="0"/>
                            <a:cs typeface="Arial" pitchFamily="34" charset="0"/>
                          </a:rPr>
                        </m:ctrlPr>
                      </m:sSupPr>
                      <m:e>
                        <m:r>
                          <a:rPr lang="en-US" sz="2500" b="1" i="1" smtClean="0">
                            <a:latin typeface="Cambria Math"/>
                            <a:cs typeface="Arial" pitchFamily="34" charset="0"/>
                          </a:rPr>
                          <m:t>𝟗𝟎</m:t>
                        </m:r>
                      </m:e>
                      <m:sup>
                        <m:r>
                          <a:rPr lang="en-US" sz="2500" b="1" i="1" smtClean="0">
                            <a:latin typeface="Cambria Math"/>
                            <a:cs typeface="Arial" pitchFamily="34" charset="0"/>
                          </a:rPr>
                          <m:t>𝟎</m:t>
                        </m:r>
                      </m:sup>
                    </m:sSup>
                  </m:oMath>
                </a14:m>
                <a:endParaRPr lang="vi-VN" sz="25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271218" y="3860304"/>
                <a:ext cx="6902448" cy="1279389"/>
              </a:xfrm>
              <a:prstGeom prst="rect">
                <a:avLst/>
              </a:prstGeom>
              <a:blipFill rotWithShape="1">
                <a:blip r:embed="rId6"/>
                <a:stretch>
                  <a:fillRect l="-1502" t="-3333" b="-9048"/>
                </a:stretch>
              </a:blipFill>
            </p:spPr>
            <p:txBody>
              <a:bodyPr/>
              <a:lstStyle/>
              <a:p>
                <a:r>
                  <a:rPr lang="en-US">
                    <a:noFill/>
                  </a:rPr>
                  <a:t> </a:t>
                </a:r>
              </a:p>
            </p:txBody>
          </p:sp>
        </mc:Fallback>
      </mc:AlternateContent>
      <p:sp>
        <p:nvSpPr>
          <p:cNvPr id="31" name="TextBox 30"/>
          <p:cNvSpPr txBox="1"/>
          <p:nvPr/>
        </p:nvSpPr>
        <p:spPr>
          <a:xfrm>
            <a:off x="1287500" y="5288250"/>
            <a:ext cx="1461573" cy="477054"/>
          </a:xfrm>
          <a:prstGeom prst="rect">
            <a:avLst/>
          </a:prstGeom>
          <a:noFill/>
        </p:spPr>
        <p:txBody>
          <a:bodyPr wrap="square" rtlCol="0">
            <a:spAutoFit/>
          </a:bodyPr>
          <a:lstStyle/>
          <a:p>
            <a:r>
              <a:rPr lang="en-US" sz="2500" b="1">
                <a:latin typeface="Arial" pitchFamily="34" charset="0"/>
                <a:cs typeface="Arial" pitchFamily="34" charset="0"/>
              </a:rPr>
              <a:t>Suy ra : </a:t>
            </a:r>
            <a:endParaRPr lang="vi-VN" sz="2500" b="1">
              <a:latin typeface="Arial" pitchFamily="34" charset="0"/>
              <a:cs typeface="Arial" pitchFamily="34" charset="0"/>
            </a:endParaRPr>
          </a:p>
        </p:txBody>
      </p:sp>
      <p:pic>
        <p:nvPicPr>
          <p:cNvPr id="8233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742" y="5165229"/>
            <a:ext cx="3000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637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4212" y="2242747"/>
            <a:ext cx="33813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63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850" y="761610"/>
            <a:ext cx="1167447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173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6371"/>
                                        </p:tgtEl>
                                        <p:attrNameLst>
                                          <p:attrName>style.visibility</p:attrName>
                                        </p:attrNameLst>
                                      </p:cBhvr>
                                      <p:to>
                                        <p:strVal val="visible"/>
                                      </p:to>
                                    </p:set>
                                    <p:animEffect transition="in" filter="wipe(left)">
                                      <p:cBhvr>
                                        <p:cTn id="7" dur="500"/>
                                        <p:tgtEl>
                                          <p:spTgt spid="8263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23302"/>
                                        </p:tgtEl>
                                        <p:attrNameLst>
                                          <p:attrName>style.visibility</p:attrName>
                                        </p:attrNameLst>
                                      </p:cBhvr>
                                      <p:to>
                                        <p:strVal val="visible"/>
                                      </p:to>
                                    </p:set>
                                    <p:animEffect transition="in" filter="wipe(left)">
                                      <p:cBhvr>
                                        <p:cTn id="30" dur="500"/>
                                        <p:tgtEl>
                                          <p:spTgt spid="823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6"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475" y="224274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921633" y="2616696"/>
            <a:ext cx="7184655" cy="861774"/>
          </a:xfrm>
          <a:prstGeom prst="rect">
            <a:avLst/>
          </a:prstGeom>
          <a:noFill/>
        </p:spPr>
        <p:txBody>
          <a:bodyPr wrap="square" rtlCol="0">
            <a:spAutoFit/>
          </a:bodyPr>
          <a:lstStyle/>
          <a:p>
            <a:pPr marL="342900" indent="-342900">
              <a:buFont typeface="Arial" pitchFamily="34" charset="0"/>
              <a:buChar char="•"/>
            </a:pPr>
            <a:r>
              <a:rPr lang="en-US" sz="2500" b="1">
                <a:latin typeface="Arial" pitchFamily="34" charset="0"/>
                <a:cs typeface="Arial" pitchFamily="34" charset="0"/>
              </a:rPr>
              <a:t>Cung ACB là cung lớn có chung 2 mút A, B với cung nhỏ AB nên :</a:t>
            </a:r>
            <a:endParaRPr lang="vi-VN" sz="2500" b="1">
              <a:latin typeface="Arial" pitchFamily="34" charset="0"/>
              <a:cs typeface="Arial" pitchFamily="34" charset="0"/>
            </a:endParaRPr>
          </a:p>
        </p:txBody>
      </p:sp>
      <p:sp>
        <p:nvSpPr>
          <p:cNvPr id="15" name="AutoShape 4"/>
          <p:cNvSpPr>
            <a:spLocks noChangeArrowheads="1"/>
          </p:cNvSpPr>
          <p:nvPr/>
        </p:nvSpPr>
        <p:spPr bwMode="gray">
          <a:xfrm>
            <a:off x="447214" y="95249"/>
            <a:ext cx="65234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GÓC Ở TÂM, CUNG VÀ SỐ ĐO CỦA MỘT CUNG .</a:t>
            </a:r>
            <a:endParaRPr lang="vi-VN" sz="1900" b="1">
              <a:solidFill>
                <a:schemeClr val="bg1"/>
              </a:solidFill>
              <a:latin typeface="Arial" pitchFamily="34" charset="0"/>
              <a:cs typeface="Arial" pitchFamily="34" charset="0"/>
            </a:endParaRPr>
          </a:p>
        </p:txBody>
      </p:sp>
      <p:sp>
        <p:nvSpPr>
          <p:cNvPr id="31" name="TextBox 30"/>
          <p:cNvSpPr txBox="1"/>
          <p:nvPr/>
        </p:nvSpPr>
        <p:spPr>
          <a:xfrm>
            <a:off x="1220121" y="5181600"/>
            <a:ext cx="7236491" cy="861774"/>
          </a:xfrm>
          <a:prstGeom prst="rect">
            <a:avLst/>
          </a:prstGeom>
          <a:noFill/>
        </p:spPr>
        <p:txBody>
          <a:bodyPr wrap="square" rtlCol="0">
            <a:spAutoFit/>
          </a:bodyPr>
          <a:lstStyle/>
          <a:p>
            <a:r>
              <a:rPr lang="en-US" sz="2500" b="1">
                <a:latin typeface="Arial" pitchFamily="34" charset="0"/>
                <a:cs typeface="Arial" pitchFamily="34" charset="0"/>
              </a:rPr>
              <a:t>Ngoài ra còn có hai nửa </a:t>
            </a:r>
            <a:r>
              <a:rPr lang="vi-VN" sz="2500" b="1">
                <a:latin typeface="Arial" pitchFamily="34" charset="0"/>
                <a:cs typeface="Arial" pitchFamily="34" charset="0"/>
              </a:rPr>
              <a:t>đường tròn</a:t>
            </a:r>
            <a:r>
              <a:rPr lang="en-US" sz="2500" b="1">
                <a:latin typeface="Arial" pitchFamily="34" charset="0"/>
                <a:cs typeface="Arial" pitchFamily="34" charset="0"/>
              </a:rPr>
              <a:t> có chung hai mút A và B, có số đo bằng 180</a:t>
            </a:r>
            <a:r>
              <a:rPr lang="en-US" sz="2500" b="1" baseline="30000">
                <a:latin typeface="Arial" pitchFamily="34" charset="0"/>
                <a:cs typeface="Arial" pitchFamily="34" charset="0"/>
              </a:rPr>
              <a:t>0</a:t>
            </a:r>
            <a:r>
              <a:rPr lang="en-US" sz="2500" b="1">
                <a:latin typeface="Arial" pitchFamily="34" charset="0"/>
                <a:cs typeface="Arial" pitchFamily="34" charset="0"/>
              </a:rPr>
              <a:t>.</a:t>
            </a:r>
            <a:endParaRPr lang="vi-VN" sz="2500" b="1">
              <a:latin typeface="Arial" pitchFamily="34" charset="0"/>
              <a:cs typeface="Arial" pitchFamily="34" charset="0"/>
            </a:endParaRPr>
          </a:p>
        </p:txBody>
      </p:sp>
      <p:pic>
        <p:nvPicPr>
          <p:cNvPr id="824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2" y="3581400"/>
            <a:ext cx="6334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3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812" y="4370130"/>
            <a:ext cx="636111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4212" y="2057400"/>
            <a:ext cx="33813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73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50" y="761610"/>
            <a:ext cx="1167447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3044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24323"/>
                                        </p:tgtEl>
                                        <p:attrNameLst>
                                          <p:attrName>style.visibility</p:attrName>
                                        </p:attrNameLst>
                                      </p:cBhvr>
                                      <p:to>
                                        <p:strVal val="visible"/>
                                      </p:to>
                                    </p:set>
                                    <p:animEffect transition="in" filter="wipe(left)">
                                      <p:cBhvr>
                                        <p:cTn id="11" dur="500"/>
                                        <p:tgtEl>
                                          <p:spTgt spid="8243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24325"/>
                                        </p:tgtEl>
                                        <p:attrNameLst>
                                          <p:attrName>style.visibility</p:attrName>
                                        </p:attrNameLst>
                                      </p:cBhvr>
                                      <p:to>
                                        <p:strVal val="visible"/>
                                      </p:to>
                                    </p:set>
                                    <p:animEffect transition="in" filter="wipe(left)">
                                      <p:cBhvr>
                                        <p:cTn id="16" dur="500"/>
                                        <p:tgtEl>
                                          <p:spTgt spid="8243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82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3"/>
          <p:cNvSpPr txBox="1">
            <a:spLocks noChangeArrowheads="1"/>
          </p:cNvSpPr>
          <p:nvPr/>
        </p:nvSpPr>
        <p:spPr bwMode="auto">
          <a:xfrm>
            <a:off x="5408612" y="4459725"/>
            <a:ext cx="5257800" cy="584775"/>
          </a:xfrm>
          <a:prstGeom prst="rect">
            <a:avLst/>
          </a:prstGeom>
          <a:noFill/>
          <a:ln w="9525">
            <a:noFill/>
            <a:miter lim="800000"/>
            <a:headEnd/>
            <a:tailEnd/>
          </a:ln>
          <a:effectLst/>
        </p:spPr>
        <p:txBody>
          <a:bodyPr wrap="square">
            <a:spAutoFit/>
          </a:bodyPr>
          <a:lstStyle/>
          <a:p>
            <a:pPr algn="ctr">
              <a:spcBef>
                <a:spcPct val="50000"/>
              </a:spcBef>
            </a:pPr>
            <a:r>
              <a:rPr lang="en-US" sz="1600" b="1">
                <a:solidFill>
                  <a:srgbClr val="C00000"/>
                </a:solidFill>
              </a:rPr>
              <a:t>https://sites.google.com/view/giaoandientu-montoan-doanhtuan/trang-ch%E1%BB%A7</a:t>
            </a:r>
          </a:p>
        </p:txBody>
      </p:sp>
    </p:spTree>
    <p:extLst>
      <p:ext uri="{BB962C8B-B14F-4D97-AF65-F5344CB8AC3E}">
        <p14:creationId xmlns:p14="http://schemas.microsoft.com/office/powerpoint/2010/main" val="95814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905412" y="-2895600"/>
            <a:ext cx="609600" cy="609600"/>
          </a:xfrm>
          <a:prstGeom prst="rect">
            <a:avLst/>
          </a:prstGeom>
        </p:spPr>
      </p:pic>
    </p:spTree>
    <p:extLst>
      <p:ext uri="{BB962C8B-B14F-4D97-AF65-F5344CB8AC3E}">
        <p14:creationId xmlns:p14="http://schemas.microsoft.com/office/powerpoint/2010/main" val="1874856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41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F51AC-8804-2655-005C-33D0C1AA578F}"/>
            </a:ext>
          </a:extLst>
        </p:cNvPr>
        <p:cNvGrpSpPr/>
        <p:nvPr/>
      </p:nvGrpSpPr>
      <p:grpSpPr>
        <a:xfrm>
          <a:off x="0" y="0"/>
          <a:ext cx="0" cy="0"/>
          <a:chOff x="0" y="0"/>
          <a:chExt cx="0" cy="0"/>
        </a:xfrm>
      </p:grpSpPr>
      <p:sp>
        <p:nvSpPr>
          <p:cNvPr id="4" name="AutoShape 2" descr="Cơ cấu dân số theo giới là gì? Công thức tính và Ý nghĩa">
            <a:extLst>
              <a:ext uri="{FF2B5EF4-FFF2-40B4-BE49-F238E27FC236}">
                <a16:creationId xmlns:a16="http://schemas.microsoft.com/office/drawing/2014/main" id="{C344586E-87FF-6A1D-C389-8D8BF1FE1B4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a:extLst>
              <a:ext uri="{FF2B5EF4-FFF2-40B4-BE49-F238E27FC236}">
                <a16:creationId xmlns:a16="http://schemas.microsoft.com/office/drawing/2014/main" id="{424297D6-F75A-DC6F-5CCC-DE5189FD6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9" y="100013"/>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a:extLst>
              <a:ext uri="{FF2B5EF4-FFF2-40B4-BE49-F238E27FC236}">
                <a16:creationId xmlns:a16="http://schemas.microsoft.com/office/drawing/2014/main" id="{0FCAE1F6-C1D6-7D23-EDCB-34B6FB9A588F}"/>
              </a:ext>
            </a:extLst>
          </p:cNvPr>
          <p:cNvGrpSpPr/>
          <p:nvPr/>
        </p:nvGrpSpPr>
        <p:grpSpPr>
          <a:xfrm>
            <a:off x="433314" y="990600"/>
            <a:ext cx="7261298" cy="4038600"/>
            <a:chOff x="3884611" y="873348"/>
            <a:chExt cx="7261298" cy="4038600"/>
          </a:xfrm>
        </p:grpSpPr>
        <p:grpSp>
          <p:nvGrpSpPr>
            <p:cNvPr id="32" name="Group 31">
              <a:extLst>
                <a:ext uri="{FF2B5EF4-FFF2-40B4-BE49-F238E27FC236}">
                  <a16:creationId xmlns:a16="http://schemas.microsoft.com/office/drawing/2014/main" id="{07C73B82-ACDC-56AE-704C-0A63A55E2C08}"/>
                </a:ext>
              </a:extLst>
            </p:cNvPr>
            <p:cNvGrpSpPr/>
            <p:nvPr/>
          </p:nvGrpSpPr>
          <p:grpSpPr>
            <a:xfrm>
              <a:off x="3884611" y="873348"/>
              <a:ext cx="7113588" cy="3679650"/>
              <a:chOff x="4546582" y="875759"/>
              <a:chExt cx="8488783" cy="3679650"/>
            </a:xfrm>
          </p:grpSpPr>
          <p:sp>
            <p:nvSpPr>
              <p:cNvPr id="34" name="Rounded Rectangle 33">
                <a:extLst>
                  <a:ext uri="{FF2B5EF4-FFF2-40B4-BE49-F238E27FC236}">
                    <a16:creationId xmlns:a16="http://schemas.microsoft.com/office/drawing/2014/main" id="{EDA3F79A-D29B-21B9-4C8E-E2197121D3B7}"/>
                  </a:ext>
                </a:extLst>
              </p:cNvPr>
              <p:cNvSpPr/>
              <p:nvPr/>
            </p:nvSpPr>
            <p:spPr>
              <a:xfrm>
                <a:off x="4546582" y="875759"/>
                <a:ext cx="8488783" cy="3679650"/>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9CB0F56-A66D-29E5-6541-5F95644FCA82}"/>
                  </a:ext>
                </a:extLst>
              </p:cNvPr>
              <p:cNvSpPr txBox="1"/>
              <p:nvPr/>
            </p:nvSpPr>
            <p:spPr>
              <a:xfrm>
                <a:off x="4766333" y="1000590"/>
                <a:ext cx="8087170" cy="3554819"/>
              </a:xfrm>
              <a:prstGeom prst="rect">
                <a:avLst/>
              </a:prstGeom>
              <a:noFill/>
            </p:spPr>
            <p:txBody>
              <a:bodyPr wrap="square" rtlCol="0">
                <a:spAutoFit/>
              </a:bodyPr>
              <a:lstStyle/>
              <a:p>
                <a:pPr algn="just"/>
                <a:r>
                  <a:rPr lang="en-US" sz="2000" b="1">
                    <a:latin typeface="Arial" pitchFamily="34" charset="0"/>
                    <a:cs typeface="Arial" pitchFamily="34" charset="0"/>
                  </a:rPr>
                  <a:t>      </a:t>
                </a:r>
                <a:r>
                  <a:rPr lang="en-US" sz="2500" b="1">
                    <a:latin typeface="Arial" pitchFamily="34" charset="0"/>
                    <a:cs typeface="Arial" pitchFamily="34" charset="0"/>
                  </a:rPr>
                  <a:t>Trong các cuộc thi đấu thể thao, người ta thường tổ chức thi bắn cung. Thuở xưa, cây cung được làm ra bằng cách buộc một sợi dây (gọi là dây cung) vào hai đầu của một đạon tre (hoặc gỗ) có tính đàn hồi cao. </a:t>
                </a:r>
              </a:p>
              <a:p>
                <a:pPr algn="just"/>
                <a:r>
                  <a:rPr lang="en-US" sz="2500" b="1">
                    <a:latin typeface="Arial" pitchFamily="34" charset="0"/>
                    <a:cs typeface="Arial" pitchFamily="34" charset="0"/>
                  </a:rPr>
                  <a:t>Đoạn tre bị kéo căng, cong lại tạo nên hình ảnh của một phần </a:t>
                </a:r>
                <a:r>
                  <a:rPr lang="vi-VN" sz="2500" b="1">
                    <a:latin typeface="Arial" pitchFamily="34" charset="0"/>
                    <a:cs typeface="Arial" pitchFamily="34" charset="0"/>
                  </a:rPr>
                  <a:t>đường tròn</a:t>
                </a:r>
                <a:r>
                  <a:rPr lang="en-US" sz="2500" b="1">
                    <a:latin typeface="Arial" pitchFamily="34" charset="0"/>
                    <a:cs typeface="Arial" pitchFamily="34" charset="0"/>
                  </a:rPr>
                  <a:t> , đó </a:t>
                </a:r>
              </a:p>
              <a:p>
                <a:pPr algn="just"/>
                <a:r>
                  <a:rPr lang="en-US" sz="2500" b="1">
                    <a:latin typeface="Arial" pitchFamily="34" charset="0"/>
                    <a:cs typeface="Arial" pitchFamily="34" charset="0"/>
                  </a:rPr>
                  <a:t>cũng chính là hình ảnh của </a:t>
                </a:r>
                <a:r>
                  <a:rPr lang="en-US" sz="2500" b="1">
                    <a:solidFill>
                      <a:srgbClr val="C00000"/>
                    </a:solidFill>
                    <a:latin typeface="Arial" pitchFamily="34" charset="0"/>
                    <a:cs typeface="Arial" pitchFamily="34" charset="0"/>
                  </a:rPr>
                  <a:t>“cung” </a:t>
                </a:r>
              </a:p>
              <a:p>
                <a:pPr algn="just"/>
                <a:r>
                  <a:rPr lang="en-US" sz="2500" b="1">
                    <a:latin typeface="Arial" pitchFamily="34" charset="0"/>
                    <a:cs typeface="Arial" pitchFamily="34" charset="0"/>
                  </a:rPr>
                  <a:t>trong Toán học.</a:t>
                </a:r>
                <a:endParaRPr lang="vi-VN" sz="2500" b="1">
                  <a:latin typeface="Arial" pitchFamily="34" charset="0"/>
                  <a:cs typeface="Arial" pitchFamily="34" charset="0"/>
                </a:endParaRPr>
              </a:p>
            </p:txBody>
          </p:sp>
        </p:grpSp>
        <p:pic>
          <p:nvPicPr>
            <p:cNvPr id="33" name="Picture 32">
              <a:extLst>
                <a:ext uri="{FF2B5EF4-FFF2-40B4-BE49-F238E27FC236}">
                  <a16:creationId xmlns:a16="http://schemas.microsoft.com/office/drawing/2014/main" id="{6D78EC73-B2EC-331E-44D1-8C4873985F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78999" y="3295953"/>
              <a:ext cx="1366910" cy="1615995"/>
            </a:xfrm>
            <a:prstGeom prst="rect">
              <a:avLst/>
            </a:prstGeom>
          </p:spPr>
        </p:pic>
      </p:grpSp>
      <p:grpSp>
        <p:nvGrpSpPr>
          <p:cNvPr id="3" name="Group 2">
            <a:extLst>
              <a:ext uri="{FF2B5EF4-FFF2-40B4-BE49-F238E27FC236}">
                <a16:creationId xmlns:a16="http://schemas.microsoft.com/office/drawing/2014/main" id="{2288B84E-FDE7-6FA8-E062-53554725D354}"/>
              </a:ext>
            </a:extLst>
          </p:cNvPr>
          <p:cNvGrpSpPr/>
          <p:nvPr/>
        </p:nvGrpSpPr>
        <p:grpSpPr>
          <a:xfrm>
            <a:off x="8075612" y="990600"/>
            <a:ext cx="3657600" cy="3608969"/>
            <a:chOff x="7770812" y="1191631"/>
            <a:chExt cx="3657600" cy="3608969"/>
          </a:xfrm>
        </p:grpSpPr>
        <p:pic>
          <p:nvPicPr>
            <p:cNvPr id="815107" name="Picture 3">
              <a:extLst>
                <a:ext uri="{FF2B5EF4-FFF2-40B4-BE49-F238E27FC236}">
                  <a16:creationId xmlns:a16="http://schemas.microsoft.com/office/drawing/2014/main" id="{92A70A90-B8D9-AD91-D540-787DA9F71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812" y="1258429"/>
              <a:ext cx="3657600" cy="354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57A0F3D-1AAE-C504-EF86-5D01B4D3C049}"/>
                </a:ext>
              </a:extLst>
            </p:cNvPr>
            <p:cNvSpPr/>
            <p:nvPr/>
          </p:nvSpPr>
          <p:spPr>
            <a:xfrm>
              <a:off x="7770812" y="1191631"/>
              <a:ext cx="3657600" cy="360896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21258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7336" y="1143000"/>
            <a:ext cx="11208588" cy="2643701"/>
            <a:chOff x="637336" y="1143000"/>
            <a:chExt cx="11208588" cy="2643701"/>
          </a:xfrm>
        </p:grpSpPr>
        <p:sp>
          <p:nvSpPr>
            <p:cNvPr id="19" name="Rounded Rectangle 18"/>
            <p:cNvSpPr/>
            <p:nvPr/>
          </p:nvSpPr>
          <p:spPr>
            <a:xfrm>
              <a:off x="637336" y="1143000"/>
              <a:ext cx="10668000" cy="220979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32242" y="2590800"/>
              <a:ext cx="1113682" cy="1195901"/>
            </a:xfrm>
            <a:prstGeom prst="rect">
              <a:avLst/>
            </a:prstGeom>
          </p:spPr>
        </p:pic>
        <p:sp>
          <p:nvSpPr>
            <p:cNvPr id="17" name="TextBox 16"/>
            <p:cNvSpPr txBox="1"/>
            <p:nvPr/>
          </p:nvSpPr>
          <p:spPr>
            <a:xfrm>
              <a:off x="1008560" y="1328971"/>
              <a:ext cx="10115051" cy="954107"/>
            </a:xfrm>
            <a:prstGeom prst="rect">
              <a:avLst/>
            </a:prstGeom>
            <a:noFill/>
          </p:spPr>
          <p:txBody>
            <a:bodyPr wrap="square" rtlCol="0">
              <a:spAutoFit/>
            </a:bodyPr>
            <a:lstStyle/>
            <a:p>
              <a:pPr marL="457200" indent="-457200">
                <a:buFont typeface="Arial" pitchFamily="34" charset="0"/>
                <a:buChar char="•"/>
              </a:pPr>
              <a:r>
                <a:rPr lang="en-US" sz="2800" b="1">
                  <a:latin typeface="Arial" pitchFamily="34" charset="0"/>
                  <a:cs typeface="Arial" pitchFamily="34" charset="0"/>
                </a:rPr>
                <a:t>Đoạn thẳng nối hai điểm tuỳ ý của một </a:t>
              </a:r>
              <a:r>
                <a:rPr lang="vi-VN" sz="2800" b="1">
                  <a:latin typeface="Arial" pitchFamily="34" charset="0"/>
                  <a:cs typeface="Arial" pitchFamily="34" charset="0"/>
                </a:rPr>
                <a:t>đường tròn</a:t>
              </a:r>
              <a:r>
                <a:rPr lang="en-US" sz="2800" b="1">
                  <a:latin typeface="Arial" pitchFamily="34" charset="0"/>
                  <a:cs typeface="Arial" pitchFamily="34" charset="0"/>
                </a:rPr>
                <a:t> gọi là một </a:t>
              </a:r>
              <a:r>
                <a:rPr lang="en-US" sz="2800" b="1">
                  <a:solidFill>
                    <a:srgbClr val="C00000"/>
                  </a:solidFill>
                  <a:latin typeface="Arial" pitchFamily="34" charset="0"/>
                  <a:cs typeface="Arial" pitchFamily="34" charset="0"/>
                </a:rPr>
                <a:t>dây</a:t>
              </a:r>
              <a:r>
                <a:rPr lang="en-US" sz="2800" b="1">
                  <a:latin typeface="Arial" pitchFamily="34" charset="0"/>
                  <a:cs typeface="Arial" pitchFamily="34" charset="0"/>
                </a:rPr>
                <a:t> (hay dây cung) của </a:t>
              </a:r>
              <a:r>
                <a:rPr lang="vi-VN" sz="2800" b="1">
                  <a:latin typeface="Arial" pitchFamily="34" charset="0"/>
                  <a:cs typeface="Arial" pitchFamily="34" charset="0"/>
                </a:rPr>
                <a:t>đường tròn</a:t>
              </a:r>
              <a:r>
                <a:rPr lang="en-US" sz="2800" b="1">
                  <a:latin typeface="Arial" pitchFamily="34" charset="0"/>
                  <a:cs typeface="Arial" pitchFamily="34" charset="0"/>
                </a:rPr>
                <a:t> .</a:t>
              </a:r>
              <a:endParaRPr lang="en-US" sz="2800" b="1">
                <a:solidFill>
                  <a:schemeClr val="accent5">
                    <a:lumMod val="50000"/>
                  </a:schemeClr>
                </a:solidFill>
                <a:latin typeface="Arial" pitchFamily="34" charset="0"/>
                <a:cs typeface="Arial" pitchFamily="34" charset="0"/>
              </a:endParaRPr>
            </a:p>
          </p:txBody>
        </p:sp>
      </p:grpSp>
      <p:sp>
        <p:nvSpPr>
          <p:cNvPr id="14" name="TextBox 13"/>
          <p:cNvSpPr txBox="1"/>
          <p:nvPr/>
        </p:nvSpPr>
        <p:spPr>
          <a:xfrm>
            <a:off x="447214" y="609600"/>
            <a:ext cx="7856997" cy="477054"/>
          </a:xfrm>
          <a:prstGeom prst="rect">
            <a:avLst/>
          </a:prstGeom>
          <a:noFill/>
        </p:spPr>
        <p:txBody>
          <a:bodyPr wrap="square" rtlCol="0">
            <a:spAutoFit/>
          </a:bodyPr>
          <a:lstStyle/>
          <a:p>
            <a:pPr marL="342900" indent="-342900">
              <a:buFont typeface="Wingdings" pitchFamily="2" charset="2"/>
              <a:buChar char="q"/>
            </a:pPr>
            <a:r>
              <a:rPr lang="en-US" sz="2500" b="1" i="1">
                <a:solidFill>
                  <a:srgbClr val="C00000"/>
                </a:solidFill>
                <a:latin typeface="Arial" pitchFamily="34" charset="0"/>
                <a:cs typeface="Arial" pitchFamily="34" charset="0"/>
              </a:rPr>
              <a:t>Khái niệm dây và đường kính của </a:t>
            </a:r>
            <a:r>
              <a:rPr lang="vi-VN" sz="2500" b="1" i="1">
                <a:solidFill>
                  <a:srgbClr val="C00000"/>
                </a:solidFill>
                <a:latin typeface="Arial" pitchFamily="34" charset="0"/>
                <a:cs typeface="Arial" pitchFamily="34" charset="0"/>
              </a:rPr>
              <a:t>đường tròn</a:t>
            </a:r>
            <a:r>
              <a:rPr lang="en-US" sz="2500" b="1" i="1">
                <a:solidFill>
                  <a:srgbClr val="C00000"/>
                </a:solidFill>
                <a:latin typeface="Arial" pitchFamily="34" charset="0"/>
                <a:cs typeface="Arial" pitchFamily="34" charset="0"/>
              </a:rPr>
              <a:t> .</a:t>
            </a:r>
            <a:endParaRPr lang="vi-VN" sz="2500" b="1" i="1">
              <a:solidFill>
                <a:srgbClr val="C00000"/>
              </a:solidFill>
              <a:latin typeface="Arial" pitchFamily="34" charset="0"/>
              <a:cs typeface="Arial" pitchFamily="34" charset="0"/>
            </a:endParaRPr>
          </a:p>
        </p:txBody>
      </p:sp>
      <p:sp>
        <p:nvSpPr>
          <p:cNvPr id="18" name="AutoShape 4"/>
          <p:cNvSpPr>
            <a:spLocks noChangeArrowheads="1"/>
          </p:cNvSpPr>
          <p:nvPr/>
        </p:nvSpPr>
        <p:spPr bwMode="gray">
          <a:xfrm>
            <a:off x="447214" y="95249"/>
            <a:ext cx="60281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DÂY VÀ ĐƯỜNG KÍNH CỦA </a:t>
            </a:r>
            <a:r>
              <a:rPr lang="vi-VN" sz="1900" b="1">
                <a:solidFill>
                  <a:schemeClr val="bg1"/>
                </a:solidFill>
                <a:latin typeface="Arial" pitchFamily="34" charset="0"/>
                <a:cs typeface="Arial" pitchFamily="34" charset="0"/>
              </a:rPr>
              <a:t>ĐƯỜNG TRÒN</a:t>
            </a:r>
            <a:r>
              <a:rPr lang="en-US" sz="1900" b="1">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6" name="TextBox 15"/>
          <p:cNvSpPr txBox="1"/>
          <p:nvPr/>
        </p:nvSpPr>
        <p:spPr>
          <a:xfrm>
            <a:off x="978397" y="2283078"/>
            <a:ext cx="10115051" cy="954107"/>
          </a:xfrm>
          <a:prstGeom prst="rect">
            <a:avLst/>
          </a:prstGeom>
          <a:noFill/>
        </p:spPr>
        <p:txBody>
          <a:bodyPr wrap="square" rtlCol="0">
            <a:spAutoFit/>
          </a:bodyPr>
          <a:lstStyle/>
          <a:p>
            <a:pPr marL="457200" indent="-457200">
              <a:buFont typeface="Arial" pitchFamily="34" charset="0"/>
              <a:buChar char="•"/>
            </a:pPr>
            <a:r>
              <a:rPr lang="en-US" sz="2800" b="1">
                <a:latin typeface="Arial" pitchFamily="34" charset="0"/>
                <a:cs typeface="Arial" pitchFamily="34" charset="0"/>
              </a:rPr>
              <a:t>Mỗi dây đi qua tâm là một </a:t>
            </a:r>
            <a:r>
              <a:rPr lang="en-US" sz="2800" b="1">
                <a:solidFill>
                  <a:srgbClr val="C00000"/>
                </a:solidFill>
                <a:latin typeface="Arial" pitchFamily="34" charset="0"/>
                <a:cs typeface="Arial" pitchFamily="34" charset="0"/>
              </a:rPr>
              <a:t>đường kính </a:t>
            </a:r>
            <a:r>
              <a:rPr lang="en-US" sz="2800" b="1">
                <a:latin typeface="Arial" pitchFamily="34" charset="0"/>
                <a:cs typeface="Arial" pitchFamily="34" charset="0"/>
              </a:rPr>
              <a:t>của </a:t>
            </a:r>
            <a:r>
              <a:rPr lang="vi-VN" sz="2800" b="1">
                <a:latin typeface="Arial" pitchFamily="34" charset="0"/>
                <a:cs typeface="Arial" pitchFamily="34" charset="0"/>
              </a:rPr>
              <a:t>đường tròn</a:t>
            </a:r>
            <a:br>
              <a:rPr lang="en-US" sz="2800" b="1">
                <a:latin typeface="Arial" pitchFamily="34" charset="0"/>
                <a:cs typeface="Arial" pitchFamily="34" charset="0"/>
              </a:rPr>
            </a:br>
            <a:r>
              <a:rPr lang="en-US" sz="2800" b="1">
                <a:latin typeface="Arial" pitchFamily="34" charset="0"/>
                <a:cs typeface="Arial" pitchFamily="34" charset="0"/>
              </a:rPr>
              <a:t>Trên Hình 5.6, CD là một dây, AB là một đường kính</a:t>
            </a:r>
            <a:endParaRPr lang="en-US" sz="2800" b="1">
              <a:solidFill>
                <a:schemeClr val="accent5">
                  <a:lumMod val="50000"/>
                </a:schemeClr>
              </a:solidFill>
              <a:latin typeface="Arial" pitchFamily="34" charset="0"/>
              <a:cs typeface="Arial" pitchFamily="34" charset="0"/>
            </a:endParaRPr>
          </a:p>
        </p:txBody>
      </p:sp>
      <p:pic>
        <p:nvPicPr>
          <p:cNvPr id="791611" name="Picture 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1812" y="3505200"/>
            <a:ext cx="290512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39966" y="5638800"/>
            <a:ext cx="1748859" cy="1356818"/>
          </a:xfrm>
          <a:prstGeom prst="rect">
            <a:avLst/>
          </a:prstGeom>
        </p:spPr>
      </p:pic>
    </p:spTree>
    <p:extLst>
      <p:ext uri="{BB962C8B-B14F-4D97-AF65-F5344CB8AC3E}">
        <p14:creationId xmlns:p14="http://schemas.microsoft.com/office/powerpoint/2010/main" val="8087682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91611"/>
                                        </p:tgtEl>
                                        <p:attrNameLst>
                                          <p:attrName>style.visibility</p:attrName>
                                        </p:attrNameLst>
                                      </p:cBhvr>
                                      <p:to>
                                        <p:strVal val="visible"/>
                                      </p:to>
                                    </p:set>
                                    <p:animEffect transition="in" filter="wipe(left)">
                                      <p:cBhvr>
                                        <p:cTn id="16" dur="500"/>
                                        <p:tgtEl>
                                          <p:spTgt spid="7916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264685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79412" y="1066801"/>
            <a:ext cx="11506200" cy="1447799"/>
            <a:chOff x="379412" y="1066801"/>
            <a:chExt cx="11506200" cy="1447799"/>
          </a:xfrm>
        </p:grpSpPr>
        <p:sp>
          <p:nvSpPr>
            <p:cNvPr id="17" name="Rounded Rectangle 16"/>
            <p:cNvSpPr/>
            <p:nvPr/>
          </p:nvSpPr>
          <p:spPr>
            <a:xfrm>
              <a:off x="379412" y="1066801"/>
              <a:ext cx="11506200" cy="14477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1827211" y="1133475"/>
                  <a:ext cx="9829801" cy="1246495"/>
                </a:xfrm>
                <a:prstGeom prst="rect">
                  <a:avLst/>
                </a:prstGeom>
                <a:noFill/>
              </p:spPr>
              <p:txBody>
                <a:bodyPr wrap="square" rtlCol="0">
                  <a:spAutoFit/>
                </a:bodyPr>
                <a:lstStyle/>
                <a:p>
                  <a:r>
                    <a:rPr lang="en-US" sz="2500" b="1">
                      <a:latin typeface="Arial" pitchFamily="34" charset="0"/>
                      <a:cs typeface="Arial" pitchFamily="34" charset="0"/>
                    </a:rPr>
                    <a:t>Xét dây AB tuỳ ý không đi qua tâm của </a:t>
                  </a:r>
                  <a:r>
                    <a:rPr lang="vi-VN" sz="2500" b="1">
                      <a:latin typeface="Arial" pitchFamily="34" charset="0"/>
                      <a:cs typeface="Arial" pitchFamily="34" charset="0"/>
                    </a:rPr>
                    <a:t>đường tròn</a:t>
                  </a:r>
                  <a:r>
                    <a:rPr lang="en-US" sz="2500" b="1">
                      <a:latin typeface="Arial" pitchFamily="34" charset="0"/>
                      <a:cs typeface="Arial" pitchFamily="34" charset="0"/>
                    </a:rPr>
                    <a:t> (O, R)(H.5.7) </a:t>
                  </a:r>
                </a:p>
                <a:p>
                  <a:r>
                    <a:rPr lang="en-US" sz="2500" b="1">
                      <a:latin typeface="Arial" pitchFamily="34" charset="0"/>
                      <a:cs typeface="Arial" pitchFamily="34" charset="0"/>
                    </a:rPr>
                    <a:t>Dựa vào quan hệ giữa các cạnh của tam giác AOB, chứng minh </a:t>
                  </a:r>
                  <a14:m>
                    <m:oMath xmlns:m="http://schemas.openxmlformats.org/officeDocument/2006/math">
                      <m:r>
                        <a:rPr lang="en-US" sz="2500" b="1" i="1" smtClean="0">
                          <a:latin typeface="Cambria Math"/>
                          <a:cs typeface="Arial" pitchFamily="34" charset="0"/>
                        </a:rPr>
                        <m:t>𝑨𝑩</m:t>
                      </m:r>
                      <m:r>
                        <a:rPr lang="en-US" sz="2500" b="1" i="1" smtClean="0">
                          <a:latin typeface="Cambria Math"/>
                          <a:cs typeface="Arial" pitchFamily="34" charset="0"/>
                        </a:rPr>
                        <m:t>&lt;</m:t>
                      </m:r>
                      <m:r>
                        <a:rPr lang="en-US" sz="2500" b="1" i="1" smtClean="0">
                          <a:latin typeface="Cambria Math"/>
                          <a:cs typeface="Arial" pitchFamily="34" charset="0"/>
                        </a:rPr>
                        <m:t>𝟐</m:t>
                      </m:r>
                      <m:r>
                        <a:rPr lang="en-US" sz="2500" b="1" i="1" smtClean="0">
                          <a:latin typeface="Cambria Math"/>
                          <a:cs typeface="Arial" pitchFamily="34" charset="0"/>
                        </a:rPr>
                        <m:t>𝑹</m:t>
                      </m:r>
                    </m:oMath>
                  </a14:m>
                  <a:endParaRPr lang="en-US" sz="25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827211" y="1133475"/>
                  <a:ext cx="9829801" cy="1246495"/>
                </a:xfrm>
                <a:prstGeom prst="rect">
                  <a:avLst/>
                </a:prstGeom>
                <a:blipFill rotWithShape="1">
                  <a:blip r:embed="rId4"/>
                  <a:stretch>
                    <a:fillRect l="-1055" t="-3431" r="-1551"/>
                  </a:stretch>
                </a:blipFill>
              </p:spPr>
              <p:txBody>
                <a:bodyPr/>
                <a:lstStyle/>
                <a:p>
                  <a:r>
                    <a:rPr lang="en-US">
                      <a:noFill/>
                    </a:rPr>
                    <a:t> </a:t>
                  </a:r>
                </a:p>
              </p:txBody>
            </p:sp>
          </mc:Fallback>
        </mc:AlternateContent>
        <p:pic>
          <p:nvPicPr>
            <p:cNvPr id="1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 t="8129" r="40633" b="34426"/>
            <a:stretch/>
          </p:blipFill>
          <p:spPr bwMode="auto">
            <a:xfrm>
              <a:off x="555202" y="1164474"/>
              <a:ext cx="117292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447215" y="609600"/>
            <a:ext cx="6028197" cy="477054"/>
          </a:xfrm>
          <a:prstGeom prst="rect">
            <a:avLst/>
          </a:prstGeom>
          <a:noFill/>
        </p:spPr>
        <p:txBody>
          <a:bodyPr wrap="square" rtlCol="0">
            <a:spAutoFit/>
          </a:bodyPr>
          <a:lstStyle/>
          <a:p>
            <a:pPr marL="342900" indent="-342900">
              <a:buFont typeface="Wingdings" pitchFamily="2" charset="2"/>
              <a:buChar char="q"/>
            </a:pPr>
            <a:r>
              <a:rPr lang="en-US" sz="2500" b="1" i="1">
                <a:solidFill>
                  <a:srgbClr val="C00000"/>
                </a:solidFill>
                <a:latin typeface="Arial" pitchFamily="34" charset="0"/>
                <a:cs typeface="Arial" pitchFamily="34" charset="0"/>
              </a:rPr>
              <a:t>Quan hệ giữa dây và đường kính .</a:t>
            </a:r>
            <a:endParaRPr lang="vi-VN" sz="2500" b="1" i="1">
              <a:solidFill>
                <a:srgbClr val="C00000"/>
              </a:solidFill>
              <a:latin typeface="Arial" pitchFamily="34" charset="0"/>
              <a:cs typeface="Arial" pitchFamily="34" charset="0"/>
            </a:endParaRPr>
          </a:p>
        </p:txBody>
      </p:sp>
      <p:sp>
        <p:nvSpPr>
          <p:cNvPr id="11" name="AutoShape 4"/>
          <p:cNvSpPr>
            <a:spLocks noChangeArrowheads="1"/>
          </p:cNvSpPr>
          <p:nvPr/>
        </p:nvSpPr>
        <p:spPr bwMode="gray">
          <a:xfrm>
            <a:off x="447214" y="95249"/>
            <a:ext cx="60281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DÂY VÀ ĐƯỜNG KÍNH CỦA </a:t>
            </a:r>
            <a:r>
              <a:rPr lang="vi-VN" sz="1900" b="1">
                <a:solidFill>
                  <a:schemeClr val="bg1"/>
                </a:solidFill>
                <a:latin typeface="Arial" pitchFamily="34" charset="0"/>
                <a:cs typeface="Arial" pitchFamily="34" charset="0"/>
              </a:rPr>
              <a:t>ĐƯỜNG TRÒN</a:t>
            </a:r>
            <a:r>
              <a:rPr lang="en-US" sz="1900" b="1">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2" name="TextBox 11"/>
          <p:cNvSpPr txBox="1"/>
          <p:nvPr/>
        </p:nvSpPr>
        <p:spPr>
          <a:xfrm>
            <a:off x="1056814" y="3048000"/>
            <a:ext cx="6713998" cy="861774"/>
          </a:xfrm>
          <a:prstGeom prst="rect">
            <a:avLst/>
          </a:prstGeom>
          <a:noFill/>
        </p:spPr>
        <p:txBody>
          <a:bodyPr wrap="square" rtlCol="0">
            <a:spAutoFit/>
          </a:bodyPr>
          <a:lstStyle/>
          <a:p>
            <a:pPr marL="342900" indent="-342900">
              <a:buFont typeface="Wingdings" pitchFamily="2" charset="2"/>
              <a:buChar char="v"/>
            </a:pPr>
            <a:r>
              <a:rPr lang="vi-VN" sz="2500" b="1">
                <a:latin typeface="Arial" pitchFamily="34" charset="0"/>
                <a:cs typeface="Arial" pitchFamily="34" charset="0"/>
              </a:rPr>
              <a:t>Xét tam giác AOB có: AB &lt; OA + OB </a:t>
            </a:r>
            <a:br>
              <a:rPr lang="en-US" sz="2500" b="1">
                <a:latin typeface="Arial" pitchFamily="34" charset="0"/>
                <a:cs typeface="Arial" pitchFamily="34" charset="0"/>
              </a:rPr>
            </a:br>
            <a:r>
              <a:rPr lang="en-US" sz="2500" b="1">
                <a:latin typeface="Arial" pitchFamily="34" charset="0"/>
                <a:cs typeface="Arial" pitchFamily="34" charset="0"/>
              </a:rPr>
              <a:t>                  </a:t>
            </a:r>
            <a:r>
              <a:rPr lang="vi-VN" sz="2500" b="1">
                <a:latin typeface="Arial" pitchFamily="34" charset="0"/>
                <a:cs typeface="Arial" pitchFamily="34" charset="0"/>
              </a:rPr>
              <a:t>(bất đẳng thức tam giác).</a:t>
            </a:r>
          </a:p>
        </p:txBody>
      </p:sp>
      <p:sp>
        <p:nvSpPr>
          <p:cNvPr id="13" name="TextBox 12"/>
          <p:cNvSpPr txBox="1"/>
          <p:nvPr/>
        </p:nvSpPr>
        <p:spPr>
          <a:xfrm>
            <a:off x="1414424" y="4018746"/>
            <a:ext cx="5562600" cy="477054"/>
          </a:xfrm>
          <a:prstGeom prst="rect">
            <a:avLst/>
          </a:prstGeom>
          <a:noFill/>
        </p:spPr>
        <p:txBody>
          <a:bodyPr wrap="square" rtlCol="0">
            <a:spAutoFit/>
          </a:bodyPr>
          <a:lstStyle/>
          <a:p>
            <a:r>
              <a:rPr lang="pt-BR" sz="2500" b="1">
                <a:latin typeface="Arial" pitchFamily="34" charset="0"/>
                <a:cs typeface="Arial" pitchFamily="34" charset="0"/>
              </a:rPr>
              <a:t>Mà OA = OB = R nên AB &lt; 2R.</a:t>
            </a:r>
            <a:endParaRPr lang="vi-VN" sz="2500" b="1">
              <a:latin typeface="Arial" pitchFamily="34" charset="0"/>
              <a:cs typeface="Arial" pitchFamily="34" charset="0"/>
            </a:endParaRPr>
          </a:p>
        </p:txBody>
      </p:sp>
      <p:pic>
        <p:nvPicPr>
          <p:cNvPr id="8253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2" y="2699006"/>
            <a:ext cx="29146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7359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25346"/>
                                        </p:tgtEl>
                                        <p:attrNameLst>
                                          <p:attrName>style.visibility</p:attrName>
                                        </p:attrNameLst>
                                      </p:cBhvr>
                                      <p:to>
                                        <p:strVal val="visible"/>
                                      </p:to>
                                    </p:set>
                                    <p:animEffect transition="in" filter="wipe(left)">
                                      <p:cBhvr>
                                        <p:cTn id="16" dur="500"/>
                                        <p:tgtEl>
                                          <p:spTgt spid="8253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7215" y="609600"/>
            <a:ext cx="5723397" cy="477054"/>
          </a:xfrm>
          <a:prstGeom prst="rect">
            <a:avLst/>
          </a:prstGeom>
          <a:noFill/>
        </p:spPr>
        <p:txBody>
          <a:bodyPr wrap="square" rtlCol="0">
            <a:spAutoFit/>
          </a:bodyPr>
          <a:lstStyle/>
          <a:p>
            <a:pPr marL="342900" indent="-342900">
              <a:buFont typeface="Wingdings" pitchFamily="2" charset="2"/>
              <a:buChar char="q"/>
            </a:pPr>
            <a:r>
              <a:rPr lang="en-US" sz="2500" b="1" i="1">
                <a:solidFill>
                  <a:schemeClr val="tx2">
                    <a:lumMod val="75000"/>
                  </a:schemeClr>
                </a:solidFill>
                <a:latin typeface="Arial" pitchFamily="34" charset="0"/>
                <a:cs typeface="Arial" pitchFamily="34" charset="0"/>
              </a:rPr>
              <a:t>Quan hệ giữa dây và đường kính .</a:t>
            </a:r>
            <a:endParaRPr lang="vi-VN" sz="2500" b="1" i="1">
              <a:solidFill>
                <a:schemeClr val="tx2">
                  <a:lumMod val="75000"/>
                </a:schemeClr>
              </a:solidFill>
              <a:latin typeface="Arial" pitchFamily="34" charset="0"/>
              <a:cs typeface="Arial" pitchFamily="34" charset="0"/>
            </a:endParaRPr>
          </a:p>
        </p:txBody>
      </p:sp>
      <p:sp>
        <p:nvSpPr>
          <p:cNvPr id="11" name="AutoShape 4"/>
          <p:cNvSpPr>
            <a:spLocks noChangeArrowheads="1"/>
          </p:cNvSpPr>
          <p:nvPr/>
        </p:nvSpPr>
        <p:spPr bwMode="gray">
          <a:xfrm>
            <a:off x="447214" y="95249"/>
            <a:ext cx="60281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DÂY VÀ ĐƯỜNG KÍNH CỦA </a:t>
            </a:r>
            <a:r>
              <a:rPr lang="vi-VN" sz="1900" b="1">
                <a:solidFill>
                  <a:schemeClr val="bg1"/>
                </a:solidFill>
                <a:latin typeface="Arial" pitchFamily="34" charset="0"/>
                <a:cs typeface="Arial" pitchFamily="34" charset="0"/>
              </a:rPr>
              <a:t>ĐƯỜNG TRÒN</a:t>
            </a:r>
            <a:r>
              <a:rPr lang="en-US" sz="1900" b="1">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637336" y="1143001"/>
            <a:ext cx="11043116" cy="2034101"/>
            <a:chOff x="637336" y="1143001"/>
            <a:chExt cx="11043116" cy="2034101"/>
          </a:xfrm>
        </p:grpSpPr>
        <p:sp>
          <p:nvSpPr>
            <p:cNvPr id="13" name="Rounded Rectangle 12"/>
            <p:cNvSpPr/>
            <p:nvPr/>
          </p:nvSpPr>
          <p:spPr>
            <a:xfrm>
              <a:off x="637336" y="1143001"/>
              <a:ext cx="10668000" cy="1676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66770" y="1981201"/>
              <a:ext cx="1113682" cy="1195901"/>
            </a:xfrm>
            <a:prstGeom prst="rect">
              <a:avLst/>
            </a:prstGeom>
          </p:spPr>
        </p:pic>
        <p:sp>
          <p:nvSpPr>
            <p:cNvPr id="15" name="TextBox 14"/>
            <p:cNvSpPr txBox="1"/>
            <p:nvPr/>
          </p:nvSpPr>
          <p:spPr>
            <a:xfrm>
              <a:off x="1008560" y="1328971"/>
              <a:ext cx="10115051" cy="954107"/>
            </a:xfrm>
            <a:prstGeom prst="rect">
              <a:avLst/>
            </a:prstGeom>
            <a:noFill/>
          </p:spPr>
          <p:txBody>
            <a:bodyPr wrap="square" rtlCol="0">
              <a:spAutoFit/>
            </a:bodyPr>
            <a:lstStyle/>
            <a:p>
              <a:pPr marL="457200" indent="-457200">
                <a:buFont typeface="Arial" pitchFamily="34" charset="0"/>
                <a:buChar char="•"/>
              </a:pPr>
              <a:r>
                <a:rPr lang="en-US" sz="2800" b="1" i="1">
                  <a:solidFill>
                    <a:srgbClr val="C00000"/>
                  </a:solidFill>
                  <a:latin typeface="Arial" pitchFamily="34" charset="0"/>
                  <a:cs typeface="Arial" pitchFamily="34" charset="0"/>
                </a:rPr>
                <a:t>Định lí </a:t>
              </a:r>
              <a:r>
                <a:rPr lang="en-US" sz="2800" b="1">
                  <a:solidFill>
                    <a:srgbClr val="C00000"/>
                  </a:solidFill>
                  <a:latin typeface="Arial" pitchFamily="34" charset="0"/>
                  <a:cs typeface="Arial" pitchFamily="34" charset="0"/>
                </a:rPr>
                <a:t>:</a:t>
              </a:r>
              <a:r>
                <a:rPr lang="en-US" sz="2800" b="1">
                  <a:latin typeface="Arial" pitchFamily="34" charset="0"/>
                  <a:cs typeface="Arial" pitchFamily="34" charset="0"/>
                </a:rPr>
                <a:t>Trong một </a:t>
              </a:r>
              <a:r>
                <a:rPr lang="vi-VN" sz="2800" b="1">
                  <a:latin typeface="Arial" pitchFamily="34" charset="0"/>
                  <a:cs typeface="Arial" pitchFamily="34" charset="0"/>
                </a:rPr>
                <a:t>đường tròn</a:t>
              </a:r>
              <a:r>
                <a:rPr lang="en-US" sz="2800" b="1">
                  <a:latin typeface="Arial" pitchFamily="34" charset="0"/>
                  <a:cs typeface="Arial" pitchFamily="34" charset="0"/>
                </a:rPr>
                <a:t>, đường kính là dây cung lớn nhất.</a:t>
              </a:r>
              <a:endParaRPr lang="en-US" sz="2800" b="1">
                <a:solidFill>
                  <a:schemeClr val="accent5">
                    <a:lumMod val="50000"/>
                  </a:schemeClr>
                </a:solidFill>
                <a:latin typeface="Arial" pitchFamily="34" charset="0"/>
                <a:cs typeface="Arial" pitchFamily="34" charset="0"/>
              </a:endParaRPr>
            </a:p>
          </p:txBody>
        </p:sp>
      </p:grpSp>
      <p:pic>
        <p:nvPicPr>
          <p:cNvPr id="817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412" y="2971800"/>
            <a:ext cx="24003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6734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7155"/>
                                        </p:tgtEl>
                                        <p:attrNameLst>
                                          <p:attrName>style.visibility</p:attrName>
                                        </p:attrNameLst>
                                      </p:cBhvr>
                                      <p:to>
                                        <p:strVal val="visible"/>
                                      </p:to>
                                    </p:set>
                                    <p:animEffect transition="in" filter="wipe(left)">
                                      <p:cBhvr>
                                        <p:cTn id="11" dur="500"/>
                                        <p:tgtEl>
                                          <p:spTgt spid="81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319" y="222885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 name="TextBox 35"/>
              <p:cNvSpPr txBox="1"/>
              <p:nvPr/>
            </p:nvSpPr>
            <p:spPr>
              <a:xfrm>
                <a:off x="303212" y="2674919"/>
                <a:ext cx="7704598" cy="1439881"/>
              </a:xfrm>
              <a:prstGeom prst="rect">
                <a:avLst/>
              </a:prstGeom>
              <a:noFill/>
            </p:spPr>
            <p:txBody>
              <a:bodyPr wrap="square" rtlCol="0">
                <a:spAutoFit/>
              </a:bodyPr>
              <a:lstStyle/>
              <a:p>
                <a:pPr marL="342900" indent="-342900" algn="just">
                  <a:buFont typeface="Wingdings" pitchFamily="2" charset="2"/>
                  <a:buChar char="v"/>
                </a:pPr>
                <a:r>
                  <a:rPr lang="en-US" sz="2500" b="1">
                    <a:latin typeface="Arial" pitchFamily="34" charset="0"/>
                    <a:cs typeface="Arial" pitchFamily="34" charset="0"/>
                  </a:rPr>
                  <a:t>Gọi O là trung điểm của đoạn BC. Tam giác ABC vuông tại A nên đường trung tuyến AO bằng nửa cạnh huyền nên </a:t>
                </a:r>
                <a14:m>
                  <m:oMath xmlns:m="http://schemas.openxmlformats.org/officeDocument/2006/math">
                    <m:r>
                      <a:rPr lang="en-US" sz="2500" b="1" i="1" smtClean="0">
                        <a:latin typeface="Cambria Math"/>
                        <a:cs typeface="Arial" pitchFamily="34" charset="0"/>
                      </a:rPr>
                      <m:t>𝑶𝑨</m:t>
                    </m:r>
                    <m:r>
                      <a:rPr lang="en-US" sz="2500" b="1" i="1" smtClean="0">
                        <a:latin typeface="Cambria Math"/>
                        <a:cs typeface="Arial" pitchFamily="34" charset="0"/>
                      </a:rPr>
                      <m:t>=</m:t>
                    </m:r>
                    <m:r>
                      <a:rPr lang="en-US" sz="2500" b="1" i="1" smtClean="0">
                        <a:latin typeface="Cambria Math"/>
                        <a:cs typeface="Arial" pitchFamily="34" charset="0"/>
                      </a:rPr>
                      <m:t>𝑶𝑩</m:t>
                    </m:r>
                    <m:r>
                      <a:rPr lang="en-US" sz="2500" b="1" i="1" smtClean="0">
                        <a:latin typeface="Cambria Math"/>
                        <a:cs typeface="Arial" pitchFamily="34" charset="0"/>
                      </a:rPr>
                      <m:t>=</m:t>
                    </m:r>
                    <m:r>
                      <a:rPr lang="en-US" sz="2500" b="1" i="1" smtClean="0">
                        <a:latin typeface="Cambria Math"/>
                        <a:cs typeface="Arial" pitchFamily="34" charset="0"/>
                      </a:rPr>
                      <m:t>𝑶𝑪</m:t>
                    </m:r>
                    <m:r>
                      <a:rPr lang="en-US" sz="2500" b="1" i="1" smtClean="0">
                        <a:latin typeface="Cambria Math"/>
                        <a:cs typeface="Arial" pitchFamily="34" charset="0"/>
                      </a:rPr>
                      <m:t>=</m:t>
                    </m:r>
                    <m:f>
                      <m:fPr>
                        <m:ctrlPr>
                          <a:rPr lang="en-US" sz="2500" b="1" i="1" smtClean="0">
                            <a:latin typeface="Cambria Math" panose="02040503050406030204" pitchFamily="18" charset="0"/>
                            <a:cs typeface="Arial" pitchFamily="34" charset="0"/>
                          </a:rPr>
                        </m:ctrlPr>
                      </m:fPr>
                      <m:num>
                        <m:r>
                          <a:rPr lang="en-US" sz="2500" b="1" i="1" smtClean="0">
                            <a:latin typeface="Cambria Math"/>
                            <a:cs typeface="Arial" pitchFamily="34" charset="0"/>
                          </a:rPr>
                          <m:t>𝑩𝑪</m:t>
                        </m:r>
                      </m:num>
                      <m:den>
                        <m:r>
                          <a:rPr lang="en-US" sz="2500" b="1" i="1" smtClean="0">
                            <a:latin typeface="Cambria Math"/>
                            <a:cs typeface="Arial" pitchFamily="34" charset="0"/>
                          </a:rPr>
                          <m:t>𝟐</m:t>
                        </m:r>
                      </m:den>
                    </m:f>
                  </m:oMath>
                </a14:m>
                <a:endParaRPr lang="vi-VN" sz="2500" b="1">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03212" y="2674919"/>
                <a:ext cx="7704598" cy="1439881"/>
              </a:xfrm>
              <a:prstGeom prst="rect">
                <a:avLst/>
              </a:prstGeom>
              <a:blipFill rotWithShape="1">
                <a:blip r:embed="rId4"/>
                <a:stretch>
                  <a:fillRect l="-1187" t="-2966" r="-1266" b="-1695"/>
                </a:stretch>
              </a:blipFill>
            </p:spPr>
            <p:txBody>
              <a:bodyPr/>
              <a:lstStyle/>
              <a:p>
                <a:r>
                  <a:rPr lang="en-US">
                    <a:noFill/>
                  </a:rPr>
                  <a:t> </a:t>
                </a:r>
              </a:p>
            </p:txBody>
          </p:sp>
        </mc:Fallback>
      </mc:AlternateContent>
      <p:sp>
        <p:nvSpPr>
          <p:cNvPr id="29" name="TextBox 28"/>
          <p:cNvSpPr txBox="1"/>
          <p:nvPr/>
        </p:nvSpPr>
        <p:spPr>
          <a:xfrm>
            <a:off x="571626" y="4114800"/>
            <a:ext cx="8655384" cy="477054"/>
          </a:xfrm>
          <a:prstGeom prst="rect">
            <a:avLst/>
          </a:prstGeom>
          <a:noFill/>
        </p:spPr>
        <p:txBody>
          <a:bodyPr wrap="square" rtlCol="0">
            <a:spAutoFit/>
          </a:bodyPr>
          <a:lstStyle/>
          <a:p>
            <a:r>
              <a:rPr lang="en-US" sz="2500" b="1">
                <a:latin typeface="Arial" pitchFamily="34" charset="0"/>
                <a:cs typeface="Arial" pitchFamily="34" charset="0"/>
              </a:rPr>
              <a:t>Do đó điểm A nằm trên </a:t>
            </a:r>
            <a:r>
              <a:rPr lang="vi-VN" sz="2500" b="1">
                <a:latin typeface="Arial" pitchFamily="34" charset="0"/>
                <a:cs typeface="Arial" pitchFamily="34" charset="0"/>
              </a:rPr>
              <a:t>đường tròn</a:t>
            </a:r>
            <a:r>
              <a:rPr lang="en-US" sz="2500" b="1">
                <a:latin typeface="Arial" pitchFamily="34" charset="0"/>
                <a:cs typeface="Arial" pitchFamily="34" charset="0"/>
              </a:rPr>
              <a:t> (O) đường kính BC</a:t>
            </a:r>
            <a:endParaRPr lang="vi-VN" sz="2500" b="1">
              <a:latin typeface="Arial" pitchFamily="34" charset="0"/>
              <a:cs typeface="Arial" pitchFamily="34" charset="0"/>
            </a:endParaRPr>
          </a:p>
        </p:txBody>
      </p:sp>
      <p:sp>
        <p:nvSpPr>
          <p:cNvPr id="26" name="AutoShape 4"/>
          <p:cNvSpPr>
            <a:spLocks noChangeArrowheads="1"/>
          </p:cNvSpPr>
          <p:nvPr/>
        </p:nvSpPr>
        <p:spPr bwMode="gray">
          <a:xfrm>
            <a:off x="447214" y="95249"/>
            <a:ext cx="60281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DÂY VÀ ĐƯỜNG KÍNH CỦA </a:t>
            </a:r>
            <a:r>
              <a:rPr lang="vi-VN" sz="1900" b="1">
                <a:solidFill>
                  <a:schemeClr val="bg1"/>
                </a:solidFill>
                <a:latin typeface="Arial" pitchFamily="34" charset="0"/>
                <a:cs typeface="Arial" pitchFamily="34" charset="0"/>
              </a:rPr>
              <a:t>ĐƯỜNG TRÒN</a:t>
            </a:r>
            <a:r>
              <a:rPr lang="en-US" sz="1900" b="1">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571626" y="4700826"/>
                <a:ext cx="8655384" cy="861774"/>
              </a:xfrm>
              <a:prstGeom prst="rect">
                <a:avLst/>
              </a:prstGeom>
              <a:noFill/>
            </p:spPr>
            <p:txBody>
              <a:bodyPr wrap="square" rtlCol="0">
                <a:spAutoFit/>
              </a:bodyPr>
              <a:lstStyle/>
              <a:p>
                <a:r>
                  <a:rPr lang="en-US" sz="2500" b="1">
                    <a:latin typeface="Arial" pitchFamily="34" charset="0"/>
                    <a:cs typeface="Arial" pitchFamily="34" charset="0"/>
                  </a:rPr>
                  <a:t>Tương tự, bằng cách xét </a:t>
                </a:r>
                <a14:m>
                  <m:oMath xmlns:m="http://schemas.openxmlformats.org/officeDocument/2006/math">
                    <m:r>
                      <a:rPr lang="en-US" sz="2500" b="1" i="1" smtClean="0">
                        <a:latin typeface="Cambria Math"/>
                        <a:ea typeface="Cambria Math"/>
                        <a:cs typeface="Arial" pitchFamily="34" charset="0"/>
                      </a:rPr>
                      <m:t>∆</m:t>
                    </m:r>
                  </m:oMath>
                </a14:m>
                <a:r>
                  <a:rPr lang="en-US" sz="2500" b="1">
                    <a:latin typeface="Arial" pitchFamily="34" charset="0"/>
                    <a:cs typeface="Arial" pitchFamily="34" charset="0"/>
                  </a:rPr>
                  <a:t>DBC cũng suy ra điểm D thuộc </a:t>
                </a:r>
                <a:r>
                  <a:rPr lang="vi-VN" sz="2500" b="1">
                    <a:latin typeface="Arial" pitchFamily="34" charset="0"/>
                    <a:cs typeface="Arial" pitchFamily="34" charset="0"/>
                  </a:rPr>
                  <a:t>đường tròn</a:t>
                </a:r>
                <a:r>
                  <a:rPr lang="en-US" sz="2500" b="1">
                    <a:latin typeface="Arial" pitchFamily="34" charset="0"/>
                    <a:cs typeface="Arial" pitchFamily="34" charset="0"/>
                  </a:rPr>
                  <a:t> (O).</a:t>
                </a:r>
                <a:endParaRPr lang="vi-VN" sz="25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71626" y="4700826"/>
                <a:ext cx="8655384" cy="861774"/>
              </a:xfrm>
              <a:prstGeom prst="rect">
                <a:avLst/>
              </a:prstGeom>
              <a:blipFill rotWithShape="1">
                <a:blip r:embed="rId7"/>
                <a:stretch>
                  <a:fillRect l="-1197" t="-4930"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71626" y="5615483"/>
                <a:ext cx="11093784" cy="861774"/>
              </a:xfrm>
              <a:prstGeom prst="rect">
                <a:avLst/>
              </a:prstGeom>
              <a:noFill/>
            </p:spPr>
            <p:txBody>
              <a:bodyPr wrap="square" rtlCol="0">
                <a:spAutoFit/>
              </a:bodyPr>
              <a:lstStyle/>
              <a:p>
                <a:r>
                  <a:rPr lang="en-US" sz="2500" b="1">
                    <a:latin typeface="Arial" pitchFamily="34" charset="0"/>
                    <a:cs typeface="Arial" pitchFamily="34" charset="0"/>
                  </a:rPr>
                  <a:t>Vậy AD là một dây (không đi qua tâm) của </a:t>
                </a:r>
                <a:r>
                  <a:rPr lang="vi-VN" sz="2500" b="1">
                    <a:latin typeface="Arial" pitchFamily="34" charset="0"/>
                    <a:cs typeface="Arial" pitchFamily="34" charset="0"/>
                  </a:rPr>
                  <a:t>đường tròn</a:t>
                </a:r>
                <a:r>
                  <a:rPr lang="en-US" sz="2500" b="1">
                    <a:latin typeface="Arial" pitchFamily="34" charset="0"/>
                    <a:cs typeface="Arial" pitchFamily="34" charset="0"/>
                  </a:rPr>
                  <a:t> (O) . </a:t>
                </a:r>
              </a:p>
              <a:p>
                <a:r>
                  <a:rPr lang="en-US" sz="2500" b="1">
                    <a:latin typeface="Arial" pitchFamily="34" charset="0"/>
                    <a:cs typeface="Arial" pitchFamily="34" charset="0"/>
                  </a:rPr>
                  <a:t>Áp dụng định lí trên ta có </a:t>
                </a:r>
                <a:r>
                  <a:rPr lang="en-US" sz="2500" b="1">
                    <a:solidFill>
                      <a:srgbClr val="C00000"/>
                    </a:solidFill>
                    <a:latin typeface="Arial" pitchFamily="34" charset="0"/>
                    <a:cs typeface="Arial" pitchFamily="34" charset="0"/>
                  </a:rPr>
                  <a:t>AD </a:t>
                </a:r>
                <a14:m>
                  <m:oMath xmlns:m="http://schemas.openxmlformats.org/officeDocument/2006/math">
                    <m:r>
                      <a:rPr lang="en-US" sz="2500" b="1" i="1" smtClean="0">
                        <a:solidFill>
                          <a:srgbClr val="C00000"/>
                        </a:solidFill>
                        <a:latin typeface="Cambria Math"/>
                        <a:cs typeface="Arial" pitchFamily="34" charset="0"/>
                      </a:rPr>
                      <m:t>&lt;</m:t>
                    </m:r>
                  </m:oMath>
                </a14:m>
                <a:r>
                  <a:rPr lang="en-US" sz="2500" b="1">
                    <a:solidFill>
                      <a:srgbClr val="C00000"/>
                    </a:solidFill>
                    <a:latin typeface="Arial" pitchFamily="34" charset="0"/>
                    <a:cs typeface="Arial" pitchFamily="34" charset="0"/>
                  </a:rPr>
                  <a:t> BC</a:t>
                </a:r>
                <a:r>
                  <a:rPr lang="en-US" sz="2500" b="1">
                    <a:latin typeface="Arial" pitchFamily="34" charset="0"/>
                    <a:cs typeface="Arial" pitchFamily="34" charset="0"/>
                  </a:rPr>
                  <a:t>.</a:t>
                </a:r>
                <a:endParaRPr lang="vi-VN" sz="25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71626" y="5615483"/>
                <a:ext cx="11093784" cy="861774"/>
              </a:xfrm>
              <a:prstGeom prst="rect">
                <a:avLst/>
              </a:prstGeom>
              <a:blipFill rotWithShape="1">
                <a:blip r:embed="rId8"/>
                <a:stretch>
                  <a:fillRect l="-934" t="-4930" b="-15493"/>
                </a:stretch>
              </a:blipFill>
            </p:spPr>
            <p:txBody>
              <a:bodyPr/>
              <a:lstStyle/>
              <a:p>
                <a:r>
                  <a:rPr lang="en-US">
                    <a:noFill/>
                  </a:rPr>
                  <a:t> </a:t>
                </a:r>
              </a:p>
            </p:txBody>
          </p:sp>
        </mc:Fallback>
      </mc:AlternateContent>
      <p:pic>
        <p:nvPicPr>
          <p:cNvPr id="83353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12" y="719138"/>
            <a:ext cx="1165066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2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9012" y="2171700"/>
            <a:ext cx="343852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392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27"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315"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447214" y="95249"/>
            <a:ext cx="60281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1  . DÂY VÀ ĐƯỜNG KÍNH CỦA </a:t>
            </a:r>
            <a:r>
              <a:rPr lang="vi-VN" sz="1900" b="1">
                <a:solidFill>
                  <a:schemeClr val="bg1"/>
                </a:solidFill>
                <a:latin typeface="Arial" pitchFamily="34" charset="0"/>
                <a:cs typeface="Arial" pitchFamily="34" charset="0"/>
              </a:rPr>
              <a:t>ĐƯỜNG TRÒN</a:t>
            </a:r>
            <a:r>
              <a:rPr lang="en-US" sz="1900" b="1">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2" name="TextBox 11"/>
          <p:cNvSpPr txBox="1"/>
          <p:nvPr/>
        </p:nvSpPr>
        <p:spPr>
          <a:xfrm>
            <a:off x="599614" y="2674919"/>
            <a:ext cx="7704598" cy="477054"/>
          </a:xfrm>
          <a:prstGeom prst="rect">
            <a:avLst/>
          </a:prstGeom>
          <a:noFill/>
        </p:spPr>
        <p:txBody>
          <a:bodyPr wrap="square" rtlCol="0">
            <a:spAutoFit/>
          </a:bodyPr>
          <a:lstStyle/>
          <a:p>
            <a:pPr marL="457200" indent="-457200">
              <a:buFont typeface="Wingdings" pitchFamily="2" charset="2"/>
              <a:buChar char="v"/>
            </a:pPr>
            <a:r>
              <a:rPr lang="vi-VN" sz="2500" b="1">
                <a:latin typeface="Arial" pitchFamily="34" charset="0"/>
                <a:cs typeface="Arial" pitchFamily="34" charset="0"/>
              </a:rPr>
              <a:t>Xét tam giác ABC có: BC &lt; AB + AC</a:t>
            </a:r>
            <a:r>
              <a:rPr lang="en-US" sz="2500" b="1">
                <a:latin typeface="Arial" pitchFamily="34" charset="0"/>
                <a:cs typeface="Arial" pitchFamily="34" charset="0"/>
              </a:rPr>
              <a:t>     </a:t>
            </a:r>
            <a:r>
              <a:rPr lang="vi-VN" sz="2500" b="1">
                <a:solidFill>
                  <a:srgbClr val="C00000"/>
                </a:solidFill>
                <a:latin typeface="Arial" pitchFamily="34" charset="0"/>
                <a:cs typeface="Arial" pitchFamily="34" charset="0"/>
              </a:rPr>
              <a:t>(1) </a:t>
            </a:r>
          </a:p>
        </p:txBody>
      </p:sp>
      <p:sp>
        <p:nvSpPr>
          <p:cNvPr id="13" name="TextBox 12"/>
          <p:cNvSpPr txBox="1"/>
          <p:nvPr/>
        </p:nvSpPr>
        <p:spPr>
          <a:xfrm>
            <a:off x="1009836" y="3229571"/>
            <a:ext cx="7294376" cy="861774"/>
          </a:xfrm>
          <a:prstGeom prst="rect">
            <a:avLst/>
          </a:prstGeom>
          <a:noFill/>
        </p:spPr>
        <p:txBody>
          <a:bodyPr wrap="square" rtlCol="0">
            <a:spAutoFit/>
          </a:bodyPr>
          <a:lstStyle/>
          <a:p>
            <a:r>
              <a:rPr lang="vi-VN" sz="2500" b="1">
                <a:latin typeface="Arial" pitchFamily="34" charset="0"/>
                <a:cs typeface="Arial" pitchFamily="34" charset="0"/>
              </a:rPr>
              <a:t>Xét đường tròn đường kính BC có dây cung AB, AC ta có: AB &lt; BC, AC &lt; BC.</a:t>
            </a:r>
            <a:endParaRPr lang="vi-VN" sz="2500" b="1">
              <a:solidFill>
                <a:srgbClr val="C00000"/>
              </a:solidFill>
              <a:latin typeface="Arial" pitchFamily="34" charset="0"/>
              <a:cs typeface="Arial" pitchFamily="34" charset="0"/>
            </a:endParaRPr>
          </a:p>
        </p:txBody>
      </p:sp>
      <p:sp>
        <p:nvSpPr>
          <p:cNvPr id="14" name="TextBox 13"/>
          <p:cNvSpPr txBox="1"/>
          <p:nvPr/>
        </p:nvSpPr>
        <p:spPr>
          <a:xfrm>
            <a:off x="1009836" y="4168943"/>
            <a:ext cx="7294376" cy="477054"/>
          </a:xfrm>
          <a:prstGeom prst="rect">
            <a:avLst/>
          </a:prstGeom>
          <a:noFill/>
        </p:spPr>
        <p:txBody>
          <a:bodyPr wrap="square" rtlCol="0">
            <a:spAutoFit/>
          </a:bodyPr>
          <a:lstStyle/>
          <a:p>
            <a:r>
              <a:rPr lang="es-ES" sz="2500" b="1">
                <a:latin typeface="Arial" pitchFamily="34" charset="0"/>
                <a:cs typeface="Arial" pitchFamily="34" charset="0"/>
              </a:rPr>
              <a:t>Suy ra: AB + AC &lt; 2BC.           </a:t>
            </a:r>
            <a:r>
              <a:rPr lang="es-ES" sz="2500" b="1">
                <a:solidFill>
                  <a:srgbClr val="C00000"/>
                </a:solidFill>
                <a:latin typeface="Arial" pitchFamily="34" charset="0"/>
                <a:cs typeface="Arial" pitchFamily="34" charset="0"/>
              </a:rPr>
              <a:t>(2)</a:t>
            </a:r>
            <a:endParaRPr lang="vi-VN" sz="2500" b="1">
              <a:solidFill>
                <a:srgbClr val="C00000"/>
              </a:solidFill>
              <a:latin typeface="Arial" pitchFamily="34" charset="0"/>
              <a:cs typeface="Arial" pitchFamily="34" charset="0"/>
            </a:endParaRPr>
          </a:p>
        </p:txBody>
      </p:sp>
      <p:sp>
        <p:nvSpPr>
          <p:cNvPr id="15" name="TextBox 14"/>
          <p:cNvSpPr txBox="1"/>
          <p:nvPr/>
        </p:nvSpPr>
        <p:spPr>
          <a:xfrm>
            <a:off x="1009836" y="4723596"/>
            <a:ext cx="7294376" cy="477054"/>
          </a:xfrm>
          <a:prstGeom prst="rect">
            <a:avLst/>
          </a:prstGeom>
          <a:noFill/>
        </p:spPr>
        <p:txBody>
          <a:bodyPr wrap="square" rtlCol="0">
            <a:spAutoFit/>
          </a:bodyPr>
          <a:lstStyle/>
          <a:p>
            <a:r>
              <a:rPr lang="es-ES" sz="2500" b="1">
                <a:latin typeface="Arial" pitchFamily="34" charset="0"/>
                <a:cs typeface="Arial" pitchFamily="34" charset="0"/>
              </a:rPr>
              <a:t>Từ (1) và (2) suy ra :  BC &lt; AB + AC &lt; 2BC.</a:t>
            </a:r>
            <a:endParaRPr lang="vi-VN" sz="2500" b="1">
              <a:solidFill>
                <a:srgbClr val="C00000"/>
              </a:solidFill>
              <a:latin typeface="Arial" pitchFamily="34" charset="0"/>
              <a:cs typeface="Arial" pitchFamily="34" charset="0"/>
            </a:endParaRPr>
          </a:p>
        </p:txBody>
      </p:sp>
      <p:pic>
        <p:nvPicPr>
          <p:cNvPr id="834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21219"/>
            <a:ext cx="1174115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3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2" y="2288858"/>
            <a:ext cx="29146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580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7215" y="609600"/>
            <a:ext cx="6523497" cy="477054"/>
          </a:xfrm>
          <a:prstGeom prst="rect">
            <a:avLst/>
          </a:prstGeom>
          <a:noFill/>
        </p:spPr>
        <p:txBody>
          <a:bodyPr wrap="square" rtlCol="0">
            <a:spAutoFit/>
          </a:bodyPr>
          <a:lstStyle/>
          <a:p>
            <a:pPr marL="342900" indent="-342900">
              <a:buFont typeface="Wingdings" pitchFamily="2" charset="2"/>
              <a:buChar char="q"/>
            </a:pPr>
            <a:r>
              <a:rPr lang="en-US" sz="2500" b="1" i="1">
                <a:solidFill>
                  <a:srgbClr val="C00000"/>
                </a:solidFill>
                <a:latin typeface="Arial" pitchFamily="34" charset="0"/>
                <a:cs typeface="Arial" pitchFamily="34" charset="0"/>
              </a:rPr>
              <a:t>Khái niệm góc ở tâm và cung tròn.</a:t>
            </a:r>
            <a:endParaRPr lang="vi-VN" sz="2500" b="1" i="1">
              <a:solidFill>
                <a:srgbClr val="C00000"/>
              </a:solidFill>
              <a:latin typeface="Arial" pitchFamily="34" charset="0"/>
              <a:cs typeface="Arial" pitchFamily="34" charset="0"/>
            </a:endParaRPr>
          </a:p>
        </p:txBody>
      </p:sp>
      <p:sp>
        <p:nvSpPr>
          <p:cNvPr id="11" name="AutoShape 4"/>
          <p:cNvSpPr>
            <a:spLocks noChangeArrowheads="1"/>
          </p:cNvSpPr>
          <p:nvPr/>
        </p:nvSpPr>
        <p:spPr bwMode="gray">
          <a:xfrm>
            <a:off x="447214" y="95249"/>
            <a:ext cx="65234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GÓC Ở TÂM, CUNG VÀ SỐ ĐO CỦA MỘT CUNG .</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637336" y="2918900"/>
            <a:ext cx="8483695" cy="1576900"/>
            <a:chOff x="637336" y="1143001"/>
            <a:chExt cx="8483695" cy="1576900"/>
          </a:xfrm>
        </p:grpSpPr>
        <p:sp>
          <p:nvSpPr>
            <p:cNvPr id="13" name="Rounded Rectangle 12"/>
            <p:cNvSpPr/>
            <p:nvPr/>
          </p:nvSpPr>
          <p:spPr>
            <a:xfrm>
              <a:off x="637336" y="1143001"/>
              <a:ext cx="8124076" cy="129539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07349" y="1524000"/>
              <a:ext cx="1113682" cy="1195901"/>
            </a:xfrm>
            <a:prstGeom prst="rect">
              <a:avLst/>
            </a:prstGeom>
          </p:spPr>
        </p:pic>
        <p:sp>
          <p:nvSpPr>
            <p:cNvPr id="15" name="TextBox 14"/>
            <p:cNvSpPr txBox="1"/>
            <p:nvPr/>
          </p:nvSpPr>
          <p:spPr>
            <a:xfrm>
              <a:off x="760413" y="1328971"/>
              <a:ext cx="7543799" cy="954107"/>
            </a:xfrm>
            <a:prstGeom prst="rect">
              <a:avLst/>
            </a:prstGeom>
            <a:noFill/>
          </p:spPr>
          <p:txBody>
            <a:bodyPr wrap="square" rtlCol="0">
              <a:spAutoFit/>
            </a:bodyPr>
            <a:lstStyle/>
            <a:p>
              <a:pPr marL="457200" indent="-457200">
                <a:buFont typeface="Arial" pitchFamily="34" charset="0"/>
                <a:buChar char="•"/>
              </a:pPr>
              <a:r>
                <a:rPr lang="en-US" sz="2800" b="1">
                  <a:solidFill>
                    <a:srgbClr val="C00000"/>
                  </a:solidFill>
                  <a:latin typeface="Arial" pitchFamily="34" charset="0"/>
                  <a:cs typeface="Arial" pitchFamily="34" charset="0"/>
                </a:rPr>
                <a:t>Góc ở tâm </a:t>
              </a:r>
              <a:r>
                <a:rPr lang="en-US" sz="2800" b="1">
                  <a:latin typeface="Arial" pitchFamily="34" charset="0"/>
                  <a:cs typeface="Arial" pitchFamily="34" charset="0"/>
                </a:rPr>
                <a:t>là góc có đỉnh trùng với tâm của </a:t>
              </a:r>
              <a:r>
                <a:rPr lang="vi-VN" sz="2800" b="1">
                  <a:latin typeface="Arial" pitchFamily="34" charset="0"/>
                  <a:cs typeface="Arial" pitchFamily="34" charset="0"/>
                </a:rPr>
                <a:t>đường tròn</a:t>
              </a:r>
              <a:r>
                <a:rPr lang="en-US" sz="2800" b="1">
                  <a:latin typeface="Arial" pitchFamily="34" charset="0"/>
                  <a:cs typeface="Arial" pitchFamily="34" charset="0"/>
                </a:rPr>
                <a:t> </a:t>
              </a:r>
            </a:p>
          </p:txBody>
        </p:sp>
      </p:grpSp>
      <p:grpSp>
        <p:nvGrpSpPr>
          <p:cNvPr id="3" name="Group 2"/>
          <p:cNvGrpSpPr/>
          <p:nvPr/>
        </p:nvGrpSpPr>
        <p:grpSpPr>
          <a:xfrm>
            <a:off x="447215" y="4687937"/>
            <a:ext cx="11504613" cy="707814"/>
            <a:chOff x="760412" y="2681801"/>
            <a:chExt cx="11504613" cy="707814"/>
          </a:xfrm>
        </p:grpSpPr>
        <mc:AlternateContent xmlns:mc="http://schemas.openxmlformats.org/markup-compatibility/2006" xmlns:a14="http://schemas.microsoft.com/office/drawing/2010/main">
          <mc:Choice Requires="a14">
            <p:sp>
              <p:nvSpPr>
                <p:cNvPr id="16" name="TextBox 15"/>
                <p:cNvSpPr txBox="1"/>
                <p:nvPr/>
              </p:nvSpPr>
              <p:spPr>
                <a:xfrm>
                  <a:off x="760412" y="2781433"/>
                  <a:ext cx="11504613" cy="489942"/>
                </a:xfrm>
                <a:prstGeom prst="rect">
                  <a:avLst/>
                </a:prstGeom>
                <a:noFill/>
              </p:spPr>
              <p:txBody>
                <a:bodyPr wrap="square" rtlCol="0">
                  <a:spAutoFit/>
                </a:bodyPr>
                <a:lstStyle/>
                <a:p>
                  <a:r>
                    <a:rPr lang="en-US" sz="2500" b="1">
                      <a:latin typeface="Arial" pitchFamily="34" charset="0"/>
                      <a:cs typeface="Arial" pitchFamily="34" charset="0"/>
                    </a:rPr>
                    <a:t>Trên Hình 5.9 có 2 cung là                     nhưng chỉ có một góc ở tâm là </a:t>
                  </a:r>
                  <a14:m>
                    <m:oMath xmlns:m="http://schemas.openxmlformats.org/officeDocument/2006/math">
                      <m:acc>
                        <m:accPr>
                          <m:chr m:val="̂"/>
                          <m:ctrlPr>
                            <a:rPr lang="en-US" sz="2500" b="1" i="1" smtClean="0">
                              <a:latin typeface="Cambria Math" panose="02040503050406030204" pitchFamily="18" charset="0"/>
                              <a:cs typeface="Arial" pitchFamily="34" charset="0"/>
                            </a:rPr>
                          </m:ctrlPr>
                        </m:accPr>
                        <m:e>
                          <m:r>
                            <a:rPr lang="en-US" sz="2500" b="1" i="1" smtClean="0">
                              <a:latin typeface="Cambria Math"/>
                              <a:cs typeface="Arial" pitchFamily="34" charset="0"/>
                            </a:rPr>
                            <m:t>𝑨𝑶𝑩</m:t>
                          </m:r>
                        </m:e>
                      </m:acc>
                    </m:oMath>
                  </a14:m>
                  <a:r>
                    <a:rPr lang="en-US" sz="2500" b="1">
                      <a:latin typeface="Arial" pitchFamily="34" charset="0"/>
                      <a:cs typeface="Arial" pitchFamily="34" charset="0"/>
                    </a:rPr>
                    <a:t> </a:t>
                  </a:r>
                  <a:endParaRPr lang="vi-VN" sz="2500"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60412" y="2781433"/>
                  <a:ext cx="11504613" cy="489942"/>
                </a:xfrm>
                <a:prstGeom prst="rect">
                  <a:avLst/>
                </a:prstGeom>
                <a:blipFill rotWithShape="1">
                  <a:blip r:embed="rId5"/>
                  <a:stretch>
                    <a:fillRect l="-847" t="-6173" b="-28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3908122540"/>
                    </p:ext>
                  </p:extLst>
                </p:nvPr>
              </p:nvGraphicFramePr>
              <p:xfrm>
                <a:off x="4883149" y="2681801"/>
                <a:ext cx="1633414" cy="707814"/>
              </p:xfrm>
              <a:graphic>
                <a:graphicData uri="http://schemas.openxmlformats.org/presentationml/2006/ole">
                  <mc:AlternateContent>
                    <mc:Choice xmlns:v="urn:schemas-microsoft-com:vml" Requires="v">
                      <p:oleObj name="Equation" r:id="rId6" imgW="761760" imgH="330120" progId="Equation.DSMT4">
                        <p:embed/>
                      </p:oleObj>
                    </mc:Choice>
                    <mc:Fallback>
                      <p:oleObj name="Equation" r:id="rId6" imgW="761760" imgH="330120" progId="Equation.DSMT4">
                        <p:embed/>
                        <p:pic>
                          <p:nvPicPr>
                            <p:cNvPr id="0" name=""/>
                            <p:cNvPicPr/>
                            <p:nvPr/>
                          </p:nvPicPr>
                          <p:blipFill>
                            <a:blip r:embed="rId7"/>
                            <a:stretch>
                              <a:fillRect/>
                            </a:stretch>
                          </p:blipFill>
                          <p:spPr>
                            <a:xfrm>
                              <a:off x="4883149" y="2681801"/>
                              <a:ext cx="1633414" cy="707814"/>
                            </a:xfrm>
                            <a:prstGeom prst="rect">
                              <a:avLst/>
                            </a:prstGeom>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3908122540"/>
                    </p:ext>
                  </p:extLst>
                </p:nvPr>
              </p:nvGraphicFramePr>
              <p:xfrm>
                <a:off x="4883149" y="2681801"/>
                <a:ext cx="1633414" cy="707814"/>
              </p:xfrm>
              <a:graphic>
                <a:graphicData uri="http://schemas.openxmlformats.org/presentationml/2006/ole">
                  <mc:AlternateContent>
                    <mc:Choice xmlns:v="urn:schemas-microsoft-com:vml" Requires="v">
                      <p:oleObj spid="_x0000_s819215" name="Equation" r:id="rId8" imgW="761760" imgH="330120" progId="Equation.DSMT4">
                        <p:embed/>
                      </p:oleObj>
                    </mc:Choice>
                    <mc:Fallback>
                      <p:oleObj name="Equation" r:id="rId8" imgW="761760" imgH="330120" progId="Equation.DSMT4">
                        <p:embed/>
                        <p:pic>
                          <p:nvPicPr>
                            <p:cNvPr id="0" name=""/>
                            <p:cNvPicPr/>
                            <p:nvPr/>
                          </p:nvPicPr>
                          <p:blipFill>
                            <a:blip r:embed="rId9"/>
                            <a:stretch>
                              <a:fillRect/>
                            </a:stretch>
                          </p:blipFill>
                          <p:spPr>
                            <a:xfrm>
                              <a:off x="4883149" y="2681801"/>
                              <a:ext cx="1633414" cy="707814"/>
                            </a:xfrm>
                            <a:prstGeom prst="rect">
                              <a:avLst/>
                            </a:prstGeom>
                          </p:spPr>
                        </p:pic>
                      </p:oleObj>
                    </mc:Fallback>
                  </mc:AlternateContent>
                </a:graphicData>
              </a:graphic>
            </p:graphicFrame>
          </mc:Fallback>
        </mc:AlternateContent>
      </p:grpSp>
      <p:sp>
        <p:nvSpPr>
          <p:cNvPr id="18" name="TextBox 17"/>
          <p:cNvSpPr txBox="1"/>
          <p:nvPr/>
        </p:nvSpPr>
        <p:spPr>
          <a:xfrm>
            <a:off x="607173" y="1047750"/>
            <a:ext cx="8229599" cy="1631216"/>
          </a:xfrm>
          <a:prstGeom prst="rect">
            <a:avLst/>
          </a:prstGeom>
          <a:noFill/>
        </p:spPr>
        <p:txBody>
          <a:bodyPr wrap="square" rtlCol="0">
            <a:spAutoFit/>
          </a:bodyPr>
          <a:lstStyle/>
          <a:p>
            <a:pPr algn="just"/>
            <a:r>
              <a:rPr lang="en-US" sz="2500" b="1">
                <a:latin typeface="Arial" pitchFamily="34" charset="0"/>
                <a:cs typeface="Arial" pitchFamily="34" charset="0"/>
              </a:rPr>
              <a:t>Cho hai điểm A và B cùng thuộc </a:t>
            </a:r>
            <a:r>
              <a:rPr lang="vi-VN" sz="2500" b="1">
                <a:latin typeface="Arial" pitchFamily="34" charset="0"/>
                <a:cs typeface="Arial" pitchFamily="34" charset="0"/>
              </a:rPr>
              <a:t>đường tròn</a:t>
            </a:r>
            <a:r>
              <a:rPr lang="en-US" sz="2500" b="1">
                <a:latin typeface="Arial" pitchFamily="34" charset="0"/>
                <a:cs typeface="Arial" pitchFamily="34" charset="0"/>
              </a:rPr>
              <a:t>. Hai điểm ấy chia </a:t>
            </a:r>
            <a:r>
              <a:rPr lang="vi-VN" sz="2500" b="1">
                <a:latin typeface="Arial" pitchFamily="34" charset="0"/>
                <a:cs typeface="Arial" pitchFamily="34" charset="0"/>
              </a:rPr>
              <a:t>đường tròn</a:t>
            </a:r>
            <a:r>
              <a:rPr lang="en-US" sz="2500" b="1">
                <a:latin typeface="Arial" pitchFamily="34" charset="0"/>
                <a:cs typeface="Arial" pitchFamily="34" charset="0"/>
              </a:rPr>
              <a:t> thành 2 phần , mỗi phần gọi là một </a:t>
            </a:r>
            <a:r>
              <a:rPr lang="en-US" sz="2500" b="1" i="1">
                <a:solidFill>
                  <a:srgbClr val="C00000"/>
                </a:solidFill>
                <a:latin typeface="Arial" pitchFamily="34" charset="0"/>
                <a:cs typeface="Arial" pitchFamily="34" charset="0"/>
              </a:rPr>
              <a:t>cung tròn</a:t>
            </a:r>
            <a:r>
              <a:rPr lang="en-US" sz="2500" b="1">
                <a:solidFill>
                  <a:srgbClr val="C00000"/>
                </a:solidFill>
                <a:latin typeface="Arial" pitchFamily="34" charset="0"/>
                <a:cs typeface="Arial" pitchFamily="34" charset="0"/>
              </a:rPr>
              <a:t>.</a:t>
            </a:r>
            <a:r>
              <a:rPr lang="en-US" sz="2500" b="1">
                <a:latin typeface="Arial" pitchFamily="34" charset="0"/>
                <a:cs typeface="Arial" pitchFamily="34" charset="0"/>
              </a:rPr>
              <a:t> </a:t>
            </a:r>
          </a:p>
          <a:p>
            <a:r>
              <a:rPr lang="en-US" sz="2500" b="1">
                <a:latin typeface="Arial" pitchFamily="34" charset="0"/>
                <a:cs typeface="Arial" pitchFamily="34" charset="0"/>
              </a:rPr>
              <a:t>Hai điểm A và B gọi là hai mút của mỗi cung đó.</a:t>
            </a:r>
            <a:endParaRPr lang="vi-VN" sz="2500" b="1">
              <a:latin typeface="Arial" pitchFamily="34" charset="0"/>
              <a:cs typeface="Arial" pitchFamily="34" charset="0"/>
            </a:endParaRPr>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439966" y="5638800"/>
            <a:ext cx="1748859" cy="1356818"/>
          </a:xfrm>
          <a:prstGeom prst="rect">
            <a:avLst/>
          </a:prstGeom>
        </p:spPr>
      </p:pic>
      <p:pic>
        <p:nvPicPr>
          <p:cNvPr id="1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21031" y="533400"/>
            <a:ext cx="2743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8035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7215" y="609600"/>
            <a:ext cx="6180597" cy="477054"/>
          </a:xfrm>
          <a:prstGeom prst="rect">
            <a:avLst/>
          </a:prstGeom>
          <a:noFill/>
        </p:spPr>
        <p:txBody>
          <a:bodyPr wrap="square" rtlCol="0">
            <a:spAutoFit/>
          </a:bodyPr>
          <a:lstStyle/>
          <a:p>
            <a:pPr marL="342900" indent="-342900">
              <a:buFont typeface="Wingdings" pitchFamily="2" charset="2"/>
              <a:buChar char="q"/>
            </a:pPr>
            <a:r>
              <a:rPr lang="en-US" sz="2500" b="1" i="1">
                <a:solidFill>
                  <a:srgbClr val="C00000"/>
                </a:solidFill>
                <a:latin typeface="Arial" pitchFamily="34" charset="0"/>
                <a:cs typeface="Arial" pitchFamily="34" charset="0"/>
              </a:rPr>
              <a:t>Khái niệm góc ở tâm và cung tròn.</a:t>
            </a:r>
            <a:endParaRPr lang="vi-VN" sz="2500" b="1" i="1">
              <a:solidFill>
                <a:srgbClr val="C00000"/>
              </a:solidFill>
              <a:latin typeface="Arial" pitchFamily="34" charset="0"/>
              <a:cs typeface="Arial" pitchFamily="34" charset="0"/>
            </a:endParaRPr>
          </a:p>
        </p:txBody>
      </p:sp>
      <p:sp>
        <p:nvSpPr>
          <p:cNvPr id="11" name="AutoShape 4"/>
          <p:cNvSpPr>
            <a:spLocks noChangeArrowheads="1"/>
          </p:cNvSpPr>
          <p:nvPr/>
        </p:nvSpPr>
        <p:spPr bwMode="gray">
          <a:xfrm>
            <a:off x="447214" y="95249"/>
            <a:ext cx="6523498" cy="438151"/>
          </a:xfrm>
          <a:prstGeom prst="roundRect">
            <a:avLst>
              <a:gd name="adj" fmla="val 50000"/>
            </a:avLst>
          </a:prstGeom>
          <a:solidFill>
            <a:schemeClr val="accent5">
              <a:lumMod val="50000"/>
            </a:schemeClr>
          </a:soli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a:solidFill>
                  <a:schemeClr val="bg1"/>
                </a:solidFill>
                <a:latin typeface="Arial" pitchFamily="34" charset="0"/>
                <a:cs typeface="Arial" pitchFamily="34" charset="0"/>
              </a:rPr>
              <a:t>  2  . GÓC Ở TÂM, CUNG VÀ SỐ ĐO CỦA MỘT CUNG .</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404653" y="1076325"/>
            <a:ext cx="11099959" cy="2873888"/>
            <a:chOff x="272706" y="1164712"/>
            <a:chExt cx="11099959" cy="2873888"/>
          </a:xfrm>
        </p:grpSpPr>
        <p:sp>
          <p:nvSpPr>
            <p:cNvPr id="17" name="Rounded Rectangle 16"/>
            <p:cNvSpPr/>
            <p:nvPr/>
          </p:nvSpPr>
          <p:spPr>
            <a:xfrm>
              <a:off x="757474" y="1271850"/>
              <a:ext cx="10615191" cy="2766750"/>
            </a:xfrm>
            <a:prstGeom prst="roundRect">
              <a:avLst>
                <a:gd name="adj" fmla="val 3662"/>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06" y="1164712"/>
              <a:ext cx="1032034" cy="9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304926" y="1371600"/>
              <a:ext cx="9736125" cy="1246495"/>
              <a:chOff x="1407940" y="1410855"/>
              <a:chExt cx="9736125" cy="1246495"/>
            </a:xfrm>
          </p:grpSpPr>
          <p:sp>
            <p:nvSpPr>
              <p:cNvPr id="19" name="TextBox 18"/>
              <p:cNvSpPr txBox="1"/>
              <p:nvPr/>
            </p:nvSpPr>
            <p:spPr>
              <a:xfrm>
                <a:off x="1407940" y="1410855"/>
                <a:ext cx="9736125" cy="1246495"/>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Khi góc AOB không bẹt thì cung nằm trong góc AOB gọi là cung nhỏ (           là cung nhỏ), kí hiệu gọn là        . Cung còn lại          gọi là cung lớn. </a:t>
                </a:r>
                <a:endParaRPr lang="vi-VN" sz="25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04520416"/>
                  </p:ext>
                </p:extLst>
              </p:nvPr>
            </p:nvGraphicFramePr>
            <p:xfrm>
              <a:off x="3503612" y="1704023"/>
              <a:ext cx="842963" cy="517525"/>
            </p:xfrm>
            <a:graphic>
              <a:graphicData uri="http://schemas.openxmlformats.org/presentationml/2006/ole">
                <mc:AlternateContent xmlns:mc="http://schemas.openxmlformats.org/markup-compatibility/2006">
                  <mc:Choice xmlns:v="urn:schemas-microsoft-com:vml" Requires="v">
                    <p:oleObj name="Equation" r:id="rId4" imgW="393480" imgH="241200" progId="Equation.DSMT4">
                      <p:embed/>
                    </p:oleObj>
                  </mc:Choice>
                  <mc:Fallback>
                    <p:oleObj name="Equation" r:id="rId4" imgW="393480" imgH="241200" progId="Equation.DSMT4">
                      <p:embed/>
                      <p:pic>
                        <p:nvPicPr>
                          <p:cNvPr id="0" name=""/>
                          <p:cNvPicPr/>
                          <p:nvPr/>
                        </p:nvPicPr>
                        <p:blipFill>
                          <a:blip r:embed="rId5"/>
                          <a:stretch>
                            <a:fillRect/>
                          </a:stretch>
                        </p:blipFill>
                        <p:spPr>
                          <a:xfrm>
                            <a:off x="3503612" y="1704023"/>
                            <a:ext cx="842963" cy="5175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17134999"/>
                  </p:ext>
                </p:extLst>
              </p:nvPr>
            </p:nvGraphicFramePr>
            <p:xfrm>
              <a:off x="8697912" y="1734748"/>
              <a:ext cx="596900" cy="517525"/>
            </p:xfrm>
            <a:graphic>
              <a:graphicData uri="http://schemas.openxmlformats.org/presentationml/2006/ole">
                <mc:AlternateContent xmlns:mc="http://schemas.openxmlformats.org/markup-compatibility/2006">
                  <mc:Choice xmlns:v="urn:schemas-microsoft-com:vml" Requires="v">
                    <p:oleObj name="Equation" r:id="rId6" imgW="279360" imgH="241200" progId="Equation.DSMT4">
                      <p:embed/>
                    </p:oleObj>
                  </mc:Choice>
                  <mc:Fallback>
                    <p:oleObj name="Equation" r:id="rId6" imgW="279360" imgH="241200" progId="Equation.DSMT4">
                      <p:embed/>
                      <p:pic>
                        <p:nvPicPr>
                          <p:cNvPr id="0" name=""/>
                          <p:cNvPicPr/>
                          <p:nvPr/>
                        </p:nvPicPr>
                        <p:blipFill>
                          <a:blip r:embed="rId7"/>
                          <a:stretch>
                            <a:fillRect/>
                          </a:stretch>
                        </p:blipFill>
                        <p:spPr>
                          <a:xfrm>
                            <a:off x="8697912" y="1734748"/>
                            <a:ext cx="596900" cy="51752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916585614"/>
                  </p:ext>
                </p:extLst>
              </p:nvPr>
            </p:nvGraphicFramePr>
            <p:xfrm>
              <a:off x="2208212" y="2087563"/>
              <a:ext cx="762000" cy="517525"/>
            </p:xfrm>
            <a:graphic>
              <a:graphicData uri="http://schemas.openxmlformats.org/presentationml/2006/ole">
                <mc:AlternateContent xmlns:mc="http://schemas.openxmlformats.org/markup-compatibility/2006">
                  <mc:Choice xmlns:v="urn:schemas-microsoft-com:vml" Requires="v">
                    <p:oleObj name="Equation" r:id="rId8" imgW="355320" imgH="241200" progId="Equation.DSMT4">
                      <p:embed/>
                    </p:oleObj>
                  </mc:Choice>
                  <mc:Fallback>
                    <p:oleObj name="Equation" r:id="rId8" imgW="355320" imgH="241200" progId="Equation.DSMT4">
                      <p:embed/>
                      <p:pic>
                        <p:nvPicPr>
                          <p:cNvPr id="0" name=""/>
                          <p:cNvPicPr/>
                          <p:nvPr/>
                        </p:nvPicPr>
                        <p:blipFill>
                          <a:blip r:embed="rId9"/>
                          <a:stretch>
                            <a:fillRect/>
                          </a:stretch>
                        </p:blipFill>
                        <p:spPr>
                          <a:xfrm>
                            <a:off x="2208212" y="2087563"/>
                            <a:ext cx="762000" cy="517525"/>
                          </a:xfrm>
                          <a:prstGeom prst="rect">
                            <a:avLst/>
                          </a:prstGeom>
                        </p:spPr>
                      </p:pic>
                    </p:oleObj>
                  </mc:Fallback>
                </mc:AlternateContent>
              </a:graphicData>
            </a:graphic>
          </p:graphicFrame>
        </p:grpSp>
      </p:grpSp>
      <p:sp>
        <p:nvSpPr>
          <p:cNvPr id="24" name="TextBox 23"/>
          <p:cNvSpPr txBox="1"/>
          <p:nvPr/>
        </p:nvSpPr>
        <p:spPr>
          <a:xfrm>
            <a:off x="1446213" y="2558759"/>
            <a:ext cx="9879185" cy="477054"/>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Khi góc AOB bẹt thì mỗi cung AB gọi là một nửa </a:t>
            </a:r>
            <a:r>
              <a:rPr lang="vi-VN" sz="2500" b="1">
                <a:latin typeface="Arial" pitchFamily="34" charset="0"/>
                <a:cs typeface="Arial" pitchFamily="34" charset="0"/>
              </a:rPr>
              <a:t>đường tròn</a:t>
            </a:r>
            <a:r>
              <a:rPr lang="en-US" sz="2500" b="1">
                <a:latin typeface="Arial" pitchFamily="34" charset="0"/>
                <a:cs typeface="Arial" pitchFamily="34" charset="0"/>
              </a:rPr>
              <a:t>.</a:t>
            </a:r>
            <a:endParaRPr lang="vi-VN" sz="2500" b="1">
              <a:latin typeface="Arial" pitchFamily="34" charset="0"/>
              <a:cs typeface="Arial" pitchFamily="34" charset="0"/>
            </a:endParaRPr>
          </a:p>
        </p:txBody>
      </p:sp>
      <p:sp>
        <p:nvSpPr>
          <p:cNvPr id="25" name="TextBox 24"/>
          <p:cNvSpPr txBox="1"/>
          <p:nvPr/>
        </p:nvSpPr>
        <p:spPr>
          <a:xfrm>
            <a:off x="1446212" y="3068585"/>
            <a:ext cx="9879185" cy="861774"/>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Ta còn nói góc AOB chắn cung AB hay cung AB bị chắn bởi góc AOB.</a:t>
            </a:r>
            <a:endParaRPr lang="vi-VN" sz="2500" b="1">
              <a:latin typeface="Arial" pitchFamily="34" charset="0"/>
              <a:cs typeface="Arial" pitchFamily="34" charset="0"/>
            </a:endParaRPr>
          </a:p>
        </p:txBody>
      </p:sp>
      <p:pic>
        <p:nvPicPr>
          <p:cNvPr id="820279" name="Picture 55"/>
          <p:cNvPicPr>
            <a:picLocks noChangeAspect="1" noChangeArrowheads="1"/>
          </p:cNvPicPr>
          <p:nvPr/>
        </p:nvPicPr>
        <p:blipFill rotWithShape="1">
          <a:blip r:embed="rId10">
            <a:extLst>
              <a:ext uri="{28A0092B-C50C-407E-A947-70E740481C1C}">
                <a14:useLocalDpi xmlns:a14="http://schemas.microsoft.com/office/drawing/2010/main" val="0"/>
              </a:ext>
            </a:extLst>
          </a:blip>
          <a:srcRect b="12368"/>
          <a:stretch/>
        </p:blipFill>
        <p:spPr bwMode="auto">
          <a:xfrm>
            <a:off x="4722667" y="3927500"/>
            <a:ext cx="2743200" cy="276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8083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20279"/>
                                        </p:tgtEl>
                                        <p:attrNameLst>
                                          <p:attrName>style.visibility</p:attrName>
                                        </p:attrNameLst>
                                      </p:cBhvr>
                                      <p:to>
                                        <p:strVal val="visible"/>
                                      </p:to>
                                    </p:set>
                                    <p:animEffect transition="in" filter="wipe(left)">
                                      <p:cBhvr>
                                        <p:cTn id="11" dur="500"/>
                                        <p:tgtEl>
                                          <p:spTgt spid="8202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32580</TotalTime>
  <Words>1045</Words>
  <Application>Microsoft Office PowerPoint</Application>
  <PresentationFormat>Custom</PresentationFormat>
  <Paragraphs>82</Paragraphs>
  <Slides>17</Slides>
  <Notes>17</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Cambria Math</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Trang Nguyễn Hà</cp:lastModifiedBy>
  <cp:revision>1857</cp:revision>
  <dcterms:created xsi:type="dcterms:W3CDTF">2021-08-04T05:24:17Z</dcterms:created>
  <dcterms:modified xsi:type="dcterms:W3CDTF">2025-02-26T09:05:07Z</dcterms:modified>
</cp:coreProperties>
</file>