
<file path=[Content_Types].xml><?xml version="1.0" encoding="utf-8"?>
<Types xmlns="http://schemas.openxmlformats.org/package/2006/content-types">
  <Default Extension="bin" ContentType="image/unknown"/>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9" r:id="rId2"/>
    <p:sldId id="257" r:id="rId3"/>
    <p:sldId id="258" r:id="rId4"/>
    <p:sldId id="259" r:id="rId5"/>
    <p:sldId id="260" r:id="rId6"/>
    <p:sldId id="261" r:id="rId7"/>
    <p:sldId id="262" r:id="rId8"/>
    <p:sldId id="263" r:id="rId9"/>
    <p:sldId id="264" r:id="rId10"/>
    <p:sldId id="265" r:id="rId11"/>
    <p:sldId id="275" r:id="rId12"/>
    <p:sldId id="266" r:id="rId13"/>
    <p:sldId id="267" r:id="rId14"/>
    <p:sldId id="274" r:id="rId15"/>
    <p:sldId id="288" r:id="rId16"/>
    <p:sldId id="27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4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3" d="100"/>
          <a:sy n="63" d="100"/>
        </p:scale>
        <p:origin x="804"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F220164-A140-5449-62FC-67B0B1FFFEDB}"/>
              </a:ext>
            </a:extLst>
          </p:cNvPr>
          <p:cNvSpPr>
            <a:spLocks noGrp="1"/>
          </p:cNvSpPr>
          <p:nvPr>
            <p:ph type="pic" idx="1"/>
          </p:nvPr>
        </p:nvSpPr>
        <p:spPr>
          <a:xfrm>
            <a:off x="5183188" y="1074509"/>
            <a:ext cx="6328678" cy="5137605"/>
          </a:xfrm>
        </p:spPr>
        <p:txBody>
          <a:bodyPr/>
          <a:lstStyle>
            <a:lvl1pPr marL="0" indent="0">
              <a:buNone/>
              <a:defRPr sz="3200">
                <a:latin typeface="Times New Roman" panose="02020603050405020304" pitchFamily="18" charset="0"/>
                <a:cs typeface="Times New Roman" panose="0202060305040502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9D7E41-6E4C-77BE-EB2A-CE04F1E23C1D}"/>
              </a:ext>
            </a:extLst>
          </p:cNvPr>
          <p:cNvSpPr>
            <a:spLocks noGrp="1"/>
          </p:cNvSpPr>
          <p:nvPr>
            <p:ph type="body" sz="half" idx="2"/>
          </p:nvPr>
        </p:nvSpPr>
        <p:spPr>
          <a:xfrm>
            <a:off x="623661" y="1727651"/>
            <a:ext cx="4340225" cy="4426817"/>
          </a:xfrm>
        </p:spPr>
        <p:txBody>
          <a:bodyPr/>
          <a:lstStyle>
            <a:lvl1pPr marL="0" indent="0">
              <a:buNone/>
              <a:defRPr sz="1600">
                <a:latin typeface="Times New Roman" panose="02020603050405020304" pitchFamily="18" charset="0"/>
                <a:cs typeface="Times New Roman" panose="0202060305040502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ext Placeholder 8">
            <a:extLst>
              <a:ext uri="{FF2B5EF4-FFF2-40B4-BE49-F238E27FC236}">
                <a16:creationId xmlns:a16="http://schemas.microsoft.com/office/drawing/2014/main" id="{CB85B232-799B-7103-42F3-5FA344697EF7}"/>
              </a:ext>
            </a:extLst>
          </p:cNvPr>
          <p:cNvSpPr>
            <a:spLocks noGrp="1"/>
          </p:cNvSpPr>
          <p:nvPr>
            <p:ph type="body" sz="quarter" idx="10" hasCustomPrompt="1"/>
          </p:nvPr>
        </p:nvSpPr>
        <p:spPr>
          <a:xfrm>
            <a:off x="623888" y="1088569"/>
            <a:ext cx="4340225" cy="508455"/>
          </a:xfrm>
        </p:spPr>
        <p:txBody>
          <a:bodyPr>
            <a:normAutofit/>
          </a:bodyPr>
          <a:lstStyle>
            <a:lvl1pPr marL="0" indent="0">
              <a:buNone/>
              <a:defRPr sz="2400" b="1">
                <a:solidFill>
                  <a:srgbClr val="0070C0"/>
                </a:solidFill>
              </a:defRPr>
            </a:lvl1pPr>
          </a:lstStyle>
          <a:p>
            <a:pPr lvl="0"/>
            <a:r>
              <a:rPr lang="en-US" dirty="0"/>
              <a:t>1. </a:t>
            </a:r>
            <a:r>
              <a:rPr lang="en-US" dirty="0" err="1"/>
              <a:t>Áp</a:t>
            </a:r>
            <a:r>
              <a:rPr lang="en-US" dirty="0"/>
              <a:t> </a:t>
            </a:r>
            <a:r>
              <a:rPr lang="en-US" dirty="0" err="1"/>
              <a:t>lực</a:t>
            </a:r>
            <a:r>
              <a:rPr lang="en-US" dirty="0"/>
              <a:t> </a:t>
            </a:r>
            <a:r>
              <a:rPr lang="en-US" dirty="0" err="1"/>
              <a:t>là</a:t>
            </a:r>
            <a:r>
              <a:rPr lang="en-US" dirty="0"/>
              <a:t> </a:t>
            </a:r>
            <a:r>
              <a:rPr lang="en-US" dirty="0" err="1"/>
              <a:t>gì</a:t>
            </a:r>
            <a:r>
              <a:rPr lang="en-US" dirty="0"/>
              <a:t>?</a:t>
            </a:r>
          </a:p>
        </p:txBody>
      </p:sp>
    </p:spTree>
    <p:extLst>
      <p:ext uri="{BB962C8B-B14F-4D97-AF65-F5344CB8AC3E}">
        <p14:creationId xmlns:p14="http://schemas.microsoft.com/office/powerpoint/2010/main" val="3805750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0ACE7-B8D5-C1B5-EA38-052E253207F5}"/>
              </a:ext>
            </a:extLst>
          </p:cNvPr>
          <p:cNvSpPr>
            <a:spLocks noGrp="1"/>
          </p:cNvSpPr>
          <p:nvPr>
            <p:ph type="title"/>
          </p:nvPr>
        </p:nvSpPr>
        <p:spPr>
          <a:xfrm>
            <a:off x="838200" y="249011"/>
            <a:ext cx="10515600" cy="607332"/>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112485CA-D045-03B7-A35C-6DFC7EB17B0E}"/>
              </a:ext>
            </a:extLst>
          </p:cNvPr>
          <p:cNvSpPr>
            <a:spLocks noGrp="1"/>
          </p:cNvSpPr>
          <p:nvPr>
            <p:ph type="body" orient="vert" idx="1"/>
          </p:nvPr>
        </p:nvSpPr>
        <p:spPr/>
        <p:txBody>
          <a:bodyPr vert="eaVert"/>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CCBD0E-219C-D3F2-41AF-5A63C22FDE36}"/>
              </a:ext>
            </a:extLst>
          </p:cNvPr>
          <p:cNvSpPr>
            <a:spLocks noGrp="1"/>
          </p:cNvSpPr>
          <p:nvPr>
            <p:ph type="dt" sz="half" idx="10"/>
          </p:nvPr>
        </p:nvSpPr>
        <p:spPr>
          <a:xfrm>
            <a:off x="838200" y="6356350"/>
            <a:ext cx="27432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fld id="{755BB188-3C35-4353-A285-BD31F24E0463}" type="datetimeFigureOut">
              <a:rPr lang="en-US" smtClean="0"/>
              <a:pPr/>
              <a:t>3/21/2025</a:t>
            </a:fld>
            <a:endParaRPr lang="en-US"/>
          </a:p>
        </p:txBody>
      </p:sp>
      <p:sp>
        <p:nvSpPr>
          <p:cNvPr id="5" name="Footer Placeholder 4">
            <a:extLst>
              <a:ext uri="{FF2B5EF4-FFF2-40B4-BE49-F238E27FC236}">
                <a16:creationId xmlns:a16="http://schemas.microsoft.com/office/drawing/2014/main" id="{496A5935-BC08-0B9A-FDF5-6C9736FFEA4E}"/>
              </a:ext>
            </a:extLst>
          </p:cNvPr>
          <p:cNvSpPr>
            <a:spLocks noGrp="1"/>
          </p:cNvSpPr>
          <p:nvPr>
            <p:ph type="ftr" sz="quarter" idx="11"/>
          </p:nvPr>
        </p:nvSpPr>
        <p:spPr>
          <a:xfrm>
            <a:off x="4038600" y="6356350"/>
            <a:ext cx="41148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endParaRPr lang="en-US"/>
          </a:p>
        </p:txBody>
      </p:sp>
      <p:sp>
        <p:nvSpPr>
          <p:cNvPr id="6" name="Slide Number Placeholder 5">
            <a:extLst>
              <a:ext uri="{FF2B5EF4-FFF2-40B4-BE49-F238E27FC236}">
                <a16:creationId xmlns:a16="http://schemas.microsoft.com/office/drawing/2014/main" id="{74D2A98C-B4F4-8256-AD4E-C06FDA548A43}"/>
              </a:ext>
            </a:extLst>
          </p:cNvPr>
          <p:cNvSpPr>
            <a:spLocks noGrp="1"/>
          </p:cNvSpPr>
          <p:nvPr>
            <p:ph type="sldNum" sz="quarter" idx="12"/>
          </p:nvPr>
        </p:nvSpPr>
        <p:spPr>
          <a:xfrm>
            <a:off x="8610600" y="6356350"/>
            <a:ext cx="27432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fld id="{37E6D4C9-3D8F-4A5C-83CD-5EF173EF4385}" type="slidenum">
              <a:rPr lang="en-US" smtClean="0"/>
              <a:pPr/>
              <a:t>‹#›</a:t>
            </a:fld>
            <a:endParaRPr lang="en-US"/>
          </a:p>
        </p:txBody>
      </p:sp>
    </p:spTree>
    <p:extLst>
      <p:ext uri="{BB962C8B-B14F-4D97-AF65-F5344CB8AC3E}">
        <p14:creationId xmlns:p14="http://schemas.microsoft.com/office/powerpoint/2010/main" val="309943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F220164-A140-5449-62FC-67B0B1FFFEDB}"/>
              </a:ext>
            </a:extLst>
          </p:cNvPr>
          <p:cNvSpPr>
            <a:spLocks noGrp="1"/>
          </p:cNvSpPr>
          <p:nvPr>
            <p:ph type="pic" idx="1"/>
          </p:nvPr>
        </p:nvSpPr>
        <p:spPr>
          <a:xfrm>
            <a:off x="5805714" y="1727651"/>
            <a:ext cx="5706152" cy="4484463"/>
          </a:xfrm>
        </p:spPr>
        <p:txBody>
          <a:bodyPr/>
          <a:lstStyle>
            <a:lvl1pPr marL="0" indent="0">
              <a:buNone/>
              <a:defRPr sz="2200">
                <a:latin typeface="Times New Roman" panose="02020603050405020304" pitchFamily="18" charset="0"/>
                <a:cs typeface="Times New Roman" panose="0202060305040502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9D7E41-6E4C-77BE-EB2A-CE04F1E23C1D}"/>
              </a:ext>
            </a:extLst>
          </p:cNvPr>
          <p:cNvSpPr>
            <a:spLocks noGrp="1"/>
          </p:cNvSpPr>
          <p:nvPr>
            <p:ph type="body" sz="half" idx="2"/>
          </p:nvPr>
        </p:nvSpPr>
        <p:spPr>
          <a:xfrm>
            <a:off x="680134" y="1727651"/>
            <a:ext cx="4283752" cy="4426817"/>
          </a:xfrm>
        </p:spPr>
        <p:txBody>
          <a:bodyPr/>
          <a:lstStyle>
            <a:lvl1pPr marL="0" indent="0">
              <a:buNone/>
              <a:defRPr sz="2200">
                <a:latin typeface="Times New Roman" panose="02020603050405020304" pitchFamily="18" charset="0"/>
                <a:cs typeface="Times New Roman" panose="0202060305040502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Title 1">
            <a:extLst>
              <a:ext uri="{FF2B5EF4-FFF2-40B4-BE49-F238E27FC236}">
                <a16:creationId xmlns:a16="http://schemas.microsoft.com/office/drawing/2014/main" id="{CE828501-3FAB-7B58-EB97-07591DD36BD5}"/>
              </a:ext>
            </a:extLst>
          </p:cNvPr>
          <p:cNvSpPr txBox="1">
            <a:spLocks/>
          </p:cNvSpPr>
          <p:nvPr userDrawn="1"/>
        </p:nvSpPr>
        <p:spPr>
          <a:xfrm>
            <a:off x="631372" y="202180"/>
            <a:ext cx="10929257" cy="63965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200" kern="1200">
                <a:solidFill>
                  <a:schemeClr val="tx1"/>
                </a:solidFill>
                <a:latin typeface="+mj-lt"/>
                <a:ea typeface="+mj-ea"/>
                <a:cs typeface="+mj-cs"/>
              </a:defRPr>
            </a:lvl1pPr>
          </a:lstStyle>
          <a:p>
            <a:pPr>
              <a:lnSpc>
                <a:spcPct val="115000"/>
              </a:lnSpc>
            </a:pP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BÀI 15: ÁP SUẤT TRÊN MỘT BỀ MẶT</a:t>
            </a:r>
            <a:endParaRPr lang="en-US" sz="28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5" name="Title 1">
            <a:extLst>
              <a:ext uri="{FF2B5EF4-FFF2-40B4-BE49-F238E27FC236}">
                <a16:creationId xmlns:a16="http://schemas.microsoft.com/office/drawing/2014/main" id="{EDA4477B-B8B3-EA84-CFF6-24A0826005E3}"/>
              </a:ext>
            </a:extLst>
          </p:cNvPr>
          <p:cNvSpPr>
            <a:spLocks noGrp="1"/>
          </p:cNvSpPr>
          <p:nvPr>
            <p:ph type="title" hasCustomPrompt="1"/>
          </p:nvPr>
        </p:nvSpPr>
        <p:spPr>
          <a:xfrm>
            <a:off x="680134" y="1074509"/>
            <a:ext cx="8463866" cy="536577"/>
          </a:xfrm>
          <a:prstGeom prst="rect">
            <a:avLst/>
          </a:prstGeom>
        </p:spPr>
        <p:txBody>
          <a:bodyPr anchor="t">
            <a:normAutofit/>
          </a:bodyPr>
          <a:lstStyle>
            <a:lvl1pPr algn="l">
              <a:defRPr sz="2400" b="1">
                <a:solidFill>
                  <a:schemeClr val="accent1"/>
                </a:solidFill>
                <a:latin typeface="Times New Roman" panose="02020603050405020304" pitchFamily="18" charset="0"/>
                <a:cs typeface="Times New Roman" panose="02020603050405020304" pitchFamily="18" charset="0"/>
              </a:defRPr>
            </a:lvl1pPr>
          </a:lstStyle>
          <a:p>
            <a:r>
              <a:rPr lang="en-US" dirty="0"/>
              <a:t>2. </a:t>
            </a:r>
            <a:r>
              <a:rPr lang="en-US" dirty="0" err="1"/>
              <a:t>Tác</a:t>
            </a:r>
            <a:r>
              <a:rPr lang="en-US" dirty="0"/>
              <a:t> </a:t>
            </a:r>
            <a:r>
              <a:rPr lang="en-US" dirty="0" err="1"/>
              <a:t>dụng</a:t>
            </a:r>
            <a:r>
              <a:rPr lang="en-US" dirty="0"/>
              <a:t> </a:t>
            </a:r>
            <a:r>
              <a:rPr lang="en-US" dirty="0" err="1"/>
              <a:t>của</a:t>
            </a:r>
            <a:r>
              <a:rPr lang="en-US" dirty="0"/>
              <a:t> </a:t>
            </a:r>
            <a:r>
              <a:rPr lang="en-US" dirty="0" err="1"/>
              <a:t>áp</a:t>
            </a:r>
            <a:r>
              <a:rPr lang="en-US" dirty="0"/>
              <a:t> </a:t>
            </a:r>
            <a:r>
              <a:rPr lang="en-US" dirty="0" err="1"/>
              <a:t>lực</a:t>
            </a:r>
            <a:r>
              <a:rPr lang="en-US" dirty="0"/>
              <a:t> </a:t>
            </a:r>
            <a:r>
              <a:rPr lang="en-US" dirty="0" err="1"/>
              <a:t>phụ</a:t>
            </a:r>
            <a:r>
              <a:rPr lang="en-US" dirty="0"/>
              <a:t> </a:t>
            </a:r>
            <a:r>
              <a:rPr lang="en-US" dirty="0" err="1"/>
              <a:t>thuộc</a:t>
            </a:r>
            <a:r>
              <a:rPr lang="en-US" dirty="0"/>
              <a:t> </a:t>
            </a:r>
            <a:r>
              <a:rPr lang="en-US" dirty="0" err="1"/>
              <a:t>vào</a:t>
            </a:r>
            <a:r>
              <a:rPr lang="en-US" dirty="0"/>
              <a:t> </a:t>
            </a:r>
            <a:r>
              <a:rPr lang="en-US" dirty="0" err="1"/>
              <a:t>những</a:t>
            </a:r>
            <a:r>
              <a:rPr lang="en-US" dirty="0"/>
              <a:t> </a:t>
            </a:r>
            <a:r>
              <a:rPr lang="en-US" dirty="0" err="1"/>
              <a:t>yếu</a:t>
            </a:r>
            <a:r>
              <a:rPr lang="en-US" dirty="0"/>
              <a:t> </a:t>
            </a:r>
            <a:r>
              <a:rPr lang="en-US" dirty="0" err="1"/>
              <a:t>tố</a:t>
            </a:r>
            <a:r>
              <a:rPr lang="en-US" dirty="0"/>
              <a:t> </a:t>
            </a:r>
            <a:r>
              <a:rPr lang="en-US" dirty="0" err="1"/>
              <a:t>nào</a:t>
            </a:r>
            <a:r>
              <a:rPr lang="en-US" dirty="0"/>
              <a:t>?</a:t>
            </a:r>
          </a:p>
        </p:txBody>
      </p:sp>
    </p:spTree>
    <p:extLst>
      <p:ext uri="{BB962C8B-B14F-4D97-AF65-F5344CB8AC3E}">
        <p14:creationId xmlns:p14="http://schemas.microsoft.com/office/powerpoint/2010/main" val="3080853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F220164-A140-5449-62FC-67B0B1FFFEDB}"/>
              </a:ext>
            </a:extLst>
          </p:cNvPr>
          <p:cNvSpPr>
            <a:spLocks noGrp="1"/>
          </p:cNvSpPr>
          <p:nvPr>
            <p:ph type="pic" idx="1"/>
          </p:nvPr>
        </p:nvSpPr>
        <p:spPr>
          <a:xfrm>
            <a:off x="5515429" y="1074509"/>
            <a:ext cx="5996437" cy="5137605"/>
          </a:xfrm>
        </p:spPr>
        <p:txBody>
          <a:bodyPr/>
          <a:lstStyle>
            <a:lvl1pPr marL="0" indent="0">
              <a:buNone/>
              <a:defRPr sz="2200">
                <a:latin typeface="Times New Roman" panose="02020603050405020304" pitchFamily="18" charset="0"/>
                <a:cs typeface="Times New Roman" panose="0202060305040502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29D7E41-6E4C-77BE-EB2A-CE04F1E23C1D}"/>
              </a:ext>
            </a:extLst>
          </p:cNvPr>
          <p:cNvSpPr>
            <a:spLocks noGrp="1"/>
          </p:cNvSpPr>
          <p:nvPr>
            <p:ph type="body" sz="half" idx="2"/>
          </p:nvPr>
        </p:nvSpPr>
        <p:spPr>
          <a:xfrm>
            <a:off x="680134" y="1727651"/>
            <a:ext cx="4283752" cy="4426817"/>
          </a:xfrm>
        </p:spPr>
        <p:txBody>
          <a:bodyPr/>
          <a:lstStyle>
            <a:lvl1pPr marL="0" indent="0">
              <a:buNone/>
              <a:defRPr sz="2200">
                <a:latin typeface="Times New Roman" panose="02020603050405020304" pitchFamily="18" charset="0"/>
                <a:cs typeface="Times New Roman" panose="0202060305040502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Title 1">
            <a:extLst>
              <a:ext uri="{FF2B5EF4-FFF2-40B4-BE49-F238E27FC236}">
                <a16:creationId xmlns:a16="http://schemas.microsoft.com/office/drawing/2014/main" id="{EDA4477B-B8B3-EA84-CFF6-24A0826005E3}"/>
              </a:ext>
            </a:extLst>
          </p:cNvPr>
          <p:cNvSpPr>
            <a:spLocks noGrp="1"/>
          </p:cNvSpPr>
          <p:nvPr>
            <p:ph type="title" hasCustomPrompt="1"/>
          </p:nvPr>
        </p:nvSpPr>
        <p:spPr>
          <a:xfrm>
            <a:off x="680134" y="1074509"/>
            <a:ext cx="3703180" cy="536577"/>
          </a:xfrm>
          <a:prstGeom prst="rect">
            <a:avLst/>
          </a:prstGeom>
        </p:spPr>
        <p:txBody>
          <a:bodyPr anchor="t">
            <a:normAutofit/>
          </a:bodyPr>
          <a:lstStyle>
            <a:lvl1pPr algn="l">
              <a:defRPr sz="2400" b="1">
                <a:solidFill>
                  <a:schemeClr val="accent1"/>
                </a:solidFill>
                <a:latin typeface="Times New Roman" panose="02020603050405020304" pitchFamily="18" charset="0"/>
                <a:cs typeface="Times New Roman" panose="02020603050405020304" pitchFamily="18" charset="0"/>
              </a:defRPr>
            </a:lvl1pPr>
          </a:lstStyle>
          <a:p>
            <a:r>
              <a:rPr lang="en-US" dirty="0"/>
              <a:t>3. </a:t>
            </a:r>
            <a:r>
              <a:rPr lang="en-US" dirty="0" err="1"/>
              <a:t>Công</a:t>
            </a:r>
            <a:r>
              <a:rPr lang="en-US" dirty="0"/>
              <a:t> </a:t>
            </a:r>
            <a:r>
              <a:rPr lang="en-US" dirty="0" err="1"/>
              <a:t>thức</a:t>
            </a:r>
            <a:r>
              <a:rPr lang="en-US" dirty="0"/>
              <a:t> </a:t>
            </a:r>
            <a:r>
              <a:rPr lang="en-US" dirty="0" err="1"/>
              <a:t>tính</a:t>
            </a:r>
            <a:r>
              <a:rPr lang="en-US" dirty="0"/>
              <a:t> </a:t>
            </a:r>
            <a:r>
              <a:rPr lang="en-US" dirty="0" err="1"/>
              <a:t>áp</a:t>
            </a:r>
            <a:r>
              <a:rPr lang="en-US" dirty="0"/>
              <a:t> </a:t>
            </a:r>
            <a:r>
              <a:rPr lang="en-US" dirty="0" err="1"/>
              <a:t>suất</a:t>
            </a:r>
            <a:r>
              <a:rPr lang="en-US" dirty="0"/>
              <a:t>.</a:t>
            </a:r>
          </a:p>
        </p:txBody>
      </p:sp>
    </p:spTree>
    <p:extLst>
      <p:ext uri="{BB962C8B-B14F-4D97-AF65-F5344CB8AC3E}">
        <p14:creationId xmlns:p14="http://schemas.microsoft.com/office/powerpoint/2010/main" val="3512886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F220164-A140-5449-62FC-67B0B1FFFEDB}"/>
              </a:ext>
            </a:extLst>
          </p:cNvPr>
          <p:cNvSpPr>
            <a:spLocks noGrp="1"/>
          </p:cNvSpPr>
          <p:nvPr>
            <p:ph type="pic" idx="1"/>
          </p:nvPr>
        </p:nvSpPr>
        <p:spPr>
          <a:xfrm>
            <a:off x="5515429" y="1727651"/>
            <a:ext cx="5996437" cy="4484463"/>
          </a:xfrm>
        </p:spPr>
        <p:txBody>
          <a:bodyPr/>
          <a:lstStyle>
            <a:lvl1pPr marL="0" indent="0">
              <a:buNone/>
              <a:defRPr sz="2200">
                <a:latin typeface="Times New Roman" panose="02020603050405020304" pitchFamily="18" charset="0"/>
                <a:cs typeface="Times New Roman" panose="0202060305040502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29D7E41-6E4C-77BE-EB2A-CE04F1E23C1D}"/>
              </a:ext>
            </a:extLst>
          </p:cNvPr>
          <p:cNvSpPr>
            <a:spLocks noGrp="1"/>
          </p:cNvSpPr>
          <p:nvPr>
            <p:ph type="body" sz="half" idx="2"/>
          </p:nvPr>
        </p:nvSpPr>
        <p:spPr>
          <a:xfrm>
            <a:off x="680134" y="1727651"/>
            <a:ext cx="4283752" cy="4426817"/>
          </a:xfrm>
        </p:spPr>
        <p:txBody>
          <a:bodyPr/>
          <a:lstStyle>
            <a:lvl1pPr marL="0" indent="0">
              <a:buNone/>
              <a:defRPr sz="2200">
                <a:latin typeface="Times New Roman" panose="02020603050405020304" pitchFamily="18" charset="0"/>
                <a:cs typeface="Times New Roman" panose="0202060305040502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Title 1">
            <a:extLst>
              <a:ext uri="{FF2B5EF4-FFF2-40B4-BE49-F238E27FC236}">
                <a16:creationId xmlns:a16="http://schemas.microsoft.com/office/drawing/2014/main" id="{EDA4477B-B8B3-EA84-CFF6-24A0826005E3}"/>
              </a:ext>
            </a:extLst>
          </p:cNvPr>
          <p:cNvSpPr>
            <a:spLocks noGrp="1"/>
          </p:cNvSpPr>
          <p:nvPr>
            <p:ph type="title" hasCustomPrompt="1"/>
          </p:nvPr>
        </p:nvSpPr>
        <p:spPr>
          <a:xfrm>
            <a:off x="680133" y="1074509"/>
            <a:ext cx="6286723" cy="536577"/>
          </a:xfrm>
          <a:prstGeom prst="rect">
            <a:avLst/>
          </a:prstGeom>
        </p:spPr>
        <p:txBody>
          <a:bodyPr anchor="t">
            <a:normAutofit/>
          </a:bodyPr>
          <a:lstStyle>
            <a:lvl1pPr algn="l">
              <a:defRPr sz="2400" b="1">
                <a:solidFill>
                  <a:schemeClr val="accent1"/>
                </a:solidFill>
                <a:latin typeface="Times New Roman" panose="02020603050405020304" pitchFamily="18" charset="0"/>
                <a:cs typeface="Times New Roman" panose="02020603050405020304" pitchFamily="18" charset="0"/>
              </a:defRPr>
            </a:lvl1pPr>
          </a:lstStyle>
          <a:p>
            <a:r>
              <a:rPr lang="en-US" dirty="0"/>
              <a:t>4. </a:t>
            </a:r>
            <a:r>
              <a:rPr lang="en-US" dirty="0" err="1"/>
              <a:t>Công</a:t>
            </a:r>
            <a:r>
              <a:rPr lang="en-US" dirty="0"/>
              <a:t> </a:t>
            </a:r>
            <a:r>
              <a:rPr lang="en-US" dirty="0" err="1"/>
              <a:t>dụng</a:t>
            </a:r>
            <a:r>
              <a:rPr lang="en-US" dirty="0"/>
              <a:t> </a:t>
            </a:r>
            <a:r>
              <a:rPr lang="en-US" dirty="0" err="1"/>
              <a:t>của</a:t>
            </a:r>
            <a:r>
              <a:rPr lang="en-US" dirty="0"/>
              <a:t> </a:t>
            </a:r>
            <a:r>
              <a:rPr lang="en-US" dirty="0" err="1"/>
              <a:t>việc</a:t>
            </a:r>
            <a:r>
              <a:rPr lang="en-US" dirty="0"/>
              <a:t> tang </a:t>
            </a:r>
            <a:r>
              <a:rPr lang="en-US" dirty="0" err="1"/>
              <a:t>giảm</a:t>
            </a:r>
            <a:r>
              <a:rPr lang="en-US" dirty="0"/>
              <a:t> </a:t>
            </a:r>
            <a:r>
              <a:rPr lang="en-US" dirty="0" err="1"/>
              <a:t>áp</a:t>
            </a:r>
            <a:r>
              <a:rPr lang="en-US" dirty="0"/>
              <a:t> </a:t>
            </a:r>
            <a:r>
              <a:rPr lang="en-US" dirty="0" err="1"/>
              <a:t>suất</a:t>
            </a:r>
            <a:r>
              <a:rPr lang="en-US" dirty="0"/>
              <a:t>.</a:t>
            </a:r>
          </a:p>
        </p:txBody>
      </p:sp>
    </p:spTree>
    <p:extLst>
      <p:ext uri="{BB962C8B-B14F-4D97-AF65-F5344CB8AC3E}">
        <p14:creationId xmlns:p14="http://schemas.microsoft.com/office/powerpoint/2010/main" val="2065139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173BD-B282-300D-A4D6-BC380CF2D3A5}"/>
              </a:ext>
            </a:extLst>
          </p:cNvPr>
          <p:cNvSpPr>
            <a:spLocks noGrp="1"/>
          </p:cNvSpPr>
          <p:nvPr>
            <p:ph type="ctrTitle"/>
          </p:nvPr>
        </p:nvSpPr>
        <p:spPr>
          <a:xfrm>
            <a:off x="631371" y="1354592"/>
            <a:ext cx="10929258" cy="2387600"/>
          </a:xfrm>
          <a:prstGeom prst="rect">
            <a:avLst/>
          </a:prstGeom>
        </p:spPr>
        <p:txBody>
          <a:bodyPr anchor="b"/>
          <a:lstStyle>
            <a:lvl1pPr algn="ctr">
              <a:defRPr sz="6000">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Subtitle 2">
            <a:extLst>
              <a:ext uri="{FF2B5EF4-FFF2-40B4-BE49-F238E27FC236}">
                <a16:creationId xmlns:a16="http://schemas.microsoft.com/office/drawing/2014/main" id="{D161E0E6-68CE-C683-19D7-AAA4CBBB12AD}"/>
              </a:ext>
            </a:extLst>
          </p:cNvPr>
          <p:cNvSpPr>
            <a:spLocks noGrp="1"/>
          </p:cNvSpPr>
          <p:nvPr>
            <p:ph type="subTitle" idx="1"/>
          </p:nvPr>
        </p:nvSpPr>
        <p:spPr>
          <a:xfrm>
            <a:off x="631371" y="3892323"/>
            <a:ext cx="10929258" cy="1655762"/>
          </a:xfrm>
        </p:spPr>
        <p:txBody>
          <a:bodyPr/>
          <a:lstStyle>
            <a:lvl1pPr marL="0" indent="0" algn="ctr">
              <a:buNone/>
              <a:defRPr sz="240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9658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7DC70A-119E-A7B4-F3F3-FCECAA5BAE85}"/>
              </a:ext>
            </a:extLst>
          </p:cNvPr>
          <p:cNvSpPr>
            <a:spLocks noGrp="1"/>
          </p:cNvSpPr>
          <p:nvPr>
            <p:ph idx="1"/>
          </p:nvPr>
        </p:nvSpPr>
        <p:spPr>
          <a:xfrm>
            <a:off x="624113" y="1364343"/>
            <a:ext cx="10929257" cy="5128531"/>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17381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C5498-4A9D-1DD5-01EF-5E2D7EF8DD45}"/>
              </a:ext>
            </a:extLst>
          </p:cNvPr>
          <p:cNvSpPr>
            <a:spLocks noGrp="1"/>
          </p:cNvSpPr>
          <p:nvPr>
            <p:ph type="title"/>
          </p:nvPr>
        </p:nvSpPr>
        <p:spPr>
          <a:xfrm>
            <a:off x="624113" y="1114653"/>
            <a:ext cx="10931074" cy="2852737"/>
          </a:xfrm>
          <a:prstGeom prst="rect">
            <a:avLst/>
          </a:prstGeom>
        </p:spPr>
        <p:txBody>
          <a:bodyPr anchor="b"/>
          <a:lstStyle>
            <a:lvl1pPr>
              <a:defRPr sz="600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B4E9A9DE-89C7-B65B-05D2-C824D5F20CD8}"/>
              </a:ext>
            </a:extLst>
          </p:cNvPr>
          <p:cNvSpPr>
            <a:spLocks noGrp="1"/>
          </p:cNvSpPr>
          <p:nvPr>
            <p:ph type="body" idx="1"/>
          </p:nvPr>
        </p:nvSpPr>
        <p:spPr>
          <a:xfrm>
            <a:off x="624113" y="4589463"/>
            <a:ext cx="10931074" cy="1500187"/>
          </a:xfrm>
        </p:spPr>
        <p:txBody>
          <a:bodyPr/>
          <a:lstStyle>
            <a:lvl1pPr marL="0" indent="0">
              <a:buNone/>
              <a:defRPr sz="2400">
                <a:solidFill>
                  <a:schemeClr val="tx1">
                    <a:tint val="75000"/>
                  </a:schemeClr>
                </a:solidFill>
                <a:latin typeface="Times New Roman" panose="02020603050405020304" pitchFamily="18" charset="0"/>
                <a:cs typeface="Times New Roman" panose="02020603050405020304"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524818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1BA0FCE-D14C-5A59-39CA-CBF23941BC07}"/>
              </a:ext>
            </a:extLst>
          </p:cNvPr>
          <p:cNvSpPr>
            <a:spLocks noGrp="1"/>
          </p:cNvSpPr>
          <p:nvPr>
            <p:ph type="body" idx="1"/>
          </p:nvPr>
        </p:nvSpPr>
        <p:spPr>
          <a:xfrm>
            <a:off x="622078" y="1173163"/>
            <a:ext cx="5157787" cy="823912"/>
          </a:xfrm>
        </p:spPr>
        <p:txBody>
          <a:bodyPr anchor="b"/>
          <a:lstStyle>
            <a:lvl1pPr marL="0" indent="0">
              <a:buNone/>
              <a:defRPr sz="2400" b="1">
                <a:latin typeface="Times New Roman" panose="02020603050405020304" pitchFamily="18" charset="0"/>
                <a:cs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2EDB1FB-D5EC-39EC-4968-D6395AFDEA54}"/>
              </a:ext>
            </a:extLst>
          </p:cNvPr>
          <p:cNvSpPr>
            <a:spLocks noGrp="1"/>
          </p:cNvSpPr>
          <p:nvPr>
            <p:ph sz="half" idx="2"/>
          </p:nvPr>
        </p:nvSpPr>
        <p:spPr>
          <a:xfrm>
            <a:off x="622078" y="2229303"/>
            <a:ext cx="5157787" cy="393926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4FBC550B-A81E-8F59-C852-18C3ABF43D15}"/>
              </a:ext>
            </a:extLst>
          </p:cNvPr>
          <p:cNvSpPr>
            <a:spLocks noGrp="1"/>
          </p:cNvSpPr>
          <p:nvPr>
            <p:ph type="body" sz="quarter" idx="3"/>
          </p:nvPr>
        </p:nvSpPr>
        <p:spPr>
          <a:xfrm>
            <a:off x="6288312" y="1173163"/>
            <a:ext cx="5183188" cy="823912"/>
          </a:xfrm>
        </p:spPr>
        <p:txBody>
          <a:bodyPr anchor="b"/>
          <a:lstStyle>
            <a:lvl1pPr marL="0" indent="0">
              <a:buNone/>
              <a:defRPr sz="2400" b="1">
                <a:latin typeface="Times New Roman" panose="02020603050405020304" pitchFamily="18" charset="0"/>
                <a:cs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750AE5-D5BD-4385-8119-2F9471DA52E5}"/>
              </a:ext>
            </a:extLst>
          </p:cNvPr>
          <p:cNvSpPr>
            <a:spLocks noGrp="1"/>
          </p:cNvSpPr>
          <p:nvPr>
            <p:ph sz="quarter" idx="4"/>
          </p:nvPr>
        </p:nvSpPr>
        <p:spPr>
          <a:xfrm>
            <a:off x="6288312" y="2229303"/>
            <a:ext cx="5183188" cy="393926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58259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2FF34-6E54-0980-E440-556478159F63}"/>
              </a:ext>
            </a:extLst>
          </p:cNvPr>
          <p:cNvSpPr>
            <a:spLocks noGrp="1"/>
          </p:cNvSpPr>
          <p:nvPr>
            <p:ph type="title"/>
          </p:nvPr>
        </p:nvSpPr>
        <p:spPr>
          <a:xfrm>
            <a:off x="680134" y="1074509"/>
            <a:ext cx="4283752" cy="1055460"/>
          </a:xfrm>
          <a:prstGeom prst="rect">
            <a:avLst/>
          </a:prstGeom>
        </p:spPr>
        <p:txBody>
          <a:bodyPr anchor="b"/>
          <a:lstStyle>
            <a:lvl1pPr>
              <a:defRPr sz="3200">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Picture Placeholder 2">
            <a:extLst>
              <a:ext uri="{FF2B5EF4-FFF2-40B4-BE49-F238E27FC236}">
                <a16:creationId xmlns:a16="http://schemas.microsoft.com/office/drawing/2014/main" id="{6F220164-A140-5449-62FC-67B0B1FFFEDB}"/>
              </a:ext>
            </a:extLst>
          </p:cNvPr>
          <p:cNvSpPr>
            <a:spLocks noGrp="1"/>
          </p:cNvSpPr>
          <p:nvPr>
            <p:ph type="pic" idx="1"/>
          </p:nvPr>
        </p:nvSpPr>
        <p:spPr>
          <a:xfrm>
            <a:off x="5183188" y="1074509"/>
            <a:ext cx="6328678" cy="5137605"/>
          </a:xfrm>
        </p:spPr>
        <p:txBody>
          <a:bodyPr/>
          <a:lstStyle>
            <a:lvl1pPr marL="0" indent="0">
              <a:buNone/>
              <a:defRPr sz="3200">
                <a:latin typeface="Times New Roman" panose="02020603050405020304" pitchFamily="18" charset="0"/>
                <a:cs typeface="Times New Roman" panose="0202060305040502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9D7E41-6E4C-77BE-EB2A-CE04F1E23C1D}"/>
              </a:ext>
            </a:extLst>
          </p:cNvPr>
          <p:cNvSpPr>
            <a:spLocks noGrp="1"/>
          </p:cNvSpPr>
          <p:nvPr>
            <p:ph type="body" sz="half" idx="2"/>
          </p:nvPr>
        </p:nvSpPr>
        <p:spPr>
          <a:xfrm>
            <a:off x="680134" y="2293254"/>
            <a:ext cx="4283752" cy="3861214"/>
          </a:xfrm>
        </p:spPr>
        <p:txBody>
          <a:bodyPr/>
          <a:lstStyle>
            <a:lvl1pPr marL="0" indent="0">
              <a:buNone/>
              <a:defRPr sz="1600">
                <a:latin typeface="Times New Roman" panose="02020603050405020304" pitchFamily="18" charset="0"/>
                <a:cs typeface="Times New Roman" panose="0202060305040502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97992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376793E-74BB-D181-F00E-B2F7D33758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a:extLst>
              <a:ext uri="{FF2B5EF4-FFF2-40B4-BE49-F238E27FC236}">
                <a16:creationId xmlns:a16="http://schemas.microsoft.com/office/drawing/2014/main" id="{92E333AF-A57E-FB9E-F4E6-CF7C4A59F39D}"/>
              </a:ext>
            </a:extLst>
          </p:cNvPr>
          <p:cNvSpPr txBox="1">
            <a:spLocks/>
          </p:cNvSpPr>
          <p:nvPr userDrawn="1"/>
        </p:nvSpPr>
        <p:spPr>
          <a:xfrm>
            <a:off x="631372" y="202180"/>
            <a:ext cx="10929257" cy="63965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200" kern="1200">
                <a:solidFill>
                  <a:schemeClr val="tx1"/>
                </a:solidFill>
                <a:latin typeface="+mj-lt"/>
                <a:ea typeface="+mj-ea"/>
                <a:cs typeface="+mj-cs"/>
              </a:defRPr>
            </a:lvl1pPr>
          </a:lstStyle>
          <a:p>
            <a:pPr>
              <a:lnSpc>
                <a:spcPct val="115000"/>
              </a:lnSpc>
            </a:pP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BÀI 15: ÁP SUẤT TRÊN MỘT BỀ MẶT</a:t>
            </a:r>
            <a:endParaRPr lang="en-US" sz="2800" dirty="0">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780153101"/>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49" r:id="rId5"/>
    <p:sldLayoutId id="2147483650" r:id="rId6"/>
    <p:sldLayoutId id="2147483651" r:id="rId7"/>
    <p:sldLayoutId id="2147483653" r:id="rId8"/>
    <p:sldLayoutId id="2147483657" r:id="rId9"/>
    <p:sldLayoutId id="2147483658" r:id="rId10"/>
  </p:sldLayoutIdLst>
  <p:txStyles>
    <p:titleStyle>
      <a:lvl1pPr algn="ctr" defTabSz="914400" rtl="0" eaLnBrk="1" latinLnBrk="0" hangingPunct="1">
        <a:lnSpc>
          <a:spcPct val="90000"/>
        </a:lnSpc>
        <a:spcBef>
          <a:spcPct val="0"/>
        </a:spcBef>
        <a:buNone/>
        <a:defRPr sz="28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bin"/><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6F77A1ED-4C10-53A0-8C9F-DF40637EA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455998"/>
            <a:ext cx="12192000" cy="6858000"/>
          </a:xfrm>
          <a:prstGeom prst="rect">
            <a:avLst/>
          </a:prstGeom>
          <a:solidFill>
            <a:srgbClr val="FFFF00"/>
          </a:solidFill>
        </p:spPr>
      </p:pic>
      <p:sp>
        <p:nvSpPr>
          <p:cNvPr id="10" name="Title 8">
            <a:extLst>
              <a:ext uri="{FF2B5EF4-FFF2-40B4-BE49-F238E27FC236}">
                <a16:creationId xmlns:a16="http://schemas.microsoft.com/office/drawing/2014/main" id="{60347591-36D0-0F13-30BA-A05BC248F224}"/>
              </a:ext>
            </a:extLst>
          </p:cNvPr>
          <p:cNvSpPr txBox="1">
            <a:spLocks/>
          </p:cNvSpPr>
          <p:nvPr/>
        </p:nvSpPr>
        <p:spPr>
          <a:xfrm>
            <a:off x="4332512" y="787615"/>
            <a:ext cx="4386485" cy="435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Times New Roman" panose="02020603050405020304" pitchFamily="18" charset="0"/>
                <a:ea typeface="+mj-ea"/>
                <a:cs typeface="Times New Roman" panose="02020603050405020304" pitchFamily="18" charset="0"/>
              </a:defRPr>
            </a:lvl1pPr>
          </a:lstStyle>
          <a:p>
            <a:pPr>
              <a:lnSpc>
                <a:spcPct val="115000"/>
              </a:lnSpc>
            </a:pPr>
            <a:r>
              <a:rPr lang="en-US" sz="2800" dirty="0">
                <a:effectLst/>
                <a:latin typeface="Times New Roman" panose="02020603050405020304" pitchFamily="18" charset="0"/>
                <a:ea typeface="Times New Roman" panose="02020603050405020304" pitchFamily="18" charset="0"/>
              </a:rPr>
              <a:t>Thời gian thực hiện: 2 tiết</a:t>
            </a:r>
            <a:r>
              <a:rPr lang="en-US" sz="2800" dirty="0">
                <a:ea typeface="Times New Roman" panose="02020603050405020304" pitchFamily="18" charset="0"/>
              </a:rPr>
              <a:t>.</a:t>
            </a:r>
            <a:endParaRPr lang="en-US" sz="2800" dirty="0">
              <a:effectLst/>
              <a:latin typeface="Arial" panose="020B0604020202020204" pitchFamily="34" charset="0"/>
              <a:ea typeface="Arial" panose="020B0604020202020204" pitchFamily="34" charset="0"/>
            </a:endParaRPr>
          </a:p>
          <a:p>
            <a:pPr>
              <a:lnSpc>
                <a:spcPct val="115000"/>
              </a:lnSpc>
            </a:pPr>
            <a:endParaRPr lang="en-US" sz="2800" dirty="0">
              <a:effectLst/>
              <a:latin typeface="Arial" panose="020B0604020202020204" pitchFamily="34" charset="0"/>
              <a:ea typeface="Arial" panose="020B0604020202020204" pitchFamily="34" charset="0"/>
            </a:endParaRPr>
          </a:p>
        </p:txBody>
      </p:sp>
      <p:sp>
        <p:nvSpPr>
          <p:cNvPr id="4" name="Google Shape;727;p40">
            <a:extLst>
              <a:ext uri="{FF2B5EF4-FFF2-40B4-BE49-F238E27FC236}">
                <a16:creationId xmlns:a16="http://schemas.microsoft.com/office/drawing/2014/main" id="{12DD28C3-43EA-1ACD-BE46-1ED11869BE86}"/>
              </a:ext>
            </a:extLst>
          </p:cNvPr>
          <p:cNvSpPr/>
          <p:nvPr/>
        </p:nvSpPr>
        <p:spPr>
          <a:xfrm>
            <a:off x="2819269" y="5664466"/>
            <a:ext cx="695400" cy="695700"/>
          </a:xfrm>
          <a:prstGeom prst="ellipse">
            <a:avLst/>
          </a:prstGeom>
          <a:solidFill>
            <a:srgbClr val="FFFF00"/>
          </a:solidFill>
          <a:ln w="57150"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 name="Google Shape;729;p40">
            <a:extLst>
              <a:ext uri="{FF2B5EF4-FFF2-40B4-BE49-F238E27FC236}">
                <a16:creationId xmlns:a16="http://schemas.microsoft.com/office/drawing/2014/main" id="{B7A4C940-0185-12B4-076C-2D920120F174}"/>
              </a:ext>
            </a:extLst>
          </p:cNvPr>
          <p:cNvSpPr/>
          <p:nvPr/>
        </p:nvSpPr>
        <p:spPr>
          <a:xfrm>
            <a:off x="2177186" y="4603383"/>
            <a:ext cx="695400" cy="695700"/>
          </a:xfrm>
          <a:prstGeom prst="ellipse">
            <a:avLst/>
          </a:prstGeom>
          <a:solidFill>
            <a:srgbClr val="FFFF00"/>
          </a:solidFill>
          <a:ln w="57150"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a:p>
        </p:txBody>
      </p:sp>
      <p:sp>
        <p:nvSpPr>
          <p:cNvPr id="6" name="Google Shape;730;p40">
            <a:extLst>
              <a:ext uri="{FF2B5EF4-FFF2-40B4-BE49-F238E27FC236}">
                <a16:creationId xmlns:a16="http://schemas.microsoft.com/office/drawing/2014/main" id="{EA63193C-C43B-5498-7935-A6431947EECF}"/>
              </a:ext>
            </a:extLst>
          </p:cNvPr>
          <p:cNvSpPr/>
          <p:nvPr/>
        </p:nvSpPr>
        <p:spPr>
          <a:xfrm>
            <a:off x="802422" y="2287927"/>
            <a:ext cx="695400" cy="695700"/>
          </a:xfrm>
          <a:prstGeom prst="ellipse">
            <a:avLst/>
          </a:prstGeom>
          <a:solidFill>
            <a:srgbClr val="FFFF00"/>
          </a:solidFill>
          <a:ln w="57150"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 name="Google Shape;732;p40">
            <a:extLst>
              <a:ext uri="{FF2B5EF4-FFF2-40B4-BE49-F238E27FC236}">
                <a16:creationId xmlns:a16="http://schemas.microsoft.com/office/drawing/2014/main" id="{99E697DB-844F-E3A4-0604-701367483FE1}"/>
              </a:ext>
            </a:extLst>
          </p:cNvPr>
          <p:cNvSpPr/>
          <p:nvPr/>
        </p:nvSpPr>
        <p:spPr>
          <a:xfrm>
            <a:off x="1376648" y="3406044"/>
            <a:ext cx="695400" cy="695700"/>
          </a:xfrm>
          <a:prstGeom prst="ellipse">
            <a:avLst/>
          </a:prstGeom>
          <a:solidFill>
            <a:srgbClr val="FFFF00"/>
          </a:solidFill>
          <a:ln w="57150"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a:p>
        </p:txBody>
      </p:sp>
      <p:sp>
        <p:nvSpPr>
          <p:cNvPr id="8" name="Google Shape;733;p40">
            <a:extLst>
              <a:ext uri="{FF2B5EF4-FFF2-40B4-BE49-F238E27FC236}">
                <a16:creationId xmlns:a16="http://schemas.microsoft.com/office/drawing/2014/main" id="{7CE0F9E0-75BA-AEF4-C8CB-EB526BC92623}"/>
              </a:ext>
            </a:extLst>
          </p:cNvPr>
          <p:cNvSpPr txBox="1">
            <a:spLocks noGrp="1"/>
          </p:cNvSpPr>
          <p:nvPr/>
        </p:nvSpPr>
        <p:spPr>
          <a:xfrm flipH="1">
            <a:off x="2737069" y="5786716"/>
            <a:ext cx="859800" cy="45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Alatsi"/>
              <a:buNone/>
              <a:defRPr sz="3500" b="1" i="0" u="none" strike="noStrike" cap="none">
                <a:solidFill>
                  <a:schemeClr val="dk2"/>
                </a:solidFill>
                <a:latin typeface="Alatsi"/>
                <a:ea typeface="Alatsi"/>
                <a:cs typeface="Alatsi"/>
                <a:sym typeface="Alatsi"/>
              </a:defRPr>
            </a:lvl1pPr>
            <a:lvl2pPr marR="0" lvl="1" algn="ctr" rtl="0">
              <a:lnSpc>
                <a:spcPct val="100000"/>
              </a:lnSpc>
              <a:spcBef>
                <a:spcPts val="0"/>
              </a:spcBef>
              <a:spcAft>
                <a:spcPts val="0"/>
              </a:spcAft>
              <a:buClr>
                <a:schemeClr val="dk2"/>
              </a:buClr>
              <a:buSzPts val="3200"/>
              <a:buFont typeface="Alfa Slab One"/>
              <a:buNone/>
              <a:defRPr sz="3200" b="1" i="0" u="none" strike="noStrike" cap="none">
                <a:solidFill>
                  <a:schemeClr val="dk2"/>
                </a:solidFill>
                <a:latin typeface="Alfa Slab One"/>
                <a:ea typeface="Alfa Slab One"/>
                <a:cs typeface="Alfa Slab One"/>
                <a:sym typeface="Alfa Slab One"/>
              </a:defRPr>
            </a:lvl2pPr>
            <a:lvl3pPr marR="0" lvl="2" algn="ctr" rtl="0">
              <a:lnSpc>
                <a:spcPct val="100000"/>
              </a:lnSpc>
              <a:spcBef>
                <a:spcPts val="0"/>
              </a:spcBef>
              <a:spcAft>
                <a:spcPts val="0"/>
              </a:spcAft>
              <a:buClr>
                <a:schemeClr val="dk2"/>
              </a:buClr>
              <a:buSzPts val="3200"/>
              <a:buFont typeface="Alfa Slab One"/>
              <a:buNone/>
              <a:defRPr sz="3200" b="1" i="0" u="none" strike="noStrike" cap="none">
                <a:solidFill>
                  <a:schemeClr val="dk2"/>
                </a:solidFill>
                <a:latin typeface="Alfa Slab One"/>
                <a:ea typeface="Alfa Slab One"/>
                <a:cs typeface="Alfa Slab One"/>
                <a:sym typeface="Alfa Slab One"/>
              </a:defRPr>
            </a:lvl3pPr>
            <a:lvl4pPr marR="0" lvl="3" algn="ctr" rtl="0">
              <a:lnSpc>
                <a:spcPct val="100000"/>
              </a:lnSpc>
              <a:spcBef>
                <a:spcPts val="0"/>
              </a:spcBef>
              <a:spcAft>
                <a:spcPts val="0"/>
              </a:spcAft>
              <a:buClr>
                <a:schemeClr val="dk2"/>
              </a:buClr>
              <a:buSzPts val="3200"/>
              <a:buFont typeface="Alfa Slab One"/>
              <a:buNone/>
              <a:defRPr sz="3200" b="1" i="0" u="none" strike="noStrike" cap="none">
                <a:solidFill>
                  <a:schemeClr val="dk2"/>
                </a:solidFill>
                <a:latin typeface="Alfa Slab One"/>
                <a:ea typeface="Alfa Slab One"/>
                <a:cs typeface="Alfa Slab One"/>
                <a:sym typeface="Alfa Slab One"/>
              </a:defRPr>
            </a:lvl4pPr>
            <a:lvl5pPr marR="0" lvl="4" algn="ctr" rtl="0">
              <a:lnSpc>
                <a:spcPct val="100000"/>
              </a:lnSpc>
              <a:spcBef>
                <a:spcPts val="0"/>
              </a:spcBef>
              <a:spcAft>
                <a:spcPts val="0"/>
              </a:spcAft>
              <a:buClr>
                <a:schemeClr val="dk2"/>
              </a:buClr>
              <a:buSzPts val="3200"/>
              <a:buFont typeface="Alfa Slab One"/>
              <a:buNone/>
              <a:defRPr sz="3200" b="1" i="0" u="none" strike="noStrike" cap="none">
                <a:solidFill>
                  <a:schemeClr val="dk2"/>
                </a:solidFill>
                <a:latin typeface="Alfa Slab One"/>
                <a:ea typeface="Alfa Slab One"/>
                <a:cs typeface="Alfa Slab One"/>
                <a:sym typeface="Alfa Slab One"/>
              </a:defRPr>
            </a:lvl5pPr>
            <a:lvl6pPr marR="0" lvl="5" algn="ctr" rtl="0">
              <a:lnSpc>
                <a:spcPct val="100000"/>
              </a:lnSpc>
              <a:spcBef>
                <a:spcPts val="0"/>
              </a:spcBef>
              <a:spcAft>
                <a:spcPts val="0"/>
              </a:spcAft>
              <a:buClr>
                <a:schemeClr val="dk2"/>
              </a:buClr>
              <a:buSzPts val="3200"/>
              <a:buFont typeface="Alfa Slab One"/>
              <a:buNone/>
              <a:defRPr sz="3200" b="1" i="0" u="none" strike="noStrike" cap="none">
                <a:solidFill>
                  <a:schemeClr val="dk2"/>
                </a:solidFill>
                <a:latin typeface="Alfa Slab One"/>
                <a:ea typeface="Alfa Slab One"/>
                <a:cs typeface="Alfa Slab One"/>
                <a:sym typeface="Alfa Slab One"/>
              </a:defRPr>
            </a:lvl6pPr>
            <a:lvl7pPr marR="0" lvl="6" algn="ctr" rtl="0">
              <a:lnSpc>
                <a:spcPct val="100000"/>
              </a:lnSpc>
              <a:spcBef>
                <a:spcPts val="0"/>
              </a:spcBef>
              <a:spcAft>
                <a:spcPts val="0"/>
              </a:spcAft>
              <a:buClr>
                <a:schemeClr val="dk2"/>
              </a:buClr>
              <a:buSzPts val="3200"/>
              <a:buFont typeface="Alfa Slab One"/>
              <a:buNone/>
              <a:defRPr sz="3200" b="1" i="0" u="none" strike="noStrike" cap="none">
                <a:solidFill>
                  <a:schemeClr val="dk2"/>
                </a:solidFill>
                <a:latin typeface="Alfa Slab One"/>
                <a:ea typeface="Alfa Slab One"/>
                <a:cs typeface="Alfa Slab One"/>
                <a:sym typeface="Alfa Slab One"/>
              </a:defRPr>
            </a:lvl7pPr>
            <a:lvl8pPr marR="0" lvl="7" algn="ctr" rtl="0">
              <a:lnSpc>
                <a:spcPct val="100000"/>
              </a:lnSpc>
              <a:spcBef>
                <a:spcPts val="0"/>
              </a:spcBef>
              <a:spcAft>
                <a:spcPts val="0"/>
              </a:spcAft>
              <a:buClr>
                <a:schemeClr val="dk2"/>
              </a:buClr>
              <a:buSzPts val="3200"/>
              <a:buFont typeface="Alfa Slab One"/>
              <a:buNone/>
              <a:defRPr sz="3200" b="1" i="0" u="none" strike="noStrike" cap="none">
                <a:solidFill>
                  <a:schemeClr val="dk2"/>
                </a:solidFill>
                <a:latin typeface="Alfa Slab One"/>
                <a:ea typeface="Alfa Slab One"/>
                <a:cs typeface="Alfa Slab One"/>
                <a:sym typeface="Alfa Slab One"/>
              </a:defRPr>
            </a:lvl8pPr>
            <a:lvl9pPr marR="0" lvl="8" algn="ctr" rtl="0">
              <a:lnSpc>
                <a:spcPct val="100000"/>
              </a:lnSpc>
              <a:spcBef>
                <a:spcPts val="0"/>
              </a:spcBef>
              <a:spcAft>
                <a:spcPts val="0"/>
              </a:spcAft>
              <a:buClr>
                <a:schemeClr val="dk2"/>
              </a:buClr>
              <a:buSzPts val="3200"/>
              <a:buFont typeface="Alfa Slab One"/>
              <a:buNone/>
              <a:defRPr sz="3200" b="1" i="0" u="none" strike="noStrike" cap="none">
                <a:solidFill>
                  <a:schemeClr val="dk2"/>
                </a:solidFill>
                <a:latin typeface="Alfa Slab One"/>
                <a:ea typeface="Alfa Slab One"/>
                <a:cs typeface="Alfa Slab One"/>
                <a:sym typeface="Alfa Slab One"/>
              </a:defRPr>
            </a:lvl9pPr>
          </a:lstStyle>
          <a:p>
            <a:pPr marL="0" lvl="0" indent="0" algn="ctr" rtl="0">
              <a:spcBef>
                <a:spcPts val="0"/>
              </a:spcBef>
              <a:spcAft>
                <a:spcPts val="0"/>
              </a:spcAft>
              <a:buNone/>
            </a:pPr>
            <a:r>
              <a:rPr lang="en" sz="3200" dirty="0">
                <a:solidFill>
                  <a:srgbClr val="2E7422"/>
                </a:solidFill>
                <a:latin typeface="Times New Roman" panose="02020603050405020304" pitchFamily="18" charset="0"/>
                <a:cs typeface="Times New Roman" panose="02020603050405020304" pitchFamily="18" charset="0"/>
              </a:rPr>
              <a:t>04</a:t>
            </a:r>
            <a:endParaRPr sz="3200" dirty="0">
              <a:solidFill>
                <a:srgbClr val="2E7422"/>
              </a:solidFill>
              <a:latin typeface="Times New Roman" panose="02020603050405020304" pitchFamily="18" charset="0"/>
              <a:cs typeface="Times New Roman" panose="02020603050405020304" pitchFamily="18" charset="0"/>
            </a:endParaRPr>
          </a:p>
        </p:txBody>
      </p:sp>
      <p:sp>
        <p:nvSpPr>
          <p:cNvPr id="11" name="Google Shape;735;p40">
            <a:extLst>
              <a:ext uri="{FF2B5EF4-FFF2-40B4-BE49-F238E27FC236}">
                <a16:creationId xmlns:a16="http://schemas.microsoft.com/office/drawing/2014/main" id="{68F2DD57-8BB1-33AA-54FA-D97F94A5C6D0}"/>
              </a:ext>
            </a:extLst>
          </p:cNvPr>
          <p:cNvSpPr txBox="1">
            <a:spLocks noGrp="1"/>
          </p:cNvSpPr>
          <p:nvPr/>
        </p:nvSpPr>
        <p:spPr>
          <a:xfrm flipH="1">
            <a:off x="720047" y="2410189"/>
            <a:ext cx="859800" cy="45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Alatsi"/>
              <a:buNone/>
              <a:defRPr sz="3500" b="1" i="0" u="none" strike="noStrike" cap="none">
                <a:solidFill>
                  <a:schemeClr val="dk2"/>
                </a:solidFill>
                <a:latin typeface="Alatsi"/>
                <a:ea typeface="Alatsi"/>
                <a:cs typeface="Alatsi"/>
                <a:sym typeface="Alatsi"/>
              </a:defRPr>
            </a:lvl1pPr>
            <a:lvl2pPr marR="0" lvl="1" algn="ctr" rtl="0">
              <a:lnSpc>
                <a:spcPct val="100000"/>
              </a:lnSpc>
              <a:spcBef>
                <a:spcPts val="0"/>
              </a:spcBef>
              <a:spcAft>
                <a:spcPts val="0"/>
              </a:spcAft>
              <a:buClr>
                <a:schemeClr val="dk2"/>
              </a:buClr>
              <a:buSzPts val="3200"/>
              <a:buFont typeface="Alfa Slab One"/>
              <a:buNone/>
              <a:defRPr sz="3200" b="1" i="0" u="none" strike="noStrike" cap="none">
                <a:solidFill>
                  <a:schemeClr val="dk2"/>
                </a:solidFill>
                <a:latin typeface="Alfa Slab One"/>
                <a:ea typeface="Alfa Slab One"/>
                <a:cs typeface="Alfa Slab One"/>
                <a:sym typeface="Alfa Slab One"/>
              </a:defRPr>
            </a:lvl2pPr>
            <a:lvl3pPr marR="0" lvl="2" algn="ctr" rtl="0">
              <a:lnSpc>
                <a:spcPct val="100000"/>
              </a:lnSpc>
              <a:spcBef>
                <a:spcPts val="0"/>
              </a:spcBef>
              <a:spcAft>
                <a:spcPts val="0"/>
              </a:spcAft>
              <a:buClr>
                <a:schemeClr val="dk2"/>
              </a:buClr>
              <a:buSzPts val="3200"/>
              <a:buFont typeface="Alfa Slab One"/>
              <a:buNone/>
              <a:defRPr sz="3200" b="1" i="0" u="none" strike="noStrike" cap="none">
                <a:solidFill>
                  <a:schemeClr val="dk2"/>
                </a:solidFill>
                <a:latin typeface="Alfa Slab One"/>
                <a:ea typeface="Alfa Slab One"/>
                <a:cs typeface="Alfa Slab One"/>
                <a:sym typeface="Alfa Slab One"/>
              </a:defRPr>
            </a:lvl3pPr>
            <a:lvl4pPr marR="0" lvl="3" algn="ctr" rtl="0">
              <a:lnSpc>
                <a:spcPct val="100000"/>
              </a:lnSpc>
              <a:spcBef>
                <a:spcPts val="0"/>
              </a:spcBef>
              <a:spcAft>
                <a:spcPts val="0"/>
              </a:spcAft>
              <a:buClr>
                <a:schemeClr val="dk2"/>
              </a:buClr>
              <a:buSzPts val="3200"/>
              <a:buFont typeface="Alfa Slab One"/>
              <a:buNone/>
              <a:defRPr sz="3200" b="1" i="0" u="none" strike="noStrike" cap="none">
                <a:solidFill>
                  <a:schemeClr val="dk2"/>
                </a:solidFill>
                <a:latin typeface="Alfa Slab One"/>
                <a:ea typeface="Alfa Slab One"/>
                <a:cs typeface="Alfa Slab One"/>
                <a:sym typeface="Alfa Slab One"/>
              </a:defRPr>
            </a:lvl4pPr>
            <a:lvl5pPr marR="0" lvl="4" algn="ctr" rtl="0">
              <a:lnSpc>
                <a:spcPct val="100000"/>
              </a:lnSpc>
              <a:spcBef>
                <a:spcPts val="0"/>
              </a:spcBef>
              <a:spcAft>
                <a:spcPts val="0"/>
              </a:spcAft>
              <a:buClr>
                <a:schemeClr val="dk2"/>
              </a:buClr>
              <a:buSzPts val="3200"/>
              <a:buFont typeface="Alfa Slab One"/>
              <a:buNone/>
              <a:defRPr sz="3200" b="1" i="0" u="none" strike="noStrike" cap="none">
                <a:solidFill>
                  <a:schemeClr val="dk2"/>
                </a:solidFill>
                <a:latin typeface="Alfa Slab One"/>
                <a:ea typeface="Alfa Slab One"/>
                <a:cs typeface="Alfa Slab One"/>
                <a:sym typeface="Alfa Slab One"/>
              </a:defRPr>
            </a:lvl5pPr>
            <a:lvl6pPr marR="0" lvl="5" algn="ctr" rtl="0">
              <a:lnSpc>
                <a:spcPct val="100000"/>
              </a:lnSpc>
              <a:spcBef>
                <a:spcPts val="0"/>
              </a:spcBef>
              <a:spcAft>
                <a:spcPts val="0"/>
              </a:spcAft>
              <a:buClr>
                <a:schemeClr val="dk2"/>
              </a:buClr>
              <a:buSzPts val="3200"/>
              <a:buFont typeface="Alfa Slab One"/>
              <a:buNone/>
              <a:defRPr sz="3200" b="1" i="0" u="none" strike="noStrike" cap="none">
                <a:solidFill>
                  <a:schemeClr val="dk2"/>
                </a:solidFill>
                <a:latin typeface="Alfa Slab One"/>
                <a:ea typeface="Alfa Slab One"/>
                <a:cs typeface="Alfa Slab One"/>
                <a:sym typeface="Alfa Slab One"/>
              </a:defRPr>
            </a:lvl6pPr>
            <a:lvl7pPr marR="0" lvl="6" algn="ctr" rtl="0">
              <a:lnSpc>
                <a:spcPct val="100000"/>
              </a:lnSpc>
              <a:spcBef>
                <a:spcPts val="0"/>
              </a:spcBef>
              <a:spcAft>
                <a:spcPts val="0"/>
              </a:spcAft>
              <a:buClr>
                <a:schemeClr val="dk2"/>
              </a:buClr>
              <a:buSzPts val="3200"/>
              <a:buFont typeface="Alfa Slab One"/>
              <a:buNone/>
              <a:defRPr sz="3200" b="1" i="0" u="none" strike="noStrike" cap="none">
                <a:solidFill>
                  <a:schemeClr val="dk2"/>
                </a:solidFill>
                <a:latin typeface="Alfa Slab One"/>
                <a:ea typeface="Alfa Slab One"/>
                <a:cs typeface="Alfa Slab One"/>
                <a:sym typeface="Alfa Slab One"/>
              </a:defRPr>
            </a:lvl7pPr>
            <a:lvl8pPr marR="0" lvl="7" algn="ctr" rtl="0">
              <a:lnSpc>
                <a:spcPct val="100000"/>
              </a:lnSpc>
              <a:spcBef>
                <a:spcPts val="0"/>
              </a:spcBef>
              <a:spcAft>
                <a:spcPts val="0"/>
              </a:spcAft>
              <a:buClr>
                <a:schemeClr val="dk2"/>
              </a:buClr>
              <a:buSzPts val="3200"/>
              <a:buFont typeface="Alfa Slab One"/>
              <a:buNone/>
              <a:defRPr sz="3200" b="1" i="0" u="none" strike="noStrike" cap="none">
                <a:solidFill>
                  <a:schemeClr val="dk2"/>
                </a:solidFill>
                <a:latin typeface="Alfa Slab One"/>
                <a:ea typeface="Alfa Slab One"/>
                <a:cs typeface="Alfa Slab One"/>
                <a:sym typeface="Alfa Slab One"/>
              </a:defRPr>
            </a:lvl8pPr>
            <a:lvl9pPr marR="0" lvl="8" algn="ctr" rtl="0">
              <a:lnSpc>
                <a:spcPct val="100000"/>
              </a:lnSpc>
              <a:spcBef>
                <a:spcPts val="0"/>
              </a:spcBef>
              <a:spcAft>
                <a:spcPts val="0"/>
              </a:spcAft>
              <a:buClr>
                <a:schemeClr val="dk2"/>
              </a:buClr>
              <a:buSzPts val="3200"/>
              <a:buFont typeface="Alfa Slab One"/>
              <a:buNone/>
              <a:defRPr sz="3200" b="1" i="0" u="none" strike="noStrike" cap="none">
                <a:solidFill>
                  <a:schemeClr val="dk2"/>
                </a:solidFill>
                <a:latin typeface="Alfa Slab One"/>
                <a:ea typeface="Alfa Slab One"/>
                <a:cs typeface="Alfa Slab One"/>
                <a:sym typeface="Alfa Slab One"/>
              </a:defRPr>
            </a:lvl9pPr>
          </a:lstStyle>
          <a:p>
            <a:pPr marL="0" lvl="0" indent="0" algn="ctr" rtl="0">
              <a:spcBef>
                <a:spcPts val="0"/>
              </a:spcBef>
              <a:spcAft>
                <a:spcPts val="0"/>
              </a:spcAft>
              <a:buNone/>
            </a:pPr>
            <a:r>
              <a:rPr lang="en" sz="3200" dirty="0">
                <a:solidFill>
                  <a:srgbClr val="2E7422"/>
                </a:solidFill>
                <a:latin typeface="Times New Roman" panose="02020603050405020304" pitchFamily="18" charset="0"/>
                <a:cs typeface="Times New Roman" panose="02020603050405020304" pitchFamily="18" charset="0"/>
              </a:rPr>
              <a:t>01</a:t>
            </a:r>
            <a:endParaRPr sz="3200" dirty="0">
              <a:solidFill>
                <a:srgbClr val="2E7422"/>
              </a:solidFill>
              <a:latin typeface="Times New Roman" panose="02020603050405020304" pitchFamily="18" charset="0"/>
              <a:cs typeface="Times New Roman" panose="02020603050405020304" pitchFamily="18" charset="0"/>
            </a:endParaRPr>
          </a:p>
        </p:txBody>
      </p:sp>
      <p:sp>
        <p:nvSpPr>
          <p:cNvPr id="12" name="Google Shape;746;p40">
            <a:extLst>
              <a:ext uri="{FF2B5EF4-FFF2-40B4-BE49-F238E27FC236}">
                <a16:creationId xmlns:a16="http://schemas.microsoft.com/office/drawing/2014/main" id="{5DB40E2A-F915-DEB5-98A7-46F9AD25079F}"/>
              </a:ext>
            </a:extLst>
          </p:cNvPr>
          <p:cNvSpPr txBox="1">
            <a:spLocks noGrp="1"/>
          </p:cNvSpPr>
          <p:nvPr/>
        </p:nvSpPr>
        <p:spPr>
          <a:xfrm>
            <a:off x="1294448" y="3528306"/>
            <a:ext cx="859800" cy="45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Alatsi"/>
              <a:buNone/>
              <a:defRPr sz="3500" b="1" i="0" u="none" strike="noStrike" cap="none">
                <a:solidFill>
                  <a:schemeClr val="dk2"/>
                </a:solidFill>
                <a:latin typeface="Alatsi"/>
                <a:ea typeface="Alatsi"/>
                <a:cs typeface="Alatsi"/>
                <a:sym typeface="Alatsi"/>
              </a:defRPr>
            </a:lvl1pPr>
            <a:lvl2pPr marR="0" lvl="1" algn="ctr" rtl="0">
              <a:lnSpc>
                <a:spcPct val="100000"/>
              </a:lnSpc>
              <a:spcBef>
                <a:spcPts val="0"/>
              </a:spcBef>
              <a:spcAft>
                <a:spcPts val="0"/>
              </a:spcAft>
              <a:buClr>
                <a:schemeClr val="dk2"/>
              </a:buClr>
              <a:buSzPts val="3200"/>
              <a:buFont typeface="Alfa Slab One"/>
              <a:buNone/>
              <a:defRPr sz="3200" b="1" i="0" u="none" strike="noStrike" cap="none">
                <a:solidFill>
                  <a:schemeClr val="dk2"/>
                </a:solidFill>
                <a:latin typeface="Alfa Slab One"/>
                <a:ea typeface="Alfa Slab One"/>
                <a:cs typeface="Alfa Slab One"/>
                <a:sym typeface="Alfa Slab One"/>
              </a:defRPr>
            </a:lvl2pPr>
            <a:lvl3pPr marR="0" lvl="2" algn="ctr" rtl="0">
              <a:lnSpc>
                <a:spcPct val="100000"/>
              </a:lnSpc>
              <a:spcBef>
                <a:spcPts val="0"/>
              </a:spcBef>
              <a:spcAft>
                <a:spcPts val="0"/>
              </a:spcAft>
              <a:buClr>
                <a:schemeClr val="dk2"/>
              </a:buClr>
              <a:buSzPts val="3200"/>
              <a:buFont typeface="Alfa Slab One"/>
              <a:buNone/>
              <a:defRPr sz="3200" b="1" i="0" u="none" strike="noStrike" cap="none">
                <a:solidFill>
                  <a:schemeClr val="dk2"/>
                </a:solidFill>
                <a:latin typeface="Alfa Slab One"/>
                <a:ea typeface="Alfa Slab One"/>
                <a:cs typeface="Alfa Slab One"/>
                <a:sym typeface="Alfa Slab One"/>
              </a:defRPr>
            </a:lvl3pPr>
            <a:lvl4pPr marR="0" lvl="3" algn="ctr" rtl="0">
              <a:lnSpc>
                <a:spcPct val="100000"/>
              </a:lnSpc>
              <a:spcBef>
                <a:spcPts val="0"/>
              </a:spcBef>
              <a:spcAft>
                <a:spcPts val="0"/>
              </a:spcAft>
              <a:buClr>
                <a:schemeClr val="dk2"/>
              </a:buClr>
              <a:buSzPts val="3200"/>
              <a:buFont typeface="Alfa Slab One"/>
              <a:buNone/>
              <a:defRPr sz="3200" b="1" i="0" u="none" strike="noStrike" cap="none">
                <a:solidFill>
                  <a:schemeClr val="dk2"/>
                </a:solidFill>
                <a:latin typeface="Alfa Slab One"/>
                <a:ea typeface="Alfa Slab One"/>
                <a:cs typeface="Alfa Slab One"/>
                <a:sym typeface="Alfa Slab One"/>
              </a:defRPr>
            </a:lvl4pPr>
            <a:lvl5pPr marR="0" lvl="4" algn="ctr" rtl="0">
              <a:lnSpc>
                <a:spcPct val="100000"/>
              </a:lnSpc>
              <a:spcBef>
                <a:spcPts val="0"/>
              </a:spcBef>
              <a:spcAft>
                <a:spcPts val="0"/>
              </a:spcAft>
              <a:buClr>
                <a:schemeClr val="dk2"/>
              </a:buClr>
              <a:buSzPts val="3200"/>
              <a:buFont typeface="Alfa Slab One"/>
              <a:buNone/>
              <a:defRPr sz="3200" b="1" i="0" u="none" strike="noStrike" cap="none">
                <a:solidFill>
                  <a:schemeClr val="dk2"/>
                </a:solidFill>
                <a:latin typeface="Alfa Slab One"/>
                <a:ea typeface="Alfa Slab One"/>
                <a:cs typeface="Alfa Slab One"/>
                <a:sym typeface="Alfa Slab One"/>
              </a:defRPr>
            </a:lvl5pPr>
            <a:lvl6pPr marR="0" lvl="5" algn="ctr" rtl="0">
              <a:lnSpc>
                <a:spcPct val="100000"/>
              </a:lnSpc>
              <a:spcBef>
                <a:spcPts val="0"/>
              </a:spcBef>
              <a:spcAft>
                <a:spcPts val="0"/>
              </a:spcAft>
              <a:buClr>
                <a:schemeClr val="dk2"/>
              </a:buClr>
              <a:buSzPts val="3200"/>
              <a:buFont typeface="Alfa Slab One"/>
              <a:buNone/>
              <a:defRPr sz="3200" b="1" i="0" u="none" strike="noStrike" cap="none">
                <a:solidFill>
                  <a:schemeClr val="dk2"/>
                </a:solidFill>
                <a:latin typeface="Alfa Slab One"/>
                <a:ea typeface="Alfa Slab One"/>
                <a:cs typeface="Alfa Slab One"/>
                <a:sym typeface="Alfa Slab One"/>
              </a:defRPr>
            </a:lvl6pPr>
            <a:lvl7pPr marR="0" lvl="6" algn="ctr" rtl="0">
              <a:lnSpc>
                <a:spcPct val="100000"/>
              </a:lnSpc>
              <a:spcBef>
                <a:spcPts val="0"/>
              </a:spcBef>
              <a:spcAft>
                <a:spcPts val="0"/>
              </a:spcAft>
              <a:buClr>
                <a:schemeClr val="dk2"/>
              </a:buClr>
              <a:buSzPts val="3200"/>
              <a:buFont typeface="Alfa Slab One"/>
              <a:buNone/>
              <a:defRPr sz="3200" b="1" i="0" u="none" strike="noStrike" cap="none">
                <a:solidFill>
                  <a:schemeClr val="dk2"/>
                </a:solidFill>
                <a:latin typeface="Alfa Slab One"/>
                <a:ea typeface="Alfa Slab One"/>
                <a:cs typeface="Alfa Slab One"/>
                <a:sym typeface="Alfa Slab One"/>
              </a:defRPr>
            </a:lvl7pPr>
            <a:lvl8pPr marR="0" lvl="7" algn="ctr" rtl="0">
              <a:lnSpc>
                <a:spcPct val="100000"/>
              </a:lnSpc>
              <a:spcBef>
                <a:spcPts val="0"/>
              </a:spcBef>
              <a:spcAft>
                <a:spcPts val="0"/>
              </a:spcAft>
              <a:buClr>
                <a:schemeClr val="dk2"/>
              </a:buClr>
              <a:buSzPts val="3200"/>
              <a:buFont typeface="Alfa Slab One"/>
              <a:buNone/>
              <a:defRPr sz="3200" b="1" i="0" u="none" strike="noStrike" cap="none">
                <a:solidFill>
                  <a:schemeClr val="dk2"/>
                </a:solidFill>
                <a:latin typeface="Alfa Slab One"/>
                <a:ea typeface="Alfa Slab One"/>
                <a:cs typeface="Alfa Slab One"/>
                <a:sym typeface="Alfa Slab One"/>
              </a:defRPr>
            </a:lvl8pPr>
            <a:lvl9pPr marR="0" lvl="8" algn="ctr" rtl="0">
              <a:lnSpc>
                <a:spcPct val="100000"/>
              </a:lnSpc>
              <a:spcBef>
                <a:spcPts val="0"/>
              </a:spcBef>
              <a:spcAft>
                <a:spcPts val="0"/>
              </a:spcAft>
              <a:buClr>
                <a:schemeClr val="dk2"/>
              </a:buClr>
              <a:buSzPts val="3200"/>
              <a:buFont typeface="Alfa Slab One"/>
              <a:buNone/>
              <a:defRPr sz="3200" b="1" i="0" u="none" strike="noStrike" cap="none">
                <a:solidFill>
                  <a:schemeClr val="dk2"/>
                </a:solidFill>
                <a:latin typeface="Alfa Slab One"/>
                <a:ea typeface="Alfa Slab One"/>
                <a:cs typeface="Alfa Slab One"/>
                <a:sym typeface="Alfa Slab One"/>
              </a:defRPr>
            </a:lvl9pPr>
          </a:lstStyle>
          <a:p>
            <a:pPr marL="0" lvl="0" indent="0" algn="ctr" rtl="0">
              <a:spcBef>
                <a:spcPts val="0"/>
              </a:spcBef>
              <a:spcAft>
                <a:spcPts val="0"/>
              </a:spcAft>
              <a:buNone/>
            </a:pPr>
            <a:r>
              <a:rPr lang="en" sz="3200" dirty="0">
                <a:solidFill>
                  <a:srgbClr val="2E7422"/>
                </a:solidFill>
                <a:latin typeface="Times New Roman" panose="02020603050405020304" pitchFamily="18" charset="0"/>
                <a:cs typeface="Times New Roman" panose="02020603050405020304" pitchFamily="18" charset="0"/>
              </a:rPr>
              <a:t>02</a:t>
            </a:r>
            <a:endParaRPr sz="3200" dirty="0">
              <a:solidFill>
                <a:srgbClr val="2E7422"/>
              </a:solidFill>
              <a:latin typeface="Times New Roman" panose="02020603050405020304" pitchFamily="18" charset="0"/>
              <a:cs typeface="Times New Roman" panose="02020603050405020304" pitchFamily="18" charset="0"/>
            </a:endParaRPr>
          </a:p>
        </p:txBody>
      </p:sp>
      <p:sp>
        <p:nvSpPr>
          <p:cNvPr id="13" name="Google Shape;749;p40">
            <a:extLst>
              <a:ext uri="{FF2B5EF4-FFF2-40B4-BE49-F238E27FC236}">
                <a16:creationId xmlns:a16="http://schemas.microsoft.com/office/drawing/2014/main" id="{AEB89FC6-6452-7993-C81E-DA1F017E225C}"/>
              </a:ext>
            </a:extLst>
          </p:cNvPr>
          <p:cNvSpPr txBox="1">
            <a:spLocks noGrp="1"/>
          </p:cNvSpPr>
          <p:nvPr/>
        </p:nvSpPr>
        <p:spPr>
          <a:xfrm>
            <a:off x="2094986" y="4725633"/>
            <a:ext cx="859800" cy="45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Alatsi"/>
              <a:buNone/>
              <a:defRPr sz="3500" b="1" i="0" u="none" strike="noStrike" cap="none">
                <a:solidFill>
                  <a:schemeClr val="dk2"/>
                </a:solidFill>
                <a:latin typeface="Alatsi"/>
                <a:ea typeface="Alatsi"/>
                <a:cs typeface="Alatsi"/>
                <a:sym typeface="Alatsi"/>
              </a:defRPr>
            </a:lvl1pPr>
            <a:lvl2pPr marR="0" lvl="1" algn="ctr" rtl="0">
              <a:lnSpc>
                <a:spcPct val="100000"/>
              </a:lnSpc>
              <a:spcBef>
                <a:spcPts val="0"/>
              </a:spcBef>
              <a:spcAft>
                <a:spcPts val="0"/>
              </a:spcAft>
              <a:buClr>
                <a:schemeClr val="dk2"/>
              </a:buClr>
              <a:buSzPts val="3200"/>
              <a:buFont typeface="Alfa Slab One"/>
              <a:buNone/>
              <a:defRPr sz="3200" b="1" i="0" u="none" strike="noStrike" cap="none">
                <a:solidFill>
                  <a:schemeClr val="dk2"/>
                </a:solidFill>
                <a:latin typeface="Alfa Slab One"/>
                <a:ea typeface="Alfa Slab One"/>
                <a:cs typeface="Alfa Slab One"/>
                <a:sym typeface="Alfa Slab One"/>
              </a:defRPr>
            </a:lvl2pPr>
            <a:lvl3pPr marR="0" lvl="2" algn="ctr" rtl="0">
              <a:lnSpc>
                <a:spcPct val="100000"/>
              </a:lnSpc>
              <a:spcBef>
                <a:spcPts val="0"/>
              </a:spcBef>
              <a:spcAft>
                <a:spcPts val="0"/>
              </a:spcAft>
              <a:buClr>
                <a:schemeClr val="dk2"/>
              </a:buClr>
              <a:buSzPts val="3200"/>
              <a:buFont typeface="Alfa Slab One"/>
              <a:buNone/>
              <a:defRPr sz="3200" b="1" i="0" u="none" strike="noStrike" cap="none">
                <a:solidFill>
                  <a:schemeClr val="dk2"/>
                </a:solidFill>
                <a:latin typeface="Alfa Slab One"/>
                <a:ea typeface="Alfa Slab One"/>
                <a:cs typeface="Alfa Slab One"/>
                <a:sym typeface="Alfa Slab One"/>
              </a:defRPr>
            </a:lvl3pPr>
            <a:lvl4pPr marR="0" lvl="3" algn="ctr" rtl="0">
              <a:lnSpc>
                <a:spcPct val="100000"/>
              </a:lnSpc>
              <a:spcBef>
                <a:spcPts val="0"/>
              </a:spcBef>
              <a:spcAft>
                <a:spcPts val="0"/>
              </a:spcAft>
              <a:buClr>
                <a:schemeClr val="dk2"/>
              </a:buClr>
              <a:buSzPts val="3200"/>
              <a:buFont typeface="Alfa Slab One"/>
              <a:buNone/>
              <a:defRPr sz="3200" b="1" i="0" u="none" strike="noStrike" cap="none">
                <a:solidFill>
                  <a:schemeClr val="dk2"/>
                </a:solidFill>
                <a:latin typeface="Alfa Slab One"/>
                <a:ea typeface="Alfa Slab One"/>
                <a:cs typeface="Alfa Slab One"/>
                <a:sym typeface="Alfa Slab One"/>
              </a:defRPr>
            </a:lvl4pPr>
            <a:lvl5pPr marR="0" lvl="4" algn="ctr" rtl="0">
              <a:lnSpc>
                <a:spcPct val="100000"/>
              </a:lnSpc>
              <a:spcBef>
                <a:spcPts val="0"/>
              </a:spcBef>
              <a:spcAft>
                <a:spcPts val="0"/>
              </a:spcAft>
              <a:buClr>
                <a:schemeClr val="dk2"/>
              </a:buClr>
              <a:buSzPts val="3200"/>
              <a:buFont typeface="Alfa Slab One"/>
              <a:buNone/>
              <a:defRPr sz="3200" b="1" i="0" u="none" strike="noStrike" cap="none">
                <a:solidFill>
                  <a:schemeClr val="dk2"/>
                </a:solidFill>
                <a:latin typeface="Alfa Slab One"/>
                <a:ea typeface="Alfa Slab One"/>
                <a:cs typeface="Alfa Slab One"/>
                <a:sym typeface="Alfa Slab One"/>
              </a:defRPr>
            </a:lvl5pPr>
            <a:lvl6pPr marR="0" lvl="5" algn="ctr" rtl="0">
              <a:lnSpc>
                <a:spcPct val="100000"/>
              </a:lnSpc>
              <a:spcBef>
                <a:spcPts val="0"/>
              </a:spcBef>
              <a:spcAft>
                <a:spcPts val="0"/>
              </a:spcAft>
              <a:buClr>
                <a:schemeClr val="dk2"/>
              </a:buClr>
              <a:buSzPts val="3200"/>
              <a:buFont typeface="Alfa Slab One"/>
              <a:buNone/>
              <a:defRPr sz="3200" b="1" i="0" u="none" strike="noStrike" cap="none">
                <a:solidFill>
                  <a:schemeClr val="dk2"/>
                </a:solidFill>
                <a:latin typeface="Alfa Slab One"/>
                <a:ea typeface="Alfa Slab One"/>
                <a:cs typeface="Alfa Slab One"/>
                <a:sym typeface="Alfa Slab One"/>
              </a:defRPr>
            </a:lvl6pPr>
            <a:lvl7pPr marR="0" lvl="6" algn="ctr" rtl="0">
              <a:lnSpc>
                <a:spcPct val="100000"/>
              </a:lnSpc>
              <a:spcBef>
                <a:spcPts val="0"/>
              </a:spcBef>
              <a:spcAft>
                <a:spcPts val="0"/>
              </a:spcAft>
              <a:buClr>
                <a:schemeClr val="dk2"/>
              </a:buClr>
              <a:buSzPts val="3200"/>
              <a:buFont typeface="Alfa Slab One"/>
              <a:buNone/>
              <a:defRPr sz="3200" b="1" i="0" u="none" strike="noStrike" cap="none">
                <a:solidFill>
                  <a:schemeClr val="dk2"/>
                </a:solidFill>
                <a:latin typeface="Alfa Slab One"/>
                <a:ea typeface="Alfa Slab One"/>
                <a:cs typeface="Alfa Slab One"/>
                <a:sym typeface="Alfa Slab One"/>
              </a:defRPr>
            </a:lvl7pPr>
            <a:lvl8pPr marR="0" lvl="7" algn="ctr" rtl="0">
              <a:lnSpc>
                <a:spcPct val="100000"/>
              </a:lnSpc>
              <a:spcBef>
                <a:spcPts val="0"/>
              </a:spcBef>
              <a:spcAft>
                <a:spcPts val="0"/>
              </a:spcAft>
              <a:buClr>
                <a:schemeClr val="dk2"/>
              </a:buClr>
              <a:buSzPts val="3200"/>
              <a:buFont typeface="Alfa Slab One"/>
              <a:buNone/>
              <a:defRPr sz="3200" b="1" i="0" u="none" strike="noStrike" cap="none">
                <a:solidFill>
                  <a:schemeClr val="dk2"/>
                </a:solidFill>
                <a:latin typeface="Alfa Slab One"/>
                <a:ea typeface="Alfa Slab One"/>
                <a:cs typeface="Alfa Slab One"/>
                <a:sym typeface="Alfa Slab One"/>
              </a:defRPr>
            </a:lvl8pPr>
            <a:lvl9pPr marR="0" lvl="8" algn="ctr" rtl="0">
              <a:lnSpc>
                <a:spcPct val="100000"/>
              </a:lnSpc>
              <a:spcBef>
                <a:spcPts val="0"/>
              </a:spcBef>
              <a:spcAft>
                <a:spcPts val="0"/>
              </a:spcAft>
              <a:buClr>
                <a:schemeClr val="dk2"/>
              </a:buClr>
              <a:buSzPts val="3200"/>
              <a:buFont typeface="Alfa Slab One"/>
              <a:buNone/>
              <a:defRPr sz="3200" b="1" i="0" u="none" strike="noStrike" cap="none">
                <a:solidFill>
                  <a:schemeClr val="dk2"/>
                </a:solidFill>
                <a:latin typeface="Alfa Slab One"/>
                <a:ea typeface="Alfa Slab One"/>
                <a:cs typeface="Alfa Slab One"/>
                <a:sym typeface="Alfa Slab One"/>
              </a:defRPr>
            </a:lvl9pPr>
          </a:lstStyle>
          <a:p>
            <a:pPr marL="0" lvl="0" indent="0" algn="ctr" rtl="0">
              <a:spcBef>
                <a:spcPts val="0"/>
              </a:spcBef>
              <a:spcAft>
                <a:spcPts val="0"/>
              </a:spcAft>
              <a:buNone/>
            </a:pPr>
            <a:r>
              <a:rPr lang="en" sz="3200" dirty="0">
                <a:solidFill>
                  <a:srgbClr val="2E7422"/>
                </a:solidFill>
                <a:latin typeface="Times New Roman" panose="02020603050405020304" pitchFamily="18" charset="0"/>
                <a:cs typeface="Times New Roman" panose="02020603050405020304" pitchFamily="18" charset="0"/>
              </a:rPr>
              <a:t>03</a:t>
            </a:r>
            <a:endParaRPr sz="3200" dirty="0">
              <a:solidFill>
                <a:srgbClr val="2E7422"/>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72C29AF7-6680-DC47-4639-FC61FACFA918}"/>
              </a:ext>
            </a:extLst>
          </p:cNvPr>
          <p:cNvSpPr txBox="1"/>
          <p:nvPr/>
        </p:nvSpPr>
        <p:spPr>
          <a:xfrm>
            <a:off x="472961" y="1526188"/>
            <a:ext cx="3376367" cy="584775"/>
          </a:xfrm>
          <a:prstGeom prst="rect">
            <a:avLst/>
          </a:prstGeom>
          <a:solidFill>
            <a:schemeClr val="bg1"/>
          </a:solidFill>
        </p:spPr>
        <p:txBody>
          <a:bodyPr wrap="square">
            <a:spAutoFit/>
          </a:bodyPr>
          <a:lstStyle/>
          <a:p>
            <a:r>
              <a:rPr lang="en-US" sz="3200" b="1" dirty="0" err="1">
                <a:effectLst/>
                <a:latin typeface="Times New Roman" panose="02020603050405020304" pitchFamily="18" charset="0"/>
                <a:ea typeface="Segoe UI" panose="020B0502040204020203" pitchFamily="34" charset="0"/>
                <a:cs typeface="Times New Roman" panose="02020603050405020304" pitchFamily="18" charset="0"/>
              </a:rPr>
              <a:t>Mục</a:t>
            </a:r>
            <a:r>
              <a:rPr lang="en-US" sz="3200" b="1" dirty="0">
                <a:effectLst/>
                <a:latin typeface="Times New Roman" panose="02020603050405020304" pitchFamily="18" charset="0"/>
                <a:ea typeface="Segoe UI" panose="020B0502040204020203" pitchFamily="34" charset="0"/>
                <a:cs typeface="Times New Roman" panose="02020603050405020304" pitchFamily="18" charset="0"/>
              </a:rPr>
              <a:t> </a:t>
            </a:r>
            <a:r>
              <a:rPr lang="en-US" sz="3200" b="1" dirty="0" err="1">
                <a:effectLst/>
                <a:latin typeface="Times New Roman" panose="02020603050405020304" pitchFamily="18" charset="0"/>
                <a:ea typeface="Segoe UI" panose="020B0502040204020203" pitchFamily="34" charset="0"/>
                <a:cs typeface="Times New Roman" panose="02020603050405020304" pitchFamily="18" charset="0"/>
              </a:rPr>
              <a:t>tiêu</a:t>
            </a:r>
            <a:r>
              <a:rPr lang="en-US" sz="3200" b="1" dirty="0">
                <a:effectLst/>
                <a:latin typeface="Times New Roman" panose="02020603050405020304" pitchFamily="18" charset="0"/>
                <a:ea typeface="Segoe UI" panose="020B0502040204020203" pitchFamily="34" charset="0"/>
                <a:cs typeface="Times New Roman" panose="02020603050405020304" pitchFamily="18" charset="0"/>
              </a:rPr>
              <a:t> </a:t>
            </a:r>
            <a:r>
              <a:rPr lang="en-US" sz="3200" b="1" dirty="0" err="1">
                <a:effectLst/>
                <a:latin typeface="Times New Roman" panose="02020603050405020304" pitchFamily="18" charset="0"/>
                <a:ea typeface="Segoe UI" panose="020B0502040204020203" pitchFamily="34" charset="0"/>
                <a:cs typeface="Times New Roman" panose="02020603050405020304" pitchFamily="18" charset="0"/>
              </a:rPr>
              <a:t>cần</a:t>
            </a:r>
            <a:r>
              <a:rPr lang="en-US" sz="3200" b="1" dirty="0">
                <a:effectLst/>
                <a:latin typeface="Times New Roman" panose="02020603050405020304" pitchFamily="18" charset="0"/>
                <a:ea typeface="Segoe UI" panose="020B0502040204020203" pitchFamily="34" charset="0"/>
                <a:cs typeface="Times New Roman" panose="02020603050405020304" pitchFamily="18" charset="0"/>
              </a:rPr>
              <a:t> </a:t>
            </a:r>
            <a:r>
              <a:rPr lang="en-US" sz="3200" b="1" dirty="0" err="1">
                <a:effectLst/>
                <a:latin typeface="Times New Roman" panose="02020603050405020304" pitchFamily="18" charset="0"/>
                <a:ea typeface="Segoe UI" panose="020B0502040204020203" pitchFamily="34" charset="0"/>
                <a:cs typeface="Times New Roman" panose="02020603050405020304" pitchFamily="18" charset="0"/>
              </a:rPr>
              <a:t>đạt</a:t>
            </a:r>
            <a:r>
              <a:rPr lang="en-US" sz="3200" b="1" dirty="0">
                <a:effectLst/>
                <a:latin typeface="Times New Roman" panose="02020603050405020304" pitchFamily="18" charset="0"/>
                <a:ea typeface="Segoe UI" panose="020B0502040204020203" pitchFamily="34"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1B46FE50-A6FB-389B-5255-B4D6A1E85376}"/>
              </a:ext>
            </a:extLst>
          </p:cNvPr>
          <p:cNvSpPr txBox="1"/>
          <p:nvPr/>
        </p:nvSpPr>
        <p:spPr>
          <a:xfrm>
            <a:off x="1626273" y="2368065"/>
            <a:ext cx="5536863" cy="523220"/>
          </a:xfrm>
          <a:prstGeom prst="rect">
            <a:avLst/>
          </a:prstGeom>
          <a:solidFill>
            <a:srgbClr val="FFFF00"/>
          </a:solidFill>
        </p:spPr>
        <p:txBody>
          <a:bodyPr wrap="square">
            <a:spAutoFit/>
          </a:bodyPr>
          <a:lstStyle/>
          <a:p>
            <a:r>
              <a:rPr lang="en-US" sz="2800" dirty="0" err="1">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Phát</a:t>
            </a:r>
            <a:r>
              <a:rPr lang="en-US" sz="2800" dirty="0">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dirty="0" err="1">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biểu</a:t>
            </a:r>
            <a:r>
              <a:rPr lang="en-US" sz="2800" dirty="0">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dirty="0" err="1">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được</a:t>
            </a:r>
            <a:r>
              <a:rPr lang="en-US" sz="2800" dirty="0">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dirty="0" err="1">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khái</a:t>
            </a:r>
            <a:r>
              <a:rPr lang="en-US" sz="2800" dirty="0">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dirty="0" err="1">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niệm</a:t>
            </a:r>
            <a:r>
              <a:rPr lang="en-US" sz="2800" dirty="0">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dirty="0" err="1">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về</a:t>
            </a:r>
            <a:r>
              <a:rPr lang="en-US" sz="2800" dirty="0">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dirty="0" err="1">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áp</a:t>
            </a:r>
            <a:r>
              <a:rPr lang="en-US" sz="2800" dirty="0">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dirty="0" err="1">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lực</a:t>
            </a:r>
            <a:r>
              <a:rPr lang="en-US" sz="2800" dirty="0">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a:t>
            </a:r>
            <a:endParaRPr lang="en-US" sz="2800" dirty="0">
              <a:solidFill>
                <a:srgbClr val="00B050"/>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097C4BDD-90FC-9497-A7BF-754123931C45}"/>
              </a:ext>
            </a:extLst>
          </p:cNvPr>
          <p:cNvSpPr txBox="1"/>
          <p:nvPr/>
        </p:nvSpPr>
        <p:spPr>
          <a:xfrm>
            <a:off x="3175171" y="4699017"/>
            <a:ext cx="7104456" cy="523220"/>
          </a:xfrm>
          <a:prstGeom prst="rect">
            <a:avLst/>
          </a:prstGeom>
          <a:solidFill>
            <a:srgbClr val="FFFF00"/>
          </a:solidFill>
        </p:spPr>
        <p:txBody>
          <a:bodyPr wrap="square">
            <a:spAutoFit/>
          </a:bodyPr>
          <a:lstStyle/>
          <a:p>
            <a:r>
              <a:rPr lang="en-US" sz="2800" dirty="0" err="1">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Liệt</a:t>
            </a:r>
            <a:r>
              <a:rPr lang="en-US" sz="2800" dirty="0">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dirty="0" err="1">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kê</a:t>
            </a:r>
            <a:r>
              <a:rPr lang="en-US" sz="2800" dirty="0">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dirty="0" err="1">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được</a:t>
            </a:r>
            <a:r>
              <a:rPr lang="en-US" sz="2800" dirty="0">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dirty="0" err="1">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một</a:t>
            </a:r>
            <a:r>
              <a:rPr lang="en-US" sz="2800" dirty="0">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dirty="0" err="1">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số</a:t>
            </a:r>
            <a:r>
              <a:rPr lang="en-US" sz="2800" dirty="0">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dirty="0" err="1">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đơn</a:t>
            </a:r>
            <a:r>
              <a:rPr lang="en-US" sz="2800" dirty="0">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dirty="0" err="1">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vị</a:t>
            </a:r>
            <a:r>
              <a:rPr lang="en-US" sz="2800" dirty="0">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dirty="0" err="1">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áp</a:t>
            </a:r>
            <a:r>
              <a:rPr lang="en-US" sz="2800" dirty="0">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dirty="0" err="1">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suất</a:t>
            </a:r>
            <a:r>
              <a:rPr lang="en-US" sz="2800" dirty="0">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dirty="0" err="1">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thông</a:t>
            </a:r>
            <a:r>
              <a:rPr lang="en-US" sz="2800" dirty="0">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dirty="0" err="1">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dụng</a:t>
            </a:r>
            <a:endParaRPr lang="en-US" sz="2800" dirty="0">
              <a:solidFill>
                <a:srgbClr val="00B05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87E86AAB-BCF7-444E-BB54-150ECAAB2FC4}"/>
                  </a:ext>
                </a:extLst>
              </p:cNvPr>
              <p:cNvSpPr txBox="1"/>
              <p:nvPr/>
            </p:nvSpPr>
            <p:spPr>
              <a:xfrm>
                <a:off x="2236448" y="3257088"/>
                <a:ext cx="9577831" cy="1200713"/>
              </a:xfrm>
              <a:prstGeom prst="rect">
                <a:avLst/>
              </a:prstGeom>
              <a:solidFill>
                <a:srgbClr val="FFFF00"/>
              </a:solidFill>
            </p:spPr>
            <p:txBody>
              <a:bodyPr wrap="square">
                <a:spAutoFit/>
              </a:bodyPr>
              <a:lstStyle/>
              <a:p>
                <a:r>
                  <a:rPr lang="en-US" sz="2800" dirty="0">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Dùng </a:t>
                </a:r>
                <a:r>
                  <a:rPr lang="en-US" sz="2800" dirty="0" err="1">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dụ</a:t>
                </a:r>
                <a:r>
                  <a:rPr lang="en-US" sz="2800" dirty="0">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dirty="0" err="1">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cụ</a:t>
                </a:r>
                <a:r>
                  <a:rPr lang="en-US" sz="2800" dirty="0">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dirty="0" err="1">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thực</a:t>
                </a:r>
                <a:r>
                  <a:rPr lang="en-US" sz="2800" dirty="0">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dirty="0" err="1">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hành</a:t>
                </a:r>
                <a:r>
                  <a:rPr lang="en-US" sz="2800" dirty="0">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dirty="0" err="1">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khẳng</a:t>
                </a:r>
                <a:r>
                  <a:rPr lang="en-US" sz="2800" dirty="0">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dirty="0" err="1">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định</a:t>
                </a:r>
                <a:r>
                  <a:rPr lang="en-US" sz="2800" dirty="0">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dirty="0" err="1">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được</a:t>
                </a:r>
                <a:r>
                  <a:rPr lang="en-US" sz="2800" dirty="0">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dirty="0" err="1">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áp</a:t>
                </a:r>
                <a:r>
                  <a:rPr lang="en-US" sz="2800" dirty="0">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dirty="0" err="1">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suất</a:t>
                </a:r>
                <a:r>
                  <a:rPr lang="en-US" sz="2800" dirty="0">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dirty="0" err="1">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sinh</a:t>
                </a:r>
                <a:r>
                  <a:rPr lang="en-US" sz="2800" dirty="0">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dirty="0" err="1">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ra</a:t>
                </a:r>
                <a:r>
                  <a:rPr lang="en-US" sz="2800" dirty="0">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dirty="0" err="1">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khi</a:t>
                </a:r>
                <a:r>
                  <a:rPr lang="en-US" sz="2800" dirty="0">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dirty="0" err="1">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có</a:t>
                </a:r>
                <a:r>
                  <a:rPr lang="en-US" sz="2800" dirty="0">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dirty="0" err="1">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áp</a:t>
                </a:r>
                <a:r>
                  <a:rPr lang="en-US" sz="2800" dirty="0">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dirty="0" err="1">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lực</a:t>
                </a:r>
                <a:r>
                  <a:rPr lang="en-US" sz="2800" dirty="0">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dirty="0" err="1">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tác</a:t>
                </a:r>
                <a:r>
                  <a:rPr lang="en-US" sz="2800" dirty="0">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dirty="0" err="1">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dụng</a:t>
                </a:r>
                <a:r>
                  <a:rPr lang="en-US" sz="2800" dirty="0">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dirty="0" err="1">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lên</a:t>
                </a:r>
                <a:r>
                  <a:rPr lang="en-US" sz="2800" dirty="0">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dirty="0" err="1">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một</a:t>
                </a:r>
                <a:r>
                  <a:rPr lang="en-US" sz="2800" dirty="0">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dirty="0" err="1">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diện</a:t>
                </a:r>
                <a:r>
                  <a:rPr lang="en-US" sz="2800" dirty="0">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dirty="0" err="1">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tích</a:t>
                </a:r>
                <a:r>
                  <a:rPr lang="en-US" sz="2800" dirty="0">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dirty="0" err="1">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bề</a:t>
                </a:r>
                <a:r>
                  <a:rPr lang="en-US" sz="2800" dirty="0">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dirty="0" err="1">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mặt</a:t>
                </a:r>
                <a:r>
                  <a:rPr lang="en-US" sz="2800" dirty="0">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dirty="0" err="1">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áp</a:t>
                </a:r>
                <a:r>
                  <a:rPr lang="en-US" sz="2800" dirty="0">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dirty="0" err="1">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suất</a:t>
                </a:r>
                <a:r>
                  <a:rPr lang="en-US" sz="2800" dirty="0">
                    <a:solidFill>
                      <a:srgbClr val="00B050"/>
                    </a:solidFill>
                    <a:effectLst/>
                    <a:latin typeface="Times New Roman" panose="02020603050405020304" pitchFamily="18" charset="0"/>
                    <a:ea typeface="Segoe UI" panose="020B0502040204020203" pitchFamily="34" charset="0"/>
                    <a:cs typeface="Times New Roman" panose="02020603050405020304" pitchFamily="18" charset="0"/>
                  </a:rPr>
                  <a:t> = </a:t>
                </a:r>
                <a14:m>
                  <m:oMath xmlns:m="http://schemas.openxmlformats.org/officeDocument/2006/math">
                    <m:f>
                      <m:fPr>
                        <m:ctrlPr>
                          <a:rPr lang="en-US" sz="2800" i="1">
                            <a:solidFill>
                              <a:srgbClr val="00B050"/>
                            </a:solidFill>
                            <a:effectLst/>
                            <a:latin typeface="Cambria Math" panose="02040503050406030204" pitchFamily="18" charset="0"/>
                            <a:ea typeface="Segoe UI" panose="020B0502040204020203" pitchFamily="34" charset="0"/>
                          </a:rPr>
                        </m:ctrlPr>
                      </m:fPr>
                      <m:num>
                        <m:r>
                          <a:rPr lang="en-US" sz="2800">
                            <a:solidFill>
                              <a:srgbClr val="00B050"/>
                            </a:solidFill>
                            <a:effectLst/>
                            <a:latin typeface="Cambria Math" panose="02040503050406030204" pitchFamily="18" charset="0"/>
                            <a:ea typeface="Segoe UI" panose="020B0502040204020203" pitchFamily="34" charset="0"/>
                          </a:rPr>
                          <m:t>á</m:t>
                        </m:r>
                        <m:r>
                          <m:rPr>
                            <m:sty m:val="p"/>
                          </m:rPr>
                          <a:rPr lang="en-US" sz="2800">
                            <a:solidFill>
                              <a:srgbClr val="00B050"/>
                            </a:solidFill>
                            <a:effectLst/>
                            <a:latin typeface="Cambria Math" panose="02040503050406030204" pitchFamily="18" charset="0"/>
                            <a:ea typeface="Segoe UI" panose="020B0502040204020203" pitchFamily="34" charset="0"/>
                          </a:rPr>
                          <m:t>p</m:t>
                        </m:r>
                        <m:r>
                          <a:rPr lang="en-US" sz="2800">
                            <a:solidFill>
                              <a:srgbClr val="00B050"/>
                            </a:solidFill>
                            <a:effectLst/>
                            <a:latin typeface="Cambria Math" panose="02040503050406030204" pitchFamily="18" charset="0"/>
                            <a:ea typeface="Segoe UI" panose="020B0502040204020203" pitchFamily="34" charset="0"/>
                          </a:rPr>
                          <m:t> </m:t>
                        </m:r>
                        <m:r>
                          <m:rPr>
                            <m:sty m:val="p"/>
                          </m:rPr>
                          <a:rPr lang="en-US" sz="2800">
                            <a:solidFill>
                              <a:srgbClr val="00B050"/>
                            </a:solidFill>
                            <a:effectLst/>
                            <a:latin typeface="Cambria Math" panose="02040503050406030204" pitchFamily="18" charset="0"/>
                            <a:ea typeface="Segoe UI" panose="020B0502040204020203" pitchFamily="34" charset="0"/>
                          </a:rPr>
                          <m:t>l</m:t>
                        </m:r>
                        <m:r>
                          <a:rPr lang="en-US" sz="2800">
                            <a:solidFill>
                              <a:srgbClr val="00B050"/>
                            </a:solidFill>
                            <a:effectLst/>
                            <a:latin typeface="Cambria Math" panose="02040503050406030204" pitchFamily="18" charset="0"/>
                            <a:ea typeface="Segoe UI" panose="020B0502040204020203" pitchFamily="34" charset="0"/>
                          </a:rPr>
                          <m:t>ự</m:t>
                        </m:r>
                        <m:r>
                          <m:rPr>
                            <m:sty m:val="p"/>
                          </m:rPr>
                          <a:rPr lang="en-US" sz="2800">
                            <a:solidFill>
                              <a:srgbClr val="00B050"/>
                            </a:solidFill>
                            <a:effectLst/>
                            <a:latin typeface="Cambria Math" panose="02040503050406030204" pitchFamily="18" charset="0"/>
                            <a:ea typeface="Segoe UI" panose="020B0502040204020203" pitchFamily="34" charset="0"/>
                          </a:rPr>
                          <m:t>c</m:t>
                        </m:r>
                        <m:r>
                          <a:rPr lang="en-US" sz="2800">
                            <a:solidFill>
                              <a:srgbClr val="00B050"/>
                            </a:solidFill>
                            <a:effectLst/>
                            <a:latin typeface="Cambria Math" panose="02040503050406030204" pitchFamily="18" charset="0"/>
                            <a:ea typeface="Segoe UI" panose="020B0502040204020203" pitchFamily="34" charset="0"/>
                          </a:rPr>
                          <m:t> </m:t>
                        </m:r>
                      </m:num>
                      <m:den>
                        <m:r>
                          <m:rPr>
                            <m:sty m:val="p"/>
                          </m:rPr>
                          <a:rPr lang="en-US" sz="2800">
                            <a:solidFill>
                              <a:srgbClr val="00B050"/>
                            </a:solidFill>
                            <a:effectLst/>
                            <a:latin typeface="Cambria Math" panose="02040503050406030204" pitchFamily="18" charset="0"/>
                            <a:ea typeface="Segoe UI" panose="020B0502040204020203" pitchFamily="34" charset="0"/>
                          </a:rPr>
                          <m:t>di</m:t>
                        </m:r>
                        <m:r>
                          <a:rPr lang="en-US" sz="2800">
                            <a:solidFill>
                              <a:srgbClr val="00B050"/>
                            </a:solidFill>
                            <a:effectLst/>
                            <a:latin typeface="Cambria Math" panose="02040503050406030204" pitchFamily="18" charset="0"/>
                            <a:ea typeface="Segoe UI" panose="020B0502040204020203" pitchFamily="34" charset="0"/>
                          </a:rPr>
                          <m:t>ệ</m:t>
                        </m:r>
                        <m:r>
                          <m:rPr>
                            <m:sty m:val="p"/>
                          </m:rPr>
                          <a:rPr lang="en-US" sz="2800">
                            <a:solidFill>
                              <a:srgbClr val="00B050"/>
                            </a:solidFill>
                            <a:effectLst/>
                            <a:latin typeface="Cambria Math" panose="02040503050406030204" pitchFamily="18" charset="0"/>
                            <a:ea typeface="Segoe UI" panose="020B0502040204020203" pitchFamily="34" charset="0"/>
                          </a:rPr>
                          <m:t>n</m:t>
                        </m:r>
                        <m:r>
                          <a:rPr lang="en-US" sz="2800">
                            <a:solidFill>
                              <a:srgbClr val="00B050"/>
                            </a:solidFill>
                            <a:effectLst/>
                            <a:latin typeface="Cambria Math" panose="02040503050406030204" pitchFamily="18" charset="0"/>
                            <a:ea typeface="Segoe UI" panose="020B0502040204020203" pitchFamily="34" charset="0"/>
                          </a:rPr>
                          <m:t> </m:t>
                        </m:r>
                        <m:r>
                          <m:rPr>
                            <m:sty m:val="p"/>
                          </m:rPr>
                          <a:rPr lang="en-US" sz="2800">
                            <a:solidFill>
                              <a:srgbClr val="00B050"/>
                            </a:solidFill>
                            <a:effectLst/>
                            <a:latin typeface="Cambria Math" panose="02040503050406030204" pitchFamily="18" charset="0"/>
                            <a:ea typeface="Segoe UI" panose="020B0502040204020203" pitchFamily="34" charset="0"/>
                          </a:rPr>
                          <m:t>t</m:t>
                        </m:r>
                        <m:r>
                          <a:rPr lang="en-US" sz="2800">
                            <a:solidFill>
                              <a:srgbClr val="00B050"/>
                            </a:solidFill>
                            <a:effectLst/>
                            <a:latin typeface="Cambria Math" panose="02040503050406030204" pitchFamily="18" charset="0"/>
                            <a:ea typeface="Segoe UI" panose="020B0502040204020203" pitchFamily="34" charset="0"/>
                          </a:rPr>
                          <m:t>í</m:t>
                        </m:r>
                        <m:r>
                          <m:rPr>
                            <m:sty m:val="p"/>
                          </m:rPr>
                          <a:rPr lang="en-US" sz="2800">
                            <a:solidFill>
                              <a:srgbClr val="00B050"/>
                            </a:solidFill>
                            <a:effectLst/>
                            <a:latin typeface="Cambria Math" panose="02040503050406030204" pitchFamily="18" charset="0"/>
                            <a:ea typeface="Segoe UI" panose="020B0502040204020203" pitchFamily="34" charset="0"/>
                          </a:rPr>
                          <m:t>ch</m:t>
                        </m:r>
                        <m:r>
                          <a:rPr lang="en-US" sz="2800">
                            <a:solidFill>
                              <a:srgbClr val="00B050"/>
                            </a:solidFill>
                            <a:effectLst/>
                            <a:latin typeface="Cambria Math" panose="02040503050406030204" pitchFamily="18" charset="0"/>
                            <a:ea typeface="Segoe UI" panose="020B0502040204020203" pitchFamily="34" charset="0"/>
                          </a:rPr>
                          <m:t> </m:t>
                        </m:r>
                        <m:r>
                          <m:rPr>
                            <m:sty m:val="p"/>
                          </m:rPr>
                          <a:rPr lang="en-US" sz="2800">
                            <a:solidFill>
                              <a:srgbClr val="00B050"/>
                            </a:solidFill>
                            <a:effectLst/>
                            <a:latin typeface="Cambria Math" panose="02040503050406030204" pitchFamily="18" charset="0"/>
                            <a:ea typeface="Segoe UI" panose="020B0502040204020203" pitchFamily="34" charset="0"/>
                          </a:rPr>
                          <m:t>b</m:t>
                        </m:r>
                        <m:r>
                          <a:rPr lang="en-US" sz="2800">
                            <a:solidFill>
                              <a:srgbClr val="00B050"/>
                            </a:solidFill>
                            <a:effectLst/>
                            <a:latin typeface="Cambria Math" panose="02040503050406030204" pitchFamily="18" charset="0"/>
                            <a:ea typeface="Segoe UI" panose="020B0502040204020203" pitchFamily="34" charset="0"/>
                          </a:rPr>
                          <m:t>ề </m:t>
                        </m:r>
                        <m:r>
                          <m:rPr>
                            <m:sty m:val="p"/>
                          </m:rPr>
                          <a:rPr lang="en-US" sz="2800">
                            <a:solidFill>
                              <a:srgbClr val="00B050"/>
                            </a:solidFill>
                            <a:effectLst/>
                            <a:latin typeface="Cambria Math" panose="02040503050406030204" pitchFamily="18" charset="0"/>
                            <a:ea typeface="Segoe UI" panose="020B0502040204020203" pitchFamily="34" charset="0"/>
                          </a:rPr>
                          <m:t>m</m:t>
                        </m:r>
                        <m:r>
                          <a:rPr lang="en-US" sz="2800">
                            <a:solidFill>
                              <a:srgbClr val="00B050"/>
                            </a:solidFill>
                            <a:effectLst/>
                            <a:latin typeface="Cambria Math" panose="02040503050406030204" pitchFamily="18" charset="0"/>
                            <a:ea typeface="Segoe UI" panose="020B0502040204020203" pitchFamily="34" charset="0"/>
                          </a:rPr>
                          <m:t>ặ</m:t>
                        </m:r>
                        <m:r>
                          <m:rPr>
                            <m:sty m:val="p"/>
                          </m:rPr>
                          <a:rPr lang="en-US" sz="2800">
                            <a:solidFill>
                              <a:srgbClr val="00B050"/>
                            </a:solidFill>
                            <a:effectLst/>
                            <a:latin typeface="Cambria Math" panose="02040503050406030204" pitchFamily="18" charset="0"/>
                            <a:ea typeface="Segoe UI" panose="020B0502040204020203" pitchFamily="34" charset="0"/>
                          </a:rPr>
                          <m:t>t</m:t>
                        </m:r>
                      </m:den>
                    </m:f>
                  </m:oMath>
                </a14:m>
                <a:endParaRPr lang="en-US" sz="2800" dirty="0">
                  <a:solidFill>
                    <a:srgbClr val="00B050"/>
                  </a:solidFill>
                  <a:latin typeface="Times New Roman" panose="02020603050405020304" pitchFamily="18" charset="0"/>
                  <a:cs typeface="Times New Roman" panose="02020603050405020304" pitchFamily="18" charset="0"/>
                </a:endParaRPr>
              </a:p>
            </p:txBody>
          </p:sp>
        </mc:Choice>
        <mc:Fallback xmlns="">
          <p:sp>
            <p:nvSpPr>
              <p:cNvPr id="21" name="TextBox 20">
                <a:extLst>
                  <a:ext uri="{FF2B5EF4-FFF2-40B4-BE49-F238E27FC236}">
                    <a16:creationId xmlns:a16="http://schemas.microsoft.com/office/drawing/2014/main" id="{87E86AAB-BCF7-444E-BB54-150ECAAB2FC4}"/>
                  </a:ext>
                </a:extLst>
              </p:cNvPr>
              <p:cNvSpPr txBox="1">
                <a:spLocks noRot="1" noChangeAspect="1" noMove="1" noResize="1" noEditPoints="1" noAdjustHandles="1" noChangeArrowheads="1" noChangeShapeType="1" noTextEdit="1"/>
              </p:cNvSpPr>
              <p:nvPr/>
            </p:nvSpPr>
            <p:spPr>
              <a:xfrm>
                <a:off x="2236448" y="3257088"/>
                <a:ext cx="9577831" cy="1200713"/>
              </a:xfrm>
              <a:prstGeom prst="rect">
                <a:avLst/>
              </a:prstGeom>
              <a:blipFill>
                <a:blip r:embed="rId3"/>
                <a:stretch>
                  <a:fillRect l="-1337" t="-5076" r="-764" b="-1523"/>
                </a:stretch>
              </a:blipFill>
            </p:spPr>
            <p:txBody>
              <a:bodyPr/>
              <a:lstStyle/>
              <a:p>
                <a:r>
                  <a:rPr lang="en-US">
                    <a:noFill/>
                  </a:rPr>
                  <a:t> </a:t>
                </a:r>
              </a:p>
            </p:txBody>
          </p:sp>
        </mc:Fallback>
      </mc:AlternateContent>
      <p:sp>
        <p:nvSpPr>
          <p:cNvPr id="23" name="TextBox 22">
            <a:extLst>
              <a:ext uri="{FF2B5EF4-FFF2-40B4-BE49-F238E27FC236}">
                <a16:creationId xmlns:a16="http://schemas.microsoft.com/office/drawing/2014/main" id="{9FA4F063-4CA1-8F5D-8595-04382DCDB58F}"/>
              </a:ext>
            </a:extLst>
          </p:cNvPr>
          <p:cNvSpPr txBox="1"/>
          <p:nvPr/>
        </p:nvSpPr>
        <p:spPr>
          <a:xfrm>
            <a:off x="3679070" y="5502512"/>
            <a:ext cx="7946874" cy="954107"/>
          </a:xfrm>
          <a:prstGeom prst="rect">
            <a:avLst/>
          </a:prstGeom>
          <a:solidFill>
            <a:srgbClr val="FFFF00"/>
          </a:solidFill>
        </p:spPr>
        <p:txBody>
          <a:bodyPr wrap="square">
            <a:spAutoFit/>
          </a:bodyPr>
          <a:lstStyle/>
          <a:p>
            <a:r>
              <a:rPr lang="en-US" sz="2800" dirty="0" err="1">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Thảo</a:t>
            </a:r>
            <a:r>
              <a:rPr lang="en-US" sz="2800"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luận</a:t>
            </a:r>
            <a:r>
              <a:rPr lang="en-US" sz="2800"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được</a:t>
            </a:r>
            <a:r>
              <a:rPr lang="en-US" sz="2800"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công</a:t>
            </a:r>
            <a:r>
              <a:rPr lang="en-US" sz="2800"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dụng</a:t>
            </a:r>
            <a:r>
              <a:rPr lang="en-US" sz="2800"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en-US" sz="2800"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việc</a:t>
            </a:r>
            <a:r>
              <a:rPr lang="en-US" sz="2800"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tăng</a:t>
            </a:r>
            <a:r>
              <a:rPr lang="en-US" sz="2800"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giảm</a:t>
            </a:r>
            <a:r>
              <a:rPr lang="en-US" sz="2800"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áp</a:t>
            </a:r>
            <a:r>
              <a:rPr lang="en-US" sz="2800"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suất</a:t>
            </a:r>
            <a:r>
              <a:rPr lang="en-US" sz="2800"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 qua </a:t>
            </a:r>
            <a:r>
              <a:rPr lang="en-US" sz="2800" dirty="0" err="1">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một</a:t>
            </a:r>
            <a:r>
              <a:rPr lang="en-US" sz="2800"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số</a:t>
            </a:r>
            <a:r>
              <a:rPr lang="en-US" sz="2800"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hiện</a:t>
            </a:r>
            <a:r>
              <a:rPr lang="en-US" sz="2800"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tượng</a:t>
            </a:r>
            <a:r>
              <a:rPr lang="en-US" sz="2800"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thực</a:t>
            </a:r>
            <a:r>
              <a:rPr lang="en-US" sz="2800"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tế</a:t>
            </a:r>
            <a:endParaRPr lang="en-US" sz="2800"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0847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F2F8C28-14F7-A691-DB30-B35240C60323}"/>
              </a:ext>
            </a:extLst>
          </p:cNvPr>
          <p:cNvSpPr>
            <a:spLocks noGrp="1"/>
          </p:cNvSpPr>
          <p:nvPr>
            <p:ph type="title"/>
          </p:nvPr>
        </p:nvSpPr>
        <p:spPr>
          <a:xfrm>
            <a:off x="680134" y="722661"/>
            <a:ext cx="4349066" cy="536577"/>
          </a:xfrm>
        </p:spPr>
        <p:txBody>
          <a:bodyPr>
            <a:noAutofit/>
          </a:bodyPr>
          <a:lstStyle/>
          <a:p>
            <a:r>
              <a:rPr lang="en-US" sz="2800" dirty="0"/>
              <a:t>3. </a:t>
            </a:r>
            <a:r>
              <a:rPr lang="en-US" sz="2800" dirty="0" err="1"/>
              <a:t>Công</a:t>
            </a:r>
            <a:r>
              <a:rPr lang="en-US" sz="2800" dirty="0"/>
              <a:t> </a:t>
            </a:r>
            <a:r>
              <a:rPr lang="en-US" sz="2800" dirty="0" err="1"/>
              <a:t>thức</a:t>
            </a:r>
            <a:r>
              <a:rPr lang="en-US" sz="2800" dirty="0"/>
              <a:t> </a:t>
            </a:r>
            <a:r>
              <a:rPr lang="en-US" sz="2800" dirty="0" err="1"/>
              <a:t>tính</a:t>
            </a:r>
            <a:r>
              <a:rPr lang="en-US" sz="2800" dirty="0"/>
              <a:t> </a:t>
            </a:r>
            <a:r>
              <a:rPr lang="en-US" sz="2800" dirty="0" err="1"/>
              <a:t>áp</a:t>
            </a:r>
            <a:r>
              <a:rPr lang="en-US" sz="2800" dirty="0"/>
              <a:t> </a:t>
            </a:r>
            <a:r>
              <a:rPr lang="en-US" sz="2800" dirty="0" err="1"/>
              <a:t>suất</a:t>
            </a:r>
            <a:r>
              <a:rPr lang="en-US" sz="2800" dirty="0"/>
              <a:t>.</a:t>
            </a:r>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5723B06E-6D76-306B-8CE4-562D318D152A}"/>
                  </a:ext>
                </a:extLst>
              </p:cNvPr>
              <p:cNvGraphicFramePr>
                <a:graphicFrameLocks noGrp="1"/>
              </p:cNvGraphicFramePr>
              <p:nvPr>
                <p:extLst>
                  <p:ext uri="{D42A27DB-BD31-4B8C-83A1-F6EECF244321}">
                    <p14:modId xmlns:p14="http://schemas.microsoft.com/office/powerpoint/2010/main" val="3333315399"/>
                  </p:ext>
                </p:extLst>
              </p:nvPr>
            </p:nvGraphicFramePr>
            <p:xfrm>
              <a:off x="330854" y="1228392"/>
              <a:ext cx="11615340" cy="5629608"/>
            </p:xfrm>
            <a:graphic>
              <a:graphicData uri="http://schemas.openxmlformats.org/drawingml/2006/table">
                <a:tbl>
                  <a:tblPr firstRow="1" firstCol="1" bandRow="1">
                    <a:tableStyleId>{5C22544A-7EE6-4342-B048-85BDC9FD1C3A}</a:tableStyleId>
                  </a:tblPr>
                  <a:tblGrid>
                    <a:gridCol w="11615340">
                      <a:extLst>
                        <a:ext uri="{9D8B030D-6E8A-4147-A177-3AD203B41FA5}">
                          <a16:colId xmlns:a16="http://schemas.microsoft.com/office/drawing/2014/main" val="1269584782"/>
                        </a:ext>
                      </a:extLst>
                    </a:gridCol>
                  </a:tblGrid>
                  <a:tr h="487009">
                    <a:tc>
                      <a:txBody>
                        <a:bodyPr/>
                        <a:lstStyle/>
                        <a:p>
                          <a:pPr algn="ctr">
                            <a:lnSpc>
                              <a:spcPct val="100000"/>
                            </a:lnSpc>
                          </a:pPr>
                          <a:r>
                            <a:rPr lang="en-US" sz="2800" b="0" dirty="0">
                              <a:effectLst/>
                              <a:latin typeface="Times New Roman" panose="02020603050405020304" pitchFamily="18" charset="0"/>
                              <a:cs typeface="Times New Roman" panose="02020603050405020304" pitchFamily="18" charset="0"/>
                            </a:rPr>
                            <a:t>PHIẾU HỌC TẬP SỐ 1</a:t>
                          </a:r>
                        </a:p>
                      </a:txBody>
                      <a:tcPr marL="37469" marR="37469" marT="0" marB="0"/>
                    </a:tc>
                    <a:extLst>
                      <a:ext uri="{0D108BD9-81ED-4DB2-BD59-A6C34878D82A}">
                        <a16:rowId xmlns:a16="http://schemas.microsoft.com/office/drawing/2014/main" val="4259388929"/>
                      </a:ext>
                    </a:extLst>
                  </a:tr>
                  <a:tr h="5142599">
                    <a:tc>
                      <a:txBody>
                        <a:bodyPr/>
                        <a:lstStyle/>
                        <a:p>
                          <a:pPr marL="231775" indent="0">
                            <a:lnSpc>
                              <a:spcPct val="100000"/>
                            </a:lnSpc>
                          </a:pPr>
                          <a:r>
                            <a:rPr lang="de-DE" sz="2800" b="0" kern="1200" dirty="0">
                              <a:solidFill>
                                <a:schemeClr val="lt1"/>
                              </a:solidFill>
                              <a:effectLst/>
                              <a:latin typeface="Times New Roman" panose="02020603050405020304" pitchFamily="18" charset="0"/>
                              <a:ea typeface="+mn-ea"/>
                              <a:cs typeface="Times New Roman" panose="02020603050405020304" pitchFamily="18" charset="0"/>
                            </a:rPr>
                            <a:t>Câu hỏi  1. Một xe tăng có trọng lượng 350 000 N.</a:t>
                          </a:r>
                          <a:endParaRPr lang="en-US" sz="2800" b="0" kern="1200" dirty="0">
                            <a:solidFill>
                              <a:schemeClr val="lt1"/>
                            </a:solidFill>
                            <a:effectLst/>
                            <a:latin typeface="Times New Roman" panose="02020603050405020304" pitchFamily="18" charset="0"/>
                            <a:ea typeface="+mn-ea"/>
                            <a:cs typeface="Times New Roman" panose="02020603050405020304" pitchFamily="18" charset="0"/>
                          </a:endParaRPr>
                        </a:p>
                        <a:p>
                          <a:pPr marL="231775" indent="0">
                            <a:lnSpc>
                              <a:spcPct val="100000"/>
                            </a:lnSpc>
                          </a:pPr>
                          <a:r>
                            <a:rPr lang="de-DE" sz="2800" b="0" kern="1200" dirty="0">
                              <a:solidFill>
                                <a:schemeClr val="lt1"/>
                              </a:solidFill>
                              <a:effectLst/>
                              <a:latin typeface="Times New Roman" panose="02020603050405020304" pitchFamily="18" charset="0"/>
                              <a:ea typeface="+mn-ea"/>
                              <a:cs typeface="Times New Roman" panose="02020603050405020304" pitchFamily="18" charset="0"/>
                            </a:rPr>
                            <a:t>a) Áp suất của xe tăng lên mặt đường</a:t>
                          </a:r>
                          <a:r>
                            <a:rPr lang="en-US" sz="2800" b="0" kern="1200" baseline="0" dirty="0">
                              <a:solidFill>
                                <a:schemeClr val="lt1"/>
                              </a:solidFill>
                              <a:effectLst/>
                              <a:latin typeface="Times New Roman" panose="02020603050405020304" pitchFamily="18" charset="0"/>
                              <a:ea typeface="+mn-ea"/>
                              <a:cs typeface="Times New Roman" panose="02020603050405020304" pitchFamily="18" charset="0"/>
                            </a:rPr>
                            <a:t>: </a:t>
                          </a:r>
                          <a:r>
                            <a:rPr lang="de-DE" sz="2800" b="0" kern="1200" dirty="0">
                              <a:solidFill>
                                <a:schemeClr val="lt1"/>
                              </a:solidFill>
                              <a:effectLst/>
                              <a:latin typeface="Times New Roman" panose="02020603050405020304" pitchFamily="18" charset="0"/>
                              <a:ea typeface="+mn-ea"/>
                              <a:cs typeface="Times New Roman" panose="02020603050405020304" pitchFamily="18" charset="0"/>
                            </a:rPr>
                            <a:t>p = </a:t>
                          </a:r>
                          <a14:m>
                            <m:oMath xmlns:m="http://schemas.openxmlformats.org/officeDocument/2006/math">
                              <m:f>
                                <m:fPr>
                                  <m:ctrlPr>
                                    <a:rPr lang="en-US" sz="3400" b="0" i="1" kern="1200">
                                      <a:solidFill>
                                        <a:schemeClr val="lt1"/>
                                      </a:solidFill>
                                      <a:effectLst/>
                                      <a:latin typeface="Cambria Math" panose="02040503050406030204" pitchFamily="18" charset="0"/>
                                      <a:ea typeface="+mn-ea"/>
                                      <a:cs typeface="+mn-cs"/>
                                    </a:rPr>
                                  </m:ctrlPr>
                                </m:fPr>
                                <m:num>
                                  <m:r>
                                    <m:rPr>
                                      <m:sty m:val="p"/>
                                    </m:rPr>
                                    <a:rPr lang="de-DE" sz="3400" b="0" kern="1200" smtClean="0">
                                      <a:solidFill>
                                        <a:schemeClr val="lt1"/>
                                      </a:solidFill>
                                      <a:effectLst/>
                                      <a:latin typeface="Cambria Math" panose="02040503050406030204" pitchFamily="18" charset="0"/>
                                      <a:ea typeface="+mn-ea"/>
                                      <a:cs typeface="+mn-cs"/>
                                    </a:rPr>
                                    <m:t>F</m:t>
                                  </m:r>
                                </m:num>
                                <m:den>
                                  <m:r>
                                    <m:rPr>
                                      <m:sty m:val="p"/>
                                    </m:rPr>
                                    <a:rPr lang="de-DE" sz="3400" b="0" kern="1200" smtClean="0">
                                      <a:solidFill>
                                        <a:schemeClr val="lt1"/>
                                      </a:solidFill>
                                      <a:effectLst/>
                                      <a:latin typeface="Cambria Math" panose="02040503050406030204" pitchFamily="18" charset="0"/>
                                      <a:ea typeface="+mn-ea"/>
                                      <a:cs typeface="+mn-cs"/>
                                    </a:rPr>
                                    <m:t>S</m:t>
                                  </m:r>
                                </m:den>
                              </m:f>
                            </m:oMath>
                          </a14:m>
                          <a:r>
                            <a:rPr lang="de-DE" sz="2800" b="0" kern="1200" dirty="0">
                              <a:solidFill>
                                <a:schemeClr val="lt1"/>
                              </a:solidFill>
                              <a:effectLst/>
                              <a:latin typeface="Times New Roman" panose="02020603050405020304" pitchFamily="18" charset="0"/>
                              <a:ea typeface="+mn-ea"/>
                              <a:cs typeface="Times New Roman" panose="02020603050405020304" pitchFamily="18" charset="0"/>
                            </a:rPr>
                            <a:t> = </a:t>
                          </a:r>
                          <a14:m>
                            <m:oMath xmlns:m="http://schemas.openxmlformats.org/officeDocument/2006/math">
                              <m:f>
                                <m:fPr>
                                  <m:ctrlPr>
                                    <a:rPr lang="en-US" sz="3400" b="0" i="1" kern="1200">
                                      <a:solidFill>
                                        <a:schemeClr val="lt1"/>
                                      </a:solidFill>
                                      <a:effectLst/>
                                      <a:latin typeface="Cambria Math" panose="02040503050406030204" pitchFamily="18" charset="0"/>
                                      <a:ea typeface="+mn-ea"/>
                                      <a:cs typeface="+mn-cs"/>
                                    </a:rPr>
                                  </m:ctrlPr>
                                </m:fPr>
                                <m:num>
                                  <m:r>
                                    <a:rPr lang="de-DE" sz="3400" b="0" i="1" kern="1200" smtClean="0">
                                      <a:solidFill>
                                        <a:schemeClr val="lt1"/>
                                      </a:solidFill>
                                      <a:effectLst/>
                                      <a:latin typeface="Cambria Math" panose="02040503050406030204" pitchFamily="18" charset="0"/>
                                      <a:ea typeface="+mn-ea"/>
                                      <a:cs typeface="+mn-cs"/>
                                    </a:rPr>
                                    <m:t>350000</m:t>
                                  </m:r>
                                </m:num>
                                <m:den>
                                  <m:r>
                                    <a:rPr lang="de-DE" sz="3400" b="0" i="1" kern="1200" smtClean="0">
                                      <a:solidFill>
                                        <a:schemeClr val="lt1"/>
                                      </a:solidFill>
                                      <a:effectLst/>
                                      <a:latin typeface="Cambria Math" panose="02040503050406030204" pitchFamily="18" charset="0"/>
                                      <a:ea typeface="+mn-ea"/>
                                      <a:cs typeface="+mn-cs"/>
                                    </a:rPr>
                                    <m:t>1,5</m:t>
                                  </m:r>
                                </m:den>
                              </m:f>
                            </m:oMath>
                          </a14:m>
                          <a:r>
                            <a:rPr lang="de-DE" sz="2800" b="0" kern="1200" dirty="0">
                              <a:solidFill>
                                <a:schemeClr val="lt1"/>
                              </a:solidFill>
                              <a:effectLst/>
                              <a:latin typeface="Times New Roman" panose="02020603050405020304" pitchFamily="18" charset="0"/>
                              <a:ea typeface="+mn-ea"/>
                              <a:cs typeface="Times New Roman" panose="02020603050405020304" pitchFamily="18" charset="0"/>
                            </a:rPr>
                            <a:t> = 233 333 (N/m</a:t>
                          </a:r>
                          <a:r>
                            <a:rPr lang="de-DE" sz="2800" b="0" kern="1200" baseline="30000" dirty="0">
                              <a:solidFill>
                                <a:schemeClr val="lt1"/>
                              </a:solidFill>
                              <a:effectLst/>
                              <a:latin typeface="Times New Roman" panose="02020603050405020304" pitchFamily="18" charset="0"/>
                              <a:ea typeface="+mn-ea"/>
                              <a:cs typeface="Times New Roman" panose="02020603050405020304" pitchFamily="18" charset="0"/>
                            </a:rPr>
                            <a:t>2</a:t>
                          </a:r>
                          <a:r>
                            <a:rPr lang="de-DE" sz="2800" b="0" kern="1200" dirty="0">
                              <a:solidFill>
                                <a:schemeClr val="lt1"/>
                              </a:solidFill>
                              <a:effectLst/>
                              <a:latin typeface="Times New Roman" panose="02020603050405020304" pitchFamily="18" charset="0"/>
                              <a:ea typeface="+mn-ea"/>
                              <a:cs typeface="Times New Roman" panose="02020603050405020304" pitchFamily="18" charset="0"/>
                            </a:rPr>
                            <a:t>)</a:t>
                          </a:r>
                          <a:endParaRPr lang="en-US" sz="2800" b="0" kern="1200" dirty="0">
                            <a:solidFill>
                              <a:schemeClr val="lt1"/>
                            </a:solidFill>
                            <a:effectLst/>
                            <a:latin typeface="Times New Roman" panose="02020603050405020304" pitchFamily="18" charset="0"/>
                            <a:ea typeface="+mn-ea"/>
                            <a:cs typeface="Times New Roman" panose="02020603050405020304" pitchFamily="18" charset="0"/>
                          </a:endParaRPr>
                        </a:p>
                        <a:p>
                          <a:pPr marL="231775" indent="0">
                            <a:lnSpc>
                              <a:spcPct val="100000"/>
                            </a:lnSpc>
                          </a:pPr>
                          <a:r>
                            <a:rPr lang="de-DE" sz="2800" b="0" kern="1200" dirty="0">
                              <a:solidFill>
                                <a:schemeClr val="lt1"/>
                              </a:solidFill>
                              <a:effectLst/>
                              <a:latin typeface="Times New Roman" panose="02020603050405020304" pitchFamily="18" charset="0"/>
                              <a:ea typeface="+mn-ea"/>
                              <a:cs typeface="Times New Roman" panose="02020603050405020304" pitchFamily="18" charset="0"/>
                            </a:rPr>
                            <a:t>b) Áp suất của một ô tô: p = </a:t>
                          </a:r>
                          <a14:m>
                            <m:oMath xmlns:m="http://schemas.openxmlformats.org/officeDocument/2006/math">
                              <m:f>
                                <m:fPr>
                                  <m:ctrlPr>
                                    <a:rPr lang="en-US" sz="3400" b="0" i="1" kern="1200">
                                      <a:solidFill>
                                        <a:schemeClr val="lt1"/>
                                      </a:solidFill>
                                      <a:effectLst/>
                                      <a:latin typeface="Cambria Math" panose="02040503050406030204" pitchFamily="18" charset="0"/>
                                      <a:ea typeface="+mn-ea"/>
                                      <a:cs typeface="+mn-cs"/>
                                    </a:rPr>
                                  </m:ctrlPr>
                                </m:fPr>
                                <m:num>
                                  <m:r>
                                    <m:rPr>
                                      <m:sty m:val="p"/>
                                    </m:rPr>
                                    <a:rPr lang="de-DE" sz="3400" b="0" kern="1200" smtClean="0">
                                      <a:solidFill>
                                        <a:schemeClr val="lt1"/>
                                      </a:solidFill>
                                      <a:effectLst/>
                                      <a:latin typeface="Cambria Math" panose="02040503050406030204" pitchFamily="18" charset="0"/>
                                      <a:ea typeface="+mn-ea"/>
                                      <a:cs typeface="+mn-cs"/>
                                    </a:rPr>
                                    <m:t>F</m:t>
                                  </m:r>
                                </m:num>
                                <m:den>
                                  <m:r>
                                    <m:rPr>
                                      <m:sty m:val="p"/>
                                    </m:rPr>
                                    <a:rPr lang="de-DE" sz="3400" b="0" kern="1200" smtClean="0">
                                      <a:solidFill>
                                        <a:schemeClr val="lt1"/>
                                      </a:solidFill>
                                      <a:effectLst/>
                                      <a:latin typeface="Cambria Math" panose="02040503050406030204" pitchFamily="18" charset="0"/>
                                      <a:ea typeface="+mn-ea"/>
                                      <a:cs typeface="+mn-cs"/>
                                    </a:rPr>
                                    <m:t>S</m:t>
                                  </m:r>
                                </m:den>
                              </m:f>
                            </m:oMath>
                          </a14:m>
                          <a:r>
                            <a:rPr lang="de-DE" sz="2800" b="0" kern="1200" dirty="0">
                              <a:solidFill>
                                <a:schemeClr val="lt1"/>
                              </a:solidFill>
                              <a:effectLst/>
                              <a:latin typeface="Times New Roman" panose="02020603050405020304" pitchFamily="18" charset="0"/>
                              <a:ea typeface="+mn-ea"/>
                              <a:cs typeface="Times New Roman" panose="02020603050405020304" pitchFamily="18" charset="0"/>
                            </a:rPr>
                            <a:t> = </a:t>
                          </a:r>
                          <a14:m>
                            <m:oMath xmlns:m="http://schemas.openxmlformats.org/officeDocument/2006/math">
                              <m:f>
                                <m:fPr>
                                  <m:ctrlPr>
                                    <a:rPr lang="en-US" sz="3400" b="0" i="1" kern="1200">
                                      <a:solidFill>
                                        <a:schemeClr val="lt1"/>
                                      </a:solidFill>
                                      <a:effectLst/>
                                      <a:latin typeface="Cambria Math" panose="02040503050406030204" pitchFamily="18" charset="0"/>
                                      <a:ea typeface="+mn-ea"/>
                                      <a:cs typeface="+mn-cs"/>
                                    </a:rPr>
                                  </m:ctrlPr>
                                </m:fPr>
                                <m:num>
                                  <m:r>
                                    <a:rPr lang="de-DE" sz="3400" b="0" i="1" kern="1200" smtClean="0">
                                      <a:solidFill>
                                        <a:schemeClr val="lt1"/>
                                      </a:solidFill>
                                      <a:effectLst/>
                                      <a:latin typeface="Cambria Math" panose="02040503050406030204" pitchFamily="18" charset="0"/>
                                      <a:ea typeface="+mn-ea"/>
                                      <a:cs typeface="+mn-cs"/>
                                    </a:rPr>
                                    <m:t>25000</m:t>
                                  </m:r>
                                </m:num>
                                <m:den>
                                  <m:r>
                                    <a:rPr lang="de-DE" sz="3400" b="0" i="1" kern="1200" smtClean="0">
                                      <a:solidFill>
                                        <a:schemeClr val="lt1"/>
                                      </a:solidFill>
                                      <a:effectLst/>
                                      <a:latin typeface="Cambria Math" panose="02040503050406030204" pitchFamily="18" charset="0"/>
                                      <a:ea typeface="+mn-ea"/>
                                      <a:cs typeface="+mn-cs"/>
                                    </a:rPr>
                                    <m:t>0,025</m:t>
                                  </m:r>
                                </m:den>
                              </m:f>
                            </m:oMath>
                          </a14:m>
                          <a:r>
                            <a:rPr lang="de-DE" sz="2800" b="0" kern="1200" dirty="0">
                              <a:solidFill>
                                <a:schemeClr val="lt1"/>
                              </a:solidFill>
                              <a:effectLst/>
                              <a:latin typeface="Times New Roman" panose="02020603050405020304" pitchFamily="18" charset="0"/>
                              <a:ea typeface="+mn-ea"/>
                              <a:cs typeface="Times New Roman" panose="02020603050405020304" pitchFamily="18" charset="0"/>
                            </a:rPr>
                            <a:t> = 1 000 000 (N/m</a:t>
                          </a:r>
                          <a:r>
                            <a:rPr lang="de-DE" sz="2800" b="0" kern="1200" baseline="30000" dirty="0">
                              <a:solidFill>
                                <a:schemeClr val="lt1"/>
                              </a:solidFill>
                              <a:effectLst/>
                              <a:latin typeface="Times New Roman" panose="02020603050405020304" pitchFamily="18" charset="0"/>
                              <a:ea typeface="+mn-ea"/>
                              <a:cs typeface="Times New Roman" panose="02020603050405020304" pitchFamily="18" charset="0"/>
                            </a:rPr>
                            <a:t>2</a:t>
                          </a:r>
                          <a:r>
                            <a:rPr lang="de-DE" sz="2800" b="0" kern="1200" dirty="0">
                              <a:solidFill>
                                <a:schemeClr val="lt1"/>
                              </a:solidFill>
                              <a:effectLst/>
                              <a:latin typeface="Times New Roman" panose="02020603050405020304" pitchFamily="18" charset="0"/>
                              <a:ea typeface="+mn-ea"/>
                              <a:cs typeface="Times New Roman" panose="02020603050405020304" pitchFamily="18" charset="0"/>
                            </a:rPr>
                            <a:t>)</a:t>
                          </a:r>
                          <a:endParaRPr lang="en-US" sz="2800" b="0" kern="1200" dirty="0">
                            <a:solidFill>
                              <a:schemeClr val="lt1"/>
                            </a:solidFill>
                            <a:effectLst/>
                            <a:latin typeface="Times New Roman" panose="02020603050405020304" pitchFamily="18" charset="0"/>
                            <a:ea typeface="+mn-ea"/>
                            <a:cs typeface="Times New Roman" panose="02020603050405020304" pitchFamily="18" charset="0"/>
                          </a:endParaRPr>
                        </a:p>
                        <a:p>
                          <a:pPr marL="231775" indent="0">
                            <a:lnSpc>
                              <a:spcPct val="100000"/>
                            </a:lnSpc>
                          </a:pPr>
                          <a:r>
                            <a:rPr lang="de-DE" sz="2800" b="0" kern="1200" dirty="0">
                              <a:solidFill>
                                <a:schemeClr val="lt1"/>
                              </a:solidFill>
                              <a:effectLst/>
                              <a:latin typeface="Times New Roman" panose="02020603050405020304" pitchFamily="18" charset="0"/>
                              <a:ea typeface="+mn-ea"/>
                              <a:cs typeface="Times New Roman" panose="02020603050405020304" pitchFamily="18" charset="0"/>
                            </a:rPr>
                            <a:t>Vậy áp suất của ô tô lớn hơn xe tăng.</a:t>
                          </a:r>
                        </a:p>
                        <a:p>
                          <a:pPr marL="231775" marR="0" lvl="0" indent="0" algn="l" defTabSz="914400" rtl="0" eaLnBrk="1" fontAlgn="auto" latinLnBrk="0" hangingPunct="1">
                            <a:lnSpc>
                              <a:spcPct val="100000"/>
                            </a:lnSpc>
                            <a:spcBef>
                              <a:spcPts val="0"/>
                            </a:spcBef>
                            <a:spcAft>
                              <a:spcPts val="0"/>
                            </a:spcAft>
                            <a:buClrTx/>
                            <a:buSzTx/>
                            <a:buFontTx/>
                            <a:buNone/>
                            <a:tabLst/>
                            <a:defRPr/>
                          </a:pPr>
                          <a:r>
                            <a:rPr lang="de-DE" sz="2800" b="0" kern="1200" dirty="0">
                              <a:solidFill>
                                <a:schemeClr val="lt1"/>
                              </a:solidFill>
                              <a:effectLst/>
                              <a:latin typeface="Times New Roman" panose="02020603050405020304" pitchFamily="18" charset="0"/>
                              <a:ea typeface="+mn-ea"/>
                              <a:cs typeface="Times New Roman" panose="02020603050405020304" pitchFamily="18" charset="0"/>
                            </a:rPr>
                            <a:t>Câu hỏi 2. Do diện tích bề mặt tiếp xúc với đệm khi nằm lớn hơn khi đứng, áp lực như nhau nên áp suất bề mặt khi nằm nhỏ hơn khi đứng. Vì vậy ta thấy khi đứng đệm lún sâu hơn</a:t>
                          </a:r>
                          <a:endParaRPr lang="en-US" sz="2800" b="0" kern="1200" dirty="0">
                            <a:solidFill>
                              <a:schemeClr val="lt1"/>
                            </a:solidFill>
                            <a:effectLst/>
                            <a:latin typeface="Times New Roman" panose="02020603050405020304" pitchFamily="18" charset="0"/>
                            <a:ea typeface="+mn-ea"/>
                            <a:cs typeface="Times New Roman" panose="02020603050405020304" pitchFamily="18" charset="0"/>
                          </a:endParaRPr>
                        </a:p>
                        <a:p>
                          <a:pPr marL="231775" indent="0">
                            <a:lnSpc>
                              <a:spcPct val="100000"/>
                            </a:lnSpc>
                          </a:pPr>
                          <a:r>
                            <a:rPr lang="de-DE" sz="2800" b="0" kern="1200" dirty="0">
                              <a:solidFill>
                                <a:schemeClr val="lt1"/>
                              </a:solidFill>
                              <a:effectLst/>
                              <a:latin typeface="Times New Roman" panose="02020603050405020304" pitchFamily="18" charset="0"/>
                              <a:ea typeface="+mn-ea"/>
                              <a:cs typeface="Times New Roman" panose="02020603050405020304" pitchFamily="18" charset="0"/>
                            </a:rPr>
                            <a:t>Câu hỏi 3. Các cách làm tăng áp suất</a:t>
                          </a:r>
                          <a:endParaRPr lang="en-US" sz="2800" b="0" kern="1200" dirty="0">
                            <a:solidFill>
                              <a:schemeClr val="lt1"/>
                            </a:solidFill>
                            <a:effectLst/>
                            <a:latin typeface="Times New Roman" panose="02020603050405020304" pitchFamily="18" charset="0"/>
                            <a:ea typeface="+mn-ea"/>
                            <a:cs typeface="Times New Roman" panose="02020603050405020304" pitchFamily="18" charset="0"/>
                          </a:endParaRPr>
                        </a:p>
                        <a:p>
                          <a:pPr marL="231775" indent="0">
                            <a:lnSpc>
                              <a:spcPct val="100000"/>
                            </a:lnSpc>
                          </a:pPr>
                          <a:r>
                            <a:rPr lang="de-DE" sz="2800" b="0" kern="1200" dirty="0">
                              <a:solidFill>
                                <a:schemeClr val="lt1"/>
                              </a:solidFill>
                              <a:effectLst/>
                              <a:latin typeface="Times New Roman" panose="02020603050405020304" pitchFamily="18" charset="0"/>
                              <a:ea typeface="+mn-ea"/>
                              <a:cs typeface="Times New Roman" panose="02020603050405020304" pitchFamily="18" charset="0"/>
                            </a:rPr>
                            <a:t>Để tăng áp suất, ta có thể tăng áp lực F và giảm diện tích bị ép S</a:t>
                          </a:r>
                        </a:p>
                        <a:p>
                          <a:pPr marL="231775" indent="0">
                            <a:lnSpc>
                              <a:spcPct val="100000"/>
                            </a:lnSpc>
                          </a:pPr>
                          <a:r>
                            <a:rPr lang="de-DE" sz="2800" b="0" kern="1200" dirty="0">
                              <a:solidFill>
                                <a:schemeClr val="lt1"/>
                              </a:solidFill>
                              <a:effectLst/>
                              <a:latin typeface="Times New Roman" panose="02020603050405020304" pitchFamily="18" charset="0"/>
                              <a:ea typeface="+mn-ea"/>
                              <a:cs typeface="Times New Roman" panose="02020603050405020304" pitchFamily="18" charset="0"/>
                            </a:rPr>
                            <a:t>Muốn giảm áp suất thì ta giảm áp lực F và tăng diện tích bị ép S</a:t>
                          </a:r>
                        </a:p>
                      </a:txBody>
                      <a:tcPr marL="37469" marR="37469" marT="0" marB="0"/>
                    </a:tc>
                    <a:extLst>
                      <a:ext uri="{0D108BD9-81ED-4DB2-BD59-A6C34878D82A}">
                        <a16:rowId xmlns:a16="http://schemas.microsoft.com/office/drawing/2014/main" val="1881222396"/>
                      </a:ext>
                    </a:extLst>
                  </a:tr>
                </a:tbl>
              </a:graphicData>
            </a:graphic>
          </p:graphicFrame>
        </mc:Choice>
        <mc:Fallback xmlns="">
          <p:graphicFrame>
            <p:nvGraphicFramePr>
              <p:cNvPr id="6" name="Table 5">
                <a:extLst>
                  <a:ext uri="{FF2B5EF4-FFF2-40B4-BE49-F238E27FC236}">
                    <a16:creationId xmlns:a16="http://schemas.microsoft.com/office/drawing/2014/main" id="{5723B06E-6D76-306B-8CE4-562D318D152A}"/>
                  </a:ext>
                </a:extLst>
              </p:cNvPr>
              <p:cNvGraphicFramePr>
                <a:graphicFrameLocks noGrp="1"/>
              </p:cNvGraphicFramePr>
              <p:nvPr>
                <p:extLst>
                  <p:ext uri="{D42A27DB-BD31-4B8C-83A1-F6EECF244321}">
                    <p14:modId xmlns:p14="http://schemas.microsoft.com/office/powerpoint/2010/main" val="3333315399"/>
                  </p:ext>
                </p:extLst>
              </p:nvPr>
            </p:nvGraphicFramePr>
            <p:xfrm>
              <a:off x="330854" y="1228392"/>
              <a:ext cx="11615340" cy="5629608"/>
            </p:xfrm>
            <a:graphic>
              <a:graphicData uri="http://schemas.openxmlformats.org/drawingml/2006/table">
                <a:tbl>
                  <a:tblPr firstRow="1" firstCol="1" bandRow="1">
                    <a:tableStyleId>{5C22544A-7EE6-4342-B048-85BDC9FD1C3A}</a:tableStyleId>
                  </a:tblPr>
                  <a:tblGrid>
                    <a:gridCol w="11615340">
                      <a:extLst>
                        <a:ext uri="{9D8B030D-6E8A-4147-A177-3AD203B41FA5}">
                          <a16:colId xmlns:a16="http://schemas.microsoft.com/office/drawing/2014/main" val="1269584782"/>
                        </a:ext>
                      </a:extLst>
                    </a:gridCol>
                  </a:tblGrid>
                  <a:tr h="487009">
                    <a:tc>
                      <a:txBody>
                        <a:bodyPr/>
                        <a:lstStyle/>
                        <a:p>
                          <a:pPr algn="ctr">
                            <a:lnSpc>
                              <a:spcPct val="100000"/>
                            </a:lnSpc>
                          </a:pPr>
                          <a:r>
                            <a:rPr lang="en-US" sz="2800" b="0" dirty="0">
                              <a:effectLst/>
                              <a:latin typeface="Times New Roman" panose="02020603050405020304" pitchFamily="18" charset="0"/>
                              <a:cs typeface="Times New Roman" panose="02020603050405020304" pitchFamily="18" charset="0"/>
                            </a:rPr>
                            <a:t>PHIẾU HỌC TẬP SỐ 1</a:t>
                          </a:r>
                        </a:p>
                      </a:txBody>
                      <a:tcPr marL="37469" marR="37469" marT="0" marB="0"/>
                    </a:tc>
                    <a:extLst>
                      <a:ext uri="{0D108BD9-81ED-4DB2-BD59-A6C34878D82A}">
                        <a16:rowId xmlns:a16="http://schemas.microsoft.com/office/drawing/2014/main" val="4259388929"/>
                      </a:ext>
                    </a:extLst>
                  </a:tr>
                  <a:tr h="5142599">
                    <a:tc>
                      <a:txBody>
                        <a:bodyPr/>
                        <a:lstStyle/>
                        <a:p>
                          <a:endParaRPr lang="en-US"/>
                        </a:p>
                      </a:txBody>
                      <a:tcPr marL="37469" marR="37469" marT="0" marB="0">
                        <a:blipFill>
                          <a:blip r:embed="rId2"/>
                          <a:stretch>
                            <a:fillRect l="-52" t="-11493" r="-210" b="-1066"/>
                          </a:stretch>
                        </a:blipFill>
                      </a:tcPr>
                    </a:tc>
                    <a:extLst>
                      <a:ext uri="{0D108BD9-81ED-4DB2-BD59-A6C34878D82A}">
                        <a16:rowId xmlns:a16="http://schemas.microsoft.com/office/drawing/2014/main" val="1881222396"/>
                      </a:ext>
                    </a:extLst>
                  </a:tr>
                </a:tbl>
              </a:graphicData>
            </a:graphic>
          </p:graphicFrame>
        </mc:Fallback>
      </mc:AlternateContent>
    </p:spTree>
    <p:extLst>
      <p:ext uri="{BB962C8B-B14F-4D97-AF65-F5344CB8AC3E}">
        <p14:creationId xmlns:p14="http://schemas.microsoft.com/office/powerpoint/2010/main" val="204538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31EE5D-5194-4158-D05F-A54DE4864955}"/>
              </a:ext>
            </a:extLst>
          </p:cNvPr>
          <p:cNvSpPr>
            <a:spLocks noGrp="1"/>
          </p:cNvSpPr>
          <p:nvPr>
            <p:ph type="title"/>
          </p:nvPr>
        </p:nvSpPr>
        <p:spPr>
          <a:xfrm>
            <a:off x="680134" y="826835"/>
            <a:ext cx="3703180" cy="536577"/>
          </a:xfrm>
        </p:spPr>
        <p:txBody>
          <a:bodyPr/>
          <a:lstStyle/>
          <a:p>
            <a:r>
              <a:rPr lang="en-US" dirty="0"/>
              <a:t>3. </a:t>
            </a:r>
            <a:r>
              <a:rPr lang="en-US" dirty="0" err="1"/>
              <a:t>Công</a:t>
            </a:r>
            <a:r>
              <a:rPr lang="en-US" dirty="0"/>
              <a:t> </a:t>
            </a:r>
            <a:r>
              <a:rPr lang="en-US" dirty="0" err="1"/>
              <a:t>thức</a:t>
            </a:r>
            <a:r>
              <a:rPr lang="en-US" dirty="0"/>
              <a:t> </a:t>
            </a:r>
            <a:r>
              <a:rPr lang="en-US" dirty="0" err="1"/>
              <a:t>tính</a:t>
            </a:r>
            <a:r>
              <a:rPr lang="en-US" dirty="0"/>
              <a:t> </a:t>
            </a:r>
            <a:r>
              <a:rPr lang="en-US" dirty="0" err="1"/>
              <a:t>áp</a:t>
            </a:r>
            <a:r>
              <a:rPr lang="en-US" dirty="0"/>
              <a:t> </a:t>
            </a:r>
            <a:r>
              <a:rPr lang="en-US" dirty="0" err="1"/>
              <a:t>suất</a:t>
            </a:r>
            <a:endParaRPr lang="en-US" dirty="0"/>
          </a:p>
        </p:txBody>
      </p:sp>
      <p:pic>
        <p:nvPicPr>
          <p:cNvPr id="5" name="Picture 4">
            <a:extLst>
              <a:ext uri="{FF2B5EF4-FFF2-40B4-BE49-F238E27FC236}">
                <a16:creationId xmlns:a16="http://schemas.microsoft.com/office/drawing/2014/main" id="{1851B0D7-BD3A-A937-C051-BCAAB8F6048D}"/>
              </a:ext>
            </a:extLst>
          </p:cNvPr>
          <p:cNvPicPr>
            <a:picLocks noChangeAspect="1"/>
          </p:cNvPicPr>
          <p:nvPr/>
        </p:nvPicPr>
        <p:blipFill>
          <a:blip r:embed="rId2"/>
          <a:stretch>
            <a:fillRect/>
          </a:stretch>
        </p:blipFill>
        <p:spPr>
          <a:xfrm>
            <a:off x="7003206" y="974087"/>
            <a:ext cx="3819064" cy="5204816"/>
          </a:xfrm>
          <a:prstGeom prst="rect">
            <a:avLst/>
          </a:prstGeom>
        </p:spPr>
      </p:pic>
      <p:sp>
        <p:nvSpPr>
          <p:cNvPr id="7" name="TextBox 6">
            <a:extLst>
              <a:ext uri="{FF2B5EF4-FFF2-40B4-BE49-F238E27FC236}">
                <a16:creationId xmlns:a16="http://schemas.microsoft.com/office/drawing/2014/main" id="{C22AB93B-5CA5-EE3B-DF3F-7B00813C26B0}"/>
              </a:ext>
            </a:extLst>
          </p:cNvPr>
          <p:cNvSpPr txBox="1"/>
          <p:nvPr/>
        </p:nvSpPr>
        <p:spPr>
          <a:xfrm>
            <a:off x="637174" y="1294275"/>
            <a:ext cx="5675136" cy="1043619"/>
          </a:xfrm>
          <a:prstGeom prst="rect">
            <a:avLst/>
          </a:prstGeom>
          <a:noFill/>
        </p:spPr>
        <p:txBody>
          <a:bodyPr wrap="square">
            <a:spAutoFit/>
          </a:bodyPr>
          <a:lstStyle/>
          <a:p>
            <a:pPr algn="just">
              <a:lnSpc>
                <a:spcPct val="115000"/>
              </a:lnSpc>
            </a:pPr>
            <a:r>
              <a:rPr lang="en-US" sz="2800" dirty="0">
                <a:effectLst/>
                <a:latin typeface="Times New Roman" panose="02020603050405020304" pitchFamily="18" charset="0"/>
                <a:ea typeface="Arial" panose="020B0604020202020204" pitchFamily="34" charset="0"/>
                <a:cs typeface="Times New Roman" panose="02020603050405020304" pitchFamily="18" charset="0"/>
              </a:rPr>
              <a:t>Áp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suất</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được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tính</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bằng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độ</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lớn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áp</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lực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(F)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trên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một</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đơn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vị</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diện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tích</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bị</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ép</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(S): </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62AE2BB-3495-2AA4-EB53-744E92AAAD7F}"/>
                  </a:ext>
                </a:extLst>
              </p:cNvPr>
              <p:cNvSpPr txBox="1"/>
              <p:nvPr/>
            </p:nvSpPr>
            <p:spPr>
              <a:xfrm>
                <a:off x="2115010" y="2488200"/>
                <a:ext cx="2268304" cy="1213345"/>
              </a:xfrm>
              <a:prstGeom prst="rect">
                <a:avLst/>
              </a:prstGeom>
              <a:noFill/>
            </p:spPr>
            <p:txBody>
              <a:bodyPr wrap="square">
                <a:spAutoFit/>
              </a:bodyPr>
              <a:lstStyle/>
              <a:p>
                <a:pPr algn="ctr">
                  <a:lnSpc>
                    <a:spcPct val="115000"/>
                  </a:lnSpc>
                </a:pPr>
                <a:r>
                  <a:rPr lang="en-US" sz="3600" b="1" dirty="0">
                    <a:effectLst/>
                    <a:latin typeface="Times New Roman" panose="02020603050405020304" pitchFamily="18" charset="0"/>
                    <a:ea typeface="Arial" panose="020B0604020202020204" pitchFamily="34" charset="0"/>
                    <a:cs typeface="Times New Roman" panose="02020603050405020304" pitchFamily="18" charset="0"/>
                  </a:rPr>
                  <a:t>p =  </a:t>
                </a:r>
                <a14:m>
                  <m:oMath xmlns:m="http://schemas.openxmlformats.org/officeDocument/2006/math">
                    <m:f>
                      <m:fPr>
                        <m:ctrlPr>
                          <a:rPr lang="en-US" sz="4400" b="1" i="1">
                            <a:effectLst/>
                            <a:latin typeface="Cambria Math" panose="02040503050406030204" pitchFamily="18" charset="0"/>
                            <a:ea typeface="Arial" panose="020B0604020202020204" pitchFamily="34" charset="0"/>
                          </a:rPr>
                        </m:ctrlPr>
                      </m:fPr>
                      <m:num>
                        <m:r>
                          <a:rPr lang="en-US" sz="4400" b="1" i="0">
                            <a:effectLst/>
                            <a:latin typeface="Cambria Math" panose="02040503050406030204" pitchFamily="18" charset="0"/>
                            <a:ea typeface="Arial" panose="020B0604020202020204" pitchFamily="34" charset="0"/>
                          </a:rPr>
                          <m:t>𝐅</m:t>
                        </m:r>
                      </m:num>
                      <m:den>
                        <m:r>
                          <a:rPr lang="en-US" sz="4400" b="1" i="0">
                            <a:effectLst/>
                            <a:latin typeface="Cambria Math" panose="02040503050406030204" pitchFamily="18" charset="0"/>
                            <a:ea typeface="Arial" panose="020B0604020202020204" pitchFamily="34" charset="0"/>
                          </a:rPr>
                          <m:t>𝐒</m:t>
                        </m:r>
                      </m:den>
                    </m:f>
                  </m:oMath>
                </a14:m>
                <a:endParaRPr lang="en-US" sz="4400" b="1" dirty="0">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262AE2BB-3495-2AA4-EB53-744E92AAAD7F}"/>
                  </a:ext>
                </a:extLst>
              </p:cNvPr>
              <p:cNvSpPr txBox="1">
                <a:spLocks noRot="1" noChangeAspect="1" noMove="1" noResize="1" noEditPoints="1" noAdjustHandles="1" noChangeArrowheads="1" noChangeShapeType="1" noTextEdit="1"/>
              </p:cNvSpPr>
              <p:nvPr/>
            </p:nvSpPr>
            <p:spPr>
              <a:xfrm>
                <a:off x="2115010" y="2488200"/>
                <a:ext cx="2268304" cy="1213345"/>
              </a:xfrm>
              <a:prstGeom prst="rect">
                <a:avLst/>
              </a:prstGeom>
              <a:blipFill>
                <a:blip r:embed="rId3"/>
                <a:stretch>
                  <a:fillRect b="-3015"/>
                </a:stretch>
              </a:blipFill>
            </p:spPr>
            <p:txBody>
              <a:bodyPr/>
              <a:lstStyle/>
              <a:p>
                <a:r>
                  <a:rPr lang="en-US">
                    <a:noFill/>
                  </a:rPr>
                  <a:t> </a:t>
                </a:r>
              </a:p>
            </p:txBody>
          </p:sp>
        </mc:Fallback>
      </mc:AlternateContent>
    </p:spTree>
    <p:extLst>
      <p:ext uri="{BB962C8B-B14F-4D97-AF65-F5344CB8AC3E}">
        <p14:creationId xmlns:p14="http://schemas.microsoft.com/office/powerpoint/2010/main" val="3158389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8E40E0-E0BC-85D1-5212-3E699D66E3B6}"/>
              </a:ext>
            </a:extLst>
          </p:cNvPr>
          <p:cNvSpPr>
            <a:spLocks noGrp="1"/>
          </p:cNvSpPr>
          <p:nvPr>
            <p:ph type="title"/>
          </p:nvPr>
        </p:nvSpPr>
        <p:spPr>
          <a:xfrm>
            <a:off x="680133" y="794291"/>
            <a:ext cx="7239751" cy="536577"/>
          </a:xfrm>
        </p:spPr>
        <p:txBody>
          <a:bodyPr>
            <a:noAutofit/>
          </a:bodyPr>
          <a:lstStyle/>
          <a:p>
            <a:r>
              <a:rPr lang="en-US" sz="2800" dirty="0"/>
              <a:t>4. </a:t>
            </a:r>
            <a:r>
              <a:rPr lang="en-US" sz="2800" dirty="0" err="1"/>
              <a:t>Công</a:t>
            </a:r>
            <a:r>
              <a:rPr lang="en-US" sz="2800" dirty="0"/>
              <a:t> </a:t>
            </a:r>
            <a:r>
              <a:rPr lang="en-US" sz="2800" dirty="0" err="1"/>
              <a:t>dụng</a:t>
            </a:r>
            <a:r>
              <a:rPr lang="en-US" sz="2800" dirty="0"/>
              <a:t> </a:t>
            </a:r>
            <a:r>
              <a:rPr lang="en-US" sz="2800" dirty="0" err="1"/>
              <a:t>của</a:t>
            </a:r>
            <a:r>
              <a:rPr lang="en-US" sz="2800" dirty="0"/>
              <a:t> </a:t>
            </a:r>
            <a:r>
              <a:rPr lang="en-US" sz="2800" dirty="0" err="1"/>
              <a:t>việc</a:t>
            </a:r>
            <a:r>
              <a:rPr lang="en-US" sz="2800" dirty="0"/>
              <a:t> </a:t>
            </a:r>
            <a:r>
              <a:rPr lang="en-US" sz="2800" dirty="0" err="1"/>
              <a:t>làm</a:t>
            </a:r>
            <a:r>
              <a:rPr lang="en-US" sz="2800" dirty="0"/>
              <a:t> </a:t>
            </a:r>
            <a:r>
              <a:rPr lang="en-US" sz="2800" dirty="0" err="1"/>
              <a:t>tăng</a:t>
            </a:r>
            <a:r>
              <a:rPr lang="en-US" sz="2800" dirty="0"/>
              <a:t>, </a:t>
            </a:r>
            <a:r>
              <a:rPr lang="en-US" sz="2800" dirty="0" err="1"/>
              <a:t>giảm</a:t>
            </a:r>
            <a:r>
              <a:rPr lang="en-US" sz="2800" dirty="0"/>
              <a:t> </a:t>
            </a:r>
            <a:r>
              <a:rPr lang="en-US" sz="2800" dirty="0" err="1"/>
              <a:t>áp</a:t>
            </a:r>
            <a:r>
              <a:rPr lang="en-US" sz="2800" dirty="0"/>
              <a:t> </a:t>
            </a:r>
            <a:r>
              <a:rPr lang="en-US" sz="2800" dirty="0" err="1"/>
              <a:t>suất</a:t>
            </a:r>
            <a:r>
              <a:rPr lang="en-US" sz="2800" dirty="0"/>
              <a:t>.</a:t>
            </a:r>
          </a:p>
        </p:txBody>
      </p:sp>
      <p:graphicFrame>
        <p:nvGraphicFramePr>
          <p:cNvPr id="7" name="Table 6">
            <a:extLst>
              <a:ext uri="{FF2B5EF4-FFF2-40B4-BE49-F238E27FC236}">
                <a16:creationId xmlns:a16="http://schemas.microsoft.com/office/drawing/2014/main" id="{4AAE37EE-795F-5740-6C05-F84D5E1A9397}"/>
              </a:ext>
            </a:extLst>
          </p:cNvPr>
          <p:cNvGraphicFramePr>
            <a:graphicFrameLocks noGrp="1"/>
          </p:cNvGraphicFramePr>
          <p:nvPr>
            <p:extLst>
              <p:ext uri="{D42A27DB-BD31-4B8C-83A1-F6EECF244321}">
                <p14:modId xmlns:p14="http://schemas.microsoft.com/office/powerpoint/2010/main" val="2878042557"/>
              </p:ext>
            </p:extLst>
          </p:nvPr>
        </p:nvGraphicFramePr>
        <p:xfrm>
          <a:off x="416713" y="1970197"/>
          <a:ext cx="11470488" cy="4794577"/>
        </p:xfrm>
        <a:graphic>
          <a:graphicData uri="http://schemas.openxmlformats.org/drawingml/2006/table">
            <a:tbl>
              <a:tblPr firstRow="1" firstCol="1" bandRow="1">
                <a:tableStyleId>{5C22544A-7EE6-4342-B048-85BDC9FD1C3A}</a:tableStyleId>
              </a:tblPr>
              <a:tblGrid>
                <a:gridCol w="11470488">
                  <a:extLst>
                    <a:ext uri="{9D8B030D-6E8A-4147-A177-3AD203B41FA5}">
                      <a16:colId xmlns:a16="http://schemas.microsoft.com/office/drawing/2014/main" val="745447245"/>
                    </a:ext>
                  </a:extLst>
                </a:gridCol>
              </a:tblGrid>
              <a:tr h="537029">
                <a:tc>
                  <a:txBody>
                    <a:bodyPr/>
                    <a:lstStyle/>
                    <a:p>
                      <a:pPr algn="ctr">
                        <a:lnSpc>
                          <a:spcPct val="115000"/>
                        </a:lnSpc>
                      </a:pPr>
                      <a:r>
                        <a:rPr lang="en-US" sz="2800" b="0" dirty="0">
                          <a:effectLst/>
                          <a:latin typeface="Times New Roman" panose="02020603050405020304" pitchFamily="18" charset="0"/>
                          <a:cs typeface="Times New Roman" panose="02020603050405020304" pitchFamily="18" charset="0"/>
                        </a:rPr>
                        <a:t>PHIẾU HỌC TẬP SỐ 2</a:t>
                      </a:r>
                    </a:p>
                  </a:txBody>
                  <a:tcPr marL="43517" marR="43517" marT="0" marB="0"/>
                </a:tc>
                <a:extLst>
                  <a:ext uri="{0D108BD9-81ED-4DB2-BD59-A6C34878D82A}">
                    <a16:rowId xmlns:a16="http://schemas.microsoft.com/office/drawing/2014/main" val="609480471"/>
                  </a:ext>
                </a:extLst>
              </a:tr>
              <a:tr h="3179769">
                <a:tc>
                  <a:txBody>
                    <a:bodyPr/>
                    <a:lstStyle/>
                    <a:p>
                      <a:pPr indent="2540" algn="just">
                        <a:lnSpc>
                          <a:spcPct val="100000"/>
                        </a:lnSpc>
                        <a:spcAft>
                          <a:spcPts val="1200"/>
                        </a:spcAft>
                      </a:pPr>
                      <a:r>
                        <a:rPr lang="de-DE" sz="2800" b="0" dirty="0">
                          <a:effectLst/>
                          <a:latin typeface="Times New Roman" panose="02020603050405020304" pitchFamily="18" charset="0"/>
                          <a:cs typeface="Times New Roman" panose="02020603050405020304" pitchFamily="18" charset="0"/>
                        </a:rPr>
                        <a:t>Câu hỏi 1. Một người làm vườn cần đóng một chiếc cọc xuống đất. Hãy đề xuất phương án để có thể đóng được chiếc cọc xuống đất một cách dễ dàng. Giải thích.	</a:t>
                      </a:r>
                      <a:endParaRPr lang="en-US" sz="2800" b="0" dirty="0">
                        <a:effectLst/>
                        <a:latin typeface="Times New Roman" panose="02020603050405020304" pitchFamily="18" charset="0"/>
                        <a:cs typeface="Times New Roman" panose="02020603050405020304" pitchFamily="18" charset="0"/>
                      </a:endParaRPr>
                    </a:p>
                    <a:p>
                      <a:pPr indent="2540" algn="just">
                        <a:lnSpc>
                          <a:spcPct val="115000"/>
                        </a:lnSpc>
                      </a:pPr>
                      <a:r>
                        <a:rPr lang="de-DE" sz="2800" b="0" dirty="0">
                          <a:effectLst/>
                          <a:latin typeface="Times New Roman" panose="02020603050405020304" pitchFamily="18" charset="0"/>
                          <a:cs typeface="Times New Roman" panose="02020603050405020304" pitchFamily="18" charset="0"/>
                        </a:rPr>
                        <a:t>Câu hỏi 2. Để xe ô tô có thể vượt qua vùng đất sụt lún người ta thường làm như thế nào? Mô tả cách làm và giải thích.	</a:t>
                      </a:r>
                      <a:endParaRPr lang="en-US" sz="2800" b="0" dirty="0">
                        <a:effectLst/>
                        <a:latin typeface="Times New Roman" panose="02020603050405020304" pitchFamily="18" charset="0"/>
                        <a:cs typeface="Times New Roman" panose="02020603050405020304" pitchFamily="18" charset="0"/>
                      </a:endParaRPr>
                    </a:p>
                    <a:p>
                      <a:pPr indent="2540" algn="just">
                        <a:lnSpc>
                          <a:spcPct val="150000"/>
                        </a:lnSpc>
                        <a:tabLst>
                          <a:tab pos="5648325" algn="l"/>
                        </a:tabLst>
                      </a:pPr>
                      <a:r>
                        <a:rPr lang="de-DE" sz="2800" b="0" dirty="0">
                          <a:effectLst/>
                          <a:latin typeface="Times New Roman" panose="02020603050405020304" pitchFamily="18" charset="0"/>
                          <a:cs typeface="Times New Roman" panose="02020603050405020304" pitchFamily="18" charset="0"/>
                        </a:rPr>
                        <a:t>Câu hỏi 3. Hãy giải thích tại sao cá sấu có hàm răng rất nhọn.</a:t>
                      </a:r>
                      <a:endParaRPr lang="en-US" sz="2800" b="0" dirty="0">
                        <a:effectLst/>
                        <a:latin typeface="Times New Roman" panose="02020603050405020304" pitchFamily="18" charset="0"/>
                        <a:cs typeface="Times New Roman" panose="02020603050405020304" pitchFamily="18" charset="0"/>
                      </a:endParaRPr>
                    </a:p>
                    <a:p>
                      <a:pPr indent="2540" algn="just">
                        <a:lnSpc>
                          <a:spcPct val="150000"/>
                        </a:lnSpc>
                        <a:tabLst>
                          <a:tab pos="5648325" algn="l"/>
                        </a:tabLst>
                      </a:pPr>
                      <a:r>
                        <a:rPr lang="de-DE" sz="2800" b="0" dirty="0">
                          <a:effectLst/>
                          <a:latin typeface="Times New Roman" panose="02020603050405020304" pitchFamily="18" charset="0"/>
                          <a:cs typeface="Times New Roman" panose="02020603050405020304" pitchFamily="18" charset="0"/>
                        </a:rPr>
                        <a:t>Câu hỏi 4. Nêu thêm những ví dụ trong thực tế về công dụng của việc làm tăng, giảm áp suất.</a:t>
                      </a:r>
                      <a:endParaRPr lang="en-US" sz="2800" b="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3517" marR="43517" marT="0" marB="0"/>
                </a:tc>
                <a:extLst>
                  <a:ext uri="{0D108BD9-81ED-4DB2-BD59-A6C34878D82A}">
                    <a16:rowId xmlns:a16="http://schemas.microsoft.com/office/drawing/2014/main" val="1901385537"/>
                  </a:ext>
                </a:extLst>
              </a:tr>
            </a:tbl>
          </a:graphicData>
        </a:graphic>
      </p:graphicFrame>
      <p:sp>
        <p:nvSpPr>
          <p:cNvPr id="8" name="TextBox 7">
            <a:extLst>
              <a:ext uri="{FF2B5EF4-FFF2-40B4-BE49-F238E27FC236}">
                <a16:creationId xmlns:a16="http://schemas.microsoft.com/office/drawing/2014/main" id="{ED6E9C82-9B40-A113-208D-52B754AF55A0}"/>
              </a:ext>
            </a:extLst>
          </p:cNvPr>
          <p:cNvSpPr txBox="1"/>
          <p:nvPr/>
        </p:nvSpPr>
        <p:spPr>
          <a:xfrm>
            <a:off x="700823" y="1388923"/>
            <a:ext cx="10811044" cy="523220"/>
          </a:xfrm>
          <a:prstGeom prst="rect">
            <a:avLst/>
          </a:prstGeom>
          <a:noFill/>
        </p:spPr>
        <p:txBody>
          <a:bodyPr wrap="square">
            <a:spAutoFit/>
          </a:bodyPr>
          <a:lstStyle>
            <a:defPPr>
              <a:defRPr lang="en-US"/>
            </a:defPPr>
            <a:lvl1pPr algn="just">
              <a:lnSpc>
                <a:spcPct val="120000"/>
              </a:lnSpc>
              <a:spcAft>
                <a:spcPts val="600"/>
              </a:spcAft>
              <a:tabLst>
                <a:tab pos="547370" algn="l"/>
              </a:tabLst>
              <a:defRPr sz="2400">
                <a:effectLst/>
                <a:latin typeface="Times New Roman" panose="02020603050405020304" pitchFamily="18" charset="0"/>
                <a:ea typeface="Arial" panose="020B0604020202020204" pitchFamily="34" charset="0"/>
              </a:defRPr>
            </a:lvl1pPr>
          </a:lstStyle>
          <a:p>
            <a:pPr>
              <a:lnSpc>
                <a:spcPct val="100000"/>
              </a:lnSpc>
            </a:pPr>
            <a:r>
              <a:rPr lang="en-US" sz="2800" dirty="0"/>
              <a:t>HS </a:t>
            </a:r>
            <a:r>
              <a:rPr lang="en-US" sz="2800" dirty="0" err="1"/>
              <a:t>hoạt</a:t>
            </a:r>
            <a:r>
              <a:rPr lang="en-US" sz="2800" dirty="0"/>
              <a:t> </a:t>
            </a:r>
            <a:r>
              <a:rPr lang="en-US" sz="2800" dirty="0" err="1"/>
              <a:t>động</a:t>
            </a:r>
            <a:r>
              <a:rPr lang="en-US" sz="2800" dirty="0"/>
              <a:t> </a:t>
            </a:r>
            <a:r>
              <a:rPr lang="en-US" sz="2800" dirty="0" err="1"/>
              <a:t>nhóm</a:t>
            </a:r>
            <a:r>
              <a:rPr lang="en-US" sz="2800" dirty="0"/>
              <a:t> </a:t>
            </a:r>
            <a:r>
              <a:rPr lang="en-US" sz="2800" dirty="0" err="1"/>
              <a:t>hoàn</a:t>
            </a:r>
            <a:r>
              <a:rPr lang="en-US" sz="2800" dirty="0"/>
              <a:t> </a:t>
            </a:r>
            <a:r>
              <a:rPr lang="en-US" sz="2800" dirty="0" err="1"/>
              <a:t>thành</a:t>
            </a:r>
            <a:r>
              <a:rPr lang="en-US" sz="2800" dirty="0"/>
              <a:t> </a:t>
            </a:r>
            <a:r>
              <a:rPr lang="en-US" sz="2800" dirty="0" err="1"/>
              <a:t>phiếu</a:t>
            </a:r>
            <a:r>
              <a:rPr lang="en-US" sz="2800" dirty="0"/>
              <a:t> </a:t>
            </a:r>
            <a:r>
              <a:rPr lang="en-US" sz="2800" dirty="0" err="1"/>
              <a:t>học</a:t>
            </a:r>
            <a:r>
              <a:rPr lang="en-US" sz="2800" dirty="0"/>
              <a:t> </a:t>
            </a:r>
            <a:r>
              <a:rPr lang="en-US" sz="2800" dirty="0" err="1"/>
              <a:t>tập</a:t>
            </a:r>
            <a:r>
              <a:rPr lang="en-US" sz="2800" dirty="0"/>
              <a:t> </a:t>
            </a:r>
            <a:r>
              <a:rPr lang="en-US" sz="2800" dirty="0" err="1"/>
              <a:t>số</a:t>
            </a:r>
            <a:r>
              <a:rPr lang="en-US" sz="2800" dirty="0"/>
              <a:t> 2 </a:t>
            </a:r>
            <a:r>
              <a:rPr lang="en-US" sz="2800" dirty="0" err="1"/>
              <a:t>trong</a:t>
            </a:r>
            <a:r>
              <a:rPr lang="en-US" sz="2800" dirty="0"/>
              <a:t> </a:t>
            </a:r>
            <a:r>
              <a:rPr lang="en-US" sz="2800" dirty="0" err="1"/>
              <a:t>thời</a:t>
            </a:r>
            <a:r>
              <a:rPr lang="en-US" sz="2800" dirty="0"/>
              <a:t> </a:t>
            </a:r>
            <a:r>
              <a:rPr lang="en-US" sz="2800" dirty="0" err="1"/>
              <a:t>gian</a:t>
            </a:r>
            <a:r>
              <a:rPr lang="en-US" sz="2800" dirty="0"/>
              <a:t> 3 </a:t>
            </a:r>
            <a:r>
              <a:rPr lang="en-US" sz="2800" dirty="0" err="1"/>
              <a:t>phút</a:t>
            </a:r>
            <a:r>
              <a:rPr lang="en-US" sz="2800" dirty="0"/>
              <a:t>:</a:t>
            </a:r>
            <a:endParaRPr lang="vi-VN" sz="2800" dirty="0"/>
          </a:p>
        </p:txBody>
      </p:sp>
    </p:spTree>
    <p:extLst>
      <p:ext uri="{BB962C8B-B14F-4D97-AF65-F5344CB8AC3E}">
        <p14:creationId xmlns:p14="http://schemas.microsoft.com/office/powerpoint/2010/main" val="772458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8E40E0-E0BC-85D1-5212-3E699D66E3B6}"/>
              </a:ext>
            </a:extLst>
          </p:cNvPr>
          <p:cNvSpPr>
            <a:spLocks noGrp="1"/>
          </p:cNvSpPr>
          <p:nvPr>
            <p:ph type="title"/>
          </p:nvPr>
        </p:nvSpPr>
        <p:spPr>
          <a:xfrm>
            <a:off x="680133" y="735300"/>
            <a:ext cx="7180757" cy="536577"/>
          </a:xfrm>
        </p:spPr>
        <p:txBody>
          <a:bodyPr>
            <a:noAutofit/>
          </a:bodyPr>
          <a:lstStyle/>
          <a:p>
            <a:r>
              <a:rPr lang="en-US" sz="2800" dirty="0"/>
              <a:t>4. </a:t>
            </a:r>
            <a:r>
              <a:rPr lang="en-US" sz="2800" dirty="0" err="1"/>
              <a:t>Công</a:t>
            </a:r>
            <a:r>
              <a:rPr lang="en-US" sz="2800" dirty="0"/>
              <a:t> </a:t>
            </a:r>
            <a:r>
              <a:rPr lang="en-US" sz="2800" dirty="0" err="1"/>
              <a:t>dụng</a:t>
            </a:r>
            <a:r>
              <a:rPr lang="en-US" sz="2800" dirty="0"/>
              <a:t> </a:t>
            </a:r>
            <a:r>
              <a:rPr lang="en-US" sz="2800" dirty="0" err="1"/>
              <a:t>của</a:t>
            </a:r>
            <a:r>
              <a:rPr lang="en-US" sz="2800" dirty="0"/>
              <a:t> </a:t>
            </a:r>
            <a:r>
              <a:rPr lang="en-US" sz="2800" dirty="0" err="1"/>
              <a:t>việc</a:t>
            </a:r>
            <a:r>
              <a:rPr lang="en-US" sz="2800" dirty="0"/>
              <a:t> </a:t>
            </a:r>
            <a:r>
              <a:rPr lang="en-US" sz="2800" dirty="0" err="1"/>
              <a:t>làm</a:t>
            </a:r>
            <a:r>
              <a:rPr lang="en-US" sz="2800" dirty="0"/>
              <a:t> </a:t>
            </a:r>
            <a:r>
              <a:rPr lang="en-US" sz="2800" dirty="0" err="1"/>
              <a:t>tăng</a:t>
            </a:r>
            <a:r>
              <a:rPr lang="en-US" sz="2800" dirty="0"/>
              <a:t>, </a:t>
            </a:r>
            <a:r>
              <a:rPr lang="en-US" sz="2800" dirty="0" err="1"/>
              <a:t>giảm</a:t>
            </a:r>
            <a:r>
              <a:rPr lang="en-US" sz="2800" dirty="0"/>
              <a:t> </a:t>
            </a:r>
            <a:r>
              <a:rPr lang="en-US" sz="2800" dirty="0" err="1"/>
              <a:t>áp</a:t>
            </a:r>
            <a:r>
              <a:rPr lang="en-US" sz="2800" dirty="0"/>
              <a:t> </a:t>
            </a:r>
            <a:r>
              <a:rPr lang="en-US" sz="2800" dirty="0" err="1"/>
              <a:t>suất</a:t>
            </a:r>
            <a:r>
              <a:rPr lang="en-US" sz="2800" dirty="0"/>
              <a:t>.</a:t>
            </a:r>
          </a:p>
        </p:txBody>
      </p:sp>
      <p:graphicFrame>
        <p:nvGraphicFramePr>
          <p:cNvPr id="7" name="Table 6">
            <a:extLst>
              <a:ext uri="{FF2B5EF4-FFF2-40B4-BE49-F238E27FC236}">
                <a16:creationId xmlns:a16="http://schemas.microsoft.com/office/drawing/2014/main" id="{4AAE37EE-795F-5740-6C05-F84D5E1A9397}"/>
              </a:ext>
            </a:extLst>
          </p:cNvPr>
          <p:cNvGraphicFramePr>
            <a:graphicFrameLocks noGrp="1"/>
          </p:cNvGraphicFramePr>
          <p:nvPr>
            <p:extLst>
              <p:ext uri="{D42A27DB-BD31-4B8C-83A1-F6EECF244321}">
                <p14:modId xmlns:p14="http://schemas.microsoft.com/office/powerpoint/2010/main" val="723008824"/>
              </p:ext>
            </p:extLst>
          </p:nvPr>
        </p:nvGraphicFramePr>
        <p:xfrm>
          <a:off x="422786" y="1271877"/>
          <a:ext cx="11346428" cy="5547360"/>
        </p:xfrm>
        <a:graphic>
          <a:graphicData uri="http://schemas.openxmlformats.org/drawingml/2006/table">
            <a:tbl>
              <a:tblPr firstRow="1" firstCol="1" bandRow="1">
                <a:tableStyleId>{5C22544A-7EE6-4342-B048-85BDC9FD1C3A}</a:tableStyleId>
              </a:tblPr>
              <a:tblGrid>
                <a:gridCol w="11346428">
                  <a:extLst>
                    <a:ext uri="{9D8B030D-6E8A-4147-A177-3AD203B41FA5}">
                      <a16:colId xmlns:a16="http://schemas.microsoft.com/office/drawing/2014/main" val="745447245"/>
                    </a:ext>
                  </a:extLst>
                </a:gridCol>
              </a:tblGrid>
              <a:tr h="365196">
                <a:tc>
                  <a:txBody>
                    <a:bodyPr/>
                    <a:lstStyle/>
                    <a:p>
                      <a:pPr algn="ctr">
                        <a:lnSpc>
                          <a:spcPct val="100000"/>
                        </a:lnSpc>
                      </a:pPr>
                      <a:r>
                        <a:rPr lang="en-US" sz="2800" b="0" dirty="0">
                          <a:effectLst/>
                          <a:latin typeface="Times New Roman" panose="02020603050405020304" pitchFamily="18" charset="0"/>
                          <a:cs typeface="Times New Roman" panose="02020603050405020304" pitchFamily="18" charset="0"/>
                        </a:rPr>
                        <a:t>PHIẾU HỌC TẬP SỐ 2</a:t>
                      </a:r>
                    </a:p>
                  </a:txBody>
                  <a:tcPr marL="43517" marR="43517" marT="0" marB="0"/>
                </a:tc>
                <a:extLst>
                  <a:ext uri="{0D108BD9-81ED-4DB2-BD59-A6C34878D82A}">
                    <a16:rowId xmlns:a16="http://schemas.microsoft.com/office/drawing/2014/main" val="609480471"/>
                  </a:ext>
                </a:extLst>
              </a:tr>
              <a:tr h="4157423">
                <a:tc>
                  <a:txBody>
                    <a:bodyPr/>
                    <a:lstStyle/>
                    <a:p>
                      <a:pPr>
                        <a:lnSpc>
                          <a:spcPct val="100000"/>
                        </a:lnSpc>
                      </a:pPr>
                      <a:r>
                        <a:rPr lang="de-DE" sz="2800" b="0" kern="1200" dirty="0">
                          <a:solidFill>
                            <a:schemeClr val="lt1"/>
                          </a:solidFill>
                          <a:effectLst/>
                          <a:latin typeface="Times New Roman" panose="02020603050405020304" pitchFamily="18" charset="0"/>
                          <a:ea typeface="+mn-ea"/>
                          <a:cs typeface="Times New Roman" panose="02020603050405020304" pitchFamily="18" charset="0"/>
                        </a:rPr>
                        <a:t>Câu 1. Vì khi đầu cọc nhọn sẽ làm giảm diện tích bị ép dẫn đến tăng áp suất vì vậy ta đóng cọc được dễ dàng hơn</a:t>
                      </a:r>
                      <a:endParaRPr lang="en-US" sz="2800" b="0" kern="1200" dirty="0">
                        <a:solidFill>
                          <a:schemeClr val="lt1"/>
                        </a:solidFill>
                        <a:effectLst/>
                        <a:latin typeface="Times New Roman" panose="02020603050405020304" pitchFamily="18" charset="0"/>
                        <a:ea typeface="+mn-ea"/>
                        <a:cs typeface="Times New Roman" panose="02020603050405020304" pitchFamily="18" charset="0"/>
                      </a:endParaRPr>
                    </a:p>
                    <a:p>
                      <a:pPr>
                        <a:lnSpc>
                          <a:spcPct val="100000"/>
                        </a:lnSpc>
                      </a:pPr>
                      <a:r>
                        <a:rPr lang="de-DE" sz="2800" b="0" kern="1200" dirty="0">
                          <a:solidFill>
                            <a:schemeClr val="lt1"/>
                          </a:solidFill>
                          <a:effectLst/>
                          <a:latin typeface="Times New Roman" panose="02020603050405020304" pitchFamily="18" charset="0"/>
                          <a:ea typeface="+mn-ea"/>
                          <a:cs typeface="Times New Roman" panose="02020603050405020304" pitchFamily="18" charset="0"/>
                        </a:rPr>
                        <a:t>Câu 2. Để thoát lầy cần triệt tiêu ma sát trượt của bánh xe. Do đó, thanh gỗ hay xích sắt, rơm, cỏ,... sẽ giúp bánh xe có được độ bám và thoát lún nhanh chóng.</a:t>
                      </a:r>
                      <a:endParaRPr lang="en-US" sz="2800" b="0" kern="1200" dirty="0">
                        <a:solidFill>
                          <a:schemeClr val="lt1"/>
                        </a:solidFill>
                        <a:effectLst/>
                        <a:latin typeface="Times New Roman" panose="02020603050405020304" pitchFamily="18" charset="0"/>
                        <a:ea typeface="+mn-ea"/>
                        <a:cs typeface="Times New Roman" panose="02020603050405020304" pitchFamily="18" charset="0"/>
                      </a:endParaRPr>
                    </a:p>
                    <a:p>
                      <a:pPr>
                        <a:lnSpc>
                          <a:spcPct val="100000"/>
                        </a:lnSpc>
                      </a:pPr>
                      <a:r>
                        <a:rPr lang="de-DE" sz="2800" b="0" kern="1200" dirty="0">
                          <a:solidFill>
                            <a:schemeClr val="lt1"/>
                          </a:solidFill>
                          <a:effectLst/>
                          <a:latin typeface="Times New Roman" panose="02020603050405020304" pitchFamily="18" charset="0"/>
                          <a:ea typeface="+mn-ea"/>
                          <a:cs typeface="Times New Roman" panose="02020603050405020304" pitchFamily="18" charset="0"/>
                        </a:rPr>
                        <a:t>Câu 3. Cá sấu có hàm răng rất nhọn vì răng nhọn sẽ làm giảm diện tích bị ép dẫn đến tăng áp suất giúp cá sấu nhai con mồi nhanh và hiệu quả.</a:t>
                      </a:r>
                      <a:endParaRPr lang="en-US" sz="2800" b="0" kern="1200" dirty="0">
                        <a:solidFill>
                          <a:schemeClr val="lt1"/>
                        </a:solidFill>
                        <a:effectLst/>
                        <a:latin typeface="Times New Roman" panose="02020603050405020304" pitchFamily="18" charset="0"/>
                        <a:ea typeface="+mn-ea"/>
                        <a:cs typeface="Times New Roman" panose="02020603050405020304" pitchFamily="18" charset="0"/>
                      </a:endParaRPr>
                    </a:p>
                    <a:p>
                      <a:pPr>
                        <a:lnSpc>
                          <a:spcPct val="100000"/>
                        </a:lnSpc>
                      </a:pPr>
                      <a:r>
                        <a:rPr lang="de-DE" sz="2800" b="0" kern="1200" dirty="0">
                          <a:solidFill>
                            <a:schemeClr val="lt1"/>
                          </a:solidFill>
                          <a:effectLst/>
                          <a:latin typeface="Times New Roman" panose="02020603050405020304" pitchFamily="18" charset="0"/>
                          <a:ea typeface="+mn-ea"/>
                          <a:cs typeface="Times New Roman" panose="02020603050405020304" pitchFamily="18" charset="0"/>
                        </a:rPr>
                        <a:t>Câu 4. </a:t>
                      </a:r>
                      <a:endParaRPr lang="en-US" sz="2800" b="0" kern="1200" dirty="0">
                        <a:solidFill>
                          <a:schemeClr val="lt1"/>
                        </a:solidFill>
                        <a:effectLst/>
                        <a:latin typeface="Times New Roman" panose="02020603050405020304" pitchFamily="18" charset="0"/>
                        <a:ea typeface="+mn-ea"/>
                        <a:cs typeface="Times New Roman" panose="02020603050405020304" pitchFamily="18" charset="0"/>
                      </a:endParaRPr>
                    </a:p>
                    <a:p>
                      <a:pPr>
                        <a:lnSpc>
                          <a:spcPct val="100000"/>
                        </a:lnSpc>
                      </a:pPr>
                      <a:r>
                        <a:rPr lang="de-DE" sz="2800" b="0" kern="1200" dirty="0">
                          <a:solidFill>
                            <a:schemeClr val="lt1"/>
                          </a:solidFill>
                          <a:effectLst/>
                          <a:latin typeface="Times New Roman" panose="02020603050405020304" pitchFamily="18" charset="0"/>
                          <a:ea typeface="+mn-ea"/>
                          <a:cs typeface="Times New Roman" panose="02020603050405020304" pitchFamily="18" charset="0"/>
                        </a:rPr>
                        <a:t>Ví dụ cách làm tăng áp suất</a:t>
                      </a:r>
                      <a:endParaRPr lang="en-US" sz="2800" b="0" kern="1200" dirty="0">
                        <a:solidFill>
                          <a:schemeClr val="lt1"/>
                        </a:solidFill>
                        <a:effectLst/>
                        <a:latin typeface="Times New Roman" panose="02020603050405020304" pitchFamily="18" charset="0"/>
                        <a:ea typeface="+mn-ea"/>
                        <a:cs typeface="Times New Roman" panose="02020603050405020304" pitchFamily="18" charset="0"/>
                      </a:endParaRPr>
                    </a:p>
                    <a:p>
                      <a:pPr>
                        <a:lnSpc>
                          <a:spcPct val="100000"/>
                        </a:lnSpc>
                      </a:pPr>
                      <a:r>
                        <a:rPr lang="de-DE" sz="2800" b="0" kern="1200" dirty="0">
                          <a:solidFill>
                            <a:schemeClr val="lt1"/>
                          </a:solidFill>
                          <a:effectLst/>
                          <a:latin typeface="Times New Roman" panose="02020603050405020304" pitchFamily="18" charset="0"/>
                          <a:ea typeface="+mn-ea"/>
                          <a:cs typeface="Times New Roman" panose="02020603050405020304" pitchFamily="18" charset="0"/>
                        </a:rPr>
                        <a:t>+ Ống hút cắm vào hộp sữa có đầu nhọn -&gt; giảm diện tích bị ép nên áp suất tăng.</a:t>
                      </a:r>
                      <a:endParaRPr lang="en-US" sz="2800" b="0" kern="1200" dirty="0">
                        <a:solidFill>
                          <a:schemeClr val="lt1"/>
                        </a:solidFill>
                        <a:effectLst/>
                        <a:latin typeface="Times New Roman" panose="02020603050405020304" pitchFamily="18" charset="0"/>
                        <a:ea typeface="+mn-ea"/>
                        <a:cs typeface="Times New Roman" panose="02020603050405020304" pitchFamily="18" charset="0"/>
                      </a:endParaRPr>
                    </a:p>
                    <a:p>
                      <a:pPr>
                        <a:lnSpc>
                          <a:spcPct val="100000"/>
                        </a:lnSpc>
                      </a:pPr>
                      <a:r>
                        <a:rPr lang="de-DE" sz="2800" b="0" kern="1200" dirty="0">
                          <a:solidFill>
                            <a:schemeClr val="lt1"/>
                          </a:solidFill>
                          <a:effectLst/>
                          <a:latin typeface="Times New Roman" panose="02020603050405020304" pitchFamily="18" charset="0"/>
                          <a:ea typeface="+mn-ea"/>
                          <a:cs typeface="Times New Roman" panose="02020603050405020304" pitchFamily="18" charset="0"/>
                        </a:rPr>
                        <a:t>Ví dụ cách làm giảm áp suất</a:t>
                      </a:r>
                      <a:endParaRPr lang="en-US" sz="2800" b="0" kern="1200" dirty="0">
                        <a:solidFill>
                          <a:schemeClr val="lt1"/>
                        </a:solidFill>
                        <a:effectLst/>
                        <a:latin typeface="Times New Roman" panose="02020603050405020304" pitchFamily="18" charset="0"/>
                        <a:ea typeface="+mn-ea"/>
                        <a:cs typeface="Times New Roman" panose="02020603050405020304" pitchFamily="18" charset="0"/>
                      </a:endParaRPr>
                    </a:p>
                    <a:p>
                      <a:pPr>
                        <a:lnSpc>
                          <a:spcPct val="100000"/>
                        </a:lnSpc>
                      </a:pPr>
                      <a:r>
                        <a:rPr lang="de-DE" sz="2800" b="0" kern="1200" dirty="0">
                          <a:solidFill>
                            <a:schemeClr val="lt1"/>
                          </a:solidFill>
                          <a:effectLst/>
                          <a:latin typeface="Times New Roman" panose="02020603050405020304" pitchFamily="18" charset="0"/>
                          <a:ea typeface="+mn-ea"/>
                          <a:cs typeface="Times New Roman" panose="02020603050405020304" pitchFamily="18" charset="0"/>
                        </a:rPr>
                        <a:t>+ Xe tăng dùng xích có bản rộng để giảm áp suất</a:t>
                      </a:r>
                      <a:endParaRPr lang="en-US" sz="2800" b="0" kern="1200" dirty="0">
                        <a:solidFill>
                          <a:schemeClr val="lt1"/>
                        </a:solidFill>
                        <a:effectLst/>
                        <a:latin typeface="Times New Roman" panose="02020603050405020304" pitchFamily="18" charset="0"/>
                        <a:ea typeface="+mn-ea"/>
                        <a:cs typeface="Times New Roman" panose="02020603050405020304" pitchFamily="18" charset="0"/>
                      </a:endParaRPr>
                    </a:p>
                  </a:txBody>
                  <a:tcPr marL="43517" marR="43517" marT="0" marB="0"/>
                </a:tc>
                <a:extLst>
                  <a:ext uri="{0D108BD9-81ED-4DB2-BD59-A6C34878D82A}">
                    <a16:rowId xmlns:a16="http://schemas.microsoft.com/office/drawing/2014/main" val="1901385537"/>
                  </a:ext>
                </a:extLst>
              </a:tr>
            </a:tbl>
          </a:graphicData>
        </a:graphic>
      </p:graphicFrame>
    </p:spTree>
    <p:extLst>
      <p:ext uri="{BB962C8B-B14F-4D97-AF65-F5344CB8AC3E}">
        <p14:creationId xmlns:p14="http://schemas.microsoft.com/office/powerpoint/2010/main" val="3820346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8E40E0-E0BC-85D1-5212-3E699D66E3B6}"/>
              </a:ext>
            </a:extLst>
          </p:cNvPr>
          <p:cNvSpPr>
            <a:spLocks noGrp="1"/>
          </p:cNvSpPr>
          <p:nvPr>
            <p:ph type="title"/>
          </p:nvPr>
        </p:nvSpPr>
        <p:spPr>
          <a:xfrm>
            <a:off x="650637" y="806221"/>
            <a:ext cx="7283995" cy="536577"/>
          </a:xfrm>
        </p:spPr>
        <p:txBody>
          <a:bodyPr>
            <a:noAutofit/>
          </a:bodyPr>
          <a:lstStyle/>
          <a:p>
            <a:r>
              <a:rPr lang="en-US" sz="2800" dirty="0"/>
              <a:t>4. </a:t>
            </a:r>
            <a:r>
              <a:rPr lang="en-US" sz="2800" dirty="0" err="1"/>
              <a:t>Công</a:t>
            </a:r>
            <a:r>
              <a:rPr lang="en-US" sz="2800" dirty="0"/>
              <a:t> </a:t>
            </a:r>
            <a:r>
              <a:rPr lang="en-US" sz="2800" dirty="0" err="1"/>
              <a:t>dụng</a:t>
            </a:r>
            <a:r>
              <a:rPr lang="en-US" sz="2800" dirty="0"/>
              <a:t> </a:t>
            </a:r>
            <a:r>
              <a:rPr lang="en-US" sz="2800" dirty="0" err="1"/>
              <a:t>của</a:t>
            </a:r>
            <a:r>
              <a:rPr lang="en-US" sz="2800" dirty="0"/>
              <a:t> </a:t>
            </a:r>
            <a:r>
              <a:rPr lang="en-US" sz="2800" dirty="0" err="1"/>
              <a:t>việc</a:t>
            </a:r>
            <a:r>
              <a:rPr lang="en-US" sz="2800" dirty="0"/>
              <a:t> </a:t>
            </a:r>
            <a:r>
              <a:rPr lang="en-US" sz="2800" dirty="0" err="1"/>
              <a:t>làm</a:t>
            </a:r>
            <a:r>
              <a:rPr lang="en-US" sz="2800" dirty="0"/>
              <a:t> </a:t>
            </a:r>
            <a:r>
              <a:rPr lang="en-US" sz="2800" dirty="0" err="1"/>
              <a:t>tăng</a:t>
            </a:r>
            <a:r>
              <a:rPr lang="en-US" sz="2800" dirty="0"/>
              <a:t>, </a:t>
            </a:r>
            <a:r>
              <a:rPr lang="en-US" sz="2800" dirty="0" err="1"/>
              <a:t>giảm</a:t>
            </a:r>
            <a:r>
              <a:rPr lang="en-US" sz="2800" dirty="0"/>
              <a:t> </a:t>
            </a:r>
            <a:r>
              <a:rPr lang="en-US" sz="2800" dirty="0" err="1"/>
              <a:t>áp</a:t>
            </a:r>
            <a:r>
              <a:rPr lang="en-US" sz="2800" dirty="0"/>
              <a:t> </a:t>
            </a:r>
            <a:r>
              <a:rPr lang="en-US" sz="2800" dirty="0" err="1"/>
              <a:t>suất</a:t>
            </a:r>
            <a:r>
              <a:rPr lang="en-US" sz="2800" dirty="0"/>
              <a:t>.</a:t>
            </a:r>
          </a:p>
        </p:txBody>
      </p:sp>
      <p:sp>
        <p:nvSpPr>
          <p:cNvPr id="5" name="TextBox 4">
            <a:extLst>
              <a:ext uri="{FF2B5EF4-FFF2-40B4-BE49-F238E27FC236}">
                <a16:creationId xmlns:a16="http://schemas.microsoft.com/office/drawing/2014/main" id="{C795B186-2BB1-AB37-1B4B-82548ED6C3B1}"/>
              </a:ext>
            </a:extLst>
          </p:cNvPr>
          <p:cNvSpPr txBox="1"/>
          <p:nvPr/>
        </p:nvSpPr>
        <p:spPr>
          <a:xfrm>
            <a:off x="650637" y="1271871"/>
            <a:ext cx="6349930" cy="5416868"/>
          </a:xfrm>
          <a:prstGeom prst="rect">
            <a:avLst/>
          </a:prstGeom>
          <a:noFill/>
        </p:spPr>
        <p:txBody>
          <a:bodyPr wrap="square">
            <a:spAutoFit/>
          </a:bodyPr>
          <a:lstStyle/>
          <a:p>
            <a:pPr algn="just"/>
            <a:r>
              <a:rPr lang="de-DE" sz="2800" dirty="0">
                <a:effectLst/>
                <a:latin typeface="Times New Roman" panose="02020603050405020304" pitchFamily="18" charset="0"/>
                <a:ea typeface="Times New Roman" panose="02020603050405020304" pitchFamily="18" charset="0"/>
              </a:rPr>
              <a:t>- Để tăng áp suất, ta có thể tăng áp lực F và giảm diện tích bị ép S.</a:t>
            </a:r>
            <a:endParaRPr lang="en-US" sz="2800" dirty="0">
              <a:effectLst/>
              <a:latin typeface="Arial" panose="020B0604020202020204" pitchFamily="34" charset="0"/>
              <a:ea typeface="Arial" panose="020B0604020202020204" pitchFamily="34" charset="0"/>
            </a:endParaRPr>
          </a:p>
          <a:p>
            <a:pPr algn="just"/>
            <a:r>
              <a:rPr lang="de-DE" sz="2800" dirty="0">
                <a:effectLst/>
                <a:latin typeface="Times New Roman" panose="02020603050405020304" pitchFamily="18" charset="0"/>
                <a:ea typeface="Times New Roman" panose="02020603050405020304" pitchFamily="18" charset="0"/>
              </a:rPr>
              <a:t>- Muốn giảm áp suất thì ta giảm áp lực F và tăng diện tích bị ép S.</a:t>
            </a:r>
            <a:endParaRPr lang="en-US" sz="2800" dirty="0">
              <a:latin typeface="Arial" panose="020B0604020202020204" pitchFamily="34" charset="0"/>
              <a:ea typeface="Times New Roman" panose="02020603050405020304" pitchFamily="18" charset="0"/>
            </a:endParaRPr>
          </a:p>
          <a:p>
            <a:pPr algn="just"/>
            <a:r>
              <a:rPr lang="en-US" sz="2800" dirty="0">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Một</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số</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Công</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dụng</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của</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việc</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làm</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tăng</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giảm</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áp</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suất</a:t>
            </a:r>
            <a:r>
              <a:rPr lang="en-US" sz="2800" dirty="0">
                <a:effectLst/>
                <a:latin typeface="Times New Roman" panose="02020603050405020304" pitchFamily="18" charset="0"/>
                <a:ea typeface="Segoe UI" panose="020B0502040204020203" pitchFamily="34" charset="0"/>
              </a:rPr>
              <a:t>:</a:t>
            </a:r>
            <a:endParaRPr lang="en-US" sz="2800" dirty="0">
              <a:effectLst/>
              <a:latin typeface="Segoe UI" panose="020B0502040204020203" pitchFamily="34" charset="0"/>
              <a:ea typeface="Segoe UI" panose="020B0502040204020203" pitchFamily="34" charset="0"/>
            </a:endParaRPr>
          </a:p>
          <a:p>
            <a:pPr indent="254000" algn="just">
              <a:spcAft>
                <a:spcPts val="600"/>
              </a:spcAft>
              <a:tabLst>
                <a:tab pos="547370" algn="l"/>
              </a:tabLst>
            </a:pP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Tăng</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áp</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suất</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giúp</a:t>
            </a:r>
            <a:r>
              <a:rPr lang="en-US" sz="2800" dirty="0">
                <a:effectLst/>
                <a:latin typeface="Times New Roman" panose="02020603050405020304" pitchFamily="18" charset="0"/>
                <a:ea typeface="Segoe UI" panose="020B0502040204020203" pitchFamily="34" charset="0"/>
              </a:rPr>
              <a:t> </a:t>
            </a:r>
            <a:r>
              <a:rPr lang="de-DE" sz="2800" dirty="0">
                <a:effectLst/>
                <a:latin typeface="Times New Roman" panose="02020603050405020304" pitchFamily="18" charset="0"/>
                <a:ea typeface="Times New Roman" panose="02020603050405020304" pitchFamily="18" charset="0"/>
              </a:rPr>
              <a:t>ta đóng cọc được dễ dàng hơn</a:t>
            </a:r>
            <a:endParaRPr lang="en-US" sz="2800" dirty="0">
              <a:effectLst/>
              <a:latin typeface="Segoe UI" panose="020B0502040204020203" pitchFamily="34" charset="0"/>
              <a:ea typeface="Segoe UI" panose="020B0502040204020203" pitchFamily="34" charset="0"/>
            </a:endParaRPr>
          </a:p>
          <a:p>
            <a:pPr indent="254000" algn="just">
              <a:spcAft>
                <a:spcPts val="600"/>
              </a:spcAft>
              <a:tabLst>
                <a:tab pos="547370" algn="l"/>
              </a:tabLst>
            </a:pP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Giảm</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áp</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suất</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giúp</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xe</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có</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thể</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dễ</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dàng</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thoát</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khỏi</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xa</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lầy</a:t>
            </a:r>
            <a:endParaRPr lang="en-US" sz="2800" dirty="0">
              <a:effectLst/>
              <a:latin typeface="Segoe UI" panose="020B0502040204020203" pitchFamily="34" charset="0"/>
              <a:ea typeface="Segoe UI" panose="020B0502040204020203" pitchFamily="34" charset="0"/>
            </a:endParaRPr>
          </a:p>
          <a:p>
            <a:pPr indent="254000" algn="just">
              <a:spcAft>
                <a:spcPts val="600"/>
              </a:spcAft>
              <a:tabLst>
                <a:tab pos="547370" algn="l"/>
              </a:tabLst>
            </a:pP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Tăng</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áp</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suất</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giúp</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cá</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sấu</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có</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nhai</a:t>
            </a:r>
            <a:r>
              <a:rPr lang="en-US" sz="2800" dirty="0">
                <a:effectLst/>
                <a:latin typeface="Times New Roman" panose="02020603050405020304" pitchFamily="18" charset="0"/>
                <a:ea typeface="Segoe UI" panose="020B0502040204020203" pitchFamily="34" charset="0"/>
              </a:rPr>
              <a:t> con </a:t>
            </a:r>
            <a:r>
              <a:rPr lang="en-US" sz="2800" dirty="0" err="1">
                <a:effectLst/>
                <a:latin typeface="Times New Roman" panose="02020603050405020304" pitchFamily="18" charset="0"/>
                <a:ea typeface="Segoe UI" panose="020B0502040204020203" pitchFamily="34" charset="0"/>
              </a:rPr>
              <a:t>mồi</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nhanh</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và</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hiệu</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quả</a:t>
            </a:r>
            <a:r>
              <a:rPr lang="en-US" sz="2800" dirty="0">
                <a:effectLst/>
                <a:latin typeface="Times New Roman" panose="02020603050405020304" pitchFamily="18" charset="0"/>
                <a:ea typeface="Segoe UI" panose="020B0502040204020203" pitchFamily="34" charset="0"/>
              </a:rPr>
              <a:t>.</a:t>
            </a:r>
            <a:endParaRPr lang="en-US" sz="2800" dirty="0">
              <a:effectLst/>
              <a:latin typeface="Segoe UI" panose="020B0502040204020203" pitchFamily="34" charset="0"/>
              <a:ea typeface="Segoe UI" panose="020B0502040204020203" pitchFamily="34" charset="0"/>
            </a:endParaRPr>
          </a:p>
        </p:txBody>
      </p:sp>
      <p:pic>
        <p:nvPicPr>
          <p:cNvPr id="6" name="Picture 5">
            <a:extLst>
              <a:ext uri="{FF2B5EF4-FFF2-40B4-BE49-F238E27FC236}">
                <a16:creationId xmlns:a16="http://schemas.microsoft.com/office/drawing/2014/main" id="{D7C7A6D0-4C13-FE7C-3C30-01C2034948A7}"/>
              </a:ext>
            </a:extLst>
          </p:cNvPr>
          <p:cNvPicPr>
            <a:picLocks noChangeAspect="1"/>
          </p:cNvPicPr>
          <p:nvPr/>
        </p:nvPicPr>
        <p:blipFill>
          <a:blip r:embed="rId2"/>
          <a:stretch>
            <a:fillRect/>
          </a:stretch>
        </p:blipFill>
        <p:spPr>
          <a:xfrm>
            <a:off x="7743548" y="1342798"/>
            <a:ext cx="3819064" cy="5204816"/>
          </a:xfrm>
          <a:prstGeom prst="rect">
            <a:avLst/>
          </a:prstGeom>
        </p:spPr>
      </p:pic>
      <p:pic>
        <p:nvPicPr>
          <p:cNvPr id="9" name="Picture 8">
            <a:extLst>
              <a:ext uri="{FF2B5EF4-FFF2-40B4-BE49-F238E27FC236}">
                <a16:creationId xmlns:a16="http://schemas.microsoft.com/office/drawing/2014/main" id="{D0A1B68A-D72B-88CA-F209-EBCF22FCAE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4743" y="1294389"/>
            <a:ext cx="4410940" cy="2481153"/>
          </a:xfrm>
          <a:prstGeom prst="rect">
            <a:avLst/>
          </a:prstGeom>
        </p:spPr>
      </p:pic>
      <p:pic>
        <p:nvPicPr>
          <p:cNvPr id="11" name="Picture 10">
            <a:extLst>
              <a:ext uri="{FF2B5EF4-FFF2-40B4-BE49-F238E27FC236}">
                <a16:creationId xmlns:a16="http://schemas.microsoft.com/office/drawing/2014/main" id="{C49F9956-26AA-E170-8654-002A158CFC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7856" y="3817778"/>
            <a:ext cx="4479270" cy="2866733"/>
          </a:xfrm>
          <a:prstGeom prst="rect">
            <a:avLst/>
          </a:prstGeom>
        </p:spPr>
      </p:pic>
    </p:spTree>
    <p:extLst>
      <p:ext uri="{BB962C8B-B14F-4D97-AF65-F5344CB8AC3E}">
        <p14:creationId xmlns:p14="http://schemas.microsoft.com/office/powerpoint/2010/main" val="2994003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left)">
                                      <p:cBhvr>
                                        <p:cTn id="7" dur="500"/>
                                        <p:tgtEl>
                                          <p:spTgt spid="5">
                                            <p:txEl>
                                              <p:pRg st="2" end="2"/>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wipe(left)">
                                      <p:cBhvr>
                                        <p:cTn id="10" dur="500"/>
                                        <p:tgtEl>
                                          <p:spTgt spid="5">
                                            <p:txEl>
                                              <p:pRg st="3" end="3"/>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wipe(left)">
                                      <p:cBhvr>
                                        <p:cTn id="13" dur="500"/>
                                        <p:tgtEl>
                                          <p:spTgt spid="5">
                                            <p:txEl>
                                              <p:pRg st="4" end="4"/>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5">
                                            <p:txEl>
                                              <p:pRg st="5" end="5"/>
                                            </p:txEl>
                                          </p:spTgt>
                                        </p:tgtEl>
                                        <p:attrNameLst>
                                          <p:attrName>style.visibility</p:attrName>
                                        </p:attrNameLst>
                                      </p:cBhvr>
                                      <p:to>
                                        <p:strVal val="visible"/>
                                      </p:to>
                                    </p:set>
                                    <p:animEffect transition="in" filter="wipe(left)">
                                      <p:cBhvr>
                                        <p:cTn id="16" dur="500"/>
                                        <p:tgtEl>
                                          <p:spTgt spid="5">
                                            <p:txEl>
                                              <p:pRg st="5" end="5"/>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6" presetClass="entr" presetSubtype="21"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4CB73B-6F8F-D593-5006-9E163F57C13B}"/>
              </a:ext>
            </a:extLst>
          </p:cNvPr>
          <p:cNvSpPr>
            <a:spLocks noGrp="1"/>
          </p:cNvSpPr>
          <p:nvPr>
            <p:ph type="title"/>
          </p:nvPr>
        </p:nvSpPr>
        <p:spPr>
          <a:xfrm>
            <a:off x="680133" y="806220"/>
            <a:ext cx="6286723" cy="536577"/>
          </a:xfrm>
        </p:spPr>
        <p:txBody>
          <a:bodyPr>
            <a:normAutofit/>
          </a:bodyPr>
          <a:lstStyle/>
          <a:p>
            <a:r>
              <a:rPr lang="en-US" sz="2800" dirty="0"/>
              <a:t>* </a:t>
            </a:r>
            <a:r>
              <a:rPr lang="en-US" sz="2800" dirty="0" err="1"/>
              <a:t>Luyện</a:t>
            </a:r>
            <a:r>
              <a:rPr lang="en-US" sz="2800" dirty="0"/>
              <a:t> </a:t>
            </a:r>
            <a:r>
              <a:rPr lang="en-US" sz="2800" dirty="0" err="1"/>
              <a:t>tập</a:t>
            </a:r>
            <a:r>
              <a:rPr lang="en-US" sz="2800" dirty="0"/>
              <a:t>:</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05496CE-D307-E829-7866-E0650A176EA3}"/>
                  </a:ext>
                </a:extLst>
              </p:cNvPr>
              <p:cNvSpPr txBox="1"/>
              <p:nvPr/>
            </p:nvSpPr>
            <p:spPr>
              <a:xfrm>
                <a:off x="4172001" y="1793706"/>
                <a:ext cx="7906927" cy="4758034"/>
              </a:xfrm>
              <a:prstGeom prst="rect">
                <a:avLst/>
              </a:prstGeom>
              <a:noFill/>
            </p:spPr>
            <p:txBody>
              <a:bodyPr wrap="square">
                <a:spAutoFit/>
              </a:bodyPr>
              <a:lstStyle/>
              <a:p>
                <a:pPr algn="ctr">
                  <a:lnSpc>
                    <a:spcPct val="115000"/>
                  </a:lnSpc>
                </a:pPr>
                <a:r>
                  <a:rPr lang="de-DE" sz="2800" u="sng" dirty="0">
                    <a:effectLst/>
                    <a:latin typeface="Times New Roman" panose="02020603050405020304" pitchFamily="18" charset="0"/>
                    <a:ea typeface="Times New Roman" panose="02020603050405020304" pitchFamily="18" charset="0"/>
                    <a:cs typeface="Times New Roman" panose="02020603050405020304" pitchFamily="18" charset="0"/>
                  </a:rPr>
                  <a:t>Giải</a:t>
                </a:r>
              </a:p>
              <a:p>
                <a:pPr algn="just">
                  <a:lnSpc>
                    <a:spcPct val="115000"/>
                  </a:lnSpc>
                </a:pPr>
                <a:r>
                  <a:rPr lang="de-DE" sz="2800" dirty="0">
                    <a:effectLst/>
                    <a:latin typeface="Times New Roman" panose="02020603050405020304" pitchFamily="18" charset="0"/>
                    <a:ea typeface="Times New Roman" panose="02020603050405020304" pitchFamily="18" charset="0"/>
                    <a:cs typeface="Times New Roman" panose="02020603050405020304" pitchFamily="18" charset="0"/>
                  </a:rPr>
                  <a:t>Trọng lượng của bao gạo là: </a:t>
                </a:r>
              </a:p>
              <a:p>
                <a:pPr algn="just">
                  <a:lnSpc>
                    <a:spcPct val="115000"/>
                  </a:lnSpc>
                </a:pPr>
                <a:r>
                  <a:rPr lang="de-DE" sz="2800" dirty="0">
                    <a:effectLst/>
                    <a:latin typeface="Times New Roman" panose="02020603050405020304" pitchFamily="18" charset="0"/>
                    <a:ea typeface="Times New Roman" panose="02020603050405020304" pitchFamily="18" charset="0"/>
                    <a:cs typeface="Times New Roman" panose="02020603050405020304" pitchFamily="18" charset="0"/>
                  </a:rPr>
                  <a:t>P1 = 10.m1 = 10.60 = 600 N</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15000"/>
                  </a:lnSpc>
                </a:pPr>
                <a:r>
                  <a:rPr lang="de-DE" sz="2800" dirty="0">
                    <a:effectLst/>
                    <a:latin typeface="Times New Roman" panose="02020603050405020304" pitchFamily="18" charset="0"/>
                    <a:ea typeface="Times New Roman" panose="02020603050405020304" pitchFamily="18" charset="0"/>
                    <a:cs typeface="Times New Roman" panose="02020603050405020304" pitchFamily="18" charset="0"/>
                  </a:rPr>
                  <a:t>Trọng lượng của ghế là: P2 = 10.m2 = 10.4 = 40 N</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15000"/>
                  </a:lnSpc>
                </a:pPr>
                <a:r>
                  <a:rPr lang="de-DE" sz="2800" dirty="0">
                    <a:effectLst/>
                    <a:latin typeface="Times New Roman" panose="02020603050405020304" pitchFamily="18" charset="0"/>
                    <a:ea typeface="Times New Roman" panose="02020603050405020304" pitchFamily="18" charset="0"/>
                    <a:cs typeface="Times New Roman" panose="02020603050405020304" pitchFamily="18" charset="0"/>
                  </a:rPr>
                  <a:t>Diện tích tiếp xúc của 4 chân ghế với mặt đất là:</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15000"/>
                  </a:lnSpc>
                </a:pPr>
                <a:r>
                  <a:rPr lang="de-DE" sz="2800" dirty="0">
                    <a:effectLst/>
                    <a:latin typeface="Times New Roman" panose="02020603050405020304" pitchFamily="18" charset="0"/>
                    <a:ea typeface="Times New Roman" panose="02020603050405020304" pitchFamily="18" charset="0"/>
                    <a:cs typeface="Times New Roman" panose="02020603050405020304" pitchFamily="18" charset="0"/>
                  </a:rPr>
                  <a:t>S = 4.8 cm</a:t>
                </a:r>
                <a:r>
                  <a:rPr lang="de-DE" sz="2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de-DE" sz="2800" dirty="0">
                    <a:effectLst/>
                    <a:latin typeface="Times New Roman" panose="02020603050405020304" pitchFamily="18" charset="0"/>
                    <a:ea typeface="Times New Roman" panose="02020603050405020304" pitchFamily="18" charset="0"/>
                    <a:cs typeface="Times New Roman" panose="02020603050405020304" pitchFamily="18" charset="0"/>
                  </a:rPr>
                  <a:t> = 4.0,0008 m</a:t>
                </a:r>
                <a:r>
                  <a:rPr lang="de-DE" sz="2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de-DE" sz="2800" dirty="0">
                    <a:effectLst/>
                    <a:latin typeface="Times New Roman" panose="02020603050405020304" pitchFamily="18" charset="0"/>
                    <a:ea typeface="Times New Roman" panose="02020603050405020304" pitchFamily="18" charset="0"/>
                    <a:cs typeface="Times New Roman" panose="02020603050405020304" pitchFamily="18" charset="0"/>
                  </a:rPr>
                  <a:t> = 0,0032 m</a:t>
                </a:r>
                <a:r>
                  <a:rPr lang="de-DE" sz="2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de-DE"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15000"/>
                  </a:lnSpc>
                </a:pPr>
                <a:r>
                  <a:rPr lang="de-DE" sz="2800" dirty="0">
                    <a:effectLst/>
                    <a:latin typeface="Times New Roman" panose="02020603050405020304" pitchFamily="18" charset="0"/>
                    <a:ea typeface="Times New Roman" panose="02020603050405020304" pitchFamily="18" charset="0"/>
                    <a:cs typeface="Times New Roman" panose="02020603050405020304" pitchFamily="18" charset="0"/>
                  </a:rPr>
                  <a:t>Áp suất các chân ghế tác dụng lên mặt đất là:</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15000"/>
                  </a:lnSpc>
                </a:pPr>
                <a:r>
                  <a:rPr lang="de-DE" sz="2800" dirty="0">
                    <a:effectLst/>
                    <a:latin typeface="Times New Roman" panose="02020603050405020304" pitchFamily="18" charset="0"/>
                    <a:ea typeface="Times New Roman" panose="02020603050405020304" pitchFamily="18" charset="0"/>
                    <a:cs typeface="Times New Roman" panose="02020603050405020304" pitchFamily="18" charset="0"/>
                  </a:rPr>
                  <a:t>p = </a:t>
                </a:r>
                <a14:m>
                  <m:oMath xmlns:m="http://schemas.openxmlformats.org/officeDocument/2006/math">
                    <m:f>
                      <m:f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de-DE" sz="2800">
                            <a:effectLst/>
                            <a:latin typeface="Cambria Math" panose="02040503050406030204" pitchFamily="18" charset="0"/>
                            <a:ea typeface="Times New Roman" panose="02020603050405020304" pitchFamily="18" charset="0"/>
                            <a:cs typeface="Times New Roman" panose="02020603050405020304" pitchFamily="18" charset="0"/>
                          </a:rPr>
                          <m:t>F</m:t>
                        </m:r>
                      </m:num>
                      <m:den>
                        <m:r>
                          <m:rPr>
                            <m:sty m:val="p"/>
                          </m:rPr>
                          <a:rPr lang="de-DE" sz="2800">
                            <a:effectLst/>
                            <a:latin typeface="Cambria Math" panose="02040503050406030204" pitchFamily="18" charset="0"/>
                            <a:ea typeface="Times New Roman" panose="02020603050405020304" pitchFamily="18" charset="0"/>
                            <a:cs typeface="Times New Roman" panose="02020603050405020304" pitchFamily="18" charset="0"/>
                          </a:rPr>
                          <m:t>S</m:t>
                        </m:r>
                      </m:den>
                    </m:f>
                  </m:oMath>
                </a14:m>
                <a:r>
                  <a:rPr lang="de-DE" sz="2800" dirty="0">
                    <a:effectLst/>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f>
                      <m:f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de-DE" sz="2800" i="1">
                                <a:effectLst/>
                                <a:latin typeface="Cambria Math" panose="02040503050406030204" pitchFamily="18" charset="0"/>
                                <a:ea typeface="Times New Roman" panose="02020603050405020304" pitchFamily="18" charset="0"/>
                                <a:cs typeface="Times New Roman" panose="02020603050405020304" pitchFamily="18" charset="0"/>
                              </a:rPr>
                              <m:t>𝑃</m:t>
                            </m:r>
                          </m:e>
                          <m:sub>
                            <m:r>
                              <a:rPr lang="de-DE" sz="28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de-DE" sz="2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de-DE" sz="2800" i="1">
                                <a:effectLst/>
                                <a:latin typeface="Cambria Math" panose="02040503050406030204" pitchFamily="18" charset="0"/>
                                <a:ea typeface="Times New Roman" panose="02020603050405020304" pitchFamily="18" charset="0"/>
                                <a:cs typeface="Times New Roman" panose="02020603050405020304" pitchFamily="18" charset="0"/>
                              </a:rPr>
                              <m:t>𝑃</m:t>
                            </m:r>
                          </m:e>
                          <m:sub>
                            <m:r>
                              <a:rPr lang="de-DE" sz="2800" i="1">
                                <a:effectLst/>
                                <a:latin typeface="Cambria Math" panose="02040503050406030204" pitchFamily="18" charset="0"/>
                                <a:ea typeface="Times New Roman" panose="02020603050405020304" pitchFamily="18" charset="0"/>
                                <a:cs typeface="Times New Roman" panose="02020603050405020304" pitchFamily="18" charset="0"/>
                              </a:rPr>
                              <m:t>2</m:t>
                            </m:r>
                          </m:sub>
                        </m:sSub>
                      </m:num>
                      <m:den>
                        <m:r>
                          <a:rPr lang="de-DE" sz="2800" i="1">
                            <a:effectLst/>
                            <a:latin typeface="Cambria Math" panose="02040503050406030204" pitchFamily="18" charset="0"/>
                            <a:ea typeface="Times New Roman" panose="02020603050405020304" pitchFamily="18" charset="0"/>
                            <a:cs typeface="Times New Roman" panose="02020603050405020304" pitchFamily="18" charset="0"/>
                          </a:rPr>
                          <m:t>𝑆</m:t>
                        </m:r>
                      </m:den>
                    </m:f>
                  </m:oMath>
                </a14:m>
                <a:r>
                  <a:rPr lang="de-DE" sz="2800" dirty="0">
                    <a:effectLst/>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f>
                      <m:f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de-DE" sz="2800" i="1">
                            <a:effectLst/>
                            <a:latin typeface="Cambria Math" panose="02040503050406030204" pitchFamily="18" charset="0"/>
                            <a:ea typeface="Times New Roman" panose="02020603050405020304" pitchFamily="18" charset="0"/>
                            <a:cs typeface="Times New Roman" panose="02020603050405020304" pitchFamily="18" charset="0"/>
                          </a:rPr>
                          <m:t>600+40</m:t>
                        </m:r>
                      </m:num>
                      <m:den>
                        <m:r>
                          <a:rPr lang="de-DE" sz="2800" i="1">
                            <a:effectLst/>
                            <a:latin typeface="Cambria Math" panose="02040503050406030204" pitchFamily="18" charset="0"/>
                            <a:ea typeface="Times New Roman" panose="02020603050405020304" pitchFamily="18" charset="0"/>
                            <a:cs typeface="Times New Roman" panose="02020603050405020304" pitchFamily="18" charset="0"/>
                          </a:rPr>
                          <m:t>0,0032</m:t>
                        </m:r>
                      </m:den>
                    </m:f>
                  </m:oMath>
                </a14:m>
                <a:r>
                  <a:rPr lang="de-DE" sz="2800" dirty="0">
                    <a:effectLst/>
                    <a:latin typeface="Times New Roman" panose="02020603050405020304" pitchFamily="18" charset="0"/>
                    <a:ea typeface="Times New Roman" panose="02020603050405020304" pitchFamily="18" charset="0"/>
                    <a:cs typeface="Times New Roman" panose="02020603050405020304" pitchFamily="18" charset="0"/>
                  </a:rPr>
                  <a:t> = 200 000 Pa = 200 000 N/m</a:t>
                </a:r>
                <a:r>
                  <a:rPr lang="de-DE" sz="2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2</a:t>
                </a:r>
              </a:p>
              <a:p>
                <a:pPr algn="just">
                  <a:lnSpc>
                    <a:spcPct val="115000"/>
                  </a:lnSpc>
                </a:pPr>
                <a:r>
                  <a:rPr lang="de-DE" sz="2800" dirty="0">
                    <a:effectLst/>
                    <a:latin typeface="Times New Roman" panose="02020603050405020304" pitchFamily="18" charset="0"/>
                    <a:ea typeface="Arial" panose="020B0604020202020204" pitchFamily="34" charset="0"/>
                    <a:cs typeface="Times New Roman" panose="02020603050405020304" pitchFamily="18" charset="0"/>
                  </a:rPr>
                  <a:t>Đáp án: 200 000 N/m</a:t>
                </a:r>
                <a:r>
                  <a:rPr lang="de-DE" sz="2800" baseline="30000" dirty="0">
                    <a:effectLst/>
                    <a:latin typeface="Times New Roman" panose="02020603050405020304" pitchFamily="18" charset="0"/>
                    <a:ea typeface="Arial" panose="020B0604020202020204" pitchFamily="34" charset="0"/>
                    <a:cs typeface="Times New Roman" panose="02020603050405020304" pitchFamily="18" charset="0"/>
                  </a:rPr>
                  <a:t>2</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605496CE-D307-E829-7866-E0650A176EA3}"/>
                  </a:ext>
                </a:extLst>
              </p:cNvPr>
              <p:cNvSpPr txBox="1">
                <a:spLocks noRot="1" noChangeAspect="1" noMove="1" noResize="1" noEditPoints="1" noAdjustHandles="1" noChangeArrowheads="1" noChangeShapeType="1" noTextEdit="1"/>
              </p:cNvSpPr>
              <p:nvPr/>
            </p:nvSpPr>
            <p:spPr>
              <a:xfrm>
                <a:off x="4172001" y="1793706"/>
                <a:ext cx="7906927" cy="4758034"/>
              </a:xfrm>
              <a:prstGeom prst="rect">
                <a:avLst/>
              </a:prstGeom>
              <a:blipFill>
                <a:blip r:embed="rId2"/>
                <a:stretch>
                  <a:fillRect l="-1542" t="-768" b="-2561"/>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6145EC1A-9726-28B5-3364-92C5BD50AB87}"/>
              </a:ext>
            </a:extLst>
          </p:cNvPr>
          <p:cNvSpPr txBox="1"/>
          <p:nvPr/>
        </p:nvSpPr>
        <p:spPr>
          <a:xfrm>
            <a:off x="327404" y="1827479"/>
            <a:ext cx="3441924" cy="4512261"/>
          </a:xfrm>
          <a:prstGeom prst="rect">
            <a:avLst/>
          </a:prstGeom>
          <a:noFill/>
        </p:spPr>
        <p:txBody>
          <a:bodyPr wrap="square">
            <a:spAutoFit/>
          </a:bodyPr>
          <a:lstStyle/>
          <a:p>
            <a:pPr algn="just">
              <a:lnSpc>
                <a:spcPct val="115000"/>
              </a:lnSpc>
            </a:pPr>
            <a:r>
              <a:rPr lang="en-US" sz="2800" u="sng" dirty="0" err="1">
                <a:effectLst/>
                <a:latin typeface="Times New Roman" panose="02020603050405020304" pitchFamily="18" charset="0"/>
                <a:ea typeface="Times New Roman" panose="02020603050405020304" pitchFamily="18" charset="0"/>
                <a:cs typeface="Times New Roman" panose="02020603050405020304" pitchFamily="18" charset="0"/>
              </a:rPr>
              <a:t>Tóm</a:t>
            </a:r>
            <a:r>
              <a:rPr lang="en-US" sz="2800"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sng" dirty="0" err="1">
                <a:effectLst/>
                <a:latin typeface="Times New Roman" panose="02020603050405020304" pitchFamily="18" charset="0"/>
                <a:ea typeface="Times New Roman" panose="02020603050405020304" pitchFamily="18" charset="0"/>
                <a:cs typeface="Times New Roman" panose="02020603050405020304" pitchFamily="18" charset="0"/>
              </a:rPr>
              <a:t>tắt</a:t>
            </a:r>
            <a:r>
              <a:rPr lang="en-US" sz="2800" u="sng"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pPr>
            <a:r>
              <a:rPr lang="en-US" sz="2800" dirty="0">
                <a:effectLst/>
                <a:latin typeface="Times New Roman" panose="02020603050405020304" pitchFamily="18" charset="0"/>
                <a:ea typeface="Arial" panose="020B0604020202020204" pitchFamily="34" charset="0"/>
                <a:cs typeface="Times New Roman" panose="02020603050405020304" pitchFamily="18" charset="0"/>
              </a:rPr>
              <a:t>m</a:t>
            </a:r>
            <a:r>
              <a:rPr lang="en-US" sz="2800" baseline="-25000" dirty="0">
                <a:effectLst/>
                <a:latin typeface="Times New Roman" panose="02020603050405020304" pitchFamily="18" charset="0"/>
                <a:ea typeface="Arial" panose="020B0604020202020204" pitchFamily="34" charset="0"/>
                <a:cs typeface="Times New Roman" panose="02020603050405020304" pitchFamily="18" charset="0"/>
              </a:rPr>
              <a:t>1</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60Kg</a:t>
            </a:r>
          </a:p>
          <a:p>
            <a:pPr algn="just">
              <a:lnSpc>
                <a:spcPct val="115000"/>
              </a:lnSpc>
            </a:pPr>
            <a:r>
              <a:rPr lang="en-US" sz="2800" dirty="0">
                <a:latin typeface="Times New Roman" panose="02020603050405020304" pitchFamily="18" charset="0"/>
                <a:ea typeface="Arial" panose="020B0604020202020204" pitchFamily="34" charset="0"/>
                <a:cs typeface="Times New Roman" panose="02020603050405020304" pitchFamily="18" charset="0"/>
              </a:rPr>
              <a:t>m</a:t>
            </a:r>
            <a:r>
              <a:rPr lang="en-US" sz="2800" baseline="-25000" dirty="0">
                <a:latin typeface="Times New Roman" panose="02020603050405020304" pitchFamily="18" charset="0"/>
                <a:ea typeface="Arial" panose="020B0604020202020204" pitchFamily="34" charset="0"/>
                <a:cs typeface="Times New Roman" panose="02020603050405020304" pitchFamily="18" charset="0"/>
              </a:rPr>
              <a:t>2</a:t>
            </a:r>
            <a:r>
              <a:rPr lang="en-US" sz="2800" dirty="0">
                <a:latin typeface="Times New Roman" panose="02020603050405020304" pitchFamily="18" charset="0"/>
                <a:ea typeface="Arial" panose="020B0604020202020204" pitchFamily="34" charset="0"/>
                <a:cs typeface="Times New Roman" panose="02020603050405020304" pitchFamily="18" charset="0"/>
              </a:rPr>
              <a:t>= 4Kg</a:t>
            </a:r>
          </a:p>
          <a:p>
            <a:pPr algn="just">
              <a:lnSpc>
                <a:spcPct val="115000"/>
              </a:lnSpc>
            </a:pP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Diện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tích</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tiếp</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xúc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với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mặt</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đất</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1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chân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ghế</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8cm</a:t>
            </a:r>
            <a:r>
              <a:rPr lang="en-US" sz="2800" baseline="30000" dirty="0">
                <a:effectLst/>
                <a:latin typeface="Times New Roman" panose="02020603050405020304" pitchFamily="18" charset="0"/>
                <a:ea typeface="Arial" panose="020B0604020202020204" pitchFamily="34" charset="0"/>
                <a:cs typeface="Times New Roman" panose="02020603050405020304" pitchFamily="18" charset="0"/>
              </a:rPr>
              <a:t>2</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15000"/>
              </a:lnSpc>
            </a:pPr>
            <a:r>
              <a:rPr lang="en-US" sz="2800" dirty="0" err="1">
                <a:latin typeface="Times New Roman" panose="02020603050405020304" pitchFamily="18" charset="0"/>
                <a:ea typeface="Arial" panose="020B0604020202020204" pitchFamily="34" charset="0"/>
                <a:cs typeface="Times New Roman" panose="02020603050405020304" pitchFamily="18" charset="0"/>
              </a:rPr>
              <a:t>Tính</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rPr>
              <a:t>Áp</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suất</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mà</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gạo</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và</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ghế</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tác</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dụng</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lên</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mặt</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đất</a:t>
            </a:r>
            <a:r>
              <a:rPr lang="en-US" sz="2800" dirty="0">
                <a:solidFill>
                  <a:srgbClr val="000000"/>
                </a:solidFill>
                <a:effectLst/>
                <a:latin typeface="Times New Roman" panose="02020603050405020304" pitchFamily="18" charset="0"/>
                <a:ea typeface="Arial" panose="020B0604020202020204" pitchFamily="34" charset="0"/>
              </a:rPr>
              <a:t> (P)</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p:txBody>
      </p:sp>
      <p:cxnSp>
        <p:nvCxnSpPr>
          <p:cNvPr id="9" name="Straight Connector 8">
            <a:extLst>
              <a:ext uri="{FF2B5EF4-FFF2-40B4-BE49-F238E27FC236}">
                <a16:creationId xmlns:a16="http://schemas.microsoft.com/office/drawing/2014/main" id="{8F8664B9-C1BE-9D46-6DBA-2EDE4BC29A25}"/>
              </a:ext>
            </a:extLst>
          </p:cNvPr>
          <p:cNvCxnSpPr>
            <a:cxnSpLocks/>
          </p:cNvCxnSpPr>
          <p:nvPr/>
        </p:nvCxnSpPr>
        <p:spPr>
          <a:xfrm>
            <a:off x="3970664" y="1915967"/>
            <a:ext cx="0" cy="395601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C8860B3-7362-0827-A3BD-2A5C1F635E05}"/>
              </a:ext>
            </a:extLst>
          </p:cNvPr>
          <p:cNvSpPr txBox="1"/>
          <p:nvPr/>
        </p:nvSpPr>
        <p:spPr>
          <a:xfrm>
            <a:off x="680133" y="1257129"/>
            <a:ext cx="10045924" cy="548099"/>
          </a:xfrm>
          <a:prstGeom prst="rect">
            <a:avLst/>
          </a:prstGeom>
          <a:noFill/>
        </p:spPr>
        <p:txBody>
          <a:bodyPr wrap="square">
            <a:spAutoFit/>
          </a:bodyPr>
          <a:lstStyle/>
          <a:p>
            <a:pPr algn="just">
              <a:lnSpc>
                <a:spcPct val="115000"/>
              </a:lnSpc>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áp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suất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74367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4CB73B-6F8F-D593-5006-9E163F57C13B}"/>
              </a:ext>
            </a:extLst>
          </p:cNvPr>
          <p:cNvSpPr>
            <a:spLocks noGrp="1"/>
          </p:cNvSpPr>
          <p:nvPr>
            <p:ph type="title"/>
          </p:nvPr>
        </p:nvSpPr>
        <p:spPr/>
        <p:txBody>
          <a:bodyPr>
            <a:normAutofit/>
          </a:bodyPr>
          <a:lstStyle/>
          <a:p>
            <a:r>
              <a:rPr lang="en-US" sz="2800" dirty="0"/>
              <a:t>* </a:t>
            </a:r>
            <a:r>
              <a:rPr lang="en-US" sz="2800" dirty="0" err="1"/>
              <a:t>Vận</a:t>
            </a:r>
            <a:r>
              <a:rPr lang="en-US" sz="2800" dirty="0"/>
              <a:t> </a:t>
            </a:r>
            <a:r>
              <a:rPr lang="en-US" sz="2800" dirty="0" err="1"/>
              <a:t>dụng</a:t>
            </a:r>
            <a:endParaRPr lang="en-US" sz="2800" dirty="0"/>
          </a:p>
        </p:txBody>
      </p:sp>
      <p:sp>
        <p:nvSpPr>
          <p:cNvPr id="10" name="TextBox 9">
            <a:extLst>
              <a:ext uri="{FF2B5EF4-FFF2-40B4-BE49-F238E27FC236}">
                <a16:creationId xmlns:a16="http://schemas.microsoft.com/office/drawing/2014/main" id="{605496CE-D307-E829-7866-E0650A176EA3}"/>
              </a:ext>
            </a:extLst>
          </p:cNvPr>
          <p:cNvSpPr txBox="1"/>
          <p:nvPr/>
        </p:nvSpPr>
        <p:spPr>
          <a:xfrm>
            <a:off x="680132" y="1611086"/>
            <a:ext cx="6694062" cy="3892861"/>
          </a:xfrm>
          <a:prstGeom prst="rect">
            <a:avLst/>
          </a:prstGeom>
          <a:noFill/>
        </p:spPr>
        <p:txBody>
          <a:bodyPr wrap="square">
            <a:spAutoFit/>
          </a:bodyPr>
          <a:lstStyle/>
          <a:p>
            <a:pPr algn="just">
              <a:lnSpc>
                <a:spcPct val="150000"/>
              </a:lnSpc>
            </a:pPr>
            <a:r>
              <a:rPr lang="en-US" sz="2800" dirty="0" err="1">
                <a:latin typeface="Times New Roman" panose="02020603050405020304" pitchFamily="18" charset="0"/>
                <a:ea typeface="Arial" panose="020B0604020202020204" pitchFamily="34" charset="0"/>
              </a:rPr>
              <a:t>Nhiệm</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vụ</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về</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nhà</a:t>
            </a:r>
            <a:r>
              <a:rPr lang="en-US" sz="2800" dirty="0">
                <a:latin typeface="Times New Roman" panose="02020603050405020304" pitchFamily="18" charset="0"/>
                <a:ea typeface="Arial" panose="020B0604020202020204" pitchFamily="34" charset="0"/>
              </a:rPr>
              <a:t>:</a:t>
            </a:r>
          </a:p>
          <a:p>
            <a:pPr algn="just">
              <a:lnSpc>
                <a:spcPct val="150000"/>
              </a:lnSpc>
            </a:pPr>
            <a:r>
              <a:rPr lang="en-US" sz="2800" dirty="0" err="1">
                <a:effectLst/>
                <a:latin typeface="Times New Roman" panose="02020603050405020304" pitchFamily="18" charset="0"/>
                <a:ea typeface="Arial" panose="020B0604020202020204" pitchFamily="34" charset="0"/>
              </a:rPr>
              <a:t>Bài</a:t>
            </a:r>
            <a:r>
              <a:rPr lang="en-US" sz="2800" dirty="0">
                <a:effectLst/>
                <a:latin typeface="Times New Roman" panose="02020603050405020304" pitchFamily="18" charset="0"/>
                <a:ea typeface="Arial" panose="020B0604020202020204" pitchFamily="34" charset="0"/>
              </a:rPr>
              <a:t> 1: </a:t>
            </a:r>
            <a:r>
              <a:rPr lang="en-US" sz="2800" dirty="0" err="1">
                <a:effectLst/>
                <a:latin typeface="Times New Roman" panose="02020603050405020304" pitchFamily="18" charset="0"/>
                <a:ea typeface="Arial" panose="020B0604020202020204" pitchFamily="34" charset="0"/>
              </a:rPr>
              <a:t>Nêu</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ví</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dụ</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thực</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tế</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về</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biện</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pháp</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tăng</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giảm</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áp</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suất</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bằng</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cách</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thay</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đổi</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áp</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lực</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diện</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tích</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mặt</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bị</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ép</a:t>
            </a:r>
            <a:r>
              <a:rPr lang="en-US" sz="2800" dirty="0">
                <a:effectLst/>
                <a:latin typeface="Times New Roman" panose="02020603050405020304" pitchFamily="18" charset="0"/>
                <a:ea typeface="Arial" panose="020B0604020202020204" pitchFamily="34" charset="0"/>
              </a:rPr>
              <a:t>?</a:t>
            </a:r>
            <a:endParaRPr lang="en-US" sz="2800" dirty="0">
              <a:effectLst/>
              <a:latin typeface="Arial" panose="020B0604020202020204" pitchFamily="34" charset="0"/>
              <a:ea typeface="Arial" panose="020B0604020202020204" pitchFamily="34" charset="0"/>
            </a:endParaRPr>
          </a:p>
          <a:p>
            <a:pPr algn="just">
              <a:lnSpc>
                <a:spcPct val="150000"/>
              </a:lnSpc>
            </a:pPr>
            <a:r>
              <a:rPr lang="en-US" sz="2800" dirty="0" err="1">
                <a:effectLst/>
                <a:latin typeface="Times New Roman" panose="02020603050405020304" pitchFamily="18" charset="0"/>
                <a:ea typeface="Arial" panose="020B0604020202020204" pitchFamily="34" charset="0"/>
              </a:rPr>
              <a:t>Bài</a:t>
            </a:r>
            <a:r>
              <a:rPr lang="en-US" sz="2800" dirty="0">
                <a:effectLst/>
                <a:latin typeface="Times New Roman" panose="02020603050405020304" pitchFamily="18" charset="0"/>
                <a:ea typeface="Arial" panose="020B0604020202020204" pitchFamily="34" charset="0"/>
              </a:rPr>
              <a:t> 2: </a:t>
            </a:r>
            <a:r>
              <a:rPr lang="en-US" sz="2800" dirty="0" err="1">
                <a:effectLst/>
                <a:latin typeface="Times New Roman" panose="02020603050405020304" pitchFamily="18" charset="0"/>
                <a:ea typeface="Arial" panose="020B0604020202020204" pitchFamily="34" charset="0"/>
              </a:rPr>
              <a:t>Giải</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thích</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vì</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sao</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ống</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hút</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cắm</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vào</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hộp</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sữa</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có</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một</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đầu</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nhọn</a:t>
            </a:r>
            <a:r>
              <a:rPr lang="en-US" sz="2800" dirty="0">
                <a:effectLst/>
                <a:latin typeface="Times New Roman" panose="02020603050405020304" pitchFamily="18" charset="0"/>
                <a:ea typeface="Arial" panose="020B0604020202020204" pitchFamily="34" charset="0"/>
              </a:rPr>
              <a:t>?</a:t>
            </a:r>
          </a:p>
        </p:txBody>
      </p:sp>
      <p:sp>
        <p:nvSpPr>
          <p:cNvPr id="6" name="Rectangle 5">
            <a:extLst>
              <a:ext uri="{FF2B5EF4-FFF2-40B4-BE49-F238E27FC236}">
                <a16:creationId xmlns:a16="http://schemas.microsoft.com/office/drawing/2014/main" id="{B1682CF0-A614-1B78-A354-B44736B460CF}"/>
              </a:ext>
            </a:extLst>
          </p:cNvPr>
          <p:cNvSpPr/>
          <p:nvPr/>
        </p:nvSpPr>
        <p:spPr>
          <a:xfrm>
            <a:off x="7792064" y="1310766"/>
            <a:ext cx="4183626" cy="529397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126897C-57A1-6D33-A284-F5CCF780C849}"/>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9836" b="98829" l="10000" r="90000">
                        <a14:foregroundMark x1="40000" y1="46838" x2="40000" y2="46838"/>
                        <a14:foregroundMark x1="35313" y1="36066" x2="35313" y2="36066"/>
                        <a14:foregroundMark x1="41250" y1="31148" x2="41250" y2="31148"/>
                        <a14:foregroundMark x1="70313" y1="27869" x2="70313" y2="27869"/>
                        <a14:foregroundMark x1="77813" y1="52459" x2="77813" y2="52459"/>
                        <a14:foregroundMark x1="77188" y1="19906" x2="77188" y2="19906"/>
                        <a14:foregroundMark x1="37344" y1="66276" x2="37344" y2="66276"/>
                        <a14:foregroundMark x1="41406" y1="32553" x2="41406" y2="32553"/>
                        <a14:foregroundMark x1="41719" y1="32319" x2="41719" y2="32319"/>
                        <a14:foregroundMark x1="40781" y1="31850" x2="40781" y2="31850"/>
                        <a14:foregroundMark x1="39688" y1="29977" x2="39688" y2="29977"/>
                        <a14:foregroundMark x1="39844" y1="30679" x2="39844" y2="30679"/>
                      </a14:backgroundRemoval>
                    </a14:imgEffect>
                  </a14:imgLayer>
                </a14:imgProps>
              </a:ext>
              <a:ext uri="{28A0092B-C50C-407E-A947-70E740481C1C}">
                <a14:useLocalDpi xmlns:a14="http://schemas.microsoft.com/office/drawing/2010/main" val="0"/>
              </a:ext>
            </a:extLst>
          </a:blip>
          <a:srcRect t="13225" r="53809"/>
          <a:stretch/>
        </p:blipFill>
        <p:spPr>
          <a:xfrm>
            <a:off x="7615084" y="1377134"/>
            <a:ext cx="4223655" cy="5293977"/>
          </a:xfrm>
          <a:prstGeom prst="rect">
            <a:avLst/>
          </a:prstGeom>
          <a:ln>
            <a:noFill/>
          </a:ln>
        </p:spPr>
      </p:pic>
    </p:spTree>
    <p:extLst>
      <p:ext uri="{BB962C8B-B14F-4D97-AF65-F5344CB8AC3E}">
        <p14:creationId xmlns:p14="http://schemas.microsoft.com/office/powerpoint/2010/main" val="3622344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34835E-9497-7F5C-B7FF-9178DFC51FE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1563" t="31593" r="9920" b="53067"/>
          <a:stretch/>
        </p:blipFill>
        <p:spPr bwMode="auto">
          <a:xfrm>
            <a:off x="1673053" y="1774221"/>
            <a:ext cx="8845894" cy="3956299"/>
          </a:xfrm>
          <a:prstGeom prst="rect">
            <a:avLst/>
          </a:prstGeom>
          <a:noFill/>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EC505CD1-B77C-B61B-36F3-CA51BF5AEF2A}"/>
              </a:ext>
            </a:extLst>
          </p:cNvPr>
          <p:cNvSpPr>
            <a:spLocks noGrp="1"/>
          </p:cNvSpPr>
          <p:nvPr>
            <p:ph type="ctrTitle"/>
          </p:nvPr>
        </p:nvSpPr>
        <p:spPr>
          <a:xfrm>
            <a:off x="631371" y="858169"/>
            <a:ext cx="10929258" cy="801796"/>
          </a:xfrm>
        </p:spPr>
        <p:txBody>
          <a:bodyPr>
            <a:noAutofit/>
          </a:bodyPr>
          <a:lstStyle/>
          <a:p>
            <a:r>
              <a:rPr lang="en-US" sz="2800" dirty="0" err="1">
                <a:solidFill>
                  <a:srgbClr val="000000"/>
                </a:solidFill>
                <a:effectLst/>
                <a:ea typeface="Times New Roman" panose="02020603050405020304" pitchFamily="18" charset="0"/>
              </a:rPr>
              <a:t>Tại</a:t>
            </a:r>
            <a:r>
              <a:rPr lang="en-US" sz="2800" dirty="0">
                <a:solidFill>
                  <a:srgbClr val="000000"/>
                </a:solidFill>
                <a:effectLst/>
                <a:ea typeface="Times New Roman" panose="02020603050405020304" pitchFamily="18" charset="0"/>
              </a:rPr>
              <a:t> </a:t>
            </a:r>
            <a:r>
              <a:rPr lang="en-US" sz="2800" dirty="0" err="1">
                <a:solidFill>
                  <a:srgbClr val="000000"/>
                </a:solidFill>
                <a:effectLst/>
                <a:ea typeface="Times New Roman" panose="02020603050405020304" pitchFamily="18" charset="0"/>
              </a:rPr>
              <a:t>sao</a:t>
            </a:r>
            <a:r>
              <a:rPr lang="en-US" sz="2800" dirty="0">
                <a:solidFill>
                  <a:srgbClr val="000000"/>
                </a:solidFill>
                <a:effectLst/>
                <a:ea typeface="Times New Roman" panose="02020603050405020304" pitchFamily="18" charset="0"/>
              </a:rPr>
              <a:t> </a:t>
            </a:r>
            <a:r>
              <a:rPr lang="en-US" sz="2800" dirty="0" err="1">
                <a:solidFill>
                  <a:srgbClr val="000000"/>
                </a:solidFill>
                <a:effectLst/>
                <a:ea typeface="Times New Roman" panose="02020603050405020304" pitchFamily="18" charset="0"/>
              </a:rPr>
              <a:t>khi</a:t>
            </a:r>
            <a:r>
              <a:rPr lang="en-US" sz="2800" dirty="0">
                <a:solidFill>
                  <a:srgbClr val="000000"/>
                </a:solidFill>
                <a:effectLst/>
                <a:ea typeface="Times New Roman" panose="02020603050405020304" pitchFamily="18" charset="0"/>
              </a:rPr>
              <a:t> </a:t>
            </a:r>
            <a:r>
              <a:rPr lang="en-US" sz="2800" dirty="0" err="1">
                <a:solidFill>
                  <a:srgbClr val="000000"/>
                </a:solidFill>
                <a:effectLst/>
                <a:ea typeface="Times New Roman" panose="02020603050405020304" pitchFamily="18" charset="0"/>
              </a:rPr>
              <a:t>một</a:t>
            </a:r>
            <a:r>
              <a:rPr lang="en-US" sz="2800" dirty="0">
                <a:solidFill>
                  <a:srgbClr val="000000"/>
                </a:solidFill>
                <a:effectLst/>
                <a:ea typeface="Times New Roman" panose="02020603050405020304" pitchFamily="18" charset="0"/>
              </a:rPr>
              <a:t> </a:t>
            </a:r>
            <a:r>
              <a:rPr lang="en-US" sz="2800" dirty="0" err="1">
                <a:solidFill>
                  <a:srgbClr val="000000"/>
                </a:solidFill>
                <a:effectLst/>
                <a:ea typeface="Times New Roman" panose="02020603050405020304" pitchFamily="18" charset="0"/>
              </a:rPr>
              <a:t>em</a:t>
            </a:r>
            <a:r>
              <a:rPr lang="en-US" sz="2800" dirty="0">
                <a:solidFill>
                  <a:srgbClr val="000000"/>
                </a:solidFill>
                <a:effectLst/>
                <a:ea typeface="Times New Roman" panose="02020603050405020304" pitchFamily="18" charset="0"/>
              </a:rPr>
              <a:t> </a:t>
            </a:r>
            <a:r>
              <a:rPr lang="en-US" sz="2800" dirty="0" err="1">
                <a:solidFill>
                  <a:srgbClr val="000000"/>
                </a:solidFill>
                <a:effectLst/>
                <a:ea typeface="Times New Roman" panose="02020603050405020304" pitchFamily="18" charset="0"/>
              </a:rPr>
              <a:t>bé</a:t>
            </a:r>
            <a:r>
              <a:rPr lang="en-US" sz="2800" dirty="0">
                <a:solidFill>
                  <a:srgbClr val="000000"/>
                </a:solidFill>
                <a:effectLst/>
                <a:ea typeface="Times New Roman" panose="02020603050405020304" pitchFamily="18" charset="0"/>
              </a:rPr>
              <a:t> </a:t>
            </a:r>
            <a:r>
              <a:rPr lang="en-US" sz="2800" dirty="0" err="1">
                <a:solidFill>
                  <a:srgbClr val="000000"/>
                </a:solidFill>
                <a:effectLst/>
                <a:ea typeface="Times New Roman" panose="02020603050405020304" pitchFamily="18" charset="0"/>
              </a:rPr>
              <a:t>đứng</a:t>
            </a:r>
            <a:r>
              <a:rPr lang="en-US" sz="2800" dirty="0">
                <a:solidFill>
                  <a:srgbClr val="000000"/>
                </a:solidFill>
                <a:effectLst/>
                <a:ea typeface="Times New Roman" panose="02020603050405020304" pitchFamily="18" charset="0"/>
              </a:rPr>
              <a:t> </a:t>
            </a:r>
            <a:r>
              <a:rPr lang="en-US" sz="2800" dirty="0" err="1">
                <a:solidFill>
                  <a:srgbClr val="000000"/>
                </a:solidFill>
                <a:effectLst/>
                <a:ea typeface="Times New Roman" panose="02020603050405020304" pitchFamily="18" charset="0"/>
              </a:rPr>
              <a:t>lên</a:t>
            </a:r>
            <a:r>
              <a:rPr lang="en-US" sz="2800" dirty="0">
                <a:solidFill>
                  <a:srgbClr val="000000"/>
                </a:solidFill>
                <a:effectLst/>
                <a:ea typeface="Times New Roman" panose="02020603050405020304" pitchFamily="18" charset="0"/>
              </a:rPr>
              <a:t> </a:t>
            </a:r>
            <a:r>
              <a:rPr lang="en-US" sz="2800" dirty="0" err="1">
                <a:solidFill>
                  <a:srgbClr val="000000"/>
                </a:solidFill>
                <a:effectLst/>
                <a:ea typeface="Times New Roman" panose="02020603050405020304" pitchFamily="18" charset="0"/>
              </a:rPr>
              <a:t>chiếc</a:t>
            </a:r>
            <a:r>
              <a:rPr lang="en-US" sz="2800" dirty="0">
                <a:solidFill>
                  <a:srgbClr val="000000"/>
                </a:solidFill>
                <a:effectLst/>
                <a:ea typeface="Times New Roman" panose="02020603050405020304" pitchFamily="18" charset="0"/>
              </a:rPr>
              <a:t> </a:t>
            </a:r>
            <a:r>
              <a:rPr lang="en-US" sz="2800" dirty="0" err="1">
                <a:solidFill>
                  <a:srgbClr val="000000"/>
                </a:solidFill>
                <a:effectLst/>
                <a:ea typeface="Times New Roman" panose="02020603050405020304" pitchFamily="18" charset="0"/>
              </a:rPr>
              <a:t>đệm</a:t>
            </a:r>
            <a:r>
              <a:rPr lang="en-US" sz="2800" dirty="0">
                <a:solidFill>
                  <a:srgbClr val="000000"/>
                </a:solidFill>
                <a:effectLst/>
                <a:ea typeface="Times New Roman" panose="02020603050405020304" pitchFamily="18" charset="0"/>
              </a:rPr>
              <a:t> (</a:t>
            </a:r>
            <a:r>
              <a:rPr lang="en-US" sz="2800" dirty="0" err="1">
                <a:solidFill>
                  <a:srgbClr val="000000"/>
                </a:solidFill>
                <a:effectLst/>
                <a:ea typeface="Times New Roman" panose="02020603050405020304" pitchFamily="18" charset="0"/>
              </a:rPr>
              <a:t>nệm</a:t>
            </a:r>
            <a:r>
              <a:rPr lang="en-US" sz="2800" dirty="0">
                <a:solidFill>
                  <a:srgbClr val="000000"/>
                </a:solidFill>
                <a:effectLst/>
                <a:ea typeface="Times New Roman" panose="02020603050405020304" pitchFamily="18" charset="0"/>
              </a:rPr>
              <a:t>) </a:t>
            </a:r>
            <a:r>
              <a:rPr lang="en-US" sz="2800" dirty="0" err="1">
                <a:solidFill>
                  <a:srgbClr val="000000"/>
                </a:solidFill>
                <a:effectLst/>
                <a:ea typeface="Times New Roman" panose="02020603050405020304" pitchFamily="18" charset="0"/>
              </a:rPr>
              <a:t>thì</a:t>
            </a:r>
            <a:r>
              <a:rPr lang="en-US" sz="2800" dirty="0">
                <a:solidFill>
                  <a:srgbClr val="000000"/>
                </a:solidFill>
                <a:effectLst/>
                <a:ea typeface="Times New Roman" panose="02020603050405020304" pitchFamily="18" charset="0"/>
              </a:rPr>
              <a:t> </a:t>
            </a:r>
            <a:r>
              <a:rPr lang="en-US" sz="2800" dirty="0" err="1">
                <a:solidFill>
                  <a:srgbClr val="000000"/>
                </a:solidFill>
                <a:effectLst/>
                <a:ea typeface="Times New Roman" panose="02020603050405020304" pitchFamily="18" charset="0"/>
              </a:rPr>
              <a:t>đệm</a:t>
            </a:r>
            <a:r>
              <a:rPr lang="en-US" sz="2800" dirty="0">
                <a:solidFill>
                  <a:srgbClr val="000000"/>
                </a:solidFill>
                <a:effectLst/>
                <a:ea typeface="Times New Roman" panose="02020603050405020304" pitchFamily="18" charset="0"/>
              </a:rPr>
              <a:t> </a:t>
            </a:r>
            <a:r>
              <a:rPr lang="en-US" sz="2800" dirty="0" err="1">
                <a:solidFill>
                  <a:srgbClr val="000000"/>
                </a:solidFill>
                <a:effectLst/>
                <a:ea typeface="Times New Roman" panose="02020603050405020304" pitchFamily="18" charset="0"/>
              </a:rPr>
              <a:t>lại</a:t>
            </a:r>
            <a:r>
              <a:rPr lang="en-US" sz="2800" dirty="0">
                <a:solidFill>
                  <a:srgbClr val="000000"/>
                </a:solidFill>
                <a:effectLst/>
                <a:ea typeface="Times New Roman" panose="02020603050405020304" pitchFamily="18" charset="0"/>
              </a:rPr>
              <a:t> </a:t>
            </a:r>
            <a:r>
              <a:rPr lang="en-US" sz="2800" dirty="0" err="1">
                <a:solidFill>
                  <a:srgbClr val="000000"/>
                </a:solidFill>
                <a:effectLst/>
                <a:ea typeface="Times New Roman" panose="02020603050405020304" pitchFamily="18" charset="0"/>
              </a:rPr>
              <a:t>bị</a:t>
            </a:r>
            <a:r>
              <a:rPr lang="en-US" sz="2800" dirty="0">
                <a:solidFill>
                  <a:srgbClr val="000000"/>
                </a:solidFill>
                <a:effectLst/>
                <a:ea typeface="Times New Roman" panose="02020603050405020304" pitchFamily="18" charset="0"/>
              </a:rPr>
              <a:t> </a:t>
            </a:r>
            <a:r>
              <a:rPr lang="en-US" sz="2800" dirty="0" err="1">
                <a:solidFill>
                  <a:srgbClr val="000000"/>
                </a:solidFill>
                <a:effectLst/>
                <a:ea typeface="Times New Roman" panose="02020603050405020304" pitchFamily="18" charset="0"/>
              </a:rPr>
              <a:t>lún</a:t>
            </a:r>
            <a:r>
              <a:rPr lang="en-US" sz="2800" dirty="0">
                <a:solidFill>
                  <a:srgbClr val="000000"/>
                </a:solidFill>
                <a:effectLst/>
                <a:ea typeface="Times New Roman" panose="02020603050405020304" pitchFamily="18" charset="0"/>
              </a:rPr>
              <a:t> </a:t>
            </a:r>
            <a:r>
              <a:rPr lang="en-US" sz="2800" dirty="0" err="1">
                <a:solidFill>
                  <a:srgbClr val="000000"/>
                </a:solidFill>
                <a:effectLst/>
                <a:ea typeface="Times New Roman" panose="02020603050405020304" pitchFamily="18" charset="0"/>
              </a:rPr>
              <a:t>sâu</a:t>
            </a:r>
            <a:r>
              <a:rPr lang="en-US" sz="2800" dirty="0">
                <a:solidFill>
                  <a:srgbClr val="000000"/>
                </a:solidFill>
                <a:effectLst/>
                <a:ea typeface="Times New Roman" panose="02020603050405020304" pitchFamily="18" charset="0"/>
              </a:rPr>
              <a:t> </a:t>
            </a:r>
            <a:r>
              <a:rPr lang="en-US" sz="2800" dirty="0" err="1">
                <a:solidFill>
                  <a:srgbClr val="000000"/>
                </a:solidFill>
                <a:effectLst/>
                <a:ea typeface="Times New Roman" panose="02020603050405020304" pitchFamily="18" charset="0"/>
              </a:rPr>
              <a:t>hơn</a:t>
            </a:r>
            <a:r>
              <a:rPr lang="en-US" sz="2800" dirty="0">
                <a:solidFill>
                  <a:srgbClr val="000000"/>
                </a:solidFill>
                <a:effectLst/>
                <a:ea typeface="Times New Roman" panose="02020603050405020304" pitchFamily="18" charset="0"/>
              </a:rPr>
              <a:t> </a:t>
            </a:r>
            <a:r>
              <a:rPr lang="en-US" sz="2800" dirty="0" err="1">
                <a:solidFill>
                  <a:srgbClr val="000000"/>
                </a:solidFill>
                <a:effectLst/>
                <a:ea typeface="Times New Roman" panose="02020603050405020304" pitchFamily="18" charset="0"/>
              </a:rPr>
              <a:t>khi</a:t>
            </a:r>
            <a:r>
              <a:rPr lang="en-US" sz="2800" dirty="0">
                <a:solidFill>
                  <a:srgbClr val="000000"/>
                </a:solidFill>
                <a:effectLst/>
                <a:ea typeface="Times New Roman" panose="02020603050405020304" pitchFamily="18" charset="0"/>
              </a:rPr>
              <a:t> </a:t>
            </a:r>
            <a:r>
              <a:rPr lang="en-US" sz="2800" dirty="0" err="1">
                <a:solidFill>
                  <a:srgbClr val="000000"/>
                </a:solidFill>
                <a:effectLst/>
                <a:ea typeface="Times New Roman" panose="02020603050405020304" pitchFamily="18" charset="0"/>
              </a:rPr>
              <a:t>người</a:t>
            </a:r>
            <a:r>
              <a:rPr lang="en-US" sz="2800" dirty="0">
                <a:solidFill>
                  <a:srgbClr val="000000"/>
                </a:solidFill>
                <a:effectLst/>
                <a:ea typeface="Times New Roman" panose="02020603050405020304" pitchFamily="18" charset="0"/>
              </a:rPr>
              <a:t> </a:t>
            </a:r>
            <a:r>
              <a:rPr lang="en-US" sz="2800" dirty="0" err="1">
                <a:solidFill>
                  <a:srgbClr val="000000"/>
                </a:solidFill>
                <a:effectLst/>
                <a:ea typeface="Times New Roman" panose="02020603050405020304" pitchFamily="18" charset="0"/>
              </a:rPr>
              <a:t>lớn</a:t>
            </a:r>
            <a:r>
              <a:rPr lang="en-US" sz="2800" dirty="0">
                <a:solidFill>
                  <a:srgbClr val="000000"/>
                </a:solidFill>
                <a:effectLst/>
                <a:ea typeface="Times New Roman" panose="02020603050405020304" pitchFamily="18" charset="0"/>
              </a:rPr>
              <a:t> </a:t>
            </a:r>
            <a:r>
              <a:rPr lang="en-US" sz="2800" dirty="0" err="1">
                <a:solidFill>
                  <a:srgbClr val="000000"/>
                </a:solidFill>
                <a:effectLst/>
                <a:ea typeface="Times New Roman" panose="02020603050405020304" pitchFamily="18" charset="0"/>
              </a:rPr>
              <a:t>nằm</a:t>
            </a:r>
            <a:r>
              <a:rPr lang="en-US" sz="2800" dirty="0">
                <a:solidFill>
                  <a:srgbClr val="000000"/>
                </a:solidFill>
                <a:effectLst/>
                <a:ea typeface="Times New Roman" panose="02020603050405020304" pitchFamily="18" charset="0"/>
              </a:rPr>
              <a:t> </a:t>
            </a:r>
            <a:r>
              <a:rPr lang="en-US" sz="2800" dirty="0" err="1">
                <a:solidFill>
                  <a:srgbClr val="000000"/>
                </a:solidFill>
                <a:effectLst/>
                <a:ea typeface="Times New Roman" panose="02020603050405020304" pitchFamily="18" charset="0"/>
              </a:rPr>
              <a:t>trên</a:t>
            </a:r>
            <a:r>
              <a:rPr lang="en-US" sz="2800" dirty="0">
                <a:solidFill>
                  <a:srgbClr val="000000"/>
                </a:solidFill>
                <a:effectLst/>
                <a:ea typeface="Times New Roman" panose="02020603050405020304" pitchFamily="18" charset="0"/>
              </a:rPr>
              <a:t> </a:t>
            </a:r>
            <a:r>
              <a:rPr lang="en-US" sz="2800" dirty="0" err="1">
                <a:solidFill>
                  <a:srgbClr val="000000"/>
                </a:solidFill>
                <a:effectLst/>
                <a:ea typeface="Times New Roman" panose="02020603050405020304" pitchFamily="18" charset="0"/>
              </a:rPr>
              <a:t>nó</a:t>
            </a:r>
            <a:r>
              <a:rPr lang="en-US" sz="2800" dirty="0">
                <a:solidFill>
                  <a:srgbClr val="000000"/>
                </a:solidFill>
                <a:effectLst/>
                <a:ea typeface="Times New Roman" panose="02020603050405020304" pitchFamily="18" charset="0"/>
              </a:rPr>
              <a:t>?</a:t>
            </a:r>
            <a:r>
              <a:rPr lang="en-US" sz="2800" b="1" dirty="0">
                <a:effectLst/>
                <a:ea typeface="Times New Roman" panose="02020603050405020304" pitchFamily="18" charset="0"/>
              </a:rPr>
              <a:t> </a:t>
            </a:r>
            <a:endParaRPr lang="en-US" sz="2800" dirty="0"/>
          </a:p>
        </p:txBody>
      </p:sp>
      <p:sp>
        <p:nvSpPr>
          <p:cNvPr id="6" name="Title 1">
            <a:extLst>
              <a:ext uri="{FF2B5EF4-FFF2-40B4-BE49-F238E27FC236}">
                <a16:creationId xmlns:a16="http://schemas.microsoft.com/office/drawing/2014/main" id="{670BE133-C8E5-80CD-D312-02F81C3C8DDA}"/>
              </a:ext>
            </a:extLst>
          </p:cNvPr>
          <p:cNvSpPr txBox="1">
            <a:spLocks/>
          </p:cNvSpPr>
          <p:nvPr/>
        </p:nvSpPr>
        <p:spPr>
          <a:xfrm>
            <a:off x="631371" y="5730520"/>
            <a:ext cx="10929258" cy="58179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Times New Roman" panose="02020603050405020304" pitchFamily="18" charset="0"/>
                <a:ea typeface="+mj-ea"/>
                <a:cs typeface="Times New Roman" panose="02020603050405020304" pitchFamily="18" charset="0"/>
              </a:defRPr>
            </a:lvl1pPr>
          </a:lstStyle>
          <a:p>
            <a:r>
              <a:rPr lang="en-US" sz="2800" dirty="0" err="1">
                <a:solidFill>
                  <a:srgbClr val="000000"/>
                </a:solidFill>
                <a:ea typeface="Times New Roman" panose="02020603050405020304" pitchFamily="18" charset="0"/>
              </a:rPr>
              <a:t>Nguyên</a:t>
            </a:r>
            <a:r>
              <a:rPr lang="en-US" sz="2800" dirty="0">
                <a:solidFill>
                  <a:srgbClr val="000000"/>
                </a:solidFill>
                <a:ea typeface="Times New Roman" panose="02020603050405020304" pitchFamily="18" charset="0"/>
              </a:rPr>
              <a:t> </a:t>
            </a:r>
            <a:r>
              <a:rPr lang="en-US" sz="2800" dirty="0" err="1">
                <a:solidFill>
                  <a:srgbClr val="000000"/>
                </a:solidFill>
                <a:ea typeface="Times New Roman" panose="02020603050405020304" pitchFamily="18" charset="0"/>
              </a:rPr>
              <a:t>nhân</a:t>
            </a:r>
            <a:r>
              <a:rPr lang="en-US" sz="2800" dirty="0">
                <a:solidFill>
                  <a:srgbClr val="000000"/>
                </a:solidFill>
                <a:ea typeface="Times New Roman" panose="02020603050405020304" pitchFamily="18" charset="0"/>
              </a:rPr>
              <a:t>: </a:t>
            </a:r>
            <a:r>
              <a:rPr lang="en-US" sz="2800" dirty="0" err="1">
                <a:solidFill>
                  <a:srgbClr val="000000"/>
                </a:solidFill>
                <a:ea typeface="Times New Roman" panose="02020603050405020304" pitchFamily="18" charset="0"/>
              </a:rPr>
              <a:t>là</a:t>
            </a:r>
            <a:r>
              <a:rPr lang="en-US" sz="2800" dirty="0">
                <a:solidFill>
                  <a:srgbClr val="000000"/>
                </a:solidFill>
                <a:ea typeface="Times New Roman" panose="02020603050405020304" pitchFamily="18" charset="0"/>
              </a:rPr>
              <a:t> do </a:t>
            </a:r>
            <a:r>
              <a:rPr lang="en-US" sz="3200" b="1" dirty="0" err="1">
                <a:solidFill>
                  <a:srgbClr val="FF0000"/>
                </a:solidFill>
                <a:ea typeface="Times New Roman" panose="02020603050405020304" pitchFamily="18" charset="0"/>
              </a:rPr>
              <a:t>tác</a:t>
            </a:r>
            <a:r>
              <a:rPr lang="en-US" sz="3200" b="1" dirty="0">
                <a:solidFill>
                  <a:srgbClr val="FF0000"/>
                </a:solidFill>
                <a:ea typeface="Times New Roman" panose="02020603050405020304" pitchFamily="18" charset="0"/>
              </a:rPr>
              <a:t> </a:t>
            </a:r>
            <a:r>
              <a:rPr lang="en-US" sz="3200" b="1" dirty="0" err="1">
                <a:solidFill>
                  <a:srgbClr val="FF0000"/>
                </a:solidFill>
                <a:ea typeface="Times New Roman" panose="02020603050405020304" pitchFamily="18" charset="0"/>
              </a:rPr>
              <a:t>dụng</a:t>
            </a:r>
            <a:r>
              <a:rPr lang="en-US" sz="3200" b="1" dirty="0">
                <a:solidFill>
                  <a:srgbClr val="FF0000"/>
                </a:solidFill>
                <a:ea typeface="Times New Roman" panose="02020603050405020304" pitchFamily="18" charset="0"/>
              </a:rPr>
              <a:t> </a:t>
            </a:r>
            <a:r>
              <a:rPr lang="en-US" sz="3200" b="1" dirty="0" err="1">
                <a:solidFill>
                  <a:srgbClr val="FF0000"/>
                </a:solidFill>
                <a:ea typeface="Times New Roman" panose="02020603050405020304" pitchFamily="18" charset="0"/>
              </a:rPr>
              <a:t>của</a:t>
            </a:r>
            <a:r>
              <a:rPr lang="en-US" sz="3200" b="1" dirty="0">
                <a:solidFill>
                  <a:srgbClr val="FF0000"/>
                </a:solidFill>
                <a:ea typeface="Times New Roman" panose="02020603050405020304" pitchFamily="18" charset="0"/>
              </a:rPr>
              <a:t> </a:t>
            </a:r>
            <a:r>
              <a:rPr lang="en-US" sz="3200" b="1" dirty="0" err="1">
                <a:solidFill>
                  <a:srgbClr val="FF0000"/>
                </a:solidFill>
                <a:ea typeface="Times New Roman" panose="02020603050405020304" pitchFamily="18" charset="0"/>
              </a:rPr>
              <a:t>áp</a:t>
            </a:r>
            <a:r>
              <a:rPr lang="en-US" sz="3200" b="1" dirty="0">
                <a:solidFill>
                  <a:srgbClr val="FF0000"/>
                </a:solidFill>
                <a:ea typeface="Times New Roman" panose="02020603050405020304" pitchFamily="18" charset="0"/>
              </a:rPr>
              <a:t> </a:t>
            </a:r>
            <a:r>
              <a:rPr lang="en-US" sz="3200" b="1" dirty="0" err="1">
                <a:solidFill>
                  <a:srgbClr val="FF0000"/>
                </a:solidFill>
                <a:ea typeface="Times New Roman" panose="02020603050405020304" pitchFamily="18" charset="0"/>
              </a:rPr>
              <a:t>lực</a:t>
            </a:r>
            <a:r>
              <a:rPr lang="en-US" sz="2800" dirty="0">
                <a:solidFill>
                  <a:srgbClr val="000000"/>
                </a:solidFill>
                <a:ea typeface="Times New Roman" panose="02020603050405020304" pitchFamily="18" charset="0"/>
              </a:rPr>
              <a:t> (hay </a:t>
            </a:r>
            <a:r>
              <a:rPr lang="en-US" sz="2800" dirty="0" err="1">
                <a:solidFill>
                  <a:srgbClr val="000000"/>
                </a:solidFill>
                <a:ea typeface="Times New Roman" panose="02020603050405020304" pitchFamily="18" charset="0"/>
              </a:rPr>
              <a:t>còn</a:t>
            </a:r>
            <a:r>
              <a:rPr lang="en-US" sz="2800" dirty="0">
                <a:solidFill>
                  <a:srgbClr val="000000"/>
                </a:solidFill>
                <a:ea typeface="Times New Roman" panose="02020603050405020304" pitchFamily="18" charset="0"/>
              </a:rPr>
              <a:t> </a:t>
            </a:r>
            <a:r>
              <a:rPr lang="en-US" sz="2800" dirty="0" err="1">
                <a:solidFill>
                  <a:srgbClr val="000000"/>
                </a:solidFill>
                <a:ea typeface="Times New Roman" panose="02020603050405020304" pitchFamily="18" charset="0"/>
              </a:rPr>
              <a:t>được</a:t>
            </a:r>
            <a:r>
              <a:rPr lang="en-US" sz="2800" dirty="0">
                <a:solidFill>
                  <a:srgbClr val="000000"/>
                </a:solidFill>
                <a:ea typeface="Times New Roman" panose="02020603050405020304" pitchFamily="18" charset="0"/>
              </a:rPr>
              <a:t> </a:t>
            </a:r>
            <a:r>
              <a:rPr lang="en-US" sz="2800" dirty="0" err="1">
                <a:solidFill>
                  <a:srgbClr val="000000"/>
                </a:solidFill>
                <a:ea typeface="Times New Roman" panose="02020603050405020304" pitchFamily="18" charset="0"/>
              </a:rPr>
              <a:t>gọi</a:t>
            </a:r>
            <a:r>
              <a:rPr lang="en-US" sz="2800" dirty="0">
                <a:solidFill>
                  <a:srgbClr val="000000"/>
                </a:solidFill>
                <a:ea typeface="Times New Roman" panose="02020603050405020304" pitchFamily="18" charset="0"/>
              </a:rPr>
              <a:t> </a:t>
            </a:r>
            <a:r>
              <a:rPr lang="en-US" sz="2800" dirty="0" err="1">
                <a:solidFill>
                  <a:srgbClr val="000000"/>
                </a:solidFill>
                <a:ea typeface="Times New Roman" panose="02020603050405020304" pitchFamily="18" charset="0"/>
              </a:rPr>
              <a:t>là</a:t>
            </a:r>
            <a:r>
              <a:rPr lang="en-US" sz="2800" dirty="0">
                <a:solidFill>
                  <a:srgbClr val="000000"/>
                </a:solidFill>
                <a:ea typeface="Times New Roman" panose="02020603050405020304" pitchFamily="18" charset="0"/>
              </a:rPr>
              <a:t> </a:t>
            </a:r>
            <a:r>
              <a:rPr lang="en-US" sz="3200" b="1" dirty="0" err="1">
                <a:solidFill>
                  <a:srgbClr val="FF0000"/>
                </a:solidFill>
                <a:ea typeface="Times New Roman" panose="02020603050405020304" pitchFamily="18" charset="0"/>
              </a:rPr>
              <a:t>áp</a:t>
            </a:r>
            <a:r>
              <a:rPr lang="en-US" sz="3200" b="1" dirty="0">
                <a:solidFill>
                  <a:srgbClr val="FF0000"/>
                </a:solidFill>
                <a:ea typeface="Times New Roman" panose="02020603050405020304" pitchFamily="18" charset="0"/>
              </a:rPr>
              <a:t> </a:t>
            </a:r>
            <a:r>
              <a:rPr lang="en-US" sz="3200" b="1" dirty="0" err="1">
                <a:solidFill>
                  <a:srgbClr val="FF0000"/>
                </a:solidFill>
                <a:ea typeface="Times New Roman" panose="02020603050405020304" pitchFamily="18" charset="0"/>
              </a:rPr>
              <a:t>suất</a:t>
            </a:r>
            <a:r>
              <a:rPr lang="en-US" sz="2800" dirty="0">
                <a:solidFill>
                  <a:srgbClr val="000000"/>
                </a:solidFill>
                <a:ea typeface="Times New Roman" panose="02020603050405020304" pitchFamily="18" charset="0"/>
              </a:rPr>
              <a:t>)</a:t>
            </a:r>
          </a:p>
        </p:txBody>
      </p:sp>
    </p:spTree>
    <p:extLst>
      <p:ext uri="{BB962C8B-B14F-4D97-AF65-F5344CB8AC3E}">
        <p14:creationId xmlns:p14="http://schemas.microsoft.com/office/powerpoint/2010/main" val="1978595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F4A4B88D-F80F-98BB-6E0F-DC27FCEA0851}"/>
              </a:ext>
            </a:extLst>
          </p:cNvPr>
          <p:cNvSpPr>
            <a:spLocks noGrp="1"/>
          </p:cNvSpPr>
          <p:nvPr>
            <p:ph type="body" sz="quarter" idx="10"/>
          </p:nvPr>
        </p:nvSpPr>
        <p:spPr>
          <a:xfrm>
            <a:off x="585287" y="835818"/>
            <a:ext cx="4340225" cy="508455"/>
          </a:xfrm>
        </p:spPr>
        <p:txBody>
          <a:bodyPr>
            <a:normAutofit/>
          </a:bodyPr>
          <a:lstStyle/>
          <a:p>
            <a:r>
              <a:rPr lang="en-US" sz="2800" dirty="0"/>
              <a:t>1. </a:t>
            </a:r>
            <a:r>
              <a:rPr lang="en-US" sz="2800" dirty="0" err="1"/>
              <a:t>Áp</a:t>
            </a:r>
            <a:r>
              <a:rPr lang="en-US" sz="2800" dirty="0"/>
              <a:t> </a:t>
            </a:r>
            <a:r>
              <a:rPr lang="en-US" sz="2800" dirty="0" err="1"/>
              <a:t>lực</a:t>
            </a:r>
            <a:r>
              <a:rPr lang="en-US" sz="2800" dirty="0"/>
              <a:t> </a:t>
            </a:r>
            <a:r>
              <a:rPr lang="en-US" sz="2800" dirty="0" err="1"/>
              <a:t>là</a:t>
            </a:r>
            <a:r>
              <a:rPr lang="en-US" sz="2800" dirty="0"/>
              <a:t> </a:t>
            </a:r>
            <a:r>
              <a:rPr lang="en-US" sz="2800" dirty="0" err="1"/>
              <a:t>gì</a:t>
            </a:r>
            <a:r>
              <a:rPr lang="en-US" sz="2800" dirty="0"/>
              <a:t>?</a:t>
            </a:r>
          </a:p>
        </p:txBody>
      </p:sp>
      <p:pic>
        <p:nvPicPr>
          <p:cNvPr id="17" name="Picture 16">
            <a:extLst>
              <a:ext uri="{FF2B5EF4-FFF2-40B4-BE49-F238E27FC236}">
                <a16:creationId xmlns:a16="http://schemas.microsoft.com/office/drawing/2014/main" id="{ED9D4409-6303-6153-7076-856CFA1C8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5399" y="3940363"/>
            <a:ext cx="4812903" cy="2518483"/>
          </a:xfrm>
          <a:prstGeom prst="rect">
            <a:avLst/>
          </a:prstGeom>
          <a:ln>
            <a:noFill/>
          </a:ln>
          <a:effectLst>
            <a:softEdge rad="112500"/>
          </a:effectLst>
        </p:spPr>
      </p:pic>
      <p:pic>
        <p:nvPicPr>
          <p:cNvPr id="18" name="Picture 17">
            <a:extLst>
              <a:ext uri="{FF2B5EF4-FFF2-40B4-BE49-F238E27FC236}">
                <a16:creationId xmlns:a16="http://schemas.microsoft.com/office/drawing/2014/main" id="{1E25CD10-E9FE-211F-B54B-02A9FF14034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backgroundMark x1="15854" y1="80732" x2="15854" y2="80732"/>
                      </a14:backgroundRemoval>
                    </a14:imgEffect>
                  </a14:imgLayer>
                </a14:imgProps>
              </a:ext>
              <a:ext uri="{28A0092B-C50C-407E-A947-70E740481C1C}">
                <a14:useLocalDpi xmlns:a14="http://schemas.microsoft.com/office/drawing/2010/main" val="0"/>
              </a:ext>
            </a:extLst>
          </a:blip>
          <a:srcRect t="14222"/>
          <a:stretch/>
        </p:blipFill>
        <p:spPr>
          <a:xfrm>
            <a:off x="8095248" y="426237"/>
            <a:ext cx="4096752" cy="3514125"/>
          </a:xfrm>
          <a:prstGeom prst="rect">
            <a:avLst/>
          </a:prstGeom>
        </p:spPr>
      </p:pic>
      <p:pic>
        <p:nvPicPr>
          <p:cNvPr id="19" name="Picture 18">
            <a:extLst>
              <a:ext uri="{FF2B5EF4-FFF2-40B4-BE49-F238E27FC236}">
                <a16:creationId xmlns:a16="http://schemas.microsoft.com/office/drawing/2014/main" id="{E6264820-2AD9-74B6-217A-9AB4FAB8B5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95275" y="1004134"/>
            <a:ext cx="3527158" cy="2518483"/>
          </a:xfrm>
          <a:prstGeom prst="rect">
            <a:avLst/>
          </a:prstGeom>
        </p:spPr>
      </p:pic>
      <p:sp>
        <p:nvSpPr>
          <p:cNvPr id="24" name="Speech Bubble: Rectangle with Corners Rounded 23">
            <a:extLst>
              <a:ext uri="{FF2B5EF4-FFF2-40B4-BE49-F238E27FC236}">
                <a16:creationId xmlns:a16="http://schemas.microsoft.com/office/drawing/2014/main" id="{45858F54-D468-713D-EA3B-FBE0FC265D8D}"/>
              </a:ext>
            </a:extLst>
          </p:cNvPr>
          <p:cNvSpPr/>
          <p:nvPr/>
        </p:nvSpPr>
        <p:spPr>
          <a:xfrm>
            <a:off x="162232" y="1344273"/>
            <a:ext cx="4376357" cy="2564049"/>
          </a:xfrm>
          <a:prstGeom prst="wedgeRoundRectCallout">
            <a:avLst>
              <a:gd name="adj1" fmla="val -31000"/>
              <a:gd name="adj2" fmla="val 8055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dirty="0" err="1">
                <a:latin typeface="Times New Roman" panose="02020603050405020304" pitchFamily="18" charset="0"/>
                <a:ea typeface="Arial" panose="020B0604020202020204" pitchFamily="34" charset="0"/>
              </a:rPr>
              <a:t>L</a:t>
            </a:r>
            <a:r>
              <a:rPr lang="en-US" sz="2800" dirty="0" err="1">
                <a:effectLst/>
                <a:latin typeface="Times New Roman" panose="02020603050405020304" pitchFamily="18" charset="0"/>
                <a:ea typeface="Arial" panose="020B0604020202020204" pitchFamily="34" charset="0"/>
              </a:rPr>
              <a:t>ực</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của</a:t>
            </a:r>
            <a:r>
              <a:rPr lang="en-US" sz="2800" dirty="0">
                <a:effectLst/>
                <a:latin typeface="Times New Roman" panose="02020603050405020304" pitchFamily="18" charset="0"/>
                <a:ea typeface="Arial" panose="020B0604020202020204" pitchFamily="34" charset="0"/>
              </a:rPr>
              <a:t> ô </a:t>
            </a:r>
            <a:r>
              <a:rPr lang="en-US" sz="2800" dirty="0" err="1">
                <a:effectLst/>
                <a:latin typeface="Times New Roman" panose="02020603050405020304" pitchFamily="18" charset="0"/>
                <a:ea typeface="Arial" panose="020B0604020202020204" pitchFamily="34" charset="0"/>
              </a:rPr>
              <a:t>tô</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trong</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bãi</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đỗ</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xe</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bàn</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ghế</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trong</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lớp</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học</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máy</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móc</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trong</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nhà</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xưởng</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tác</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dụng</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lên</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mặt</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sàn</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một</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lực</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ép</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Lực</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ép</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này</a:t>
            </a:r>
            <a:r>
              <a:rPr lang="en-US" sz="2800" dirty="0">
                <a:effectLst/>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c</a:t>
            </a:r>
            <a:r>
              <a:rPr lang="en-US" sz="2800" dirty="0" err="1">
                <a:effectLst/>
                <a:latin typeface="Times New Roman" panose="02020603050405020304" pitchFamily="18" charset="0"/>
                <a:ea typeface="Arial" panose="020B0604020202020204" pitchFamily="34" charset="0"/>
              </a:rPr>
              <a:t>ó</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phương</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như</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thế</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nào</a:t>
            </a:r>
            <a:r>
              <a:rPr lang="en-US" sz="2800" dirty="0">
                <a:effectLst/>
                <a:latin typeface="Times New Roman" panose="02020603050405020304" pitchFamily="18" charset="0"/>
                <a:ea typeface="Arial" panose="020B0604020202020204" pitchFamily="34" charset="0"/>
              </a:rPr>
              <a:t>?</a:t>
            </a:r>
            <a:endParaRPr lang="en-US" sz="2800" dirty="0">
              <a:effectLst/>
              <a:latin typeface="Arial" panose="020B0604020202020204" pitchFamily="34" charset="0"/>
              <a:ea typeface="Arial" panose="020B0604020202020204" pitchFamily="34" charset="0"/>
            </a:endParaRPr>
          </a:p>
        </p:txBody>
      </p:sp>
      <p:cxnSp>
        <p:nvCxnSpPr>
          <p:cNvPr id="26" name="Straight Arrow Connector 25">
            <a:extLst>
              <a:ext uri="{FF2B5EF4-FFF2-40B4-BE49-F238E27FC236}">
                <a16:creationId xmlns:a16="http://schemas.microsoft.com/office/drawing/2014/main" id="{A625C8D2-4181-FC5D-13F5-5B547D600275}"/>
              </a:ext>
            </a:extLst>
          </p:cNvPr>
          <p:cNvCxnSpPr/>
          <p:nvPr/>
        </p:nvCxnSpPr>
        <p:spPr>
          <a:xfrm>
            <a:off x="6435210" y="2499184"/>
            <a:ext cx="0" cy="1232158"/>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4642A18-DADB-837A-961B-C66D5A75B51A}"/>
              </a:ext>
            </a:extLst>
          </p:cNvPr>
          <p:cNvCxnSpPr/>
          <p:nvPr/>
        </p:nvCxnSpPr>
        <p:spPr>
          <a:xfrm>
            <a:off x="10495936" y="2123995"/>
            <a:ext cx="0" cy="1232158"/>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D4F6F867-0963-4475-0283-A03128732ACC}"/>
              </a:ext>
            </a:extLst>
          </p:cNvPr>
          <p:cNvCxnSpPr/>
          <p:nvPr/>
        </p:nvCxnSpPr>
        <p:spPr>
          <a:xfrm>
            <a:off x="9950245" y="5199604"/>
            <a:ext cx="0" cy="1232158"/>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9" name="Speech Bubble: Rectangle with Corners Rounded 28">
            <a:extLst>
              <a:ext uri="{FF2B5EF4-FFF2-40B4-BE49-F238E27FC236}">
                <a16:creationId xmlns:a16="http://schemas.microsoft.com/office/drawing/2014/main" id="{0063524D-0BF6-C471-9313-ED61583C35D3}"/>
              </a:ext>
            </a:extLst>
          </p:cNvPr>
          <p:cNvSpPr/>
          <p:nvPr/>
        </p:nvSpPr>
        <p:spPr>
          <a:xfrm>
            <a:off x="2387600" y="4030593"/>
            <a:ext cx="3958172" cy="1474469"/>
          </a:xfrm>
          <a:prstGeom prst="wedgeRoundRectCallout">
            <a:avLst>
              <a:gd name="adj1" fmla="val -76170"/>
              <a:gd name="adj2" fmla="val -719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buFont typeface="Wingdings" panose="05000000000000000000" pitchFamily="2" charset="2"/>
              <a:buChar char="ð"/>
            </a:pP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ép</a:t>
            </a:r>
            <a:endParaRPr lang="en-US" sz="2800" dirty="0">
              <a:latin typeface="Times New Roman" panose="02020603050405020304" pitchFamily="18" charset="0"/>
              <a:cs typeface="Times New Roman" panose="02020603050405020304" pitchFamily="18" charset="0"/>
            </a:endParaRPr>
          </a:p>
        </p:txBody>
      </p:sp>
      <p:grpSp>
        <p:nvGrpSpPr>
          <p:cNvPr id="33" name="Group 32">
            <a:extLst>
              <a:ext uri="{FF2B5EF4-FFF2-40B4-BE49-F238E27FC236}">
                <a16:creationId xmlns:a16="http://schemas.microsoft.com/office/drawing/2014/main" id="{05531403-E862-58B1-48DE-727AA1C7FE8E}"/>
              </a:ext>
            </a:extLst>
          </p:cNvPr>
          <p:cNvGrpSpPr/>
          <p:nvPr/>
        </p:nvGrpSpPr>
        <p:grpSpPr>
          <a:xfrm>
            <a:off x="1948112" y="5853866"/>
            <a:ext cx="10224311" cy="840788"/>
            <a:chOff x="1948113" y="5863980"/>
            <a:chExt cx="9509878" cy="830674"/>
          </a:xfrm>
        </p:grpSpPr>
        <p:sp>
          <p:nvSpPr>
            <p:cNvPr id="30" name="Rectangle 29">
              <a:extLst>
                <a:ext uri="{FF2B5EF4-FFF2-40B4-BE49-F238E27FC236}">
                  <a16:creationId xmlns:a16="http://schemas.microsoft.com/office/drawing/2014/main" id="{02656A57-9878-D56C-23F1-1D7510A08253}"/>
                </a:ext>
              </a:extLst>
            </p:cNvPr>
            <p:cNvSpPr/>
            <p:nvPr/>
          </p:nvSpPr>
          <p:spPr>
            <a:xfrm>
              <a:off x="3041780" y="5863980"/>
              <a:ext cx="8416211" cy="830674"/>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FF0000"/>
                  </a:solidFill>
                  <a:latin typeface="Times New Roman" panose="02020603050405020304" pitchFamily="18" charset="0"/>
                  <a:cs typeface="Times New Roman" panose="02020603050405020304" pitchFamily="18" charset="0"/>
                </a:rPr>
                <a:t>Kết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luận</a:t>
              </a:r>
              <a:r>
                <a:rPr lang="en-US" sz="2800" dirty="0">
                  <a:solidFill>
                    <a:srgbClr val="FF0000"/>
                  </a:solidFill>
                  <a:latin typeface="Times New Roman" panose="02020603050405020304" pitchFamily="18" charset="0"/>
                  <a:cs typeface="Times New Roman" panose="02020603050405020304" pitchFamily="18" charset="0"/>
                </a:rPr>
                <a:t>: </a:t>
              </a:r>
              <a:r>
                <a:rPr lang="de-DE"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Áp lực là lực ép có phương vuông góc với mặt bị ép</a:t>
              </a:r>
              <a:endParaRPr lang="en-US" sz="28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32" name="Arrow: Right 31">
              <a:extLst>
                <a:ext uri="{FF2B5EF4-FFF2-40B4-BE49-F238E27FC236}">
                  <a16:creationId xmlns:a16="http://schemas.microsoft.com/office/drawing/2014/main" id="{E874FE08-7DAC-8F92-BD7C-C6E487F3337B}"/>
                </a:ext>
              </a:extLst>
            </p:cNvPr>
            <p:cNvSpPr/>
            <p:nvPr/>
          </p:nvSpPr>
          <p:spPr>
            <a:xfrm>
              <a:off x="1948113" y="5973769"/>
              <a:ext cx="895894" cy="61109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p>
          </p:txBody>
        </p:sp>
      </p:grpSp>
      <p:pic>
        <p:nvPicPr>
          <p:cNvPr id="35" name="Picture 34">
            <a:extLst>
              <a:ext uri="{FF2B5EF4-FFF2-40B4-BE49-F238E27FC236}">
                <a16:creationId xmlns:a16="http://schemas.microsoft.com/office/drawing/2014/main" id="{CE0648E1-3C66-A272-AC08-9412CBBAA93E}"/>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6046" b="89706" l="8824" r="88725">
                        <a14:foregroundMark x1="69281" y1="18137" x2="69281" y2="18137"/>
                        <a14:foregroundMark x1="74346" y1="18137" x2="74346" y2="18137"/>
                        <a14:foregroundMark x1="32843" y1="19608" x2="32843" y2="19608"/>
                        <a14:foregroundMark x1="70915" y1="49183" x2="70915" y2="49183"/>
                        <a14:foregroundMark x1="69281" y1="82516" x2="69281" y2="82516"/>
                        <a14:foregroundMark x1="70098" y1="77451" x2="70098" y2="77451"/>
                        <a14:foregroundMark x1="65850" y1="57353" x2="65850" y2="57353"/>
                        <a14:foregroundMark x1="76961" y1="35948" x2="76961" y2="35948"/>
                        <a14:foregroundMark x1="82026" y1="33007" x2="82026" y2="33007"/>
                        <a14:foregroundMark x1="59150" y1="6209" x2="59150" y2="6209"/>
                        <a14:foregroundMark x1="61601" y1="8497" x2="61601" y2="8497"/>
                        <a14:foregroundMark x1="72712" y1="9967" x2="72712" y2="9967"/>
                        <a14:foregroundMark x1="78268" y1="30392" x2="78268" y2="30392"/>
                        <a14:foregroundMark x1="80065" y1="17320" x2="80065" y2="17320"/>
                        <a14:foregroundMark x1="88725" y1="18301" x2="88725" y2="18301"/>
                        <a14:foregroundMark x1="54739" y1="19281" x2="54739" y2="19281"/>
                        <a14:foregroundMark x1="58660" y1="19281" x2="58660" y2="19281"/>
                        <a14:foregroundMark x1="65686" y1="68791" x2="65686" y2="68791"/>
                        <a14:foregroundMark x1="58660" y1="84804" x2="58660" y2="84804"/>
                        <a14:foregroundMark x1="75490" y1="85458" x2="75490" y2="85458"/>
                      </a14:backgroundRemoval>
                    </a14:imgEffect>
                  </a14:imgLayer>
                </a14:imgProps>
              </a:ext>
              <a:ext uri="{28A0092B-C50C-407E-A947-70E740481C1C}">
                <a14:useLocalDpi xmlns:a14="http://schemas.microsoft.com/office/drawing/2010/main" val="0"/>
              </a:ext>
            </a:extLst>
          </a:blip>
          <a:srcRect r="11259"/>
          <a:stretch/>
        </p:blipFill>
        <p:spPr>
          <a:xfrm flipH="1">
            <a:off x="37263" y="4432301"/>
            <a:ext cx="1883953" cy="2425700"/>
          </a:xfrm>
          <a:prstGeom prst="rect">
            <a:avLst/>
          </a:prstGeom>
        </p:spPr>
      </p:pic>
    </p:spTree>
    <p:extLst>
      <p:ext uri="{BB962C8B-B14F-4D97-AF65-F5344CB8AC3E}">
        <p14:creationId xmlns:p14="http://schemas.microsoft.com/office/powerpoint/2010/main" val="2153454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par>
                                <p:cTn id="11" presetID="16" presetClass="entr" presetSubtype="2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down)">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par>
                                <p:cTn id="22" presetID="22" presetClass="entr" presetSubtype="1" fill="hold"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up)">
                                      <p:cBhvr>
                                        <p:cTn id="24" dur="500"/>
                                        <p:tgtEl>
                                          <p:spTgt spid="28"/>
                                        </p:tgtEl>
                                      </p:cBhvr>
                                    </p:animEffect>
                                  </p:childTnLst>
                                </p:cTn>
                              </p:par>
                              <p:par>
                                <p:cTn id="25" presetID="22" presetClass="entr" presetSubtype="1"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up)">
                                      <p:cBhvr>
                                        <p:cTn id="27" dur="500"/>
                                        <p:tgtEl>
                                          <p:spTgt spid="26"/>
                                        </p:tgtEl>
                                      </p:cBhvr>
                                    </p:animEffect>
                                  </p:childTnLst>
                                </p:cTn>
                              </p:par>
                              <p:par>
                                <p:cTn id="28" presetID="22" presetClass="entr" presetSubtype="1" fill="hold"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up)">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left)">
                                      <p:cBhvr>
                                        <p:cTn id="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5AA75CFF-9A2D-27E4-AED0-F3EE0ECB5752}"/>
              </a:ext>
            </a:extLst>
          </p:cNvPr>
          <p:cNvGrpSpPr/>
          <p:nvPr/>
        </p:nvGrpSpPr>
        <p:grpSpPr>
          <a:xfrm flipH="1">
            <a:off x="4422316" y="3330017"/>
            <a:ext cx="2902973" cy="3527983"/>
            <a:chOff x="-232266" y="3540851"/>
            <a:chExt cx="2365866" cy="3317149"/>
          </a:xfrm>
        </p:grpSpPr>
        <p:pic>
          <p:nvPicPr>
            <p:cNvPr id="18" name="Picture 17">
              <a:extLst>
                <a:ext uri="{FF2B5EF4-FFF2-40B4-BE49-F238E27FC236}">
                  <a16:creationId xmlns:a16="http://schemas.microsoft.com/office/drawing/2014/main" id="{E6B4E5C5-BCDC-4769-52C1-95A6768CC0E1}"/>
                </a:ext>
              </a:extLst>
            </p:cNvPr>
            <p:cNvPicPr>
              <a:picLocks noChangeAspect="1"/>
            </p:cNvPicPr>
            <p:nvPr/>
          </p:nvPicPr>
          <p:blipFill rotWithShape="1">
            <a:blip r:embed="rId2">
              <a:clrChange>
                <a:clrFrom>
                  <a:srgbClr val="F9B430"/>
                </a:clrFrom>
                <a:clrTo>
                  <a:srgbClr val="F9B430">
                    <a:alpha val="0"/>
                  </a:srgbClr>
                </a:clrTo>
              </a:clrChange>
              <a:duotone>
                <a:prstClr val="black"/>
                <a:srgbClr val="0070C0">
                  <a:tint val="45000"/>
                  <a:satMod val="400000"/>
                </a:srgbClr>
              </a:duotone>
              <a:extLst>
                <a:ext uri="{BEBA8EAE-BF5A-486C-A8C5-ECC9F3942E4B}">
                  <a14:imgProps xmlns:a14="http://schemas.microsoft.com/office/drawing/2010/main">
                    <a14:imgLayer r:embed="rId3">
                      <a14:imgEffect>
                        <a14:backgroundRemoval t="1356" b="100000" l="36500" r="62667">
                          <a14:foregroundMark x1="42833" y1="14915" x2="42833" y2="14915"/>
                          <a14:foregroundMark x1="50833" y1="22034" x2="50833" y2="22034"/>
                          <a14:foregroundMark x1="46167" y1="30169" x2="46167" y2="30169"/>
                        </a14:backgroundRemoval>
                      </a14:imgEffect>
                    </a14:imgLayer>
                  </a14:imgProps>
                </a:ext>
                <a:ext uri="{28A0092B-C50C-407E-A947-70E740481C1C}">
                  <a14:useLocalDpi xmlns:a14="http://schemas.microsoft.com/office/drawing/2010/main" val="0"/>
                </a:ext>
              </a:extLst>
            </a:blip>
            <a:srcRect l="36539" r="36329" b="62260"/>
            <a:stretch/>
          </p:blipFill>
          <p:spPr>
            <a:xfrm>
              <a:off x="-232266" y="3540851"/>
              <a:ext cx="2365866" cy="1618073"/>
            </a:xfrm>
            <a:prstGeom prst="rect">
              <a:avLst/>
            </a:prstGeom>
          </p:spPr>
        </p:pic>
        <p:pic>
          <p:nvPicPr>
            <p:cNvPr id="17" name="Picture 16">
              <a:extLst>
                <a:ext uri="{FF2B5EF4-FFF2-40B4-BE49-F238E27FC236}">
                  <a16:creationId xmlns:a16="http://schemas.microsoft.com/office/drawing/2014/main" id="{AC1626EC-3816-CD34-8B89-C9E30C936F59}"/>
                </a:ext>
              </a:extLst>
            </p:cNvPr>
            <p:cNvPicPr>
              <a:picLocks noChangeAspect="1"/>
            </p:cNvPicPr>
            <p:nvPr/>
          </p:nvPicPr>
          <p:blipFill rotWithShape="1">
            <a:blip r:embed="rId2">
              <a:clrChange>
                <a:clrFrom>
                  <a:srgbClr val="F9B430"/>
                </a:clrFrom>
                <a:clrTo>
                  <a:srgbClr val="F9B430">
                    <a:alpha val="0"/>
                  </a:srgbClr>
                </a:clrTo>
              </a:clrChange>
              <a:extLst>
                <a:ext uri="{BEBA8EAE-BF5A-486C-A8C5-ECC9F3942E4B}">
                  <a14:imgProps xmlns:a14="http://schemas.microsoft.com/office/drawing/2010/main">
                    <a14:imgLayer r:embed="rId3">
                      <a14:imgEffect>
                        <a14:backgroundRemoval t="1356" b="100000" l="36500" r="62667">
                          <a14:foregroundMark x1="42833" y1="14915" x2="42833" y2="14915"/>
                          <a14:foregroundMark x1="50833" y1="22034" x2="50833" y2="22034"/>
                          <a14:foregroundMark x1="46167" y1="30169" x2="46167" y2="30169"/>
                        </a14:backgroundRemoval>
                      </a14:imgEffect>
                    </a14:imgLayer>
                  </a14:imgProps>
                </a:ext>
                <a:ext uri="{28A0092B-C50C-407E-A947-70E740481C1C}">
                  <a14:useLocalDpi xmlns:a14="http://schemas.microsoft.com/office/drawing/2010/main" val="0"/>
                </a:ext>
              </a:extLst>
            </a:blip>
            <a:srcRect l="36539" t="39532" r="36329"/>
            <a:stretch/>
          </p:blipFill>
          <p:spPr>
            <a:xfrm>
              <a:off x="-23167" y="5158924"/>
              <a:ext cx="1550539" cy="1699076"/>
            </a:xfrm>
            <a:prstGeom prst="rect">
              <a:avLst/>
            </a:prstGeom>
          </p:spPr>
        </p:pic>
      </p:grpSp>
      <p:pic>
        <p:nvPicPr>
          <p:cNvPr id="8" name="Picture 7">
            <a:extLst>
              <a:ext uri="{FF2B5EF4-FFF2-40B4-BE49-F238E27FC236}">
                <a16:creationId xmlns:a16="http://schemas.microsoft.com/office/drawing/2014/main" id="{E8F7BF15-5FF1-4D6A-CCF4-9D62CB84C592}"/>
              </a:ext>
            </a:extLst>
          </p:cNvPr>
          <p:cNvPicPr>
            <a:picLocks noChangeAspect="1"/>
          </p:cNvPicPr>
          <p:nvPr/>
        </p:nvPicPr>
        <p:blipFill>
          <a:blip r:embed="rId4"/>
          <a:stretch>
            <a:fillRect/>
          </a:stretch>
        </p:blipFill>
        <p:spPr>
          <a:xfrm>
            <a:off x="7097712" y="1342796"/>
            <a:ext cx="4470400" cy="5081917"/>
          </a:xfrm>
          <a:prstGeom prst="rect">
            <a:avLst/>
          </a:prstGeom>
        </p:spPr>
      </p:pic>
      <p:sp>
        <p:nvSpPr>
          <p:cNvPr id="6" name="Text Placeholder 5">
            <a:extLst>
              <a:ext uri="{FF2B5EF4-FFF2-40B4-BE49-F238E27FC236}">
                <a16:creationId xmlns:a16="http://schemas.microsoft.com/office/drawing/2014/main" id="{616D175A-2B71-AD2F-CFF0-ACB1CCD5350D}"/>
              </a:ext>
            </a:extLst>
          </p:cNvPr>
          <p:cNvSpPr>
            <a:spLocks noGrp="1"/>
          </p:cNvSpPr>
          <p:nvPr>
            <p:ph type="body" sz="half" idx="2"/>
          </p:nvPr>
        </p:nvSpPr>
        <p:spPr>
          <a:xfrm>
            <a:off x="586697" y="1506083"/>
            <a:ext cx="6400800" cy="3845833"/>
          </a:xfrm>
        </p:spPr>
        <p:txBody>
          <a:bodyPr>
            <a:noAutofit/>
          </a:bodyPr>
          <a:lstStyle/>
          <a:p>
            <a:pPr algn="just">
              <a:lnSpc>
                <a:spcPct val="100000"/>
              </a:lnSpc>
            </a:pPr>
            <a:r>
              <a:rPr lang="en-US" sz="2800" dirty="0">
                <a:ea typeface="Arial" panose="020B0604020202020204" pitchFamily="34" charset="0"/>
              </a:rPr>
              <a:t>Q</a:t>
            </a:r>
            <a:r>
              <a:rPr lang="en-US" sz="2800" dirty="0">
                <a:effectLst/>
                <a:ea typeface="Arial" panose="020B0604020202020204" pitchFamily="34" charset="0"/>
              </a:rPr>
              <a:t>uan </a:t>
            </a:r>
            <a:r>
              <a:rPr lang="en-US" sz="2800" dirty="0" err="1">
                <a:effectLst/>
                <a:ea typeface="Arial" panose="020B0604020202020204" pitchFamily="34" charset="0"/>
              </a:rPr>
              <a:t>sát</a:t>
            </a:r>
            <a:r>
              <a:rPr lang="en-US" sz="2800" dirty="0">
                <a:effectLst/>
                <a:ea typeface="Arial" panose="020B0604020202020204" pitchFamily="34" charset="0"/>
              </a:rPr>
              <a:t> </a:t>
            </a:r>
            <a:r>
              <a:rPr lang="en-US" sz="2800" dirty="0" err="1">
                <a:effectLst/>
                <a:ea typeface="Arial" panose="020B0604020202020204" pitchFamily="34" charset="0"/>
              </a:rPr>
              <a:t>hình</a:t>
            </a:r>
            <a:r>
              <a:rPr lang="en-US" sz="2800" dirty="0">
                <a:effectLst/>
                <a:ea typeface="Arial" panose="020B0604020202020204" pitchFamily="34" charset="0"/>
              </a:rPr>
              <a:t> 15.1 SGK </a:t>
            </a:r>
            <a:r>
              <a:rPr lang="en-US" sz="2800" dirty="0" err="1">
                <a:effectLst/>
                <a:ea typeface="Arial" panose="020B0604020202020204" pitchFamily="34" charset="0"/>
              </a:rPr>
              <a:t>hãy</a:t>
            </a:r>
            <a:r>
              <a:rPr lang="en-US" sz="2800" dirty="0">
                <a:effectLst/>
                <a:ea typeface="Arial" panose="020B0604020202020204" pitchFamily="34" charset="0"/>
              </a:rPr>
              <a:t> </a:t>
            </a:r>
            <a:r>
              <a:rPr lang="en-US" sz="2800" dirty="0" err="1">
                <a:effectLst/>
                <a:ea typeface="Arial" panose="020B0604020202020204" pitchFamily="34" charset="0"/>
              </a:rPr>
              <a:t>chỉ</a:t>
            </a:r>
            <a:r>
              <a:rPr lang="en-US" sz="2800" dirty="0">
                <a:effectLst/>
                <a:ea typeface="Arial" panose="020B0604020202020204" pitchFamily="34" charset="0"/>
              </a:rPr>
              <a:t> </a:t>
            </a:r>
            <a:r>
              <a:rPr lang="en-US" sz="2800" dirty="0" err="1">
                <a:effectLst/>
                <a:ea typeface="Arial" panose="020B0604020202020204" pitchFamily="34" charset="0"/>
              </a:rPr>
              <a:t>ra</a:t>
            </a:r>
            <a:r>
              <a:rPr lang="en-US" sz="2800" dirty="0">
                <a:effectLst/>
                <a:ea typeface="Arial" panose="020B0604020202020204" pitchFamily="34" charset="0"/>
              </a:rPr>
              <a:t> </a:t>
            </a:r>
            <a:r>
              <a:rPr lang="en-US" sz="2800" dirty="0" err="1">
                <a:effectLst/>
                <a:ea typeface="Arial" panose="020B0604020202020204" pitchFamily="34" charset="0"/>
              </a:rPr>
              <a:t>lực</a:t>
            </a:r>
            <a:r>
              <a:rPr lang="en-US" sz="2800" dirty="0">
                <a:effectLst/>
                <a:ea typeface="Arial" panose="020B0604020202020204" pitchFamily="34" charset="0"/>
              </a:rPr>
              <a:t> </a:t>
            </a:r>
            <a:r>
              <a:rPr lang="en-US" sz="2800" dirty="0" err="1">
                <a:effectLst/>
                <a:ea typeface="Arial" panose="020B0604020202020204" pitchFamily="34" charset="0"/>
              </a:rPr>
              <a:t>nào</a:t>
            </a:r>
            <a:r>
              <a:rPr lang="en-US" sz="2800" dirty="0">
                <a:effectLst/>
                <a:ea typeface="Arial" panose="020B0604020202020204" pitchFamily="34" charset="0"/>
              </a:rPr>
              <a:t> </a:t>
            </a:r>
            <a:r>
              <a:rPr lang="en-US" sz="2800" dirty="0" err="1">
                <a:effectLst/>
                <a:ea typeface="Arial" panose="020B0604020202020204" pitchFamily="34" charset="0"/>
              </a:rPr>
              <a:t>trong</a:t>
            </a:r>
            <a:r>
              <a:rPr lang="en-US" sz="2800" dirty="0">
                <a:effectLst/>
                <a:ea typeface="Arial" panose="020B0604020202020204" pitchFamily="34" charset="0"/>
              </a:rPr>
              <a:t> </a:t>
            </a:r>
            <a:r>
              <a:rPr lang="en-US" sz="2800" dirty="0" err="1">
                <a:effectLst/>
                <a:ea typeface="Arial" panose="020B0604020202020204" pitchFamily="34" charset="0"/>
              </a:rPr>
              <a:t>số</a:t>
            </a:r>
            <a:r>
              <a:rPr lang="en-US" sz="2800" dirty="0">
                <a:effectLst/>
                <a:ea typeface="Arial" panose="020B0604020202020204" pitchFamily="34" charset="0"/>
              </a:rPr>
              <a:t> </a:t>
            </a:r>
            <a:r>
              <a:rPr lang="en-US" sz="2800" dirty="0" err="1">
                <a:effectLst/>
                <a:ea typeface="Arial" panose="020B0604020202020204" pitchFamily="34" charset="0"/>
              </a:rPr>
              <a:t>các</a:t>
            </a:r>
            <a:r>
              <a:rPr lang="en-US" sz="2800" dirty="0">
                <a:effectLst/>
                <a:ea typeface="Arial" panose="020B0604020202020204" pitchFamily="34" charset="0"/>
              </a:rPr>
              <a:t> </a:t>
            </a:r>
            <a:r>
              <a:rPr lang="en-US" sz="2800" dirty="0" err="1">
                <a:effectLst/>
                <a:ea typeface="Arial" panose="020B0604020202020204" pitchFamily="34" charset="0"/>
              </a:rPr>
              <a:t>lực</a:t>
            </a:r>
            <a:r>
              <a:rPr lang="en-US" sz="2800" dirty="0">
                <a:effectLst/>
                <a:ea typeface="Arial" panose="020B0604020202020204" pitchFamily="34" charset="0"/>
              </a:rPr>
              <a:t> </a:t>
            </a:r>
            <a:r>
              <a:rPr lang="en-US" sz="2800" dirty="0" err="1">
                <a:effectLst/>
                <a:ea typeface="Arial" panose="020B0604020202020204" pitchFamily="34" charset="0"/>
              </a:rPr>
              <a:t>được</a:t>
            </a:r>
            <a:r>
              <a:rPr lang="en-US" sz="2800" dirty="0">
                <a:effectLst/>
                <a:ea typeface="Arial" panose="020B0604020202020204" pitchFamily="34" charset="0"/>
              </a:rPr>
              <a:t> </a:t>
            </a:r>
            <a:r>
              <a:rPr lang="en-US" sz="2800" dirty="0" err="1">
                <a:effectLst/>
                <a:ea typeface="Arial" panose="020B0604020202020204" pitchFamily="34" charset="0"/>
              </a:rPr>
              <a:t>mô</a:t>
            </a:r>
            <a:r>
              <a:rPr lang="en-US" sz="2800" dirty="0">
                <a:effectLst/>
                <a:ea typeface="Arial" panose="020B0604020202020204" pitchFamily="34" charset="0"/>
              </a:rPr>
              <a:t> </a:t>
            </a:r>
            <a:r>
              <a:rPr lang="en-US" sz="2800" dirty="0" err="1">
                <a:effectLst/>
                <a:ea typeface="Arial" panose="020B0604020202020204" pitchFamily="34" charset="0"/>
              </a:rPr>
              <a:t>tả</a:t>
            </a:r>
            <a:r>
              <a:rPr lang="en-US" sz="2800" dirty="0">
                <a:effectLst/>
                <a:ea typeface="Arial" panose="020B0604020202020204" pitchFamily="34" charset="0"/>
              </a:rPr>
              <a:t> </a:t>
            </a:r>
            <a:r>
              <a:rPr lang="en-US" sz="2800" dirty="0" err="1">
                <a:effectLst/>
                <a:ea typeface="Arial" panose="020B0604020202020204" pitchFamily="34" charset="0"/>
              </a:rPr>
              <a:t>đưới</a:t>
            </a:r>
            <a:r>
              <a:rPr lang="en-US" sz="2800" dirty="0">
                <a:effectLst/>
                <a:ea typeface="Arial" panose="020B0604020202020204" pitchFamily="34" charset="0"/>
              </a:rPr>
              <a:t> </a:t>
            </a:r>
            <a:r>
              <a:rPr lang="en-US" sz="2800" dirty="0" err="1">
                <a:effectLst/>
                <a:ea typeface="Arial" panose="020B0604020202020204" pitchFamily="34" charset="0"/>
              </a:rPr>
              <a:t>đây</a:t>
            </a:r>
            <a:r>
              <a:rPr lang="en-US" sz="2800" dirty="0">
                <a:effectLst/>
                <a:ea typeface="Arial" panose="020B0604020202020204" pitchFamily="34" charset="0"/>
              </a:rPr>
              <a:t> </a:t>
            </a:r>
            <a:r>
              <a:rPr lang="en-US" sz="2800" dirty="0" err="1">
                <a:effectLst/>
                <a:ea typeface="Arial" panose="020B0604020202020204" pitchFamily="34" charset="0"/>
              </a:rPr>
              <a:t>là</a:t>
            </a:r>
            <a:r>
              <a:rPr lang="en-US" sz="2800" dirty="0">
                <a:effectLst/>
                <a:ea typeface="Arial" panose="020B0604020202020204" pitchFamily="34" charset="0"/>
              </a:rPr>
              <a:t> </a:t>
            </a:r>
            <a:r>
              <a:rPr lang="en-US" sz="2800" dirty="0" err="1">
                <a:effectLst/>
                <a:ea typeface="Arial" panose="020B0604020202020204" pitchFamily="34" charset="0"/>
              </a:rPr>
              <a:t>áp</a:t>
            </a:r>
            <a:r>
              <a:rPr lang="en-US" sz="2800" dirty="0">
                <a:effectLst/>
                <a:ea typeface="Arial" panose="020B0604020202020204" pitchFamily="34" charset="0"/>
              </a:rPr>
              <a:t> </a:t>
            </a:r>
            <a:r>
              <a:rPr lang="en-US" sz="2800" dirty="0" err="1">
                <a:effectLst/>
                <a:ea typeface="Arial" panose="020B0604020202020204" pitchFamily="34" charset="0"/>
              </a:rPr>
              <a:t>lực</a:t>
            </a:r>
            <a:endParaRPr lang="en-US" sz="2800" dirty="0">
              <a:effectLst/>
              <a:ea typeface="Arial" panose="020B0604020202020204" pitchFamily="34" charset="0"/>
            </a:endParaRPr>
          </a:p>
          <a:p>
            <a:pPr algn="just">
              <a:lnSpc>
                <a:spcPct val="100000"/>
              </a:lnSpc>
            </a:pPr>
            <a:r>
              <a:rPr lang="en-US" sz="2800" dirty="0">
                <a:effectLst/>
                <a:ea typeface="Arial" panose="020B0604020202020204" pitchFamily="34" charset="0"/>
              </a:rPr>
              <a:t>- </a:t>
            </a:r>
            <a:r>
              <a:rPr lang="en-US" sz="2800" dirty="0" err="1">
                <a:effectLst/>
                <a:ea typeface="Arial" panose="020B0604020202020204" pitchFamily="34" charset="0"/>
              </a:rPr>
              <a:t>Lực</a:t>
            </a:r>
            <a:r>
              <a:rPr lang="en-US" sz="2800" dirty="0">
                <a:effectLst/>
                <a:ea typeface="Arial" panose="020B0604020202020204" pitchFamily="34" charset="0"/>
              </a:rPr>
              <a:t> </a:t>
            </a:r>
            <a:r>
              <a:rPr lang="en-US" sz="2800" dirty="0" err="1">
                <a:effectLst/>
                <a:ea typeface="Arial" panose="020B0604020202020204" pitchFamily="34" charset="0"/>
              </a:rPr>
              <a:t>của</a:t>
            </a:r>
            <a:r>
              <a:rPr lang="en-US" sz="2800" dirty="0">
                <a:effectLst/>
                <a:ea typeface="Arial" panose="020B0604020202020204" pitchFamily="34" charset="0"/>
              </a:rPr>
              <a:t> </a:t>
            </a:r>
            <a:r>
              <a:rPr lang="en-US" sz="2800" dirty="0" err="1">
                <a:effectLst/>
                <a:ea typeface="Arial" panose="020B0604020202020204" pitchFamily="34" charset="0"/>
              </a:rPr>
              <a:t>người</a:t>
            </a:r>
            <a:r>
              <a:rPr lang="en-US" sz="2800" dirty="0">
                <a:effectLst/>
                <a:ea typeface="Arial" panose="020B0604020202020204" pitchFamily="34" charset="0"/>
              </a:rPr>
              <a:t> </a:t>
            </a:r>
            <a:r>
              <a:rPr lang="en-US" sz="2800" dirty="0" err="1">
                <a:effectLst/>
                <a:ea typeface="Arial" panose="020B0604020202020204" pitchFamily="34" charset="0"/>
              </a:rPr>
              <a:t>tác</a:t>
            </a:r>
            <a:r>
              <a:rPr lang="en-US" sz="2800" dirty="0">
                <a:effectLst/>
                <a:ea typeface="Arial" panose="020B0604020202020204" pitchFamily="34" charset="0"/>
              </a:rPr>
              <a:t> </a:t>
            </a:r>
            <a:r>
              <a:rPr lang="en-US" sz="2800" dirty="0" err="1">
                <a:effectLst/>
                <a:ea typeface="Arial" panose="020B0604020202020204" pitchFamily="34" charset="0"/>
              </a:rPr>
              <a:t>dụng</a:t>
            </a:r>
            <a:r>
              <a:rPr lang="en-US" sz="2800" dirty="0">
                <a:effectLst/>
                <a:ea typeface="Arial" panose="020B0604020202020204" pitchFamily="34" charset="0"/>
              </a:rPr>
              <a:t> </a:t>
            </a:r>
            <a:r>
              <a:rPr lang="en-US" sz="2800" dirty="0" err="1">
                <a:effectLst/>
                <a:ea typeface="Arial" panose="020B0604020202020204" pitchFamily="34" charset="0"/>
              </a:rPr>
              <a:t>lên</a:t>
            </a:r>
            <a:r>
              <a:rPr lang="en-US" sz="2800" dirty="0">
                <a:effectLst/>
                <a:ea typeface="Arial" panose="020B0604020202020204" pitchFamily="34" charset="0"/>
              </a:rPr>
              <a:t> </a:t>
            </a:r>
            <a:r>
              <a:rPr lang="en-US" sz="2800" dirty="0" err="1">
                <a:effectLst/>
                <a:ea typeface="Arial" panose="020B0604020202020204" pitchFamily="34" charset="0"/>
              </a:rPr>
              <a:t>sợi</a:t>
            </a:r>
            <a:r>
              <a:rPr lang="en-US" sz="2800" dirty="0">
                <a:effectLst/>
                <a:ea typeface="Arial" panose="020B0604020202020204" pitchFamily="34" charset="0"/>
              </a:rPr>
              <a:t> </a:t>
            </a:r>
            <a:r>
              <a:rPr lang="en-US" sz="2800" dirty="0" err="1">
                <a:effectLst/>
                <a:ea typeface="Arial" panose="020B0604020202020204" pitchFamily="34" charset="0"/>
              </a:rPr>
              <a:t>dây</a:t>
            </a:r>
            <a:r>
              <a:rPr lang="en-US" sz="2800" dirty="0">
                <a:effectLst/>
                <a:ea typeface="Arial" panose="020B0604020202020204" pitchFamily="34" charset="0"/>
              </a:rPr>
              <a:t>.</a:t>
            </a:r>
          </a:p>
          <a:p>
            <a:pPr algn="just">
              <a:lnSpc>
                <a:spcPct val="100000"/>
              </a:lnSpc>
            </a:pPr>
            <a:r>
              <a:rPr lang="en-US" sz="2800" dirty="0">
                <a:effectLst/>
                <a:ea typeface="Arial" panose="020B0604020202020204" pitchFamily="34" charset="0"/>
              </a:rPr>
              <a:t>- </a:t>
            </a:r>
            <a:r>
              <a:rPr lang="en-US" sz="2800" dirty="0" err="1">
                <a:effectLst/>
                <a:ea typeface="Arial" panose="020B0604020202020204" pitchFamily="34" charset="0"/>
              </a:rPr>
              <a:t>Lực</a:t>
            </a:r>
            <a:r>
              <a:rPr lang="en-US" sz="2800" dirty="0">
                <a:effectLst/>
                <a:ea typeface="Arial" panose="020B0604020202020204" pitchFamily="34" charset="0"/>
              </a:rPr>
              <a:t> </a:t>
            </a:r>
            <a:r>
              <a:rPr lang="en-US" sz="2800" dirty="0" err="1">
                <a:effectLst/>
                <a:ea typeface="Arial" panose="020B0604020202020204" pitchFamily="34" charset="0"/>
              </a:rPr>
              <a:t>của</a:t>
            </a:r>
            <a:r>
              <a:rPr lang="en-US" sz="2800" dirty="0">
                <a:effectLst/>
                <a:ea typeface="Arial" panose="020B0604020202020204" pitchFamily="34" charset="0"/>
              </a:rPr>
              <a:t> </a:t>
            </a:r>
            <a:r>
              <a:rPr lang="en-US" sz="2800" dirty="0" err="1">
                <a:effectLst/>
                <a:ea typeface="Arial" panose="020B0604020202020204" pitchFamily="34" charset="0"/>
              </a:rPr>
              <a:t>sợi</a:t>
            </a:r>
            <a:r>
              <a:rPr lang="en-US" sz="2800" dirty="0">
                <a:effectLst/>
                <a:ea typeface="Arial" panose="020B0604020202020204" pitchFamily="34" charset="0"/>
              </a:rPr>
              <a:t> </a:t>
            </a:r>
            <a:r>
              <a:rPr lang="en-US" sz="2800" dirty="0" err="1">
                <a:effectLst/>
                <a:ea typeface="Arial" panose="020B0604020202020204" pitchFamily="34" charset="0"/>
              </a:rPr>
              <a:t>đây</a:t>
            </a:r>
            <a:r>
              <a:rPr lang="en-US" sz="2800" dirty="0">
                <a:effectLst/>
                <a:ea typeface="Arial" panose="020B0604020202020204" pitchFamily="34" charset="0"/>
              </a:rPr>
              <a:t> </a:t>
            </a:r>
            <a:r>
              <a:rPr lang="en-US" sz="2800" dirty="0" err="1">
                <a:effectLst/>
                <a:ea typeface="Arial" panose="020B0604020202020204" pitchFamily="34" charset="0"/>
              </a:rPr>
              <a:t>tác</a:t>
            </a:r>
            <a:r>
              <a:rPr lang="en-US" sz="2800" dirty="0">
                <a:effectLst/>
                <a:ea typeface="Arial" panose="020B0604020202020204" pitchFamily="34" charset="0"/>
              </a:rPr>
              <a:t> </a:t>
            </a:r>
            <a:r>
              <a:rPr lang="en-US" sz="2800" dirty="0" err="1">
                <a:effectLst/>
                <a:ea typeface="Arial" panose="020B0604020202020204" pitchFamily="34" charset="0"/>
              </a:rPr>
              <a:t>dụng</a:t>
            </a:r>
            <a:r>
              <a:rPr lang="en-US" sz="2800" dirty="0">
                <a:effectLst/>
                <a:ea typeface="Arial" panose="020B0604020202020204" pitchFamily="34" charset="0"/>
              </a:rPr>
              <a:t> </a:t>
            </a:r>
            <a:r>
              <a:rPr lang="en-US" sz="2800" dirty="0" err="1">
                <a:effectLst/>
                <a:ea typeface="Arial" panose="020B0604020202020204" pitchFamily="34" charset="0"/>
              </a:rPr>
              <a:t>lên</a:t>
            </a:r>
            <a:r>
              <a:rPr lang="en-US" sz="2800" dirty="0">
                <a:effectLst/>
                <a:ea typeface="Arial" panose="020B0604020202020204" pitchFamily="34" charset="0"/>
              </a:rPr>
              <a:t> </a:t>
            </a:r>
            <a:r>
              <a:rPr lang="en-US" sz="2800" dirty="0" err="1">
                <a:effectLst/>
                <a:ea typeface="Arial" panose="020B0604020202020204" pitchFamily="34" charset="0"/>
              </a:rPr>
              <a:t>thùng</a:t>
            </a:r>
            <a:r>
              <a:rPr lang="en-US" sz="2800" dirty="0">
                <a:effectLst/>
                <a:ea typeface="Arial" panose="020B0604020202020204" pitchFamily="34" charset="0"/>
              </a:rPr>
              <a:t> </a:t>
            </a:r>
            <a:r>
              <a:rPr lang="en-US" sz="2800" dirty="0" err="1">
                <a:effectLst/>
                <a:ea typeface="Arial" panose="020B0604020202020204" pitchFamily="34" charset="0"/>
              </a:rPr>
              <a:t>hàng</a:t>
            </a:r>
            <a:r>
              <a:rPr lang="en-US" sz="2800" dirty="0">
                <a:effectLst/>
                <a:ea typeface="Arial" panose="020B0604020202020204" pitchFamily="34" charset="0"/>
              </a:rPr>
              <a:t>.</a:t>
            </a:r>
          </a:p>
          <a:p>
            <a:pPr algn="just">
              <a:lnSpc>
                <a:spcPct val="100000"/>
              </a:lnSpc>
            </a:pPr>
            <a:r>
              <a:rPr lang="en-US" sz="2800" dirty="0">
                <a:effectLst/>
                <a:ea typeface="Arial" panose="020B0604020202020204" pitchFamily="34" charset="0"/>
              </a:rPr>
              <a:t>- </a:t>
            </a:r>
            <a:r>
              <a:rPr lang="en-US" sz="2800" dirty="0" err="1">
                <a:effectLst/>
                <a:ea typeface="Arial" panose="020B0604020202020204" pitchFamily="34" charset="0"/>
              </a:rPr>
              <a:t>Lực</a:t>
            </a:r>
            <a:r>
              <a:rPr lang="en-US" sz="2800" dirty="0">
                <a:effectLst/>
                <a:ea typeface="Arial" panose="020B0604020202020204" pitchFamily="34" charset="0"/>
              </a:rPr>
              <a:t> </a:t>
            </a:r>
            <a:r>
              <a:rPr lang="en-US" sz="2800" dirty="0" err="1">
                <a:effectLst/>
                <a:ea typeface="Arial" panose="020B0604020202020204" pitchFamily="34" charset="0"/>
              </a:rPr>
              <a:t>của</a:t>
            </a:r>
            <a:r>
              <a:rPr lang="en-US" sz="2800" dirty="0">
                <a:effectLst/>
                <a:ea typeface="Arial" panose="020B0604020202020204" pitchFamily="34" charset="0"/>
              </a:rPr>
              <a:t> </a:t>
            </a:r>
            <a:r>
              <a:rPr lang="en-US" sz="2800" dirty="0" err="1">
                <a:effectLst/>
                <a:ea typeface="Arial" panose="020B0604020202020204" pitchFamily="34" charset="0"/>
              </a:rPr>
              <a:t>thùng</a:t>
            </a:r>
            <a:r>
              <a:rPr lang="en-US" sz="2800" dirty="0">
                <a:effectLst/>
                <a:ea typeface="Arial" panose="020B0604020202020204" pitchFamily="34" charset="0"/>
              </a:rPr>
              <a:t> </a:t>
            </a:r>
            <a:r>
              <a:rPr lang="en-US" sz="2800" dirty="0" err="1">
                <a:effectLst/>
                <a:ea typeface="Arial" panose="020B0604020202020204" pitchFamily="34" charset="0"/>
              </a:rPr>
              <a:t>hàng</a:t>
            </a:r>
            <a:r>
              <a:rPr lang="en-US" sz="2800" dirty="0">
                <a:effectLst/>
                <a:ea typeface="Arial" panose="020B0604020202020204" pitchFamily="34" charset="0"/>
              </a:rPr>
              <a:t> </a:t>
            </a:r>
            <a:r>
              <a:rPr lang="en-US" sz="2800" dirty="0" err="1">
                <a:effectLst/>
                <a:ea typeface="Arial" panose="020B0604020202020204" pitchFamily="34" charset="0"/>
              </a:rPr>
              <a:t>tác</a:t>
            </a:r>
            <a:r>
              <a:rPr lang="en-US" sz="2800" dirty="0">
                <a:effectLst/>
                <a:ea typeface="Arial" panose="020B0604020202020204" pitchFamily="34" charset="0"/>
              </a:rPr>
              <a:t> </a:t>
            </a:r>
            <a:r>
              <a:rPr lang="en-US" sz="2800" dirty="0" err="1">
                <a:effectLst/>
                <a:ea typeface="Arial" panose="020B0604020202020204" pitchFamily="34" charset="0"/>
              </a:rPr>
              <a:t>dụng</a:t>
            </a:r>
            <a:r>
              <a:rPr lang="en-US" sz="2800" dirty="0">
                <a:effectLst/>
                <a:ea typeface="Arial" panose="020B0604020202020204" pitchFamily="34" charset="0"/>
              </a:rPr>
              <a:t> </a:t>
            </a:r>
            <a:r>
              <a:rPr lang="en-US" sz="2800" dirty="0" err="1">
                <a:effectLst/>
                <a:ea typeface="Arial" panose="020B0604020202020204" pitchFamily="34" charset="0"/>
              </a:rPr>
              <a:t>lên</a:t>
            </a:r>
            <a:r>
              <a:rPr lang="en-US" sz="2800" dirty="0">
                <a:effectLst/>
                <a:ea typeface="Arial" panose="020B0604020202020204" pitchFamily="34" charset="0"/>
              </a:rPr>
              <a:t> </a:t>
            </a:r>
            <a:r>
              <a:rPr lang="en-US" sz="2800" dirty="0" err="1">
                <a:effectLst/>
                <a:ea typeface="Arial" panose="020B0604020202020204" pitchFamily="34" charset="0"/>
              </a:rPr>
              <a:t>mặt</a:t>
            </a:r>
            <a:r>
              <a:rPr lang="en-US" sz="2800" dirty="0">
                <a:effectLst/>
                <a:ea typeface="Arial" panose="020B0604020202020204" pitchFamily="34" charset="0"/>
              </a:rPr>
              <a:t> </a:t>
            </a:r>
            <a:r>
              <a:rPr lang="en-US" sz="2800" dirty="0" err="1">
                <a:effectLst/>
                <a:ea typeface="Arial" panose="020B0604020202020204" pitchFamily="34" charset="0"/>
              </a:rPr>
              <a:t>sàn</a:t>
            </a:r>
            <a:r>
              <a:rPr lang="en-US" sz="2800" dirty="0">
                <a:effectLst/>
                <a:ea typeface="Arial" panose="020B0604020202020204" pitchFamily="34" charset="0"/>
              </a:rPr>
              <a:t>.</a:t>
            </a:r>
          </a:p>
          <a:p>
            <a:pPr algn="just">
              <a:lnSpc>
                <a:spcPct val="100000"/>
              </a:lnSpc>
            </a:pPr>
            <a:r>
              <a:rPr lang="en-US" sz="2800" dirty="0">
                <a:effectLst/>
                <a:ea typeface="Arial" panose="020B0604020202020204" pitchFamily="34" charset="0"/>
              </a:rPr>
              <a:t>- </a:t>
            </a:r>
            <a:r>
              <a:rPr lang="en-US" sz="2800" dirty="0" err="1">
                <a:effectLst/>
                <a:ea typeface="Arial" panose="020B0604020202020204" pitchFamily="34" charset="0"/>
              </a:rPr>
              <a:t>Lực</a:t>
            </a:r>
            <a:r>
              <a:rPr lang="en-US" sz="2800" dirty="0">
                <a:effectLst/>
                <a:ea typeface="Arial" panose="020B0604020202020204" pitchFamily="34" charset="0"/>
              </a:rPr>
              <a:t> </a:t>
            </a:r>
            <a:r>
              <a:rPr lang="en-US" sz="2800" dirty="0" err="1">
                <a:effectLst/>
                <a:ea typeface="Arial" panose="020B0604020202020204" pitchFamily="34" charset="0"/>
              </a:rPr>
              <a:t>của</a:t>
            </a:r>
            <a:r>
              <a:rPr lang="en-US" sz="2800" dirty="0">
                <a:effectLst/>
                <a:ea typeface="Arial" panose="020B0604020202020204" pitchFamily="34" charset="0"/>
              </a:rPr>
              <a:t> </a:t>
            </a:r>
            <a:r>
              <a:rPr lang="en-US" sz="2800" dirty="0" err="1">
                <a:effectLst/>
                <a:ea typeface="Arial" panose="020B0604020202020204" pitchFamily="34" charset="0"/>
              </a:rPr>
              <a:t>ngón</a:t>
            </a:r>
            <a:r>
              <a:rPr lang="en-US" sz="2800" dirty="0">
                <a:effectLst/>
                <a:ea typeface="Arial" panose="020B0604020202020204" pitchFamily="34" charset="0"/>
              </a:rPr>
              <a:t> </a:t>
            </a:r>
            <a:r>
              <a:rPr lang="en-US" sz="2800" dirty="0" err="1">
                <a:effectLst/>
                <a:ea typeface="Arial" panose="020B0604020202020204" pitchFamily="34" charset="0"/>
              </a:rPr>
              <a:t>tay</a:t>
            </a:r>
            <a:r>
              <a:rPr lang="en-US" sz="2800" dirty="0">
                <a:effectLst/>
                <a:ea typeface="Arial" panose="020B0604020202020204" pitchFamily="34" charset="0"/>
              </a:rPr>
              <a:t> </a:t>
            </a:r>
            <a:r>
              <a:rPr lang="en-US" sz="2800" dirty="0" err="1">
                <a:effectLst/>
                <a:ea typeface="Arial" panose="020B0604020202020204" pitchFamily="34" charset="0"/>
              </a:rPr>
              <a:t>tác</a:t>
            </a:r>
            <a:r>
              <a:rPr lang="en-US" sz="2800" dirty="0">
                <a:effectLst/>
                <a:ea typeface="Arial" panose="020B0604020202020204" pitchFamily="34" charset="0"/>
              </a:rPr>
              <a:t> </a:t>
            </a:r>
            <a:r>
              <a:rPr lang="en-US" sz="2800" dirty="0" err="1">
                <a:effectLst/>
                <a:ea typeface="Arial" panose="020B0604020202020204" pitchFamily="34" charset="0"/>
              </a:rPr>
              <a:t>dụng</a:t>
            </a:r>
            <a:r>
              <a:rPr lang="en-US" sz="2800" dirty="0">
                <a:effectLst/>
                <a:ea typeface="Arial" panose="020B0604020202020204" pitchFamily="34" charset="0"/>
              </a:rPr>
              <a:t> </a:t>
            </a:r>
            <a:r>
              <a:rPr lang="en-US" sz="2800" dirty="0" err="1">
                <a:effectLst/>
                <a:ea typeface="Arial" panose="020B0604020202020204" pitchFamily="34" charset="0"/>
              </a:rPr>
              <a:t>lên</a:t>
            </a:r>
            <a:r>
              <a:rPr lang="en-US" sz="2800" dirty="0">
                <a:effectLst/>
                <a:ea typeface="Arial" panose="020B0604020202020204" pitchFamily="34" charset="0"/>
              </a:rPr>
              <a:t> </a:t>
            </a:r>
            <a:r>
              <a:rPr lang="en-US" sz="2800" dirty="0" err="1">
                <a:effectLst/>
                <a:ea typeface="Arial" panose="020B0604020202020204" pitchFamily="34" charset="0"/>
              </a:rPr>
              <a:t>mũi</a:t>
            </a:r>
            <a:r>
              <a:rPr lang="en-US" sz="2800" dirty="0">
                <a:effectLst/>
                <a:ea typeface="Arial" panose="020B0604020202020204" pitchFamily="34" charset="0"/>
              </a:rPr>
              <a:t> </a:t>
            </a:r>
            <a:r>
              <a:rPr lang="en-US" sz="2800" dirty="0" err="1">
                <a:effectLst/>
                <a:ea typeface="Arial" panose="020B0604020202020204" pitchFamily="34" charset="0"/>
              </a:rPr>
              <a:t>đính</a:t>
            </a:r>
            <a:r>
              <a:rPr lang="en-US" sz="2800" dirty="0">
                <a:effectLst/>
                <a:ea typeface="Arial" panose="020B0604020202020204" pitchFamily="34" charset="0"/>
              </a:rPr>
              <a:t>.</a:t>
            </a:r>
          </a:p>
          <a:p>
            <a:pPr algn="just">
              <a:lnSpc>
                <a:spcPct val="100000"/>
              </a:lnSpc>
            </a:pPr>
            <a:r>
              <a:rPr lang="en-US" sz="2800" dirty="0">
                <a:effectLst/>
                <a:ea typeface="Arial" panose="020B0604020202020204" pitchFamily="34" charset="0"/>
              </a:rPr>
              <a:t>- </a:t>
            </a:r>
            <a:r>
              <a:rPr lang="en-US" sz="2800" dirty="0" err="1">
                <a:effectLst/>
                <a:ea typeface="Arial" panose="020B0604020202020204" pitchFamily="34" charset="0"/>
              </a:rPr>
              <a:t>Lực</a:t>
            </a:r>
            <a:r>
              <a:rPr lang="en-US" sz="2800" dirty="0">
                <a:effectLst/>
                <a:ea typeface="Arial" panose="020B0604020202020204" pitchFamily="34" charset="0"/>
              </a:rPr>
              <a:t> </a:t>
            </a:r>
            <a:r>
              <a:rPr lang="en-US" sz="2800" dirty="0" err="1">
                <a:effectLst/>
                <a:ea typeface="Arial" panose="020B0604020202020204" pitchFamily="34" charset="0"/>
              </a:rPr>
              <a:t>của</a:t>
            </a:r>
            <a:r>
              <a:rPr lang="en-US" sz="2800" dirty="0">
                <a:effectLst/>
                <a:ea typeface="Arial" panose="020B0604020202020204" pitchFamily="34" charset="0"/>
              </a:rPr>
              <a:t> </a:t>
            </a:r>
            <a:r>
              <a:rPr lang="en-US" sz="2800" dirty="0" err="1">
                <a:effectLst/>
                <a:ea typeface="Arial" panose="020B0604020202020204" pitchFamily="34" charset="0"/>
              </a:rPr>
              <a:t>đầu</a:t>
            </a:r>
            <a:r>
              <a:rPr lang="en-US" sz="2800" dirty="0">
                <a:effectLst/>
                <a:ea typeface="Arial" panose="020B0604020202020204" pitchFamily="34" charset="0"/>
              </a:rPr>
              <a:t> </a:t>
            </a:r>
            <a:r>
              <a:rPr lang="en-US" sz="2800" dirty="0" err="1">
                <a:effectLst/>
                <a:ea typeface="Arial" panose="020B0604020202020204" pitchFamily="34" charset="0"/>
              </a:rPr>
              <a:t>đình</a:t>
            </a:r>
            <a:r>
              <a:rPr lang="en-US" sz="2800" dirty="0">
                <a:effectLst/>
                <a:ea typeface="Arial" panose="020B0604020202020204" pitchFamily="34" charset="0"/>
              </a:rPr>
              <a:t> </a:t>
            </a:r>
            <a:r>
              <a:rPr lang="en-US" sz="2800" dirty="0" err="1">
                <a:effectLst/>
                <a:ea typeface="Arial" panose="020B0604020202020204" pitchFamily="34" charset="0"/>
              </a:rPr>
              <a:t>tác</a:t>
            </a:r>
            <a:r>
              <a:rPr lang="en-US" sz="2800" dirty="0">
                <a:effectLst/>
                <a:ea typeface="Arial" panose="020B0604020202020204" pitchFamily="34" charset="0"/>
              </a:rPr>
              <a:t> </a:t>
            </a:r>
            <a:r>
              <a:rPr lang="en-US" sz="2800" dirty="0" err="1">
                <a:effectLst/>
                <a:ea typeface="Arial" panose="020B0604020202020204" pitchFamily="34" charset="0"/>
              </a:rPr>
              <a:t>dụng</a:t>
            </a:r>
            <a:r>
              <a:rPr lang="en-US" sz="2800" dirty="0">
                <a:effectLst/>
                <a:ea typeface="Arial" panose="020B0604020202020204" pitchFamily="34" charset="0"/>
              </a:rPr>
              <a:t> </a:t>
            </a:r>
            <a:r>
              <a:rPr lang="en-US" sz="2800" dirty="0" err="1">
                <a:effectLst/>
                <a:ea typeface="Arial" panose="020B0604020202020204" pitchFamily="34" charset="0"/>
              </a:rPr>
              <a:t>lên</a:t>
            </a:r>
            <a:r>
              <a:rPr lang="en-US" sz="2800" dirty="0">
                <a:effectLst/>
                <a:ea typeface="Arial" panose="020B0604020202020204" pitchFamily="34" charset="0"/>
              </a:rPr>
              <a:t> </a:t>
            </a:r>
            <a:r>
              <a:rPr lang="en-US" sz="2800" dirty="0" err="1">
                <a:effectLst/>
                <a:ea typeface="Arial" panose="020B0604020202020204" pitchFamily="34" charset="0"/>
              </a:rPr>
              <a:t>tấm</a:t>
            </a:r>
            <a:r>
              <a:rPr lang="en-US" sz="2800" dirty="0">
                <a:effectLst/>
                <a:ea typeface="Arial" panose="020B0604020202020204" pitchFamily="34" charset="0"/>
              </a:rPr>
              <a:t> </a:t>
            </a:r>
            <a:r>
              <a:rPr lang="en-US" sz="2800" dirty="0" err="1">
                <a:effectLst/>
                <a:ea typeface="Arial" panose="020B0604020202020204" pitchFamily="34" charset="0"/>
              </a:rPr>
              <a:t>xốp</a:t>
            </a:r>
            <a:r>
              <a:rPr lang="en-US" sz="2800" dirty="0">
                <a:effectLst/>
                <a:ea typeface="Arial" panose="020B0604020202020204" pitchFamily="34" charset="0"/>
              </a:rPr>
              <a:t>.</a:t>
            </a:r>
          </a:p>
        </p:txBody>
      </p:sp>
      <p:sp>
        <p:nvSpPr>
          <p:cNvPr id="7" name="Text Placeholder 6">
            <a:extLst>
              <a:ext uri="{FF2B5EF4-FFF2-40B4-BE49-F238E27FC236}">
                <a16:creationId xmlns:a16="http://schemas.microsoft.com/office/drawing/2014/main" id="{E9B123ED-6D50-27ED-9BE4-DBC26E353A70}"/>
              </a:ext>
            </a:extLst>
          </p:cNvPr>
          <p:cNvSpPr>
            <a:spLocks noGrp="1"/>
          </p:cNvSpPr>
          <p:nvPr>
            <p:ph type="body" sz="quarter" idx="10"/>
          </p:nvPr>
        </p:nvSpPr>
        <p:spPr>
          <a:xfrm>
            <a:off x="623888" y="864791"/>
            <a:ext cx="4340225" cy="508455"/>
          </a:xfrm>
        </p:spPr>
        <p:txBody>
          <a:bodyPr>
            <a:normAutofit/>
          </a:bodyPr>
          <a:lstStyle/>
          <a:p>
            <a:r>
              <a:rPr lang="en-US" sz="2800" dirty="0"/>
              <a:t>1. </a:t>
            </a:r>
            <a:r>
              <a:rPr lang="en-US" sz="2800" dirty="0" err="1"/>
              <a:t>Áp</a:t>
            </a:r>
            <a:r>
              <a:rPr lang="en-US" sz="2800" dirty="0"/>
              <a:t> </a:t>
            </a:r>
            <a:r>
              <a:rPr lang="en-US" sz="2800" dirty="0" err="1"/>
              <a:t>lực</a:t>
            </a:r>
            <a:r>
              <a:rPr lang="en-US" sz="2800" dirty="0"/>
              <a:t> </a:t>
            </a:r>
            <a:r>
              <a:rPr lang="en-US" sz="2800" dirty="0" err="1"/>
              <a:t>là</a:t>
            </a:r>
            <a:r>
              <a:rPr lang="en-US" sz="2800" dirty="0"/>
              <a:t> </a:t>
            </a:r>
            <a:r>
              <a:rPr lang="en-US" sz="2800" dirty="0" err="1"/>
              <a:t>gì</a:t>
            </a:r>
            <a:r>
              <a:rPr lang="en-US" sz="2800" dirty="0"/>
              <a:t>?</a:t>
            </a:r>
          </a:p>
        </p:txBody>
      </p:sp>
      <p:cxnSp>
        <p:nvCxnSpPr>
          <p:cNvPr id="10" name="Straight Arrow Connector 9">
            <a:extLst>
              <a:ext uri="{FF2B5EF4-FFF2-40B4-BE49-F238E27FC236}">
                <a16:creationId xmlns:a16="http://schemas.microsoft.com/office/drawing/2014/main" id="{A221A0E8-ABDC-277B-0772-FAA085647C36}"/>
              </a:ext>
            </a:extLst>
          </p:cNvPr>
          <p:cNvCxnSpPr>
            <a:cxnSpLocks/>
          </p:cNvCxnSpPr>
          <p:nvPr/>
        </p:nvCxnSpPr>
        <p:spPr>
          <a:xfrm>
            <a:off x="9030929" y="2381197"/>
            <a:ext cx="0" cy="892945"/>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98DCA8B-8015-FE9D-5677-6ACAC8651039}"/>
              </a:ext>
            </a:extLst>
          </p:cNvPr>
          <p:cNvCxnSpPr>
            <a:cxnSpLocks/>
          </p:cNvCxnSpPr>
          <p:nvPr/>
        </p:nvCxnSpPr>
        <p:spPr>
          <a:xfrm flipV="1">
            <a:off x="8969145" y="4515436"/>
            <a:ext cx="432033" cy="2"/>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9D8AA2E-E901-C9AB-F5DD-A9A4EC07A875}"/>
              </a:ext>
            </a:extLst>
          </p:cNvPr>
          <p:cNvCxnSpPr>
            <a:cxnSpLocks/>
          </p:cNvCxnSpPr>
          <p:nvPr/>
        </p:nvCxnSpPr>
        <p:spPr>
          <a:xfrm>
            <a:off x="9621609" y="4515437"/>
            <a:ext cx="584432" cy="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83ED182-9E0C-4860-B4D4-77799A370DD4}"/>
              </a:ext>
            </a:extLst>
          </p:cNvPr>
          <p:cNvSpPr txBox="1"/>
          <p:nvPr/>
        </p:nvSpPr>
        <p:spPr>
          <a:xfrm>
            <a:off x="237110" y="4018095"/>
            <a:ext cx="459576" cy="1687578"/>
          </a:xfrm>
          <a:prstGeom prst="rect">
            <a:avLst/>
          </a:prstGeom>
          <a:noFill/>
        </p:spPr>
        <p:txBody>
          <a:bodyPr wrap="square" rtlCol="0">
            <a:spAutoFit/>
          </a:bodyPr>
          <a:lstStyle/>
          <a:p>
            <a:pPr>
              <a:lnSpc>
                <a:spcPct val="150000"/>
              </a:lnSpc>
            </a:pPr>
            <a:r>
              <a:rPr lang="en-US" sz="2400" dirty="0">
                <a:solidFill>
                  <a:srgbClr val="FFC000"/>
                </a:solidFill>
                <a:latin typeface="Times New Roman" panose="02020603050405020304" pitchFamily="18" charset="0"/>
                <a:cs typeface="Times New Roman" panose="02020603050405020304" pitchFamily="18" charset="0"/>
                <a:sym typeface="Wingdings" panose="05000000000000000000" pitchFamily="2" charset="2"/>
              </a:rPr>
              <a:t></a:t>
            </a:r>
          </a:p>
          <a:p>
            <a:pPr>
              <a:lnSpc>
                <a:spcPct val="150000"/>
              </a:lnSpc>
            </a:pPr>
            <a:r>
              <a:rPr lang="en-US" sz="2400" dirty="0">
                <a:solidFill>
                  <a:srgbClr val="FFC000"/>
                </a:solidFill>
                <a:latin typeface="Times New Roman" panose="02020603050405020304" pitchFamily="18" charset="0"/>
                <a:cs typeface="Times New Roman" panose="02020603050405020304" pitchFamily="18" charset="0"/>
                <a:sym typeface="Wingdings" panose="05000000000000000000" pitchFamily="2" charset="2"/>
              </a:rPr>
              <a:t></a:t>
            </a:r>
          </a:p>
          <a:p>
            <a:pPr>
              <a:lnSpc>
                <a:spcPct val="150000"/>
              </a:lnSpc>
            </a:pPr>
            <a:r>
              <a:rPr lang="en-US" sz="2400" dirty="0">
                <a:solidFill>
                  <a:srgbClr val="FFC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sz="2400" dirty="0">
              <a:solidFill>
                <a:srgbClr val="FFC000"/>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67C591A7-25D1-7D1C-5FED-8ED713E33B57}"/>
              </a:ext>
            </a:extLst>
          </p:cNvPr>
          <p:cNvSpPr txBox="1"/>
          <p:nvPr/>
        </p:nvSpPr>
        <p:spPr>
          <a:xfrm>
            <a:off x="586697" y="5813654"/>
            <a:ext cx="5887340" cy="954107"/>
          </a:xfrm>
          <a:prstGeom prst="rect">
            <a:avLst/>
          </a:prstGeom>
          <a:solidFill>
            <a:srgbClr val="0070C0"/>
          </a:solidFill>
        </p:spPr>
        <p:txBody>
          <a:bodyPr wrap="square" rtlCol="0">
            <a:spAutoFit/>
          </a:bodyPr>
          <a:lstStyle/>
          <a:p>
            <a:pPr indent="465138"/>
            <a:r>
              <a:rPr lang="en-US" sz="2800" dirty="0" err="1">
                <a:solidFill>
                  <a:schemeClr val="bg1"/>
                </a:solidFill>
                <a:effectLst/>
                <a:latin typeface="Times New Roman" panose="02020603050405020304" pitchFamily="18" charset="0"/>
                <a:ea typeface="Arial" panose="020B0604020202020204" pitchFamily="34" charset="0"/>
              </a:rPr>
              <a:t>Vận</a:t>
            </a:r>
            <a:r>
              <a:rPr lang="en-US" sz="2800" dirty="0">
                <a:solidFill>
                  <a:schemeClr val="bg1"/>
                </a:solidFill>
                <a:effectLst/>
                <a:latin typeface="Times New Roman" panose="02020603050405020304" pitchFamily="18" charset="0"/>
                <a:ea typeface="Arial" panose="020B0604020202020204" pitchFamily="34" charset="0"/>
              </a:rPr>
              <a:t> </a:t>
            </a:r>
            <a:r>
              <a:rPr lang="en-US" sz="2800" dirty="0" err="1">
                <a:solidFill>
                  <a:schemeClr val="bg1"/>
                </a:solidFill>
                <a:effectLst/>
                <a:latin typeface="Times New Roman" panose="02020603050405020304" pitchFamily="18" charset="0"/>
                <a:ea typeface="Arial" panose="020B0604020202020204" pitchFamily="34" charset="0"/>
              </a:rPr>
              <a:t>dụng</a:t>
            </a:r>
            <a:r>
              <a:rPr lang="en-US" sz="2800" dirty="0">
                <a:solidFill>
                  <a:schemeClr val="bg1"/>
                </a:solidFill>
                <a:effectLst/>
                <a:latin typeface="Times New Roman" panose="02020603050405020304" pitchFamily="18" charset="0"/>
                <a:ea typeface="Arial" panose="020B0604020202020204" pitchFamily="34" charset="0"/>
              </a:rPr>
              <a:t> </a:t>
            </a:r>
            <a:r>
              <a:rPr lang="en-US" sz="2800" dirty="0" err="1">
                <a:solidFill>
                  <a:schemeClr val="bg1"/>
                </a:solidFill>
                <a:effectLst/>
                <a:latin typeface="Times New Roman" panose="02020603050405020304" pitchFamily="18" charset="0"/>
                <a:ea typeface="Arial" panose="020B0604020202020204" pitchFamily="34" charset="0"/>
              </a:rPr>
              <a:t>kiến</a:t>
            </a:r>
            <a:r>
              <a:rPr lang="en-US" sz="2800" dirty="0">
                <a:solidFill>
                  <a:schemeClr val="bg1"/>
                </a:solidFill>
                <a:effectLst/>
                <a:latin typeface="Times New Roman" panose="02020603050405020304" pitchFamily="18" charset="0"/>
                <a:ea typeface="Arial" panose="020B0604020202020204" pitchFamily="34" charset="0"/>
              </a:rPr>
              <a:t> </a:t>
            </a:r>
            <a:r>
              <a:rPr lang="en-US" sz="2800" dirty="0" err="1">
                <a:solidFill>
                  <a:schemeClr val="bg1"/>
                </a:solidFill>
                <a:effectLst/>
                <a:latin typeface="Times New Roman" panose="02020603050405020304" pitchFamily="18" charset="0"/>
                <a:ea typeface="Arial" panose="020B0604020202020204" pitchFamily="34" charset="0"/>
              </a:rPr>
              <a:t>thức</a:t>
            </a:r>
            <a:r>
              <a:rPr lang="en-US" sz="2800" dirty="0">
                <a:solidFill>
                  <a:schemeClr val="bg1"/>
                </a:solidFill>
                <a:effectLst/>
                <a:latin typeface="Times New Roman" panose="02020603050405020304" pitchFamily="18" charset="0"/>
                <a:ea typeface="Arial" panose="020B0604020202020204" pitchFamily="34" charset="0"/>
              </a:rPr>
              <a:t> </a:t>
            </a:r>
            <a:r>
              <a:rPr lang="en-US" sz="2800" dirty="0" err="1">
                <a:solidFill>
                  <a:schemeClr val="bg1"/>
                </a:solidFill>
                <a:latin typeface="Times New Roman" panose="02020603050405020304" pitchFamily="18" charset="0"/>
                <a:ea typeface="Arial" panose="020B0604020202020204" pitchFamily="34" charset="0"/>
              </a:rPr>
              <a:t>đã</a:t>
            </a:r>
            <a:r>
              <a:rPr lang="en-US" sz="2800" dirty="0">
                <a:solidFill>
                  <a:schemeClr val="bg1"/>
                </a:solidFill>
                <a:latin typeface="Times New Roman" panose="02020603050405020304" pitchFamily="18" charset="0"/>
                <a:ea typeface="Arial" panose="020B0604020202020204" pitchFamily="34" charset="0"/>
              </a:rPr>
              <a:t> </a:t>
            </a:r>
            <a:r>
              <a:rPr lang="en-US" sz="2800" dirty="0" err="1">
                <a:solidFill>
                  <a:schemeClr val="bg1"/>
                </a:solidFill>
                <a:latin typeface="Times New Roman" panose="02020603050405020304" pitchFamily="18" charset="0"/>
                <a:ea typeface="Arial" panose="020B0604020202020204" pitchFamily="34" charset="0"/>
              </a:rPr>
              <a:t>học</a:t>
            </a:r>
            <a:r>
              <a:rPr lang="en-US" sz="2800" dirty="0">
                <a:solidFill>
                  <a:schemeClr val="bg1"/>
                </a:solidFill>
                <a:latin typeface="Times New Roman" panose="02020603050405020304" pitchFamily="18" charset="0"/>
                <a:ea typeface="Arial" panose="020B0604020202020204" pitchFamily="34" charset="0"/>
              </a:rPr>
              <a:t> </a:t>
            </a:r>
            <a:r>
              <a:rPr lang="en-US" sz="2800" dirty="0" err="1">
                <a:solidFill>
                  <a:schemeClr val="bg1"/>
                </a:solidFill>
                <a:latin typeface="Times New Roman" panose="02020603050405020304" pitchFamily="18" charset="0"/>
                <a:ea typeface="Arial" panose="020B0604020202020204" pitchFamily="34" charset="0"/>
              </a:rPr>
              <a:t>và</a:t>
            </a:r>
            <a:r>
              <a:rPr lang="en-US" sz="2800" dirty="0">
                <a:solidFill>
                  <a:schemeClr val="bg1"/>
                </a:solidFill>
                <a:latin typeface="Times New Roman" panose="02020603050405020304" pitchFamily="18" charset="0"/>
                <a:ea typeface="Arial" panose="020B0604020202020204" pitchFamily="34" charset="0"/>
              </a:rPr>
              <a:t> </a:t>
            </a:r>
            <a:r>
              <a:rPr lang="en-US" sz="2800" dirty="0" err="1">
                <a:solidFill>
                  <a:schemeClr val="bg1"/>
                </a:solidFill>
                <a:latin typeface="Times New Roman" panose="02020603050405020304" pitchFamily="18" charset="0"/>
                <a:ea typeface="Arial" panose="020B0604020202020204" pitchFamily="34" charset="0"/>
              </a:rPr>
              <a:t>liên</a:t>
            </a:r>
            <a:r>
              <a:rPr lang="en-US" sz="2800" dirty="0">
                <a:solidFill>
                  <a:schemeClr val="bg1"/>
                </a:solidFill>
                <a:latin typeface="Times New Roman" panose="02020603050405020304" pitchFamily="18" charset="0"/>
                <a:ea typeface="Arial" panose="020B0604020202020204" pitchFamily="34" charset="0"/>
              </a:rPr>
              <a:t> </a:t>
            </a:r>
            <a:r>
              <a:rPr lang="en-US" sz="2800" dirty="0" err="1">
                <a:solidFill>
                  <a:schemeClr val="bg1"/>
                </a:solidFill>
                <a:latin typeface="Times New Roman" panose="02020603050405020304" pitchFamily="18" charset="0"/>
                <a:ea typeface="Arial" panose="020B0604020202020204" pitchFamily="34" charset="0"/>
              </a:rPr>
              <a:t>hệ</a:t>
            </a:r>
            <a:r>
              <a:rPr lang="en-US" sz="2800" dirty="0">
                <a:solidFill>
                  <a:schemeClr val="bg1"/>
                </a:solidFill>
                <a:latin typeface="Times New Roman" panose="02020603050405020304" pitchFamily="18" charset="0"/>
                <a:ea typeface="Arial" panose="020B0604020202020204" pitchFamily="34" charset="0"/>
              </a:rPr>
              <a:t> </a:t>
            </a:r>
            <a:r>
              <a:rPr lang="en-US" sz="2800" dirty="0" err="1">
                <a:solidFill>
                  <a:schemeClr val="bg1"/>
                </a:solidFill>
                <a:latin typeface="Times New Roman" panose="02020603050405020304" pitchFamily="18" charset="0"/>
                <a:ea typeface="Arial" panose="020B0604020202020204" pitchFamily="34" charset="0"/>
              </a:rPr>
              <a:t>thực</a:t>
            </a:r>
            <a:r>
              <a:rPr lang="en-US" sz="2800" dirty="0">
                <a:solidFill>
                  <a:schemeClr val="bg1"/>
                </a:solidFill>
                <a:latin typeface="Times New Roman" panose="02020603050405020304" pitchFamily="18" charset="0"/>
                <a:ea typeface="Arial" panose="020B0604020202020204" pitchFamily="34" charset="0"/>
              </a:rPr>
              <a:t> </a:t>
            </a:r>
            <a:r>
              <a:rPr lang="en-US" sz="2800" dirty="0" err="1">
                <a:solidFill>
                  <a:schemeClr val="bg1"/>
                </a:solidFill>
                <a:latin typeface="Times New Roman" panose="02020603050405020304" pitchFamily="18" charset="0"/>
                <a:ea typeface="Arial" panose="020B0604020202020204" pitchFamily="34" charset="0"/>
              </a:rPr>
              <a:t>tế</a:t>
            </a:r>
            <a:r>
              <a:rPr lang="en-US" sz="2800" dirty="0">
                <a:solidFill>
                  <a:schemeClr val="bg1"/>
                </a:solidFill>
                <a:latin typeface="Times New Roman" panose="02020603050405020304" pitchFamily="18" charset="0"/>
                <a:ea typeface="Arial" panose="020B0604020202020204" pitchFamily="34" charset="0"/>
              </a:rPr>
              <a:t> </a:t>
            </a:r>
            <a:r>
              <a:rPr lang="en-US" sz="2800" dirty="0" err="1">
                <a:solidFill>
                  <a:schemeClr val="bg1"/>
                </a:solidFill>
                <a:latin typeface="Times New Roman" panose="02020603050405020304" pitchFamily="18" charset="0"/>
                <a:ea typeface="Arial" panose="020B0604020202020204" pitchFamily="34" charset="0"/>
              </a:rPr>
              <a:t>hãy</a:t>
            </a:r>
            <a:r>
              <a:rPr lang="en-US" sz="2800" dirty="0">
                <a:solidFill>
                  <a:schemeClr val="bg1"/>
                </a:solidFill>
                <a:latin typeface="Times New Roman" panose="02020603050405020304" pitchFamily="18" charset="0"/>
                <a:ea typeface="Arial" panose="020B0604020202020204" pitchFamily="34" charset="0"/>
              </a:rPr>
              <a:t> </a:t>
            </a:r>
            <a:r>
              <a:rPr lang="en-US" sz="2800" dirty="0" err="1">
                <a:solidFill>
                  <a:schemeClr val="bg1"/>
                </a:solidFill>
                <a:latin typeface="Times New Roman" panose="02020603050405020304" pitchFamily="18" charset="0"/>
                <a:ea typeface="Arial" panose="020B0604020202020204" pitchFamily="34" charset="0"/>
              </a:rPr>
              <a:t>c</a:t>
            </a:r>
            <a:r>
              <a:rPr lang="en-US" sz="2800" dirty="0" err="1">
                <a:solidFill>
                  <a:schemeClr val="bg1"/>
                </a:solidFill>
                <a:effectLst/>
                <a:latin typeface="Times New Roman" panose="02020603050405020304" pitchFamily="18" charset="0"/>
                <a:ea typeface="Arial" panose="020B0604020202020204" pitchFamily="34" charset="0"/>
              </a:rPr>
              <a:t>ho</a:t>
            </a:r>
            <a:r>
              <a:rPr lang="en-US" sz="2800" dirty="0">
                <a:solidFill>
                  <a:schemeClr val="bg1"/>
                </a:solidFill>
                <a:effectLst/>
                <a:latin typeface="Times New Roman" panose="02020603050405020304" pitchFamily="18" charset="0"/>
                <a:ea typeface="Arial" panose="020B0604020202020204" pitchFamily="34" charset="0"/>
              </a:rPr>
              <a:t> </a:t>
            </a:r>
            <a:r>
              <a:rPr lang="en-US" sz="2800" dirty="0" err="1">
                <a:solidFill>
                  <a:schemeClr val="bg1"/>
                </a:solidFill>
                <a:latin typeface="Times New Roman" panose="02020603050405020304" pitchFamily="18" charset="0"/>
                <a:ea typeface="Arial" panose="020B0604020202020204" pitchFamily="34" charset="0"/>
              </a:rPr>
              <a:t>một</a:t>
            </a:r>
            <a:r>
              <a:rPr lang="en-US" sz="2800" dirty="0">
                <a:solidFill>
                  <a:schemeClr val="bg1"/>
                </a:solidFill>
                <a:latin typeface="Times New Roman" panose="02020603050405020304" pitchFamily="18" charset="0"/>
                <a:ea typeface="Arial" panose="020B0604020202020204" pitchFamily="34" charset="0"/>
              </a:rPr>
              <a:t> </a:t>
            </a:r>
            <a:r>
              <a:rPr lang="en-US" sz="2800" dirty="0" err="1">
                <a:solidFill>
                  <a:schemeClr val="bg1"/>
                </a:solidFill>
                <a:effectLst/>
                <a:latin typeface="Times New Roman" panose="02020603050405020304" pitchFamily="18" charset="0"/>
                <a:ea typeface="Arial" panose="020B0604020202020204" pitchFamily="34" charset="0"/>
              </a:rPr>
              <a:t>ví</a:t>
            </a:r>
            <a:r>
              <a:rPr lang="en-US" sz="2800" dirty="0">
                <a:solidFill>
                  <a:schemeClr val="bg1"/>
                </a:solidFill>
                <a:effectLst/>
                <a:latin typeface="Times New Roman" panose="02020603050405020304" pitchFamily="18" charset="0"/>
                <a:ea typeface="Arial" panose="020B0604020202020204" pitchFamily="34" charset="0"/>
              </a:rPr>
              <a:t> </a:t>
            </a:r>
            <a:r>
              <a:rPr lang="en-US" sz="2800" dirty="0" err="1">
                <a:solidFill>
                  <a:schemeClr val="bg1"/>
                </a:solidFill>
                <a:effectLst/>
                <a:latin typeface="Times New Roman" panose="02020603050405020304" pitchFamily="18" charset="0"/>
                <a:ea typeface="Arial" panose="020B0604020202020204" pitchFamily="34" charset="0"/>
              </a:rPr>
              <a:t>dụ</a:t>
            </a:r>
            <a:r>
              <a:rPr lang="en-US" sz="2800" dirty="0">
                <a:solidFill>
                  <a:schemeClr val="bg1"/>
                </a:solidFill>
                <a:effectLst/>
                <a:latin typeface="Times New Roman" panose="02020603050405020304" pitchFamily="18" charset="0"/>
                <a:ea typeface="Arial" panose="020B0604020202020204" pitchFamily="34" charset="0"/>
              </a:rPr>
              <a:t> </a:t>
            </a:r>
            <a:r>
              <a:rPr lang="en-US" sz="2800" dirty="0" err="1">
                <a:solidFill>
                  <a:schemeClr val="bg1"/>
                </a:solidFill>
                <a:effectLst/>
                <a:latin typeface="Times New Roman" panose="02020603050405020304" pitchFamily="18" charset="0"/>
                <a:ea typeface="Arial" panose="020B0604020202020204" pitchFamily="34" charset="0"/>
              </a:rPr>
              <a:t>về</a:t>
            </a:r>
            <a:r>
              <a:rPr lang="en-US" sz="2800" dirty="0">
                <a:solidFill>
                  <a:schemeClr val="bg1"/>
                </a:solidFill>
                <a:effectLst/>
                <a:latin typeface="Times New Roman" panose="02020603050405020304" pitchFamily="18" charset="0"/>
                <a:ea typeface="Arial" panose="020B0604020202020204" pitchFamily="34" charset="0"/>
              </a:rPr>
              <a:t> </a:t>
            </a:r>
            <a:r>
              <a:rPr lang="en-US" sz="2800" dirty="0" err="1">
                <a:solidFill>
                  <a:schemeClr val="bg1"/>
                </a:solidFill>
                <a:effectLst/>
                <a:latin typeface="Times New Roman" panose="02020603050405020304" pitchFamily="18" charset="0"/>
                <a:ea typeface="Arial" panose="020B0604020202020204" pitchFamily="34" charset="0"/>
              </a:rPr>
              <a:t>áp</a:t>
            </a:r>
            <a:r>
              <a:rPr lang="en-US" sz="2800" dirty="0">
                <a:solidFill>
                  <a:schemeClr val="bg1"/>
                </a:solidFill>
                <a:effectLst/>
                <a:latin typeface="Times New Roman" panose="02020603050405020304" pitchFamily="18" charset="0"/>
                <a:ea typeface="Arial" panose="020B0604020202020204" pitchFamily="34" charset="0"/>
              </a:rPr>
              <a:t> </a:t>
            </a:r>
            <a:r>
              <a:rPr lang="en-US" sz="2800" dirty="0" err="1">
                <a:solidFill>
                  <a:schemeClr val="bg1"/>
                </a:solidFill>
                <a:effectLst/>
                <a:latin typeface="Times New Roman" panose="02020603050405020304" pitchFamily="18" charset="0"/>
                <a:ea typeface="Arial" panose="020B0604020202020204" pitchFamily="34" charset="0"/>
              </a:rPr>
              <a:t>lực</a:t>
            </a:r>
            <a:r>
              <a:rPr lang="en-US" sz="2800" dirty="0">
                <a:solidFill>
                  <a:schemeClr val="bg1"/>
                </a:solidFill>
                <a:effectLst/>
                <a:latin typeface="Times New Roman" panose="02020603050405020304" pitchFamily="18" charset="0"/>
                <a:ea typeface="Arial" panose="020B0604020202020204" pitchFamily="34" charset="0"/>
              </a:rPr>
              <a:t>?</a:t>
            </a:r>
            <a:endParaRPr lang="en-US" sz="2800" dirty="0">
              <a:solidFill>
                <a:schemeClr val="bg1"/>
              </a:solidFill>
            </a:endParaRPr>
          </a:p>
        </p:txBody>
      </p:sp>
    </p:spTree>
    <p:extLst>
      <p:ext uri="{BB962C8B-B14F-4D97-AF65-F5344CB8AC3E}">
        <p14:creationId xmlns:p14="http://schemas.microsoft.com/office/powerpoint/2010/main" val="408380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3" end="3"/>
                                            </p:txEl>
                                          </p:spTgt>
                                        </p:tgtEl>
                                        <p:attrNameLst>
                                          <p:attrName>style.color</p:attrName>
                                        </p:attrNameLst>
                                      </p:cBhvr>
                                      <p:to>
                                        <a:srgbClr val="FC4122"/>
                                      </p:to>
                                    </p:animClr>
                                    <p:animClr clrSpc="rgb" dir="cw">
                                      <p:cBhvr>
                                        <p:cTn id="7" dur="500" fill="hold"/>
                                        <p:tgtEl>
                                          <p:spTgt spid="6">
                                            <p:txEl>
                                              <p:pRg st="3" end="3"/>
                                            </p:txEl>
                                          </p:spTgt>
                                        </p:tgtEl>
                                        <p:attrNameLst>
                                          <p:attrName>fillcolor</p:attrName>
                                        </p:attrNameLst>
                                      </p:cBhvr>
                                      <p:to>
                                        <a:srgbClr val="FC4122"/>
                                      </p:to>
                                    </p:animClr>
                                    <p:set>
                                      <p:cBhvr>
                                        <p:cTn id="8" dur="500" fill="hold"/>
                                        <p:tgtEl>
                                          <p:spTgt spid="6">
                                            <p:txEl>
                                              <p:pRg st="3" end="3"/>
                                            </p:txEl>
                                          </p:spTgt>
                                        </p:tgtEl>
                                        <p:attrNameLst>
                                          <p:attrName>fill.type</p:attrName>
                                        </p:attrNameLst>
                                      </p:cBhvr>
                                      <p:to>
                                        <p:strVal val="solid"/>
                                      </p:to>
                                    </p:set>
                                    <p:set>
                                      <p:cBhvr>
                                        <p:cTn id="9" dur="500" fill="hold"/>
                                        <p:tgtEl>
                                          <p:spTgt spid="6">
                                            <p:txEl>
                                              <p:pRg st="3" end="3"/>
                                            </p:txEl>
                                          </p:spTgt>
                                        </p:tgtEl>
                                        <p:attrNameLst>
                                          <p:attrName>fill.on</p:attrName>
                                        </p:attrNameLst>
                                      </p:cBhvr>
                                      <p:to>
                                        <p:strVal val="true"/>
                                      </p:to>
                                    </p:set>
                                  </p:childTnLst>
                                </p:cTn>
                              </p:par>
                              <p:par>
                                <p:cTn id="10" presetID="19" presetClass="emph" presetSubtype="0" fill="hold" nodeType="withEffect">
                                  <p:stCondLst>
                                    <p:cond delay="0"/>
                                  </p:stCondLst>
                                  <p:childTnLst>
                                    <p:animClr clrSpc="rgb" dir="cw">
                                      <p:cBhvr override="childStyle">
                                        <p:cTn id="11" dur="500" fill="hold"/>
                                        <p:tgtEl>
                                          <p:spTgt spid="6">
                                            <p:txEl>
                                              <p:pRg st="4" end="4"/>
                                            </p:txEl>
                                          </p:spTgt>
                                        </p:tgtEl>
                                        <p:attrNameLst>
                                          <p:attrName>style.color</p:attrName>
                                        </p:attrNameLst>
                                      </p:cBhvr>
                                      <p:to>
                                        <a:srgbClr val="FC4122"/>
                                      </p:to>
                                    </p:animClr>
                                    <p:animClr clrSpc="rgb" dir="cw">
                                      <p:cBhvr>
                                        <p:cTn id="12" dur="500" fill="hold"/>
                                        <p:tgtEl>
                                          <p:spTgt spid="6">
                                            <p:txEl>
                                              <p:pRg st="4" end="4"/>
                                            </p:txEl>
                                          </p:spTgt>
                                        </p:tgtEl>
                                        <p:attrNameLst>
                                          <p:attrName>fillcolor</p:attrName>
                                        </p:attrNameLst>
                                      </p:cBhvr>
                                      <p:to>
                                        <a:srgbClr val="FC4122"/>
                                      </p:to>
                                    </p:animClr>
                                    <p:set>
                                      <p:cBhvr>
                                        <p:cTn id="13" dur="500" fill="hold"/>
                                        <p:tgtEl>
                                          <p:spTgt spid="6">
                                            <p:txEl>
                                              <p:pRg st="4" end="4"/>
                                            </p:txEl>
                                          </p:spTgt>
                                        </p:tgtEl>
                                        <p:attrNameLst>
                                          <p:attrName>fill.type</p:attrName>
                                        </p:attrNameLst>
                                      </p:cBhvr>
                                      <p:to>
                                        <p:strVal val="solid"/>
                                      </p:to>
                                    </p:set>
                                    <p:set>
                                      <p:cBhvr>
                                        <p:cTn id="14" dur="500" fill="hold"/>
                                        <p:tgtEl>
                                          <p:spTgt spid="6">
                                            <p:txEl>
                                              <p:pRg st="4" end="4"/>
                                            </p:txEl>
                                          </p:spTgt>
                                        </p:tgtEl>
                                        <p:attrNameLst>
                                          <p:attrName>fill.on</p:attrName>
                                        </p:attrNameLst>
                                      </p:cBhvr>
                                      <p:to>
                                        <p:strVal val="true"/>
                                      </p:to>
                                    </p:set>
                                  </p:childTnLst>
                                </p:cTn>
                              </p:par>
                              <p:par>
                                <p:cTn id="15" presetID="19" presetClass="emph" presetSubtype="0" fill="hold" nodeType="withEffect">
                                  <p:stCondLst>
                                    <p:cond delay="0"/>
                                  </p:stCondLst>
                                  <p:childTnLst>
                                    <p:animClr clrSpc="rgb" dir="cw">
                                      <p:cBhvr override="childStyle">
                                        <p:cTn id="16" dur="500" fill="hold"/>
                                        <p:tgtEl>
                                          <p:spTgt spid="6">
                                            <p:txEl>
                                              <p:pRg st="5" end="5"/>
                                            </p:txEl>
                                          </p:spTgt>
                                        </p:tgtEl>
                                        <p:attrNameLst>
                                          <p:attrName>style.color</p:attrName>
                                        </p:attrNameLst>
                                      </p:cBhvr>
                                      <p:to>
                                        <a:srgbClr val="FC4122"/>
                                      </p:to>
                                    </p:animClr>
                                    <p:animClr clrSpc="rgb" dir="cw">
                                      <p:cBhvr>
                                        <p:cTn id="17" dur="500" fill="hold"/>
                                        <p:tgtEl>
                                          <p:spTgt spid="6">
                                            <p:txEl>
                                              <p:pRg st="5" end="5"/>
                                            </p:txEl>
                                          </p:spTgt>
                                        </p:tgtEl>
                                        <p:attrNameLst>
                                          <p:attrName>fillcolor</p:attrName>
                                        </p:attrNameLst>
                                      </p:cBhvr>
                                      <p:to>
                                        <a:srgbClr val="FC4122"/>
                                      </p:to>
                                    </p:animClr>
                                    <p:set>
                                      <p:cBhvr>
                                        <p:cTn id="18" dur="500" fill="hold"/>
                                        <p:tgtEl>
                                          <p:spTgt spid="6">
                                            <p:txEl>
                                              <p:pRg st="5" end="5"/>
                                            </p:txEl>
                                          </p:spTgt>
                                        </p:tgtEl>
                                        <p:attrNameLst>
                                          <p:attrName>fill.type</p:attrName>
                                        </p:attrNameLst>
                                      </p:cBhvr>
                                      <p:to>
                                        <p:strVal val="solid"/>
                                      </p:to>
                                    </p:set>
                                    <p:set>
                                      <p:cBhvr>
                                        <p:cTn id="19" dur="500" fill="hold"/>
                                        <p:tgtEl>
                                          <p:spTgt spid="6">
                                            <p:txEl>
                                              <p:pRg st="5" end="5"/>
                                            </p:txEl>
                                          </p:spTgt>
                                        </p:tgtEl>
                                        <p:attrNameLst>
                                          <p:attrName>fill.on</p:attrName>
                                        </p:attrNameLst>
                                      </p:cBhvr>
                                      <p:to>
                                        <p:strVal val="true"/>
                                      </p:to>
                                    </p:set>
                                  </p:childTnLst>
                                </p:cTn>
                              </p:par>
                              <p:par>
                                <p:cTn id="20" presetID="22" presetClass="entr" presetSubtype="1"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22" presetClass="entr" presetSubtype="1"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up)">
                                      <p:cBhvr>
                                        <p:cTn id="25" dur="500"/>
                                        <p:tgtEl>
                                          <p:spTgt spid="12"/>
                                        </p:tgtEl>
                                      </p:cBhvr>
                                    </p:animEffect>
                                  </p:childTnLst>
                                </p:cTn>
                              </p:par>
                              <p:par>
                                <p:cTn id="26" presetID="22" presetClass="entr" presetSubtype="1"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up)">
                                      <p:cBhvr>
                                        <p:cTn id="28" dur="500"/>
                                        <p:tgtEl>
                                          <p:spTgt spid="13"/>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left)">
                                      <p:cBhvr>
                                        <p:cTn id="3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47D3FD8-27FA-90A2-2237-9A51F1DB08F7}"/>
              </a:ext>
            </a:extLst>
          </p:cNvPr>
          <p:cNvSpPr>
            <a:spLocks noGrp="1"/>
          </p:cNvSpPr>
          <p:nvPr>
            <p:ph type="body" sz="half" idx="2"/>
          </p:nvPr>
        </p:nvSpPr>
        <p:spPr>
          <a:xfrm>
            <a:off x="623661" y="1727652"/>
            <a:ext cx="6856238" cy="3191406"/>
          </a:xfrm>
        </p:spPr>
        <p:txBody>
          <a:bodyPr>
            <a:noAutofit/>
          </a:bodyPr>
          <a:lstStyle/>
          <a:p>
            <a:pPr algn="just"/>
            <a:r>
              <a:rPr lang="en-US" sz="2800" b="1" dirty="0" err="1"/>
              <a:t>Kết</a:t>
            </a:r>
            <a:r>
              <a:rPr lang="en-US" sz="2800" b="1" dirty="0"/>
              <a:t> </a:t>
            </a:r>
            <a:r>
              <a:rPr lang="en-US" sz="2800" b="1" dirty="0" err="1"/>
              <a:t>luận</a:t>
            </a:r>
            <a:r>
              <a:rPr lang="en-US" sz="2800" b="1" dirty="0"/>
              <a:t>: </a:t>
            </a:r>
            <a:r>
              <a:rPr lang="de-DE" sz="2800" b="1" dirty="0">
                <a:effectLst/>
                <a:ea typeface="Times New Roman" panose="02020603050405020304" pitchFamily="18" charset="0"/>
              </a:rPr>
              <a:t>Áp lực là lực ép có phương vuông góc với mặt bị ép</a:t>
            </a:r>
            <a:endParaRPr lang="en-US" sz="2800" b="1" dirty="0">
              <a:effectLst/>
              <a:ea typeface="Times New Roman" panose="02020603050405020304" pitchFamily="18" charset="0"/>
            </a:endParaRPr>
          </a:p>
          <a:p>
            <a:pPr algn="just">
              <a:lnSpc>
                <a:spcPct val="100000"/>
              </a:lnSpc>
            </a:pPr>
            <a:r>
              <a:rPr lang="en-US" sz="2800" b="1" dirty="0" err="1">
                <a:ea typeface="Arial" panose="020B0604020202020204" pitchFamily="34" charset="0"/>
              </a:rPr>
              <a:t>Ví</a:t>
            </a:r>
            <a:r>
              <a:rPr lang="en-US" sz="2800" b="1" dirty="0">
                <a:ea typeface="Arial" panose="020B0604020202020204" pitchFamily="34" charset="0"/>
              </a:rPr>
              <a:t> </a:t>
            </a:r>
            <a:r>
              <a:rPr lang="en-US" sz="2800" b="1" dirty="0" err="1">
                <a:ea typeface="Arial" panose="020B0604020202020204" pitchFamily="34" charset="0"/>
              </a:rPr>
              <a:t>dụ</a:t>
            </a:r>
            <a:r>
              <a:rPr lang="en-US" sz="2800" b="1" dirty="0">
                <a:ea typeface="Arial" panose="020B0604020202020204" pitchFamily="34" charset="0"/>
              </a:rPr>
              <a:t>:</a:t>
            </a:r>
          </a:p>
          <a:p>
            <a:pPr indent="254000" algn="just">
              <a:lnSpc>
                <a:spcPct val="100000"/>
              </a:lnSpc>
              <a:spcAft>
                <a:spcPts val="600"/>
              </a:spcAft>
              <a:tabLst>
                <a:tab pos="540385" algn="l"/>
              </a:tabLst>
            </a:pPr>
            <a:r>
              <a:rPr lang="en-US" sz="2800" b="1" dirty="0">
                <a:solidFill>
                  <a:srgbClr val="000000"/>
                </a:solidFill>
                <a:effectLst/>
                <a:ea typeface="Segoe UI" panose="020B0502040204020203" pitchFamily="34" charset="0"/>
              </a:rPr>
              <a:t>-	</a:t>
            </a:r>
            <a:r>
              <a:rPr lang="en-US" sz="2800" b="1" dirty="0" err="1">
                <a:solidFill>
                  <a:srgbClr val="000000"/>
                </a:solidFill>
                <a:effectLst/>
                <a:ea typeface="Segoe UI" panose="020B0502040204020203" pitchFamily="34" charset="0"/>
              </a:rPr>
              <a:t>Lực</a:t>
            </a:r>
            <a:r>
              <a:rPr lang="en-US" sz="2800" b="1" dirty="0">
                <a:solidFill>
                  <a:srgbClr val="000000"/>
                </a:solidFill>
                <a:effectLst/>
                <a:ea typeface="Segoe UI" panose="020B0502040204020203" pitchFamily="34" charset="0"/>
              </a:rPr>
              <a:t> </a:t>
            </a:r>
            <a:r>
              <a:rPr lang="en-US" sz="2800" b="1" dirty="0" err="1">
                <a:solidFill>
                  <a:srgbClr val="000000"/>
                </a:solidFill>
                <a:effectLst/>
                <a:ea typeface="Segoe UI" panose="020B0502040204020203" pitchFamily="34" charset="0"/>
              </a:rPr>
              <a:t>của</a:t>
            </a:r>
            <a:r>
              <a:rPr lang="en-US" sz="2800" b="1" dirty="0">
                <a:solidFill>
                  <a:srgbClr val="000000"/>
                </a:solidFill>
                <a:effectLst/>
                <a:ea typeface="Segoe UI" panose="020B0502040204020203" pitchFamily="34" charset="0"/>
              </a:rPr>
              <a:t> </a:t>
            </a:r>
            <a:r>
              <a:rPr lang="en-US" sz="2800" b="1" dirty="0" err="1">
                <a:solidFill>
                  <a:srgbClr val="000000"/>
                </a:solidFill>
                <a:effectLst/>
                <a:ea typeface="Segoe UI" panose="020B0502040204020203" pitchFamily="34" charset="0"/>
              </a:rPr>
              <a:t>thùng</a:t>
            </a:r>
            <a:r>
              <a:rPr lang="en-US" sz="2800" b="1" dirty="0">
                <a:solidFill>
                  <a:srgbClr val="000000"/>
                </a:solidFill>
                <a:effectLst/>
                <a:ea typeface="Segoe UI" panose="020B0502040204020203" pitchFamily="34" charset="0"/>
              </a:rPr>
              <a:t> </a:t>
            </a:r>
            <a:r>
              <a:rPr lang="en-US" sz="2800" b="1" dirty="0" err="1">
                <a:solidFill>
                  <a:srgbClr val="000000"/>
                </a:solidFill>
                <a:effectLst/>
                <a:ea typeface="Segoe UI" panose="020B0502040204020203" pitchFamily="34" charset="0"/>
              </a:rPr>
              <a:t>hàng</a:t>
            </a:r>
            <a:r>
              <a:rPr lang="en-US" sz="2800" b="1" dirty="0">
                <a:solidFill>
                  <a:srgbClr val="000000"/>
                </a:solidFill>
                <a:effectLst/>
                <a:ea typeface="Segoe UI" panose="020B0502040204020203" pitchFamily="34" charset="0"/>
              </a:rPr>
              <a:t> </a:t>
            </a:r>
            <a:r>
              <a:rPr lang="en-US" sz="2800" b="1" dirty="0" err="1">
                <a:solidFill>
                  <a:srgbClr val="000000"/>
                </a:solidFill>
                <a:effectLst/>
                <a:ea typeface="Segoe UI" panose="020B0502040204020203" pitchFamily="34" charset="0"/>
              </a:rPr>
              <a:t>tác</a:t>
            </a:r>
            <a:r>
              <a:rPr lang="en-US" sz="2800" b="1" dirty="0">
                <a:solidFill>
                  <a:srgbClr val="000000"/>
                </a:solidFill>
                <a:effectLst/>
                <a:ea typeface="Segoe UI" panose="020B0502040204020203" pitchFamily="34" charset="0"/>
              </a:rPr>
              <a:t> </a:t>
            </a:r>
            <a:r>
              <a:rPr lang="en-US" sz="2800" b="1" dirty="0" err="1">
                <a:solidFill>
                  <a:srgbClr val="000000"/>
                </a:solidFill>
                <a:effectLst/>
                <a:ea typeface="Segoe UI" panose="020B0502040204020203" pitchFamily="34" charset="0"/>
              </a:rPr>
              <a:t>dụng</a:t>
            </a:r>
            <a:r>
              <a:rPr lang="en-US" sz="2800" b="1" dirty="0">
                <a:solidFill>
                  <a:srgbClr val="000000"/>
                </a:solidFill>
                <a:effectLst/>
                <a:ea typeface="Segoe UI" panose="020B0502040204020203" pitchFamily="34" charset="0"/>
              </a:rPr>
              <a:t> </a:t>
            </a:r>
            <a:r>
              <a:rPr lang="en-US" sz="2800" b="1" dirty="0" err="1">
                <a:solidFill>
                  <a:srgbClr val="000000"/>
                </a:solidFill>
                <a:effectLst/>
                <a:ea typeface="Segoe UI" panose="020B0502040204020203" pitchFamily="34" charset="0"/>
              </a:rPr>
              <a:t>lên</a:t>
            </a:r>
            <a:r>
              <a:rPr lang="en-US" sz="2800" b="1" dirty="0">
                <a:solidFill>
                  <a:srgbClr val="000000"/>
                </a:solidFill>
                <a:effectLst/>
                <a:ea typeface="Segoe UI" panose="020B0502040204020203" pitchFamily="34" charset="0"/>
              </a:rPr>
              <a:t> </a:t>
            </a:r>
            <a:r>
              <a:rPr lang="en-US" sz="2800" b="1" dirty="0" err="1">
                <a:solidFill>
                  <a:srgbClr val="000000"/>
                </a:solidFill>
                <a:effectLst/>
                <a:ea typeface="Segoe UI" panose="020B0502040204020203" pitchFamily="34" charset="0"/>
              </a:rPr>
              <a:t>mặt</a:t>
            </a:r>
            <a:r>
              <a:rPr lang="en-US" sz="2800" b="1" dirty="0">
                <a:solidFill>
                  <a:srgbClr val="000000"/>
                </a:solidFill>
                <a:effectLst/>
                <a:ea typeface="Segoe UI" panose="020B0502040204020203" pitchFamily="34" charset="0"/>
              </a:rPr>
              <a:t> </a:t>
            </a:r>
            <a:r>
              <a:rPr lang="en-US" sz="2800" b="1" dirty="0" err="1">
                <a:solidFill>
                  <a:srgbClr val="000000"/>
                </a:solidFill>
                <a:effectLst/>
                <a:ea typeface="Segoe UI" panose="020B0502040204020203" pitchFamily="34" charset="0"/>
              </a:rPr>
              <a:t>sàn</a:t>
            </a:r>
            <a:r>
              <a:rPr lang="en-US" sz="2800" b="1" dirty="0">
                <a:solidFill>
                  <a:srgbClr val="000000"/>
                </a:solidFill>
                <a:effectLst/>
                <a:ea typeface="Segoe UI" panose="020B0502040204020203" pitchFamily="34" charset="0"/>
              </a:rPr>
              <a:t>.</a:t>
            </a:r>
            <a:endParaRPr lang="en-US" sz="2800" b="1" dirty="0">
              <a:effectLst/>
              <a:latin typeface="Segoe UI" panose="020B0502040204020203" pitchFamily="34" charset="0"/>
              <a:ea typeface="Segoe UI" panose="020B0502040204020203" pitchFamily="34" charset="0"/>
            </a:endParaRPr>
          </a:p>
          <a:p>
            <a:pPr indent="254000" algn="just">
              <a:lnSpc>
                <a:spcPct val="100000"/>
              </a:lnSpc>
              <a:spcAft>
                <a:spcPts val="600"/>
              </a:spcAft>
              <a:tabLst>
                <a:tab pos="540385" algn="l"/>
              </a:tabLst>
            </a:pPr>
            <a:r>
              <a:rPr lang="en-US" sz="2800" b="1" dirty="0">
                <a:solidFill>
                  <a:srgbClr val="000000"/>
                </a:solidFill>
                <a:effectLst/>
                <a:ea typeface="Segoe UI" panose="020B0502040204020203" pitchFamily="34" charset="0"/>
              </a:rPr>
              <a:t>-	</a:t>
            </a:r>
            <a:r>
              <a:rPr lang="en-US" sz="2800" b="1" dirty="0" err="1">
                <a:solidFill>
                  <a:srgbClr val="000000"/>
                </a:solidFill>
                <a:effectLst/>
                <a:ea typeface="Segoe UI" panose="020B0502040204020203" pitchFamily="34" charset="0"/>
              </a:rPr>
              <a:t>Lực</a:t>
            </a:r>
            <a:r>
              <a:rPr lang="en-US" sz="2800" b="1" dirty="0">
                <a:solidFill>
                  <a:srgbClr val="000000"/>
                </a:solidFill>
                <a:effectLst/>
                <a:ea typeface="Segoe UI" panose="020B0502040204020203" pitchFamily="34" charset="0"/>
              </a:rPr>
              <a:t> </a:t>
            </a:r>
            <a:r>
              <a:rPr lang="en-US" sz="2800" b="1" dirty="0" err="1">
                <a:solidFill>
                  <a:srgbClr val="000000"/>
                </a:solidFill>
                <a:effectLst/>
                <a:ea typeface="Segoe UI" panose="020B0502040204020203" pitchFamily="34" charset="0"/>
              </a:rPr>
              <a:t>của</a:t>
            </a:r>
            <a:r>
              <a:rPr lang="en-US" sz="2800" b="1" dirty="0">
                <a:solidFill>
                  <a:srgbClr val="000000"/>
                </a:solidFill>
                <a:effectLst/>
                <a:ea typeface="Segoe UI" panose="020B0502040204020203" pitchFamily="34" charset="0"/>
              </a:rPr>
              <a:t> </a:t>
            </a:r>
            <a:r>
              <a:rPr lang="en-US" sz="2800" b="1" dirty="0" err="1">
                <a:solidFill>
                  <a:srgbClr val="000000"/>
                </a:solidFill>
                <a:effectLst/>
                <a:ea typeface="Segoe UI" panose="020B0502040204020203" pitchFamily="34" charset="0"/>
              </a:rPr>
              <a:t>ngón</a:t>
            </a:r>
            <a:r>
              <a:rPr lang="en-US" sz="2800" b="1" dirty="0">
                <a:solidFill>
                  <a:srgbClr val="000000"/>
                </a:solidFill>
                <a:effectLst/>
                <a:ea typeface="Segoe UI" panose="020B0502040204020203" pitchFamily="34" charset="0"/>
              </a:rPr>
              <a:t> </a:t>
            </a:r>
            <a:r>
              <a:rPr lang="en-US" sz="2800" b="1" dirty="0" err="1">
                <a:solidFill>
                  <a:srgbClr val="000000"/>
                </a:solidFill>
                <a:effectLst/>
                <a:ea typeface="Segoe UI" panose="020B0502040204020203" pitchFamily="34" charset="0"/>
              </a:rPr>
              <a:t>tay</a:t>
            </a:r>
            <a:r>
              <a:rPr lang="en-US" sz="2800" b="1" dirty="0">
                <a:solidFill>
                  <a:srgbClr val="000000"/>
                </a:solidFill>
                <a:effectLst/>
                <a:ea typeface="Segoe UI" panose="020B0502040204020203" pitchFamily="34" charset="0"/>
              </a:rPr>
              <a:t> </a:t>
            </a:r>
            <a:r>
              <a:rPr lang="en-US" sz="2800" b="1" dirty="0" err="1">
                <a:solidFill>
                  <a:srgbClr val="000000"/>
                </a:solidFill>
                <a:effectLst/>
                <a:ea typeface="Segoe UI" panose="020B0502040204020203" pitchFamily="34" charset="0"/>
              </a:rPr>
              <a:t>tác</a:t>
            </a:r>
            <a:r>
              <a:rPr lang="en-US" sz="2800" b="1" dirty="0">
                <a:solidFill>
                  <a:srgbClr val="000000"/>
                </a:solidFill>
                <a:effectLst/>
                <a:ea typeface="Segoe UI" panose="020B0502040204020203" pitchFamily="34" charset="0"/>
              </a:rPr>
              <a:t> </a:t>
            </a:r>
            <a:r>
              <a:rPr lang="en-US" sz="2800" b="1" dirty="0" err="1">
                <a:solidFill>
                  <a:srgbClr val="000000"/>
                </a:solidFill>
                <a:effectLst/>
                <a:ea typeface="Segoe UI" panose="020B0502040204020203" pitchFamily="34" charset="0"/>
              </a:rPr>
              <a:t>dụng</a:t>
            </a:r>
            <a:r>
              <a:rPr lang="en-US" sz="2800" b="1" dirty="0">
                <a:solidFill>
                  <a:srgbClr val="000000"/>
                </a:solidFill>
                <a:effectLst/>
                <a:ea typeface="Segoe UI" panose="020B0502040204020203" pitchFamily="34" charset="0"/>
              </a:rPr>
              <a:t> </a:t>
            </a:r>
            <a:r>
              <a:rPr lang="en-US" sz="2800" b="1" dirty="0" err="1">
                <a:solidFill>
                  <a:srgbClr val="000000"/>
                </a:solidFill>
                <a:effectLst/>
                <a:ea typeface="Segoe UI" panose="020B0502040204020203" pitchFamily="34" charset="0"/>
              </a:rPr>
              <a:t>lên</a:t>
            </a:r>
            <a:r>
              <a:rPr lang="en-US" sz="2800" b="1" dirty="0">
                <a:solidFill>
                  <a:srgbClr val="000000"/>
                </a:solidFill>
                <a:effectLst/>
                <a:ea typeface="Segoe UI" panose="020B0502040204020203" pitchFamily="34" charset="0"/>
              </a:rPr>
              <a:t> </a:t>
            </a:r>
            <a:r>
              <a:rPr lang="en-US" sz="2800" b="1" dirty="0" err="1">
                <a:solidFill>
                  <a:srgbClr val="000000"/>
                </a:solidFill>
                <a:effectLst/>
                <a:ea typeface="Segoe UI" panose="020B0502040204020203" pitchFamily="34" charset="0"/>
              </a:rPr>
              <a:t>mũ</a:t>
            </a:r>
            <a:r>
              <a:rPr lang="en-US" sz="2800" b="1" dirty="0">
                <a:solidFill>
                  <a:srgbClr val="000000"/>
                </a:solidFill>
                <a:effectLst/>
                <a:ea typeface="Segoe UI" panose="020B0502040204020203" pitchFamily="34" charset="0"/>
              </a:rPr>
              <a:t> </a:t>
            </a:r>
            <a:r>
              <a:rPr lang="en-US" sz="2800" b="1" dirty="0" err="1">
                <a:solidFill>
                  <a:srgbClr val="000000"/>
                </a:solidFill>
                <a:effectLst/>
                <a:ea typeface="Segoe UI" panose="020B0502040204020203" pitchFamily="34" charset="0"/>
              </a:rPr>
              <a:t>đinh</a:t>
            </a:r>
            <a:r>
              <a:rPr lang="en-US" sz="2800" b="1" dirty="0">
                <a:solidFill>
                  <a:srgbClr val="000000"/>
                </a:solidFill>
                <a:effectLst/>
                <a:ea typeface="Segoe UI" panose="020B0502040204020203" pitchFamily="34" charset="0"/>
              </a:rPr>
              <a:t>.</a:t>
            </a:r>
            <a:endParaRPr lang="en-US" sz="2800" b="1" dirty="0">
              <a:effectLst/>
              <a:latin typeface="Segoe UI" panose="020B0502040204020203" pitchFamily="34" charset="0"/>
              <a:ea typeface="Segoe UI" panose="020B0502040204020203" pitchFamily="34" charset="0"/>
            </a:endParaRPr>
          </a:p>
          <a:p>
            <a:pPr indent="254000" algn="just">
              <a:lnSpc>
                <a:spcPct val="100000"/>
              </a:lnSpc>
              <a:spcAft>
                <a:spcPts val="600"/>
              </a:spcAft>
              <a:tabLst>
                <a:tab pos="540385" algn="l"/>
              </a:tabLst>
            </a:pPr>
            <a:r>
              <a:rPr lang="en-US" sz="2800" b="1" dirty="0">
                <a:solidFill>
                  <a:srgbClr val="000000"/>
                </a:solidFill>
                <a:effectLst/>
                <a:ea typeface="Segoe UI" panose="020B0502040204020203" pitchFamily="34" charset="0"/>
              </a:rPr>
              <a:t>-	</a:t>
            </a:r>
            <a:r>
              <a:rPr lang="en-US" sz="2800" b="1" dirty="0" err="1">
                <a:solidFill>
                  <a:srgbClr val="000000"/>
                </a:solidFill>
                <a:effectLst/>
                <a:ea typeface="Segoe UI" panose="020B0502040204020203" pitchFamily="34" charset="0"/>
              </a:rPr>
              <a:t>Lực</a:t>
            </a:r>
            <a:r>
              <a:rPr lang="en-US" sz="2800" b="1" dirty="0">
                <a:solidFill>
                  <a:srgbClr val="000000"/>
                </a:solidFill>
                <a:effectLst/>
                <a:ea typeface="Segoe UI" panose="020B0502040204020203" pitchFamily="34" charset="0"/>
              </a:rPr>
              <a:t> </a:t>
            </a:r>
            <a:r>
              <a:rPr lang="en-US" sz="2800" b="1" dirty="0" err="1">
                <a:solidFill>
                  <a:srgbClr val="000000"/>
                </a:solidFill>
                <a:effectLst/>
                <a:ea typeface="Segoe UI" panose="020B0502040204020203" pitchFamily="34" charset="0"/>
              </a:rPr>
              <a:t>của</a:t>
            </a:r>
            <a:r>
              <a:rPr lang="en-US" sz="2800" b="1" dirty="0">
                <a:solidFill>
                  <a:srgbClr val="000000"/>
                </a:solidFill>
                <a:effectLst/>
                <a:ea typeface="Segoe UI" panose="020B0502040204020203" pitchFamily="34" charset="0"/>
              </a:rPr>
              <a:t> </a:t>
            </a:r>
            <a:r>
              <a:rPr lang="en-US" sz="2800" b="1" dirty="0" err="1">
                <a:solidFill>
                  <a:srgbClr val="000000"/>
                </a:solidFill>
                <a:effectLst/>
                <a:ea typeface="Segoe UI" panose="020B0502040204020203" pitchFamily="34" charset="0"/>
              </a:rPr>
              <a:t>đầu</a:t>
            </a:r>
            <a:r>
              <a:rPr lang="en-US" sz="2800" b="1" dirty="0">
                <a:solidFill>
                  <a:srgbClr val="000000"/>
                </a:solidFill>
                <a:effectLst/>
                <a:ea typeface="Segoe UI" panose="020B0502040204020203" pitchFamily="34" charset="0"/>
              </a:rPr>
              <a:t> </a:t>
            </a:r>
            <a:r>
              <a:rPr lang="en-US" sz="2800" b="1" dirty="0" err="1">
                <a:solidFill>
                  <a:srgbClr val="000000"/>
                </a:solidFill>
                <a:effectLst/>
                <a:ea typeface="Segoe UI" panose="020B0502040204020203" pitchFamily="34" charset="0"/>
              </a:rPr>
              <a:t>đinh</a:t>
            </a:r>
            <a:r>
              <a:rPr lang="en-US" sz="2800" b="1" dirty="0">
                <a:solidFill>
                  <a:srgbClr val="000000"/>
                </a:solidFill>
                <a:effectLst/>
                <a:ea typeface="Segoe UI" panose="020B0502040204020203" pitchFamily="34" charset="0"/>
              </a:rPr>
              <a:t> </a:t>
            </a:r>
            <a:r>
              <a:rPr lang="en-US" sz="2800" b="1" dirty="0" err="1">
                <a:solidFill>
                  <a:srgbClr val="000000"/>
                </a:solidFill>
                <a:effectLst/>
                <a:ea typeface="Segoe UI" panose="020B0502040204020203" pitchFamily="34" charset="0"/>
              </a:rPr>
              <a:t>tác</a:t>
            </a:r>
            <a:r>
              <a:rPr lang="en-US" sz="2800" b="1" dirty="0">
                <a:solidFill>
                  <a:srgbClr val="000000"/>
                </a:solidFill>
                <a:effectLst/>
                <a:ea typeface="Segoe UI" panose="020B0502040204020203" pitchFamily="34" charset="0"/>
              </a:rPr>
              <a:t> </a:t>
            </a:r>
            <a:r>
              <a:rPr lang="en-US" sz="2800" b="1" dirty="0" err="1">
                <a:solidFill>
                  <a:srgbClr val="000000"/>
                </a:solidFill>
                <a:effectLst/>
                <a:ea typeface="Segoe UI" panose="020B0502040204020203" pitchFamily="34" charset="0"/>
              </a:rPr>
              <a:t>dụng</a:t>
            </a:r>
            <a:r>
              <a:rPr lang="en-US" sz="2800" b="1" dirty="0">
                <a:solidFill>
                  <a:srgbClr val="000000"/>
                </a:solidFill>
                <a:effectLst/>
                <a:ea typeface="Segoe UI" panose="020B0502040204020203" pitchFamily="34" charset="0"/>
              </a:rPr>
              <a:t> </a:t>
            </a:r>
            <a:r>
              <a:rPr lang="en-US" sz="2800" b="1" dirty="0" err="1">
                <a:solidFill>
                  <a:srgbClr val="000000"/>
                </a:solidFill>
                <a:effectLst/>
                <a:ea typeface="Segoe UI" panose="020B0502040204020203" pitchFamily="34" charset="0"/>
              </a:rPr>
              <a:t>lên</a:t>
            </a:r>
            <a:r>
              <a:rPr lang="en-US" sz="2800" b="1" dirty="0">
                <a:solidFill>
                  <a:srgbClr val="000000"/>
                </a:solidFill>
                <a:effectLst/>
                <a:ea typeface="Segoe UI" panose="020B0502040204020203" pitchFamily="34" charset="0"/>
              </a:rPr>
              <a:t> </a:t>
            </a:r>
            <a:r>
              <a:rPr lang="en-US" sz="2800" b="1" dirty="0" err="1">
                <a:solidFill>
                  <a:srgbClr val="000000"/>
                </a:solidFill>
                <a:effectLst/>
                <a:ea typeface="Segoe UI" panose="020B0502040204020203" pitchFamily="34" charset="0"/>
              </a:rPr>
              <a:t>tấm</a:t>
            </a:r>
            <a:r>
              <a:rPr lang="en-US" sz="2800" b="1" dirty="0">
                <a:solidFill>
                  <a:srgbClr val="000000"/>
                </a:solidFill>
                <a:effectLst/>
                <a:ea typeface="Segoe UI" panose="020B0502040204020203" pitchFamily="34" charset="0"/>
              </a:rPr>
              <a:t> </a:t>
            </a:r>
            <a:r>
              <a:rPr lang="en-US" sz="2800" b="1" dirty="0" err="1">
                <a:solidFill>
                  <a:srgbClr val="000000"/>
                </a:solidFill>
                <a:effectLst/>
                <a:ea typeface="Segoe UI" panose="020B0502040204020203" pitchFamily="34" charset="0"/>
              </a:rPr>
              <a:t>xốp</a:t>
            </a:r>
            <a:r>
              <a:rPr lang="en-US" sz="2800" b="1" dirty="0">
                <a:solidFill>
                  <a:srgbClr val="000000"/>
                </a:solidFill>
                <a:effectLst/>
                <a:ea typeface="Segoe UI" panose="020B0502040204020203" pitchFamily="34" charset="0"/>
              </a:rPr>
              <a:t>.  </a:t>
            </a:r>
            <a:endParaRPr lang="en-US" sz="2800" b="1" dirty="0">
              <a:effectLst/>
              <a:latin typeface="Segoe UI" panose="020B0502040204020203" pitchFamily="34" charset="0"/>
              <a:ea typeface="Segoe UI" panose="020B0502040204020203" pitchFamily="34" charset="0"/>
            </a:endParaRPr>
          </a:p>
        </p:txBody>
      </p:sp>
      <p:sp>
        <p:nvSpPr>
          <p:cNvPr id="7" name="Text Placeholder 6">
            <a:extLst>
              <a:ext uri="{FF2B5EF4-FFF2-40B4-BE49-F238E27FC236}">
                <a16:creationId xmlns:a16="http://schemas.microsoft.com/office/drawing/2014/main" id="{8CBA2386-2F19-09AB-C551-D34929B95045}"/>
              </a:ext>
            </a:extLst>
          </p:cNvPr>
          <p:cNvSpPr>
            <a:spLocks noGrp="1"/>
          </p:cNvSpPr>
          <p:nvPr>
            <p:ph type="body" sz="quarter" idx="10"/>
          </p:nvPr>
        </p:nvSpPr>
        <p:spPr>
          <a:xfrm>
            <a:off x="623661" y="823236"/>
            <a:ext cx="4340225" cy="508455"/>
          </a:xfrm>
        </p:spPr>
        <p:txBody>
          <a:bodyPr>
            <a:normAutofit/>
          </a:bodyPr>
          <a:lstStyle/>
          <a:p>
            <a:r>
              <a:rPr lang="en-US" sz="2800" dirty="0"/>
              <a:t>1. </a:t>
            </a:r>
            <a:r>
              <a:rPr lang="en-US" sz="2800" dirty="0" err="1"/>
              <a:t>Áp</a:t>
            </a:r>
            <a:r>
              <a:rPr lang="en-US" sz="2800" dirty="0"/>
              <a:t> </a:t>
            </a:r>
            <a:r>
              <a:rPr lang="en-US" sz="2800" dirty="0" err="1"/>
              <a:t>lực</a:t>
            </a:r>
            <a:r>
              <a:rPr lang="en-US" sz="2800" dirty="0"/>
              <a:t> </a:t>
            </a:r>
            <a:r>
              <a:rPr lang="en-US" sz="2800" dirty="0" err="1"/>
              <a:t>là</a:t>
            </a:r>
            <a:r>
              <a:rPr lang="en-US" sz="2800" dirty="0"/>
              <a:t> </a:t>
            </a:r>
            <a:r>
              <a:rPr lang="en-US" sz="2800" dirty="0" err="1"/>
              <a:t>gì</a:t>
            </a:r>
            <a:r>
              <a:rPr lang="en-US" sz="2800" dirty="0"/>
              <a:t>?</a:t>
            </a:r>
          </a:p>
        </p:txBody>
      </p:sp>
      <p:sp>
        <p:nvSpPr>
          <p:cNvPr id="3" name="Oval 2">
            <a:extLst>
              <a:ext uri="{FF2B5EF4-FFF2-40B4-BE49-F238E27FC236}">
                <a16:creationId xmlns:a16="http://schemas.microsoft.com/office/drawing/2014/main" id="{9428114A-17FB-792C-A030-943388521CBB}"/>
              </a:ext>
            </a:extLst>
          </p:cNvPr>
          <p:cNvSpPr/>
          <p:nvPr/>
        </p:nvSpPr>
        <p:spPr>
          <a:xfrm>
            <a:off x="7866502" y="4270826"/>
            <a:ext cx="3556000" cy="176393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sz="3000" b="1" dirty="0">
                <a:latin typeface="Times New Roman" panose="02020603050405020304" pitchFamily="18" charset="0"/>
                <a:cs typeface="Times New Roman" panose="02020603050405020304" pitchFamily="18" charset="0"/>
              </a:rPr>
              <a:t>DIỆN TÍCH BỊ ÉP</a:t>
            </a:r>
          </a:p>
        </p:txBody>
      </p:sp>
      <p:sp>
        <p:nvSpPr>
          <p:cNvPr id="2" name="Arrow: Down 1">
            <a:extLst>
              <a:ext uri="{FF2B5EF4-FFF2-40B4-BE49-F238E27FC236}">
                <a16:creationId xmlns:a16="http://schemas.microsoft.com/office/drawing/2014/main" id="{3F964058-0F10-06AD-D364-E255240964C4}"/>
              </a:ext>
            </a:extLst>
          </p:cNvPr>
          <p:cNvSpPr/>
          <p:nvPr/>
        </p:nvSpPr>
        <p:spPr>
          <a:xfrm>
            <a:off x="8490854" y="2308224"/>
            <a:ext cx="1422400" cy="2610833"/>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0572BF9-60A4-FF3F-DFA6-75A61DC927B8}"/>
              </a:ext>
            </a:extLst>
          </p:cNvPr>
          <p:cNvSpPr txBox="1"/>
          <p:nvPr/>
        </p:nvSpPr>
        <p:spPr>
          <a:xfrm>
            <a:off x="8447310" y="1727651"/>
            <a:ext cx="1582613" cy="646331"/>
          </a:xfrm>
          <a:prstGeom prst="rect">
            <a:avLst/>
          </a:prstGeom>
          <a:noFill/>
        </p:spPr>
        <p:txBody>
          <a:bodyPr wrap="none" rtlCol="0">
            <a:spAutoFit/>
          </a:bodyPr>
          <a:lstStyle/>
          <a:p>
            <a:r>
              <a:rPr lang="en-US" sz="3600" b="1" dirty="0"/>
              <a:t>ÁP LỰC</a:t>
            </a:r>
          </a:p>
        </p:txBody>
      </p:sp>
      <p:pic>
        <p:nvPicPr>
          <p:cNvPr id="10" name="Picture 9">
            <a:extLst>
              <a:ext uri="{FF2B5EF4-FFF2-40B4-BE49-F238E27FC236}">
                <a16:creationId xmlns:a16="http://schemas.microsoft.com/office/drawing/2014/main" id="{CB6EEC4E-4447-53D8-C86D-E37D8DC511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8137" y="823236"/>
            <a:ext cx="3813733" cy="2860300"/>
          </a:xfrm>
          <a:prstGeom prst="rect">
            <a:avLst/>
          </a:prstGeom>
        </p:spPr>
      </p:pic>
      <p:pic>
        <p:nvPicPr>
          <p:cNvPr id="12" name="Picture 11">
            <a:extLst>
              <a:ext uri="{FF2B5EF4-FFF2-40B4-BE49-F238E27FC236}">
                <a16:creationId xmlns:a16="http://schemas.microsoft.com/office/drawing/2014/main" id="{81E3ECD0-D8E4-A0DB-85A6-0204035A0AA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800" r="14803"/>
          <a:stretch/>
        </p:blipFill>
        <p:spPr>
          <a:xfrm>
            <a:off x="7837007" y="3767164"/>
            <a:ext cx="3813733" cy="2771261"/>
          </a:xfrm>
          <a:prstGeom prst="rect">
            <a:avLst/>
          </a:prstGeom>
        </p:spPr>
      </p:pic>
      <p:sp>
        <p:nvSpPr>
          <p:cNvPr id="13" name="Arrow: Down 12">
            <a:extLst>
              <a:ext uri="{FF2B5EF4-FFF2-40B4-BE49-F238E27FC236}">
                <a16:creationId xmlns:a16="http://schemas.microsoft.com/office/drawing/2014/main" id="{F1C7DB8E-7B93-74BA-02BA-4D50A344397D}"/>
              </a:ext>
            </a:extLst>
          </p:cNvPr>
          <p:cNvSpPr/>
          <p:nvPr/>
        </p:nvSpPr>
        <p:spPr>
          <a:xfrm>
            <a:off x="9404367" y="2373982"/>
            <a:ext cx="502920" cy="1015329"/>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Left 13">
            <a:extLst>
              <a:ext uri="{FF2B5EF4-FFF2-40B4-BE49-F238E27FC236}">
                <a16:creationId xmlns:a16="http://schemas.microsoft.com/office/drawing/2014/main" id="{5E8ED356-F07C-731A-C13D-C7D10545AB59}"/>
              </a:ext>
            </a:extLst>
          </p:cNvPr>
          <p:cNvSpPr/>
          <p:nvPr/>
        </p:nvSpPr>
        <p:spPr>
          <a:xfrm>
            <a:off x="8159221" y="4877302"/>
            <a:ext cx="744586" cy="201583"/>
          </a:xfrm>
          <a:prstGeom prst="leftArrow">
            <a:avLst/>
          </a:prstGeom>
          <a:solidFill>
            <a:srgbClr val="FF0000">
              <a:alpha val="3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1667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wipe(left)">
                                      <p:cBhvr>
                                        <p:cTn id="7" dur="500"/>
                                        <p:tgtEl>
                                          <p:spTgt spid="6">
                                            <p:txEl>
                                              <p:pRg st="2" end="2"/>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6">
                                            <p:txEl>
                                              <p:pRg st="3" end="3"/>
                                            </p:txEl>
                                          </p:spTgt>
                                        </p:tgtEl>
                                        <p:attrNameLst>
                                          <p:attrName>style.visibility</p:attrName>
                                        </p:attrNameLst>
                                      </p:cBhvr>
                                      <p:to>
                                        <p:strVal val="visible"/>
                                      </p:to>
                                    </p:set>
                                    <p:animEffect transition="in" filter="wipe(left)">
                                      <p:cBhvr>
                                        <p:cTn id="10" dur="500"/>
                                        <p:tgtEl>
                                          <p:spTgt spid="6">
                                            <p:txEl>
                                              <p:pRg st="3" end="3"/>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Effect transition="in" filter="wipe(left)">
                                      <p:cBhvr>
                                        <p:cTn id="13" dur="500"/>
                                        <p:tgtEl>
                                          <p:spTgt spid="6">
                                            <p:txEl>
                                              <p:pRg st="4" end="4"/>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par>
                                <p:cTn id="17" presetID="16" presetClass="entr" presetSubtype="21"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up)">
                                      <p:cBhvr>
                                        <p:cTn id="22" dur="500"/>
                                        <p:tgtEl>
                                          <p:spTgt spid="13"/>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right)">
                                      <p:cBhvr>
                                        <p:cTn id="25" dur="500"/>
                                        <p:tgtEl>
                                          <p:spTgt spid="14"/>
                                        </p:tgtEl>
                                      </p:cBhvr>
                                    </p:animEffect>
                                  </p:childTnLst>
                                </p:cTn>
                              </p:par>
                              <p:par>
                                <p:cTn id="26" presetID="22" presetClass="entr" presetSubtype="8" fill="hold" nodeType="with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wipe(left)">
                                      <p:cBhvr>
                                        <p:cTn id="28"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19B343C-896D-83E4-97DC-C78234161E90}"/>
              </a:ext>
            </a:extLst>
          </p:cNvPr>
          <p:cNvSpPr>
            <a:spLocks noGrp="1"/>
          </p:cNvSpPr>
          <p:nvPr>
            <p:ph type="body" sz="half" idx="2"/>
          </p:nvPr>
        </p:nvSpPr>
        <p:spPr>
          <a:xfrm>
            <a:off x="680132" y="1869153"/>
            <a:ext cx="4080552" cy="1656379"/>
          </a:xfrm>
        </p:spPr>
        <p:txBody>
          <a:bodyPr>
            <a:noAutofit/>
          </a:bodyPr>
          <a:lstStyle/>
          <a:p>
            <a:pPr algn="just"/>
            <a:r>
              <a:rPr lang="en-US" sz="2800" dirty="0" err="1"/>
              <a:t>Dụng</a:t>
            </a:r>
            <a:r>
              <a:rPr lang="en-US" sz="2800" dirty="0"/>
              <a:t> </a:t>
            </a:r>
            <a:r>
              <a:rPr lang="en-US" sz="2800" dirty="0" err="1"/>
              <a:t>cụ</a:t>
            </a:r>
            <a:r>
              <a:rPr lang="en-US" sz="2800" dirty="0"/>
              <a:t> </a:t>
            </a:r>
            <a:r>
              <a:rPr lang="en-US" sz="2800" dirty="0" err="1"/>
              <a:t>thí</a:t>
            </a:r>
            <a:r>
              <a:rPr lang="en-US" sz="2800" dirty="0"/>
              <a:t> </a:t>
            </a:r>
            <a:r>
              <a:rPr lang="en-US" sz="2800" dirty="0" err="1"/>
              <a:t>nghiệm</a:t>
            </a:r>
            <a:r>
              <a:rPr lang="en-US" sz="2800" dirty="0"/>
              <a:t>: </a:t>
            </a:r>
            <a:r>
              <a:rPr lang="en-US" sz="2800" dirty="0" err="1"/>
              <a:t>hai</a:t>
            </a:r>
            <a:r>
              <a:rPr lang="en-US" sz="2800" dirty="0"/>
              <a:t> </a:t>
            </a:r>
            <a:r>
              <a:rPr lang="en-US" sz="2800" dirty="0" err="1"/>
              <a:t>khối</a:t>
            </a:r>
            <a:r>
              <a:rPr lang="en-US" sz="2800" dirty="0"/>
              <a:t> </a:t>
            </a:r>
            <a:r>
              <a:rPr lang="en-US" sz="2800" dirty="0" err="1"/>
              <a:t>sắt</a:t>
            </a:r>
            <a:r>
              <a:rPr lang="en-US" sz="2800" dirty="0"/>
              <a:t> </a:t>
            </a:r>
            <a:r>
              <a:rPr lang="en-US" sz="2800" dirty="0" err="1"/>
              <a:t>giống</a:t>
            </a:r>
            <a:r>
              <a:rPr lang="en-US" sz="2800" dirty="0"/>
              <a:t> </a:t>
            </a:r>
            <a:r>
              <a:rPr lang="en-US" sz="2800" dirty="0" err="1"/>
              <a:t>nhau</a:t>
            </a:r>
            <a:r>
              <a:rPr lang="en-US" sz="2800" dirty="0"/>
              <a:t> </a:t>
            </a:r>
            <a:r>
              <a:rPr lang="en-US" sz="2800" dirty="0" err="1"/>
              <a:t>có</a:t>
            </a:r>
            <a:r>
              <a:rPr lang="en-US" sz="2800" dirty="0"/>
              <a:t> </a:t>
            </a:r>
            <a:r>
              <a:rPr lang="en-US" sz="2800" dirty="0" err="1"/>
              <a:t>dạng</a:t>
            </a:r>
            <a:r>
              <a:rPr lang="en-US" sz="2800" dirty="0"/>
              <a:t> </a:t>
            </a:r>
            <a:r>
              <a:rPr lang="en-US" sz="2800" dirty="0" err="1"/>
              <a:t>hình</a:t>
            </a:r>
            <a:r>
              <a:rPr lang="en-US" sz="2800" dirty="0"/>
              <a:t> </a:t>
            </a:r>
            <a:r>
              <a:rPr lang="en-US" sz="2800" dirty="0" err="1"/>
              <a:t>hộp</a:t>
            </a:r>
            <a:r>
              <a:rPr lang="en-US" sz="2800" dirty="0"/>
              <a:t> </a:t>
            </a:r>
            <a:r>
              <a:rPr lang="en-US" sz="2800" dirty="0" err="1"/>
              <a:t>chữ</a:t>
            </a:r>
            <a:r>
              <a:rPr lang="en-US" sz="2800" dirty="0"/>
              <a:t> </a:t>
            </a:r>
            <a:r>
              <a:rPr lang="en-US" sz="2800" dirty="0" err="1"/>
              <a:t>nhật</a:t>
            </a:r>
            <a:r>
              <a:rPr lang="en-US" sz="2800" dirty="0"/>
              <a:t>, </a:t>
            </a:r>
            <a:r>
              <a:rPr lang="en-US" sz="2800" dirty="0" err="1"/>
              <a:t>một</a:t>
            </a:r>
            <a:r>
              <a:rPr lang="en-US" sz="2800" dirty="0"/>
              <a:t> </a:t>
            </a:r>
            <a:r>
              <a:rPr lang="en-US" sz="2800" dirty="0" err="1"/>
              <a:t>khây</a:t>
            </a:r>
            <a:r>
              <a:rPr lang="en-US" sz="2800" dirty="0"/>
              <a:t> </a:t>
            </a:r>
            <a:r>
              <a:rPr lang="en-US" sz="2800" dirty="0" err="1"/>
              <a:t>nhựa</a:t>
            </a:r>
            <a:r>
              <a:rPr lang="en-US" sz="2800" dirty="0"/>
              <a:t> </a:t>
            </a:r>
            <a:r>
              <a:rPr lang="en-US" sz="2800" dirty="0" err="1"/>
              <a:t>hoặc</a:t>
            </a:r>
            <a:r>
              <a:rPr lang="en-US" sz="2800" dirty="0"/>
              <a:t> </a:t>
            </a:r>
            <a:r>
              <a:rPr lang="en-US" sz="2800" dirty="0" err="1"/>
              <a:t>thủy</a:t>
            </a:r>
            <a:r>
              <a:rPr lang="en-US" sz="2800" dirty="0"/>
              <a:t> </a:t>
            </a:r>
            <a:r>
              <a:rPr lang="en-US" sz="2800" dirty="0" err="1"/>
              <a:t>tinh</a:t>
            </a:r>
            <a:r>
              <a:rPr lang="en-US" sz="2800" dirty="0"/>
              <a:t> </a:t>
            </a:r>
            <a:r>
              <a:rPr lang="en-US" sz="2800" dirty="0" err="1"/>
              <a:t>trong</a:t>
            </a:r>
            <a:r>
              <a:rPr lang="en-US" sz="2800" dirty="0"/>
              <a:t> </a:t>
            </a:r>
            <a:r>
              <a:rPr lang="en-US" sz="2800" dirty="0" err="1"/>
              <a:t>suốt</a:t>
            </a:r>
            <a:r>
              <a:rPr lang="en-US" sz="2800" dirty="0"/>
              <a:t> </a:t>
            </a:r>
            <a:r>
              <a:rPr lang="en-US" sz="2800" dirty="0" err="1"/>
              <a:t>đựng</a:t>
            </a:r>
            <a:r>
              <a:rPr lang="en-US" sz="2800" dirty="0"/>
              <a:t> </a:t>
            </a:r>
            <a:r>
              <a:rPr lang="en-US" sz="2800" dirty="0" err="1"/>
              <a:t>bột</a:t>
            </a:r>
            <a:r>
              <a:rPr lang="en-US" sz="2800" dirty="0"/>
              <a:t> </a:t>
            </a:r>
            <a:r>
              <a:rPr lang="en-US" sz="2800" dirty="0" err="1"/>
              <a:t>mịn</a:t>
            </a:r>
            <a:r>
              <a:rPr lang="en-US" sz="2800" dirty="0"/>
              <a:t>.</a:t>
            </a:r>
          </a:p>
        </p:txBody>
      </p:sp>
      <p:sp>
        <p:nvSpPr>
          <p:cNvPr id="4" name="Title 3">
            <a:extLst>
              <a:ext uri="{FF2B5EF4-FFF2-40B4-BE49-F238E27FC236}">
                <a16:creationId xmlns:a16="http://schemas.microsoft.com/office/drawing/2014/main" id="{B8440795-A4F4-A006-592A-E5AB4D8BADEC}"/>
              </a:ext>
            </a:extLst>
          </p:cNvPr>
          <p:cNvSpPr>
            <a:spLocks noGrp="1"/>
          </p:cNvSpPr>
          <p:nvPr>
            <p:ph type="title"/>
          </p:nvPr>
        </p:nvSpPr>
        <p:spPr>
          <a:xfrm>
            <a:off x="680134" y="804118"/>
            <a:ext cx="8463866" cy="536577"/>
          </a:xfrm>
        </p:spPr>
        <p:txBody>
          <a:bodyPr>
            <a:normAutofit fontScale="90000"/>
          </a:bodyPr>
          <a:lstStyle/>
          <a:p>
            <a:r>
              <a:rPr lang="en-US" sz="2800" dirty="0"/>
              <a:t>2. </a:t>
            </a:r>
            <a:r>
              <a:rPr lang="en-US" sz="2800" dirty="0" err="1"/>
              <a:t>Tác</a:t>
            </a:r>
            <a:r>
              <a:rPr lang="en-US" sz="2800" dirty="0"/>
              <a:t> </a:t>
            </a:r>
            <a:r>
              <a:rPr lang="en-US" sz="2800" dirty="0" err="1"/>
              <a:t>dụng</a:t>
            </a:r>
            <a:r>
              <a:rPr lang="en-US" sz="2800" dirty="0"/>
              <a:t> </a:t>
            </a:r>
            <a:r>
              <a:rPr lang="en-US" sz="2800" dirty="0" err="1"/>
              <a:t>của</a:t>
            </a:r>
            <a:r>
              <a:rPr lang="en-US" sz="2800" dirty="0"/>
              <a:t> </a:t>
            </a:r>
            <a:r>
              <a:rPr lang="en-US" sz="2800" dirty="0" err="1"/>
              <a:t>áp</a:t>
            </a:r>
            <a:r>
              <a:rPr lang="en-US" sz="2800" dirty="0"/>
              <a:t> </a:t>
            </a:r>
            <a:r>
              <a:rPr lang="en-US" sz="2800" dirty="0" err="1"/>
              <a:t>lực</a:t>
            </a:r>
            <a:r>
              <a:rPr lang="en-US" sz="2800" dirty="0"/>
              <a:t> </a:t>
            </a:r>
            <a:r>
              <a:rPr lang="en-US" sz="2800" dirty="0" err="1"/>
              <a:t>phụ</a:t>
            </a:r>
            <a:r>
              <a:rPr lang="en-US" sz="2800" dirty="0"/>
              <a:t> </a:t>
            </a:r>
            <a:r>
              <a:rPr lang="en-US" sz="2800" dirty="0" err="1"/>
              <a:t>thuộc</a:t>
            </a:r>
            <a:r>
              <a:rPr lang="en-US" sz="2800" dirty="0"/>
              <a:t> </a:t>
            </a:r>
            <a:r>
              <a:rPr lang="en-US" sz="2800" dirty="0" err="1"/>
              <a:t>vào</a:t>
            </a:r>
            <a:r>
              <a:rPr lang="en-US" sz="2800" dirty="0"/>
              <a:t> </a:t>
            </a:r>
            <a:r>
              <a:rPr lang="en-US" sz="2800" dirty="0" err="1"/>
              <a:t>những</a:t>
            </a:r>
            <a:r>
              <a:rPr lang="en-US" sz="2800" dirty="0"/>
              <a:t> </a:t>
            </a:r>
            <a:r>
              <a:rPr lang="en-US" sz="2800" dirty="0" err="1"/>
              <a:t>yêu</a:t>
            </a:r>
            <a:r>
              <a:rPr lang="en-US" sz="2800" dirty="0"/>
              <a:t> </a:t>
            </a:r>
            <a:r>
              <a:rPr lang="en-US" sz="2800" dirty="0" err="1"/>
              <a:t>tố</a:t>
            </a:r>
            <a:r>
              <a:rPr lang="en-US" sz="2800" dirty="0"/>
              <a:t> </a:t>
            </a:r>
            <a:r>
              <a:rPr lang="en-US" sz="2800" dirty="0" err="1"/>
              <a:t>nào</a:t>
            </a:r>
            <a:r>
              <a:rPr lang="en-US" sz="2800" dirty="0"/>
              <a:t>? </a:t>
            </a:r>
          </a:p>
        </p:txBody>
      </p:sp>
      <p:pic>
        <p:nvPicPr>
          <p:cNvPr id="7" name="Picture 6">
            <a:extLst>
              <a:ext uri="{FF2B5EF4-FFF2-40B4-BE49-F238E27FC236}">
                <a16:creationId xmlns:a16="http://schemas.microsoft.com/office/drawing/2014/main" id="{633D49DC-CF4A-FF05-31D4-C621210FB0AA}"/>
              </a:ext>
            </a:extLst>
          </p:cNvPr>
          <p:cNvPicPr>
            <a:picLocks noChangeAspect="1"/>
          </p:cNvPicPr>
          <p:nvPr/>
        </p:nvPicPr>
        <p:blipFill>
          <a:blip r:embed="rId2"/>
          <a:stretch>
            <a:fillRect/>
          </a:stretch>
        </p:blipFill>
        <p:spPr>
          <a:xfrm>
            <a:off x="5085680" y="1615164"/>
            <a:ext cx="5968529" cy="2227716"/>
          </a:xfrm>
          <a:prstGeom prst="rect">
            <a:avLst/>
          </a:prstGeom>
        </p:spPr>
      </p:pic>
      <p:graphicFrame>
        <p:nvGraphicFramePr>
          <p:cNvPr id="9" name="Table 8">
            <a:extLst>
              <a:ext uri="{FF2B5EF4-FFF2-40B4-BE49-F238E27FC236}">
                <a16:creationId xmlns:a16="http://schemas.microsoft.com/office/drawing/2014/main" id="{243381C7-A7DA-A8AF-0D3E-B739BB38ECDF}"/>
              </a:ext>
            </a:extLst>
          </p:cNvPr>
          <p:cNvGraphicFramePr>
            <a:graphicFrameLocks noGrp="1"/>
          </p:cNvGraphicFramePr>
          <p:nvPr>
            <p:extLst>
              <p:ext uri="{D42A27DB-BD31-4B8C-83A1-F6EECF244321}">
                <p14:modId xmlns:p14="http://schemas.microsoft.com/office/powerpoint/2010/main" val="3430856710"/>
              </p:ext>
            </p:extLst>
          </p:nvPr>
        </p:nvGraphicFramePr>
        <p:xfrm>
          <a:off x="5042137" y="4160657"/>
          <a:ext cx="6400800" cy="1522017"/>
        </p:xfrm>
        <a:graphic>
          <a:graphicData uri="http://schemas.openxmlformats.org/drawingml/2006/table">
            <a:tbl>
              <a:tblPr firstRow="1" firstCol="1" bandRow="1">
                <a:tableStyleId>{B301B821-A1FF-4177-AEE7-76D212191A09}</a:tableStyleId>
              </a:tblPr>
              <a:tblGrid>
                <a:gridCol w="2133140">
                  <a:extLst>
                    <a:ext uri="{9D8B030D-6E8A-4147-A177-3AD203B41FA5}">
                      <a16:colId xmlns:a16="http://schemas.microsoft.com/office/drawing/2014/main" val="3829512257"/>
                    </a:ext>
                  </a:extLst>
                </a:gridCol>
                <a:gridCol w="2462209">
                  <a:extLst>
                    <a:ext uri="{9D8B030D-6E8A-4147-A177-3AD203B41FA5}">
                      <a16:colId xmlns:a16="http://schemas.microsoft.com/office/drawing/2014/main" val="2212648639"/>
                    </a:ext>
                  </a:extLst>
                </a:gridCol>
                <a:gridCol w="1805451">
                  <a:extLst>
                    <a:ext uri="{9D8B030D-6E8A-4147-A177-3AD203B41FA5}">
                      <a16:colId xmlns:a16="http://schemas.microsoft.com/office/drawing/2014/main" val="2681088245"/>
                    </a:ext>
                  </a:extLst>
                </a:gridCol>
              </a:tblGrid>
              <a:tr h="680769">
                <a:tc>
                  <a:txBody>
                    <a:bodyPr/>
                    <a:lstStyle/>
                    <a:p>
                      <a:pPr algn="ctr">
                        <a:lnSpc>
                          <a:spcPct val="115000"/>
                        </a:lnSpc>
                      </a:pPr>
                      <a:r>
                        <a:rPr lang="de-DE" sz="2400" dirty="0">
                          <a:effectLst/>
                        </a:rPr>
                        <a:t>Áp lực (F)</a:t>
                      </a:r>
                      <a:endPar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de-DE" sz="2300" baseline="0" dirty="0">
                          <a:effectLst/>
                        </a:rPr>
                        <a:t>Diện tích bị ép (S)</a:t>
                      </a:r>
                      <a:endParaRPr lang="en-US" sz="2300" baseline="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de-DE" sz="2400" dirty="0">
                          <a:effectLst/>
                        </a:rPr>
                        <a:t>Độ lún (h)</a:t>
                      </a:r>
                      <a:endPar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8017764"/>
                  </a:ext>
                </a:extLst>
              </a:tr>
              <a:tr h="370814">
                <a:tc>
                  <a:txBody>
                    <a:bodyPr/>
                    <a:lstStyle/>
                    <a:p>
                      <a:pPr algn="ctr">
                        <a:lnSpc>
                          <a:spcPct val="115000"/>
                        </a:lnSpc>
                      </a:pPr>
                      <a:r>
                        <a:rPr lang="de-DE" sz="2400" b="1" dirty="0">
                          <a:effectLst/>
                        </a:rPr>
                        <a:t>F</a:t>
                      </a:r>
                      <a:r>
                        <a:rPr lang="de-DE" sz="2400" b="1" baseline="-25000" dirty="0">
                          <a:effectLst/>
                        </a:rPr>
                        <a:t>b </a:t>
                      </a:r>
                      <a:r>
                        <a:rPr lang="de-DE" sz="2400" b="1" baseline="0" dirty="0">
                          <a:effectLst/>
                          <a:sym typeface="Wingdings" panose="05000000000000000000" pitchFamily="2" charset="2"/>
                        </a:rPr>
                        <a:t>......</a:t>
                      </a:r>
                      <a:r>
                        <a:rPr lang="de-DE" sz="2400" b="1" dirty="0">
                          <a:effectLst/>
                        </a:rPr>
                        <a:t> F</a:t>
                      </a:r>
                      <a:r>
                        <a:rPr lang="de-DE" sz="2400" b="1" baseline="-25000" dirty="0">
                          <a:effectLst/>
                        </a:rPr>
                        <a:t>a</a:t>
                      </a:r>
                      <a:endParaRPr lang="en-US" sz="24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de-DE" sz="2400" b="1" dirty="0">
                          <a:effectLst/>
                        </a:rPr>
                        <a:t>S</a:t>
                      </a:r>
                      <a:r>
                        <a:rPr lang="de-DE" sz="2400" b="1" baseline="-25000" dirty="0">
                          <a:effectLst/>
                        </a:rPr>
                        <a:t>b</a:t>
                      </a:r>
                      <a:r>
                        <a:rPr lang="de-DE" sz="2400" b="1" dirty="0">
                          <a:effectLst/>
                        </a:rPr>
                        <a:t> </a:t>
                      </a:r>
                      <a:r>
                        <a:rPr lang="de-DE" sz="2400" b="1" baseline="0" dirty="0">
                          <a:effectLst/>
                        </a:rPr>
                        <a:t>......</a:t>
                      </a:r>
                      <a:r>
                        <a:rPr lang="de-DE" sz="2400" b="1" dirty="0">
                          <a:effectLst/>
                        </a:rPr>
                        <a:t> S</a:t>
                      </a:r>
                      <a:r>
                        <a:rPr lang="de-DE" sz="2400" b="1" baseline="-25000" dirty="0">
                          <a:effectLst/>
                        </a:rPr>
                        <a:t>a</a:t>
                      </a:r>
                      <a:endParaRPr lang="en-US" sz="24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de-DE" sz="2400" b="1" dirty="0">
                          <a:effectLst/>
                        </a:rPr>
                        <a:t>h</a:t>
                      </a:r>
                      <a:r>
                        <a:rPr lang="de-DE" sz="2400" b="1" baseline="-25000" dirty="0">
                          <a:effectLst/>
                        </a:rPr>
                        <a:t>b</a:t>
                      </a:r>
                      <a:r>
                        <a:rPr lang="de-DE" sz="2400" b="1" dirty="0">
                          <a:effectLst/>
                        </a:rPr>
                        <a:t> </a:t>
                      </a:r>
                      <a:r>
                        <a:rPr lang="de-DE" sz="2400" b="1" baseline="0" dirty="0">
                          <a:effectLst/>
                        </a:rPr>
                        <a:t>......</a:t>
                      </a:r>
                      <a:r>
                        <a:rPr lang="de-DE" sz="2400" b="1" dirty="0">
                          <a:effectLst/>
                        </a:rPr>
                        <a:t> h</a:t>
                      </a:r>
                      <a:r>
                        <a:rPr lang="de-DE" sz="2400" b="1" baseline="-25000" dirty="0">
                          <a:effectLst/>
                        </a:rPr>
                        <a:t>a</a:t>
                      </a:r>
                      <a:endParaRPr lang="en-US" sz="24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2645643"/>
                  </a:ext>
                </a:extLst>
              </a:tr>
              <a:tr h="370814">
                <a:tc>
                  <a:txBody>
                    <a:bodyPr/>
                    <a:lstStyle/>
                    <a:p>
                      <a:pPr algn="ctr">
                        <a:lnSpc>
                          <a:spcPct val="115000"/>
                        </a:lnSpc>
                      </a:pPr>
                      <a:r>
                        <a:rPr lang="de-DE" sz="2400" b="1" dirty="0">
                          <a:effectLst/>
                        </a:rPr>
                        <a:t>F</a:t>
                      </a:r>
                      <a:r>
                        <a:rPr lang="de-DE" sz="2400" b="1" baseline="-25000" dirty="0">
                          <a:effectLst/>
                        </a:rPr>
                        <a:t>c</a:t>
                      </a:r>
                      <a:r>
                        <a:rPr lang="de-DE" sz="2400" b="1" dirty="0">
                          <a:effectLst/>
                        </a:rPr>
                        <a:t> </a:t>
                      </a:r>
                      <a:r>
                        <a:rPr lang="de-DE" sz="2400" b="1" baseline="0" dirty="0">
                          <a:effectLst/>
                        </a:rPr>
                        <a:t>......</a:t>
                      </a:r>
                      <a:r>
                        <a:rPr lang="de-DE" sz="2400" b="1" dirty="0">
                          <a:effectLst/>
                        </a:rPr>
                        <a:t> F</a:t>
                      </a:r>
                      <a:r>
                        <a:rPr lang="de-DE" sz="2400" b="1" baseline="-25000" dirty="0">
                          <a:effectLst/>
                        </a:rPr>
                        <a:t>a</a:t>
                      </a:r>
                      <a:endParaRPr lang="en-US" sz="24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de-DE" sz="2400" b="1" dirty="0">
                          <a:effectLst/>
                        </a:rPr>
                        <a:t>S</a:t>
                      </a:r>
                      <a:r>
                        <a:rPr lang="de-DE" sz="2400" b="1" baseline="-25000" dirty="0">
                          <a:effectLst/>
                        </a:rPr>
                        <a:t>c</a:t>
                      </a:r>
                      <a:r>
                        <a:rPr lang="de-DE" sz="2400" b="1" dirty="0">
                          <a:effectLst/>
                        </a:rPr>
                        <a:t> </a:t>
                      </a:r>
                      <a:r>
                        <a:rPr lang="de-DE" sz="2400" b="1" baseline="0" dirty="0">
                          <a:effectLst/>
                        </a:rPr>
                        <a:t>......</a:t>
                      </a:r>
                      <a:r>
                        <a:rPr lang="de-DE" sz="2400" b="1" dirty="0">
                          <a:effectLst/>
                        </a:rPr>
                        <a:t> S</a:t>
                      </a:r>
                      <a:r>
                        <a:rPr lang="de-DE" sz="2400" b="1" baseline="-25000" dirty="0">
                          <a:effectLst/>
                        </a:rPr>
                        <a:t>a</a:t>
                      </a:r>
                      <a:endParaRPr lang="en-US" sz="24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de-DE" sz="2400" b="1" dirty="0">
                          <a:effectLst/>
                        </a:rPr>
                        <a:t>h</a:t>
                      </a:r>
                      <a:r>
                        <a:rPr lang="de-DE" sz="2400" b="1" baseline="-25000" dirty="0">
                          <a:effectLst/>
                        </a:rPr>
                        <a:t>c</a:t>
                      </a:r>
                      <a:r>
                        <a:rPr lang="de-DE" sz="2400" b="1" dirty="0">
                          <a:effectLst/>
                        </a:rPr>
                        <a:t> </a:t>
                      </a:r>
                      <a:r>
                        <a:rPr lang="de-DE" sz="2400" b="1" baseline="0" dirty="0">
                          <a:effectLst/>
                        </a:rPr>
                        <a:t>......</a:t>
                      </a:r>
                      <a:r>
                        <a:rPr lang="de-DE" sz="2400" b="1" dirty="0">
                          <a:effectLst/>
                        </a:rPr>
                        <a:t> h</a:t>
                      </a:r>
                      <a:r>
                        <a:rPr lang="de-DE" sz="2400" b="1" baseline="-25000" dirty="0">
                          <a:effectLst/>
                        </a:rPr>
                        <a:t>a</a:t>
                      </a:r>
                      <a:endParaRPr lang="en-US" sz="24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5509538"/>
                  </a:ext>
                </a:extLst>
              </a:tr>
            </a:tbl>
          </a:graphicData>
        </a:graphic>
      </p:graphicFrame>
      <p:sp>
        <p:nvSpPr>
          <p:cNvPr id="10" name="Text Placeholder 2">
            <a:extLst>
              <a:ext uri="{FF2B5EF4-FFF2-40B4-BE49-F238E27FC236}">
                <a16:creationId xmlns:a16="http://schemas.microsoft.com/office/drawing/2014/main" id="{38C3E3A2-1DD7-F4E5-9CBD-42BBADCE5580}"/>
              </a:ext>
            </a:extLst>
          </p:cNvPr>
          <p:cNvSpPr txBox="1">
            <a:spLocks/>
          </p:cNvSpPr>
          <p:nvPr/>
        </p:nvSpPr>
        <p:spPr>
          <a:xfrm>
            <a:off x="680133" y="4568991"/>
            <a:ext cx="4080551" cy="142239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tx1"/>
                </a:solidFill>
                <a:latin typeface="Times New Roman" panose="02020603050405020304" pitchFamily="18" charset="0"/>
                <a:ea typeface="+mn-ea"/>
                <a:cs typeface="Times New Roman" panose="02020603050405020304" pitchFamily="18"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Times New Roman" panose="02020603050405020304" pitchFamily="18" charset="0"/>
                <a:ea typeface="+mn-ea"/>
                <a:cs typeface="Times New Roman" panose="02020603050405020304" pitchFamily="18"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Times New Roman" panose="02020603050405020304" pitchFamily="18" charset="0"/>
                <a:ea typeface="+mn-ea"/>
                <a:cs typeface="Times New Roman" panose="02020603050405020304" pitchFamily="18"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Times New Roman" panose="02020603050405020304" pitchFamily="18" charset="0"/>
                <a:ea typeface="+mn-ea"/>
                <a:cs typeface="Times New Roman" panose="02020603050405020304" pitchFamily="18"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Times New Roman" panose="02020603050405020304" pitchFamily="18" charset="0"/>
                <a:ea typeface="+mn-ea"/>
                <a:cs typeface="Times New Roman" panose="02020603050405020304" pitchFamily="18"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just"/>
            <a:r>
              <a:rPr lang="en-US" sz="2800" dirty="0">
                <a:effectLst/>
                <a:ea typeface="Arial" panose="020B0604020202020204" pitchFamily="34" charset="0"/>
              </a:rPr>
              <a:t>HS </a:t>
            </a:r>
            <a:r>
              <a:rPr lang="en-US" sz="2800" dirty="0" err="1">
                <a:effectLst/>
                <a:ea typeface="Arial" panose="020B0604020202020204" pitchFamily="34" charset="0"/>
              </a:rPr>
              <a:t>hoạt</a:t>
            </a:r>
            <a:r>
              <a:rPr lang="en-US" sz="2800" dirty="0">
                <a:effectLst/>
                <a:ea typeface="Arial" panose="020B0604020202020204" pitchFamily="34" charset="0"/>
              </a:rPr>
              <a:t> </a:t>
            </a:r>
            <a:r>
              <a:rPr lang="en-US" sz="2800" dirty="0" err="1">
                <a:effectLst/>
                <a:ea typeface="Arial" panose="020B0604020202020204" pitchFamily="34" charset="0"/>
              </a:rPr>
              <a:t>động</a:t>
            </a:r>
            <a:r>
              <a:rPr lang="en-US" sz="2800" dirty="0">
                <a:effectLst/>
                <a:ea typeface="Arial" panose="020B0604020202020204" pitchFamily="34" charset="0"/>
              </a:rPr>
              <a:t> </a:t>
            </a:r>
            <a:r>
              <a:rPr lang="en-US" sz="2800" dirty="0" err="1">
                <a:effectLst/>
                <a:ea typeface="Arial" panose="020B0604020202020204" pitchFamily="34" charset="0"/>
              </a:rPr>
              <a:t>nhóm</a:t>
            </a:r>
            <a:r>
              <a:rPr lang="en-US" sz="2800" dirty="0">
                <a:effectLst/>
                <a:ea typeface="Arial" panose="020B0604020202020204" pitchFamily="34" charset="0"/>
              </a:rPr>
              <a:t> </a:t>
            </a:r>
            <a:r>
              <a:rPr lang="en-US" sz="2800" dirty="0" err="1">
                <a:effectLst/>
                <a:ea typeface="Calibri" panose="020F0502020204030204" pitchFamily="34" charset="0"/>
              </a:rPr>
              <a:t>thiết</a:t>
            </a:r>
            <a:r>
              <a:rPr lang="en-US" sz="2800" dirty="0">
                <a:effectLst/>
                <a:ea typeface="Calibri" panose="020F0502020204030204" pitchFamily="34" charset="0"/>
              </a:rPr>
              <a:t> </a:t>
            </a:r>
            <a:r>
              <a:rPr lang="en-US" sz="2800" dirty="0" err="1">
                <a:effectLst/>
                <a:ea typeface="Calibri" panose="020F0502020204030204" pitchFamily="34" charset="0"/>
              </a:rPr>
              <a:t>kế</a:t>
            </a:r>
            <a:r>
              <a:rPr lang="en-US" sz="2800" dirty="0">
                <a:effectLst/>
                <a:ea typeface="Calibri" panose="020F0502020204030204" pitchFamily="34" charset="0"/>
              </a:rPr>
              <a:t> </a:t>
            </a:r>
            <a:r>
              <a:rPr lang="en-US" sz="2800" dirty="0" err="1">
                <a:effectLst/>
                <a:ea typeface="Calibri" panose="020F0502020204030204" pitchFamily="34" charset="0"/>
              </a:rPr>
              <a:t>phương</a:t>
            </a:r>
            <a:r>
              <a:rPr lang="en-US" sz="2800" dirty="0">
                <a:effectLst/>
                <a:ea typeface="Calibri" panose="020F0502020204030204" pitchFamily="34" charset="0"/>
              </a:rPr>
              <a:t> </a:t>
            </a:r>
            <a:r>
              <a:rPr lang="en-US" sz="2800" dirty="0" err="1">
                <a:effectLst/>
                <a:ea typeface="Calibri" panose="020F0502020204030204" pitchFamily="34" charset="0"/>
              </a:rPr>
              <a:t>án</a:t>
            </a:r>
            <a:r>
              <a:rPr lang="en-US" sz="2800" dirty="0">
                <a:effectLst/>
                <a:ea typeface="Calibri" panose="020F0502020204030204" pitchFamily="34" charset="0"/>
              </a:rPr>
              <a:t> </a:t>
            </a:r>
            <a:r>
              <a:rPr lang="en-US" sz="2800" dirty="0" err="1">
                <a:effectLst/>
                <a:ea typeface="Calibri" panose="020F0502020204030204" pitchFamily="34" charset="0"/>
              </a:rPr>
              <a:t>thí</a:t>
            </a:r>
            <a:r>
              <a:rPr lang="en-US" sz="2800" dirty="0">
                <a:effectLst/>
                <a:ea typeface="Calibri" panose="020F0502020204030204" pitchFamily="34" charset="0"/>
              </a:rPr>
              <a:t> </a:t>
            </a:r>
            <a:r>
              <a:rPr lang="en-US" sz="2800" dirty="0" err="1">
                <a:effectLst/>
                <a:ea typeface="Calibri" panose="020F0502020204030204" pitchFamily="34" charset="0"/>
              </a:rPr>
              <a:t>nghiệm</a:t>
            </a:r>
            <a:r>
              <a:rPr lang="en-US" sz="2800" dirty="0">
                <a:ea typeface="Calibri" panose="020F0502020204030204" pitchFamily="34" charset="0"/>
              </a:rPr>
              <a:t>, </a:t>
            </a:r>
            <a:r>
              <a:rPr lang="en-US" sz="2800" dirty="0" err="1">
                <a:effectLst/>
                <a:ea typeface="Times New Roman" panose="02020603050405020304" pitchFamily="18" charset="0"/>
              </a:rPr>
              <a:t>tiến</a:t>
            </a:r>
            <a:r>
              <a:rPr lang="en-US" sz="2800" dirty="0">
                <a:effectLst/>
                <a:ea typeface="Times New Roman" panose="02020603050405020304" pitchFamily="18" charset="0"/>
              </a:rPr>
              <a:t> </a:t>
            </a:r>
            <a:r>
              <a:rPr lang="en-US" sz="2800" dirty="0" err="1">
                <a:effectLst/>
                <a:ea typeface="Times New Roman" panose="02020603050405020304" pitchFamily="18" charset="0"/>
              </a:rPr>
              <a:t>hành</a:t>
            </a:r>
            <a:r>
              <a:rPr lang="en-US" sz="2800" dirty="0">
                <a:effectLst/>
                <a:ea typeface="Times New Roman" panose="02020603050405020304" pitchFamily="18" charset="0"/>
              </a:rPr>
              <a:t> </a:t>
            </a:r>
            <a:r>
              <a:rPr lang="en-US" sz="2800" dirty="0" err="1">
                <a:effectLst/>
                <a:ea typeface="Times New Roman" panose="02020603050405020304" pitchFamily="18" charset="0"/>
              </a:rPr>
              <a:t>thí</a:t>
            </a:r>
            <a:r>
              <a:rPr lang="en-US" sz="2800" dirty="0">
                <a:effectLst/>
                <a:ea typeface="Times New Roman" panose="02020603050405020304" pitchFamily="18" charset="0"/>
              </a:rPr>
              <a:t> </a:t>
            </a:r>
            <a:r>
              <a:rPr lang="en-US" sz="2800" dirty="0" err="1">
                <a:effectLst/>
                <a:ea typeface="Times New Roman" panose="02020603050405020304" pitchFamily="18" charset="0"/>
              </a:rPr>
              <a:t>nghiệm</a:t>
            </a:r>
            <a:r>
              <a:rPr lang="en-US" sz="2800" dirty="0">
                <a:effectLst/>
                <a:ea typeface="Times New Roman" panose="02020603050405020304" pitchFamily="18" charset="0"/>
              </a:rPr>
              <a:t> </a:t>
            </a:r>
            <a:r>
              <a:rPr lang="en-US" sz="2800" dirty="0" err="1">
                <a:effectLst/>
                <a:ea typeface="Times New Roman" panose="02020603050405020304" pitchFamily="18" charset="0"/>
              </a:rPr>
              <a:t>và</a:t>
            </a:r>
            <a:r>
              <a:rPr lang="en-US" sz="2800" dirty="0">
                <a:effectLst/>
                <a:ea typeface="Times New Roman" panose="02020603050405020304" pitchFamily="18" charset="0"/>
              </a:rPr>
              <a:t> </a:t>
            </a:r>
            <a:r>
              <a:rPr lang="en-US" sz="2800" dirty="0" err="1">
                <a:effectLst/>
                <a:ea typeface="Times New Roman" panose="02020603050405020304" pitchFamily="18" charset="0"/>
              </a:rPr>
              <a:t>hoàn</a:t>
            </a:r>
            <a:r>
              <a:rPr lang="en-US" sz="2800" dirty="0">
                <a:effectLst/>
                <a:ea typeface="Times New Roman" panose="02020603050405020304" pitchFamily="18" charset="0"/>
              </a:rPr>
              <a:t> </a:t>
            </a:r>
            <a:r>
              <a:rPr lang="en-US" sz="2800" dirty="0" err="1">
                <a:effectLst/>
                <a:ea typeface="Times New Roman" panose="02020603050405020304" pitchFamily="18" charset="0"/>
              </a:rPr>
              <a:t>thành</a:t>
            </a:r>
            <a:r>
              <a:rPr lang="en-US" sz="2800" dirty="0">
                <a:effectLst/>
                <a:ea typeface="Times New Roman" panose="02020603050405020304" pitchFamily="18" charset="0"/>
              </a:rPr>
              <a:t> </a:t>
            </a:r>
            <a:r>
              <a:rPr lang="en-US" sz="2800" dirty="0" err="1">
                <a:effectLst/>
                <a:ea typeface="Times New Roman" panose="02020603050405020304" pitchFamily="18" charset="0"/>
              </a:rPr>
              <a:t>theo</a:t>
            </a:r>
            <a:r>
              <a:rPr lang="en-US" sz="2800" dirty="0">
                <a:effectLst/>
                <a:ea typeface="Times New Roman" panose="02020603050405020304" pitchFamily="18" charset="0"/>
              </a:rPr>
              <a:t> </a:t>
            </a:r>
            <a:r>
              <a:rPr lang="en-US" sz="2800" dirty="0" err="1">
                <a:effectLst/>
                <a:ea typeface="Times New Roman" panose="02020603050405020304" pitchFamily="18" charset="0"/>
              </a:rPr>
              <a:t>mẫu</a:t>
            </a:r>
            <a:r>
              <a:rPr lang="en-US" sz="2800" dirty="0">
                <a:effectLst/>
                <a:ea typeface="Times New Roman" panose="02020603050405020304" pitchFamily="18" charset="0"/>
              </a:rPr>
              <a:t> </a:t>
            </a:r>
            <a:r>
              <a:rPr lang="en-US" sz="2800" dirty="0" err="1">
                <a:effectLst/>
                <a:ea typeface="Times New Roman" panose="02020603050405020304" pitchFamily="18" charset="0"/>
              </a:rPr>
              <a:t>bảng</a:t>
            </a:r>
            <a:r>
              <a:rPr lang="en-US" sz="2800" dirty="0">
                <a:effectLst/>
                <a:ea typeface="Times New Roman" panose="02020603050405020304" pitchFamily="18" charset="0"/>
              </a:rPr>
              <a:t> 15.1 SGK.</a:t>
            </a:r>
            <a:endParaRPr lang="en-US" sz="2800" dirty="0">
              <a:effectLst/>
              <a:ea typeface="Arial" panose="020B0604020202020204" pitchFamily="34" charset="0"/>
            </a:endParaRPr>
          </a:p>
          <a:p>
            <a:pPr algn="just"/>
            <a:endParaRPr lang="en-US" sz="2800" dirty="0"/>
          </a:p>
        </p:txBody>
      </p:sp>
      <p:sp>
        <p:nvSpPr>
          <p:cNvPr id="13" name="Text Placeholder 2">
            <a:extLst>
              <a:ext uri="{FF2B5EF4-FFF2-40B4-BE49-F238E27FC236}">
                <a16:creationId xmlns:a16="http://schemas.microsoft.com/office/drawing/2014/main" id="{828C69D7-539D-8254-F339-8A427EC68F70}"/>
              </a:ext>
            </a:extLst>
          </p:cNvPr>
          <p:cNvSpPr txBox="1">
            <a:spLocks/>
          </p:cNvSpPr>
          <p:nvPr/>
        </p:nvSpPr>
        <p:spPr>
          <a:xfrm>
            <a:off x="680132" y="5725339"/>
            <a:ext cx="11250611" cy="1079788"/>
          </a:xfrm>
          <a:prstGeom prst="rect">
            <a:avLst/>
          </a:prstGeom>
          <a:solidFill>
            <a:srgbClr val="0070C0"/>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tx1"/>
                </a:solidFill>
                <a:latin typeface="Times New Roman" panose="02020603050405020304" pitchFamily="18" charset="0"/>
                <a:ea typeface="+mn-ea"/>
                <a:cs typeface="Times New Roman" panose="02020603050405020304" pitchFamily="18"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Times New Roman" panose="02020603050405020304" pitchFamily="18" charset="0"/>
                <a:ea typeface="+mn-ea"/>
                <a:cs typeface="Times New Roman" panose="02020603050405020304" pitchFamily="18"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Times New Roman" panose="02020603050405020304" pitchFamily="18" charset="0"/>
                <a:ea typeface="+mn-ea"/>
                <a:cs typeface="Times New Roman" panose="02020603050405020304" pitchFamily="18"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Times New Roman" panose="02020603050405020304" pitchFamily="18" charset="0"/>
                <a:ea typeface="+mn-ea"/>
                <a:cs typeface="Times New Roman" panose="02020603050405020304" pitchFamily="18"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Times New Roman" panose="02020603050405020304" pitchFamily="18" charset="0"/>
                <a:ea typeface="+mn-ea"/>
                <a:cs typeface="Times New Roman" panose="02020603050405020304" pitchFamily="18"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just">
              <a:lnSpc>
                <a:spcPct val="120000"/>
              </a:lnSpc>
              <a:spcAft>
                <a:spcPts val="600"/>
              </a:spcAft>
              <a:tabLst>
                <a:tab pos="547370" algn="l"/>
              </a:tabLst>
            </a:pPr>
            <a:r>
              <a:rPr lang="en-US" sz="2800" b="1" dirty="0">
                <a:solidFill>
                  <a:schemeClr val="bg1"/>
                </a:solidFill>
                <a:effectLst/>
                <a:ea typeface="Calibri" panose="020F0502020204030204" pitchFamily="34" charset="0"/>
              </a:rPr>
              <a:t>?. </a:t>
            </a:r>
            <a:r>
              <a:rPr lang="en-US" sz="2800" b="1" dirty="0" err="1">
                <a:solidFill>
                  <a:schemeClr val="bg1"/>
                </a:solidFill>
                <a:effectLst/>
                <a:ea typeface="Calibri" panose="020F0502020204030204" pitchFamily="34" charset="0"/>
              </a:rPr>
              <a:t>Từ</a:t>
            </a:r>
            <a:r>
              <a:rPr lang="en-US" sz="2800" b="1" dirty="0">
                <a:solidFill>
                  <a:schemeClr val="bg1"/>
                </a:solidFill>
                <a:effectLst/>
                <a:ea typeface="Calibri" panose="020F0502020204030204" pitchFamily="34" charset="0"/>
              </a:rPr>
              <a:t> </a:t>
            </a:r>
            <a:r>
              <a:rPr lang="en-US" sz="2800" b="1" dirty="0" err="1">
                <a:solidFill>
                  <a:schemeClr val="bg1"/>
                </a:solidFill>
                <a:effectLst/>
                <a:ea typeface="Calibri" panose="020F0502020204030204" pitchFamily="34" charset="0"/>
              </a:rPr>
              <a:t>kết</a:t>
            </a:r>
            <a:r>
              <a:rPr lang="en-US" sz="2800" b="1" dirty="0">
                <a:solidFill>
                  <a:schemeClr val="bg1"/>
                </a:solidFill>
                <a:effectLst/>
                <a:ea typeface="Calibri" panose="020F0502020204030204" pitchFamily="34" charset="0"/>
              </a:rPr>
              <a:t> </a:t>
            </a:r>
            <a:r>
              <a:rPr lang="en-US" sz="2800" b="1" dirty="0" err="1">
                <a:solidFill>
                  <a:schemeClr val="bg1"/>
                </a:solidFill>
                <a:effectLst/>
                <a:ea typeface="Calibri" panose="020F0502020204030204" pitchFamily="34" charset="0"/>
              </a:rPr>
              <a:t>quả</a:t>
            </a:r>
            <a:r>
              <a:rPr lang="en-US" sz="2800" b="1" dirty="0">
                <a:solidFill>
                  <a:schemeClr val="bg1"/>
                </a:solidFill>
                <a:effectLst/>
                <a:ea typeface="Calibri" panose="020F0502020204030204" pitchFamily="34" charset="0"/>
              </a:rPr>
              <a:t> </a:t>
            </a:r>
            <a:r>
              <a:rPr lang="en-US" sz="2800" b="1" dirty="0" err="1">
                <a:solidFill>
                  <a:schemeClr val="bg1"/>
                </a:solidFill>
                <a:effectLst/>
                <a:ea typeface="Calibri" panose="020F0502020204030204" pitchFamily="34" charset="0"/>
              </a:rPr>
              <a:t>thí</a:t>
            </a:r>
            <a:r>
              <a:rPr lang="en-US" sz="2800" b="1" dirty="0">
                <a:solidFill>
                  <a:schemeClr val="bg1"/>
                </a:solidFill>
                <a:effectLst/>
                <a:ea typeface="Calibri" panose="020F0502020204030204" pitchFamily="34" charset="0"/>
              </a:rPr>
              <a:t> </a:t>
            </a:r>
            <a:r>
              <a:rPr lang="en-US" sz="2800" b="1" dirty="0" err="1">
                <a:solidFill>
                  <a:schemeClr val="bg1"/>
                </a:solidFill>
                <a:effectLst/>
                <a:ea typeface="Calibri" panose="020F0502020204030204" pitchFamily="34" charset="0"/>
              </a:rPr>
              <a:t>nghiệm</a:t>
            </a:r>
            <a:r>
              <a:rPr lang="en-US" sz="2800" b="1" dirty="0">
                <a:solidFill>
                  <a:schemeClr val="bg1"/>
                </a:solidFill>
                <a:effectLst/>
                <a:ea typeface="Calibri" panose="020F0502020204030204" pitchFamily="34" charset="0"/>
              </a:rPr>
              <a:t> </a:t>
            </a:r>
            <a:r>
              <a:rPr lang="en-US" sz="2800" b="1" dirty="0" err="1">
                <a:solidFill>
                  <a:schemeClr val="bg1"/>
                </a:solidFill>
                <a:effectLst/>
                <a:ea typeface="Calibri" panose="020F0502020204030204" pitchFamily="34" charset="0"/>
              </a:rPr>
              <a:t>trên</a:t>
            </a:r>
            <a:r>
              <a:rPr lang="en-US" sz="2800" b="1" dirty="0">
                <a:solidFill>
                  <a:schemeClr val="bg1"/>
                </a:solidFill>
                <a:effectLst/>
                <a:ea typeface="Calibri" panose="020F0502020204030204" pitchFamily="34" charset="0"/>
              </a:rPr>
              <a:t> </a:t>
            </a:r>
            <a:r>
              <a:rPr lang="en-US" sz="2800" b="1" dirty="0" err="1">
                <a:solidFill>
                  <a:schemeClr val="bg1"/>
                </a:solidFill>
                <a:effectLst/>
                <a:ea typeface="Calibri" panose="020F0502020204030204" pitchFamily="34" charset="0"/>
              </a:rPr>
              <a:t>có</a:t>
            </a:r>
            <a:r>
              <a:rPr lang="en-US" sz="2800" b="1" dirty="0">
                <a:solidFill>
                  <a:schemeClr val="bg1"/>
                </a:solidFill>
                <a:effectLst/>
                <a:ea typeface="Calibri" panose="020F0502020204030204" pitchFamily="34" charset="0"/>
              </a:rPr>
              <a:t> </a:t>
            </a:r>
            <a:r>
              <a:rPr lang="en-US" sz="2800" b="1" dirty="0" err="1">
                <a:solidFill>
                  <a:schemeClr val="bg1"/>
                </a:solidFill>
                <a:effectLst/>
                <a:ea typeface="Calibri" panose="020F0502020204030204" pitchFamily="34" charset="0"/>
              </a:rPr>
              <a:t>thể</a:t>
            </a:r>
            <a:r>
              <a:rPr lang="en-US" sz="2800" b="1" dirty="0">
                <a:solidFill>
                  <a:schemeClr val="bg1"/>
                </a:solidFill>
                <a:effectLst/>
                <a:ea typeface="Calibri" panose="020F0502020204030204" pitchFamily="34" charset="0"/>
              </a:rPr>
              <a:t> </a:t>
            </a:r>
            <a:r>
              <a:rPr lang="en-US" sz="2800" b="1" dirty="0" err="1">
                <a:solidFill>
                  <a:schemeClr val="bg1"/>
                </a:solidFill>
                <a:effectLst/>
                <a:ea typeface="Calibri" panose="020F0502020204030204" pitchFamily="34" charset="0"/>
              </a:rPr>
              <a:t>rút</a:t>
            </a:r>
            <a:r>
              <a:rPr lang="en-US" sz="2800" b="1" dirty="0">
                <a:solidFill>
                  <a:schemeClr val="bg1"/>
                </a:solidFill>
                <a:effectLst/>
                <a:ea typeface="Calibri" panose="020F0502020204030204" pitchFamily="34" charset="0"/>
              </a:rPr>
              <a:t> </a:t>
            </a:r>
            <a:r>
              <a:rPr lang="en-US" sz="2800" b="1" dirty="0" err="1">
                <a:solidFill>
                  <a:schemeClr val="bg1"/>
                </a:solidFill>
                <a:effectLst/>
                <a:ea typeface="Calibri" panose="020F0502020204030204" pitchFamily="34" charset="0"/>
              </a:rPr>
              <a:t>ra</a:t>
            </a:r>
            <a:r>
              <a:rPr lang="en-US" sz="2800" b="1" dirty="0">
                <a:solidFill>
                  <a:schemeClr val="bg1"/>
                </a:solidFill>
                <a:effectLst/>
                <a:ea typeface="Calibri" panose="020F0502020204030204" pitchFamily="34" charset="0"/>
              </a:rPr>
              <a:t> </a:t>
            </a:r>
            <a:r>
              <a:rPr lang="en-US" sz="2800" b="1" dirty="0" err="1">
                <a:solidFill>
                  <a:schemeClr val="bg1"/>
                </a:solidFill>
                <a:effectLst/>
                <a:ea typeface="Calibri" panose="020F0502020204030204" pitchFamily="34" charset="0"/>
              </a:rPr>
              <a:t>nhận</a:t>
            </a:r>
            <a:r>
              <a:rPr lang="en-US" sz="2800" b="1" dirty="0">
                <a:solidFill>
                  <a:schemeClr val="bg1"/>
                </a:solidFill>
                <a:effectLst/>
                <a:ea typeface="Calibri" panose="020F0502020204030204" pitchFamily="34" charset="0"/>
              </a:rPr>
              <a:t> </a:t>
            </a:r>
            <a:r>
              <a:rPr lang="en-US" sz="2800" b="1" dirty="0" err="1">
                <a:solidFill>
                  <a:schemeClr val="bg1"/>
                </a:solidFill>
                <a:effectLst/>
                <a:ea typeface="Calibri" panose="020F0502020204030204" pitchFamily="34" charset="0"/>
              </a:rPr>
              <a:t>xét</a:t>
            </a:r>
            <a:r>
              <a:rPr lang="en-US" sz="2800" b="1" dirty="0">
                <a:solidFill>
                  <a:schemeClr val="bg1"/>
                </a:solidFill>
                <a:effectLst/>
                <a:ea typeface="Calibri" panose="020F0502020204030204" pitchFamily="34" charset="0"/>
              </a:rPr>
              <a:t> </a:t>
            </a:r>
            <a:r>
              <a:rPr lang="en-US" sz="2800" b="1" dirty="0" err="1">
                <a:solidFill>
                  <a:schemeClr val="bg1"/>
                </a:solidFill>
                <a:effectLst/>
                <a:ea typeface="Calibri" panose="020F0502020204030204" pitchFamily="34" charset="0"/>
              </a:rPr>
              <a:t>gì</a:t>
            </a:r>
            <a:r>
              <a:rPr lang="en-US" sz="2800" b="1" dirty="0">
                <a:solidFill>
                  <a:schemeClr val="bg1"/>
                </a:solidFill>
                <a:effectLst/>
                <a:ea typeface="Calibri" panose="020F0502020204030204" pitchFamily="34" charset="0"/>
              </a:rPr>
              <a:t> </a:t>
            </a:r>
            <a:r>
              <a:rPr lang="en-US" sz="2800" b="1" dirty="0" err="1">
                <a:solidFill>
                  <a:schemeClr val="bg1"/>
                </a:solidFill>
                <a:effectLst/>
                <a:ea typeface="Calibri" panose="020F0502020204030204" pitchFamily="34" charset="0"/>
              </a:rPr>
              <a:t>về</a:t>
            </a:r>
            <a:r>
              <a:rPr lang="en-US" sz="2800" b="1" dirty="0">
                <a:solidFill>
                  <a:schemeClr val="bg1"/>
                </a:solidFill>
                <a:effectLst/>
                <a:ea typeface="Calibri" panose="020F0502020204030204" pitchFamily="34" charset="0"/>
              </a:rPr>
              <a:t> </a:t>
            </a:r>
            <a:r>
              <a:rPr lang="en-US" sz="2800" b="1" dirty="0" err="1">
                <a:solidFill>
                  <a:schemeClr val="bg1"/>
                </a:solidFill>
                <a:effectLst/>
                <a:ea typeface="Calibri" panose="020F0502020204030204" pitchFamily="34" charset="0"/>
              </a:rPr>
              <a:t>các</a:t>
            </a:r>
            <a:r>
              <a:rPr lang="en-US" sz="2800" b="1" dirty="0">
                <a:solidFill>
                  <a:schemeClr val="bg1"/>
                </a:solidFill>
                <a:effectLst/>
                <a:ea typeface="Calibri" panose="020F0502020204030204" pitchFamily="34" charset="0"/>
              </a:rPr>
              <a:t> </a:t>
            </a:r>
            <a:r>
              <a:rPr lang="en-US" sz="2800" b="1" dirty="0" err="1">
                <a:solidFill>
                  <a:schemeClr val="bg1"/>
                </a:solidFill>
                <a:effectLst/>
                <a:ea typeface="Calibri" panose="020F0502020204030204" pitchFamily="34" charset="0"/>
              </a:rPr>
              <a:t>yếu</a:t>
            </a:r>
            <a:r>
              <a:rPr lang="en-US" sz="2800" b="1" dirty="0">
                <a:solidFill>
                  <a:schemeClr val="bg1"/>
                </a:solidFill>
                <a:effectLst/>
                <a:ea typeface="Calibri" panose="020F0502020204030204" pitchFamily="34" charset="0"/>
              </a:rPr>
              <a:t> </a:t>
            </a:r>
            <a:r>
              <a:rPr lang="en-US" sz="2800" b="1" dirty="0" err="1">
                <a:solidFill>
                  <a:schemeClr val="bg1"/>
                </a:solidFill>
                <a:effectLst/>
                <a:ea typeface="Calibri" panose="020F0502020204030204" pitchFamily="34" charset="0"/>
              </a:rPr>
              <a:t>tố</a:t>
            </a:r>
            <a:r>
              <a:rPr lang="en-US" sz="2800" b="1" dirty="0">
                <a:solidFill>
                  <a:schemeClr val="bg1"/>
                </a:solidFill>
                <a:effectLst/>
                <a:ea typeface="Calibri" panose="020F0502020204030204" pitchFamily="34" charset="0"/>
              </a:rPr>
              <a:t> </a:t>
            </a:r>
            <a:r>
              <a:rPr lang="en-US" sz="2800" b="1" dirty="0" err="1">
                <a:solidFill>
                  <a:schemeClr val="bg1"/>
                </a:solidFill>
                <a:effectLst/>
                <a:ea typeface="Calibri" panose="020F0502020204030204" pitchFamily="34" charset="0"/>
              </a:rPr>
              <a:t>ảnh</a:t>
            </a:r>
            <a:r>
              <a:rPr lang="en-US" sz="2800" b="1" dirty="0">
                <a:solidFill>
                  <a:schemeClr val="bg1"/>
                </a:solidFill>
                <a:effectLst/>
                <a:ea typeface="Calibri" panose="020F0502020204030204" pitchFamily="34" charset="0"/>
              </a:rPr>
              <a:t> </a:t>
            </a:r>
            <a:r>
              <a:rPr lang="en-US" sz="2800" b="1" dirty="0" err="1">
                <a:solidFill>
                  <a:schemeClr val="bg1"/>
                </a:solidFill>
                <a:effectLst/>
                <a:ea typeface="Calibri" panose="020F0502020204030204" pitchFamily="34" charset="0"/>
              </a:rPr>
              <a:t>hưởng</a:t>
            </a:r>
            <a:r>
              <a:rPr lang="en-US" sz="2800" b="1" dirty="0">
                <a:solidFill>
                  <a:schemeClr val="bg1"/>
                </a:solidFill>
                <a:effectLst/>
                <a:ea typeface="Calibri" panose="020F0502020204030204" pitchFamily="34" charset="0"/>
              </a:rPr>
              <a:t> </a:t>
            </a:r>
            <a:r>
              <a:rPr lang="en-US" sz="2800" b="1" dirty="0" err="1">
                <a:solidFill>
                  <a:schemeClr val="bg1"/>
                </a:solidFill>
                <a:effectLst/>
                <a:ea typeface="Calibri" panose="020F0502020204030204" pitchFamily="34" charset="0"/>
              </a:rPr>
              <a:t>đến</a:t>
            </a:r>
            <a:r>
              <a:rPr lang="en-US" sz="2800" b="1" dirty="0">
                <a:solidFill>
                  <a:schemeClr val="bg1"/>
                </a:solidFill>
                <a:effectLst/>
                <a:ea typeface="Calibri" panose="020F0502020204030204" pitchFamily="34" charset="0"/>
              </a:rPr>
              <a:t> </a:t>
            </a:r>
            <a:r>
              <a:rPr lang="en-US" sz="2800" b="1" dirty="0" err="1">
                <a:solidFill>
                  <a:schemeClr val="bg1"/>
                </a:solidFill>
                <a:effectLst/>
                <a:ea typeface="Calibri" panose="020F0502020204030204" pitchFamily="34" charset="0"/>
              </a:rPr>
              <a:t>độ</a:t>
            </a:r>
            <a:r>
              <a:rPr lang="en-US" sz="2800" b="1" dirty="0">
                <a:solidFill>
                  <a:schemeClr val="bg1"/>
                </a:solidFill>
                <a:effectLst/>
                <a:ea typeface="Calibri" panose="020F0502020204030204" pitchFamily="34" charset="0"/>
              </a:rPr>
              <a:t> </a:t>
            </a:r>
            <a:r>
              <a:rPr lang="en-US" sz="2800" b="1" dirty="0" err="1">
                <a:solidFill>
                  <a:schemeClr val="bg1"/>
                </a:solidFill>
                <a:effectLst/>
                <a:ea typeface="Calibri" panose="020F0502020204030204" pitchFamily="34" charset="0"/>
              </a:rPr>
              <a:t>lún</a:t>
            </a:r>
            <a:r>
              <a:rPr lang="en-US" sz="2800" b="1" dirty="0">
                <a:solidFill>
                  <a:schemeClr val="bg1"/>
                </a:solidFill>
                <a:effectLst/>
                <a:ea typeface="Calibri" panose="020F0502020204030204" pitchFamily="34" charset="0"/>
              </a:rPr>
              <a:t>?</a:t>
            </a:r>
            <a:endParaRPr lang="en-US" sz="2800" b="1" dirty="0">
              <a:solidFill>
                <a:schemeClr val="bg1"/>
              </a:solidFill>
              <a:effectLst/>
              <a:latin typeface="Segoe UI" panose="020B0502040204020203" pitchFamily="34" charset="0"/>
              <a:ea typeface="Segoe UI" panose="020B0502040204020203" pitchFamily="34" charset="0"/>
            </a:endParaRPr>
          </a:p>
        </p:txBody>
      </p:sp>
      <p:graphicFrame>
        <p:nvGraphicFramePr>
          <p:cNvPr id="17" name="Table 16">
            <a:extLst>
              <a:ext uri="{FF2B5EF4-FFF2-40B4-BE49-F238E27FC236}">
                <a16:creationId xmlns:a16="http://schemas.microsoft.com/office/drawing/2014/main" id="{962995F8-97F3-D9FC-6567-1AF1343723E7}"/>
              </a:ext>
            </a:extLst>
          </p:cNvPr>
          <p:cNvGraphicFramePr>
            <a:graphicFrameLocks noGrp="1"/>
          </p:cNvGraphicFramePr>
          <p:nvPr>
            <p:extLst>
              <p:ext uri="{D42A27DB-BD31-4B8C-83A1-F6EECF244321}">
                <p14:modId xmlns:p14="http://schemas.microsoft.com/office/powerpoint/2010/main" val="3141884987"/>
              </p:ext>
            </p:extLst>
          </p:nvPr>
        </p:nvGraphicFramePr>
        <p:xfrm>
          <a:off x="5021946" y="4762031"/>
          <a:ext cx="6400800" cy="981456"/>
        </p:xfrm>
        <a:graphic>
          <a:graphicData uri="http://schemas.openxmlformats.org/drawingml/2006/table">
            <a:tbl>
              <a:tblPr firstRow="1" firstCol="1" bandRow="1">
                <a:tableStyleId>{B301B821-A1FF-4177-AEE7-76D212191A09}</a:tableStyleId>
              </a:tblPr>
              <a:tblGrid>
                <a:gridCol w="2133140">
                  <a:extLst>
                    <a:ext uri="{9D8B030D-6E8A-4147-A177-3AD203B41FA5}">
                      <a16:colId xmlns:a16="http://schemas.microsoft.com/office/drawing/2014/main" val="3829512257"/>
                    </a:ext>
                  </a:extLst>
                </a:gridCol>
                <a:gridCol w="2462209">
                  <a:extLst>
                    <a:ext uri="{9D8B030D-6E8A-4147-A177-3AD203B41FA5}">
                      <a16:colId xmlns:a16="http://schemas.microsoft.com/office/drawing/2014/main" val="2212648639"/>
                    </a:ext>
                  </a:extLst>
                </a:gridCol>
                <a:gridCol w="1805451">
                  <a:extLst>
                    <a:ext uri="{9D8B030D-6E8A-4147-A177-3AD203B41FA5}">
                      <a16:colId xmlns:a16="http://schemas.microsoft.com/office/drawing/2014/main" val="2681088245"/>
                    </a:ext>
                  </a:extLst>
                </a:gridCol>
              </a:tblGrid>
              <a:tr h="344885">
                <a:tc>
                  <a:txBody>
                    <a:bodyPr/>
                    <a:lstStyle/>
                    <a:p>
                      <a:pPr algn="ctr">
                        <a:lnSpc>
                          <a:spcPct val="115000"/>
                        </a:lnSpc>
                      </a:pPr>
                      <a:r>
                        <a:rPr lang="de-DE" sz="2800" b="1" baseline="0" dirty="0">
                          <a:solidFill>
                            <a:srgbClr val="0070C0"/>
                          </a:solidFill>
                          <a:effectLst/>
                          <a:latin typeface="Times New Roman" panose="02020603050405020304" pitchFamily="18" charset="0"/>
                          <a:ea typeface="Times New Roman" panose="02020603050405020304" pitchFamily="18" charset="0"/>
                        </a:rPr>
                        <a:t>&gt; </a:t>
                      </a:r>
                      <a:endParaRPr lang="en-US" sz="2800" b="1" baseline="0" dirty="0">
                        <a:solidFill>
                          <a:srgbClr val="0070C0"/>
                        </a:solidFill>
                        <a:effectLst/>
                        <a:latin typeface="Arial" panose="020B0604020202020204" pitchFamily="34" charset="0"/>
                        <a:ea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pPr>
                      <a:r>
                        <a:rPr lang="de-DE" sz="2800" b="1" baseline="0" dirty="0">
                          <a:solidFill>
                            <a:srgbClr val="0070C0"/>
                          </a:solidFill>
                          <a:effectLst/>
                          <a:latin typeface="Times New Roman" panose="02020603050405020304" pitchFamily="18" charset="0"/>
                          <a:ea typeface="Times New Roman" panose="02020603050405020304" pitchFamily="18" charset="0"/>
                        </a:rPr>
                        <a:t>=</a:t>
                      </a:r>
                      <a:endParaRPr lang="en-US" sz="2800" b="1" baseline="0" dirty="0">
                        <a:solidFill>
                          <a:srgbClr val="0070C0"/>
                        </a:solidFill>
                        <a:effectLst/>
                        <a:latin typeface="Arial" panose="020B0604020202020204" pitchFamily="34" charset="0"/>
                        <a:ea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pPr>
                      <a:r>
                        <a:rPr lang="de-DE" sz="2800" b="1" baseline="0" dirty="0">
                          <a:solidFill>
                            <a:srgbClr val="0070C0"/>
                          </a:solidFill>
                          <a:effectLst/>
                          <a:latin typeface="Times New Roman" panose="02020603050405020304" pitchFamily="18" charset="0"/>
                          <a:ea typeface="Times New Roman" panose="02020603050405020304" pitchFamily="18" charset="0"/>
                        </a:rPr>
                        <a:t>&gt; </a:t>
                      </a:r>
                      <a:endParaRPr lang="en-US" sz="2800" b="1" baseline="0" dirty="0">
                        <a:solidFill>
                          <a:srgbClr val="0070C0"/>
                        </a:solidFill>
                        <a:effectLst/>
                        <a:latin typeface="Arial" panose="020B0604020202020204" pitchFamily="34" charset="0"/>
                        <a:ea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2645643"/>
                  </a:ext>
                </a:extLst>
              </a:tr>
              <a:tr h="344885">
                <a:tc>
                  <a:txBody>
                    <a:bodyPr/>
                    <a:lstStyle/>
                    <a:p>
                      <a:pPr algn="ctr">
                        <a:lnSpc>
                          <a:spcPct val="115000"/>
                        </a:lnSpc>
                      </a:pPr>
                      <a:r>
                        <a:rPr lang="de-DE" sz="2800" b="1" baseline="0" dirty="0">
                          <a:solidFill>
                            <a:srgbClr val="0070C0"/>
                          </a:solidFill>
                          <a:effectLst/>
                          <a:latin typeface="Times New Roman" panose="02020603050405020304" pitchFamily="18" charset="0"/>
                          <a:ea typeface="Times New Roman" panose="02020603050405020304" pitchFamily="18" charset="0"/>
                        </a:rPr>
                        <a:t>=</a:t>
                      </a:r>
                      <a:endParaRPr lang="en-US" sz="2800" b="1" baseline="0" dirty="0">
                        <a:solidFill>
                          <a:srgbClr val="0070C0"/>
                        </a:solidFill>
                        <a:effectLst/>
                        <a:latin typeface="Arial" panose="020B0604020202020204" pitchFamily="34" charset="0"/>
                        <a:ea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pPr>
                      <a:r>
                        <a:rPr lang="de-DE" sz="2800" b="1" baseline="0" dirty="0">
                          <a:solidFill>
                            <a:srgbClr val="0070C0"/>
                          </a:solidFill>
                          <a:effectLst/>
                          <a:latin typeface="Times New Roman" panose="02020603050405020304" pitchFamily="18" charset="0"/>
                          <a:ea typeface="Times New Roman" panose="02020603050405020304" pitchFamily="18" charset="0"/>
                        </a:rPr>
                        <a:t>&lt;</a:t>
                      </a:r>
                      <a:endParaRPr lang="en-US" sz="2800" b="1" baseline="0" dirty="0">
                        <a:solidFill>
                          <a:srgbClr val="0070C0"/>
                        </a:solidFill>
                        <a:effectLst/>
                        <a:latin typeface="Arial" panose="020B0604020202020204" pitchFamily="34" charset="0"/>
                        <a:ea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pPr>
                      <a:r>
                        <a:rPr lang="de-DE" sz="2800" b="1" baseline="0" dirty="0">
                          <a:solidFill>
                            <a:srgbClr val="0070C0"/>
                          </a:solidFill>
                          <a:effectLst/>
                          <a:latin typeface="Times New Roman" panose="02020603050405020304" pitchFamily="18" charset="0"/>
                          <a:ea typeface="Times New Roman" panose="02020603050405020304" pitchFamily="18" charset="0"/>
                        </a:rPr>
                        <a:t>&gt; </a:t>
                      </a:r>
                      <a:endParaRPr lang="en-US" sz="2800" b="1" baseline="0" dirty="0">
                        <a:solidFill>
                          <a:srgbClr val="0070C0"/>
                        </a:solidFill>
                        <a:effectLst/>
                        <a:latin typeface="Arial" panose="020B0604020202020204" pitchFamily="34" charset="0"/>
                        <a:ea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5509538"/>
                  </a:ext>
                </a:extLst>
              </a:tr>
            </a:tbl>
          </a:graphicData>
        </a:graphic>
      </p:graphicFrame>
      <p:sp>
        <p:nvSpPr>
          <p:cNvPr id="19" name="Text Placeholder 2">
            <a:extLst>
              <a:ext uri="{FF2B5EF4-FFF2-40B4-BE49-F238E27FC236}">
                <a16:creationId xmlns:a16="http://schemas.microsoft.com/office/drawing/2014/main" id="{39472C74-00C5-AE65-850F-0AF43135CDB4}"/>
              </a:ext>
            </a:extLst>
          </p:cNvPr>
          <p:cNvSpPr txBox="1">
            <a:spLocks/>
          </p:cNvSpPr>
          <p:nvPr/>
        </p:nvSpPr>
        <p:spPr>
          <a:xfrm>
            <a:off x="680132" y="1396411"/>
            <a:ext cx="2240049" cy="36575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tx1"/>
                </a:solidFill>
                <a:latin typeface="Times New Roman" panose="02020603050405020304" pitchFamily="18" charset="0"/>
                <a:ea typeface="+mn-ea"/>
                <a:cs typeface="Times New Roman" panose="02020603050405020304" pitchFamily="18"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Times New Roman" panose="02020603050405020304" pitchFamily="18" charset="0"/>
                <a:ea typeface="+mn-ea"/>
                <a:cs typeface="Times New Roman" panose="02020603050405020304" pitchFamily="18"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Times New Roman" panose="02020603050405020304" pitchFamily="18" charset="0"/>
                <a:ea typeface="+mn-ea"/>
                <a:cs typeface="Times New Roman" panose="02020603050405020304" pitchFamily="18"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Times New Roman" panose="02020603050405020304" pitchFamily="18" charset="0"/>
                <a:ea typeface="+mn-ea"/>
                <a:cs typeface="Times New Roman" panose="02020603050405020304" pitchFamily="18"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Times New Roman" panose="02020603050405020304" pitchFamily="18" charset="0"/>
                <a:ea typeface="+mn-ea"/>
                <a:cs typeface="Times New Roman" panose="02020603050405020304" pitchFamily="18"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just"/>
            <a:r>
              <a:rPr lang="en-US" sz="2800" dirty="0" err="1"/>
              <a:t>Thí</a:t>
            </a:r>
            <a:r>
              <a:rPr lang="en-US" sz="2800" dirty="0"/>
              <a:t> </a:t>
            </a:r>
            <a:r>
              <a:rPr lang="en-US" sz="2800" dirty="0" err="1"/>
              <a:t>nghiệm</a:t>
            </a:r>
            <a:endParaRPr lang="en-US" sz="2800" dirty="0"/>
          </a:p>
        </p:txBody>
      </p:sp>
    </p:spTree>
    <p:extLst>
      <p:ext uri="{BB962C8B-B14F-4D97-AF65-F5344CB8AC3E}">
        <p14:creationId xmlns:p14="http://schemas.microsoft.com/office/powerpoint/2010/main" val="3808257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par>
                                <p:cTn id="16" presetID="22" presetClass="entr" presetSubtype="8"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440795-A4F4-A006-592A-E5AB4D8BADEC}"/>
              </a:ext>
            </a:extLst>
          </p:cNvPr>
          <p:cNvSpPr>
            <a:spLocks noGrp="1"/>
          </p:cNvSpPr>
          <p:nvPr>
            <p:ph type="title"/>
          </p:nvPr>
        </p:nvSpPr>
        <p:spPr>
          <a:xfrm>
            <a:off x="671854" y="794228"/>
            <a:ext cx="9274571" cy="536577"/>
          </a:xfrm>
        </p:spPr>
        <p:txBody>
          <a:bodyPr>
            <a:noAutofit/>
          </a:bodyPr>
          <a:lstStyle/>
          <a:p>
            <a:r>
              <a:rPr lang="en-US" sz="2800" dirty="0"/>
              <a:t>2. </a:t>
            </a:r>
            <a:r>
              <a:rPr lang="en-US" sz="2800" dirty="0" err="1"/>
              <a:t>Tác</a:t>
            </a:r>
            <a:r>
              <a:rPr lang="en-US" sz="2800" dirty="0"/>
              <a:t> </a:t>
            </a:r>
            <a:r>
              <a:rPr lang="en-US" sz="2800" dirty="0" err="1"/>
              <a:t>dụng</a:t>
            </a:r>
            <a:r>
              <a:rPr lang="en-US" sz="2800" dirty="0"/>
              <a:t> </a:t>
            </a:r>
            <a:r>
              <a:rPr lang="en-US" sz="2800" dirty="0" err="1"/>
              <a:t>của</a:t>
            </a:r>
            <a:r>
              <a:rPr lang="en-US" sz="2800" dirty="0"/>
              <a:t> </a:t>
            </a:r>
            <a:r>
              <a:rPr lang="en-US" sz="2800" dirty="0" err="1"/>
              <a:t>áp</a:t>
            </a:r>
            <a:r>
              <a:rPr lang="en-US" sz="2800" dirty="0"/>
              <a:t> </a:t>
            </a:r>
            <a:r>
              <a:rPr lang="en-US" sz="2800" dirty="0" err="1"/>
              <a:t>lực</a:t>
            </a:r>
            <a:r>
              <a:rPr lang="en-US" sz="2800" dirty="0"/>
              <a:t> </a:t>
            </a:r>
            <a:r>
              <a:rPr lang="en-US" sz="2800" dirty="0" err="1"/>
              <a:t>phụ</a:t>
            </a:r>
            <a:r>
              <a:rPr lang="en-US" sz="2800" dirty="0"/>
              <a:t> </a:t>
            </a:r>
            <a:r>
              <a:rPr lang="en-US" sz="2800" dirty="0" err="1"/>
              <a:t>thuộc</a:t>
            </a:r>
            <a:r>
              <a:rPr lang="en-US" sz="2800" dirty="0"/>
              <a:t> </a:t>
            </a:r>
            <a:r>
              <a:rPr lang="en-US" sz="2800" dirty="0" err="1"/>
              <a:t>vào</a:t>
            </a:r>
            <a:r>
              <a:rPr lang="en-US" sz="2800" dirty="0"/>
              <a:t> </a:t>
            </a:r>
            <a:r>
              <a:rPr lang="en-US" sz="2800" dirty="0" err="1"/>
              <a:t>những</a:t>
            </a:r>
            <a:r>
              <a:rPr lang="en-US" sz="2800" dirty="0"/>
              <a:t> </a:t>
            </a:r>
            <a:r>
              <a:rPr lang="en-US" sz="2800" dirty="0" err="1"/>
              <a:t>yêu</a:t>
            </a:r>
            <a:r>
              <a:rPr lang="en-US" sz="2800" dirty="0"/>
              <a:t> </a:t>
            </a:r>
            <a:r>
              <a:rPr lang="en-US" sz="2800" dirty="0" err="1"/>
              <a:t>tố</a:t>
            </a:r>
            <a:r>
              <a:rPr lang="en-US" sz="2800" dirty="0"/>
              <a:t> </a:t>
            </a:r>
            <a:r>
              <a:rPr lang="en-US" sz="2800" dirty="0" err="1"/>
              <a:t>nào</a:t>
            </a:r>
            <a:r>
              <a:rPr lang="en-US" sz="2800" dirty="0"/>
              <a:t>? </a:t>
            </a:r>
          </a:p>
        </p:txBody>
      </p:sp>
      <p:graphicFrame>
        <p:nvGraphicFramePr>
          <p:cNvPr id="9" name="Table 8">
            <a:extLst>
              <a:ext uri="{FF2B5EF4-FFF2-40B4-BE49-F238E27FC236}">
                <a16:creationId xmlns:a16="http://schemas.microsoft.com/office/drawing/2014/main" id="{243381C7-A7DA-A8AF-0D3E-B739BB38ECDF}"/>
              </a:ext>
            </a:extLst>
          </p:cNvPr>
          <p:cNvGraphicFramePr>
            <a:graphicFrameLocks noGrp="1"/>
          </p:cNvGraphicFramePr>
          <p:nvPr>
            <p:extLst>
              <p:ext uri="{D42A27DB-BD31-4B8C-83A1-F6EECF244321}">
                <p14:modId xmlns:p14="http://schemas.microsoft.com/office/powerpoint/2010/main" val="3584114757"/>
              </p:ext>
            </p:extLst>
          </p:nvPr>
        </p:nvGraphicFramePr>
        <p:xfrm>
          <a:off x="2790882" y="1363991"/>
          <a:ext cx="7155544" cy="1496700"/>
        </p:xfrm>
        <a:graphic>
          <a:graphicData uri="http://schemas.openxmlformats.org/drawingml/2006/table">
            <a:tbl>
              <a:tblPr firstRow="1" firstCol="1" bandRow="1">
                <a:tableStyleId>{5C22544A-7EE6-4342-B048-85BDC9FD1C3A}</a:tableStyleId>
              </a:tblPr>
              <a:tblGrid>
                <a:gridCol w="2384668">
                  <a:extLst>
                    <a:ext uri="{9D8B030D-6E8A-4147-A177-3AD203B41FA5}">
                      <a16:colId xmlns:a16="http://schemas.microsoft.com/office/drawing/2014/main" val="3829512257"/>
                    </a:ext>
                  </a:extLst>
                </a:gridCol>
                <a:gridCol w="2567353">
                  <a:extLst>
                    <a:ext uri="{9D8B030D-6E8A-4147-A177-3AD203B41FA5}">
                      <a16:colId xmlns:a16="http://schemas.microsoft.com/office/drawing/2014/main" val="2212648639"/>
                    </a:ext>
                  </a:extLst>
                </a:gridCol>
                <a:gridCol w="2203523">
                  <a:extLst>
                    <a:ext uri="{9D8B030D-6E8A-4147-A177-3AD203B41FA5}">
                      <a16:colId xmlns:a16="http://schemas.microsoft.com/office/drawing/2014/main" val="2681088245"/>
                    </a:ext>
                  </a:extLst>
                </a:gridCol>
              </a:tblGrid>
              <a:tr h="582796">
                <a:tc>
                  <a:txBody>
                    <a:bodyPr/>
                    <a:lstStyle/>
                    <a:p>
                      <a:pPr algn="ctr">
                        <a:lnSpc>
                          <a:spcPct val="115000"/>
                        </a:lnSpc>
                      </a:pPr>
                      <a:r>
                        <a:rPr lang="de-DE" sz="2400" dirty="0">
                          <a:effectLst/>
                          <a:latin typeface="Times New Roman" panose="02020603050405020304" pitchFamily="18" charset="0"/>
                          <a:cs typeface="Times New Roman" panose="02020603050405020304" pitchFamily="18" charset="0"/>
                        </a:rPr>
                        <a:t>Áp lực (F)</a:t>
                      </a:r>
                      <a:endPar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115000"/>
                        </a:lnSpc>
                      </a:pPr>
                      <a:r>
                        <a:rPr lang="de-DE" sz="2400" dirty="0">
                          <a:effectLst/>
                          <a:latin typeface="Times New Roman" panose="02020603050405020304" pitchFamily="18" charset="0"/>
                          <a:cs typeface="Times New Roman" panose="02020603050405020304" pitchFamily="18" charset="0"/>
                        </a:rPr>
                        <a:t>Diện tích bị ép (S)</a:t>
                      </a:r>
                      <a:endPar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115000"/>
                        </a:lnSpc>
                      </a:pPr>
                      <a:r>
                        <a:rPr lang="de-DE" sz="2400" dirty="0">
                          <a:effectLst/>
                          <a:latin typeface="Times New Roman" panose="02020603050405020304" pitchFamily="18" charset="0"/>
                          <a:cs typeface="Times New Roman" panose="02020603050405020304" pitchFamily="18" charset="0"/>
                        </a:rPr>
                        <a:t>Độ lún (h)</a:t>
                      </a:r>
                      <a:endPar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38017764"/>
                  </a:ext>
                </a:extLst>
              </a:tr>
              <a:tr h="456952">
                <a:tc>
                  <a:txBody>
                    <a:bodyPr/>
                    <a:lstStyle/>
                    <a:p>
                      <a:pPr algn="ctr">
                        <a:lnSpc>
                          <a:spcPct val="115000"/>
                        </a:lnSpc>
                      </a:pPr>
                      <a:r>
                        <a:rPr lang="de-DE" sz="2400" dirty="0">
                          <a:effectLst/>
                          <a:latin typeface="Times New Roman" panose="02020603050405020304" pitchFamily="18" charset="0"/>
                          <a:cs typeface="Times New Roman" panose="02020603050405020304" pitchFamily="18" charset="0"/>
                        </a:rPr>
                        <a:t>F</a:t>
                      </a:r>
                      <a:r>
                        <a:rPr lang="de-DE" sz="2400" baseline="-25000" dirty="0">
                          <a:effectLst/>
                          <a:latin typeface="Times New Roman" panose="02020603050405020304" pitchFamily="18" charset="0"/>
                          <a:cs typeface="Times New Roman" panose="02020603050405020304" pitchFamily="18" charset="0"/>
                        </a:rPr>
                        <a:t>b </a:t>
                      </a:r>
                      <a:r>
                        <a:rPr lang="de-DE" sz="2400" b="0" baseline="0" dirty="0">
                          <a:effectLst/>
                          <a:latin typeface="Times New Roman" panose="02020603050405020304" pitchFamily="18" charset="0"/>
                          <a:cs typeface="Times New Roman" panose="02020603050405020304" pitchFamily="18" charset="0"/>
                          <a:sym typeface="Wingdings" panose="05000000000000000000" pitchFamily="2" charset="2"/>
                        </a:rPr>
                        <a:t>&gt;</a:t>
                      </a:r>
                      <a:r>
                        <a:rPr lang="de-DE" sz="2400" dirty="0">
                          <a:effectLst/>
                          <a:latin typeface="Times New Roman" panose="02020603050405020304" pitchFamily="18" charset="0"/>
                          <a:cs typeface="Times New Roman" panose="02020603050405020304" pitchFamily="18" charset="0"/>
                        </a:rPr>
                        <a:t> F</a:t>
                      </a:r>
                      <a:r>
                        <a:rPr lang="de-DE" sz="2400" baseline="-25000" dirty="0">
                          <a:effectLst/>
                          <a:latin typeface="Times New Roman" panose="02020603050405020304" pitchFamily="18" charset="0"/>
                          <a:cs typeface="Times New Roman" panose="02020603050405020304" pitchFamily="18" charset="0"/>
                        </a:rPr>
                        <a:t>a</a:t>
                      </a:r>
                      <a:endPar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115000"/>
                        </a:lnSpc>
                      </a:pPr>
                      <a:r>
                        <a:rPr lang="de-DE" sz="2400" dirty="0">
                          <a:effectLst/>
                          <a:latin typeface="Times New Roman" panose="02020603050405020304" pitchFamily="18" charset="0"/>
                          <a:cs typeface="Times New Roman" panose="02020603050405020304" pitchFamily="18" charset="0"/>
                        </a:rPr>
                        <a:t>S</a:t>
                      </a:r>
                      <a:r>
                        <a:rPr lang="de-DE" sz="2400" baseline="-25000" dirty="0">
                          <a:effectLst/>
                          <a:latin typeface="Times New Roman" panose="02020603050405020304" pitchFamily="18" charset="0"/>
                          <a:cs typeface="Times New Roman" panose="02020603050405020304" pitchFamily="18" charset="0"/>
                        </a:rPr>
                        <a:t>b</a:t>
                      </a:r>
                      <a:r>
                        <a:rPr lang="de-DE" sz="2400" dirty="0">
                          <a:effectLst/>
                          <a:latin typeface="Times New Roman" panose="02020603050405020304" pitchFamily="18" charset="0"/>
                          <a:cs typeface="Times New Roman" panose="02020603050405020304" pitchFamily="18" charset="0"/>
                        </a:rPr>
                        <a:t> </a:t>
                      </a:r>
                      <a:r>
                        <a:rPr lang="de-DE" sz="2400" b="0" baseline="0" dirty="0">
                          <a:effectLst/>
                          <a:latin typeface="Times New Roman" panose="02020603050405020304" pitchFamily="18" charset="0"/>
                          <a:cs typeface="Times New Roman" panose="02020603050405020304" pitchFamily="18" charset="0"/>
                        </a:rPr>
                        <a:t>=</a:t>
                      </a:r>
                      <a:r>
                        <a:rPr lang="de-DE" sz="2400" dirty="0">
                          <a:effectLst/>
                          <a:latin typeface="Times New Roman" panose="02020603050405020304" pitchFamily="18" charset="0"/>
                          <a:cs typeface="Times New Roman" panose="02020603050405020304" pitchFamily="18" charset="0"/>
                        </a:rPr>
                        <a:t> S</a:t>
                      </a:r>
                      <a:r>
                        <a:rPr lang="de-DE" sz="2400" baseline="-25000" dirty="0">
                          <a:effectLst/>
                          <a:latin typeface="Times New Roman" panose="02020603050405020304" pitchFamily="18" charset="0"/>
                          <a:cs typeface="Times New Roman" panose="02020603050405020304" pitchFamily="18" charset="0"/>
                        </a:rPr>
                        <a:t>a</a:t>
                      </a:r>
                      <a:endPar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115000"/>
                        </a:lnSpc>
                      </a:pPr>
                      <a:r>
                        <a:rPr lang="de-DE" sz="2400" dirty="0">
                          <a:effectLst/>
                          <a:latin typeface="Times New Roman" panose="02020603050405020304" pitchFamily="18" charset="0"/>
                          <a:cs typeface="Times New Roman" panose="02020603050405020304" pitchFamily="18" charset="0"/>
                        </a:rPr>
                        <a:t>h</a:t>
                      </a:r>
                      <a:r>
                        <a:rPr lang="de-DE" sz="2400" baseline="-25000" dirty="0">
                          <a:effectLst/>
                          <a:latin typeface="Times New Roman" panose="02020603050405020304" pitchFamily="18" charset="0"/>
                          <a:cs typeface="Times New Roman" panose="02020603050405020304" pitchFamily="18" charset="0"/>
                        </a:rPr>
                        <a:t>b</a:t>
                      </a:r>
                      <a:r>
                        <a:rPr lang="de-DE" sz="2400" dirty="0">
                          <a:effectLst/>
                          <a:latin typeface="Times New Roman" panose="02020603050405020304" pitchFamily="18" charset="0"/>
                          <a:cs typeface="Times New Roman" panose="02020603050405020304" pitchFamily="18" charset="0"/>
                        </a:rPr>
                        <a:t> </a:t>
                      </a:r>
                      <a:r>
                        <a:rPr lang="de-DE" sz="2400" b="0" baseline="0" dirty="0">
                          <a:effectLst/>
                          <a:latin typeface="Times New Roman" panose="02020603050405020304" pitchFamily="18" charset="0"/>
                          <a:cs typeface="Times New Roman" panose="02020603050405020304" pitchFamily="18" charset="0"/>
                        </a:rPr>
                        <a:t>&gt;</a:t>
                      </a:r>
                      <a:r>
                        <a:rPr lang="de-DE" sz="2400" dirty="0">
                          <a:effectLst/>
                          <a:latin typeface="Times New Roman" panose="02020603050405020304" pitchFamily="18" charset="0"/>
                          <a:cs typeface="Times New Roman" panose="02020603050405020304" pitchFamily="18" charset="0"/>
                        </a:rPr>
                        <a:t> h</a:t>
                      </a:r>
                      <a:r>
                        <a:rPr lang="de-DE" sz="2400" baseline="-25000" dirty="0">
                          <a:effectLst/>
                          <a:latin typeface="Times New Roman" panose="02020603050405020304" pitchFamily="18" charset="0"/>
                          <a:cs typeface="Times New Roman" panose="02020603050405020304" pitchFamily="18" charset="0"/>
                        </a:rPr>
                        <a:t>a</a:t>
                      </a:r>
                      <a:endPar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12645643"/>
                  </a:ext>
                </a:extLst>
              </a:tr>
              <a:tr h="456952">
                <a:tc>
                  <a:txBody>
                    <a:bodyPr/>
                    <a:lstStyle/>
                    <a:p>
                      <a:pPr algn="ctr">
                        <a:lnSpc>
                          <a:spcPct val="115000"/>
                        </a:lnSpc>
                      </a:pPr>
                      <a:r>
                        <a:rPr lang="de-DE" sz="2400" dirty="0">
                          <a:effectLst/>
                          <a:latin typeface="Times New Roman" panose="02020603050405020304" pitchFamily="18" charset="0"/>
                          <a:cs typeface="Times New Roman" panose="02020603050405020304" pitchFamily="18" charset="0"/>
                        </a:rPr>
                        <a:t>F</a:t>
                      </a:r>
                      <a:r>
                        <a:rPr lang="de-DE" sz="2400" baseline="-25000" dirty="0">
                          <a:effectLst/>
                          <a:latin typeface="Times New Roman" panose="02020603050405020304" pitchFamily="18" charset="0"/>
                          <a:cs typeface="Times New Roman" panose="02020603050405020304" pitchFamily="18" charset="0"/>
                        </a:rPr>
                        <a:t>c</a:t>
                      </a:r>
                      <a:r>
                        <a:rPr lang="de-DE" sz="2400" dirty="0">
                          <a:effectLst/>
                          <a:latin typeface="Times New Roman" panose="02020603050405020304" pitchFamily="18" charset="0"/>
                          <a:cs typeface="Times New Roman" panose="02020603050405020304" pitchFamily="18" charset="0"/>
                        </a:rPr>
                        <a:t> </a:t>
                      </a:r>
                      <a:r>
                        <a:rPr lang="de-DE" sz="2400" b="0" baseline="0" dirty="0">
                          <a:effectLst/>
                          <a:latin typeface="Times New Roman" panose="02020603050405020304" pitchFamily="18" charset="0"/>
                          <a:cs typeface="Times New Roman" panose="02020603050405020304" pitchFamily="18" charset="0"/>
                        </a:rPr>
                        <a:t>=</a:t>
                      </a:r>
                      <a:r>
                        <a:rPr lang="de-DE" sz="2400" dirty="0">
                          <a:effectLst/>
                          <a:latin typeface="Times New Roman" panose="02020603050405020304" pitchFamily="18" charset="0"/>
                          <a:cs typeface="Times New Roman" panose="02020603050405020304" pitchFamily="18" charset="0"/>
                        </a:rPr>
                        <a:t> F</a:t>
                      </a:r>
                      <a:r>
                        <a:rPr lang="de-DE" sz="2400" baseline="-25000" dirty="0">
                          <a:effectLst/>
                          <a:latin typeface="Times New Roman" panose="02020603050405020304" pitchFamily="18" charset="0"/>
                          <a:cs typeface="Times New Roman" panose="02020603050405020304" pitchFamily="18" charset="0"/>
                        </a:rPr>
                        <a:t>a</a:t>
                      </a:r>
                      <a:endPar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115000"/>
                        </a:lnSpc>
                      </a:pPr>
                      <a:r>
                        <a:rPr lang="de-DE" sz="2400" dirty="0">
                          <a:effectLst/>
                          <a:latin typeface="Times New Roman" panose="02020603050405020304" pitchFamily="18" charset="0"/>
                          <a:cs typeface="Times New Roman" panose="02020603050405020304" pitchFamily="18" charset="0"/>
                        </a:rPr>
                        <a:t>S</a:t>
                      </a:r>
                      <a:r>
                        <a:rPr lang="de-DE" sz="2400" baseline="-25000" dirty="0">
                          <a:effectLst/>
                          <a:latin typeface="Times New Roman" panose="02020603050405020304" pitchFamily="18" charset="0"/>
                          <a:cs typeface="Times New Roman" panose="02020603050405020304" pitchFamily="18" charset="0"/>
                        </a:rPr>
                        <a:t>c</a:t>
                      </a:r>
                      <a:r>
                        <a:rPr lang="de-DE" sz="2400" dirty="0">
                          <a:effectLst/>
                          <a:latin typeface="Times New Roman" panose="02020603050405020304" pitchFamily="18" charset="0"/>
                          <a:cs typeface="Times New Roman" panose="02020603050405020304" pitchFamily="18" charset="0"/>
                        </a:rPr>
                        <a:t> </a:t>
                      </a:r>
                      <a:r>
                        <a:rPr lang="de-DE" sz="2400" b="0" baseline="0" dirty="0">
                          <a:effectLst/>
                          <a:latin typeface="Times New Roman" panose="02020603050405020304" pitchFamily="18" charset="0"/>
                          <a:cs typeface="Times New Roman" panose="02020603050405020304" pitchFamily="18" charset="0"/>
                        </a:rPr>
                        <a:t>&lt;</a:t>
                      </a:r>
                      <a:r>
                        <a:rPr lang="de-DE" sz="2400" dirty="0">
                          <a:effectLst/>
                          <a:latin typeface="Times New Roman" panose="02020603050405020304" pitchFamily="18" charset="0"/>
                          <a:cs typeface="Times New Roman" panose="02020603050405020304" pitchFamily="18" charset="0"/>
                        </a:rPr>
                        <a:t> S</a:t>
                      </a:r>
                      <a:r>
                        <a:rPr lang="de-DE" sz="2400" baseline="-25000" dirty="0">
                          <a:effectLst/>
                          <a:latin typeface="Times New Roman" panose="02020603050405020304" pitchFamily="18" charset="0"/>
                          <a:cs typeface="Times New Roman" panose="02020603050405020304" pitchFamily="18" charset="0"/>
                        </a:rPr>
                        <a:t>a</a:t>
                      </a:r>
                      <a:endPar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115000"/>
                        </a:lnSpc>
                      </a:pPr>
                      <a:r>
                        <a:rPr lang="de-DE" sz="2400" dirty="0">
                          <a:effectLst/>
                          <a:latin typeface="Times New Roman" panose="02020603050405020304" pitchFamily="18" charset="0"/>
                          <a:cs typeface="Times New Roman" panose="02020603050405020304" pitchFamily="18" charset="0"/>
                        </a:rPr>
                        <a:t>h</a:t>
                      </a:r>
                      <a:r>
                        <a:rPr lang="de-DE" sz="2400" baseline="-25000" dirty="0">
                          <a:effectLst/>
                          <a:latin typeface="Times New Roman" panose="02020603050405020304" pitchFamily="18" charset="0"/>
                          <a:cs typeface="Times New Roman" panose="02020603050405020304" pitchFamily="18" charset="0"/>
                        </a:rPr>
                        <a:t>c</a:t>
                      </a:r>
                      <a:r>
                        <a:rPr lang="de-DE" sz="2400" dirty="0">
                          <a:effectLst/>
                          <a:latin typeface="Times New Roman" panose="02020603050405020304" pitchFamily="18" charset="0"/>
                          <a:cs typeface="Times New Roman" panose="02020603050405020304" pitchFamily="18" charset="0"/>
                        </a:rPr>
                        <a:t> </a:t>
                      </a:r>
                      <a:r>
                        <a:rPr lang="de-DE" sz="2400" b="0" baseline="0" dirty="0">
                          <a:effectLst/>
                          <a:latin typeface="Times New Roman" panose="02020603050405020304" pitchFamily="18" charset="0"/>
                          <a:cs typeface="Times New Roman" panose="02020603050405020304" pitchFamily="18" charset="0"/>
                        </a:rPr>
                        <a:t>&gt;</a:t>
                      </a:r>
                      <a:r>
                        <a:rPr lang="de-DE" sz="2400" dirty="0">
                          <a:effectLst/>
                          <a:latin typeface="Times New Roman" panose="02020603050405020304" pitchFamily="18" charset="0"/>
                          <a:cs typeface="Times New Roman" panose="02020603050405020304" pitchFamily="18" charset="0"/>
                        </a:rPr>
                        <a:t> h</a:t>
                      </a:r>
                      <a:r>
                        <a:rPr lang="de-DE" sz="2400" baseline="-25000" dirty="0">
                          <a:effectLst/>
                          <a:latin typeface="Times New Roman" panose="02020603050405020304" pitchFamily="18" charset="0"/>
                          <a:cs typeface="Times New Roman" panose="02020603050405020304" pitchFamily="18" charset="0"/>
                        </a:rPr>
                        <a:t>a</a:t>
                      </a:r>
                      <a:endPar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35509538"/>
                  </a:ext>
                </a:extLst>
              </a:tr>
            </a:tbl>
          </a:graphicData>
        </a:graphic>
      </p:graphicFrame>
      <p:sp>
        <p:nvSpPr>
          <p:cNvPr id="12" name="TextBox 11">
            <a:extLst>
              <a:ext uri="{FF2B5EF4-FFF2-40B4-BE49-F238E27FC236}">
                <a16:creationId xmlns:a16="http://schemas.microsoft.com/office/drawing/2014/main" id="{3384375A-9541-9953-9190-755671B4CDC8}"/>
              </a:ext>
            </a:extLst>
          </p:cNvPr>
          <p:cNvSpPr txBox="1"/>
          <p:nvPr/>
        </p:nvSpPr>
        <p:spPr>
          <a:xfrm>
            <a:off x="615838" y="5226395"/>
            <a:ext cx="10960323" cy="1674754"/>
          </a:xfrm>
          <a:prstGeom prst="rect">
            <a:avLst/>
          </a:prstGeom>
          <a:noFill/>
        </p:spPr>
        <p:txBody>
          <a:bodyPr wrap="square">
            <a:spAutoFit/>
          </a:bodyPr>
          <a:lstStyle/>
          <a:p>
            <a:pPr algn="just">
              <a:lnSpc>
                <a:spcPct val="120000"/>
              </a:lnSpc>
              <a:spcAft>
                <a:spcPts val="600"/>
              </a:spcAft>
              <a:tabLst>
                <a:tab pos="547370" algn="l"/>
              </a:tabLst>
            </a:pPr>
            <a:r>
              <a:rPr lang="en-US" sz="2800" dirty="0">
                <a:effectLst/>
                <a:latin typeface="Times New Roman" panose="02020603050405020304" pitchFamily="18" charset="0"/>
                <a:ea typeface="Arial" panose="020B0604020202020204" pitchFamily="34" charset="0"/>
                <a:sym typeface="Wingdings" panose="05000000000000000000" pitchFamily="2" charset="2"/>
              </a:rPr>
              <a:t> </a:t>
            </a:r>
            <a:r>
              <a:rPr lang="en-US" sz="2800" dirty="0" err="1">
                <a:effectLst/>
                <a:latin typeface="Times New Roman" panose="02020603050405020304" pitchFamily="18" charset="0"/>
                <a:ea typeface="Arial" panose="020B0604020202020204" pitchFamily="34" charset="0"/>
              </a:rPr>
              <a:t>Kết</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luận</a:t>
            </a:r>
            <a:r>
              <a:rPr lang="en-US" sz="2800" dirty="0">
                <a:effectLst/>
                <a:latin typeface="Times New Roman" panose="02020603050405020304" pitchFamily="18" charset="0"/>
                <a:ea typeface="Arial" panose="020B0604020202020204" pitchFamily="34" charset="0"/>
              </a:rPr>
              <a:t>:</a:t>
            </a:r>
            <a:endParaRPr lang="en-US" sz="2800" dirty="0">
              <a:latin typeface="Times New Roman" panose="02020603050405020304" pitchFamily="18" charset="0"/>
            </a:endParaRPr>
          </a:p>
          <a:p>
            <a:pPr indent="515938" algn="just">
              <a:lnSpc>
                <a:spcPct val="120000"/>
              </a:lnSpc>
              <a:spcAft>
                <a:spcPts val="600"/>
              </a:spcAft>
              <a:tabLst>
                <a:tab pos="547370" algn="l"/>
              </a:tabLst>
            </a:pPr>
            <a:r>
              <a:rPr lang="en-US" sz="2800" b="1" dirty="0" err="1">
                <a:solidFill>
                  <a:srgbClr val="000000"/>
                </a:solidFill>
                <a:effectLst/>
                <a:latin typeface="Times New Roman" panose="02020603050405020304" pitchFamily="18" charset="0"/>
                <a:ea typeface="Segoe UI" panose="020B0502040204020203" pitchFamily="34" charset="0"/>
              </a:rPr>
              <a:t>Tác</a:t>
            </a:r>
            <a:r>
              <a:rPr lang="en-US" sz="2800" b="1" dirty="0">
                <a:solidFill>
                  <a:srgbClr val="000000"/>
                </a:solidFill>
                <a:effectLst/>
                <a:latin typeface="Times New Roman" panose="02020603050405020304" pitchFamily="18" charset="0"/>
                <a:ea typeface="Segoe UI" panose="020B0502040204020203" pitchFamily="34" charset="0"/>
              </a:rPr>
              <a:t> </a:t>
            </a:r>
            <a:r>
              <a:rPr lang="en-US" sz="2800" b="1" dirty="0" err="1">
                <a:solidFill>
                  <a:srgbClr val="000000"/>
                </a:solidFill>
                <a:effectLst/>
                <a:latin typeface="Times New Roman" panose="02020603050405020304" pitchFamily="18" charset="0"/>
                <a:ea typeface="Segoe UI" panose="020B0502040204020203" pitchFamily="34" charset="0"/>
              </a:rPr>
              <a:t>dụng</a:t>
            </a:r>
            <a:r>
              <a:rPr lang="en-US" sz="2800" b="1" dirty="0">
                <a:solidFill>
                  <a:srgbClr val="000000"/>
                </a:solidFill>
                <a:effectLst/>
                <a:latin typeface="Times New Roman" panose="02020603050405020304" pitchFamily="18" charset="0"/>
                <a:ea typeface="Segoe UI" panose="020B0502040204020203" pitchFamily="34" charset="0"/>
              </a:rPr>
              <a:t> </a:t>
            </a:r>
            <a:r>
              <a:rPr lang="en-US" sz="2800" b="1" dirty="0" err="1">
                <a:solidFill>
                  <a:srgbClr val="000000"/>
                </a:solidFill>
                <a:effectLst/>
                <a:latin typeface="Times New Roman" panose="02020603050405020304" pitchFamily="18" charset="0"/>
                <a:ea typeface="Segoe UI" panose="020B0502040204020203" pitchFamily="34" charset="0"/>
              </a:rPr>
              <a:t>của</a:t>
            </a:r>
            <a:r>
              <a:rPr lang="en-US" sz="2800" b="1" dirty="0">
                <a:solidFill>
                  <a:srgbClr val="000000"/>
                </a:solidFill>
                <a:effectLst/>
                <a:latin typeface="Times New Roman" panose="02020603050405020304" pitchFamily="18" charset="0"/>
                <a:ea typeface="Segoe UI" panose="020B0502040204020203" pitchFamily="34" charset="0"/>
              </a:rPr>
              <a:t> </a:t>
            </a:r>
            <a:r>
              <a:rPr lang="en-US" sz="2800" b="1" dirty="0" err="1">
                <a:solidFill>
                  <a:srgbClr val="000000"/>
                </a:solidFill>
                <a:effectLst/>
                <a:latin typeface="Times New Roman" panose="02020603050405020304" pitchFamily="18" charset="0"/>
                <a:ea typeface="Segoe UI" panose="020B0502040204020203" pitchFamily="34" charset="0"/>
              </a:rPr>
              <a:t>áp</a:t>
            </a:r>
            <a:r>
              <a:rPr lang="en-US" sz="2800" b="1" dirty="0">
                <a:solidFill>
                  <a:srgbClr val="000000"/>
                </a:solidFill>
                <a:effectLst/>
                <a:latin typeface="Times New Roman" panose="02020603050405020304" pitchFamily="18" charset="0"/>
                <a:ea typeface="Segoe UI" panose="020B0502040204020203" pitchFamily="34" charset="0"/>
              </a:rPr>
              <a:t> </a:t>
            </a:r>
            <a:r>
              <a:rPr lang="en-US" sz="2800" b="1" dirty="0" err="1">
                <a:solidFill>
                  <a:srgbClr val="000000"/>
                </a:solidFill>
                <a:effectLst/>
                <a:latin typeface="Times New Roman" panose="02020603050405020304" pitchFamily="18" charset="0"/>
                <a:ea typeface="Segoe UI" panose="020B0502040204020203" pitchFamily="34" charset="0"/>
              </a:rPr>
              <a:t>lực</a:t>
            </a:r>
            <a:r>
              <a:rPr lang="en-US" sz="2800" b="1" dirty="0">
                <a:solidFill>
                  <a:srgbClr val="000000"/>
                </a:solidFill>
                <a:effectLst/>
                <a:latin typeface="Times New Roman" panose="02020603050405020304" pitchFamily="18" charset="0"/>
                <a:ea typeface="Segoe UI" panose="020B0502040204020203" pitchFamily="34" charset="0"/>
              </a:rPr>
              <a:t> (</a:t>
            </a:r>
            <a:r>
              <a:rPr lang="en-US" sz="2800" b="1" dirty="0" err="1">
                <a:solidFill>
                  <a:srgbClr val="000000"/>
                </a:solidFill>
                <a:effectLst/>
                <a:latin typeface="Times New Roman" panose="02020603050405020304" pitchFamily="18" charset="0"/>
                <a:ea typeface="Segoe UI" panose="020B0502040204020203" pitchFamily="34" charset="0"/>
              </a:rPr>
              <a:t>áp</a:t>
            </a:r>
            <a:r>
              <a:rPr lang="en-US" sz="2800" b="1" dirty="0">
                <a:solidFill>
                  <a:srgbClr val="000000"/>
                </a:solidFill>
                <a:effectLst/>
                <a:latin typeface="Times New Roman" panose="02020603050405020304" pitchFamily="18" charset="0"/>
                <a:ea typeface="Segoe UI" panose="020B0502040204020203" pitchFamily="34" charset="0"/>
              </a:rPr>
              <a:t> </a:t>
            </a:r>
            <a:r>
              <a:rPr lang="en-US" sz="2800" b="1" dirty="0" err="1">
                <a:solidFill>
                  <a:srgbClr val="000000"/>
                </a:solidFill>
                <a:effectLst/>
                <a:latin typeface="Times New Roman" panose="02020603050405020304" pitchFamily="18" charset="0"/>
                <a:ea typeface="Segoe UI" panose="020B0502040204020203" pitchFamily="34" charset="0"/>
              </a:rPr>
              <a:t>suất</a:t>
            </a:r>
            <a:r>
              <a:rPr lang="en-US" sz="2800" b="1" dirty="0">
                <a:solidFill>
                  <a:srgbClr val="000000"/>
                </a:solidFill>
                <a:effectLst/>
                <a:latin typeface="Times New Roman" panose="02020603050405020304" pitchFamily="18" charset="0"/>
                <a:ea typeface="Segoe UI" panose="020B0502040204020203" pitchFamily="34" charset="0"/>
              </a:rPr>
              <a:t>) </a:t>
            </a:r>
            <a:r>
              <a:rPr lang="en-US" sz="2800" b="1" dirty="0" err="1">
                <a:solidFill>
                  <a:srgbClr val="000000"/>
                </a:solidFill>
                <a:effectLst/>
                <a:latin typeface="Times New Roman" panose="02020603050405020304" pitchFamily="18" charset="0"/>
                <a:ea typeface="Segoe UI" panose="020B0502040204020203" pitchFamily="34" charset="0"/>
              </a:rPr>
              <a:t>phụ</a:t>
            </a:r>
            <a:r>
              <a:rPr lang="en-US" sz="2800" b="1" dirty="0">
                <a:solidFill>
                  <a:srgbClr val="000000"/>
                </a:solidFill>
                <a:effectLst/>
                <a:latin typeface="Times New Roman" panose="02020603050405020304" pitchFamily="18" charset="0"/>
                <a:ea typeface="Segoe UI" panose="020B0502040204020203" pitchFamily="34" charset="0"/>
              </a:rPr>
              <a:t> </a:t>
            </a:r>
            <a:r>
              <a:rPr lang="en-US" sz="2800" b="1" dirty="0" err="1">
                <a:solidFill>
                  <a:srgbClr val="000000"/>
                </a:solidFill>
                <a:effectLst/>
                <a:latin typeface="Times New Roman" panose="02020603050405020304" pitchFamily="18" charset="0"/>
                <a:ea typeface="Segoe UI" panose="020B0502040204020203" pitchFamily="34" charset="0"/>
              </a:rPr>
              <a:t>thuộc</a:t>
            </a:r>
            <a:r>
              <a:rPr lang="en-US" sz="2800" b="1" dirty="0">
                <a:solidFill>
                  <a:srgbClr val="000000"/>
                </a:solidFill>
                <a:effectLst/>
                <a:latin typeface="Times New Roman" panose="02020603050405020304" pitchFamily="18" charset="0"/>
                <a:ea typeface="Segoe UI" panose="020B0502040204020203" pitchFamily="34" charset="0"/>
              </a:rPr>
              <a:t> </a:t>
            </a:r>
            <a:r>
              <a:rPr lang="en-US" sz="2800" b="1" dirty="0" err="1">
                <a:solidFill>
                  <a:srgbClr val="000000"/>
                </a:solidFill>
                <a:effectLst/>
                <a:latin typeface="Times New Roman" panose="02020603050405020304" pitchFamily="18" charset="0"/>
                <a:ea typeface="Segoe UI" panose="020B0502040204020203" pitchFamily="34" charset="0"/>
              </a:rPr>
              <a:t>vào</a:t>
            </a:r>
            <a:r>
              <a:rPr lang="en-US" sz="2800" b="1" dirty="0">
                <a:solidFill>
                  <a:srgbClr val="000000"/>
                </a:solidFill>
                <a:effectLst/>
                <a:latin typeface="Times New Roman" panose="02020603050405020304" pitchFamily="18" charset="0"/>
                <a:ea typeface="Segoe UI" panose="020B0502040204020203" pitchFamily="34" charset="0"/>
              </a:rPr>
              <a:t> </a:t>
            </a:r>
            <a:r>
              <a:rPr lang="en-US" sz="2800" b="1" dirty="0" err="1">
                <a:solidFill>
                  <a:srgbClr val="000000"/>
                </a:solidFill>
                <a:latin typeface="Times New Roman" panose="02020603050405020304" pitchFamily="18" charset="0"/>
                <a:ea typeface="Segoe UI" panose="020B0502040204020203" pitchFamily="34" charset="0"/>
              </a:rPr>
              <a:t>độ</a:t>
            </a:r>
            <a:r>
              <a:rPr lang="en-US" sz="2800" b="1" dirty="0">
                <a:solidFill>
                  <a:srgbClr val="000000"/>
                </a:solidFill>
                <a:latin typeface="Times New Roman" panose="02020603050405020304" pitchFamily="18" charset="0"/>
                <a:ea typeface="Segoe UI" panose="020B0502040204020203" pitchFamily="34" charset="0"/>
              </a:rPr>
              <a:t> </a:t>
            </a:r>
            <a:r>
              <a:rPr lang="en-US" sz="2800" b="1" dirty="0" err="1">
                <a:solidFill>
                  <a:srgbClr val="000000"/>
                </a:solidFill>
                <a:latin typeface="Times New Roman" panose="02020603050405020304" pitchFamily="18" charset="0"/>
                <a:ea typeface="Segoe UI" panose="020B0502040204020203" pitchFamily="34" charset="0"/>
              </a:rPr>
              <a:t>lớn</a:t>
            </a:r>
            <a:r>
              <a:rPr lang="en-US" sz="2800" b="1" dirty="0">
                <a:solidFill>
                  <a:srgbClr val="000000"/>
                </a:solidFill>
                <a:latin typeface="Times New Roman" panose="02020603050405020304" pitchFamily="18" charset="0"/>
                <a:ea typeface="Segoe UI" panose="020B0502040204020203" pitchFamily="34" charset="0"/>
              </a:rPr>
              <a:t> </a:t>
            </a:r>
            <a:r>
              <a:rPr lang="en-US" sz="2800" b="1" dirty="0" err="1">
                <a:solidFill>
                  <a:srgbClr val="000000"/>
                </a:solidFill>
                <a:latin typeface="Times New Roman" panose="02020603050405020304" pitchFamily="18" charset="0"/>
                <a:ea typeface="Segoe UI" panose="020B0502040204020203" pitchFamily="34" charset="0"/>
              </a:rPr>
              <a:t>của</a:t>
            </a:r>
            <a:r>
              <a:rPr lang="en-US" sz="2800" b="1" dirty="0">
                <a:solidFill>
                  <a:srgbClr val="000000"/>
                </a:solidFill>
                <a:latin typeface="Times New Roman" panose="02020603050405020304" pitchFamily="18" charset="0"/>
                <a:ea typeface="Segoe UI" panose="020B0502040204020203" pitchFamily="34" charset="0"/>
              </a:rPr>
              <a:t> </a:t>
            </a:r>
            <a:r>
              <a:rPr lang="en-US" sz="2800" b="1" dirty="0" err="1">
                <a:solidFill>
                  <a:srgbClr val="000000"/>
                </a:solidFill>
                <a:effectLst/>
                <a:latin typeface="Times New Roman" panose="02020603050405020304" pitchFamily="18" charset="0"/>
                <a:ea typeface="Segoe UI" panose="020B0502040204020203" pitchFamily="34" charset="0"/>
              </a:rPr>
              <a:t>áp</a:t>
            </a:r>
            <a:r>
              <a:rPr lang="en-US" sz="2800" b="1" dirty="0">
                <a:solidFill>
                  <a:srgbClr val="000000"/>
                </a:solidFill>
                <a:effectLst/>
                <a:latin typeface="Times New Roman" panose="02020603050405020304" pitchFamily="18" charset="0"/>
                <a:ea typeface="Segoe UI" panose="020B0502040204020203" pitchFamily="34" charset="0"/>
              </a:rPr>
              <a:t> </a:t>
            </a:r>
            <a:r>
              <a:rPr lang="en-US" sz="2800" b="1" dirty="0" err="1">
                <a:solidFill>
                  <a:srgbClr val="000000"/>
                </a:solidFill>
                <a:effectLst/>
                <a:latin typeface="Times New Roman" panose="02020603050405020304" pitchFamily="18" charset="0"/>
                <a:ea typeface="Segoe UI" panose="020B0502040204020203" pitchFamily="34" charset="0"/>
              </a:rPr>
              <a:t>lực</a:t>
            </a:r>
            <a:r>
              <a:rPr lang="en-US" sz="2800" b="1" dirty="0">
                <a:solidFill>
                  <a:srgbClr val="000000"/>
                </a:solidFill>
                <a:effectLst/>
                <a:latin typeface="Times New Roman" panose="02020603050405020304" pitchFamily="18" charset="0"/>
                <a:ea typeface="Segoe UI" panose="020B0502040204020203" pitchFamily="34" charset="0"/>
              </a:rPr>
              <a:t> F </a:t>
            </a:r>
            <a:r>
              <a:rPr lang="en-US" sz="2800" b="1" dirty="0" err="1">
                <a:solidFill>
                  <a:srgbClr val="000000"/>
                </a:solidFill>
                <a:effectLst/>
                <a:latin typeface="Times New Roman" panose="02020603050405020304" pitchFamily="18" charset="0"/>
                <a:ea typeface="Segoe UI" panose="020B0502040204020203" pitchFamily="34" charset="0"/>
              </a:rPr>
              <a:t>và</a:t>
            </a:r>
            <a:r>
              <a:rPr lang="en-US" sz="2800" b="1" dirty="0">
                <a:solidFill>
                  <a:srgbClr val="000000"/>
                </a:solidFill>
                <a:effectLst/>
                <a:latin typeface="Times New Roman" panose="02020603050405020304" pitchFamily="18" charset="0"/>
                <a:ea typeface="Segoe UI" panose="020B0502040204020203" pitchFamily="34" charset="0"/>
              </a:rPr>
              <a:t> </a:t>
            </a:r>
            <a:r>
              <a:rPr lang="en-US" sz="2800" b="1" dirty="0" err="1">
                <a:solidFill>
                  <a:srgbClr val="000000"/>
                </a:solidFill>
                <a:effectLst/>
                <a:latin typeface="Times New Roman" panose="02020603050405020304" pitchFamily="18" charset="0"/>
                <a:ea typeface="Segoe UI" panose="020B0502040204020203" pitchFamily="34" charset="0"/>
              </a:rPr>
              <a:t>diện</a:t>
            </a:r>
            <a:r>
              <a:rPr lang="en-US" sz="2800" b="1" dirty="0">
                <a:solidFill>
                  <a:srgbClr val="000000"/>
                </a:solidFill>
                <a:effectLst/>
                <a:latin typeface="Times New Roman" panose="02020603050405020304" pitchFamily="18" charset="0"/>
                <a:ea typeface="Segoe UI" panose="020B0502040204020203" pitchFamily="34" charset="0"/>
              </a:rPr>
              <a:t> </a:t>
            </a:r>
            <a:r>
              <a:rPr lang="en-US" sz="2800" b="1" dirty="0" err="1">
                <a:solidFill>
                  <a:srgbClr val="000000"/>
                </a:solidFill>
                <a:effectLst/>
                <a:latin typeface="Times New Roman" panose="02020603050405020304" pitchFamily="18" charset="0"/>
                <a:ea typeface="Segoe UI" panose="020B0502040204020203" pitchFamily="34" charset="0"/>
              </a:rPr>
              <a:t>tích</a:t>
            </a:r>
            <a:r>
              <a:rPr lang="en-US" sz="2800" b="1" dirty="0">
                <a:solidFill>
                  <a:srgbClr val="000000"/>
                </a:solidFill>
                <a:effectLst/>
                <a:latin typeface="Times New Roman" panose="02020603050405020304" pitchFamily="18" charset="0"/>
                <a:ea typeface="Segoe UI" panose="020B0502040204020203" pitchFamily="34" charset="0"/>
              </a:rPr>
              <a:t> </a:t>
            </a:r>
            <a:r>
              <a:rPr lang="en-US" sz="2800" b="1" dirty="0" err="1">
                <a:solidFill>
                  <a:srgbClr val="000000"/>
                </a:solidFill>
                <a:effectLst/>
                <a:latin typeface="Times New Roman" panose="02020603050405020304" pitchFamily="18" charset="0"/>
                <a:ea typeface="Segoe UI" panose="020B0502040204020203" pitchFamily="34" charset="0"/>
              </a:rPr>
              <a:t>bị</a:t>
            </a:r>
            <a:r>
              <a:rPr lang="en-US" sz="2800" b="1" dirty="0">
                <a:solidFill>
                  <a:srgbClr val="000000"/>
                </a:solidFill>
                <a:effectLst/>
                <a:latin typeface="Times New Roman" panose="02020603050405020304" pitchFamily="18" charset="0"/>
                <a:ea typeface="Segoe UI" panose="020B0502040204020203" pitchFamily="34" charset="0"/>
              </a:rPr>
              <a:t> </a:t>
            </a:r>
            <a:r>
              <a:rPr lang="en-US" sz="2800" b="1" dirty="0" err="1">
                <a:solidFill>
                  <a:srgbClr val="000000"/>
                </a:solidFill>
                <a:effectLst/>
                <a:latin typeface="Times New Roman" panose="02020603050405020304" pitchFamily="18" charset="0"/>
                <a:ea typeface="Segoe UI" panose="020B0502040204020203" pitchFamily="34" charset="0"/>
              </a:rPr>
              <a:t>ép</a:t>
            </a:r>
            <a:r>
              <a:rPr lang="en-US" sz="2800" b="1" dirty="0">
                <a:solidFill>
                  <a:srgbClr val="000000"/>
                </a:solidFill>
                <a:effectLst/>
                <a:latin typeface="Times New Roman" panose="02020603050405020304" pitchFamily="18" charset="0"/>
                <a:ea typeface="Segoe UI" panose="020B0502040204020203" pitchFamily="34" charset="0"/>
              </a:rPr>
              <a:t> S</a:t>
            </a:r>
            <a:endParaRPr lang="en-US" sz="2800" b="1" dirty="0">
              <a:effectLst/>
              <a:latin typeface="Segoe UI" panose="020B0502040204020203" pitchFamily="34" charset="0"/>
              <a:ea typeface="Segoe UI" panose="020B0502040204020203" pitchFamily="34" charset="0"/>
            </a:endParaRPr>
          </a:p>
        </p:txBody>
      </p:sp>
      <p:sp>
        <p:nvSpPr>
          <p:cNvPr id="14" name="TextBox 13">
            <a:extLst>
              <a:ext uri="{FF2B5EF4-FFF2-40B4-BE49-F238E27FC236}">
                <a16:creationId xmlns:a16="http://schemas.microsoft.com/office/drawing/2014/main" id="{DF07D56F-8A20-9757-2EB5-DDA1299897AC}"/>
              </a:ext>
            </a:extLst>
          </p:cNvPr>
          <p:cNvSpPr txBox="1"/>
          <p:nvPr/>
        </p:nvSpPr>
        <p:spPr>
          <a:xfrm>
            <a:off x="671854" y="2813234"/>
            <a:ext cx="10811044" cy="2400657"/>
          </a:xfrm>
          <a:prstGeom prst="rect">
            <a:avLst/>
          </a:prstGeom>
          <a:noFill/>
        </p:spPr>
        <p:txBody>
          <a:bodyPr wrap="square">
            <a:spAutoFit/>
          </a:bodyPr>
          <a:lstStyle>
            <a:defPPr>
              <a:defRPr lang="en-US"/>
            </a:defPPr>
            <a:lvl1pPr algn="just">
              <a:lnSpc>
                <a:spcPct val="120000"/>
              </a:lnSpc>
              <a:spcAft>
                <a:spcPts val="600"/>
              </a:spcAft>
              <a:tabLst>
                <a:tab pos="547370" algn="l"/>
              </a:tabLst>
              <a:defRPr sz="2400">
                <a:effectLst/>
                <a:latin typeface="Times New Roman" panose="02020603050405020304" pitchFamily="18" charset="0"/>
                <a:ea typeface="Arial" panose="020B0604020202020204" pitchFamily="34" charset="0"/>
              </a:defRPr>
            </a:lvl1pPr>
          </a:lstStyle>
          <a:p>
            <a:pPr>
              <a:lnSpc>
                <a:spcPct val="100000"/>
              </a:lnSpc>
            </a:pPr>
            <a:r>
              <a:rPr lang="en-US" sz="2800" dirty="0" err="1"/>
              <a:t>Nhận</a:t>
            </a:r>
            <a:r>
              <a:rPr lang="en-US" sz="2800" dirty="0"/>
              <a:t> </a:t>
            </a:r>
            <a:r>
              <a:rPr lang="en-US" sz="2800" dirty="0" err="1"/>
              <a:t>xét</a:t>
            </a:r>
            <a:r>
              <a:rPr lang="en-US" sz="2800" dirty="0"/>
              <a:t>:</a:t>
            </a:r>
          </a:p>
          <a:p>
            <a:pPr>
              <a:lnSpc>
                <a:spcPct val="100000"/>
              </a:lnSpc>
            </a:pPr>
            <a:r>
              <a:rPr lang="vi-VN" sz="2800" dirty="0"/>
              <a:t>- Cùng diện tích bị ép như nhau, nếu độ lớn của áp lực càng lớn thì tác dụng nó cũng càng lớn.</a:t>
            </a:r>
          </a:p>
          <a:p>
            <a:pPr>
              <a:lnSpc>
                <a:spcPct val="100000"/>
              </a:lnSpc>
            </a:pPr>
            <a:r>
              <a:rPr lang="vi-VN" sz="2800" dirty="0"/>
              <a:t>- Cùng độ lớn của áp lực như nhau, nếu diện tích bị ép càng nhỏ thì tác dụng của áp lực càng lớn.</a:t>
            </a:r>
          </a:p>
        </p:txBody>
      </p:sp>
    </p:spTree>
    <p:extLst>
      <p:ext uri="{BB962C8B-B14F-4D97-AF65-F5344CB8AC3E}">
        <p14:creationId xmlns:p14="http://schemas.microsoft.com/office/powerpoint/2010/main" val="2135079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Text Placeholder 6">
                <a:extLst>
                  <a:ext uri="{FF2B5EF4-FFF2-40B4-BE49-F238E27FC236}">
                    <a16:creationId xmlns:a16="http://schemas.microsoft.com/office/drawing/2014/main" id="{14AA6F39-E414-4200-348A-B3D996EC4C40}"/>
                  </a:ext>
                </a:extLst>
              </p:cNvPr>
              <p:cNvSpPr>
                <a:spLocks noGrp="1"/>
              </p:cNvSpPr>
              <p:nvPr>
                <p:ph type="body" sz="half" idx="2"/>
              </p:nvPr>
            </p:nvSpPr>
            <p:spPr>
              <a:xfrm>
                <a:off x="680139" y="1255245"/>
                <a:ext cx="6575043" cy="2510516"/>
              </a:xfrm>
            </p:spPr>
            <p:txBody>
              <a:bodyPr>
                <a:noAutofit/>
              </a:bodyPr>
              <a:lstStyle/>
              <a:p>
                <a:pPr algn="just">
                  <a:lnSpc>
                    <a:spcPct val="115000"/>
                  </a:lnSpc>
                </a:pPr>
                <a:r>
                  <a:rPr lang="en-US" sz="2800" dirty="0" err="1">
                    <a:effectLst/>
                    <a:ea typeface="Arial" panose="020B0604020202020204" pitchFamily="34" charset="0"/>
                  </a:rPr>
                  <a:t>Áp</a:t>
                </a:r>
                <a:r>
                  <a:rPr lang="en-US" sz="2800" dirty="0">
                    <a:effectLst/>
                    <a:ea typeface="Arial" panose="020B0604020202020204" pitchFamily="34" charset="0"/>
                  </a:rPr>
                  <a:t> </a:t>
                </a:r>
                <a:r>
                  <a:rPr lang="en-US" sz="2800" dirty="0" err="1">
                    <a:effectLst/>
                    <a:ea typeface="Arial" panose="020B0604020202020204" pitchFamily="34" charset="0"/>
                  </a:rPr>
                  <a:t>suất</a:t>
                </a:r>
                <a:r>
                  <a:rPr lang="en-US" sz="2800" dirty="0">
                    <a:effectLst/>
                    <a:ea typeface="Arial" panose="020B0604020202020204" pitchFamily="34" charset="0"/>
                  </a:rPr>
                  <a:t> </a:t>
                </a:r>
                <a:r>
                  <a:rPr lang="en-US" sz="2800" dirty="0" err="1">
                    <a:effectLst/>
                    <a:ea typeface="Arial" panose="020B0604020202020204" pitchFamily="34" charset="0"/>
                  </a:rPr>
                  <a:t>được</a:t>
                </a:r>
                <a:r>
                  <a:rPr lang="en-US" sz="2800" dirty="0">
                    <a:effectLst/>
                    <a:ea typeface="Arial" panose="020B0604020202020204" pitchFamily="34" charset="0"/>
                  </a:rPr>
                  <a:t> </a:t>
                </a:r>
                <a:r>
                  <a:rPr lang="en-US" sz="2800" dirty="0" err="1">
                    <a:effectLst/>
                    <a:ea typeface="Arial" panose="020B0604020202020204" pitchFamily="34" charset="0"/>
                  </a:rPr>
                  <a:t>tính</a:t>
                </a:r>
                <a:r>
                  <a:rPr lang="en-US" sz="2800" dirty="0">
                    <a:effectLst/>
                    <a:ea typeface="Arial" panose="020B0604020202020204" pitchFamily="34" charset="0"/>
                  </a:rPr>
                  <a:t> </a:t>
                </a:r>
                <a:r>
                  <a:rPr lang="en-US" sz="2800" dirty="0" err="1">
                    <a:effectLst/>
                    <a:ea typeface="Arial" panose="020B0604020202020204" pitchFamily="34" charset="0"/>
                  </a:rPr>
                  <a:t>bằng</a:t>
                </a:r>
                <a:r>
                  <a:rPr lang="en-US" sz="2800" dirty="0">
                    <a:effectLst/>
                    <a:ea typeface="Arial" panose="020B0604020202020204" pitchFamily="34" charset="0"/>
                  </a:rPr>
                  <a:t> </a:t>
                </a:r>
                <a:r>
                  <a:rPr lang="en-US" sz="2800" dirty="0" err="1">
                    <a:effectLst/>
                    <a:ea typeface="Arial" panose="020B0604020202020204" pitchFamily="34" charset="0"/>
                  </a:rPr>
                  <a:t>độ</a:t>
                </a:r>
                <a:r>
                  <a:rPr lang="en-US" sz="2800" dirty="0">
                    <a:effectLst/>
                    <a:ea typeface="Arial" panose="020B0604020202020204" pitchFamily="34" charset="0"/>
                  </a:rPr>
                  <a:t> </a:t>
                </a:r>
                <a:r>
                  <a:rPr lang="en-US" sz="2800" dirty="0" err="1">
                    <a:effectLst/>
                    <a:ea typeface="Arial" panose="020B0604020202020204" pitchFamily="34" charset="0"/>
                  </a:rPr>
                  <a:t>lớn</a:t>
                </a:r>
                <a:r>
                  <a:rPr lang="en-US" sz="2800" dirty="0">
                    <a:effectLst/>
                    <a:ea typeface="Arial" panose="020B0604020202020204" pitchFamily="34" charset="0"/>
                  </a:rPr>
                  <a:t> </a:t>
                </a:r>
                <a:r>
                  <a:rPr lang="en-US" sz="2800" dirty="0" err="1">
                    <a:effectLst/>
                    <a:ea typeface="Arial" panose="020B0604020202020204" pitchFamily="34" charset="0"/>
                  </a:rPr>
                  <a:t>áp</a:t>
                </a:r>
                <a:r>
                  <a:rPr lang="en-US" sz="2800" dirty="0">
                    <a:effectLst/>
                    <a:ea typeface="Arial" panose="020B0604020202020204" pitchFamily="34" charset="0"/>
                  </a:rPr>
                  <a:t> </a:t>
                </a:r>
                <a:r>
                  <a:rPr lang="en-US" sz="2800" dirty="0" err="1">
                    <a:effectLst/>
                    <a:ea typeface="Arial" panose="020B0604020202020204" pitchFamily="34" charset="0"/>
                  </a:rPr>
                  <a:t>lực</a:t>
                </a:r>
                <a:r>
                  <a:rPr lang="en-US" sz="2800" dirty="0">
                    <a:effectLst/>
                    <a:ea typeface="Arial" panose="020B0604020202020204" pitchFamily="34" charset="0"/>
                  </a:rPr>
                  <a:t> (F) </a:t>
                </a:r>
                <a:r>
                  <a:rPr lang="en-US" sz="2800" dirty="0" err="1">
                    <a:effectLst/>
                    <a:ea typeface="Arial" panose="020B0604020202020204" pitchFamily="34" charset="0"/>
                  </a:rPr>
                  <a:t>trên</a:t>
                </a:r>
                <a:r>
                  <a:rPr lang="en-US" sz="2800" dirty="0">
                    <a:effectLst/>
                    <a:ea typeface="Arial" panose="020B0604020202020204" pitchFamily="34" charset="0"/>
                  </a:rPr>
                  <a:t> </a:t>
                </a:r>
                <a:r>
                  <a:rPr lang="en-US" sz="2800" dirty="0" err="1">
                    <a:effectLst/>
                    <a:ea typeface="Arial" panose="020B0604020202020204" pitchFamily="34" charset="0"/>
                  </a:rPr>
                  <a:t>một</a:t>
                </a:r>
                <a:r>
                  <a:rPr lang="en-US" sz="2800" dirty="0">
                    <a:effectLst/>
                    <a:ea typeface="Arial" panose="020B0604020202020204" pitchFamily="34" charset="0"/>
                  </a:rPr>
                  <a:t> </a:t>
                </a:r>
                <a:r>
                  <a:rPr lang="en-US" sz="2800" dirty="0" err="1">
                    <a:effectLst/>
                    <a:ea typeface="Arial" panose="020B0604020202020204" pitchFamily="34" charset="0"/>
                  </a:rPr>
                  <a:t>đơn</a:t>
                </a:r>
                <a:r>
                  <a:rPr lang="en-US" sz="2800" dirty="0">
                    <a:effectLst/>
                    <a:ea typeface="Arial" panose="020B0604020202020204" pitchFamily="34" charset="0"/>
                  </a:rPr>
                  <a:t> </a:t>
                </a:r>
                <a:r>
                  <a:rPr lang="en-US" sz="2800" dirty="0" err="1">
                    <a:effectLst/>
                    <a:ea typeface="Arial" panose="020B0604020202020204" pitchFamily="34" charset="0"/>
                  </a:rPr>
                  <a:t>vị</a:t>
                </a:r>
                <a:r>
                  <a:rPr lang="en-US" sz="2800" dirty="0">
                    <a:effectLst/>
                    <a:ea typeface="Arial" panose="020B0604020202020204" pitchFamily="34" charset="0"/>
                  </a:rPr>
                  <a:t> </a:t>
                </a:r>
                <a:r>
                  <a:rPr lang="en-US" sz="2800" dirty="0" err="1">
                    <a:effectLst/>
                    <a:ea typeface="Arial" panose="020B0604020202020204" pitchFamily="34" charset="0"/>
                  </a:rPr>
                  <a:t>diện</a:t>
                </a:r>
                <a:r>
                  <a:rPr lang="en-US" sz="2800" dirty="0">
                    <a:effectLst/>
                    <a:ea typeface="Arial" panose="020B0604020202020204" pitchFamily="34" charset="0"/>
                  </a:rPr>
                  <a:t> </a:t>
                </a:r>
                <a:r>
                  <a:rPr lang="en-US" sz="2800" dirty="0" err="1">
                    <a:effectLst/>
                    <a:ea typeface="Arial" panose="020B0604020202020204" pitchFamily="34" charset="0"/>
                  </a:rPr>
                  <a:t>tích</a:t>
                </a:r>
                <a:r>
                  <a:rPr lang="en-US" sz="2800" dirty="0">
                    <a:effectLst/>
                    <a:ea typeface="Arial" panose="020B0604020202020204" pitchFamily="34" charset="0"/>
                  </a:rPr>
                  <a:t> </a:t>
                </a:r>
                <a:r>
                  <a:rPr lang="en-US" sz="2800" dirty="0" err="1">
                    <a:effectLst/>
                    <a:ea typeface="Arial" panose="020B0604020202020204" pitchFamily="34" charset="0"/>
                  </a:rPr>
                  <a:t>bị</a:t>
                </a:r>
                <a:r>
                  <a:rPr lang="en-US" sz="2800" dirty="0">
                    <a:effectLst/>
                    <a:ea typeface="Arial" panose="020B0604020202020204" pitchFamily="34" charset="0"/>
                  </a:rPr>
                  <a:t> </a:t>
                </a:r>
                <a:r>
                  <a:rPr lang="en-US" sz="2800" dirty="0" err="1">
                    <a:effectLst/>
                    <a:ea typeface="Arial" panose="020B0604020202020204" pitchFamily="34" charset="0"/>
                  </a:rPr>
                  <a:t>ép</a:t>
                </a:r>
                <a:r>
                  <a:rPr lang="en-US" sz="2800" dirty="0">
                    <a:effectLst/>
                    <a:ea typeface="Arial" panose="020B0604020202020204" pitchFamily="34" charset="0"/>
                  </a:rPr>
                  <a:t> (S): </a:t>
                </a:r>
              </a:p>
              <a:p>
                <a:pPr algn="ctr">
                  <a:lnSpc>
                    <a:spcPct val="115000"/>
                  </a:lnSpc>
                </a:pPr>
                <a:r>
                  <a:rPr lang="en-US" sz="2800" dirty="0">
                    <a:effectLst/>
                    <a:ea typeface="Arial" panose="020B0604020202020204" pitchFamily="34" charset="0"/>
                  </a:rPr>
                  <a:t>p = </a:t>
                </a:r>
                <a14:m>
                  <m:oMath xmlns:m="http://schemas.openxmlformats.org/officeDocument/2006/math">
                    <m:f>
                      <m:fPr>
                        <m:ctrlPr>
                          <a:rPr lang="en-US" sz="3400" i="1">
                            <a:effectLst/>
                            <a:latin typeface="Cambria Math" panose="02040503050406030204" pitchFamily="18" charset="0"/>
                            <a:ea typeface="Arial" panose="020B0604020202020204" pitchFamily="34" charset="0"/>
                          </a:rPr>
                        </m:ctrlPr>
                      </m:fPr>
                      <m:num>
                        <m:r>
                          <m:rPr>
                            <m:sty m:val="p"/>
                          </m:rPr>
                          <a:rPr lang="en-US" sz="3400">
                            <a:effectLst/>
                            <a:latin typeface="Cambria Math" panose="02040503050406030204" pitchFamily="18" charset="0"/>
                            <a:ea typeface="Arial" panose="020B0604020202020204" pitchFamily="34" charset="0"/>
                          </a:rPr>
                          <m:t>F</m:t>
                        </m:r>
                      </m:num>
                      <m:den>
                        <m:r>
                          <m:rPr>
                            <m:sty m:val="p"/>
                          </m:rPr>
                          <a:rPr lang="en-US" sz="3400">
                            <a:effectLst/>
                            <a:latin typeface="Cambria Math" panose="02040503050406030204" pitchFamily="18" charset="0"/>
                            <a:ea typeface="Arial" panose="020B0604020202020204" pitchFamily="34" charset="0"/>
                          </a:rPr>
                          <m:t>S</m:t>
                        </m:r>
                      </m:den>
                    </m:f>
                  </m:oMath>
                </a14:m>
                <a:endParaRPr lang="en-US" sz="3400" dirty="0">
                  <a:effectLst/>
                  <a:latin typeface="Arial" panose="020B0604020202020204" pitchFamily="34" charset="0"/>
                  <a:ea typeface="Arial" panose="020B0604020202020204" pitchFamily="34" charset="0"/>
                </a:endParaRPr>
              </a:p>
              <a:p>
                <a:pPr algn="just">
                  <a:lnSpc>
                    <a:spcPct val="115000"/>
                  </a:lnSpc>
                </a:pPr>
                <a:r>
                  <a:rPr lang="en-US" sz="2800" dirty="0">
                    <a:effectLst/>
                    <a:ea typeface="Arial" panose="020B0604020202020204" pitchFamily="34" charset="0"/>
                  </a:rPr>
                  <a:t>Trong </a:t>
                </a:r>
                <a:r>
                  <a:rPr lang="en-US" sz="2800" dirty="0" err="1">
                    <a:effectLst/>
                    <a:ea typeface="Arial" panose="020B0604020202020204" pitchFamily="34" charset="0"/>
                  </a:rPr>
                  <a:t>đó</a:t>
                </a:r>
                <a:r>
                  <a:rPr lang="en-US" sz="2800" dirty="0">
                    <a:effectLst/>
                    <a:ea typeface="Arial" panose="020B0604020202020204" pitchFamily="34" charset="0"/>
                  </a:rPr>
                  <a:t>: p </a:t>
                </a:r>
                <a:r>
                  <a:rPr lang="en-US" sz="2800" dirty="0" err="1">
                    <a:effectLst/>
                    <a:ea typeface="Arial" panose="020B0604020202020204" pitchFamily="34" charset="0"/>
                  </a:rPr>
                  <a:t>là</a:t>
                </a:r>
                <a:r>
                  <a:rPr lang="en-US" sz="2800" dirty="0">
                    <a:effectLst/>
                    <a:ea typeface="Arial" panose="020B0604020202020204" pitchFamily="34" charset="0"/>
                  </a:rPr>
                  <a:t> </a:t>
                </a:r>
                <a:r>
                  <a:rPr lang="en-US" sz="2800" dirty="0" err="1">
                    <a:effectLst/>
                    <a:ea typeface="Arial" panose="020B0604020202020204" pitchFamily="34" charset="0"/>
                  </a:rPr>
                  <a:t>áp</a:t>
                </a:r>
                <a:r>
                  <a:rPr lang="en-US" sz="2800" dirty="0">
                    <a:effectLst/>
                    <a:ea typeface="Arial" panose="020B0604020202020204" pitchFamily="34" charset="0"/>
                  </a:rPr>
                  <a:t> </a:t>
                </a:r>
                <a:r>
                  <a:rPr lang="en-US" sz="2800" dirty="0" err="1">
                    <a:effectLst/>
                    <a:ea typeface="Arial" panose="020B0604020202020204" pitchFamily="34" charset="0"/>
                  </a:rPr>
                  <a:t>suất</a:t>
                </a:r>
                <a:r>
                  <a:rPr lang="en-US" sz="2800" dirty="0">
                    <a:effectLst/>
                    <a:ea typeface="Arial" panose="020B0604020202020204" pitchFamily="34" charset="0"/>
                  </a:rPr>
                  <a:t>, F </a:t>
                </a:r>
                <a:r>
                  <a:rPr lang="en-US" sz="2800" dirty="0" err="1">
                    <a:effectLst/>
                    <a:ea typeface="Arial" panose="020B0604020202020204" pitchFamily="34" charset="0"/>
                  </a:rPr>
                  <a:t>là</a:t>
                </a:r>
                <a:r>
                  <a:rPr lang="en-US" sz="2800" dirty="0">
                    <a:effectLst/>
                    <a:ea typeface="Arial" panose="020B0604020202020204" pitchFamily="34" charset="0"/>
                  </a:rPr>
                  <a:t> </a:t>
                </a:r>
                <a:r>
                  <a:rPr lang="en-US" sz="2800" dirty="0" err="1">
                    <a:effectLst/>
                    <a:ea typeface="Arial" panose="020B0604020202020204" pitchFamily="34" charset="0"/>
                  </a:rPr>
                  <a:t>áp</a:t>
                </a:r>
                <a:r>
                  <a:rPr lang="en-US" sz="2800" dirty="0">
                    <a:effectLst/>
                    <a:ea typeface="Arial" panose="020B0604020202020204" pitchFamily="34" charset="0"/>
                  </a:rPr>
                  <a:t> </a:t>
                </a:r>
                <a:r>
                  <a:rPr lang="en-US" sz="2800" dirty="0" err="1">
                    <a:effectLst/>
                    <a:ea typeface="Arial" panose="020B0604020202020204" pitchFamily="34" charset="0"/>
                  </a:rPr>
                  <a:t>lực</a:t>
                </a:r>
                <a:r>
                  <a:rPr lang="en-US" sz="2800" dirty="0">
                    <a:effectLst/>
                    <a:ea typeface="Arial" panose="020B0604020202020204" pitchFamily="34" charset="0"/>
                  </a:rPr>
                  <a:t>, S </a:t>
                </a:r>
                <a:r>
                  <a:rPr lang="en-US" sz="2800" dirty="0" err="1">
                    <a:effectLst/>
                    <a:ea typeface="Arial" panose="020B0604020202020204" pitchFamily="34" charset="0"/>
                  </a:rPr>
                  <a:t>là</a:t>
                </a:r>
                <a:r>
                  <a:rPr lang="en-US" sz="2800" dirty="0">
                    <a:effectLst/>
                    <a:ea typeface="Arial" panose="020B0604020202020204" pitchFamily="34" charset="0"/>
                  </a:rPr>
                  <a:t> </a:t>
                </a:r>
                <a:r>
                  <a:rPr lang="en-US" sz="2800" dirty="0" err="1">
                    <a:effectLst/>
                    <a:ea typeface="Arial" panose="020B0604020202020204" pitchFamily="34" charset="0"/>
                  </a:rPr>
                  <a:t>diện</a:t>
                </a:r>
                <a:r>
                  <a:rPr lang="en-US" sz="2800" dirty="0">
                    <a:effectLst/>
                    <a:ea typeface="Arial" panose="020B0604020202020204" pitchFamily="34" charset="0"/>
                  </a:rPr>
                  <a:t> </a:t>
                </a:r>
                <a:r>
                  <a:rPr lang="en-US" sz="2800" dirty="0" err="1">
                    <a:effectLst/>
                    <a:ea typeface="Arial" panose="020B0604020202020204" pitchFamily="34" charset="0"/>
                  </a:rPr>
                  <a:t>tích</a:t>
                </a:r>
                <a:r>
                  <a:rPr lang="en-US" sz="2800" dirty="0">
                    <a:effectLst/>
                    <a:ea typeface="Arial" panose="020B0604020202020204" pitchFamily="34" charset="0"/>
                  </a:rPr>
                  <a:t> </a:t>
                </a:r>
                <a:r>
                  <a:rPr lang="en-US" sz="2800" dirty="0" err="1">
                    <a:effectLst/>
                    <a:ea typeface="Arial" panose="020B0604020202020204" pitchFamily="34" charset="0"/>
                  </a:rPr>
                  <a:t>bị</a:t>
                </a:r>
                <a:r>
                  <a:rPr lang="en-US" sz="2800" dirty="0">
                    <a:effectLst/>
                    <a:ea typeface="Arial" panose="020B0604020202020204" pitchFamily="34" charset="0"/>
                  </a:rPr>
                  <a:t> </a:t>
                </a:r>
                <a:r>
                  <a:rPr lang="en-US" sz="2800" dirty="0" err="1">
                    <a:effectLst/>
                    <a:ea typeface="Arial" panose="020B0604020202020204" pitchFamily="34" charset="0"/>
                  </a:rPr>
                  <a:t>ép</a:t>
                </a:r>
                <a:r>
                  <a:rPr lang="en-US" sz="2800" dirty="0">
                    <a:effectLst/>
                    <a:ea typeface="Arial" panose="020B0604020202020204" pitchFamily="34" charset="0"/>
                  </a:rPr>
                  <a:t>.</a:t>
                </a:r>
                <a:endParaRPr lang="en-US" sz="2800" dirty="0">
                  <a:effectLst/>
                  <a:latin typeface="Arial" panose="020B0604020202020204" pitchFamily="34" charset="0"/>
                  <a:ea typeface="Arial" panose="020B0604020202020204" pitchFamily="34" charset="0"/>
                </a:endParaRPr>
              </a:p>
              <a:p>
                <a:pPr algn="just">
                  <a:lnSpc>
                    <a:spcPct val="100000"/>
                  </a:lnSpc>
                </a:pPr>
                <a:r>
                  <a:rPr lang="en-US" sz="2800" dirty="0" err="1">
                    <a:effectLst/>
                    <a:ea typeface="Arial" panose="020B0604020202020204" pitchFamily="34" charset="0"/>
                  </a:rPr>
                  <a:t>Nếu</a:t>
                </a:r>
                <a:r>
                  <a:rPr lang="en-US" sz="2800" dirty="0">
                    <a:effectLst/>
                    <a:ea typeface="Arial" panose="020B0604020202020204" pitchFamily="34" charset="0"/>
                  </a:rPr>
                  <a:t> </a:t>
                </a:r>
                <a:r>
                  <a:rPr lang="en-US" sz="2800" dirty="0" err="1">
                    <a:effectLst/>
                    <a:ea typeface="Arial" panose="020B0604020202020204" pitchFamily="34" charset="0"/>
                  </a:rPr>
                  <a:t>đơn</a:t>
                </a:r>
                <a:r>
                  <a:rPr lang="en-US" sz="2800" dirty="0">
                    <a:effectLst/>
                    <a:ea typeface="Arial" panose="020B0604020202020204" pitchFamily="34" charset="0"/>
                  </a:rPr>
                  <a:t> </a:t>
                </a:r>
                <a:r>
                  <a:rPr lang="en-US" sz="2800" dirty="0" err="1">
                    <a:effectLst/>
                    <a:ea typeface="Arial" panose="020B0604020202020204" pitchFamily="34" charset="0"/>
                  </a:rPr>
                  <a:t>vị</a:t>
                </a:r>
                <a:r>
                  <a:rPr lang="en-US" sz="2800" dirty="0">
                    <a:effectLst/>
                    <a:ea typeface="Arial" panose="020B0604020202020204" pitchFamily="34" charset="0"/>
                  </a:rPr>
                  <a:t> </a:t>
                </a:r>
                <a:r>
                  <a:rPr lang="en-US" sz="2800" dirty="0" err="1">
                    <a:effectLst/>
                    <a:ea typeface="Arial" panose="020B0604020202020204" pitchFamily="34" charset="0"/>
                  </a:rPr>
                  <a:t>của</a:t>
                </a:r>
                <a:r>
                  <a:rPr lang="en-US" sz="2800" dirty="0">
                    <a:effectLst/>
                    <a:ea typeface="Arial" panose="020B0604020202020204" pitchFamily="34" charset="0"/>
                  </a:rPr>
                  <a:t> </a:t>
                </a:r>
                <a:r>
                  <a:rPr lang="en-US" sz="2800" dirty="0" err="1">
                    <a:effectLst/>
                    <a:ea typeface="Arial" panose="020B0604020202020204" pitchFamily="34" charset="0"/>
                  </a:rPr>
                  <a:t>lực</a:t>
                </a:r>
                <a:r>
                  <a:rPr lang="en-US" sz="2800" dirty="0">
                    <a:effectLst/>
                    <a:ea typeface="Arial" panose="020B0604020202020204" pitchFamily="34" charset="0"/>
                  </a:rPr>
                  <a:t> </a:t>
                </a:r>
                <a:r>
                  <a:rPr lang="en-US" sz="2800" dirty="0" err="1">
                    <a:effectLst/>
                    <a:ea typeface="Arial" panose="020B0604020202020204" pitchFamily="34" charset="0"/>
                  </a:rPr>
                  <a:t>là</a:t>
                </a:r>
                <a:r>
                  <a:rPr lang="en-US" sz="2800" dirty="0">
                    <a:effectLst/>
                    <a:ea typeface="Arial" panose="020B0604020202020204" pitchFamily="34" charset="0"/>
                  </a:rPr>
                  <a:t> (N), </a:t>
                </a:r>
                <a:r>
                  <a:rPr lang="en-US" sz="2800" dirty="0" err="1">
                    <a:effectLst/>
                    <a:ea typeface="Arial" panose="020B0604020202020204" pitchFamily="34" charset="0"/>
                  </a:rPr>
                  <a:t>đơn</a:t>
                </a:r>
                <a:r>
                  <a:rPr lang="en-US" sz="2800" dirty="0">
                    <a:effectLst/>
                    <a:ea typeface="Arial" panose="020B0604020202020204" pitchFamily="34" charset="0"/>
                  </a:rPr>
                  <a:t> </a:t>
                </a:r>
                <a:r>
                  <a:rPr lang="en-US" sz="2800" dirty="0" err="1">
                    <a:effectLst/>
                    <a:ea typeface="Arial" panose="020B0604020202020204" pitchFamily="34" charset="0"/>
                  </a:rPr>
                  <a:t>vị</a:t>
                </a:r>
                <a:r>
                  <a:rPr lang="en-US" sz="2800" dirty="0">
                    <a:effectLst/>
                    <a:ea typeface="Arial" panose="020B0604020202020204" pitchFamily="34" charset="0"/>
                  </a:rPr>
                  <a:t> </a:t>
                </a:r>
                <a:r>
                  <a:rPr lang="en-US" sz="2800" dirty="0" err="1">
                    <a:effectLst/>
                    <a:ea typeface="Arial" panose="020B0604020202020204" pitchFamily="34" charset="0"/>
                  </a:rPr>
                  <a:t>của</a:t>
                </a:r>
                <a:r>
                  <a:rPr lang="en-US" sz="2800" dirty="0">
                    <a:effectLst/>
                    <a:ea typeface="Arial" panose="020B0604020202020204" pitchFamily="34" charset="0"/>
                  </a:rPr>
                  <a:t> </a:t>
                </a:r>
                <a:r>
                  <a:rPr lang="en-US" sz="2800" dirty="0" err="1">
                    <a:effectLst/>
                    <a:ea typeface="Arial" panose="020B0604020202020204" pitchFamily="34" charset="0"/>
                  </a:rPr>
                  <a:t>diện</a:t>
                </a:r>
                <a:r>
                  <a:rPr lang="en-US" sz="2800" dirty="0">
                    <a:effectLst/>
                    <a:ea typeface="Arial" panose="020B0604020202020204" pitchFamily="34" charset="0"/>
                  </a:rPr>
                  <a:t> </a:t>
                </a:r>
                <a:r>
                  <a:rPr lang="en-US" sz="2800" dirty="0" err="1">
                    <a:effectLst/>
                    <a:ea typeface="Arial" panose="020B0604020202020204" pitchFamily="34" charset="0"/>
                  </a:rPr>
                  <a:t>tích</a:t>
                </a:r>
                <a:r>
                  <a:rPr lang="en-US" sz="2800" dirty="0">
                    <a:effectLst/>
                    <a:ea typeface="Arial" panose="020B0604020202020204" pitchFamily="34" charset="0"/>
                  </a:rPr>
                  <a:t> </a:t>
                </a:r>
                <a:r>
                  <a:rPr lang="en-US" sz="2800" dirty="0" err="1">
                    <a:effectLst/>
                    <a:ea typeface="Arial" panose="020B0604020202020204" pitchFamily="34" charset="0"/>
                  </a:rPr>
                  <a:t>là</a:t>
                </a:r>
                <a:r>
                  <a:rPr lang="en-US" sz="2800" dirty="0">
                    <a:effectLst/>
                    <a:ea typeface="Arial" panose="020B0604020202020204" pitchFamily="34" charset="0"/>
                  </a:rPr>
                  <a:t> (m</a:t>
                </a:r>
                <a:r>
                  <a:rPr lang="en-US" sz="2800" baseline="30000" dirty="0">
                    <a:effectLst/>
                    <a:ea typeface="Arial" panose="020B0604020202020204" pitchFamily="34" charset="0"/>
                  </a:rPr>
                  <a:t>2</a:t>
                </a:r>
                <a:r>
                  <a:rPr lang="en-US" sz="2800" dirty="0">
                    <a:effectLst/>
                    <a:ea typeface="Arial" panose="020B0604020202020204" pitchFamily="34" charset="0"/>
                  </a:rPr>
                  <a:t>) </a:t>
                </a:r>
                <a:r>
                  <a:rPr lang="en-US" sz="2800" dirty="0" err="1">
                    <a:effectLst/>
                    <a:ea typeface="Arial" panose="020B0604020202020204" pitchFamily="34" charset="0"/>
                  </a:rPr>
                  <a:t>thì</a:t>
                </a:r>
                <a:r>
                  <a:rPr lang="en-US" sz="2800" dirty="0">
                    <a:effectLst/>
                    <a:ea typeface="Arial" panose="020B0604020202020204" pitchFamily="34" charset="0"/>
                  </a:rPr>
                  <a:t> </a:t>
                </a:r>
                <a:r>
                  <a:rPr lang="en-US" sz="2800" dirty="0" err="1">
                    <a:effectLst/>
                    <a:ea typeface="Arial" panose="020B0604020202020204" pitchFamily="34" charset="0"/>
                  </a:rPr>
                  <a:t>đơn</a:t>
                </a:r>
                <a:r>
                  <a:rPr lang="en-US" sz="2800" dirty="0">
                    <a:effectLst/>
                    <a:ea typeface="Arial" panose="020B0604020202020204" pitchFamily="34" charset="0"/>
                  </a:rPr>
                  <a:t> </a:t>
                </a:r>
                <a:r>
                  <a:rPr lang="en-US" sz="2800" dirty="0" err="1">
                    <a:effectLst/>
                    <a:ea typeface="Arial" panose="020B0604020202020204" pitchFamily="34" charset="0"/>
                  </a:rPr>
                  <a:t>vị</a:t>
                </a:r>
                <a:r>
                  <a:rPr lang="en-US" sz="2800" dirty="0">
                    <a:effectLst/>
                    <a:ea typeface="Arial" panose="020B0604020202020204" pitchFamily="34" charset="0"/>
                  </a:rPr>
                  <a:t> </a:t>
                </a:r>
                <a:r>
                  <a:rPr lang="en-US" sz="2800" dirty="0" err="1">
                    <a:effectLst/>
                    <a:ea typeface="Arial" panose="020B0604020202020204" pitchFamily="34" charset="0"/>
                  </a:rPr>
                  <a:t>của</a:t>
                </a:r>
                <a:r>
                  <a:rPr lang="en-US" sz="2800" dirty="0">
                    <a:effectLst/>
                    <a:ea typeface="Arial" panose="020B0604020202020204" pitchFamily="34" charset="0"/>
                  </a:rPr>
                  <a:t> </a:t>
                </a:r>
                <a:r>
                  <a:rPr lang="en-US" sz="2800" dirty="0" err="1">
                    <a:effectLst/>
                    <a:ea typeface="Arial" panose="020B0604020202020204" pitchFamily="34" charset="0"/>
                  </a:rPr>
                  <a:t>áp</a:t>
                </a:r>
                <a:r>
                  <a:rPr lang="en-US" sz="2800" dirty="0">
                    <a:effectLst/>
                    <a:ea typeface="Arial" panose="020B0604020202020204" pitchFamily="34" charset="0"/>
                  </a:rPr>
                  <a:t> </a:t>
                </a:r>
                <a:r>
                  <a:rPr lang="en-US" sz="2800" dirty="0" err="1">
                    <a:effectLst/>
                    <a:ea typeface="Arial" panose="020B0604020202020204" pitchFamily="34" charset="0"/>
                  </a:rPr>
                  <a:t>suất</a:t>
                </a:r>
                <a:r>
                  <a:rPr lang="en-US" sz="2800" dirty="0">
                    <a:effectLst/>
                    <a:ea typeface="Arial" panose="020B0604020202020204" pitchFamily="34" charset="0"/>
                  </a:rPr>
                  <a:t> </a:t>
                </a:r>
                <a:r>
                  <a:rPr lang="en-US" sz="2800" dirty="0" err="1">
                    <a:effectLst/>
                    <a:ea typeface="Arial" panose="020B0604020202020204" pitchFamily="34" charset="0"/>
                  </a:rPr>
                  <a:t>là</a:t>
                </a:r>
                <a:r>
                  <a:rPr lang="en-US" sz="2800" dirty="0">
                    <a:effectLst/>
                    <a:ea typeface="Arial" panose="020B0604020202020204" pitchFamily="34" charset="0"/>
                  </a:rPr>
                  <a:t>: </a:t>
                </a:r>
                <a:r>
                  <a:rPr lang="en-US" sz="2800" dirty="0" err="1">
                    <a:solidFill>
                      <a:srgbClr val="FF0000"/>
                    </a:solidFill>
                    <a:effectLst/>
                    <a:ea typeface="Arial" panose="020B0604020202020204" pitchFamily="34" charset="0"/>
                  </a:rPr>
                  <a:t>Niuton</a:t>
                </a:r>
                <a:r>
                  <a:rPr lang="en-US" sz="2800" dirty="0">
                    <a:solidFill>
                      <a:srgbClr val="FF0000"/>
                    </a:solidFill>
                    <a:effectLst/>
                    <a:ea typeface="Arial" panose="020B0604020202020204" pitchFamily="34" charset="0"/>
                  </a:rPr>
                  <a:t> </a:t>
                </a:r>
                <a:r>
                  <a:rPr lang="en-US" sz="2800" dirty="0" err="1">
                    <a:solidFill>
                      <a:srgbClr val="FF0000"/>
                    </a:solidFill>
                    <a:effectLst/>
                    <a:ea typeface="Arial" panose="020B0604020202020204" pitchFamily="34" charset="0"/>
                  </a:rPr>
                  <a:t>trên</a:t>
                </a:r>
                <a:r>
                  <a:rPr lang="en-US" sz="2800" dirty="0">
                    <a:solidFill>
                      <a:srgbClr val="FF0000"/>
                    </a:solidFill>
                    <a:effectLst/>
                    <a:ea typeface="Arial" panose="020B0604020202020204" pitchFamily="34" charset="0"/>
                  </a:rPr>
                  <a:t> </a:t>
                </a:r>
                <a:r>
                  <a:rPr lang="en-US" sz="2800" dirty="0" err="1">
                    <a:solidFill>
                      <a:srgbClr val="FF0000"/>
                    </a:solidFill>
                    <a:effectLst/>
                    <a:ea typeface="Arial" panose="020B0604020202020204" pitchFamily="34" charset="0"/>
                  </a:rPr>
                  <a:t>mét</a:t>
                </a:r>
                <a:r>
                  <a:rPr lang="en-US" sz="2800" dirty="0">
                    <a:solidFill>
                      <a:srgbClr val="FF0000"/>
                    </a:solidFill>
                    <a:effectLst/>
                    <a:ea typeface="Arial" panose="020B0604020202020204" pitchFamily="34" charset="0"/>
                  </a:rPr>
                  <a:t> </a:t>
                </a:r>
                <a:r>
                  <a:rPr lang="en-US" sz="2800" dirty="0" err="1">
                    <a:solidFill>
                      <a:srgbClr val="FF0000"/>
                    </a:solidFill>
                    <a:effectLst/>
                    <a:ea typeface="Arial" panose="020B0604020202020204" pitchFamily="34" charset="0"/>
                  </a:rPr>
                  <a:t>vuông</a:t>
                </a:r>
                <a:r>
                  <a:rPr lang="en-US" sz="2800" dirty="0">
                    <a:solidFill>
                      <a:srgbClr val="FF0000"/>
                    </a:solidFill>
                    <a:effectLst/>
                    <a:ea typeface="Arial" panose="020B0604020202020204" pitchFamily="34" charset="0"/>
                  </a:rPr>
                  <a:t> (N/m</a:t>
                </a:r>
                <a:r>
                  <a:rPr lang="en-US" sz="2800" baseline="30000" dirty="0">
                    <a:solidFill>
                      <a:srgbClr val="FF0000"/>
                    </a:solidFill>
                    <a:effectLst/>
                    <a:ea typeface="Arial" panose="020B0604020202020204" pitchFamily="34" charset="0"/>
                  </a:rPr>
                  <a:t>2</a:t>
                </a:r>
                <a:r>
                  <a:rPr lang="en-US" sz="2800" dirty="0">
                    <a:solidFill>
                      <a:srgbClr val="FF0000"/>
                    </a:solidFill>
                    <a:effectLst/>
                    <a:ea typeface="Arial" panose="020B0604020202020204" pitchFamily="34" charset="0"/>
                  </a:rPr>
                  <a:t>) hay </a:t>
                </a:r>
                <a:r>
                  <a:rPr lang="en-US" sz="2800" dirty="0" err="1">
                    <a:solidFill>
                      <a:srgbClr val="FF0000"/>
                    </a:solidFill>
                    <a:effectLst/>
                    <a:ea typeface="Arial" panose="020B0604020202020204" pitchFamily="34" charset="0"/>
                  </a:rPr>
                  <a:t>Paxcan</a:t>
                </a:r>
                <a:r>
                  <a:rPr lang="en-US" sz="2800" dirty="0">
                    <a:solidFill>
                      <a:srgbClr val="FF0000"/>
                    </a:solidFill>
                    <a:effectLst/>
                    <a:ea typeface="Arial" panose="020B0604020202020204" pitchFamily="34" charset="0"/>
                  </a:rPr>
                  <a:t> (Pa).</a:t>
                </a:r>
                <a:endParaRPr lang="en-US" sz="2800" dirty="0">
                  <a:solidFill>
                    <a:srgbClr val="FF0000"/>
                  </a:solidFill>
                  <a:effectLst/>
                  <a:latin typeface="Arial" panose="020B0604020202020204" pitchFamily="34" charset="0"/>
                  <a:ea typeface="Arial" panose="020B0604020202020204" pitchFamily="34" charset="0"/>
                </a:endParaRPr>
              </a:p>
              <a:p>
                <a:pPr algn="ctr">
                  <a:lnSpc>
                    <a:spcPct val="115000"/>
                  </a:lnSpc>
                </a:pPr>
                <a:r>
                  <a:rPr lang="en-US" sz="2800" dirty="0">
                    <a:effectLst/>
                    <a:ea typeface="Arial" panose="020B0604020202020204" pitchFamily="34" charset="0"/>
                  </a:rPr>
                  <a:t>1Pa = 1N/m</a:t>
                </a:r>
                <a:r>
                  <a:rPr lang="en-US" sz="2800" baseline="30000" dirty="0">
                    <a:effectLst/>
                    <a:ea typeface="Arial" panose="020B0604020202020204" pitchFamily="34" charset="0"/>
                  </a:rPr>
                  <a:t>2</a:t>
                </a:r>
                <a:endParaRPr lang="en-US" sz="2800" dirty="0">
                  <a:effectLst/>
                  <a:latin typeface="Arial" panose="020B0604020202020204" pitchFamily="34" charset="0"/>
                  <a:ea typeface="Arial" panose="020B0604020202020204" pitchFamily="34" charset="0"/>
                </a:endParaRPr>
              </a:p>
            </p:txBody>
          </p:sp>
        </mc:Choice>
        <mc:Fallback xmlns="">
          <p:sp>
            <p:nvSpPr>
              <p:cNvPr id="7" name="Text Placeholder 6">
                <a:extLst>
                  <a:ext uri="{FF2B5EF4-FFF2-40B4-BE49-F238E27FC236}">
                    <a16:creationId xmlns:a16="http://schemas.microsoft.com/office/drawing/2014/main" id="{14AA6F39-E414-4200-348A-B3D996EC4C40}"/>
                  </a:ext>
                </a:extLst>
              </p:cNvPr>
              <p:cNvSpPr>
                <a:spLocks noGrp="1" noRot="1" noChangeAspect="1" noMove="1" noResize="1" noEditPoints="1" noAdjustHandles="1" noChangeArrowheads="1" noChangeShapeType="1" noTextEdit="1"/>
              </p:cNvSpPr>
              <p:nvPr>
                <p:ph type="body" sz="half" idx="2"/>
              </p:nvPr>
            </p:nvSpPr>
            <p:spPr>
              <a:xfrm>
                <a:off x="680139" y="1255245"/>
                <a:ext cx="6575043" cy="2510516"/>
              </a:xfrm>
              <a:blipFill>
                <a:blip r:embed="rId2"/>
                <a:stretch>
                  <a:fillRect l="-1948" t="-1699" r="-1855" b="-112136"/>
                </a:stretch>
              </a:blipFill>
            </p:spPr>
            <p:txBody>
              <a:bodyPr/>
              <a:lstStyle/>
              <a:p>
                <a:r>
                  <a:rPr lang="en-US">
                    <a:noFill/>
                  </a:rPr>
                  <a:t> </a:t>
                </a:r>
              </a:p>
            </p:txBody>
          </p:sp>
        </mc:Fallback>
      </mc:AlternateContent>
      <p:sp>
        <p:nvSpPr>
          <p:cNvPr id="5" name="Title 4">
            <a:extLst>
              <a:ext uri="{FF2B5EF4-FFF2-40B4-BE49-F238E27FC236}">
                <a16:creationId xmlns:a16="http://schemas.microsoft.com/office/drawing/2014/main" id="{3F2F8C28-14F7-A691-DB30-B35240C60323}"/>
              </a:ext>
            </a:extLst>
          </p:cNvPr>
          <p:cNvSpPr>
            <a:spLocks noGrp="1"/>
          </p:cNvSpPr>
          <p:nvPr>
            <p:ph type="title"/>
          </p:nvPr>
        </p:nvSpPr>
        <p:spPr>
          <a:xfrm>
            <a:off x="642362" y="748164"/>
            <a:ext cx="4386837" cy="536577"/>
          </a:xfrm>
        </p:spPr>
        <p:txBody>
          <a:bodyPr>
            <a:noAutofit/>
          </a:bodyPr>
          <a:lstStyle/>
          <a:p>
            <a:r>
              <a:rPr lang="en-US" sz="2800" dirty="0"/>
              <a:t>3. </a:t>
            </a:r>
            <a:r>
              <a:rPr lang="en-US" sz="2800" dirty="0" err="1"/>
              <a:t>Công</a:t>
            </a:r>
            <a:r>
              <a:rPr lang="en-US" sz="2800" dirty="0"/>
              <a:t> </a:t>
            </a:r>
            <a:r>
              <a:rPr lang="en-US" sz="2800" dirty="0" err="1"/>
              <a:t>thức</a:t>
            </a:r>
            <a:r>
              <a:rPr lang="en-US" sz="2800" dirty="0"/>
              <a:t> </a:t>
            </a:r>
            <a:r>
              <a:rPr lang="en-US" sz="2800" dirty="0" err="1"/>
              <a:t>tính</a:t>
            </a:r>
            <a:r>
              <a:rPr lang="en-US" sz="2800" dirty="0"/>
              <a:t> </a:t>
            </a:r>
            <a:r>
              <a:rPr lang="en-US" sz="2800" dirty="0" err="1"/>
              <a:t>áp</a:t>
            </a:r>
            <a:r>
              <a:rPr lang="en-US" sz="2800" dirty="0"/>
              <a:t> </a:t>
            </a:r>
            <a:r>
              <a:rPr lang="en-US" sz="2800" dirty="0" err="1"/>
              <a:t>suất</a:t>
            </a:r>
            <a:r>
              <a:rPr lang="en-US" sz="2800" dirty="0"/>
              <a:t>.</a:t>
            </a:r>
          </a:p>
        </p:txBody>
      </p:sp>
      <p:pic>
        <p:nvPicPr>
          <p:cNvPr id="15" name="Picture 14">
            <a:extLst>
              <a:ext uri="{FF2B5EF4-FFF2-40B4-BE49-F238E27FC236}">
                <a16:creationId xmlns:a16="http://schemas.microsoft.com/office/drawing/2014/main" id="{03562FAE-8DB8-5F38-D206-FEADCBAAF7F9}"/>
              </a:ext>
            </a:extLst>
          </p:cNvPr>
          <p:cNvPicPr>
            <a:picLocks noChangeAspect="1"/>
          </p:cNvPicPr>
          <p:nvPr/>
        </p:nvPicPr>
        <p:blipFill>
          <a:blip r:embed="rId3"/>
          <a:stretch>
            <a:fillRect/>
          </a:stretch>
        </p:blipFill>
        <p:spPr>
          <a:xfrm>
            <a:off x="7730573" y="984136"/>
            <a:ext cx="3819064" cy="5204816"/>
          </a:xfrm>
          <a:prstGeom prst="rect">
            <a:avLst/>
          </a:prstGeom>
        </p:spPr>
      </p:pic>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5C4839AC-5ED5-B990-35D0-90377E5693CD}"/>
                  </a:ext>
                </a:extLst>
              </p:cNvPr>
              <p:cNvSpPr txBox="1"/>
              <p:nvPr/>
            </p:nvSpPr>
            <p:spPr>
              <a:xfrm>
                <a:off x="10235381" y="1715725"/>
                <a:ext cx="1755234" cy="1213345"/>
              </a:xfrm>
              <a:prstGeom prst="rect">
                <a:avLst/>
              </a:prstGeom>
              <a:noFill/>
            </p:spPr>
            <p:txBody>
              <a:bodyPr wrap="square">
                <a:spAutoFit/>
              </a:bodyPr>
              <a:lstStyle/>
              <a:p>
                <a:pPr algn="ctr">
                  <a:lnSpc>
                    <a:spcPct val="115000"/>
                  </a:lnSpc>
                </a:pPr>
                <a:r>
                  <a:rPr lang="en-US" sz="3600" b="1" dirty="0">
                    <a:effectLst/>
                    <a:latin typeface="Times New Roman" panose="02020603050405020304" pitchFamily="18" charset="0"/>
                    <a:ea typeface="Arial" panose="020B0604020202020204" pitchFamily="34" charset="0"/>
                    <a:cs typeface="Times New Roman" panose="02020603050405020304" pitchFamily="18" charset="0"/>
                  </a:rPr>
                  <a:t>p =  </a:t>
                </a:r>
                <a14:m>
                  <m:oMath xmlns:m="http://schemas.openxmlformats.org/officeDocument/2006/math">
                    <m:f>
                      <m:fPr>
                        <m:ctrlPr>
                          <a:rPr lang="en-US" sz="4400" b="1" i="1">
                            <a:effectLst/>
                            <a:latin typeface="Cambria Math" panose="02040503050406030204" pitchFamily="18" charset="0"/>
                            <a:ea typeface="Arial" panose="020B0604020202020204" pitchFamily="34" charset="0"/>
                          </a:rPr>
                        </m:ctrlPr>
                      </m:fPr>
                      <m:num>
                        <m:r>
                          <a:rPr lang="en-US" sz="4400" b="1" i="0">
                            <a:effectLst/>
                            <a:latin typeface="Cambria Math" panose="02040503050406030204" pitchFamily="18" charset="0"/>
                            <a:ea typeface="Arial" panose="020B0604020202020204" pitchFamily="34" charset="0"/>
                          </a:rPr>
                          <m:t>𝐅</m:t>
                        </m:r>
                      </m:num>
                      <m:den>
                        <m:r>
                          <a:rPr lang="en-US" sz="4400" b="1" i="0">
                            <a:effectLst/>
                            <a:latin typeface="Cambria Math" panose="02040503050406030204" pitchFamily="18" charset="0"/>
                            <a:ea typeface="Arial" panose="020B0604020202020204" pitchFamily="34" charset="0"/>
                          </a:rPr>
                          <m:t>𝐒</m:t>
                        </m:r>
                      </m:den>
                    </m:f>
                  </m:oMath>
                </a14:m>
                <a:endParaRPr lang="en-US" sz="4400" b="1" dirty="0">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19" name="TextBox 18">
                <a:extLst>
                  <a:ext uri="{FF2B5EF4-FFF2-40B4-BE49-F238E27FC236}">
                    <a16:creationId xmlns:a16="http://schemas.microsoft.com/office/drawing/2014/main" id="{5C4839AC-5ED5-B990-35D0-90377E5693CD}"/>
                  </a:ext>
                </a:extLst>
              </p:cNvPr>
              <p:cNvSpPr txBox="1">
                <a:spLocks noRot="1" noChangeAspect="1" noMove="1" noResize="1" noEditPoints="1" noAdjustHandles="1" noChangeArrowheads="1" noChangeShapeType="1" noTextEdit="1"/>
              </p:cNvSpPr>
              <p:nvPr/>
            </p:nvSpPr>
            <p:spPr>
              <a:xfrm>
                <a:off x="10235381" y="1715725"/>
                <a:ext cx="1755234" cy="1213345"/>
              </a:xfrm>
              <a:prstGeom prst="rect">
                <a:avLst/>
              </a:prstGeom>
              <a:blipFill>
                <a:blip r:embed="rId4"/>
                <a:stretch>
                  <a:fillRect b="-3015"/>
                </a:stretch>
              </a:blipFill>
            </p:spPr>
            <p:txBody>
              <a:bodyPr/>
              <a:lstStyle/>
              <a:p>
                <a:r>
                  <a:rPr lang="en-US">
                    <a:noFill/>
                  </a:rPr>
                  <a:t> </a:t>
                </a:r>
              </a:p>
            </p:txBody>
          </p:sp>
        </mc:Fallback>
      </mc:AlternateContent>
      <p:cxnSp>
        <p:nvCxnSpPr>
          <p:cNvPr id="21" name="Straight Connector 20">
            <a:extLst>
              <a:ext uri="{FF2B5EF4-FFF2-40B4-BE49-F238E27FC236}">
                <a16:creationId xmlns:a16="http://schemas.microsoft.com/office/drawing/2014/main" id="{A1C12D96-31E2-A347-D372-85A7E3094268}"/>
              </a:ext>
            </a:extLst>
          </p:cNvPr>
          <p:cNvCxnSpPr/>
          <p:nvPr/>
        </p:nvCxnSpPr>
        <p:spPr>
          <a:xfrm>
            <a:off x="7492877" y="1016452"/>
            <a:ext cx="0" cy="512309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79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wipe(left)">
                                      <p:cBhvr>
                                        <p:cTn id="7" dur="500"/>
                                        <p:tgtEl>
                                          <p:spTgt spid="7">
                                            <p:txEl>
                                              <p:pRg st="3" end="3"/>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7">
                                            <p:txEl>
                                              <p:pRg st="4" end="4"/>
                                            </p:txEl>
                                          </p:spTgt>
                                        </p:tgtEl>
                                        <p:attrNameLst>
                                          <p:attrName>style.visibility</p:attrName>
                                        </p:attrNameLst>
                                      </p:cBhvr>
                                      <p:to>
                                        <p:strVal val="visible"/>
                                      </p:to>
                                    </p:set>
                                    <p:animEffect transition="in" filter="wipe(left)">
                                      <p:cBhvr>
                                        <p:cTn id="10"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F2F8C28-14F7-A691-DB30-B35240C60323}"/>
              </a:ext>
            </a:extLst>
          </p:cNvPr>
          <p:cNvSpPr>
            <a:spLocks noGrp="1"/>
          </p:cNvSpPr>
          <p:nvPr>
            <p:ph type="title"/>
          </p:nvPr>
        </p:nvSpPr>
        <p:spPr>
          <a:xfrm>
            <a:off x="635890" y="729505"/>
            <a:ext cx="4408058" cy="536577"/>
          </a:xfrm>
        </p:spPr>
        <p:txBody>
          <a:bodyPr>
            <a:noAutofit/>
          </a:bodyPr>
          <a:lstStyle/>
          <a:p>
            <a:r>
              <a:rPr lang="en-US" sz="2800" dirty="0"/>
              <a:t>3. </a:t>
            </a:r>
            <a:r>
              <a:rPr lang="en-US" sz="2800" dirty="0" err="1"/>
              <a:t>Công</a:t>
            </a:r>
            <a:r>
              <a:rPr lang="en-US" sz="2800" dirty="0"/>
              <a:t> </a:t>
            </a:r>
            <a:r>
              <a:rPr lang="en-US" sz="2800" dirty="0" err="1"/>
              <a:t>thức</a:t>
            </a:r>
            <a:r>
              <a:rPr lang="en-US" sz="2800" dirty="0"/>
              <a:t> </a:t>
            </a:r>
            <a:r>
              <a:rPr lang="en-US" sz="2800" dirty="0" err="1"/>
              <a:t>tính</a:t>
            </a:r>
            <a:r>
              <a:rPr lang="en-US" sz="2800" dirty="0"/>
              <a:t> </a:t>
            </a:r>
            <a:r>
              <a:rPr lang="en-US" sz="2800" dirty="0" err="1"/>
              <a:t>áp</a:t>
            </a:r>
            <a:r>
              <a:rPr lang="en-US" sz="2800" dirty="0"/>
              <a:t> </a:t>
            </a:r>
            <a:r>
              <a:rPr lang="en-US" sz="2800" dirty="0" err="1"/>
              <a:t>suất</a:t>
            </a:r>
            <a:r>
              <a:rPr lang="en-US" sz="2800" dirty="0"/>
              <a:t>.</a:t>
            </a:r>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5723B06E-6D76-306B-8CE4-562D318D152A}"/>
                  </a:ext>
                </a:extLst>
              </p:cNvPr>
              <p:cNvGraphicFramePr>
                <a:graphicFrameLocks noGrp="1"/>
              </p:cNvGraphicFramePr>
              <p:nvPr>
                <p:extLst>
                  <p:ext uri="{D42A27DB-BD31-4B8C-83A1-F6EECF244321}">
                    <p14:modId xmlns:p14="http://schemas.microsoft.com/office/powerpoint/2010/main" val="3769501923"/>
                  </p:ext>
                </p:extLst>
              </p:nvPr>
            </p:nvGraphicFramePr>
            <p:xfrm>
              <a:off x="303899" y="1917344"/>
              <a:ext cx="11584202" cy="4844385"/>
            </p:xfrm>
            <a:graphic>
              <a:graphicData uri="http://schemas.openxmlformats.org/drawingml/2006/table">
                <a:tbl>
                  <a:tblPr firstRow="1" firstCol="1" bandRow="1">
                    <a:tableStyleId>{5C22544A-7EE6-4342-B048-85BDC9FD1C3A}</a:tableStyleId>
                  </a:tblPr>
                  <a:tblGrid>
                    <a:gridCol w="11584202">
                      <a:extLst>
                        <a:ext uri="{9D8B030D-6E8A-4147-A177-3AD203B41FA5}">
                          <a16:colId xmlns:a16="http://schemas.microsoft.com/office/drawing/2014/main" val="1269584782"/>
                        </a:ext>
                      </a:extLst>
                    </a:gridCol>
                  </a:tblGrid>
                  <a:tr h="653067">
                    <a:tc>
                      <a:txBody>
                        <a:bodyPr/>
                        <a:lstStyle/>
                        <a:p>
                          <a:pPr algn="ctr">
                            <a:lnSpc>
                              <a:spcPct val="100000"/>
                            </a:lnSpc>
                          </a:pPr>
                          <a:r>
                            <a:rPr lang="en-US" sz="2800" dirty="0">
                              <a:effectLst/>
                              <a:latin typeface="Times New Roman" panose="02020603050405020304" pitchFamily="18" charset="0"/>
                              <a:cs typeface="Times New Roman" panose="02020603050405020304" pitchFamily="18" charset="0"/>
                            </a:rPr>
                            <a:t>PHIẾU HỌC TẬP SỐ 1</a:t>
                          </a:r>
                        </a:p>
                      </a:txBody>
                      <a:tcPr marL="37469" marR="37469" marT="0" marB="0"/>
                    </a:tc>
                    <a:extLst>
                      <a:ext uri="{0D108BD9-81ED-4DB2-BD59-A6C34878D82A}">
                        <a16:rowId xmlns:a16="http://schemas.microsoft.com/office/drawing/2014/main" val="4259388929"/>
                      </a:ext>
                    </a:extLst>
                  </a:tr>
                  <a:tr h="3582246">
                    <a:tc>
                      <a:txBody>
                        <a:bodyPr/>
                        <a:lstStyle/>
                        <a:p>
                          <a:pPr indent="2540" algn="just">
                            <a:lnSpc>
                              <a:spcPct val="100000"/>
                            </a:lnSpc>
                          </a:pPr>
                          <a:r>
                            <a:rPr lang="de-DE" sz="2800" b="0" dirty="0">
                              <a:effectLst/>
                              <a:latin typeface="Times New Roman" panose="02020603050405020304" pitchFamily="18" charset="0"/>
                              <a:cs typeface="Times New Roman" panose="02020603050405020304" pitchFamily="18" charset="0"/>
                            </a:rPr>
                            <a:t>Câu hỏi 1. Một xe tăng có trọng lượng 350 000 N.</a:t>
                          </a:r>
                          <a:endParaRPr lang="en-US" sz="2800" b="0" dirty="0">
                            <a:effectLst/>
                            <a:latin typeface="Times New Roman" panose="02020603050405020304" pitchFamily="18" charset="0"/>
                            <a:cs typeface="Times New Roman" panose="02020603050405020304" pitchFamily="18" charset="0"/>
                          </a:endParaRPr>
                        </a:p>
                        <a:p>
                          <a:pPr indent="2540" algn="just">
                            <a:lnSpc>
                              <a:spcPct val="100000"/>
                            </a:lnSpc>
                            <a:spcAft>
                              <a:spcPts val="1200"/>
                            </a:spcAft>
                          </a:pPr>
                          <a:r>
                            <a:rPr lang="de-DE" sz="2800" b="0" dirty="0">
                              <a:effectLst/>
                              <a:latin typeface="Times New Roman" panose="02020603050405020304" pitchFamily="18" charset="0"/>
                              <a:cs typeface="Times New Roman" panose="02020603050405020304" pitchFamily="18" charset="0"/>
                            </a:rPr>
                            <a:t>a) Tính áp suất của xe tăng lên mặt đường nằm ngang, biết rằng diện tích tiếp xúc của các bản xích với mặt đường là 1,5 m</a:t>
                          </a:r>
                          <a:r>
                            <a:rPr lang="de-DE" sz="2800" b="0" baseline="30000" dirty="0">
                              <a:effectLst/>
                              <a:latin typeface="Times New Roman" panose="02020603050405020304" pitchFamily="18" charset="0"/>
                              <a:cs typeface="Times New Roman" panose="02020603050405020304" pitchFamily="18" charset="0"/>
                            </a:rPr>
                            <a:t>2</a:t>
                          </a:r>
                          <a:r>
                            <a:rPr lang="de-DE" sz="2800" b="0" dirty="0">
                              <a:effectLst/>
                              <a:latin typeface="Times New Roman" panose="02020603050405020304" pitchFamily="18" charset="0"/>
                              <a:cs typeface="Times New Roman" panose="02020603050405020304" pitchFamily="18" charset="0"/>
                            </a:rPr>
                            <a:t>.				</a:t>
                          </a:r>
                          <a:endParaRPr lang="en-US" sz="2800" b="0" dirty="0">
                            <a:effectLst/>
                            <a:latin typeface="Times New Roman" panose="02020603050405020304" pitchFamily="18" charset="0"/>
                            <a:cs typeface="Times New Roman" panose="02020603050405020304" pitchFamily="18" charset="0"/>
                          </a:endParaRPr>
                        </a:p>
                        <a:p>
                          <a:pPr indent="2540" algn="just">
                            <a:lnSpc>
                              <a:spcPct val="100000"/>
                            </a:lnSpc>
                            <a:spcAft>
                              <a:spcPts val="1200"/>
                            </a:spcAft>
                          </a:pPr>
                          <a:r>
                            <a:rPr lang="de-DE" sz="2800" b="0" dirty="0">
                              <a:effectLst/>
                              <a:latin typeface="Times New Roman" panose="02020603050405020304" pitchFamily="18" charset="0"/>
                              <a:cs typeface="Times New Roman" panose="02020603050405020304" pitchFamily="18" charset="0"/>
                            </a:rPr>
                            <a:t>b) Hãy so sánh áp suất của xe tăng với áp suất của một ô tô có trọng lượng 25.000 N, diện tích các bánh xe tiếp xúc với mặt đường năm ngang là 250 cm</a:t>
                          </a:r>
                          <a:endParaRPr lang="en-US" sz="2800" b="0" dirty="0">
                            <a:effectLst/>
                            <a:latin typeface="Times New Roman" panose="02020603050405020304" pitchFamily="18" charset="0"/>
                            <a:cs typeface="Times New Roman" panose="02020603050405020304" pitchFamily="18" charset="0"/>
                          </a:endParaRPr>
                        </a:p>
                        <a:p>
                          <a:pPr indent="2540" algn="just">
                            <a:lnSpc>
                              <a:spcPct val="100000"/>
                            </a:lnSpc>
                            <a:spcAft>
                              <a:spcPts val="1200"/>
                            </a:spcAft>
                          </a:pPr>
                          <a:r>
                            <a:rPr lang="de-DE" sz="2800" b="0" dirty="0">
                              <a:effectLst/>
                              <a:latin typeface="Times New Roman" panose="02020603050405020304" pitchFamily="18" charset="0"/>
                              <a:cs typeface="Times New Roman" panose="02020603050405020304" pitchFamily="18" charset="0"/>
                            </a:rPr>
                            <a:t>Câu hỏi 2. Hãy trả lời câu hỏi đã đặt ra ở phần mở bài.			</a:t>
                          </a:r>
                          <a:endParaRPr lang="en-US" sz="2800" b="0" dirty="0">
                            <a:effectLst/>
                            <a:latin typeface="Times New Roman" panose="02020603050405020304" pitchFamily="18" charset="0"/>
                            <a:cs typeface="Times New Roman" panose="02020603050405020304" pitchFamily="18" charset="0"/>
                          </a:endParaRPr>
                        </a:p>
                        <a:p>
                          <a:pPr indent="2540" algn="just">
                            <a:lnSpc>
                              <a:spcPct val="100000"/>
                            </a:lnSpc>
                            <a:spcAft>
                              <a:spcPts val="1200"/>
                            </a:spcAft>
                          </a:pPr>
                          <a:r>
                            <a:rPr lang="de-DE" sz="2800" b="0" dirty="0">
                              <a:effectLst/>
                              <a:latin typeface="Times New Roman" panose="02020603050405020304" pitchFamily="18" charset="0"/>
                              <a:cs typeface="Times New Roman" panose="02020603050405020304" pitchFamily="18" charset="0"/>
                            </a:rPr>
                            <a:t>Câu hỏi 3.Từ công thức tính áp suất p = </a:t>
                          </a:r>
                          <a14:m>
                            <m:oMath xmlns:m="http://schemas.openxmlformats.org/officeDocument/2006/math">
                              <m:f>
                                <m:fPr>
                                  <m:ctrlPr>
                                    <a:rPr lang="en-US" sz="3400" b="0" i="1" baseline="0">
                                      <a:effectLst/>
                                      <a:latin typeface="Cambria Math" panose="02040503050406030204" pitchFamily="18" charset="0"/>
                                    </a:rPr>
                                  </m:ctrlPr>
                                </m:fPr>
                                <m:num>
                                  <m:r>
                                    <m:rPr>
                                      <m:sty m:val="p"/>
                                    </m:rPr>
                                    <a:rPr lang="de-DE" sz="3400" b="0" baseline="0" smtClean="0">
                                      <a:effectLst/>
                                      <a:latin typeface="Cambria Math" panose="02040503050406030204" pitchFamily="18" charset="0"/>
                                    </a:rPr>
                                    <m:t>F</m:t>
                                  </m:r>
                                </m:num>
                                <m:den>
                                  <m:r>
                                    <m:rPr>
                                      <m:sty m:val="p"/>
                                    </m:rPr>
                                    <a:rPr lang="de-DE" sz="3400" b="0" baseline="0" smtClean="0">
                                      <a:effectLst/>
                                      <a:latin typeface="Cambria Math" panose="02040503050406030204" pitchFamily="18" charset="0"/>
                                    </a:rPr>
                                    <m:t>S</m:t>
                                  </m:r>
                                </m:den>
                              </m:f>
                            </m:oMath>
                          </a14:m>
                          <a:r>
                            <a:rPr lang="de-DE" sz="2800" b="0" dirty="0">
                              <a:effectLst/>
                              <a:latin typeface="Times New Roman" panose="02020603050405020304" pitchFamily="18" charset="0"/>
                              <a:cs typeface="Times New Roman" panose="02020603050405020304" pitchFamily="18" charset="0"/>
                            </a:rPr>
                            <a:t>  hãy đưa ra nguyên tắc để làm tăng, giảm áp suất.</a:t>
                          </a:r>
                          <a:r>
                            <a:rPr lang="en-US" sz="2800" b="0" dirty="0">
                              <a:effectLst/>
                              <a:latin typeface="Times New Roman" panose="02020603050405020304" pitchFamily="18" charset="0"/>
                              <a:cs typeface="Times New Roman" panose="02020603050405020304" pitchFamily="18" charset="0"/>
                            </a:rPr>
                            <a:t>			</a:t>
                          </a:r>
                          <a:endParaRPr lang="en-US" sz="2800" b="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7469" marR="37469" marT="0" marB="0"/>
                    </a:tc>
                    <a:extLst>
                      <a:ext uri="{0D108BD9-81ED-4DB2-BD59-A6C34878D82A}">
                        <a16:rowId xmlns:a16="http://schemas.microsoft.com/office/drawing/2014/main" val="1881222396"/>
                      </a:ext>
                    </a:extLst>
                  </a:tr>
                </a:tbl>
              </a:graphicData>
            </a:graphic>
          </p:graphicFrame>
        </mc:Choice>
        <mc:Fallback xmlns="">
          <p:graphicFrame>
            <p:nvGraphicFramePr>
              <p:cNvPr id="6" name="Table 5">
                <a:extLst>
                  <a:ext uri="{FF2B5EF4-FFF2-40B4-BE49-F238E27FC236}">
                    <a16:creationId xmlns:a16="http://schemas.microsoft.com/office/drawing/2014/main" id="{5723B06E-6D76-306B-8CE4-562D318D152A}"/>
                  </a:ext>
                </a:extLst>
              </p:cNvPr>
              <p:cNvGraphicFramePr>
                <a:graphicFrameLocks noGrp="1"/>
              </p:cNvGraphicFramePr>
              <p:nvPr>
                <p:extLst>
                  <p:ext uri="{D42A27DB-BD31-4B8C-83A1-F6EECF244321}">
                    <p14:modId xmlns:p14="http://schemas.microsoft.com/office/powerpoint/2010/main" val="3769501923"/>
                  </p:ext>
                </p:extLst>
              </p:nvPr>
            </p:nvGraphicFramePr>
            <p:xfrm>
              <a:off x="303899" y="1917344"/>
              <a:ext cx="11584202" cy="4844385"/>
            </p:xfrm>
            <a:graphic>
              <a:graphicData uri="http://schemas.openxmlformats.org/drawingml/2006/table">
                <a:tbl>
                  <a:tblPr firstRow="1" firstCol="1" bandRow="1">
                    <a:tableStyleId>{5C22544A-7EE6-4342-B048-85BDC9FD1C3A}</a:tableStyleId>
                  </a:tblPr>
                  <a:tblGrid>
                    <a:gridCol w="11584202">
                      <a:extLst>
                        <a:ext uri="{9D8B030D-6E8A-4147-A177-3AD203B41FA5}">
                          <a16:colId xmlns:a16="http://schemas.microsoft.com/office/drawing/2014/main" val="1269584782"/>
                        </a:ext>
                      </a:extLst>
                    </a:gridCol>
                  </a:tblGrid>
                  <a:tr h="653067">
                    <a:tc>
                      <a:txBody>
                        <a:bodyPr/>
                        <a:lstStyle/>
                        <a:p>
                          <a:pPr algn="ctr">
                            <a:lnSpc>
                              <a:spcPct val="100000"/>
                            </a:lnSpc>
                          </a:pPr>
                          <a:r>
                            <a:rPr lang="en-US" sz="2800" dirty="0">
                              <a:effectLst/>
                              <a:latin typeface="Times New Roman" panose="02020603050405020304" pitchFamily="18" charset="0"/>
                              <a:cs typeface="Times New Roman" panose="02020603050405020304" pitchFamily="18" charset="0"/>
                            </a:rPr>
                            <a:t>PHIẾU HỌC TẬP SỐ 1</a:t>
                          </a:r>
                        </a:p>
                      </a:txBody>
                      <a:tcPr marL="37469" marR="37469" marT="0" marB="0"/>
                    </a:tc>
                    <a:extLst>
                      <a:ext uri="{0D108BD9-81ED-4DB2-BD59-A6C34878D82A}">
                        <a16:rowId xmlns:a16="http://schemas.microsoft.com/office/drawing/2014/main" val="4259388929"/>
                      </a:ext>
                    </a:extLst>
                  </a:tr>
                  <a:tr h="4191318">
                    <a:tc>
                      <a:txBody>
                        <a:bodyPr/>
                        <a:lstStyle/>
                        <a:p>
                          <a:endParaRPr lang="en-US"/>
                        </a:p>
                      </a:txBody>
                      <a:tcPr marL="37469" marR="37469" marT="0" marB="0">
                        <a:blipFill>
                          <a:blip r:embed="rId2"/>
                          <a:stretch>
                            <a:fillRect l="-53" t="-17997" r="-210" b="-5080"/>
                          </a:stretch>
                        </a:blipFill>
                      </a:tcPr>
                    </a:tc>
                    <a:extLst>
                      <a:ext uri="{0D108BD9-81ED-4DB2-BD59-A6C34878D82A}">
                        <a16:rowId xmlns:a16="http://schemas.microsoft.com/office/drawing/2014/main" val="1881222396"/>
                      </a:ext>
                    </a:extLst>
                  </a:tr>
                </a:tbl>
              </a:graphicData>
            </a:graphic>
          </p:graphicFrame>
        </mc:Fallback>
      </mc:AlternateContent>
      <p:sp>
        <p:nvSpPr>
          <p:cNvPr id="2" name="TextBox 1">
            <a:extLst>
              <a:ext uri="{FF2B5EF4-FFF2-40B4-BE49-F238E27FC236}">
                <a16:creationId xmlns:a16="http://schemas.microsoft.com/office/drawing/2014/main" id="{AD37681A-FEB0-C6EE-F5B7-79320C8DACF5}"/>
              </a:ext>
            </a:extLst>
          </p:cNvPr>
          <p:cNvSpPr txBox="1"/>
          <p:nvPr/>
        </p:nvSpPr>
        <p:spPr>
          <a:xfrm>
            <a:off x="576432" y="1247631"/>
            <a:ext cx="10811044" cy="523220"/>
          </a:xfrm>
          <a:prstGeom prst="rect">
            <a:avLst/>
          </a:prstGeom>
          <a:noFill/>
        </p:spPr>
        <p:txBody>
          <a:bodyPr wrap="square">
            <a:spAutoFit/>
          </a:bodyPr>
          <a:lstStyle>
            <a:defPPr>
              <a:defRPr lang="en-US"/>
            </a:defPPr>
            <a:lvl1pPr algn="just">
              <a:lnSpc>
                <a:spcPct val="120000"/>
              </a:lnSpc>
              <a:spcAft>
                <a:spcPts val="600"/>
              </a:spcAft>
              <a:tabLst>
                <a:tab pos="547370" algn="l"/>
              </a:tabLst>
              <a:defRPr sz="2400">
                <a:effectLst/>
                <a:latin typeface="Times New Roman" panose="02020603050405020304" pitchFamily="18" charset="0"/>
                <a:ea typeface="Arial" panose="020B0604020202020204" pitchFamily="34" charset="0"/>
              </a:defRPr>
            </a:lvl1pPr>
          </a:lstStyle>
          <a:p>
            <a:pPr>
              <a:lnSpc>
                <a:spcPct val="100000"/>
              </a:lnSpc>
            </a:pPr>
            <a:r>
              <a:rPr lang="en-US" sz="2800" dirty="0" err="1"/>
              <a:t>Thảo</a:t>
            </a:r>
            <a:r>
              <a:rPr lang="en-US" sz="2800" dirty="0"/>
              <a:t> </a:t>
            </a:r>
            <a:r>
              <a:rPr lang="en-US" sz="2800" dirty="0" err="1"/>
              <a:t>luận</a:t>
            </a:r>
            <a:r>
              <a:rPr lang="en-US" sz="2800" dirty="0"/>
              <a:t> </a:t>
            </a:r>
            <a:r>
              <a:rPr lang="en-US" sz="2800" dirty="0" err="1"/>
              <a:t>nhóm</a:t>
            </a:r>
            <a:r>
              <a:rPr lang="en-US" sz="2800" dirty="0"/>
              <a:t> </a:t>
            </a:r>
            <a:r>
              <a:rPr lang="en-US" sz="2800" dirty="0" err="1"/>
              <a:t>hoàn</a:t>
            </a:r>
            <a:r>
              <a:rPr lang="en-US" sz="2800" dirty="0"/>
              <a:t> </a:t>
            </a:r>
            <a:r>
              <a:rPr lang="en-US" sz="2800" dirty="0" err="1"/>
              <a:t>thành</a:t>
            </a:r>
            <a:r>
              <a:rPr lang="en-US" sz="2800" dirty="0"/>
              <a:t> </a:t>
            </a:r>
            <a:r>
              <a:rPr lang="en-US" sz="2800" dirty="0" err="1"/>
              <a:t>phiếu</a:t>
            </a:r>
            <a:r>
              <a:rPr lang="en-US" sz="2800" dirty="0"/>
              <a:t> </a:t>
            </a:r>
            <a:r>
              <a:rPr lang="en-US" sz="2800" dirty="0" err="1"/>
              <a:t>học</a:t>
            </a:r>
            <a:r>
              <a:rPr lang="en-US" sz="2800" dirty="0"/>
              <a:t> </a:t>
            </a:r>
            <a:r>
              <a:rPr lang="en-US" sz="2800" dirty="0" err="1"/>
              <a:t>tập</a:t>
            </a:r>
            <a:r>
              <a:rPr lang="en-US" sz="2800" dirty="0"/>
              <a:t> </a:t>
            </a:r>
            <a:r>
              <a:rPr lang="en-US" sz="2800" dirty="0" err="1"/>
              <a:t>số</a:t>
            </a:r>
            <a:r>
              <a:rPr lang="en-US" sz="2800" dirty="0"/>
              <a:t> 1 </a:t>
            </a:r>
            <a:r>
              <a:rPr lang="en-US" sz="2800" dirty="0" err="1"/>
              <a:t>trong</a:t>
            </a:r>
            <a:r>
              <a:rPr lang="en-US" sz="2800" dirty="0"/>
              <a:t> </a:t>
            </a:r>
            <a:r>
              <a:rPr lang="en-US" sz="2800" dirty="0" err="1"/>
              <a:t>thời</a:t>
            </a:r>
            <a:r>
              <a:rPr lang="en-US" sz="2800" dirty="0"/>
              <a:t> </a:t>
            </a:r>
            <a:r>
              <a:rPr lang="en-US" sz="2800" dirty="0" err="1"/>
              <a:t>gian</a:t>
            </a:r>
            <a:r>
              <a:rPr lang="en-US" sz="2800" dirty="0"/>
              <a:t> 10 </a:t>
            </a:r>
            <a:r>
              <a:rPr lang="en-US" sz="2800" dirty="0" err="1"/>
              <a:t>phút</a:t>
            </a:r>
            <a:endParaRPr lang="vi-VN" sz="2800" dirty="0"/>
          </a:p>
        </p:txBody>
      </p:sp>
      <p:pic>
        <p:nvPicPr>
          <p:cNvPr id="15" name="Picture 14">
            <a:extLst>
              <a:ext uri="{FF2B5EF4-FFF2-40B4-BE49-F238E27FC236}">
                <a16:creationId xmlns:a16="http://schemas.microsoft.com/office/drawing/2014/main" id="{38BC1A39-2E60-F7E9-C5C7-67F3666A959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Lst>
          </a:blip>
          <a:stretch>
            <a:fillRect/>
          </a:stretch>
        </p:blipFill>
        <p:spPr>
          <a:xfrm>
            <a:off x="9710738" y="550499"/>
            <a:ext cx="2177362" cy="2161586"/>
          </a:xfrm>
          <a:prstGeom prst="rect">
            <a:avLst/>
          </a:prstGeom>
        </p:spPr>
      </p:pic>
      <p:grpSp>
        <p:nvGrpSpPr>
          <p:cNvPr id="11" name="Group 10">
            <a:extLst>
              <a:ext uri="{FF2B5EF4-FFF2-40B4-BE49-F238E27FC236}">
                <a16:creationId xmlns:a16="http://schemas.microsoft.com/office/drawing/2014/main" id="{98A86470-DA36-B902-4EC1-A7B98A65F385}"/>
              </a:ext>
            </a:extLst>
          </p:cNvPr>
          <p:cNvGrpSpPr/>
          <p:nvPr/>
        </p:nvGrpSpPr>
        <p:grpSpPr>
          <a:xfrm>
            <a:off x="9695789" y="534012"/>
            <a:ext cx="2194560" cy="2194560"/>
            <a:chOff x="9671050" y="223607"/>
            <a:chExt cx="2194560" cy="2194560"/>
          </a:xfrm>
        </p:grpSpPr>
        <p:sp>
          <p:nvSpPr>
            <p:cNvPr id="4" name="Oval 3">
              <a:extLst>
                <a:ext uri="{FF2B5EF4-FFF2-40B4-BE49-F238E27FC236}">
                  <a16:creationId xmlns:a16="http://schemas.microsoft.com/office/drawing/2014/main" id="{AEA55782-9F66-591B-66DD-D3D8FA580CA5}"/>
                </a:ext>
              </a:extLst>
            </p:cNvPr>
            <p:cNvSpPr/>
            <p:nvPr/>
          </p:nvSpPr>
          <p:spPr>
            <a:xfrm>
              <a:off x="9671050" y="223607"/>
              <a:ext cx="2194560" cy="219456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12E670E9-312F-52C6-5D45-558343D4EF57}"/>
                </a:ext>
              </a:extLst>
            </p:cNvPr>
            <p:cNvCxnSpPr>
              <a:cxnSpLocks/>
            </p:cNvCxnSpPr>
            <p:nvPr/>
          </p:nvCxnSpPr>
          <p:spPr>
            <a:xfrm flipV="1">
              <a:off x="10759732" y="419100"/>
              <a:ext cx="0" cy="905906"/>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sp>
        <p:nvSpPr>
          <p:cNvPr id="12" name="Oval 11">
            <a:extLst>
              <a:ext uri="{FF2B5EF4-FFF2-40B4-BE49-F238E27FC236}">
                <a16:creationId xmlns:a16="http://schemas.microsoft.com/office/drawing/2014/main" id="{2259E968-0D48-FA61-0B99-47891AA300FF}"/>
              </a:ext>
            </a:extLst>
          </p:cNvPr>
          <p:cNvSpPr/>
          <p:nvPr/>
        </p:nvSpPr>
        <p:spPr>
          <a:xfrm>
            <a:off x="10724489" y="1564617"/>
            <a:ext cx="137160" cy="13335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C87E613-4FDA-A860-CC65-160856377DAF}"/>
              </a:ext>
            </a:extLst>
          </p:cNvPr>
          <p:cNvSpPr txBox="1"/>
          <p:nvPr/>
        </p:nvSpPr>
        <p:spPr>
          <a:xfrm>
            <a:off x="10135218" y="136210"/>
            <a:ext cx="1338093" cy="461665"/>
          </a:xfrm>
          <a:prstGeom prst="rect">
            <a:avLst/>
          </a:prstGeom>
          <a:noFill/>
        </p:spPr>
        <p:txBody>
          <a:bodyPr wrap="square">
            <a:spAutoFit/>
          </a:bodyPr>
          <a:lstStyle>
            <a:defPPr>
              <a:defRPr lang="en-US"/>
            </a:defPPr>
            <a:lvl1pPr algn="just">
              <a:lnSpc>
                <a:spcPct val="120000"/>
              </a:lnSpc>
              <a:spcAft>
                <a:spcPts val="600"/>
              </a:spcAft>
              <a:tabLst>
                <a:tab pos="547370" algn="l"/>
              </a:tabLst>
              <a:defRPr sz="2400">
                <a:effectLst/>
                <a:latin typeface="Times New Roman" panose="02020603050405020304" pitchFamily="18" charset="0"/>
                <a:ea typeface="Arial" panose="020B0604020202020204" pitchFamily="34" charset="0"/>
              </a:defRPr>
            </a:lvl1pPr>
          </a:lstStyle>
          <a:p>
            <a:pPr algn="ctr">
              <a:lnSpc>
                <a:spcPct val="100000"/>
              </a:lnSpc>
            </a:pPr>
            <a:r>
              <a:rPr lang="en-US" b="1" dirty="0" err="1">
                <a:solidFill>
                  <a:srgbClr val="FF0000"/>
                </a:solidFill>
              </a:rPr>
              <a:t>Hết</a:t>
            </a:r>
            <a:r>
              <a:rPr lang="en-US" b="1" dirty="0">
                <a:solidFill>
                  <a:srgbClr val="FF0000"/>
                </a:solidFill>
              </a:rPr>
              <a:t> </a:t>
            </a:r>
            <a:r>
              <a:rPr lang="en-US" b="1" dirty="0" err="1">
                <a:solidFill>
                  <a:srgbClr val="FF0000"/>
                </a:solidFill>
              </a:rPr>
              <a:t>giờ</a:t>
            </a:r>
            <a:endParaRPr lang="vi-VN" b="1" dirty="0">
              <a:solidFill>
                <a:srgbClr val="FF0000"/>
              </a:solidFill>
            </a:endParaRPr>
          </a:p>
        </p:txBody>
      </p:sp>
    </p:spTree>
    <p:extLst>
      <p:ext uri="{BB962C8B-B14F-4D97-AF65-F5344CB8AC3E}">
        <p14:creationId xmlns:p14="http://schemas.microsoft.com/office/powerpoint/2010/main" val="1775855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out)">
                                      <p:cBhvr>
                                        <p:cTn id="7" dur="2000"/>
                                        <p:tgtEl>
                                          <p:spTgt spid="11"/>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par>
                                <p:cTn id="11" presetID="6" presetClass="entr" presetSubtype="32"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ircle(out)">
                                      <p:cBhvr>
                                        <p:cTn id="13" dur="20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mph" presetSubtype="0" fill="hold" nodeType="clickEffect">
                                  <p:stCondLst>
                                    <p:cond delay="0"/>
                                  </p:stCondLst>
                                  <p:childTnLst>
                                    <p:animRot by="-21600000">
                                      <p:cBhvr>
                                        <p:cTn id="17" dur="300000" fill="hold"/>
                                        <p:tgtEl>
                                          <p:spTgt spid="11"/>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4714</TotalTime>
  <Words>1765</Words>
  <Application>Microsoft Office PowerPoint</Application>
  <PresentationFormat>Widescreen</PresentationFormat>
  <Paragraphs>143</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Cambria Math</vt:lpstr>
      <vt:lpstr>Segoe UI</vt:lpstr>
      <vt:lpstr>Times New Roman</vt:lpstr>
      <vt:lpstr>Wingdings</vt:lpstr>
      <vt:lpstr>Office Theme</vt:lpstr>
      <vt:lpstr>PowerPoint Presentation</vt:lpstr>
      <vt:lpstr>Tại sao khi một em bé đứng lên chiếc đệm (nệm) thì đệm lại bị lún sâu hơn khi người lớn nằm trên nó? </vt:lpstr>
      <vt:lpstr>PowerPoint Presentation</vt:lpstr>
      <vt:lpstr>PowerPoint Presentation</vt:lpstr>
      <vt:lpstr>PowerPoint Presentation</vt:lpstr>
      <vt:lpstr>2. Tác dụng của áp lực phụ thuộc vào những yêu tố nào? </vt:lpstr>
      <vt:lpstr>2. Tác dụng của áp lực phụ thuộc vào những yêu tố nào? </vt:lpstr>
      <vt:lpstr>3. Công thức tính áp suất.</vt:lpstr>
      <vt:lpstr>3. Công thức tính áp suất.</vt:lpstr>
      <vt:lpstr>3. Công thức tính áp suất.</vt:lpstr>
      <vt:lpstr>3. Công thức tính áp suất</vt:lpstr>
      <vt:lpstr>4. Công dụng của việc làm tăng, giảm áp suất.</vt:lpstr>
      <vt:lpstr>4. Công dụng của việc làm tăng, giảm áp suất.</vt:lpstr>
      <vt:lpstr>4. Công dụng của việc làm tăng, giảm áp suất.</vt:lpstr>
      <vt:lpstr>* Luyện tập:</vt:lpstr>
      <vt:lpstr>* Vận dụng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Mục tiêu cần đạt: (1) Phát biểu được khái niệm về áp lực. (2) Liệt kê được một số đơn vị áp suất thông dụng (3) Dùng dụ cụ thực hành, khẳng định được: áp suất sinh ra khi có áp lực tác dụng lên một diện tích bề mặt, áp suất = (áp lực )/(diện tích bề mặt) (4) Thảo luận được công dụng của việc tăng, giảm áp suất qua một số hiện tượng thực tế</dc:title>
  <dc:creator>Thien Thanh Bui</dc:creator>
  <cp:lastModifiedBy>PITVN Community</cp:lastModifiedBy>
  <cp:revision>22</cp:revision>
  <dcterms:created xsi:type="dcterms:W3CDTF">2023-07-04T01:59:45Z</dcterms:created>
  <dcterms:modified xsi:type="dcterms:W3CDTF">2025-03-21T04:36:37Z</dcterms:modified>
</cp:coreProperties>
</file>