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258" r:id="rId4"/>
    <p:sldId id="260" r:id="rId5"/>
    <p:sldId id="261" r:id="rId6"/>
    <p:sldId id="256" r:id="rId7"/>
    <p:sldId id="262" r:id="rId8"/>
    <p:sldId id="263" r:id="rId9"/>
    <p:sldId id="264" r:id="rId10"/>
    <p:sldId id="267" r:id="rId11"/>
    <p:sldId id="266" r:id="rId12"/>
    <p:sldId id="265" r:id="rId13"/>
    <p:sldId id="268" r:id="rId14"/>
    <p:sldId id="273" r:id="rId15"/>
    <p:sldId id="272" r:id="rId16"/>
    <p:sldId id="271" r:id="rId17"/>
    <p:sldId id="274" r:id="rId18"/>
    <p:sldId id="277" r:id="rId19"/>
    <p:sldId id="278" r:id="rId20"/>
    <p:sldId id="279" r:id="rId21"/>
    <p:sldId id="280" r:id="rId22"/>
    <p:sldId id="281" r:id="rId23"/>
    <p:sldId id="282" r:id="rId24"/>
    <p:sldId id="276"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D92D-57EB-4495-87A8-348EA4D7C88A}" type="datetimeFigureOut">
              <a:rPr lang="en-US" smtClean="0"/>
              <a:pPr/>
              <a:t>4/5/2023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9C40-64A8-44E5-9EE9-7CA53618DB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9E1C6-B4B0-4B84-BFAC-A2273FD97B3B}" type="slidenum">
              <a:rPr lang="en-US" smtClean="0"/>
              <a:pPr/>
              <a:t>4</a:t>
            </a:fld>
            <a:endParaRPr lang="en-US"/>
          </a:p>
        </p:txBody>
      </p:sp>
    </p:spTree>
    <p:extLst>
      <p:ext uri="{BB962C8B-B14F-4D97-AF65-F5344CB8AC3E}">
        <p14:creationId xmlns="" xmlns:p14="http://schemas.microsoft.com/office/powerpoint/2010/main" val="11199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910fe588e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910fe588e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10fe588e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10fe588e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10fe588ec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910fe588e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0D5C9-D3F8-4440-AB84-D8F122D02254}"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0D5C9-D3F8-4440-AB84-D8F122D02254}"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0D5C9-D3F8-4440-AB84-D8F122D02254}" type="datetimeFigureOut">
              <a:rPr lang="en-US" smtClean="0"/>
              <a:pPr/>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0D5C9-D3F8-4440-AB84-D8F122D02254}" type="datetimeFigureOut">
              <a:rPr lang="en-US" smtClean="0"/>
              <a:pPr/>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pPr/>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pPr/>
              <a:t>4/5/2023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undo de spa realista 435484 Vetor no Vecteez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457200"/>
            <a:ext cx="83820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THẦY</a:t>
            </a:r>
            <a:r>
              <a:rPr lang="vi-VN" sz="5400" b="1" i="1" kern="10"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ĐẾN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DỰGIỜ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2133600" y="4953000"/>
            <a:ext cx="5293437" cy="1938992"/>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b="1" kern="0" dirty="0" smtClean="0">
                <a:solidFill>
                  <a:srgbClr val="FF0000"/>
                </a:solidFill>
                <a:latin typeface="+mj-lt"/>
              </a:rPr>
              <a:t>MÔN</a:t>
            </a:r>
            <a:r>
              <a:rPr lang="en-US" altLang="en-US" sz="6000" b="1" kern="0" dirty="0" smtClean="0">
                <a:solidFill>
                  <a:srgbClr val="FF0000"/>
                </a:solidFill>
                <a:latin typeface="+mj-lt"/>
              </a:rPr>
              <a:t>: </a:t>
            </a:r>
            <a:r>
              <a:rPr lang="vi-VN" altLang="en-US" sz="6000" b="1" kern="0" dirty="0" smtClean="0">
                <a:solidFill>
                  <a:srgbClr val="FF0000"/>
                </a:solidFill>
                <a:latin typeface="+mj-lt"/>
              </a:rPr>
              <a:t>KHTN 8</a:t>
            </a:r>
          </a:p>
          <a:p>
            <a:pPr lvl="0" algn="ctr" eaLnBrk="0" fontAlgn="base" hangingPunct="0">
              <a:spcBef>
                <a:spcPct val="0"/>
              </a:spcBef>
              <a:spcAft>
                <a:spcPct val="0"/>
              </a:spcAft>
              <a:buClrTx/>
              <a:buNone/>
              <a:defRPr/>
            </a:pPr>
            <a:r>
              <a:rPr lang="vi-VN" altLang="en-US" sz="6000" b="1" kern="0" dirty="0" smtClean="0">
                <a:solidFill>
                  <a:srgbClr val="FF0000"/>
                </a:solidFill>
                <a:latin typeface="+mj-lt"/>
              </a:rPr>
              <a:t> </a:t>
            </a:r>
            <a:endParaRPr lang="en-US" altLang="en-US" sz="6000" b="1" kern="0" dirty="0" smtClean="0">
              <a:solidFill>
                <a:srgbClr val="FF0000"/>
              </a:solidFill>
              <a:latin typeface="+mj-lt"/>
            </a:endParaRPr>
          </a:p>
        </p:txBody>
      </p:sp>
      <p:sp>
        <p:nvSpPr>
          <p:cNvPr id="5" name="Title 1"/>
          <p:cNvSpPr txBox="1">
            <a:spLocks/>
          </p:cNvSpPr>
          <p:nvPr/>
        </p:nvSpPr>
        <p:spPr>
          <a:xfrm>
            <a:off x="914400" y="5715000"/>
            <a:ext cx="7772400" cy="1470025"/>
          </a:xfrm>
          <a:prstGeom prst="rect">
            <a:avLst/>
          </a:prstGeom>
        </p:spPr>
        <p:txBody>
          <a:bodyPr vert="horz" lIns="91440" tIns="45720" rIns="91440" bIns="45720" rtlCol="0" anchor="ctr">
            <a:normAutofit/>
          </a:bodyPr>
          <a:lstStyle>
            <a:lvl1pPr>
              <a:defRPr b="1" cap="none" spc="0" baseline="0">
                <a:ln w="18000">
                  <a:solidFill>
                    <a:schemeClr val="accent2">
                      <a:satMod val="140000"/>
                    </a:schemeClr>
                  </a:solidFill>
                  <a:prstDash val="solid"/>
                  <a:miter lim="800000"/>
                </a:ln>
                <a:noFill/>
                <a:effectLst>
                  <a:outerShdw blurRad="25500" dist="23000" dir="7020000" algn="tl">
                    <a:srgbClr val="000000">
                      <a:alpha val="5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2800" b="1" i="1" u="none" strike="noStrike" kern="1200" cap="none" spc="0" normalizeH="0" baseline="0" noProof="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j-lt"/>
                <a:ea typeface="+mj-ea"/>
                <a:cs typeface="+mj-cs"/>
              </a:rPr>
              <a:t>GV: Nguyễn Thị Hải Yến</a:t>
            </a:r>
            <a:endParaRPr kumimoji="0" lang="en-US" sz="2800" b="1" i="1"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09600" y="0"/>
            <a:ext cx="7391400" cy="21336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smtClean="0">
                <a:latin typeface="Times New Roman" pitchFamily="18" charset="0"/>
                <a:cs typeface="Times New Roman" pitchFamily="18" charset="0"/>
              </a:rPr>
              <a:t>Đóng công tắc K. Quan sát đèn LED</a:t>
            </a:r>
          </a:p>
        </p:txBody>
      </p:sp>
      <p:sp>
        <p:nvSpPr>
          <p:cNvPr id="4" name="Cloud Callout 3"/>
          <p:cNvSpPr/>
          <p:nvPr/>
        </p:nvSpPr>
        <p:spPr>
          <a:xfrm>
            <a:off x="533400" y="0"/>
            <a:ext cx="8382000" cy="2286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Đảo ngược hai đầu dây đèn LED, đóng công tắc K. Đèn LED có sáng không?</a:t>
            </a:r>
            <a:endParaRPr lang="vi-VN" sz="3200" dirty="0">
              <a:latin typeface="Times New Roman" pitchFamily="18" charset="0"/>
              <a:cs typeface="Times New Roman" pitchFamily="18" charset="0"/>
            </a:endParaRPr>
          </a:p>
        </p:txBody>
      </p:sp>
      <p:sp>
        <p:nvSpPr>
          <p:cNvPr id="5" name="Rectangle 4"/>
          <p:cNvSpPr/>
          <p:nvPr/>
        </p:nvSpPr>
        <p:spPr>
          <a:xfrm>
            <a:off x="0" y="0"/>
            <a:ext cx="3567002" cy="584775"/>
          </a:xfrm>
          <a:prstGeom prst="rect">
            <a:avLst/>
          </a:prstGeom>
        </p:spPr>
        <p:txBody>
          <a:bodyPr wrap="none">
            <a:spAutoFit/>
          </a:bodyPr>
          <a:lstStyle/>
          <a:p>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6" name="Rectangle 5"/>
          <p:cNvSpPr/>
          <p:nvPr/>
        </p:nvSpPr>
        <p:spPr>
          <a:xfrm>
            <a:off x="152400" y="533400"/>
            <a:ext cx="5761514" cy="584775"/>
          </a:xfrm>
          <a:prstGeom prst="rect">
            <a:avLst/>
          </a:prstGeom>
        </p:spPr>
        <p:txBody>
          <a:bodyPr wrap="none">
            <a:spAutoFit/>
          </a:bodyPr>
          <a:lstStyle/>
          <a:p>
            <a:r>
              <a:rPr lang="vi-VN" sz="3200" dirty="0" smtClean="0">
                <a:latin typeface="Times New Roman" pitchFamily="18" charset="0"/>
                <a:cs typeface="Times New Roman" pitchFamily="18" charset="0"/>
              </a:rPr>
              <a:t>Đóng công tắc K, đèn không sáng</a:t>
            </a:r>
            <a:endParaRPr lang="vi-VN" sz="3200" dirty="0">
              <a:latin typeface="Times New Roman" pitchFamily="18" charset="0"/>
              <a:cs typeface="Times New Roman" pitchFamily="18" charset="0"/>
            </a:endParaRPr>
          </a:p>
        </p:txBody>
      </p:sp>
      <p:sp>
        <p:nvSpPr>
          <p:cNvPr id="7" name="Rectangle 6"/>
          <p:cNvSpPr/>
          <p:nvPr/>
        </p:nvSpPr>
        <p:spPr>
          <a:xfrm>
            <a:off x="0" y="990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Đảo ngược hai đầu dây đèn LED, đóng công tắc, đèn sáng.</a:t>
            </a:r>
            <a:endParaRPr lang="vi-VN" sz="3200" dirty="0">
              <a:latin typeface="Times New Roman" pitchFamily="18" charset="0"/>
              <a:cs typeface="Times New Roman" pitchFamily="18" charset="0"/>
            </a:endParaRPr>
          </a:p>
        </p:txBody>
      </p:sp>
      <p:sp>
        <p:nvSpPr>
          <p:cNvPr id="8" name="Rectangle 7"/>
          <p:cNvSpPr/>
          <p:nvPr/>
        </p:nvSpPr>
        <p:spPr>
          <a:xfrm>
            <a:off x="0" y="2057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Qua thí nghiệm có thể rút ra kết luận gì về tác dụng của dòng điện.</a:t>
            </a:r>
            <a:endParaRPr lang="en-US" sz="3200" dirty="0">
              <a:latin typeface="Times New Roman" pitchFamily="18" charset="0"/>
              <a:cs typeface="Times New Roman" pitchFamily="18" charset="0"/>
            </a:endParaRPr>
          </a:p>
        </p:txBody>
      </p:sp>
      <p:sp>
        <p:nvSpPr>
          <p:cNvPr id="9" name="Rectangle 8"/>
          <p:cNvSpPr/>
          <p:nvPr/>
        </p:nvSpPr>
        <p:spPr>
          <a:xfrm>
            <a:off x="0" y="2057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Dòng điện chạy qua đèn LED đúng chiều (cực dương của đèn nối với cực dương của nguồn điện, cực âm của đèn nối với cực âm của nguồn điện) thì đèn phát sáng.</a:t>
            </a:r>
            <a:endParaRPr lang="en-US" sz="3200" dirty="0">
              <a:latin typeface="Times New Roman" pitchFamily="18" charset="0"/>
              <a:cs typeface="Times New Roman" pitchFamily="18" charset="0"/>
            </a:endParaRPr>
          </a:p>
        </p:txBody>
      </p:sp>
      <p:sp>
        <p:nvSpPr>
          <p:cNvPr id="10" name="Rectangle 9"/>
          <p:cNvSpPr/>
          <p:nvPr/>
        </p:nvSpPr>
        <p:spPr>
          <a:xfrm>
            <a:off x="0" y="4114800"/>
            <a:ext cx="1699504" cy="584775"/>
          </a:xfrm>
          <a:prstGeom prst="rect">
            <a:avLst/>
          </a:prstGeom>
        </p:spPr>
        <p:txBody>
          <a:bodyPr wrap="none">
            <a:spAutoFit/>
          </a:bodyPr>
          <a:lstStyle/>
          <a:p>
            <a:r>
              <a:rPr lang="en-US" sz="3200" b="1" dirty="0" err="1" smtClean="0">
                <a:solidFill>
                  <a:srgbClr val="C00000"/>
                </a:solidFill>
                <a:latin typeface="Times New Roman" pitchFamily="18" charset="0"/>
                <a:cs typeface="Times New Roman" pitchFamily="18" charset="0"/>
              </a:rPr>
              <a:t>Kết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luận</a:t>
            </a:r>
            <a:endParaRPr lang="en-US" sz="3200" dirty="0">
              <a:solidFill>
                <a:srgbClr val="C00000"/>
              </a:solidFill>
              <a:latin typeface="Times New Roman" pitchFamily="18" charset="0"/>
              <a:cs typeface="Times New Roman" pitchFamily="18" charset="0"/>
            </a:endParaRPr>
          </a:p>
        </p:txBody>
      </p:sp>
      <p:sp>
        <p:nvSpPr>
          <p:cNvPr id="11" name="Rectangle 10"/>
          <p:cNvSpPr/>
          <p:nvPr/>
        </p:nvSpPr>
        <p:spPr>
          <a:xfrm>
            <a:off x="0" y="4724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Dòng điện có thể làm đèn điện phát sáng, đó là tác dụng phát sáng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edg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4)">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edge">
                                      <p:cBhvr>
                                        <p:cTn id="37" dur="2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8">
                                            <p:txEl>
                                              <p:pRg st="0" end="0"/>
                                            </p:txEl>
                                          </p:spTgt>
                                        </p:tgtEl>
                                      </p:cBhvr>
                                    </p:animEffect>
                                    <p:set>
                                      <p:cBhvr>
                                        <p:cTn id="4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blinds(horizontal)">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heel(4)">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down)">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41045" cy="584775"/>
          </a:xfrm>
          <a:prstGeom prst="rect">
            <a:avLst/>
          </a:prstGeom>
        </p:spPr>
        <p:txBody>
          <a:bodyPr wrap="none">
            <a:spAutoFit/>
          </a:bodyPr>
          <a:lstStyle/>
          <a:p>
            <a:r>
              <a:rPr lang="vi-VN" sz="3200" b="1" dirty="0" smtClean="0">
                <a:solidFill>
                  <a:srgbClr val="C00000"/>
                </a:solidFill>
                <a:latin typeface="Times New Roman" pitchFamily="18" charset="0"/>
                <a:cs typeface="Times New Roman" pitchFamily="18" charset="0"/>
              </a:rPr>
              <a:t>Lưu ý</a:t>
            </a:r>
            <a:endParaRPr lang="en-US" sz="3200" dirty="0">
              <a:solidFill>
                <a:srgbClr val="C00000"/>
              </a:solidFill>
              <a:latin typeface="Times New Roman" pitchFamily="18" charset="0"/>
              <a:cs typeface="Times New Roman" pitchFamily="18" charset="0"/>
            </a:endParaRPr>
          </a:p>
        </p:txBody>
      </p:sp>
      <p:sp>
        <p:nvSpPr>
          <p:cNvPr id="3" name="Rectangle 2"/>
          <p:cNvSpPr/>
          <p:nvPr/>
        </p:nvSpPr>
        <p:spPr>
          <a:xfrm>
            <a:off x="0" y="19050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Cực </a:t>
            </a:r>
            <a:r>
              <a:rPr lang="vi-VN" sz="3200" dirty="0" smtClean="0">
                <a:latin typeface="Times New Roman" pitchFamily="18" charset="0"/>
                <a:cs typeface="Times New Roman" pitchFamily="18" charset="0"/>
              </a:rPr>
              <a:t>dương của đèn có bản cực nhỏ, chân dài</a:t>
            </a:r>
            <a:endParaRPr lang="vi-VN" sz="3200" dirty="0">
              <a:latin typeface="Times New Roman" pitchFamily="18" charset="0"/>
              <a:cs typeface="Times New Roman" pitchFamily="18" charset="0"/>
            </a:endParaRPr>
          </a:p>
        </p:txBody>
      </p:sp>
      <p:sp>
        <p:nvSpPr>
          <p:cNvPr id="4" name="Rectangle 3"/>
          <p:cNvSpPr/>
          <p:nvPr/>
        </p:nvSpPr>
        <p:spPr>
          <a:xfrm>
            <a:off x="0" y="45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Đèn điôt phát quang chỉ cho dòng điện đi qua theo 1 chiều nhất định</a:t>
            </a:r>
          </a:p>
        </p:txBody>
      </p:sp>
      <p:sp>
        <p:nvSpPr>
          <p:cNvPr id="5" name="Rectangle 4"/>
          <p:cNvSpPr/>
          <p:nvPr/>
        </p:nvSpPr>
        <p:spPr>
          <a:xfrm>
            <a:off x="0" y="1371600"/>
            <a:ext cx="8991600" cy="584775"/>
          </a:xfrm>
          <a:prstGeom prst="rect">
            <a:avLst/>
          </a:prstGeom>
        </p:spPr>
        <p:txBody>
          <a:bodyPr wrap="square">
            <a:spAutoFit/>
          </a:bodyPr>
          <a:lstStyle/>
          <a:p>
            <a:r>
              <a:rPr lang="vi-VN" sz="3200" dirty="0" smtClean="0">
                <a:latin typeface="Times New Roman" pitchFamily="18" charset="0"/>
                <a:cs typeface="Times New Roman" pitchFamily="18" charset="0"/>
              </a:rPr>
              <a:t>Cực âm của đèn có bản cực lớn, chân ngắn</a:t>
            </a:r>
          </a:p>
        </p:txBody>
      </p:sp>
      <p:sp>
        <p:nvSpPr>
          <p:cNvPr id="7" name="Rectangle 6"/>
          <p:cNvSpPr/>
          <p:nvPr/>
        </p:nvSpPr>
        <p:spPr>
          <a:xfrm>
            <a:off x="3200400" y="2438400"/>
            <a:ext cx="2954655" cy="646331"/>
          </a:xfrm>
          <a:prstGeom prst="rect">
            <a:avLst/>
          </a:prstGeom>
        </p:spPr>
        <p:txBody>
          <a:bodyPr wrap="none">
            <a:spAutoFit/>
          </a:bodyPr>
          <a:lstStyle/>
          <a:p>
            <a:pPr algn="ctr"/>
            <a:r>
              <a:rPr lang="vi-VN" sz="3600" b="1" dirty="0" smtClean="0">
                <a:latin typeface="Times New Roman" pitchFamily="18" charset="0"/>
                <a:cs typeface="Times New Roman" pitchFamily="18" charset="0"/>
              </a:rPr>
              <a:t>EM CÓ BIẾT</a:t>
            </a:r>
            <a:endParaRPr lang="vi-VN" sz="3600" dirty="0" smtClean="0">
              <a:latin typeface="Times New Roman" pitchFamily="18" charset="0"/>
              <a:cs typeface="Times New Roman" pitchFamily="18" charset="0"/>
            </a:endParaRPr>
          </a:p>
        </p:txBody>
      </p:sp>
      <p:sp>
        <p:nvSpPr>
          <p:cNvPr id="8" name="Rectangle 7"/>
          <p:cNvSpPr/>
          <p:nvPr/>
        </p:nvSpPr>
        <p:spPr>
          <a:xfrm>
            <a:off x="0" y="2971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Đèn LED là một điốt phát quang. Cho dòng điện chạy qua đèn LED đúng chiều thì đèn phát sáng.</a:t>
            </a:r>
            <a:endParaRPr lang="vi-VN" sz="3200" dirty="0" smtClean="0">
              <a:latin typeface="Times New Roman" pitchFamily="18" charset="0"/>
              <a:cs typeface="Times New Roman" pitchFamily="18" charset="0"/>
            </a:endParaRPr>
          </a:p>
        </p:txBody>
      </p:sp>
      <p:sp>
        <p:nvSpPr>
          <p:cNvPr id="9" name="Rectangle 8"/>
          <p:cNvSpPr/>
          <p:nvPr/>
        </p:nvSpPr>
        <p:spPr>
          <a:xfrm>
            <a:off x="0" y="41148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Dùng đèn LED vào mục đích chiếu sáng rất tiết kiệm điện năng so với đèn sợi đốt vì nhiệt tỏa ra trên đèn LED không đáng kể và tuổi thọ rất lớn.</a:t>
            </a:r>
            <a:endParaRPr lang="en-US" sz="3200" dirty="0">
              <a:latin typeface="Times New Roman" pitchFamily="18" charset="0"/>
              <a:cs typeface="Times New Roman" pitchFamily="18" charset="0"/>
            </a:endParaRPr>
          </a:p>
        </p:txBody>
      </p:sp>
      <p:sp>
        <p:nvSpPr>
          <p:cNvPr id="10" name="Rectangle 9"/>
          <p:cNvSpPr/>
          <p:nvPr/>
        </p:nvSpPr>
        <p:spPr>
          <a:xfrm>
            <a:off x="0" y="5715000"/>
            <a:ext cx="7127272" cy="584775"/>
          </a:xfrm>
          <a:prstGeom prst="rect">
            <a:avLst/>
          </a:prstGeom>
        </p:spPr>
        <p:txBody>
          <a:bodyPr wrap="none">
            <a:spAutoFit/>
          </a:bodyPr>
          <a:lstStyle/>
          <a:p>
            <a:r>
              <a:rPr lang="vi-VN" sz="3200" dirty="0" smtClean="0">
                <a:latin typeface="Times New Roman" pitchFamily="18" charset="0"/>
                <a:cs typeface="Times New Roman" pitchFamily="18" charset="0"/>
              </a:rPr>
              <a:t>Đèn LED còn được ứng dụng trong y học.</a:t>
            </a:r>
            <a:endParaRPr lang="vi-VN"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edge">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linds(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Ví </a:t>
            </a:r>
            <a:r>
              <a:rPr lang="vi-VN" sz="3200" dirty="0" smtClean="0">
                <a:latin typeface="Times New Roman" pitchFamily="18" charset="0"/>
                <a:cs typeface="Times New Roman" pitchFamily="18" charset="0"/>
              </a:rPr>
              <a:t>dụ, dùng đèn LED với ánh sáng thích hợp có tác dụng làm trẻ hóa da, trị mụn trứng cá trên da, trị bệnh vàng da sơ sinh.</a:t>
            </a:r>
            <a:endParaRPr lang="vi-VN" sz="3200" dirty="0">
              <a:latin typeface="Times New Roman" pitchFamily="18" charset="0"/>
              <a:cs typeface="Times New Roman" pitchFamily="18" charset="0"/>
            </a:endParaRPr>
          </a:p>
        </p:txBody>
      </p:sp>
      <p:sp>
        <p:nvSpPr>
          <p:cNvPr id="3" name="Rectangle 2"/>
          <p:cNvSpPr/>
          <p:nvPr/>
        </p:nvSpPr>
        <p:spPr>
          <a:xfrm>
            <a:off x="0" y="1524000"/>
            <a:ext cx="6947415"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3</a:t>
            </a:r>
            <a:r>
              <a:rPr lang="vi-VN" sz="3600" b="1" dirty="0" smtClean="0">
                <a:solidFill>
                  <a:srgbClr val="C00000"/>
                </a:solidFill>
                <a:latin typeface="Times New Roman" pitchFamily="18" charset="0"/>
                <a:cs typeface="Times New Roman" pitchFamily="18" charset="0"/>
              </a:rPr>
              <a:t>. </a:t>
            </a:r>
            <a:r>
              <a:rPr lang="vi-VN" sz="3600" b="1" dirty="0" smtClean="0">
                <a:solidFill>
                  <a:srgbClr val="C00000"/>
                </a:solidFill>
                <a:latin typeface="Times New Roman" pitchFamily="18" charset="0"/>
                <a:cs typeface="Times New Roman" pitchFamily="18" charset="0"/>
              </a:rPr>
              <a:t>Tác dụng hóa học của dòng điện</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228600" y="2057400"/>
            <a:ext cx="2454518" cy="646331"/>
          </a:xfrm>
          <a:prstGeom prst="rect">
            <a:avLst/>
          </a:prstGeom>
        </p:spPr>
        <p:txBody>
          <a:bodyPr wrap="none">
            <a:spAutoFit/>
          </a:bodyPr>
          <a:lstStyle/>
          <a:p>
            <a:r>
              <a:rPr lang="vi-VN" sz="3600" b="1" dirty="0" smtClean="0">
                <a:latin typeface="Times New Roman" pitchFamily="18" charset="0"/>
                <a:cs typeface="Times New Roman" pitchFamily="18" charset="0"/>
              </a:rPr>
              <a:t>Thí nghiệm</a:t>
            </a:r>
            <a:endParaRPr lang="vi-VN" sz="3600" dirty="0" smtClean="0">
              <a:latin typeface="Times New Roman" pitchFamily="18" charset="0"/>
              <a:cs typeface="Times New Roman" pitchFamily="18" charset="0"/>
            </a:endParaRPr>
          </a:p>
        </p:txBody>
      </p:sp>
      <p:sp>
        <p:nvSpPr>
          <p:cNvPr id="6" name="Rectangle 5"/>
          <p:cNvSpPr/>
          <p:nvPr/>
        </p:nvSpPr>
        <p:spPr>
          <a:xfrm>
            <a:off x="457200" y="2667000"/>
            <a:ext cx="1678665" cy="584775"/>
          </a:xfrm>
          <a:prstGeom prst="rect">
            <a:avLst/>
          </a:prstGeom>
        </p:spPr>
        <p:txBody>
          <a:bodyPr wrap="none">
            <a:spAutoFit/>
          </a:bodyPr>
          <a:lstStyle/>
          <a:p>
            <a:r>
              <a:rPr lang="vi-VN" sz="3200" dirty="0" smtClean="0">
                <a:latin typeface="Times New Roman" pitchFamily="18" charset="0"/>
                <a:cs typeface="Times New Roman" pitchFamily="18" charset="0"/>
              </a:rPr>
              <a:t>Chuẩn bị</a:t>
            </a:r>
          </a:p>
        </p:txBody>
      </p:sp>
      <p:sp>
        <p:nvSpPr>
          <p:cNvPr id="7" name="Rectangle 6"/>
          <p:cNvSpPr/>
          <p:nvPr/>
        </p:nvSpPr>
        <p:spPr>
          <a:xfrm>
            <a:off x="228600" y="3200400"/>
            <a:ext cx="8915400" cy="3046988"/>
          </a:xfrm>
          <a:prstGeom prst="rect">
            <a:avLst/>
          </a:prstGeom>
        </p:spPr>
        <p:txBody>
          <a:bodyPr wrap="square">
            <a:spAutoFit/>
          </a:bodyPr>
          <a:lstStyle/>
          <a:p>
            <a:r>
              <a:rPr lang="vi-VN" sz="3200" dirty="0" smtClean="0">
                <a:latin typeface="Times New Roman" pitchFamily="18" charset="0"/>
                <a:cs typeface="Times New Roman" pitchFamily="18" charset="0"/>
              </a:rPr>
              <a:t>Nguồn điện </a:t>
            </a:r>
            <a:r>
              <a:rPr lang="vi-VN" sz="3200" dirty="0" smtClean="0">
                <a:latin typeface="Times New Roman" pitchFamily="18" charset="0"/>
                <a:cs typeface="Times New Roman" pitchFamily="18" charset="0"/>
              </a:rPr>
              <a:t>6V</a:t>
            </a:r>
          </a:p>
          <a:p>
            <a:r>
              <a:rPr lang="vi-VN" sz="3200" dirty="0" smtClean="0">
                <a:latin typeface="Times New Roman" pitchFamily="18" charset="0"/>
                <a:cs typeface="Times New Roman" pitchFamily="18" charset="0"/>
              </a:rPr>
              <a:t>Bóng </a:t>
            </a:r>
            <a:r>
              <a:rPr lang="vi-VN" sz="3200" dirty="0" smtClean="0">
                <a:latin typeface="Times New Roman" pitchFamily="18" charset="0"/>
                <a:cs typeface="Times New Roman" pitchFamily="18" charset="0"/>
              </a:rPr>
              <a:t>đèn pin </a:t>
            </a:r>
            <a:r>
              <a:rPr lang="vi-VN" sz="3200" dirty="0" smtClean="0">
                <a:latin typeface="Times New Roman" pitchFamily="18" charset="0"/>
                <a:cs typeface="Times New Roman" pitchFamily="18" charset="0"/>
              </a:rPr>
              <a:t>Đ</a:t>
            </a:r>
          </a:p>
          <a:p>
            <a:r>
              <a:rPr lang="vi-VN" sz="3200" dirty="0" smtClean="0">
                <a:latin typeface="Times New Roman" pitchFamily="18" charset="0"/>
                <a:cs typeface="Times New Roman" pitchFamily="18" charset="0"/>
              </a:rPr>
              <a:t>Công </a:t>
            </a:r>
            <a:r>
              <a:rPr lang="vi-VN" sz="3200" dirty="0" smtClean="0">
                <a:latin typeface="Times New Roman" pitchFamily="18" charset="0"/>
                <a:cs typeface="Times New Roman" pitchFamily="18" charset="0"/>
              </a:rPr>
              <a:t>tắc K</a:t>
            </a:r>
          </a:p>
          <a:p>
            <a:r>
              <a:rPr lang="vi-VN" sz="3200" dirty="0" smtClean="0">
                <a:latin typeface="Times New Roman" pitchFamily="18" charset="0"/>
                <a:cs typeface="Times New Roman" pitchFamily="18" charset="0"/>
              </a:rPr>
              <a:t>Bình đựng dung dịch muối copper (II) sulfate (CuSO</a:t>
            </a:r>
            <a:r>
              <a:rPr lang="vi-VN" sz="3200" baseline="-25000" dirty="0" smtClean="0">
                <a:latin typeface="Times New Roman" pitchFamily="18" charset="0"/>
                <a:cs typeface="Times New Roman" pitchFamily="18" charset="0"/>
              </a:rPr>
              <a:t>4</a:t>
            </a:r>
            <a:r>
              <a:rPr lang="vi-VN"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Hai thỏi than được nối với hai cực của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í nghiệm. Dụng cụ:Nguồn điện 6 V"/>
          <p:cNvPicPr>
            <a:picLocks noChangeAspect="1" noChangeArrowheads="1"/>
          </p:cNvPicPr>
          <p:nvPr/>
        </p:nvPicPr>
        <p:blipFill>
          <a:blip r:embed="rId2"/>
          <a:srcRect/>
          <a:stretch>
            <a:fillRect/>
          </a:stretch>
        </p:blipFill>
        <p:spPr bwMode="auto">
          <a:xfrm>
            <a:off x="5181600" y="0"/>
            <a:ext cx="3962400" cy="4428180"/>
          </a:xfrm>
          <a:prstGeom prst="rect">
            <a:avLst/>
          </a:prstGeom>
          <a:noFill/>
        </p:spPr>
      </p:pic>
      <p:sp>
        <p:nvSpPr>
          <p:cNvPr id="6" name="Rectangle 5"/>
          <p:cNvSpPr/>
          <p:nvPr/>
        </p:nvSpPr>
        <p:spPr>
          <a:xfrm>
            <a:off x="0" y="0"/>
            <a:ext cx="2189702" cy="646331"/>
          </a:xfrm>
          <a:prstGeom prst="rect">
            <a:avLst/>
          </a:prstGeom>
        </p:spPr>
        <p:txBody>
          <a:bodyPr wrap="none">
            <a:spAutoFit/>
          </a:bodyPr>
          <a:lstStyle/>
          <a:p>
            <a:r>
              <a:rPr lang="vi-VN" sz="3600" b="1" dirty="0" smtClean="0">
                <a:latin typeface="Times New Roman" pitchFamily="18" charset="0"/>
                <a:cs typeface="Times New Roman" pitchFamily="18" charset="0"/>
              </a:rPr>
              <a:t>Tiến hành</a:t>
            </a:r>
            <a:endParaRPr lang="vi-VN" sz="3600" dirty="0" smtClean="0">
              <a:latin typeface="Times New Roman" pitchFamily="18" charset="0"/>
              <a:cs typeface="Times New Roman" pitchFamily="18" charset="0"/>
            </a:endParaRPr>
          </a:p>
        </p:txBody>
      </p:sp>
      <p:sp>
        <p:nvSpPr>
          <p:cNvPr id="7" name="Rectangle 6"/>
          <p:cNvSpPr/>
          <p:nvPr/>
        </p:nvSpPr>
        <p:spPr>
          <a:xfrm>
            <a:off x="0" y="609600"/>
            <a:ext cx="5012911" cy="584775"/>
          </a:xfrm>
          <a:prstGeom prst="rect">
            <a:avLst/>
          </a:prstGeom>
        </p:spPr>
        <p:txBody>
          <a:bodyPr wrap="none">
            <a:spAutoFit/>
          </a:bodyPr>
          <a:lstStyle/>
          <a:p>
            <a:r>
              <a:rPr lang="vi-VN" sz="3200" dirty="0" smtClean="0">
                <a:latin typeface="Times New Roman" pitchFamily="18" charset="0"/>
                <a:cs typeface="Times New Roman" pitchFamily="18" charset="0"/>
              </a:rPr>
              <a:t>Lắp mạch điện như hình 23.4</a:t>
            </a:r>
          </a:p>
        </p:txBody>
      </p:sp>
      <p:sp>
        <p:nvSpPr>
          <p:cNvPr id="8" name="Cloud Callout 7"/>
          <p:cNvSpPr/>
          <p:nvPr/>
        </p:nvSpPr>
        <p:spPr>
          <a:xfrm>
            <a:off x="0" y="1143000"/>
            <a:ext cx="6248400" cy="205740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Khi công tắc mở, đèn Đ có sáng không, các thỏi than có màu gì?</a:t>
            </a:r>
            <a:endParaRPr lang="en-US" sz="3200" dirty="0">
              <a:latin typeface="Times New Roman" pitchFamily="18" charset="0"/>
              <a:cs typeface="Times New Roman" pitchFamily="18" charset="0"/>
            </a:endParaRPr>
          </a:p>
        </p:txBody>
      </p:sp>
      <p:sp>
        <p:nvSpPr>
          <p:cNvPr id="9" name="Cloud Callout 8"/>
          <p:cNvSpPr/>
          <p:nvPr/>
        </p:nvSpPr>
        <p:spPr>
          <a:xfrm>
            <a:off x="533400" y="1219200"/>
            <a:ext cx="5486400" cy="18288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Đóng công tắc K, đèn Đ có sáng không?</a:t>
            </a:r>
            <a:endParaRPr lang="en-US" sz="3200" dirty="0">
              <a:latin typeface="Times New Roman" pitchFamily="18" charset="0"/>
              <a:cs typeface="Times New Roman" pitchFamily="18" charset="0"/>
            </a:endParaRPr>
          </a:p>
        </p:txBody>
      </p:sp>
      <p:sp>
        <p:nvSpPr>
          <p:cNvPr id="10" name="Cloud Callout 9"/>
          <p:cNvSpPr/>
          <p:nvPr/>
        </p:nvSpPr>
        <p:spPr>
          <a:xfrm>
            <a:off x="533400" y="1066800"/>
            <a:ext cx="5486400" cy="29718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Sau vài phút, nhấc thỏi than nối với cực âm của nguồn điện ra ngoài, thỏi than có màu gì?</a:t>
            </a:r>
            <a:endParaRPr lang="en-US" sz="3200" dirty="0">
              <a:latin typeface="Times New Roman" pitchFamily="18" charset="0"/>
              <a:cs typeface="Times New Roman" pitchFamily="18" charset="0"/>
            </a:endParaRPr>
          </a:p>
        </p:txBody>
      </p:sp>
      <p:sp>
        <p:nvSpPr>
          <p:cNvPr id="11" name="Rectangle 10"/>
          <p:cNvSpPr/>
          <p:nvPr/>
        </p:nvSpPr>
        <p:spPr>
          <a:xfrm>
            <a:off x="0" y="1066800"/>
            <a:ext cx="3567002" cy="584775"/>
          </a:xfrm>
          <a:prstGeom prst="rect">
            <a:avLst/>
          </a:prstGeom>
        </p:spPr>
        <p:txBody>
          <a:bodyPr wrap="none">
            <a:spAutoFit/>
          </a:bodyPr>
          <a:lstStyle/>
          <a:p>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12" name="Rectangle 11"/>
          <p:cNvSpPr/>
          <p:nvPr/>
        </p:nvSpPr>
        <p:spPr>
          <a:xfrm>
            <a:off x="0" y="1600200"/>
            <a:ext cx="5257800" cy="3046988"/>
          </a:xfrm>
          <a:prstGeom prst="rect">
            <a:avLst/>
          </a:prstGeom>
        </p:spPr>
        <p:txBody>
          <a:bodyPr wrap="square">
            <a:spAutoFit/>
          </a:bodyPr>
          <a:lstStyle/>
          <a:p>
            <a:r>
              <a:rPr lang="vi-VN" sz="3200" dirty="0" smtClean="0">
                <a:latin typeface="Times New Roman" pitchFamily="18" charset="0"/>
                <a:cs typeface="Times New Roman" pitchFamily="18" charset="0"/>
              </a:rPr>
              <a:t>Khi đóng công tắc K, đèn Đ sáng, chứng tỏ có dòng điện chạy trong mạch. Sau vài phút, nhấc thỏi than nối với cực âm của nguồn điện ra ngoài, thỏi than có màu đồng.</a:t>
            </a:r>
            <a:endParaRPr lang="en-US" sz="3200" dirty="0">
              <a:latin typeface="Times New Roman" pitchFamily="18" charset="0"/>
              <a:cs typeface="Times New Roman" pitchFamily="18" charset="0"/>
            </a:endParaRPr>
          </a:p>
        </p:txBody>
      </p:sp>
      <p:sp>
        <p:nvSpPr>
          <p:cNvPr id="13" name="Rectangle 12"/>
          <p:cNvSpPr/>
          <p:nvPr/>
        </p:nvSpPr>
        <p:spPr>
          <a:xfrm>
            <a:off x="0" y="4572000"/>
            <a:ext cx="2428870" cy="646331"/>
          </a:xfrm>
          <a:prstGeom prst="rect">
            <a:avLst/>
          </a:prstGeom>
        </p:spPr>
        <p:txBody>
          <a:bodyPr wrap="none">
            <a:spAutoFit/>
          </a:bodyPr>
          <a:lstStyle/>
          <a:p>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Kết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luận</a:t>
            </a:r>
            <a:r>
              <a:rPr lang="vi-VN" sz="3600" b="1" i="1" dirty="0" smtClean="0">
                <a:solidFill>
                  <a:srgbClr val="C00000"/>
                </a:solidFill>
                <a:latin typeface="Times New Roman" pitchFamily="18" charset="0"/>
                <a:cs typeface="Times New Roman" pitchFamily="18" charset="0"/>
              </a:rPr>
              <a:t>:</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14" name="Rectangle 13"/>
          <p:cNvSpPr/>
          <p:nvPr/>
        </p:nvSpPr>
        <p:spPr>
          <a:xfrm>
            <a:off x="0" y="5105400"/>
            <a:ext cx="8991600" cy="1569660"/>
          </a:xfrm>
          <a:prstGeom prst="rect">
            <a:avLst/>
          </a:prstGeom>
        </p:spPr>
        <p:txBody>
          <a:bodyPr wrap="square">
            <a:spAutoFit/>
          </a:bodyPr>
          <a:lstStyle/>
          <a:p>
            <a:r>
              <a:rPr lang="vi-VN" sz="3200" dirty="0" smtClean="0">
                <a:latin typeface="Times New Roman" pitchFamily="18" charset="0"/>
                <a:cs typeface="Times New Roman" pitchFamily="18" charset="0"/>
              </a:rPr>
              <a:t>Dòng điện chạy qua dung dịch điện phân có thể làm tách các chất khỏi dung dịch, đó là tác dụng hóa học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heel(4)">
                                      <p:cBhvr>
                                        <p:cTn id="62" dur="20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linds(horizontal)">
                                      <p:cBhvr>
                                        <p:cTn id="6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Quan sát một số hình ảnh về ứng dụng tác dụng hóa học của dòng điện: </a:t>
            </a:r>
            <a:r>
              <a:rPr lang="vi-VN" sz="3200" b="1" dirty="0" smtClean="0">
                <a:latin typeface="Times New Roman" pitchFamily="18" charset="0"/>
                <a:cs typeface="Times New Roman" pitchFamily="18" charset="0"/>
              </a:rPr>
              <a:t>mạ điện</a:t>
            </a:r>
            <a:endParaRPr lang="en-US" sz="3200" dirty="0">
              <a:latin typeface="Times New Roman" pitchFamily="18" charset="0"/>
              <a:cs typeface="Times New Roman" pitchFamily="18" charset="0"/>
            </a:endParaRPr>
          </a:p>
        </p:txBody>
      </p:sp>
      <p:sp>
        <p:nvSpPr>
          <p:cNvPr id="3" name="Cloud Callout 2"/>
          <p:cNvSpPr/>
          <p:nvPr/>
        </p:nvSpPr>
        <p:spPr>
          <a:xfrm>
            <a:off x="381000" y="1143000"/>
            <a:ext cx="8077200" cy="2209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smtClean="0">
                <a:solidFill>
                  <a:schemeClr val="tx1"/>
                </a:solidFill>
                <a:latin typeface="Times New Roman" pitchFamily="18" charset="0"/>
                <a:cs typeface="Times New Roman" pitchFamily="18" charset="0"/>
              </a:rPr>
              <a:t>Nêu ví dụ ứng dụng tác dụng phát sáng của dòng điện trong thực tế.</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0" y="4343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Làm đèn ống phát sáng: Có chất bột phát quang phủ bên trong thành ống. Khi dòng điện chạy qua, chất bột này phát sáng nên đèn nóng lên rất ít.</a:t>
            </a:r>
            <a:endParaRPr lang="vi-VN"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b="1" dirty="0" smtClean="0">
                <a:solidFill>
                  <a:srgbClr val="002060"/>
                </a:solidFill>
                <a:latin typeface="Times New Roman" pitchFamily="18" charset="0"/>
                <a:cs typeface="Times New Roman" pitchFamily="18" charset="0"/>
              </a:rPr>
              <a:t>Ví dụ ứng dụng tác dụng phát sáng của dòng điện trong thực tế:</a:t>
            </a: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sáng bóng đèn bút thử điện để nhận biết có điện hay không.</a:t>
            </a:r>
            <a:endParaRPr lang="vi-VN" sz="3200" dirty="0" smtClean="0">
              <a:latin typeface="Times New Roman" pitchFamily="18" charset="0"/>
              <a:cs typeface="Times New Roman" pitchFamily="18" charset="0"/>
            </a:endParaRPr>
          </a:p>
        </p:txBody>
      </p:sp>
      <p:sp>
        <p:nvSpPr>
          <p:cNvPr id="7" name="Rectangle 6"/>
          <p:cNvSpPr/>
          <p:nvPr/>
        </p:nvSpPr>
        <p:spPr>
          <a:xfrm>
            <a:off x="0" y="3200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đèn đi - ốt phát quang (đèn LED) trong các dụng cụ như ra - đi – ô, máy tính, điện thoại,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edg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558206"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4.Tác </a:t>
            </a:r>
            <a:r>
              <a:rPr lang="vi-VN" sz="3600" b="1" dirty="0" smtClean="0">
                <a:solidFill>
                  <a:srgbClr val="C00000"/>
                </a:solidFill>
                <a:latin typeface="Times New Roman" pitchFamily="18" charset="0"/>
                <a:cs typeface="Times New Roman" pitchFamily="18" charset="0"/>
              </a:rPr>
              <a:t>dụng sinh lí của dòng điện</a:t>
            </a:r>
            <a:endParaRPr lang="vi-VN" sz="3600" dirty="0">
              <a:solidFill>
                <a:srgbClr val="C00000"/>
              </a:solidFill>
              <a:latin typeface="Times New Roman" pitchFamily="18" charset="0"/>
              <a:cs typeface="Times New Roman" pitchFamily="18" charset="0"/>
            </a:endParaRPr>
          </a:p>
        </p:txBody>
      </p:sp>
      <p:sp>
        <p:nvSpPr>
          <p:cNvPr id="3" name="Cloud Callout 2"/>
          <p:cNvSpPr/>
          <p:nvPr/>
        </p:nvSpPr>
        <p:spPr>
          <a:xfrm>
            <a:off x="457200" y="685800"/>
            <a:ext cx="7315200" cy="15240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smtClean="0">
                <a:latin typeface="Times New Roman" pitchFamily="18" charset="0"/>
                <a:cs typeface="Times New Roman" pitchFamily="18" charset="0"/>
              </a:rPr>
              <a:t>Thế nào là tác dụng sinh lí của dòng điện?</a:t>
            </a:r>
            <a:endParaRPr lang="en-US" sz="3200" dirty="0">
              <a:latin typeface="Times New Roman" pitchFamily="18" charset="0"/>
              <a:cs typeface="Times New Roman" pitchFamily="18" charset="0"/>
            </a:endParaRPr>
          </a:p>
        </p:txBody>
      </p:sp>
      <p:sp>
        <p:nvSpPr>
          <p:cNvPr id="4" name="Rectangle 3"/>
          <p:cNvSpPr/>
          <p:nvPr/>
        </p:nvSpPr>
        <p:spPr>
          <a:xfrm>
            <a:off x="0" y="533400"/>
            <a:ext cx="9144000" cy="1569660"/>
          </a:xfrm>
          <a:prstGeom prst="rect">
            <a:avLst/>
          </a:prstGeom>
        </p:spPr>
        <p:txBody>
          <a:bodyPr wrap="square">
            <a:spAutoFit/>
          </a:bodyPr>
          <a:lstStyle/>
          <a:p>
            <a:r>
              <a:rPr lang="vi-VN" sz="3200" b="1" dirty="0" smtClean="0">
                <a:latin typeface="Times New Roman" pitchFamily="18" charset="0"/>
                <a:cs typeface="Times New Roman" pitchFamily="18" charset="0"/>
              </a:rPr>
              <a:t>Tác dụng sinh lí của dòng điện:</a:t>
            </a:r>
            <a:r>
              <a:rPr lang="vi-VN" sz="3200" dirty="0" smtClean="0">
                <a:latin typeface="Times New Roman" pitchFamily="18" charset="0"/>
                <a:cs typeface="Times New Roman" pitchFamily="18" charset="0"/>
              </a:rPr>
              <a:t> dòng điện đi qua cơ thể người, cơ thể động vật sẽ làm các cơ co giật, có thể làm tim ngừng đập, ngạt thở và thần kinh bị tê liệt.</a:t>
            </a:r>
            <a:endParaRPr lang="en-US" sz="3200" dirty="0">
              <a:latin typeface="Times New Roman" pitchFamily="18" charset="0"/>
              <a:cs typeface="Times New Roman" pitchFamily="18" charset="0"/>
            </a:endParaRPr>
          </a:p>
        </p:txBody>
      </p:sp>
      <p:sp>
        <p:nvSpPr>
          <p:cNvPr id="5" name="Explosion 1 4"/>
          <p:cNvSpPr/>
          <p:nvPr/>
        </p:nvSpPr>
        <p:spPr>
          <a:xfrm>
            <a:off x="685800" y="1828800"/>
            <a:ext cx="8077200" cy="3505200"/>
          </a:xfrm>
          <a:prstGeom prst="irregularSeal1">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Nêu ví dụ ứng dụng tác dụng sinh lí của dòng điện trong thực tế.</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b="1" dirty="0" smtClean="0"/>
              <a:t> </a:t>
            </a:r>
            <a:r>
              <a:rPr lang="vi-VN" sz="3200" dirty="0" smtClean="0">
                <a:latin typeface="Times New Roman" pitchFamily="18" charset="0"/>
                <a:cs typeface="Times New Roman" pitchFamily="18" charset="0"/>
              </a:rPr>
              <a:t>Sốc </a:t>
            </a:r>
            <a:r>
              <a:rPr lang="vi-VN" sz="3200" dirty="0" smtClean="0">
                <a:latin typeface="Times New Roman" pitchFamily="18" charset="0"/>
                <a:cs typeface="Times New Roman" pitchFamily="18" charset="0"/>
              </a:rPr>
              <a:t>điện ngoài lồng ngực: cấp cứu tim mạch, chữa các bệnh về thần kinh,…</a:t>
            </a:r>
            <a:endParaRPr lang="vi-VN" sz="3200" dirty="0">
              <a:latin typeface="Times New Roman" pitchFamily="18" charset="0"/>
              <a:cs typeface="Times New Roman" pitchFamily="18" charset="0"/>
            </a:endParaRPr>
          </a:p>
        </p:txBody>
      </p:sp>
      <p:sp>
        <p:nvSpPr>
          <p:cNvPr id="7" name="Rectangle 6"/>
          <p:cNvSpPr/>
          <p:nvPr/>
        </p:nvSpPr>
        <p:spPr>
          <a:xfrm>
            <a:off x="0" y="2057400"/>
            <a:ext cx="9144000" cy="1077218"/>
          </a:xfrm>
          <a:prstGeom prst="rect">
            <a:avLst/>
          </a:prstGeom>
        </p:spPr>
        <p:txBody>
          <a:bodyPr wrap="square">
            <a:spAutoFit/>
          </a:bodyPr>
          <a:lstStyle/>
          <a:p>
            <a:r>
              <a:rPr lang="vi-VN" sz="3200" b="1" dirty="0" smtClean="0">
                <a:solidFill>
                  <a:srgbClr val="7030A0"/>
                </a:solidFill>
                <a:latin typeface="Times New Roman" pitchFamily="18" charset="0"/>
                <a:cs typeface="Times New Roman" pitchFamily="18" charset="0"/>
              </a:rPr>
              <a:t>C1.Ví </a:t>
            </a:r>
            <a:r>
              <a:rPr lang="vi-VN" sz="3200" b="1" dirty="0" smtClean="0">
                <a:solidFill>
                  <a:srgbClr val="7030A0"/>
                </a:solidFill>
                <a:latin typeface="Times New Roman" pitchFamily="18" charset="0"/>
                <a:cs typeface="Times New Roman" pitchFamily="18" charset="0"/>
              </a:rPr>
              <a:t>dụ ứng dụng tác dụng sinh lí của dòng điện trong thực tế:</a:t>
            </a:r>
            <a:endParaRPr lang="en-US" sz="3200" b="1" dirty="0">
              <a:solidFill>
                <a:srgbClr val="7030A0"/>
              </a:solidFill>
              <a:latin typeface="Times New Roman" pitchFamily="18" charset="0"/>
              <a:cs typeface="Times New Roman" pitchFamily="18" charset="0"/>
            </a:endParaRPr>
          </a:p>
        </p:txBody>
      </p:sp>
      <p:sp>
        <p:nvSpPr>
          <p:cNvPr id="8" name="Rectangle 7"/>
          <p:cNvSpPr/>
          <p:nvPr/>
        </p:nvSpPr>
        <p:spPr>
          <a:xfrm>
            <a:off x="0" y="30480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Điện châm (châm cứu): giúp giảm đau, gây tê,...</a:t>
            </a:r>
            <a:endParaRPr lang="vi-VN" sz="3200" dirty="0" smtClean="0">
              <a:latin typeface="Times New Roman" pitchFamily="18" charset="0"/>
              <a:cs typeface="Times New Roman" pitchFamily="18" charset="0"/>
            </a:endParaRPr>
          </a:p>
        </p:txBody>
      </p:sp>
      <p:sp>
        <p:nvSpPr>
          <p:cNvPr id="10" name="Cloud Callout 9"/>
          <p:cNvSpPr/>
          <p:nvPr/>
        </p:nvSpPr>
        <p:spPr>
          <a:xfrm>
            <a:off x="228600" y="4800600"/>
            <a:ext cx="8915400" cy="175260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Vì sao khi trời mưa gió không được lại gần dây điện rơi xuống mặt đường?</a:t>
            </a:r>
            <a:endParaRPr lang="en-US" sz="3200" dirty="0">
              <a:latin typeface="Times New Roman" pitchFamily="18" charset="0"/>
              <a:cs typeface="Times New Roman" pitchFamily="18" charset="0"/>
            </a:endParaRPr>
          </a:p>
        </p:txBody>
      </p:sp>
      <p:sp>
        <p:nvSpPr>
          <p:cNvPr id="11" name="Rectangle 10"/>
          <p:cNvSpPr/>
          <p:nvPr/>
        </p:nvSpPr>
        <p:spPr>
          <a:xfrm>
            <a:off x="0" y="45720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C2.Vì </a:t>
            </a:r>
            <a:r>
              <a:rPr lang="vi-VN" sz="3200" dirty="0" smtClean="0">
                <a:latin typeface="Times New Roman" pitchFamily="18" charset="0"/>
                <a:cs typeface="Times New Roman" pitchFamily="18" charset="0"/>
              </a:rPr>
              <a:t>trong dây điện có dẫn điện,và khi trời mưa thì không khí và nước mưa dưới đất có tính dẫn điện khiến cho dưới đất có điện, nếu lại gần dây điện rơi xuống đất thì rất dễ bị điện truyền vào và bị điện giật.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Horizont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0" grpId="0" animBg="1"/>
      <p:bldP spid="10" grpId="1"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2766078" cy="584775"/>
          </a:xfrm>
          <a:prstGeom prst="rect">
            <a:avLst/>
          </a:prstGeom>
        </p:spPr>
        <p:txBody>
          <a:bodyPr wrap="none">
            <a:spAutoFit/>
          </a:bodyPr>
          <a:lstStyle/>
          <a:p>
            <a:r>
              <a:rPr lang="en-US" sz="3200" b="1" dirty="0" smtClean="0">
                <a:solidFill>
                  <a:srgbClr val="7030A0"/>
                </a:solidFill>
                <a:latin typeface="Times New Roman" pitchFamily="18" charset="0"/>
                <a:cs typeface="Times New Roman" pitchFamily="18" charset="0"/>
              </a:rPr>
              <a:t>* TỔNG KẾT</a:t>
            </a:r>
            <a:r>
              <a:rPr lang="vi-VN"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
        <p:nvSpPr>
          <p:cNvPr id="3" name="Rectangle 2"/>
          <p:cNvSpPr/>
          <p:nvPr/>
        </p:nvSpPr>
        <p:spPr>
          <a:xfrm>
            <a:off x="0" y="47244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tác</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dụng</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sinh</a:t>
            </a:r>
            <a:r>
              <a:rPr lang="en-US" sz="3600" b="1" i="1" dirty="0" smtClean="0">
                <a:solidFill>
                  <a:srgbClr val="0070C0"/>
                </a:solidFill>
                <a:latin typeface="Times New Roman" pitchFamily="18" charset="0"/>
                <a:cs typeface="Times New Roman" pitchFamily="18" charset="0"/>
              </a:rPr>
              <a:t> </a:t>
            </a:r>
            <a:r>
              <a:rPr lang="en-US" sz="3600" b="1" i="1" dirty="0" err="1" smtClean="0">
                <a:solidFill>
                  <a:srgbClr val="0070C0"/>
                </a:solidFill>
                <a:latin typeface="Times New Roman" pitchFamily="18" charset="0"/>
                <a:cs typeface="Times New Roman" pitchFamily="18" charset="0"/>
              </a:rPr>
              <a:t>lí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cơ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Rectangle 3"/>
          <p:cNvSpPr/>
          <p:nvPr/>
        </p:nvSpPr>
        <p:spPr>
          <a:xfrm>
            <a:off x="0" y="533400"/>
            <a:ext cx="8991600" cy="1200329"/>
          </a:xfrm>
          <a:prstGeom prst="rect">
            <a:avLst/>
          </a:prstGeom>
        </p:spPr>
        <p:txBody>
          <a:bodyPr wrap="square">
            <a:spAutoFit/>
          </a:bodyPr>
          <a:lstStyle/>
          <a:p>
            <a:r>
              <a:rPr lang="en-US" b="1" dirty="0" smtClean="0"/>
              <a:t>-</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tác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dụng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nhiệt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của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dòng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điện</a:t>
            </a:r>
            <a:r>
              <a:rPr lang="en-US" sz="3600" b="1" i="1" dirty="0" smtClean="0">
                <a:solidFill>
                  <a:srgbClr val="FF0000"/>
                </a:solidFill>
                <a:latin typeface="Times New Roman" pitchFamily="18" charset="0"/>
                <a:cs typeface="Times New Roman" pitchFamily="18" charset="0"/>
              </a:rPr>
              <a:t>.</a:t>
            </a:r>
            <a:r>
              <a:rPr lang="vi-VN"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752600"/>
            <a:ext cx="9144000" cy="1200329"/>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sáng,đó</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tác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phát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sáng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dòng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điện</a:t>
            </a:r>
            <a:r>
              <a:rPr lang="en-US" sz="3600" b="1" i="1"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2971800"/>
            <a:ext cx="9144000" cy="1754326"/>
          </a:xfrm>
          <a:prstGeom prst="rect">
            <a:avLst/>
          </a:prstGeom>
        </p:spPr>
        <p:txBody>
          <a:bodyPr wrap="square">
            <a:spAutoFit/>
          </a:bodyPr>
          <a:lstStyle/>
          <a:p>
            <a:r>
              <a:rPr lang="en-US" sz="3600" b="1"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qua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khỏi</a:t>
            </a:r>
            <a:r>
              <a:rPr lang="en-US" sz="3600" dirty="0" smtClean="0">
                <a:latin typeface="Times New Roman" pitchFamily="18" charset="0"/>
                <a:cs typeface="Times New Roman" pitchFamily="18" charset="0"/>
              </a:rPr>
              <a:t> dung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tác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dụng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hoá</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học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của</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dòng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điện</a:t>
            </a:r>
            <a:r>
              <a:rPr lang="en-US" sz="3600" b="1" i="1" dirty="0" smtClean="0">
                <a:solidFill>
                  <a:srgbClr val="7030A0"/>
                </a:solidFill>
                <a:latin typeface="Times New Roman" pitchFamily="18" charset="0"/>
                <a:cs typeface="Times New Roman" pitchFamily="18" charset="0"/>
              </a:rPr>
              <a:t>.</a:t>
            </a:r>
            <a:r>
              <a:rPr lang="vi-VN" sz="3600" dirty="0" smtClean="0">
                <a:solidFill>
                  <a:srgbClr val="7030A0"/>
                </a:solidFill>
                <a:latin typeface="Times New Roman" pitchFamily="18" charset="0"/>
                <a:cs typeface="Times New Roman" pitchFamily="18" charset="0"/>
              </a:rPr>
              <a:t> </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r>
                <a:rPr lang="en-US" sz="28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Bóng đèn chỉ nóng </a:t>
              </a:r>
              <a:r>
                <a:rPr lang="vi-VN" sz="3200" dirty="0" smtClean="0">
                  <a:latin typeface="Times New Roman" pitchFamily="18" charset="0"/>
                  <a:cs typeface="Times New Roman" pitchFamily="18" charset="0"/>
                </a:rPr>
                <a:t>lên</a:t>
              </a:r>
              <a:endParaRPr lang="vi-VN" sz="3200" dirty="0" smtClean="0">
                <a:latin typeface="Times New Roman" pitchFamily="18" charset="0"/>
                <a:cs typeface="Times New Roman" pitchFamily="18" charset="0"/>
              </a:endParaRP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r>
                <a:rPr lang="vi-VN" sz="2800" dirty="0" smtClean="0"/>
                <a:t> </a:t>
              </a:r>
              <a:r>
                <a:rPr lang="vi-VN" sz="3200" dirty="0" smtClean="0">
                  <a:latin typeface="Times New Roman" pitchFamily="18" charset="0"/>
                  <a:cs typeface="Times New Roman" pitchFamily="18" charset="0"/>
                </a:rPr>
                <a:t>Bóng đèn chỉ phát sáng</a:t>
              </a:r>
            </a:p>
            <a:p>
              <a:pPr lvl="0"/>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a:t>
              </a:r>
              <a:r>
                <a:rPr lang="vi-VN" sz="3200" dirty="0" smtClean="0">
                  <a:latin typeface="Times New Roman" pitchFamily="18" charset="0"/>
                  <a:cs typeface="Times New Roman" pitchFamily="18" charset="0"/>
                </a:rPr>
                <a:t>đèn vừa phát sáng, vừa nóng lên.</a:t>
              </a:r>
            </a:p>
            <a:p>
              <a:pPr lvl="0"/>
              <a:r>
                <a:rPr lang="en-US" sz="2800" dirty="0" smtClean="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r>
                <a:rPr lang="vi-VN" sz="3200" dirty="0" smtClean="0">
                  <a:latin typeface="Times New Roman" pitchFamily="18" charset="0"/>
                  <a:cs typeface="Times New Roman" pitchFamily="18" charset="0"/>
                </a:rPr>
                <a:t>Bóng </a:t>
              </a:r>
              <a:r>
                <a:rPr lang="vi-VN" sz="3200" dirty="0" smtClean="0">
                  <a:latin typeface="Times New Roman" pitchFamily="18" charset="0"/>
                  <a:cs typeface="Times New Roman" pitchFamily="18" charset="0"/>
                </a:rPr>
                <a:t>đèn phát sáng nhưng không nóng lên</a:t>
              </a:r>
            </a:p>
            <a:p>
              <a:pPr lvl="0"/>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1</a:t>
            </a:r>
            <a:r>
              <a:rPr lang="en-US" sz="3600" b="1" dirty="0" smtClean="0">
                <a:solidFill>
                  <a:schemeClr val="tx1"/>
                </a:solidFill>
                <a:latin typeface="Times New Roman" pitchFamily="18" charset="0"/>
                <a:cs typeface="Times New Roman" pitchFamily="18" charset="0"/>
              </a:rPr>
              <a:t>:</a:t>
            </a:r>
            <a:r>
              <a:rPr lang="vi-VN" sz="3200" b="1" dirty="0" smtClean="0">
                <a:solidFill>
                  <a:schemeClr val="tx1"/>
                </a:solidFill>
                <a:latin typeface="Times New Roman" pitchFamily="18" charset="0"/>
                <a:cs typeface="Times New Roman" pitchFamily="18" charset="0"/>
              </a:rPr>
              <a:t>Khi </a:t>
            </a:r>
            <a:r>
              <a:rPr lang="vi-VN" sz="3200" b="1" dirty="0" smtClean="0">
                <a:solidFill>
                  <a:schemeClr val="tx1"/>
                </a:solidFill>
                <a:latin typeface="Times New Roman" pitchFamily="18" charset="0"/>
                <a:cs typeface="Times New Roman" pitchFamily="18" charset="0"/>
              </a:rPr>
              <a:t>có dòng điện chạy qua một bóng đèn dây tóc, phát biểu nào sau đây là đúng?</a:t>
            </a:r>
            <a:endParaRPr lang="en-US" sz="3200" b="1" dirty="0">
              <a:solidFill>
                <a:schemeClr val="tx1"/>
              </a:solidFill>
              <a:latin typeface="Times New Roman" pitchFamily="18" charset="0"/>
              <a:cs typeface="Times New Roman" pitchFamily="18" charset="0"/>
            </a:endParaRPr>
          </a:p>
        </p:txBody>
      </p:sp>
      <p:sp>
        <p:nvSpPr>
          <p:cNvPr id="34" name="Rectangle 33"/>
          <p:cNvSpPr/>
          <p:nvPr/>
        </p:nvSpPr>
        <p:spPr>
          <a:xfrm>
            <a:off x="3124200" y="3657600"/>
            <a:ext cx="58674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Bóng đèn vừa phát sáng, vừa nóng lên.</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blinds(horizontal)">
                                      <p:cBhvr>
                                        <p:cTn id="3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2"/>
          <p:cNvSpPr txBox="1">
            <a:spLocks noGrp="1"/>
          </p:cNvSpPr>
          <p:nvPr>
            <p:ph type="title"/>
          </p:nvPr>
        </p:nvSpPr>
        <p:spPr>
          <a:xfrm>
            <a:off x="0" y="0"/>
            <a:ext cx="878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a:t>
            </a:r>
            <a:endParaRPr sz="3200">
              <a:latin typeface="Times New Roman" pitchFamily="18" charset="0"/>
              <a:cs typeface="Times New Roman" pitchFamily="18" charset="0"/>
            </a:endParaRPr>
          </a:p>
        </p:txBody>
      </p:sp>
      <p:sp>
        <p:nvSpPr>
          <p:cNvPr id="1303" name="Google Shape;1303;p42"/>
          <p:cNvSpPr txBox="1"/>
          <p:nvPr/>
        </p:nvSpPr>
        <p:spPr>
          <a:xfrm>
            <a:off x="6539400" y="4360364"/>
            <a:ext cx="1920900" cy="5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700">
                <a:solidFill>
                  <a:schemeClr val="lt2"/>
                </a:solidFill>
                <a:latin typeface="Fira Sans Extra Condensed Medium"/>
                <a:ea typeface="Fira Sans Extra Condensed Medium"/>
                <a:cs typeface="Fira Sans Extra Condensed Medium"/>
                <a:sym typeface="Fira Sans Extra Condensed Medium"/>
              </a:rPr>
              <a:t>Mars</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53" name="Rectangle 52"/>
          <p:cNvSpPr/>
          <p:nvPr/>
        </p:nvSpPr>
        <p:spPr>
          <a:xfrm>
            <a:off x="152400" y="2133600"/>
            <a:ext cx="28194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buClr>
                <a:srgbClr val="000000"/>
              </a:buClr>
              <a:buSzPts val="1100"/>
            </a:pPr>
            <a:r>
              <a:rPr lang="vi-VN" sz="3200" dirty="0" smtClean="0">
                <a:latin typeface="Times New Roman" pitchFamily="18" charset="0"/>
                <a:cs typeface="Times New Roman" pitchFamily="18" charset="0"/>
              </a:rPr>
              <a:t>Máy bơm nước chạy điện</a:t>
            </a:r>
            <a:endParaRPr lang="vi-VN" sz="3200" dirty="0">
              <a:latin typeface="Times New Roman" pitchFamily="18" charset="0"/>
              <a:ea typeface="Fira Sans"/>
              <a:cs typeface="Times New Roman" pitchFamily="18" charset="0"/>
              <a:sym typeface="Fira Sans"/>
            </a:endParaRPr>
          </a:p>
        </p:txBody>
      </p:sp>
      <p:sp>
        <p:nvSpPr>
          <p:cNvPr id="54" name="Google Shape;1322;p42"/>
          <p:cNvSpPr/>
          <p:nvPr/>
        </p:nvSpPr>
        <p:spPr>
          <a:xfrm>
            <a:off x="2971800" y="1676400"/>
            <a:ext cx="1970005" cy="1787091"/>
          </a:xfrm>
          <a:custGeom>
            <a:avLst/>
            <a:gdLst/>
            <a:ahLst/>
            <a:cxnLst/>
            <a:rect l="l" t="t" r="r" b="b"/>
            <a:pathLst>
              <a:path w="26052" h="21864" extrusionOk="0">
                <a:moveTo>
                  <a:pt x="13051" y="1"/>
                </a:moveTo>
                <a:cubicBezTo>
                  <a:pt x="5849" y="1"/>
                  <a:pt x="0" y="5849"/>
                  <a:pt x="0" y="13051"/>
                </a:cubicBezTo>
                <a:cubicBezTo>
                  <a:pt x="0" y="16341"/>
                  <a:pt x="1235" y="19473"/>
                  <a:pt x="3458" y="21864"/>
                </a:cubicBezTo>
                <a:cubicBezTo>
                  <a:pt x="6175" y="19760"/>
                  <a:pt x="9553" y="18604"/>
                  <a:pt x="13051" y="18604"/>
                </a:cubicBezTo>
                <a:cubicBezTo>
                  <a:pt x="16508" y="18604"/>
                  <a:pt x="19877" y="19760"/>
                  <a:pt x="22594" y="21864"/>
                </a:cubicBezTo>
                <a:cubicBezTo>
                  <a:pt x="24817" y="19473"/>
                  <a:pt x="26052" y="16341"/>
                  <a:pt x="26052" y="13051"/>
                </a:cubicBezTo>
                <a:cubicBezTo>
                  <a:pt x="26052" y="9268"/>
                  <a:pt x="24412" y="5642"/>
                  <a:pt x="21527" y="3172"/>
                </a:cubicBezTo>
                <a:cubicBezTo>
                  <a:pt x="19186" y="1117"/>
                  <a:pt x="16133" y="1"/>
                  <a:pt x="13051" y="1"/>
                </a:cubicBezTo>
                <a:close/>
              </a:path>
            </a:pathLst>
          </a:custGeom>
          <a:solidFill>
            <a:srgbClr val="C84F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A</a:t>
            </a:r>
            <a:endParaRPr sz="3600" b="1">
              <a:solidFill>
                <a:srgbClr val="FFFF00"/>
              </a:solidFill>
              <a:latin typeface="Times New Roman" pitchFamily="18" charset="0"/>
              <a:cs typeface="Times New Roman" pitchFamily="18" charset="0"/>
            </a:endParaRPr>
          </a:p>
        </p:txBody>
      </p:sp>
      <p:sp>
        <p:nvSpPr>
          <p:cNvPr id="55" name="Google Shape;1318;p42"/>
          <p:cNvSpPr/>
          <p:nvPr/>
        </p:nvSpPr>
        <p:spPr>
          <a:xfrm>
            <a:off x="4724400" y="1676400"/>
            <a:ext cx="1522571" cy="2130303"/>
          </a:xfrm>
          <a:custGeom>
            <a:avLst/>
            <a:gdLst/>
            <a:ahLst/>
            <a:cxnLst/>
            <a:rect l="l" t="t" r="r" b="b"/>
            <a:pathLst>
              <a:path w="20135" h="26063" extrusionOk="0">
                <a:moveTo>
                  <a:pt x="7124" y="1"/>
                </a:moveTo>
                <a:cubicBezTo>
                  <a:pt x="4526" y="1"/>
                  <a:pt x="2105" y="742"/>
                  <a:pt x="1" y="2105"/>
                </a:cubicBezTo>
                <a:cubicBezTo>
                  <a:pt x="2846" y="5020"/>
                  <a:pt x="4447" y="8932"/>
                  <a:pt x="4447" y="13051"/>
                </a:cubicBezTo>
                <a:cubicBezTo>
                  <a:pt x="4447" y="17122"/>
                  <a:pt x="2846" y="21034"/>
                  <a:pt x="1" y="23958"/>
                </a:cubicBezTo>
                <a:cubicBezTo>
                  <a:pt x="2105" y="25361"/>
                  <a:pt x="4526" y="26063"/>
                  <a:pt x="7124" y="26063"/>
                </a:cubicBezTo>
                <a:cubicBezTo>
                  <a:pt x="10206" y="26063"/>
                  <a:pt x="13259" y="24946"/>
                  <a:pt x="15600" y="22931"/>
                </a:cubicBezTo>
                <a:cubicBezTo>
                  <a:pt x="18485" y="20421"/>
                  <a:pt x="20135" y="16835"/>
                  <a:pt x="20135" y="13051"/>
                </a:cubicBezTo>
                <a:cubicBezTo>
                  <a:pt x="20135" y="5849"/>
                  <a:pt x="14286" y="1"/>
                  <a:pt x="7124" y="1"/>
                </a:cubicBezTo>
                <a:close/>
              </a:path>
            </a:pathLst>
          </a:custGeom>
          <a:solidFill>
            <a:srgbClr val="EEB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002060"/>
                </a:solidFill>
                <a:latin typeface="Times New Roman" pitchFamily="18" charset="0"/>
                <a:cs typeface="Times New Roman" pitchFamily="18" charset="0"/>
              </a:rPr>
              <a:t>B</a:t>
            </a:r>
            <a:endParaRPr sz="3600" b="1">
              <a:solidFill>
                <a:srgbClr val="002060"/>
              </a:solidFill>
              <a:latin typeface="Times New Roman" pitchFamily="18" charset="0"/>
              <a:cs typeface="Times New Roman" pitchFamily="18" charset="0"/>
            </a:endParaRPr>
          </a:p>
        </p:txBody>
      </p:sp>
      <p:sp>
        <p:nvSpPr>
          <p:cNvPr id="56" name="Rounded Rectangle 55"/>
          <p:cNvSpPr/>
          <p:nvPr/>
        </p:nvSpPr>
        <p:spPr>
          <a:xfrm>
            <a:off x="6172200" y="2057400"/>
            <a:ext cx="2743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endParaRPr lang="en-US" sz="3200" dirty="0">
              <a:latin typeface="Times New Roman" pitchFamily="18" charset="0"/>
              <a:cs typeface="Times New Roman" pitchFamily="18" charset="0"/>
            </a:endParaRPr>
          </a:p>
        </p:txBody>
      </p:sp>
      <p:sp>
        <p:nvSpPr>
          <p:cNvPr id="57" name="Google Shape;1316;p42"/>
          <p:cNvSpPr/>
          <p:nvPr/>
        </p:nvSpPr>
        <p:spPr>
          <a:xfrm>
            <a:off x="4267200" y="3581400"/>
            <a:ext cx="1970762" cy="1787091"/>
          </a:xfrm>
          <a:custGeom>
            <a:avLst/>
            <a:gdLst/>
            <a:ahLst/>
            <a:cxnLst/>
            <a:rect l="l" t="t" r="r" b="b"/>
            <a:pathLst>
              <a:path w="26062" h="21864" extrusionOk="0">
                <a:moveTo>
                  <a:pt x="3458" y="0"/>
                </a:moveTo>
                <a:cubicBezTo>
                  <a:pt x="1235" y="2430"/>
                  <a:pt x="0" y="5513"/>
                  <a:pt x="0" y="8852"/>
                </a:cubicBezTo>
                <a:cubicBezTo>
                  <a:pt x="0" y="12636"/>
                  <a:pt x="1650" y="16222"/>
                  <a:pt x="4525" y="18692"/>
                </a:cubicBezTo>
                <a:cubicBezTo>
                  <a:pt x="6876" y="20747"/>
                  <a:pt x="9919" y="21863"/>
                  <a:pt x="13051" y="21863"/>
                </a:cubicBezTo>
                <a:cubicBezTo>
                  <a:pt x="20213" y="21863"/>
                  <a:pt x="26062" y="16015"/>
                  <a:pt x="26062" y="8852"/>
                </a:cubicBezTo>
                <a:cubicBezTo>
                  <a:pt x="26062" y="5513"/>
                  <a:pt x="24866" y="2430"/>
                  <a:pt x="22604" y="0"/>
                </a:cubicBezTo>
                <a:cubicBezTo>
                  <a:pt x="19887" y="2104"/>
                  <a:pt x="16509" y="3250"/>
                  <a:pt x="13051" y="3250"/>
                </a:cubicBezTo>
                <a:cubicBezTo>
                  <a:pt x="9514" y="3250"/>
                  <a:pt x="6214" y="2144"/>
                  <a:pt x="3458" y="0"/>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58" name="Rounded Rectangle 57"/>
          <p:cNvSpPr/>
          <p:nvPr/>
        </p:nvSpPr>
        <p:spPr>
          <a:xfrm>
            <a:off x="6096000" y="3962400"/>
            <a:ext cx="2819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đình</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9" name="Google Shape;1320;p42"/>
          <p:cNvSpPr/>
          <p:nvPr/>
        </p:nvSpPr>
        <p:spPr>
          <a:xfrm>
            <a:off x="2971800" y="3276600"/>
            <a:ext cx="1521816" cy="2130303"/>
          </a:xfrm>
          <a:custGeom>
            <a:avLst/>
            <a:gdLst/>
            <a:ahLst/>
            <a:cxnLst/>
            <a:rect l="l" t="t" r="r" b="b"/>
            <a:pathLst>
              <a:path w="20125" h="26063" extrusionOk="0">
                <a:moveTo>
                  <a:pt x="13051" y="0"/>
                </a:moveTo>
                <a:cubicBezTo>
                  <a:pt x="9919" y="0"/>
                  <a:pt x="6876" y="1117"/>
                  <a:pt x="4525" y="3172"/>
                </a:cubicBezTo>
                <a:cubicBezTo>
                  <a:pt x="1650" y="5642"/>
                  <a:pt x="0" y="9267"/>
                  <a:pt x="0" y="13051"/>
                </a:cubicBezTo>
                <a:cubicBezTo>
                  <a:pt x="0" y="20214"/>
                  <a:pt x="5849" y="26062"/>
                  <a:pt x="13051" y="26062"/>
                </a:cubicBezTo>
                <a:cubicBezTo>
                  <a:pt x="15600" y="26062"/>
                  <a:pt x="18030" y="25361"/>
                  <a:pt x="20124" y="23958"/>
                </a:cubicBezTo>
                <a:cubicBezTo>
                  <a:pt x="17289" y="21033"/>
                  <a:pt x="15679" y="17121"/>
                  <a:pt x="15679" y="13051"/>
                </a:cubicBezTo>
                <a:cubicBezTo>
                  <a:pt x="15679" y="8892"/>
                  <a:pt x="17249" y="5069"/>
                  <a:pt x="20124" y="2105"/>
                </a:cubicBezTo>
                <a:cubicBezTo>
                  <a:pt x="18030" y="741"/>
                  <a:pt x="15600" y="0"/>
                  <a:pt x="13051" y="0"/>
                </a:cubicBezTo>
                <a:close/>
              </a:path>
            </a:pathLst>
          </a:custGeom>
          <a:solidFill>
            <a:srgbClr val="6F26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00"/>
                </a:solidFill>
                <a:latin typeface="Times New Roman" pitchFamily="18" charset="0"/>
                <a:cs typeface="Times New Roman" pitchFamily="18" charset="0"/>
              </a:rPr>
              <a:t>D</a:t>
            </a:r>
            <a:endParaRPr sz="3600" b="1">
              <a:solidFill>
                <a:srgbClr val="FFFF00"/>
              </a:solidFill>
              <a:latin typeface="Times New Roman" pitchFamily="18" charset="0"/>
              <a:cs typeface="Times New Roman" pitchFamily="18" charset="0"/>
            </a:endParaRPr>
          </a:p>
        </p:txBody>
      </p:sp>
      <p:sp>
        <p:nvSpPr>
          <p:cNvPr id="60" name="Rounded Rectangle 59"/>
          <p:cNvSpPr/>
          <p:nvPr/>
        </p:nvSpPr>
        <p:spPr>
          <a:xfrm>
            <a:off x="228600" y="3886200"/>
            <a:ext cx="2819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tivi</a:t>
            </a:r>
            <a:r>
              <a:rPr lang="en-US"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blinds(horizontal)">
                                      <p:cBhvr>
                                        <p:cTn id="7" dur="500"/>
                                        <p:tgtEl>
                                          <p:spTgt spid="129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0" fill="hold"/>
                                        <p:tgtEl>
                                          <p:spTgt spid="54"/>
                                        </p:tgtEl>
                                        <p:attrNameLst>
                                          <p:attrName>ppt_x</p:attrName>
                                        </p:attrNameLst>
                                      </p:cBhvr>
                                      <p:tavLst>
                                        <p:tav tm="0">
                                          <p:val>
                                            <p:strVal val="#ppt_x"/>
                                          </p:val>
                                        </p:tav>
                                        <p:tav tm="100000">
                                          <p:val>
                                            <p:strVal val="#ppt_x"/>
                                          </p:val>
                                        </p:tav>
                                      </p:tavLst>
                                    </p:anim>
                                    <p:anim calcmode="lin" valueType="num">
                                      <p:cBhvr additive="base">
                                        <p:cTn id="13"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plus(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edg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Horizont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edge">
                                      <p:cBhvr>
                                        <p:cTn id="43" dur="20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heckerboard(across)">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p:bldP spid="53" grpId="0" animBg="1"/>
      <p:bldP spid="54" grpId="0" animBg="1"/>
      <p:bldP spid="55" grpId="0" animBg="1"/>
      <p:bldP spid="56" grpId="0" animBg="1"/>
      <p:bldP spid="57" grpId="0" animBg="1"/>
      <p:bldP spid="58" grpId="0" animBg="1"/>
      <p:bldP spid="59" grpId="0" animBg="1"/>
      <p:bldP spid="60" grpId="0" animBg="1"/>
      <p:bldP spid="6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0" y="228600"/>
            <a:ext cx="8915400" cy="763600"/>
          </a:xfrm>
          <a:prstGeom prst="rect">
            <a:avLst/>
          </a:prstGeom>
        </p:spPr>
        <p:txBody>
          <a:bodyPr spcFirstLastPara="1" wrap="square" lIns="91425" tIns="91425" rIns="91425" bIns="91425" anchor="t" anchorCtr="0">
            <a:noAutofit/>
          </a:bodyPr>
          <a:lstStyle/>
          <a:p>
            <a:pPr lvl="0" algn="l">
              <a:spcBef>
                <a:spcPts val="0"/>
              </a:spcBef>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3:Cầu </a:t>
            </a:r>
            <a:r>
              <a:rPr lang="en-US" sz="3600" b="1" dirty="0" err="1" smtClean="0">
                <a:latin typeface="Times New Roman" pitchFamily="18" charset="0"/>
                <a:cs typeface="Times New Roman" pitchFamily="18" charset="0"/>
              </a:rPr>
              <a:t>chì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dựa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điện</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sz="3600" b="1">
              <a:latin typeface="Times New Roman" pitchFamily="18" charset="0"/>
              <a:cs typeface="Times New Roman" pitchFamily="18" charset="0"/>
            </a:endParaRPr>
          </a:p>
        </p:txBody>
      </p:sp>
      <p:grpSp>
        <p:nvGrpSpPr>
          <p:cNvPr id="2" name="Google Shape;467;p23"/>
          <p:cNvGrpSpPr/>
          <p:nvPr/>
        </p:nvGrpSpPr>
        <p:grpSpPr>
          <a:xfrm>
            <a:off x="2971800" y="1676400"/>
            <a:ext cx="3246938" cy="4151624"/>
            <a:chOff x="2961075" y="1314450"/>
            <a:chExt cx="3171919" cy="3113719"/>
          </a:xfrm>
        </p:grpSpPr>
        <p:grpSp>
          <p:nvGrpSpPr>
            <p:cNvPr id="3" name="Google Shape;468;p23"/>
            <p:cNvGrpSpPr/>
            <p:nvPr/>
          </p:nvGrpSpPr>
          <p:grpSpPr>
            <a:xfrm>
              <a:off x="2961075" y="1314450"/>
              <a:ext cx="3171919" cy="3113719"/>
              <a:chOff x="2961075" y="1314450"/>
              <a:chExt cx="3171919" cy="3113719"/>
            </a:xfrm>
          </p:grpSpPr>
          <p:sp>
            <p:nvSpPr>
              <p:cNvPr id="469" name="Google Shape;469;p23"/>
              <p:cNvSpPr/>
              <p:nvPr/>
            </p:nvSpPr>
            <p:spPr>
              <a:xfrm>
                <a:off x="2961075" y="1994860"/>
                <a:ext cx="1613375" cy="1710609"/>
              </a:xfrm>
              <a:custGeom>
                <a:avLst/>
                <a:gdLst/>
                <a:ahLst/>
                <a:cxnLst/>
                <a:rect l="l" t="t" r="r" b="b"/>
                <a:pathLst>
                  <a:path w="7233" h="7669" extrusionOk="0">
                    <a:moveTo>
                      <a:pt x="3377" y="0"/>
                    </a:moveTo>
                    <a:lnTo>
                      <a:pt x="548" y="2830"/>
                    </a:lnTo>
                    <a:cubicBezTo>
                      <a:pt x="1" y="3377"/>
                      <a:pt x="1" y="4276"/>
                      <a:pt x="548" y="4823"/>
                    </a:cubicBezTo>
                    <a:lnTo>
                      <a:pt x="3377" y="7669"/>
                    </a:lnTo>
                    <a:lnTo>
                      <a:pt x="7232" y="3835"/>
                    </a:lnTo>
                    <a:lnTo>
                      <a:pt x="3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657600" y="1314450"/>
                <a:ext cx="1715312" cy="1582798"/>
              </a:xfrm>
              <a:custGeom>
                <a:avLst/>
                <a:gdLst/>
                <a:ahLst/>
                <a:cxnLst/>
                <a:rect l="l" t="t" r="r" b="b"/>
                <a:pathLst>
                  <a:path w="7690" h="7096" extrusionOk="0">
                    <a:moveTo>
                      <a:pt x="3848" y="1"/>
                    </a:moveTo>
                    <a:cubicBezTo>
                      <a:pt x="3486" y="1"/>
                      <a:pt x="3124" y="137"/>
                      <a:pt x="2851" y="411"/>
                    </a:cubicBezTo>
                    <a:lnTo>
                      <a:pt x="0" y="3261"/>
                    </a:lnTo>
                    <a:lnTo>
                      <a:pt x="3855" y="7096"/>
                    </a:lnTo>
                    <a:lnTo>
                      <a:pt x="7690" y="3261"/>
                    </a:lnTo>
                    <a:lnTo>
                      <a:pt x="4844" y="411"/>
                    </a:lnTo>
                    <a:cubicBezTo>
                      <a:pt x="4571" y="137"/>
                      <a:pt x="4209" y="1"/>
                      <a:pt x="3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714340" y="2850055"/>
                <a:ext cx="1715312" cy="1578114"/>
              </a:xfrm>
              <a:custGeom>
                <a:avLst/>
                <a:gdLst/>
                <a:ahLst/>
                <a:cxnLst/>
                <a:rect l="l" t="t" r="r" b="b"/>
                <a:pathLst>
                  <a:path w="7690" h="7075" extrusionOk="0">
                    <a:moveTo>
                      <a:pt x="3855" y="1"/>
                    </a:moveTo>
                    <a:lnTo>
                      <a:pt x="0" y="3835"/>
                    </a:lnTo>
                    <a:lnTo>
                      <a:pt x="2851" y="6664"/>
                    </a:lnTo>
                    <a:cubicBezTo>
                      <a:pt x="3124" y="6938"/>
                      <a:pt x="3486" y="7074"/>
                      <a:pt x="3848" y="7074"/>
                    </a:cubicBezTo>
                    <a:cubicBezTo>
                      <a:pt x="4209" y="7074"/>
                      <a:pt x="4571" y="6938"/>
                      <a:pt x="4844" y="6664"/>
                    </a:cubicBezTo>
                    <a:lnTo>
                      <a:pt x="7690" y="3835"/>
                    </a:lnTo>
                    <a:lnTo>
                      <a:pt x="3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524303" y="2000250"/>
                <a:ext cx="1608691" cy="1710609"/>
              </a:xfrm>
              <a:custGeom>
                <a:avLst/>
                <a:gdLst/>
                <a:ahLst/>
                <a:cxnLst/>
                <a:rect l="l" t="t" r="r" b="b"/>
                <a:pathLst>
                  <a:path w="7212" h="7669" extrusionOk="0">
                    <a:moveTo>
                      <a:pt x="3835" y="0"/>
                    </a:moveTo>
                    <a:lnTo>
                      <a:pt x="0" y="3835"/>
                    </a:lnTo>
                    <a:lnTo>
                      <a:pt x="3835" y="7669"/>
                    </a:lnTo>
                    <a:lnTo>
                      <a:pt x="6664" y="4823"/>
                    </a:lnTo>
                    <a:cubicBezTo>
                      <a:pt x="7211" y="4276"/>
                      <a:pt x="7211" y="3377"/>
                      <a:pt x="6664" y="2830"/>
                    </a:cubicBezTo>
                    <a:lnTo>
                      <a:pt x="3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09655" y="2001328"/>
                <a:ext cx="1725796" cy="1697449"/>
              </a:xfrm>
              <a:custGeom>
                <a:avLst/>
                <a:gdLst/>
                <a:ahLst/>
                <a:cxnLst/>
                <a:rect l="l" t="t" r="r" b="b"/>
                <a:pathLst>
                  <a:path w="7737" h="7610" extrusionOk="0">
                    <a:moveTo>
                      <a:pt x="3874" y="0"/>
                    </a:moveTo>
                    <a:cubicBezTo>
                      <a:pt x="3679" y="0"/>
                      <a:pt x="3482" y="71"/>
                      <a:pt x="3329" y="213"/>
                    </a:cubicBezTo>
                    <a:lnTo>
                      <a:pt x="284" y="3259"/>
                    </a:lnTo>
                    <a:cubicBezTo>
                      <a:pt x="0" y="3564"/>
                      <a:pt x="0" y="4047"/>
                      <a:pt x="284" y="4331"/>
                    </a:cubicBezTo>
                    <a:lnTo>
                      <a:pt x="3329" y="7377"/>
                    </a:lnTo>
                    <a:cubicBezTo>
                      <a:pt x="3482" y="7532"/>
                      <a:pt x="3679" y="7609"/>
                      <a:pt x="3874" y="7609"/>
                    </a:cubicBezTo>
                    <a:cubicBezTo>
                      <a:pt x="4068" y="7609"/>
                      <a:pt x="4260" y="7532"/>
                      <a:pt x="4402" y="7377"/>
                    </a:cubicBezTo>
                    <a:lnTo>
                      <a:pt x="7448" y="4331"/>
                    </a:lnTo>
                    <a:cubicBezTo>
                      <a:pt x="7737" y="4047"/>
                      <a:pt x="7737" y="3564"/>
                      <a:pt x="7448" y="3259"/>
                    </a:cubicBezTo>
                    <a:lnTo>
                      <a:pt x="4402" y="213"/>
                    </a:lnTo>
                    <a:cubicBezTo>
                      <a:pt x="4260" y="71"/>
                      <a:pt x="4068" y="0"/>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3"/>
            <p:cNvSpPr/>
            <p:nvPr/>
          </p:nvSpPr>
          <p:spPr>
            <a:xfrm>
              <a:off x="5311465" y="3752813"/>
              <a:ext cx="395712" cy="216760"/>
            </a:xfrm>
            <a:custGeom>
              <a:avLst/>
              <a:gdLst/>
              <a:ahLst/>
              <a:cxnLst/>
              <a:rect l="l" t="t" r="r" b="b"/>
              <a:pathLst>
                <a:path w="1884" h="1032" extrusionOk="0">
                  <a:moveTo>
                    <a:pt x="0" y="1"/>
                  </a:moveTo>
                  <a:lnTo>
                    <a:pt x="0" y="22"/>
                  </a:lnTo>
                  <a:lnTo>
                    <a:pt x="0" y="1011"/>
                  </a:lnTo>
                  <a:cubicBezTo>
                    <a:pt x="0" y="1011"/>
                    <a:pt x="21" y="1032"/>
                    <a:pt x="42" y="1032"/>
                  </a:cubicBezTo>
                  <a:lnTo>
                    <a:pt x="1862" y="1032"/>
                  </a:lnTo>
                  <a:cubicBezTo>
                    <a:pt x="1883" y="1032"/>
                    <a:pt x="1883" y="1011"/>
                    <a:pt x="1883" y="1011"/>
                  </a:cubicBezTo>
                  <a:lnTo>
                    <a:pt x="1883" y="22"/>
                  </a:lnTo>
                  <a:lnTo>
                    <a:pt x="1883" y="1"/>
                  </a:lnTo>
                  <a:lnTo>
                    <a:pt x="963" y="706"/>
                  </a:lnTo>
                  <a:lnTo>
                    <a:pt x="942" y="706"/>
                  </a:lnTo>
                  <a:lnTo>
                    <a:pt x="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grpSp>
      <p:sp>
        <p:nvSpPr>
          <p:cNvPr id="70" name="Google Shape;476;p23"/>
          <p:cNvSpPr/>
          <p:nvPr/>
        </p:nvSpPr>
        <p:spPr>
          <a:xfrm>
            <a:off x="4800600" y="1905000"/>
            <a:ext cx="1227262" cy="1636629"/>
          </a:xfrm>
          <a:custGeom>
            <a:avLst/>
            <a:gdLst/>
            <a:ahLst/>
            <a:cxnLst/>
            <a:rect l="l" t="t" r="r" b="b"/>
            <a:pathLst>
              <a:path w="5502" h="5503" extrusionOk="0">
                <a:moveTo>
                  <a:pt x="2725" y="1"/>
                </a:moveTo>
                <a:cubicBezTo>
                  <a:pt x="1206" y="1"/>
                  <a:pt x="1" y="1286"/>
                  <a:pt x="1" y="2804"/>
                </a:cubicBezTo>
                <a:lnTo>
                  <a:pt x="1" y="5087"/>
                </a:lnTo>
                <a:cubicBezTo>
                  <a:pt x="1" y="5329"/>
                  <a:pt x="174" y="5503"/>
                  <a:pt x="395" y="5503"/>
                </a:cubicBezTo>
                <a:lnTo>
                  <a:pt x="2693" y="5503"/>
                </a:lnTo>
                <a:cubicBezTo>
                  <a:pt x="4229" y="5503"/>
                  <a:pt x="5502" y="4277"/>
                  <a:pt x="5502" y="2741"/>
                </a:cubicBezTo>
                <a:cubicBezTo>
                  <a:pt x="5476" y="1227"/>
                  <a:pt x="4271" y="1"/>
                  <a:pt x="2762" y="1"/>
                </a:cubicBezTo>
                <a:cubicBezTo>
                  <a:pt x="2750" y="1"/>
                  <a:pt x="2737"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71" name="Google Shape;474;p23"/>
          <p:cNvSpPr/>
          <p:nvPr/>
        </p:nvSpPr>
        <p:spPr>
          <a:xfrm>
            <a:off x="3048000" y="1828800"/>
            <a:ext cx="1231947" cy="1636629"/>
          </a:xfrm>
          <a:custGeom>
            <a:avLst/>
            <a:gdLst/>
            <a:ahLst/>
            <a:cxnLst/>
            <a:rect l="l" t="t" r="r" b="b"/>
            <a:pathLst>
              <a:path w="5523" h="5503" extrusionOk="0">
                <a:moveTo>
                  <a:pt x="2777" y="1"/>
                </a:moveTo>
                <a:cubicBezTo>
                  <a:pt x="2765" y="1"/>
                  <a:pt x="2753" y="1"/>
                  <a:pt x="2740" y="1"/>
                </a:cubicBezTo>
                <a:cubicBezTo>
                  <a:pt x="1252" y="1"/>
                  <a:pt x="21" y="1227"/>
                  <a:pt x="0" y="2741"/>
                </a:cubicBezTo>
                <a:cubicBezTo>
                  <a:pt x="0" y="4277"/>
                  <a:pt x="1273" y="5503"/>
                  <a:pt x="2803" y="5503"/>
                </a:cubicBezTo>
                <a:lnTo>
                  <a:pt x="5107" y="5503"/>
                </a:lnTo>
                <a:cubicBezTo>
                  <a:pt x="5328" y="5503"/>
                  <a:pt x="5523" y="5329"/>
                  <a:pt x="5523" y="5087"/>
                </a:cubicBezTo>
                <a:lnTo>
                  <a:pt x="5523" y="2804"/>
                </a:lnTo>
                <a:cubicBezTo>
                  <a:pt x="5523" y="1286"/>
                  <a:pt x="4296" y="1"/>
                  <a:pt x="2777"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tx1"/>
                </a:solidFill>
                <a:latin typeface="Times New Roman" pitchFamily="18" charset="0"/>
                <a:cs typeface="Times New Roman" pitchFamily="18" charset="0"/>
              </a:rPr>
              <a:t>A</a:t>
            </a:r>
            <a:endParaRPr sz="3600" b="1">
              <a:solidFill>
                <a:schemeClr val="tx1"/>
              </a:solidFill>
              <a:latin typeface="Times New Roman" pitchFamily="18" charset="0"/>
              <a:cs typeface="Times New Roman" pitchFamily="18" charset="0"/>
            </a:endParaRPr>
          </a:p>
        </p:txBody>
      </p:sp>
      <p:sp>
        <p:nvSpPr>
          <p:cNvPr id="72" name="Google Shape;475;p23"/>
          <p:cNvSpPr/>
          <p:nvPr/>
        </p:nvSpPr>
        <p:spPr>
          <a:xfrm>
            <a:off x="4876800" y="3733800"/>
            <a:ext cx="1227262" cy="1636629"/>
          </a:xfrm>
          <a:custGeom>
            <a:avLst/>
            <a:gdLst/>
            <a:ahLst/>
            <a:cxnLst/>
            <a:rect l="l" t="t" r="r" b="b"/>
            <a:pathLst>
              <a:path w="5502" h="5503" extrusionOk="0">
                <a:moveTo>
                  <a:pt x="395" y="1"/>
                </a:moveTo>
                <a:cubicBezTo>
                  <a:pt x="174" y="1"/>
                  <a:pt x="1" y="174"/>
                  <a:pt x="1" y="395"/>
                </a:cubicBezTo>
                <a:lnTo>
                  <a:pt x="1" y="2694"/>
                </a:lnTo>
                <a:cubicBezTo>
                  <a:pt x="1" y="4229"/>
                  <a:pt x="1226" y="5502"/>
                  <a:pt x="2762" y="5502"/>
                </a:cubicBezTo>
                <a:cubicBezTo>
                  <a:pt x="4271" y="5502"/>
                  <a:pt x="5476" y="4271"/>
                  <a:pt x="5502" y="2762"/>
                </a:cubicBezTo>
                <a:cubicBezTo>
                  <a:pt x="5502" y="1226"/>
                  <a:pt x="4229" y="1"/>
                  <a:pt x="2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73" name="Google Shape;473;p23"/>
          <p:cNvSpPr/>
          <p:nvPr/>
        </p:nvSpPr>
        <p:spPr>
          <a:xfrm>
            <a:off x="3200400" y="3886200"/>
            <a:ext cx="1231947" cy="1636629"/>
          </a:xfrm>
          <a:custGeom>
            <a:avLst/>
            <a:gdLst/>
            <a:ahLst/>
            <a:cxnLst/>
            <a:rect l="l" t="t" r="r" b="b"/>
            <a:pathLst>
              <a:path w="5523" h="5503" extrusionOk="0">
                <a:moveTo>
                  <a:pt x="2803" y="1"/>
                </a:moveTo>
                <a:cubicBezTo>
                  <a:pt x="1273" y="1"/>
                  <a:pt x="0" y="1226"/>
                  <a:pt x="0" y="2762"/>
                </a:cubicBezTo>
                <a:cubicBezTo>
                  <a:pt x="21" y="4271"/>
                  <a:pt x="1252" y="5502"/>
                  <a:pt x="2740" y="5502"/>
                </a:cubicBezTo>
                <a:cubicBezTo>
                  <a:pt x="4276" y="5502"/>
                  <a:pt x="5523" y="4229"/>
                  <a:pt x="5523" y="2694"/>
                </a:cubicBezTo>
                <a:lnTo>
                  <a:pt x="5523" y="395"/>
                </a:lnTo>
                <a:cubicBezTo>
                  <a:pt x="5523" y="174"/>
                  <a:pt x="5328" y="1"/>
                  <a:pt x="5107" y="1"/>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74" name="Flowchart: Alternate Process 73"/>
          <p:cNvSpPr/>
          <p:nvPr/>
        </p:nvSpPr>
        <p:spPr>
          <a:xfrm>
            <a:off x="0" y="2057400"/>
            <a:ext cx="3124200" cy="990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5" name="Flowchart: Alternate Process 74"/>
          <p:cNvSpPr/>
          <p:nvPr/>
        </p:nvSpPr>
        <p:spPr>
          <a:xfrm>
            <a:off x="5867400" y="2209800"/>
            <a:ext cx="3124200" cy="99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sáng</a:t>
            </a:r>
            <a:endParaRPr lang="en-US" sz="3600" dirty="0">
              <a:solidFill>
                <a:schemeClr val="tx1"/>
              </a:solidFill>
              <a:latin typeface="Times New Roman" pitchFamily="18" charset="0"/>
              <a:cs typeface="Times New Roman" pitchFamily="18" charset="0"/>
            </a:endParaRPr>
          </a:p>
        </p:txBody>
      </p:sp>
      <p:sp>
        <p:nvSpPr>
          <p:cNvPr id="76" name="Flowchart: Alternate Process 75"/>
          <p:cNvSpPr/>
          <p:nvPr/>
        </p:nvSpPr>
        <p:spPr>
          <a:xfrm>
            <a:off x="6019800" y="4267200"/>
            <a:ext cx="3124200" cy="990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Tác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hóa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học</a:t>
            </a:r>
            <a:endParaRPr lang="en-US" sz="3600" dirty="0">
              <a:solidFill>
                <a:schemeClr val="tx1"/>
              </a:solidFill>
              <a:latin typeface="Times New Roman" pitchFamily="18" charset="0"/>
              <a:cs typeface="Times New Roman" pitchFamily="18" charset="0"/>
            </a:endParaRPr>
          </a:p>
        </p:txBody>
      </p:sp>
      <p:sp>
        <p:nvSpPr>
          <p:cNvPr id="77" name="Flowchart: Alternate Process 76"/>
          <p:cNvSpPr/>
          <p:nvPr/>
        </p:nvSpPr>
        <p:spPr>
          <a:xfrm>
            <a:off x="152400" y="4343400"/>
            <a:ext cx="3124200" cy="9906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a:t>
            </a:r>
            <a:r>
              <a:rPr lang="vi-VN" sz="3600" dirty="0" smtClean="0">
                <a:solidFill>
                  <a:schemeClr val="tx1"/>
                </a:solidFill>
                <a:latin typeface="Times New Roman" pitchFamily="18" charset="0"/>
                <a:cs typeface="Times New Roman" pitchFamily="18" charset="0"/>
              </a:rPr>
              <a:t> dụng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lí</a:t>
            </a:r>
            <a:r>
              <a:rPr lang="vi-VN" sz="3600" i="1"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blinds(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edg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0" fill="hold"/>
                                        <p:tgtEl>
                                          <p:spTgt spid="70"/>
                                        </p:tgtEl>
                                        <p:attrNameLst>
                                          <p:attrName>ppt_x</p:attrName>
                                        </p:attrNameLst>
                                      </p:cBhvr>
                                      <p:tavLst>
                                        <p:tav tm="0">
                                          <p:val>
                                            <p:strVal val="#ppt_x"/>
                                          </p:val>
                                        </p:tav>
                                        <p:tav tm="100000">
                                          <p:val>
                                            <p:strVal val="#ppt_x"/>
                                          </p:val>
                                        </p:tav>
                                      </p:tavLst>
                                    </p:anim>
                                    <p:anim calcmode="lin" valueType="num">
                                      <p:cBhvr additive="base">
                                        <p:cTn id="28" dur="5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plus(in)">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heel(4)">
                                      <p:cBhvr>
                                        <p:cTn id="38" dur="20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linds(horizontal)">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heel(4)">
                                      <p:cBhvr>
                                        <p:cTn id="53" dur="20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71"/>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p:bldP spid="70" grpId="0" animBg="1"/>
      <p:bldP spid="71" grpId="0" animBg="1"/>
      <p:bldP spid="71" grpId="1" animBg="1"/>
      <p:bldP spid="72" grpId="0" animBg="1"/>
      <p:bldP spid="73" grpId="0" animBg="1"/>
      <p:bldP spid="74" grpId="0" animBg="1"/>
      <p:bldP spid="74" grpId="1" animBg="1"/>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4" name="Picture 3">
            <a:extLst>
              <a:ext uri="{FF2B5EF4-FFF2-40B4-BE49-F238E27FC236}">
                <a16:creationId xmlns="" xmlns:a16="http://schemas.microsoft.com/office/drawing/2014/main"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 xmlns:a16="http://schemas.microsoft.com/office/drawing/2014/main" id="{6C3229B2-12E8-4329-BDD8-1B0A0D667E1B}"/>
              </a:ext>
            </a:extLst>
          </p:cNvPr>
          <p:cNvGrpSpPr/>
          <p:nvPr/>
        </p:nvGrpSpPr>
        <p:grpSpPr>
          <a:xfrm>
            <a:off x="228601" y="380986"/>
            <a:ext cx="8177522" cy="3582947"/>
            <a:chOff x="363649" y="182982"/>
            <a:chExt cx="7110715" cy="2932203"/>
          </a:xfrm>
        </p:grpSpPr>
        <p:grpSp>
          <p:nvGrpSpPr>
            <p:cNvPr id="3" name="Google Shape;447;p35">
              <a:extLst>
                <a:ext uri="{FF2B5EF4-FFF2-40B4-BE49-F238E27FC236}">
                  <a16:creationId xmlns="" xmlns:a16="http://schemas.microsoft.com/office/drawing/2014/main"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 xmlns:a16="http://schemas.microsoft.com/office/drawing/2014/main"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 xmlns:a16="http://schemas.microsoft.com/office/drawing/2014/main"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 xmlns:a16="http://schemas.microsoft.com/office/drawing/2014/main"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 xmlns:a16="http://schemas.microsoft.com/office/drawing/2014/main"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 xmlns:a16="http://schemas.microsoft.com/office/drawing/2014/main" id="{8AC42BF0-E946-4D8A-9F0B-8126C4BD29CC}"/>
                </a:ext>
              </a:extLst>
            </p:cNvPr>
            <p:cNvSpPr txBox="1"/>
            <p:nvPr/>
          </p:nvSpPr>
          <p:spPr>
            <a:xfrm>
              <a:off x="1217223" y="1421965"/>
              <a:ext cx="5222671" cy="982322"/>
            </a:xfrm>
            <a:prstGeom prst="rect">
              <a:avLst/>
            </a:prstGeom>
            <a:noFill/>
          </p:spPr>
          <p:txBody>
            <a:bodyPr wrap="square">
              <a:spAutoFit/>
            </a:bodyPr>
            <a:lstStyle/>
            <a:p>
              <a:pPr algn="ctr"/>
              <a:r>
                <a:rPr lang="vi-VN" sz="3600" b="1" dirty="0">
                  <a:solidFill>
                    <a:srgbClr val="004248"/>
                  </a:solidFill>
                  <a:latin typeface="+mj-lt"/>
                  <a:ea typeface="Arial" panose="020B0604020202020204" pitchFamily="34" charset="0"/>
                  <a:cs typeface="Times New Roman" panose="02020603050405020304" pitchFamily="18" charset="0"/>
                </a:rPr>
                <a:t>K</a:t>
              </a:r>
              <a:r>
                <a:rPr lang="vi-VN" sz="3600" b="1" dirty="0" smtClean="0">
                  <a:solidFill>
                    <a:srgbClr val="004248"/>
                  </a:solidFill>
                  <a:effectLst/>
                  <a:latin typeface="+mj-lt"/>
                  <a:ea typeface="Arial" panose="020B0604020202020204" pitchFamily="34" charset="0"/>
                  <a:cs typeface="Times New Roman" panose="02020603050405020304" pitchFamily="18" charset="0"/>
                </a:rPr>
                <a:t>ể tên những tác dụng của dòng điện mà em biết ? </a:t>
              </a:r>
              <a:endParaRPr lang="en-US" sz="3600" b="1" dirty="0">
                <a:solidFill>
                  <a:srgbClr val="004248"/>
                </a:solidFill>
                <a:latin typeface="+mj-l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0" y="152400"/>
            <a:ext cx="9144000" cy="1200329"/>
          </a:xfrm>
          <a:prstGeom prst="rect">
            <a:avLst/>
          </a:prstGeom>
        </p:spPr>
        <p:txBody>
          <a:bodyPr wrap="square">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4: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kẽm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cuộn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phải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như</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a:t>
            </a:r>
            <a:r>
              <a:rPr lang="vi-VN" sz="3600" b="1" i="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 name="Rectangle 3"/>
          <p:cNvSpPr/>
          <p:nvPr/>
        </p:nvSpPr>
        <p:spPr>
          <a:xfrm>
            <a:off x="0" y="1295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2895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B.</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3962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Ngâm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kẽm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qua dung </a:t>
            </a: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Oval 6"/>
          <p:cNvSpPr/>
          <p:nvPr/>
        </p:nvSpPr>
        <p:spPr>
          <a:xfrm>
            <a:off x="0" y="12954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FF0000"/>
                </a:solidFill>
                <a:latin typeface="Times New Roman" pitchFamily="18" charset="0"/>
                <a:cs typeface="Times New Roman" pitchFamily="18" charset="0"/>
              </a:rPr>
              <a:t>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0" y="152400"/>
            <a:ext cx="914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5:Nếu </a:t>
            </a:r>
            <a:r>
              <a:rPr lang="en-US" sz="3200" b="1" dirty="0" err="1" smtClean="0">
                <a:latin typeface="Times New Roman" pitchFamily="18" charset="0"/>
                <a:cs typeface="Times New Roman" pitchFamily="18" charset="0"/>
              </a:rPr>
              <a:t>ta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chạm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truyền</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co </a:t>
            </a:r>
            <a:r>
              <a:rPr lang="en-US" sz="3200" b="1" dirty="0" err="1" smtClean="0">
                <a:latin typeface="Times New Roman" pitchFamily="18" charset="0"/>
                <a:cs typeface="Times New Roman" pitchFamily="18" charset="0"/>
              </a:rPr>
              <a:t>giật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bỏng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thậm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do:</a:t>
            </a:r>
            <a:endParaRPr sz="3200" b="1">
              <a:latin typeface="Times New Roman" pitchFamily="18" charset="0"/>
              <a:cs typeface="Times New Roman" pitchFamily="18" charset="0"/>
            </a:endParaRPr>
          </a:p>
        </p:txBody>
      </p:sp>
      <p:sp>
        <p:nvSpPr>
          <p:cNvPr id="1353" name="Google Shape;1353;p43"/>
          <p:cNvSpPr txBox="1"/>
          <p:nvPr/>
        </p:nvSpPr>
        <p:spPr>
          <a:xfrm>
            <a:off x="0" y="2422267"/>
            <a:ext cx="3124200" cy="7636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4" name="Google Shape;1354;p43"/>
          <p:cNvSpPr txBox="1"/>
          <p:nvPr/>
        </p:nvSpPr>
        <p:spPr>
          <a:xfrm>
            <a:off x="5410200" y="4876800"/>
            <a:ext cx="3733800" cy="9144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6" name="Google Shape;1356;p43"/>
          <p:cNvSpPr txBox="1"/>
          <p:nvPr/>
        </p:nvSpPr>
        <p:spPr>
          <a:xfrm>
            <a:off x="5715000" y="2590800"/>
            <a:ext cx="3429000" cy="8382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7" name="Google Shape;1357;p43"/>
          <p:cNvSpPr txBox="1"/>
          <p:nvPr/>
        </p:nvSpPr>
        <p:spPr>
          <a:xfrm>
            <a:off x="152400" y="4724400"/>
            <a:ext cx="2743200" cy="1066800"/>
          </a:xfrm>
          <a:prstGeom prst="rect">
            <a:avLst/>
          </a:prstGeom>
          <a:noFill/>
          <a:ln>
            <a:noFill/>
          </a:ln>
        </p:spPr>
        <p:txBody>
          <a:bodyPr spcFirstLastPara="1" wrap="square" lIns="91425" tIns="91425" rIns="91425" bIns="91425" anchor="ctr" anchorCtr="0">
            <a:noAutofit/>
          </a:bodyPr>
          <a:lstStyle/>
          <a:p>
            <a:pPr lvl="0"/>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31" name="Google Shape;1371;p43"/>
          <p:cNvSpPr/>
          <p:nvPr/>
        </p:nvSpPr>
        <p:spPr>
          <a:xfrm>
            <a:off x="3048000" y="22098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A</a:t>
            </a:r>
            <a:endParaRPr sz="3600" b="1">
              <a:solidFill>
                <a:schemeClr val="bg1"/>
              </a:solidFill>
              <a:latin typeface="Times New Roman" pitchFamily="18" charset="0"/>
              <a:cs typeface="Times New Roman" pitchFamily="18" charset="0"/>
            </a:endParaRPr>
          </a:p>
        </p:txBody>
      </p:sp>
      <p:sp>
        <p:nvSpPr>
          <p:cNvPr id="32" name="Google Shape;1379;p43"/>
          <p:cNvSpPr/>
          <p:nvPr/>
        </p:nvSpPr>
        <p:spPr>
          <a:xfrm rot="1508901">
            <a:off x="3902871" y="2047114"/>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1;p43"/>
          <p:cNvSpPr/>
          <p:nvPr/>
        </p:nvSpPr>
        <p:spPr>
          <a:xfrm>
            <a:off x="4876800" y="25146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bg1"/>
                </a:solidFill>
                <a:latin typeface="Times New Roman" pitchFamily="18" charset="0"/>
                <a:cs typeface="Times New Roman" pitchFamily="18" charset="0"/>
              </a:rPr>
              <a:t>B</a:t>
            </a:r>
            <a:endParaRPr sz="3600" b="1">
              <a:solidFill>
                <a:schemeClr val="bg1"/>
              </a:solidFill>
              <a:latin typeface="Times New Roman" pitchFamily="18" charset="0"/>
              <a:cs typeface="Times New Roman" pitchFamily="18" charset="0"/>
            </a:endParaRPr>
          </a:p>
        </p:txBody>
      </p:sp>
      <p:sp>
        <p:nvSpPr>
          <p:cNvPr id="35" name="Google Shape;1377;p43"/>
          <p:cNvSpPr/>
          <p:nvPr/>
        </p:nvSpPr>
        <p:spPr>
          <a:xfrm rot="7200013">
            <a:off x="4960643" y="3842533"/>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4;p43"/>
          <p:cNvSpPr/>
          <p:nvPr/>
        </p:nvSpPr>
        <p:spPr>
          <a:xfrm>
            <a:off x="4572000" y="4495800"/>
            <a:ext cx="805583" cy="10741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C</a:t>
            </a:r>
            <a:endParaRPr sz="3600" b="1">
              <a:solidFill>
                <a:schemeClr val="bg1"/>
              </a:solidFill>
              <a:latin typeface="Times New Roman" pitchFamily="18" charset="0"/>
              <a:cs typeface="Times New Roman" pitchFamily="18" charset="0"/>
            </a:endParaRPr>
          </a:p>
        </p:txBody>
      </p:sp>
      <p:sp>
        <p:nvSpPr>
          <p:cNvPr id="37" name="Google Shape;1378;p43"/>
          <p:cNvSpPr/>
          <p:nvPr/>
        </p:nvSpPr>
        <p:spPr>
          <a:xfrm rot="12600013">
            <a:off x="3527036" y="5036148"/>
            <a:ext cx="887879" cy="934849"/>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5;p43"/>
          <p:cNvSpPr/>
          <p:nvPr/>
        </p:nvSpPr>
        <p:spPr>
          <a:xfrm>
            <a:off x="2819400" y="4495800"/>
            <a:ext cx="805583" cy="107411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solidFill>
                  <a:schemeClr val="bg1"/>
                </a:solidFill>
                <a:latin typeface="Times New Roman" pitchFamily="18" charset="0"/>
                <a:cs typeface="Times New Roman" pitchFamily="18" charset="0"/>
              </a:rPr>
              <a:t>D</a:t>
            </a:r>
            <a:endParaRPr sz="3600" b="1">
              <a:solidFill>
                <a:schemeClr val="bg1"/>
              </a:solidFill>
              <a:latin typeface="Times New Roman" pitchFamily="18" charset="0"/>
              <a:cs typeface="Times New Roman" pitchFamily="18" charset="0"/>
            </a:endParaRPr>
          </a:p>
        </p:txBody>
      </p:sp>
      <p:sp>
        <p:nvSpPr>
          <p:cNvPr id="39" name="Google Shape;1379;p43"/>
          <p:cNvSpPr/>
          <p:nvPr/>
        </p:nvSpPr>
        <p:spPr>
          <a:xfrm rot="18000013">
            <a:off x="2446042" y="3461532"/>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linds(horizontal)">
                                      <p:cBhvr>
                                        <p:cTn id="7" dur="500"/>
                                        <p:tgtEl>
                                          <p:spTgt spid="13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plus(in)">
                                      <p:cBhvr>
                                        <p:cTn id="12" dur="2000"/>
                                        <p:tgtEl>
                                          <p:spTgt spid="31">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plus(in)">
                                      <p:cBhvr>
                                        <p:cTn id="15" dur="20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plus(in)">
                                      <p:cBhvr>
                                        <p:cTn id="26" dur="2000"/>
                                        <p:tgtEl>
                                          <p:spTgt spid="135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plus(in)">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356"/>
                                        </p:tgtEl>
                                        <p:attrNameLst>
                                          <p:attrName>style.visibility</p:attrName>
                                        </p:attrNameLst>
                                      </p:cBhvr>
                                      <p:to>
                                        <p:strVal val="visible"/>
                                      </p:to>
                                    </p:set>
                                    <p:animEffect transition="in" filter="wheel(4)">
                                      <p:cBhvr>
                                        <p:cTn id="41" dur="2000"/>
                                        <p:tgtEl>
                                          <p:spTgt spid="135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plus(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54"/>
                                        </p:tgtEl>
                                        <p:attrNameLst>
                                          <p:attrName>style.visibility</p:attrName>
                                        </p:attrNameLst>
                                      </p:cBhvr>
                                      <p:to>
                                        <p:strVal val="visible"/>
                                      </p:to>
                                    </p:set>
                                    <p:animEffect transition="in" filter="checkerboard(across)">
                                      <p:cBhvr>
                                        <p:cTn id="56" dur="500"/>
                                        <p:tgtEl>
                                          <p:spTgt spid="1354"/>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plus(in)">
                                      <p:cBhvr>
                                        <p:cTn id="61" dur="2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1357"/>
                                        </p:tgtEl>
                                        <p:attrNameLst>
                                          <p:attrName>style.visibility</p:attrName>
                                        </p:attrNameLst>
                                      </p:cBhvr>
                                      <p:to>
                                        <p:strVal val="visible"/>
                                      </p:to>
                                    </p:set>
                                    <p:animEffect transition="in" filter="wheel(4)">
                                      <p:cBhvr>
                                        <p:cTn id="71" dur="2000"/>
                                        <p:tgtEl>
                                          <p:spTgt spid="135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4)">
                                      <p:cBhvr>
                                        <p:cTn id="76" dur="2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3" grpId="1"/>
      <p:bldP spid="1354" grpId="0"/>
      <p:bldP spid="1356" grpId="0"/>
      <p:bldP spid="1357" grpId="0"/>
      <p:bldP spid="31" grpId="0" build="allAtOnce" animBg="1"/>
      <p:bldP spid="32" grpId="0" animBg="1"/>
      <p:bldP spid="33" grpId="0" animBg="1"/>
      <p:bldP spid="35"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8558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VẬN DỤNG</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0" y="533400"/>
            <a:ext cx="9144000" cy="107721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600200"/>
          <a:ext cx="8991601" cy="5094941"/>
        </p:xfrm>
        <a:graphic>
          <a:graphicData uri="http://schemas.openxmlformats.org/drawingml/2006/table">
            <a:tbl>
              <a:tblPr/>
              <a:tblGrid>
                <a:gridCol w="614413"/>
                <a:gridCol w="7075217"/>
                <a:gridCol w="731444"/>
                <a:gridCol w="570527"/>
              </a:tblGrid>
              <a:tr h="734777">
                <a:tc>
                  <a:txBody>
                    <a:bodyPr/>
                    <a:lstStyle/>
                    <a:p>
                      <a:pPr algn="ctr">
                        <a:lnSpc>
                          <a:spcPct val="115000"/>
                        </a:lnSpc>
                        <a:spcAft>
                          <a:spcPts val="1000"/>
                        </a:spcAft>
                      </a:pPr>
                      <a:r>
                        <a:rPr lang="en-US" sz="2400"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Nói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tác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dụng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dòng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điện</a:t>
                      </a:r>
                      <a:endParaRPr lang="en-US" sz="2400" dirty="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54420">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Bất cứ dòng điện nào cũng có tác dụng nhiệt, tác dụng phát sáng và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bình dung dịch điện phân chỉ có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5651">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Dây tóc bóng đèn điện sáng lên khi có dòng điện chạy qua là biểu hiện tác dụng nhiệt và tác dụng phát sáng của dòng điện.</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smtClean="0">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bất cứ vật dẫn nào cũng gây ra tác dụng nhiệt.</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Oval 4"/>
          <p:cNvSpPr/>
          <p:nvPr/>
        </p:nvSpPr>
        <p:spPr>
          <a:xfrm>
            <a:off x="8458200" y="22860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6" name="Oval 5"/>
          <p:cNvSpPr/>
          <p:nvPr/>
        </p:nvSpPr>
        <p:spPr>
          <a:xfrm>
            <a:off x="8458200" y="35814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7696200" y="44958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
        <p:nvSpPr>
          <p:cNvPr id="8" name="Oval 7"/>
          <p:cNvSpPr/>
          <p:nvPr/>
        </p:nvSpPr>
        <p:spPr>
          <a:xfrm>
            <a:off x="7696200" y="57150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smtClean="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plus(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Dòng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54864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1077218"/>
          </a:xfrm>
          <a:prstGeom prst="rect">
            <a:avLst/>
          </a:prstGeom>
        </p:spPr>
        <p:txBody>
          <a:bodyPr wrap="square">
            <a:spAutoFit/>
          </a:bodyPr>
          <a:lstStyle/>
          <a:p>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dụng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nhiệt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hóa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lí</a:t>
            </a:r>
            <a:r>
              <a:rPr lang="en-US" sz="3200" dirty="0" smtClean="0">
                <a:solidFill>
                  <a:srgbClr val="FF0000"/>
                </a:solidFill>
                <a:latin typeface="Times New Roman" pitchFamily="18" charset="0"/>
                <a:cs typeface="Times New Roman" pitchFamily="18" charset="0"/>
              </a:rPr>
              <a:t>.</a:t>
            </a:r>
            <a:r>
              <a:rPr lang="vi-VN" sz="3200" i="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đèn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100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(LED)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4876800"/>
            <a:ext cx="7013458"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r>
              <a:rPr lang="vi-VN"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plus(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pic>
        <p:nvPicPr>
          <p:cNvPr id="3" name="Picture 41" descr="NV-Ve-Nha"/>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p:spPr>
      </p:pic>
      <p:sp>
        <p:nvSpPr>
          <p:cNvPr id="36865" name="Rectangle 1"/>
          <p:cNvSpPr>
            <a:spLocks noChangeArrowheads="1"/>
          </p:cNvSpPr>
          <p:nvPr/>
        </p:nvSpPr>
        <p:spPr bwMode="auto">
          <a:xfrm>
            <a:off x="152400" y="2971800"/>
            <a:ext cx="899160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Ôn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tập</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nhớ</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kiến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vừa</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vi-VN"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hiểu</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dung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Bài</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24: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Cường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dòng</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thế</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65532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7"/>
          <p:cNvSpPr>
            <a:spLocks noChangeArrowheads="1"/>
          </p:cNvSpPr>
          <p:nvPr/>
        </p:nvSpPr>
        <p:spPr bwMode="auto">
          <a:xfrm>
            <a:off x="4191000" y="4572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7"/>
          <p:cNvSpPr>
            <a:spLocks noChangeArrowheads="1"/>
          </p:cNvSpPr>
          <p:nvPr/>
        </p:nvSpPr>
        <p:spPr bwMode="auto">
          <a:xfrm>
            <a:off x="10668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13"/>
          <p:cNvSpPr>
            <a:spLocks noChangeArrowheads="1"/>
          </p:cNvSpPr>
          <p:nvPr/>
        </p:nvSpPr>
        <p:spPr bwMode="auto">
          <a:xfrm>
            <a:off x="39624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a:off x="6324600" y="4572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1" name="AutoShape 13"/>
          <p:cNvSpPr>
            <a:spLocks noChangeArrowheads="1"/>
          </p:cNvSpPr>
          <p:nvPr/>
        </p:nvSpPr>
        <p:spPr bwMode="auto">
          <a:xfrm>
            <a:off x="54864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13"/>
          <p:cNvSpPr>
            <a:spLocks noChangeArrowheads="1"/>
          </p:cNvSpPr>
          <p:nvPr/>
        </p:nvSpPr>
        <p:spPr bwMode="auto">
          <a:xfrm>
            <a:off x="2819400" y="4495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3"/>
          <p:cNvSpPr>
            <a:spLocks noChangeArrowheads="1"/>
          </p:cNvSpPr>
          <p:nvPr/>
        </p:nvSpPr>
        <p:spPr bwMode="auto">
          <a:xfrm>
            <a:off x="6781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6" name="Rectangle 15"/>
          <p:cNvSpPr/>
          <p:nvPr/>
        </p:nvSpPr>
        <p:spPr>
          <a:xfrm>
            <a:off x="533400" y="1905000"/>
            <a:ext cx="7772400" cy="3046988"/>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600" b="1" kern="0" dirty="0" smtClean="0">
                <a:solidFill>
                  <a:srgbClr val="FFFF00"/>
                </a:solidFill>
                <a:latin typeface="+mj-lt"/>
              </a:rPr>
              <a:t>BÀI 23:TÁC DỤNG CỦA DÒNG ĐIỆN </a:t>
            </a:r>
          </a:p>
          <a:p>
            <a:pPr lvl="0" eaLnBrk="0" fontAlgn="base" hangingPunct="0">
              <a:spcBef>
                <a:spcPct val="0"/>
              </a:spcBef>
              <a:spcAft>
                <a:spcPct val="0"/>
              </a:spcAft>
              <a:buClrTx/>
              <a:buNone/>
              <a:defRPr/>
            </a:pPr>
            <a:r>
              <a:rPr lang="vi-VN" altLang="en-US" sz="6000" b="1" kern="0" dirty="0" smtClean="0">
                <a:solidFill>
                  <a:srgbClr val="FF0000"/>
                </a:solidFill>
                <a:latin typeface="+mj-lt"/>
              </a:rPr>
              <a:t>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p:val>
                                            <p:fltVal val="0.5"/>
                                          </p:val>
                                        </p:tav>
                                        <p:tav tm="100000">
                                          <p:val>
                                            <p:strVal val="#ppt_x"/>
                                          </p:val>
                                        </p:tav>
                                      </p:tavLst>
                                    </p:anim>
                                    <p:anim calcmode="lin" valueType="num">
                                      <p:cBhvr>
                                        <p:cTn id="52" dur="10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p:val>
                                            <p:fltVal val="0.5"/>
                                          </p:val>
                                        </p:tav>
                                        <p:tav tm="100000">
                                          <p:val>
                                            <p:strVal val="#ppt_x"/>
                                          </p:val>
                                        </p:tav>
                                      </p:tavLst>
                                    </p:anim>
                                    <p:anim calcmode="lin" valueType="num">
                                      <p:cBhvr>
                                        <p:cTn id="58"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8">
            <a:extLst>
              <a:ext uri="{FF2B5EF4-FFF2-40B4-BE49-F238E27FC236}">
                <a16:creationId xmlns="" xmlns:a16="http://schemas.microsoft.com/office/drawing/2014/main" id="{9E58E699-E7C6-4E45-8081-5DA3BA51B3BC}"/>
              </a:ext>
            </a:extLst>
          </p:cNvPr>
          <p:cNvSpPr>
            <a:spLocks/>
          </p:cNvSpPr>
          <p:nvPr/>
        </p:nvSpPr>
        <p:spPr>
          <a:xfrm flipV="1">
            <a:off x="-68201" y="3381184"/>
            <a:ext cx="9344660" cy="3476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a:p>
        </p:txBody>
      </p:sp>
      <p:sp>
        <p:nvSpPr>
          <p:cNvPr id="6" name="Hình chữ nhật 57">
            <a:extLst>
              <a:ext uri="{FF2B5EF4-FFF2-40B4-BE49-F238E27FC236}">
                <a16:creationId xmlns="" xmlns:a16="http://schemas.microsoft.com/office/drawing/2014/main" id="{F0552669-9420-450C-B38C-7D1806421CE3}"/>
              </a:ext>
            </a:extLst>
          </p:cNvPr>
          <p:cNvSpPr>
            <a:spLocks/>
          </p:cNvSpPr>
          <p:nvPr/>
        </p:nvSpPr>
        <p:spPr>
          <a:xfrm>
            <a:off x="-132460" y="-131823"/>
            <a:ext cx="9408919" cy="35241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dirty="0"/>
          </a:p>
        </p:txBody>
      </p:sp>
      <p:sp>
        <p:nvSpPr>
          <p:cNvPr id="11" name="Hình chữ nhật: Góc Tròn 15">
            <a:extLst>
              <a:ext uri="{FF2B5EF4-FFF2-40B4-BE49-F238E27FC236}">
                <a16:creationId xmlns="" xmlns:a16="http://schemas.microsoft.com/office/drawing/2014/main" id="{FB5E53FE-0E87-49B8-991C-C793D7A5E093}"/>
              </a:ext>
            </a:extLst>
          </p:cNvPr>
          <p:cNvSpPr>
            <a:spLocks/>
          </p:cNvSpPr>
          <p:nvPr/>
        </p:nvSpPr>
        <p:spPr>
          <a:xfrm>
            <a:off x="4664583" y="3392711"/>
            <a:ext cx="4022217" cy="3302003"/>
          </a:xfrm>
          <a:prstGeom prst="roundRect">
            <a:avLst/>
          </a:prstGeom>
          <a:solidFill>
            <a:schemeClr val="accent4">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4. TÁC DỤNG SINH LÍ </a:t>
            </a:r>
            <a:endParaRPr lang="en-BZ" sz="3600" b="1" dirty="0">
              <a:solidFill>
                <a:srgbClr val="FF0000"/>
              </a:solidFill>
              <a:latin typeface="+mj-lt"/>
            </a:endParaRPr>
          </a:p>
        </p:txBody>
      </p:sp>
      <p:sp>
        <p:nvSpPr>
          <p:cNvPr id="14" name="Hình chữ nhật: Góc Tròn 14">
            <a:extLst>
              <a:ext uri="{FF2B5EF4-FFF2-40B4-BE49-F238E27FC236}">
                <a16:creationId xmlns="" xmlns:a16="http://schemas.microsoft.com/office/drawing/2014/main" id="{535AE683-B746-49C7-8E5A-031AA132F5F1}"/>
              </a:ext>
            </a:extLst>
          </p:cNvPr>
          <p:cNvSpPr>
            <a:spLocks/>
          </p:cNvSpPr>
          <p:nvPr/>
        </p:nvSpPr>
        <p:spPr>
          <a:xfrm>
            <a:off x="4724012" y="1010989"/>
            <a:ext cx="3928741" cy="2142067"/>
          </a:xfrm>
          <a:prstGeom prst="roundRect">
            <a:avLst/>
          </a:prstGeom>
          <a:solidFill>
            <a:schemeClr val="accent4">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2. TÁC DỤNG PHÁT SÁNG</a:t>
            </a:r>
            <a:endParaRPr lang="en-BZ" sz="3600" b="1" dirty="0">
              <a:latin typeface="+mj-lt"/>
            </a:endParaRPr>
          </a:p>
        </p:txBody>
      </p:sp>
      <p:sp>
        <p:nvSpPr>
          <p:cNvPr id="17" name="Hình chữ nhật: Góc Tròn 3">
            <a:extLst>
              <a:ext uri="{FF2B5EF4-FFF2-40B4-BE49-F238E27FC236}">
                <a16:creationId xmlns="" xmlns:a16="http://schemas.microsoft.com/office/drawing/2014/main" id="{49D0A908-2A79-448B-83CB-7F4664165EE1}"/>
              </a:ext>
            </a:extLst>
          </p:cNvPr>
          <p:cNvSpPr>
            <a:spLocks/>
          </p:cNvSpPr>
          <p:nvPr/>
        </p:nvSpPr>
        <p:spPr>
          <a:xfrm>
            <a:off x="0" y="3409813"/>
            <a:ext cx="4407413" cy="3302003"/>
          </a:xfrm>
          <a:prstGeom prst="roundRect">
            <a:avLst/>
          </a:prstGeom>
          <a:solidFill>
            <a:schemeClr val="accent2">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2060"/>
                </a:solidFill>
                <a:latin typeface="+mj-lt"/>
              </a:rPr>
              <a:t>3. TÁC DỤNG HÓA HỌC </a:t>
            </a:r>
            <a:endParaRPr lang="en-BZ" sz="3600" b="1" dirty="0">
              <a:solidFill>
                <a:srgbClr val="002060"/>
              </a:solidFill>
              <a:latin typeface="+mj-lt"/>
            </a:endParaRPr>
          </a:p>
        </p:txBody>
      </p:sp>
      <p:sp>
        <p:nvSpPr>
          <p:cNvPr id="20" name="Hình chữ nhật: Góc Tròn 1">
            <a:extLst>
              <a:ext uri="{FF2B5EF4-FFF2-40B4-BE49-F238E27FC236}">
                <a16:creationId xmlns="" xmlns:a16="http://schemas.microsoft.com/office/drawing/2014/main" id="{95581C83-F15D-4788-B537-FCFFE66A219A}"/>
              </a:ext>
            </a:extLst>
          </p:cNvPr>
          <p:cNvSpPr>
            <a:spLocks/>
          </p:cNvSpPr>
          <p:nvPr/>
        </p:nvSpPr>
        <p:spPr>
          <a:xfrm>
            <a:off x="228600" y="1039149"/>
            <a:ext cx="4178811" cy="2142065"/>
          </a:xfrm>
          <a:prstGeom prst="roundRect">
            <a:avLst/>
          </a:prstGeom>
          <a:solidFill>
            <a:schemeClr val="accent2">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1. TÁC DỤNG NHIỆT </a:t>
            </a:r>
            <a:endParaRPr lang="en-BZ" sz="3600" b="1" dirty="0">
              <a:latin typeface="+mj-lt"/>
            </a:endParaRPr>
          </a:p>
        </p:txBody>
      </p:sp>
      <p:sp>
        <p:nvSpPr>
          <p:cNvPr id="22" name="Hình Bầu dục 4">
            <a:extLst>
              <a:ext uri="{FF2B5EF4-FFF2-40B4-BE49-F238E27FC236}">
                <a16:creationId xmlns="" xmlns:a16="http://schemas.microsoft.com/office/drawing/2014/main" id="{8B01E911-59B3-44A2-A8EA-FAD23C16058F}"/>
              </a:ext>
            </a:extLst>
          </p:cNvPr>
          <p:cNvSpPr>
            <a:spLocks/>
          </p:cNvSpPr>
          <p:nvPr/>
        </p:nvSpPr>
        <p:spPr>
          <a:xfrm>
            <a:off x="2400809"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3" name="Hình Bầu dục 5">
            <a:extLst>
              <a:ext uri="{FF2B5EF4-FFF2-40B4-BE49-F238E27FC236}">
                <a16:creationId xmlns="" xmlns:a16="http://schemas.microsoft.com/office/drawing/2014/main" id="{A009539C-91FF-402A-B77A-DB71B1112126}"/>
              </a:ext>
            </a:extLst>
          </p:cNvPr>
          <p:cNvSpPr>
            <a:spLocks/>
          </p:cNvSpPr>
          <p:nvPr/>
        </p:nvSpPr>
        <p:spPr>
          <a:xfrm>
            <a:off x="2400809"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4" name="Hình chữ nhật: Góc Tròn 6">
            <a:extLst>
              <a:ext uri="{FF2B5EF4-FFF2-40B4-BE49-F238E27FC236}">
                <a16:creationId xmlns="" xmlns:a16="http://schemas.microsoft.com/office/drawing/2014/main" id="{2482542A-8B95-4459-A988-4CA199F0C328}"/>
              </a:ext>
            </a:extLst>
          </p:cNvPr>
          <p:cNvSpPr>
            <a:spLocks/>
          </p:cNvSpPr>
          <p:nvPr/>
        </p:nvSpPr>
        <p:spPr>
          <a:xfrm>
            <a:off x="2432558"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5" name="Hình Bầu dục 8">
            <a:extLst>
              <a:ext uri="{FF2B5EF4-FFF2-40B4-BE49-F238E27FC236}">
                <a16:creationId xmlns="" xmlns:a16="http://schemas.microsoft.com/office/drawing/2014/main" id="{B3CD9D07-F35C-4A00-9FBD-F62BA62D5137}"/>
              </a:ext>
            </a:extLst>
          </p:cNvPr>
          <p:cNvSpPr>
            <a:spLocks/>
          </p:cNvSpPr>
          <p:nvPr/>
        </p:nvSpPr>
        <p:spPr>
          <a:xfrm>
            <a:off x="2921510" y="2867947"/>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6" name="Hình Bầu dục 9">
            <a:extLst>
              <a:ext uri="{FF2B5EF4-FFF2-40B4-BE49-F238E27FC236}">
                <a16:creationId xmlns="" xmlns:a16="http://schemas.microsoft.com/office/drawing/2014/main" id="{63F9787E-3179-43FB-ACD7-89C144DEB4F8}"/>
              </a:ext>
            </a:extLst>
          </p:cNvPr>
          <p:cNvSpPr>
            <a:spLocks/>
          </p:cNvSpPr>
          <p:nvPr/>
        </p:nvSpPr>
        <p:spPr>
          <a:xfrm>
            <a:off x="2921510" y="351141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7" name="Hình chữ nhật: Góc Tròn 10">
            <a:extLst>
              <a:ext uri="{FF2B5EF4-FFF2-40B4-BE49-F238E27FC236}">
                <a16:creationId xmlns="" xmlns:a16="http://schemas.microsoft.com/office/drawing/2014/main" id="{8B2E893E-08A1-402D-B3A9-716714CD9483}"/>
              </a:ext>
            </a:extLst>
          </p:cNvPr>
          <p:cNvSpPr>
            <a:spLocks/>
          </p:cNvSpPr>
          <p:nvPr/>
        </p:nvSpPr>
        <p:spPr>
          <a:xfrm>
            <a:off x="2953259"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8" name="Hình Bầu dục 11">
            <a:extLst>
              <a:ext uri="{FF2B5EF4-FFF2-40B4-BE49-F238E27FC236}">
                <a16:creationId xmlns="" xmlns:a16="http://schemas.microsoft.com/office/drawing/2014/main" id="{BE24E70B-F5AD-437A-8282-401879D0B19B}"/>
              </a:ext>
            </a:extLst>
          </p:cNvPr>
          <p:cNvSpPr>
            <a:spLocks/>
          </p:cNvSpPr>
          <p:nvPr/>
        </p:nvSpPr>
        <p:spPr>
          <a:xfrm>
            <a:off x="3458084"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9" name="Hình Bầu dục 12">
            <a:extLst>
              <a:ext uri="{FF2B5EF4-FFF2-40B4-BE49-F238E27FC236}">
                <a16:creationId xmlns="" xmlns:a16="http://schemas.microsoft.com/office/drawing/2014/main" id="{3E13F9A3-1055-459D-8860-034E1A90F4C7}"/>
              </a:ext>
            </a:extLst>
          </p:cNvPr>
          <p:cNvSpPr>
            <a:spLocks/>
          </p:cNvSpPr>
          <p:nvPr/>
        </p:nvSpPr>
        <p:spPr>
          <a:xfrm>
            <a:off x="3458084"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0" name="Hình chữ nhật: Góc Tròn 13">
            <a:extLst>
              <a:ext uri="{FF2B5EF4-FFF2-40B4-BE49-F238E27FC236}">
                <a16:creationId xmlns="" xmlns:a16="http://schemas.microsoft.com/office/drawing/2014/main" id="{B6622C44-D5F3-40AA-A4C5-777E6D81323F}"/>
              </a:ext>
            </a:extLst>
          </p:cNvPr>
          <p:cNvSpPr>
            <a:spLocks/>
          </p:cNvSpPr>
          <p:nvPr/>
        </p:nvSpPr>
        <p:spPr>
          <a:xfrm>
            <a:off x="3489833"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1" name="Hình Bầu dục 16">
            <a:extLst>
              <a:ext uri="{FF2B5EF4-FFF2-40B4-BE49-F238E27FC236}">
                <a16:creationId xmlns="" xmlns:a16="http://schemas.microsoft.com/office/drawing/2014/main" id="{A625A8CA-8519-4BEB-BD28-0E057D5EBA19}"/>
              </a:ext>
            </a:extLst>
          </p:cNvPr>
          <p:cNvSpPr>
            <a:spLocks/>
          </p:cNvSpPr>
          <p:nvPr/>
        </p:nvSpPr>
        <p:spPr>
          <a:xfrm>
            <a:off x="5647868" y="288083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2" name="Hình Bầu dục 17">
            <a:extLst>
              <a:ext uri="{FF2B5EF4-FFF2-40B4-BE49-F238E27FC236}">
                <a16:creationId xmlns="" xmlns:a16="http://schemas.microsoft.com/office/drawing/2014/main" id="{C8938D03-BB59-4A6A-BC9A-0B18EE9DFE18}"/>
              </a:ext>
            </a:extLst>
          </p:cNvPr>
          <p:cNvSpPr>
            <a:spLocks/>
          </p:cNvSpPr>
          <p:nvPr/>
        </p:nvSpPr>
        <p:spPr>
          <a:xfrm>
            <a:off x="5678296"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3" name="Hình chữ nhật: Góc Tròn 18">
            <a:extLst>
              <a:ext uri="{FF2B5EF4-FFF2-40B4-BE49-F238E27FC236}">
                <a16:creationId xmlns="" xmlns:a16="http://schemas.microsoft.com/office/drawing/2014/main" id="{43FC1EFB-6101-4056-8239-3017CB2888D2}"/>
              </a:ext>
            </a:extLst>
          </p:cNvPr>
          <p:cNvSpPr>
            <a:spLocks/>
          </p:cNvSpPr>
          <p:nvPr/>
        </p:nvSpPr>
        <p:spPr>
          <a:xfrm>
            <a:off x="5678296" y="2992529"/>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4" name="Hình Bầu dục 19">
            <a:extLst>
              <a:ext uri="{FF2B5EF4-FFF2-40B4-BE49-F238E27FC236}">
                <a16:creationId xmlns="" xmlns:a16="http://schemas.microsoft.com/office/drawing/2014/main" id="{83023DF6-C759-4BB8-8AB9-78057FFCCC92}"/>
              </a:ext>
            </a:extLst>
          </p:cNvPr>
          <p:cNvSpPr>
            <a:spLocks/>
          </p:cNvSpPr>
          <p:nvPr/>
        </p:nvSpPr>
        <p:spPr>
          <a:xfrm>
            <a:off x="6183810" y="286776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5" name="Hình Bầu dục 20">
            <a:extLst>
              <a:ext uri="{FF2B5EF4-FFF2-40B4-BE49-F238E27FC236}">
                <a16:creationId xmlns="" xmlns:a16="http://schemas.microsoft.com/office/drawing/2014/main" id="{ACAFE305-1265-425F-8281-6B3B157A452D}"/>
              </a:ext>
            </a:extLst>
          </p:cNvPr>
          <p:cNvSpPr>
            <a:spLocks/>
          </p:cNvSpPr>
          <p:nvPr/>
        </p:nvSpPr>
        <p:spPr>
          <a:xfrm>
            <a:off x="6198997" y="348482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6" name="Hình chữ nhật: Góc Tròn 21">
            <a:extLst>
              <a:ext uri="{FF2B5EF4-FFF2-40B4-BE49-F238E27FC236}">
                <a16:creationId xmlns="" xmlns:a16="http://schemas.microsoft.com/office/drawing/2014/main" id="{C6DD6EF2-5908-4210-9C93-2FE702DC37F5}"/>
              </a:ext>
            </a:extLst>
          </p:cNvPr>
          <p:cNvSpPr>
            <a:spLocks/>
          </p:cNvSpPr>
          <p:nvPr/>
        </p:nvSpPr>
        <p:spPr>
          <a:xfrm>
            <a:off x="6211593"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7" name="Hình Bầu dục 22">
            <a:extLst>
              <a:ext uri="{FF2B5EF4-FFF2-40B4-BE49-F238E27FC236}">
                <a16:creationId xmlns="" xmlns:a16="http://schemas.microsoft.com/office/drawing/2014/main" id="{85F22247-28D9-4571-96A0-62F2BD3BBB22}"/>
              </a:ext>
            </a:extLst>
          </p:cNvPr>
          <p:cNvSpPr>
            <a:spLocks/>
          </p:cNvSpPr>
          <p:nvPr/>
        </p:nvSpPr>
        <p:spPr>
          <a:xfrm>
            <a:off x="6735571" y="285277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8" name="Hình Bầu dục 23">
            <a:extLst>
              <a:ext uri="{FF2B5EF4-FFF2-40B4-BE49-F238E27FC236}">
                <a16:creationId xmlns="" xmlns:a16="http://schemas.microsoft.com/office/drawing/2014/main" id="{53D70CD9-0CE9-41B5-A5E7-51E4C8E4AD0C}"/>
              </a:ext>
            </a:extLst>
          </p:cNvPr>
          <p:cNvSpPr>
            <a:spLocks/>
          </p:cNvSpPr>
          <p:nvPr/>
        </p:nvSpPr>
        <p:spPr>
          <a:xfrm>
            <a:off x="6730371"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9" name="Hình chữ nhật: Góc Tròn 24">
            <a:extLst>
              <a:ext uri="{FF2B5EF4-FFF2-40B4-BE49-F238E27FC236}">
                <a16:creationId xmlns="" xmlns:a16="http://schemas.microsoft.com/office/drawing/2014/main" id="{6D4771C4-7348-44BB-85B6-E382F54994E2}"/>
              </a:ext>
            </a:extLst>
          </p:cNvPr>
          <p:cNvSpPr>
            <a:spLocks/>
          </p:cNvSpPr>
          <p:nvPr/>
        </p:nvSpPr>
        <p:spPr>
          <a:xfrm>
            <a:off x="6767321" y="29503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40" name="Rectangle 39"/>
          <p:cNvSpPr/>
          <p:nvPr/>
        </p:nvSpPr>
        <p:spPr>
          <a:xfrm>
            <a:off x="762000" y="0"/>
            <a:ext cx="7315200" cy="923330"/>
          </a:xfrm>
          <a:prstGeom prst="rect">
            <a:avLst/>
          </a:prstGeom>
          <a:noFill/>
        </p:spPr>
        <p:txBody>
          <a:bodyPr wrap="square" lIns="91440" tIns="45720" rIns="91440" bIns="45720">
            <a:spAutoFit/>
          </a:bodyPr>
          <a:lstStyle/>
          <a:p>
            <a:pPr algn="ctr"/>
            <a:r>
              <a:rPr lang="vi-VN"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NỘI DUNG BÀI HỌC </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Tree>
    <p:extLst>
      <p:ext uri="{BB962C8B-B14F-4D97-AF65-F5344CB8AC3E}">
        <p14:creationId xmlns="" xmlns:p14="http://schemas.microsoft.com/office/powerpoint/2010/main" val="385151875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0" fill="hold"/>
                                        <p:tgtEl>
                                          <p:spTgt spid="40"/>
                                        </p:tgtEl>
                                        <p:attrNameLst>
                                          <p:attrName>ppt_x</p:attrName>
                                        </p:attrNameLst>
                                      </p:cBhvr>
                                      <p:tavLst>
                                        <p:tav tm="0">
                                          <p:val>
                                            <p:strVal val="#ppt_x"/>
                                          </p:val>
                                        </p:tav>
                                        <p:tav tm="100000">
                                          <p:val>
                                            <p:strVal val="#ppt_x"/>
                                          </p:val>
                                        </p:tav>
                                      </p:tavLst>
                                    </p:anim>
                                    <p:anim calcmode="lin" valueType="num">
                                      <p:cBhvr additive="base">
                                        <p:cTn id="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plus(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plus(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0_Nen_Powerpoint_doc_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3" name="Rectangle 2"/>
          <p:cNvSpPr/>
          <p:nvPr/>
        </p:nvSpPr>
        <p:spPr>
          <a:xfrm>
            <a:off x="0" y="228600"/>
            <a:ext cx="3613169" cy="646331"/>
          </a:xfrm>
          <a:prstGeom prst="rect">
            <a:avLst/>
          </a:prstGeom>
        </p:spPr>
        <p:txBody>
          <a:bodyPr wrap="none">
            <a:spAutoFit/>
          </a:bodyPr>
          <a:lstStyle/>
          <a:p>
            <a:pPr algn="ctr"/>
            <a:r>
              <a:rPr lang="vi-VN" sz="3600" b="1" dirty="0">
                <a:solidFill>
                  <a:srgbClr val="FF0000"/>
                </a:solidFill>
                <a:latin typeface="+mj-lt"/>
              </a:rPr>
              <a:t>1. </a:t>
            </a:r>
            <a:r>
              <a:rPr lang="vi-VN" sz="3600" b="1" dirty="0" smtClean="0">
                <a:solidFill>
                  <a:srgbClr val="FF0000"/>
                </a:solidFill>
                <a:latin typeface="+mj-lt"/>
              </a:rPr>
              <a:t>Tác dụng nhiệt</a:t>
            </a:r>
            <a:endParaRPr lang="en-BZ" sz="3600" b="1" dirty="0">
              <a:solidFill>
                <a:srgbClr val="FF0000"/>
              </a:solidFill>
              <a:latin typeface="+mj-lt"/>
            </a:endParaRPr>
          </a:p>
        </p:txBody>
      </p:sp>
      <p:sp>
        <p:nvSpPr>
          <p:cNvPr id="4" name="Rectangle 3"/>
          <p:cNvSpPr/>
          <p:nvPr/>
        </p:nvSpPr>
        <p:spPr>
          <a:xfrm>
            <a:off x="0" y="762000"/>
            <a:ext cx="2087431" cy="584775"/>
          </a:xfrm>
          <a:prstGeom prst="rect">
            <a:avLst/>
          </a:prstGeom>
        </p:spPr>
        <p:txBody>
          <a:bodyPr wrap="none">
            <a:spAutoFit/>
          </a:bodyPr>
          <a:lstStyle/>
          <a:p>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676400" y="1295400"/>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 nguồn điện 9 V, dây nối, công tắc K, sợi dây sắt AB, vài mảnh giấy, điện trở R có giá trị nhỏ.</a:t>
            </a:r>
            <a:endParaRPr lang="en-US" sz="2800" dirty="0">
              <a:latin typeface="Times New Roman" pitchFamily="18" charset="0"/>
              <a:cs typeface="Times New Roman" pitchFamily="18" charset="0"/>
            </a:endParaRPr>
          </a:p>
        </p:txBody>
      </p:sp>
      <p:sp>
        <p:nvSpPr>
          <p:cNvPr id="6" name="Rectangle 5"/>
          <p:cNvSpPr/>
          <p:nvPr/>
        </p:nvSpPr>
        <p:spPr>
          <a:xfrm>
            <a:off x="228600" y="1295400"/>
            <a:ext cx="1630575" cy="523220"/>
          </a:xfrm>
          <a:prstGeom prst="rect">
            <a:avLst/>
          </a:prstGeom>
        </p:spPr>
        <p:txBody>
          <a:bodyPr wrap="none">
            <a:spAutoFit/>
          </a:bodyPr>
          <a:lstStyle/>
          <a:p>
            <a:r>
              <a:rPr lang="vi-VN" sz="2800" i="1" dirty="0" smtClean="0">
                <a:latin typeface="Times New Roman" pitchFamily="18" charset="0"/>
                <a:cs typeface="Times New Roman" pitchFamily="18" charset="0"/>
              </a:rPr>
              <a:t>Chuẩn bị:</a:t>
            </a:r>
            <a:endParaRPr lang="en-US" sz="2800" i="1" dirty="0">
              <a:latin typeface="Times New Roman" pitchFamily="18" charset="0"/>
              <a:cs typeface="Times New Roman" pitchFamily="18" charset="0"/>
            </a:endParaRPr>
          </a:p>
        </p:txBody>
      </p:sp>
      <p:sp>
        <p:nvSpPr>
          <p:cNvPr id="7" name="Rectangle 6"/>
          <p:cNvSpPr/>
          <p:nvPr/>
        </p:nvSpPr>
        <p:spPr>
          <a:xfrm>
            <a:off x="152400" y="2133600"/>
            <a:ext cx="1730987" cy="523220"/>
          </a:xfrm>
          <a:prstGeom prst="rect">
            <a:avLst/>
          </a:prstGeom>
        </p:spPr>
        <p:txBody>
          <a:bodyPr wrap="none">
            <a:spAutoFit/>
          </a:bodyPr>
          <a:lstStyle/>
          <a:p>
            <a:r>
              <a:rPr lang="en-US" sz="2800" i="1" dirty="0" err="1" smtClean="0">
                <a:latin typeface="Times New Roman" pitchFamily="18" charset="0"/>
                <a:cs typeface="Times New Roman" pitchFamily="18" charset="0"/>
              </a:rPr>
              <a:t>Tiến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hành</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590800"/>
            <a:ext cx="4783682" cy="523220"/>
          </a:xfrm>
          <a:prstGeom prst="rect">
            <a:avLst/>
          </a:prstGeom>
        </p:spPr>
        <p:txBody>
          <a:bodyPr wrap="none">
            <a:spAutoFit/>
          </a:bodyPr>
          <a:lstStyle/>
          <a:p>
            <a:r>
              <a:rPr lang="vi-VN" sz="2800" dirty="0" smtClean="0">
                <a:latin typeface="Times New Roman" pitchFamily="18" charset="0"/>
                <a:cs typeface="Times New Roman" pitchFamily="18" charset="0"/>
              </a:rPr>
              <a:t>- Lắp mạch điện như Hình 23.1.</a:t>
            </a:r>
            <a:endParaRPr lang="en-US" sz="2800" dirty="0">
              <a:latin typeface="Times New Roman" pitchFamily="18" charset="0"/>
              <a:cs typeface="Times New Roman" pitchFamily="18" charset="0"/>
            </a:endParaRPr>
          </a:p>
        </p:txBody>
      </p:sp>
      <p:pic>
        <p:nvPicPr>
          <p:cNvPr id="2050" name="Picture 2" descr="Thí nghiệm Chuẩn bị: nguồn điện 9 V, dây nối, công tắc K, sợi dây sắt AB"/>
          <p:cNvPicPr>
            <a:picLocks noChangeAspect="1" noChangeArrowheads="1"/>
          </p:cNvPicPr>
          <p:nvPr/>
        </p:nvPicPr>
        <p:blipFill>
          <a:blip r:embed="rId3"/>
          <a:srcRect/>
          <a:stretch>
            <a:fillRect/>
          </a:stretch>
        </p:blipFill>
        <p:spPr bwMode="auto">
          <a:xfrm>
            <a:off x="1905000" y="3124201"/>
            <a:ext cx="4800600" cy="2133599"/>
          </a:xfrm>
          <a:prstGeom prst="rect">
            <a:avLst/>
          </a:prstGeom>
          <a:noFill/>
        </p:spPr>
      </p:pic>
      <p:sp>
        <p:nvSpPr>
          <p:cNvPr id="10" name="Cloud Callout 9"/>
          <p:cNvSpPr/>
          <p:nvPr/>
        </p:nvSpPr>
        <p:spPr>
          <a:xfrm>
            <a:off x="0" y="5181600"/>
            <a:ext cx="8839200" cy="144780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Đóng công tắc K. Quan sát hiện tượng xảy ra với các mảnh giấy. Hiện tượng đó chứng tỏ điều gì?</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0" y="5181600"/>
            <a:ext cx="9144000" cy="1384995"/>
          </a:xfrm>
          <a:prstGeom prst="rect">
            <a:avLst/>
          </a:prstGeom>
        </p:spPr>
        <p:txBody>
          <a:bodyPr wrap="square">
            <a:spAutoFit/>
          </a:bodyPr>
          <a:lstStyle/>
          <a:p>
            <a:r>
              <a:rPr lang="vi-VN" sz="2800" dirty="0" smtClean="0">
                <a:latin typeface="Times New Roman" pitchFamily="18" charset="0"/>
                <a:cs typeface="Times New Roman" pitchFamily="18" charset="0"/>
              </a:rPr>
              <a:t>Khi đóng công tắc K, quan sát hiện tượng ta thấy, các mảnh giấy dần bị nóng lên, nám đen để lâu hơn thì cháy đứt và rơi xuống.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edg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edge">
                                      <p:cBhvr>
                                        <p:cTn id="5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33517" cy="523220"/>
          </a:xfrm>
          <a:prstGeom prst="rect">
            <a:avLst/>
          </a:prstGeom>
        </p:spPr>
        <p:txBody>
          <a:bodyPr wrap="none">
            <a:spAutoFit/>
          </a:bodyPr>
          <a:lstStyle/>
          <a:p>
            <a:r>
              <a:rPr lang="vi-VN"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Hiện tượng này chứng tỏ dòng điện làm dây AB nóng lên</a:t>
            </a:r>
            <a:endParaRPr lang="en-US" sz="2800" dirty="0">
              <a:latin typeface="Times New Roman" pitchFamily="18" charset="0"/>
              <a:cs typeface="Times New Roman" pitchFamily="18" charset="0"/>
            </a:endParaRPr>
          </a:p>
        </p:txBody>
      </p:sp>
      <p:sp>
        <p:nvSpPr>
          <p:cNvPr id="3" name="Rectangle 2"/>
          <p:cNvSpPr/>
          <p:nvPr/>
        </p:nvSpPr>
        <p:spPr>
          <a:xfrm>
            <a:off x="0" y="457200"/>
            <a:ext cx="1699504" cy="584775"/>
          </a:xfrm>
          <a:prstGeom prst="rect">
            <a:avLst/>
          </a:prstGeom>
        </p:spPr>
        <p:txBody>
          <a:bodyPr wrap="none">
            <a:spAutoFit/>
          </a:bodyPr>
          <a:lstStyle/>
          <a:p>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endParaRPr lang="en-US" sz="3200" dirty="0">
              <a:solidFill>
                <a:srgbClr val="FF0000"/>
              </a:solidFill>
              <a:latin typeface="Times New Roman" pitchFamily="18" charset="0"/>
              <a:cs typeface="Times New Roman" pitchFamily="18" charset="0"/>
            </a:endParaRPr>
          </a:p>
        </p:txBody>
      </p:sp>
      <p:sp>
        <p:nvSpPr>
          <p:cNvPr id="4" name="Rectangle 3"/>
          <p:cNvSpPr/>
          <p:nvPr/>
        </p:nvSpPr>
        <p:spPr>
          <a:xfrm>
            <a:off x="0" y="990600"/>
            <a:ext cx="9144000" cy="954107"/>
          </a:xfrm>
          <a:prstGeom prst="rect">
            <a:avLst/>
          </a:prstGeom>
        </p:spPr>
        <p:txBody>
          <a:bodyPr wrap="square">
            <a:spAutoFit/>
          </a:bodyPr>
          <a:lstStyle/>
          <a:p>
            <a:r>
              <a:rPr lang="vi-VN" sz="2800" dirty="0" smtClean="0">
                <a:latin typeface="Times New Roman" pitchFamily="18" charset="0"/>
                <a:cs typeface="Times New Roman" pitchFamily="18" charset="0"/>
              </a:rPr>
              <a:t>Vật dẫn điện nóng lên khi có dòng điện chạy qua, đó là tác dụng nhiệt của dòng điện.</a:t>
            </a:r>
            <a:endParaRPr lang="en-US" sz="2800" dirty="0">
              <a:latin typeface="Times New Roman" pitchFamily="18" charset="0"/>
              <a:cs typeface="Times New Roman" pitchFamily="18" charset="0"/>
            </a:endParaRPr>
          </a:p>
        </p:txBody>
      </p:sp>
      <p:sp>
        <p:nvSpPr>
          <p:cNvPr id="5" name="Cloud Callout 4"/>
          <p:cNvSpPr/>
          <p:nvPr/>
        </p:nvSpPr>
        <p:spPr>
          <a:xfrm>
            <a:off x="457200" y="1981200"/>
            <a:ext cx="8229600" cy="21336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Nêu một số ví dụ trong đời sống ứng dụng tác dụng nhiệt của dòng điện</a:t>
            </a:r>
            <a:endParaRPr lang="en-US" sz="3200" dirty="0">
              <a:latin typeface="Times New Roman" pitchFamily="18" charset="0"/>
              <a:cs typeface="Times New Roman" pitchFamily="18" charset="0"/>
            </a:endParaRPr>
          </a:p>
        </p:txBody>
      </p:sp>
      <p:pic>
        <p:nvPicPr>
          <p:cNvPr id="1026" name="Picture 2" descr="Bàn là hơi nước KAIBO KB-9388 | Shopee Việt Nam"/>
          <p:cNvPicPr>
            <a:picLocks noChangeAspect="1" noChangeArrowheads="1"/>
          </p:cNvPicPr>
          <p:nvPr/>
        </p:nvPicPr>
        <p:blipFill>
          <a:blip r:embed="rId2"/>
          <a:srcRect/>
          <a:stretch>
            <a:fillRect/>
          </a:stretch>
        </p:blipFill>
        <p:spPr bwMode="auto">
          <a:xfrm>
            <a:off x="0" y="2895600"/>
            <a:ext cx="2590800" cy="2590800"/>
          </a:xfrm>
          <a:prstGeom prst="rect">
            <a:avLst/>
          </a:prstGeom>
          <a:noFill/>
        </p:spPr>
      </p:pic>
      <p:sp>
        <p:nvSpPr>
          <p:cNvPr id="7" name="Rectangle 6"/>
          <p:cNvSpPr/>
          <p:nvPr/>
        </p:nvSpPr>
        <p:spPr>
          <a:xfrm>
            <a:off x="0" y="1905000"/>
            <a:ext cx="9144000" cy="1077218"/>
          </a:xfrm>
          <a:prstGeom prst="rect">
            <a:avLst/>
          </a:prstGeom>
        </p:spPr>
        <p:txBody>
          <a:bodyPr wrap="square">
            <a:spAutoFit/>
          </a:bodyPr>
          <a:lstStyle/>
          <a:p>
            <a:r>
              <a:rPr lang="vi-VN" sz="3200" b="1" dirty="0" smtClean="0">
                <a:solidFill>
                  <a:srgbClr val="7030A0"/>
                </a:solidFill>
                <a:latin typeface="Times New Roman" pitchFamily="18" charset="0"/>
                <a:cs typeface="Times New Roman" pitchFamily="18" charset="0"/>
              </a:rPr>
              <a:t>Một </a:t>
            </a:r>
            <a:r>
              <a:rPr lang="vi-VN" sz="3200" b="1" dirty="0" smtClean="0">
                <a:solidFill>
                  <a:srgbClr val="7030A0"/>
                </a:solidFill>
                <a:latin typeface="Times New Roman" pitchFamily="18" charset="0"/>
                <a:cs typeface="Times New Roman" pitchFamily="18" charset="0"/>
              </a:rPr>
              <a:t>số ví dụ trong đời sống ứng dụng tác dụng nhiệt của dòng điện</a:t>
            </a:r>
            <a:endParaRPr lang="en-US" sz="3200" b="1" dirty="0">
              <a:solidFill>
                <a:srgbClr val="7030A0"/>
              </a:solidFill>
            </a:endParaRPr>
          </a:p>
        </p:txBody>
      </p:sp>
      <p:sp>
        <p:nvSpPr>
          <p:cNvPr id="8" name="Rectangle 7"/>
          <p:cNvSpPr/>
          <p:nvPr/>
        </p:nvSpPr>
        <p:spPr>
          <a:xfrm>
            <a:off x="609600" y="5257800"/>
            <a:ext cx="1600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Bàn là</a:t>
            </a:r>
            <a:endParaRPr lang="en-US" sz="2800" dirty="0">
              <a:solidFill>
                <a:srgbClr val="FF0000"/>
              </a:solidFill>
              <a:latin typeface="Times New Roman" pitchFamily="18" charset="0"/>
              <a:cs typeface="Times New Roman" pitchFamily="18" charset="0"/>
            </a:endParaRPr>
          </a:p>
        </p:txBody>
      </p:sp>
      <p:pic>
        <p:nvPicPr>
          <p:cNvPr id="1028" name="Picture 4" descr="Bóng đèn sợi đốt là gì?"/>
          <p:cNvPicPr>
            <a:picLocks noChangeAspect="1" noChangeArrowheads="1"/>
          </p:cNvPicPr>
          <p:nvPr/>
        </p:nvPicPr>
        <p:blipFill>
          <a:blip r:embed="rId3"/>
          <a:srcRect/>
          <a:stretch>
            <a:fillRect/>
          </a:stretch>
        </p:blipFill>
        <p:spPr bwMode="auto">
          <a:xfrm>
            <a:off x="2743199" y="3048000"/>
            <a:ext cx="3706915" cy="2362200"/>
          </a:xfrm>
          <a:prstGeom prst="rect">
            <a:avLst/>
          </a:prstGeom>
          <a:noFill/>
        </p:spPr>
      </p:pic>
      <p:sp>
        <p:nvSpPr>
          <p:cNvPr id="10" name="Rectangle 9"/>
          <p:cNvSpPr/>
          <p:nvPr/>
        </p:nvSpPr>
        <p:spPr>
          <a:xfrm>
            <a:off x="3352800" y="56388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Đèn sợi đốt</a:t>
            </a:r>
            <a:endParaRPr lang="en-US" sz="2800" dirty="0">
              <a:solidFill>
                <a:srgbClr val="FF0000"/>
              </a:solidFill>
              <a:latin typeface="Times New Roman" pitchFamily="18" charset="0"/>
              <a:cs typeface="Times New Roman" pitchFamily="18" charset="0"/>
            </a:endParaRPr>
          </a:p>
        </p:txBody>
      </p:sp>
      <p:pic>
        <p:nvPicPr>
          <p:cNvPr id="1030" name="Picture 6" descr="Câu đố về cái quạt điện."/>
          <p:cNvPicPr>
            <a:picLocks noChangeAspect="1" noChangeArrowheads="1"/>
          </p:cNvPicPr>
          <p:nvPr/>
        </p:nvPicPr>
        <p:blipFill>
          <a:blip r:embed="rId4"/>
          <a:srcRect/>
          <a:stretch>
            <a:fillRect/>
          </a:stretch>
        </p:blipFill>
        <p:spPr bwMode="auto">
          <a:xfrm>
            <a:off x="6553200" y="2743200"/>
            <a:ext cx="2453054" cy="2590800"/>
          </a:xfrm>
          <a:prstGeom prst="rect">
            <a:avLst/>
          </a:prstGeom>
          <a:noFill/>
        </p:spPr>
      </p:pic>
      <p:sp>
        <p:nvSpPr>
          <p:cNvPr id="12" name="Rectangle 11"/>
          <p:cNvSpPr/>
          <p:nvPr/>
        </p:nvSpPr>
        <p:spPr>
          <a:xfrm>
            <a:off x="6858000" y="54864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Quạt điện</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62000" y="5943600"/>
            <a:ext cx="1968809" cy="523220"/>
          </a:xfrm>
          <a:prstGeom prst="rect">
            <a:avLst/>
          </a:prstGeom>
        </p:spPr>
        <p:txBody>
          <a:bodyPr wrap="none">
            <a:spAutoFit/>
          </a:bodyPr>
          <a:lstStyle/>
          <a:p>
            <a:r>
              <a:rPr lang="en-US" sz="2800" b="1" dirty="0" smtClean="0">
                <a:latin typeface="Times New Roman" pitchFamily="18" charset="0"/>
                <a:cs typeface="Times New Roman" pitchFamily="18" charset="0"/>
              </a:rPr>
              <a:t>MỞ RỘNG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heel(4)">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edge">
                                      <p:cBhvr>
                                        <p:cTn id="37" dur="2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edg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wedge">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wipe(down)">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edg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edge">
                                      <p:cBhvr>
                                        <p:cTn id="6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ồi cơm điện Hamilton Beach 37541-IN - META.vn"/>
          <p:cNvPicPr>
            <a:picLocks noChangeAspect="1" noChangeArrowheads="1"/>
          </p:cNvPicPr>
          <p:nvPr/>
        </p:nvPicPr>
        <p:blipFill>
          <a:blip r:embed="rId2"/>
          <a:srcRect/>
          <a:stretch>
            <a:fillRect/>
          </a:stretch>
        </p:blipFill>
        <p:spPr bwMode="auto">
          <a:xfrm>
            <a:off x="0" y="-1"/>
            <a:ext cx="3124200" cy="3138147"/>
          </a:xfrm>
          <a:prstGeom prst="rect">
            <a:avLst/>
          </a:prstGeom>
          <a:noFill/>
        </p:spPr>
      </p:pic>
      <p:sp>
        <p:nvSpPr>
          <p:cNvPr id="5" name="Rectangle 4"/>
          <p:cNvSpPr/>
          <p:nvPr/>
        </p:nvSpPr>
        <p:spPr>
          <a:xfrm>
            <a:off x="381000" y="28194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Nồi cơm điện</a:t>
            </a:r>
            <a:endParaRPr lang="en-US" sz="2800" dirty="0">
              <a:solidFill>
                <a:srgbClr val="FF0000"/>
              </a:solidFill>
              <a:latin typeface="Times New Roman" pitchFamily="18" charset="0"/>
              <a:cs typeface="Times New Roman" pitchFamily="18" charset="0"/>
            </a:endParaRPr>
          </a:p>
        </p:txBody>
      </p:sp>
      <p:pic>
        <p:nvPicPr>
          <p:cNvPr id="26628" name="Picture 4" descr="Mua Máy khoan bắn vít cầm tay dùng nguồn điện trực tiếp tại Rẻ cùng bạn"/>
          <p:cNvPicPr>
            <a:picLocks noChangeAspect="1" noChangeArrowheads="1"/>
          </p:cNvPicPr>
          <p:nvPr/>
        </p:nvPicPr>
        <p:blipFill>
          <a:blip r:embed="rId3"/>
          <a:srcRect/>
          <a:stretch>
            <a:fillRect/>
          </a:stretch>
        </p:blipFill>
        <p:spPr bwMode="auto">
          <a:xfrm>
            <a:off x="2971800" y="0"/>
            <a:ext cx="2667000" cy="2667000"/>
          </a:xfrm>
          <a:prstGeom prst="rect">
            <a:avLst/>
          </a:prstGeom>
          <a:noFill/>
        </p:spPr>
      </p:pic>
      <p:sp>
        <p:nvSpPr>
          <p:cNvPr id="7" name="Rectangle 6"/>
          <p:cNvSpPr/>
          <p:nvPr/>
        </p:nvSpPr>
        <p:spPr>
          <a:xfrm>
            <a:off x="3048000" y="2514600"/>
            <a:ext cx="2667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khoan điện</a:t>
            </a:r>
            <a:endParaRPr lang="en-US" sz="2800" dirty="0">
              <a:solidFill>
                <a:srgbClr val="FF0000"/>
              </a:solidFill>
              <a:latin typeface="Times New Roman" pitchFamily="18" charset="0"/>
              <a:cs typeface="Times New Roman" pitchFamily="18" charset="0"/>
            </a:endParaRPr>
          </a:p>
        </p:txBody>
      </p:sp>
      <p:pic>
        <p:nvPicPr>
          <p:cNvPr id="26630" name="Picture 6" descr="Tổng hợp Lò Nướng Mini Của Nhật giá rẻ, bán chạy tháng 3/2023 - BeeCost"/>
          <p:cNvPicPr>
            <a:picLocks noChangeAspect="1" noChangeArrowheads="1"/>
          </p:cNvPicPr>
          <p:nvPr/>
        </p:nvPicPr>
        <p:blipFill>
          <a:blip r:embed="rId4"/>
          <a:srcRect/>
          <a:stretch>
            <a:fillRect/>
          </a:stretch>
        </p:blipFill>
        <p:spPr bwMode="auto">
          <a:xfrm>
            <a:off x="5943600" y="0"/>
            <a:ext cx="2971800" cy="2590800"/>
          </a:xfrm>
          <a:prstGeom prst="rect">
            <a:avLst/>
          </a:prstGeom>
          <a:noFill/>
        </p:spPr>
      </p:pic>
      <p:sp>
        <p:nvSpPr>
          <p:cNvPr id="9" name="Rectangle 8"/>
          <p:cNvSpPr/>
          <p:nvPr/>
        </p:nvSpPr>
        <p:spPr>
          <a:xfrm>
            <a:off x="6324600" y="21336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Lò nướng</a:t>
            </a:r>
            <a:endParaRPr lang="en-US" sz="2800" dirty="0">
              <a:solidFill>
                <a:srgbClr val="FF0000"/>
              </a:solidFill>
              <a:latin typeface="Times New Roman" pitchFamily="18" charset="0"/>
              <a:cs typeface="Times New Roman" pitchFamily="18" charset="0"/>
            </a:endParaRPr>
          </a:p>
        </p:txBody>
      </p:sp>
      <p:pic>
        <p:nvPicPr>
          <p:cNvPr id="26632" name="Picture 8" descr="Máy sấy tóc Panasonic EHND13"/>
          <p:cNvPicPr>
            <a:picLocks noChangeAspect="1" noChangeArrowheads="1"/>
          </p:cNvPicPr>
          <p:nvPr/>
        </p:nvPicPr>
        <p:blipFill>
          <a:blip r:embed="rId5" cstate="print"/>
          <a:srcRect/>
          <a:stretch>
            <a:fillRect/>
          </a:stretch>
        </p:blipFill>
        <p:spPr bwMode="auto">
          <a:xfrm>
            <a:off x="381000" y="3352800"/>
            <a:ext cx="2359294" cy="2362200"/>
          </a:xfrm>
          <a:prstGeom prst="rect">
            <a:avLst/>
          </a:prstGeom>
          <a:noFill/>
        </p:spPr>
      </p:pic>
      <p:sp>
        <p:nvSpPr>
          <p:cNvPr id="11" name="Rectangle 10"/>
          <p:cNvSpPr/>
          <p:nvPr/>
        </p:nvSpPr>
        <p:spPr>
          <a:xfrm>
            <a:off x="304800" y="5715000"/>
            <a:ext cx="23622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Máy sấy</a:t>
            </a:r>
            <a:endParaRPr lang="en-US" sz="2800" dirty="0">
              <a:solidFill>
                <a:srgbClr val="FF0000"/>
              </a:solidFill>
              <a:latin typeface="Times New Roman" pitchFamily="18" charset="0"/>
              <a:cs typeface="Times New Roman" pitchFamily="18" charset="0"/>
            </a:endParaRPr>
          </a:p>
        </p:txBody>
      </p:sp>
      <p:pic>
        <p:nvPicPr>
          <p:cNvPr id="12" name="Picture 10" descr="Bình nóng lạnh Funiki - Bình nước nóng Funiki Hòa Phát"/>
          <p:cNvPicPr>
            <a:picLocks noChangeAspect="1" noChangeArrowheads="1"/>
          </p:cNvPicPr>
          <p:nvPr/>
        </p:nvPicPr>
        <p:blipFill>
          <a:blip r:embed="rId6"/>
          <a:srcRect/>
          <a:stretch>
            <a:fillRect/>
          </a:stretch>
        </p:blipFill>
        <p:spPr bwMode="auto">
          <a:xfrm>
            <a:off x="3352800" y="3124200"/>
            <a:ext cx="2895600" cy="3080426"/>
          </a:xfrm>
          <a:prstGeom prst="rect">
            <a:avLst/>
          </a:prstGeom>
          <a:noFill/>
        </p:spPr>
      </p:pic>
      <p:sp>
        <p:nvSpPr>
          <p:cNvPr id="13" name="Rectangle 12"/>
          <p:cNvSpPr/>
          <p:nvPr/>
        </p:nvSpPr>
        <p:spPr>
          <a:xfrm>
            <a:off x="3124200" y="6172200"/>
            <a:ext cx="25908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Bình nóng lạnh</a:t>
            </a:r>
            <a:endParaRPr lang="en-US" sz="2800" dirty="0">
              <a:solidFill>
                <a:srgbClr val="FF0000"/>
              </a:solidFill>
              <a:latin typeface="Times New Roman" pitchFamily="18" charset="0"/>
              <a:cs typeface="Times New Roman" pitchFamily="18" charset="0"/>
            </a:endParaRPr>
          </a:p>
        </p:txBody>
      </p:sp>
      <p:pic>
        <p:nvPicPr>
          <p:cNvPr id="14" name="Picture 8" descr="Bếp từ Cata và bếp từ Bosch, nên chọn mua hãng nào?"/>
          <p:cNvPicPr>
            <a:picLocks noChangeAspect="1" noChangeArrowheads="1"/>
          </p:cNvPicPr>
          <p:nvPr/>
        </p:nvPicPr>
        <p:blipFill>
          <a:blip r:embed="rId7"/>
          <a:srcRect/>
          <a:stretch>
            <a:fillRect/>
          </a:stretch>
        </p:blipFill>
        <p:spPr bwMode="auto">
          <a:xfrm>
            <a:off x="6553200" y="3048000"/>
            <a:ext cx="2209800" cy="1700510"/>
          </a:xfrm>
          <a:prstGeom prst="rect">
            <a:avLst/>
          </a:prstGeom>
          <a:noFill/>
        </p:spPr>
      </p:pic>
      <p:sp>
        <p:nvSpPr>
          <p:cNvPr id="15" name="Rectangle 14"/>
          <p:cNvSpPr/>
          <p:nvPr/>
        </p:nvSpPr>
        <p:spPr>
          <a:xfrm>
            <a:off x="6629400" y="5562600"/>
            <a:ext cx="1905000" cy="523220"/>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Bếp điện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wheel(4)">
                                      <p:cBhvr>
                                        <p:cTn id="27" dur="2000"/>
                                        <p:tgtEl>
                                          <p:spTgt spid="266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Effect transition="in" filter="wheel(4)">
                                      <p:cBhvr>
                                        <p:cTn id="37" dur="2000"/>
                                        <p:tgtEl>
                                          <p:spTgt spid="266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8534400" cy="3124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smtClean="0">
                <a:latin typeface="Times New Roman" pitchFamily="18" charset="0"/>
                <a:cs typeface="Times New Roman" pitchFamily="18" charset="0"/>
              </a:rPr>
              <a:t>Một số dụng cụ điện như máy khoan điện, quạt điện,... khi hoạt động, phần thân của chúng có nóng lên không?</a:t>
            </a:r>
            <a:endParaRPr lang="en-US" sz="3200" dirty="0">
              <a:latin typeface="Times New Roman" pitchFamily="18" charset="0"/>
              <a:cs typeface="Times New Roman" pitchFamily="18" charset="0"/>
            </a:endParaRPr>
          </a:p>
        </p:txBody>
      </p:sp>
      <p:sp>
        <p:nvSpPr>
          <p:cNvPr id="3" name="Rectangle 2"/>
          <p:cNvSpPr/>
          <p:nvPr/>
        </p:nvSpPr>
        <p:spPr>
          <a:xfrm>
            <a:off x="0" y="457200"/>
            <a:ext cx="8915400" cy="1754326"/>
          </a:xfrm>
          <a:prstGeom prst="rect">
            <a:avLst/>
          </a:prstGeom>
        </p:spPr>
        <p:txBody>
          <a:bodyPr wrap="square">
            <a:spAutoFit/>
          </a:bodyPr>
          <a:lstStyle/>
          <a:p>
            <a:r>
              <a:rPr lang="vi-VN" sz="3600" dirty="0" smtClean="0">
                <a:latin typeface="Times New Roman" pitchFamily="18" charset="0"/>
                <a:cs typeface="Times New Roman" pitchFamily="18" charset="0"/>
              </a:rPr>
              <a:t>Một số dụng cụ điện như máy khoan điện, quạt điện,... khi hoạt động, phần thân của chúng có nóng </a:t>
            </a:r>
            <a:r>
              <a:rPr lang="vi-VN" sz="3600" dirty="0" smtClean="0">
                <a:latin typeface="Times New Roman" pitchFamily="18" charset="0"/>
                <a:cs typeface="Times New Roman" pitchFamily="18" charset="0"/>
              </a:rPr>
              <a:t>lên</a:t>
            </a:r>
            <a:endParaRPr lang="vi-VN" sz="3600" dirty="0" smtClean="0">
              <a:latin typeface="Times New Roman" pitchFamily="18" charset="0"/>
              <a:cs typeface="Times New Roman" pitchFamily="18" charset="0"/>
            </a:endParaRPr>
          </a:p>
        </p:txBody>
      </p:sp>
      <p:sp>
        <p:nvSpPr>
          <p:cNvPr id="5" name="Cloud Callout 4"/>
          <p:cNvSpPr/>
          <p:nvPr/>
        </p:nvSpPr>
        <p:spPr>
          <a:xfrm>
            <a:off x="0" y="2209800"/>
            <a:ext cx="8382000" cy="2743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latin typeface="Times New Roman" pitchFamily="18" charset="0"/>
                <a:cs typeface="Times New Roman" pitchFamily="18" charset="0"/>
              </a:rPr>
              <a:t>Khi các dụng cụ như máy khoan điện, quạt điện,.. hoạt động, dòng điện có gây ra tác dụng nhiệt không? Nếu có, đó có phải là tác dụng mong muốn, có ích lợi hay không?</a:t>
            </a:r>
            <a:endParaRPr lang="en-US" sz="2800" dirty="0">
              <a:latin typeface="Times New Roman" pitchFamily="18" charset="0"/>
              <a:cs typeface="Times New Roman" pitchFamily="18" charset="0"/>
            </a:endParaRPr>
          </a:p>
        </p:txBody>
      </p:sp>
      <p:sp>
        <p:nvSpPr>
          <p:cNvPr id="6" name="Rectangle 5"/>
          <p:cNvSpPr/>
          <p:nvPr/>
        </p:nvSpPr>
        <p:spPr>
          <a:xfrm>
            <a:off x="0" y="243840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Khi các dụng cụ này hoạt động, dòng điện có gây ra tác dụng nhiệt, tác dụng nhiệt lúc này là tác dụng không mong muốn, gây hao phí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32010" cy="646331"/>
          </a:xfrm>
          <a:prstGeom prst="rect">
            <a:avLst/>
          </a:prstGeom>
        </p:spPr>
        <p:txBody>
          <a:bodyPr wrap="none">
            <a:spAutoFit/>
          </a:bodyPr>
          <a:lstStyle/>
          <a:p>
            <a:r>
              <a:rPr lang="vi-VN" sz="3600" b="1" dirty="0" smtClean="0">
                <a:solidFill>
                  <a:srgbClr val="C00000"/>
                </a:solidFill>
                <a:latin typeface="Times New Roman" pitchFamily="18" charset="0"/>
                <a:cs typeface="Times New Roman" pitchFamily="18" charset="0"/>
              </a:rPr>
              <a:t>2.</a:t>
            </a:r>
            <a:r>
              <a:rPr lang="en-US" sz="3600" b="1" dirty="0" err="1" smtClean="0">
                <a:solidFill>
                  <a:srgbClr val="C00000"/>
                </a:solidFill>
                <a:latin typeface="Times New Roman" pitchFamily="18" charset="0"/>
                <a:cs typeface="Times New Roman" pitchFamily="18" charset="0"/>
              </a:rPr>
              <a:t>Tác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dụng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phát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r>
              <a:rPr lang="vi-VN"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3" name="Rectangle 2"/>
          <p:cNvSpPr/>
          <p:nvPr/>
        </p:nvSpPr>
        <p:spPr>
          <a:xfrm>
            <a:off x="0" y="609600"/>
            <a:ext cx="1951175" cy="523220"/>
          </a:xfrm>
          <a:prstGeom prst="rect">
            <a:avLst/>
          </a:prstGeom>
        </p:spPr>
        <p:txBody>
          <a:bodyPr wrap="none">
            <a:spAutoFit/>
          </a:bodyPr>
          <a:lstStyle/>
          <a:p>
            <a:r>
              <a:rPr lang="en-US" sz="2800" b="1" dirty="0" err="1" smtClean="0">
                <a:latin typeface="Times New Roman" pitchFamily="18" charset="0"/>
                <a:cs typeface="Times New Roman" pitchFamily="18" charset="0"/>
              </a:rPr>
              <a:t>Thí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5" name="Rectangle 4"/>
          <p:cNvSpPr/>
          <p:nvPr/>
        </p:nvSpPr>
        <p:spPr>
          <a:xfrm>
            <a:off x="0" y="1066800"/>
            <a:ext cx="1510350" cy="523220"/>
          </a:xfrm>
          <a:prstGeom prst="rect">
            <a:avLst/>
          </a:prstGeom>
        </p:spPr>
        <p:txBody>
          <a:bodyPr wrap="none">
            <a:spAutoFit/>
          </a:bodyPr>
          <a:lstStyle/>
          <a:p>
            <a:r>
              <a:rPr lang="vi-VN" sz="2800" dirty="0" smtClean="0">
                <a:latin typeface="Times New Roman" pitchFamily="18" charset="0"/>
                <a:cs typeface="Times New Roman" pitchFamily="18" charset="0"/>
              </a:rPr>
              <a:t>Dụng </a:t>
            </a:r>
            <a:r>
              <a:rPr lang="vi-VN" sz="2800" dirty="0" smtClean="0">
                <a:latin typeface="Times New Roman" pitchFamily="18" charset="0"/>
                <a:cs typeface="Times New Roman" pitchFamily="18" charset="0"/>
              </a:rPr>
              <a:t>cụ:</a:t>
            </a:r>
            <a:endParaRPr lang="vi-VN" sz="2800" dirty="0" smtClean="0">
              <a:latin typeface="Times New Roman" pitchFamily="18" charset="0"/>
              <a:cs typeface="Times New Roman" pitchFamily="18" charset="0"/>
            </a:endParaRPr>
          </a:p>
        </p:txBody>
      </p:sp>
      <p:sp>
        <p:nvSpPr>
          <p:cNvPr id="6" name="Rectangle 5"/>
          <p:cNvSpPr/>
          <p:nvPr/>
        </p:nvSpPr>
        <p:spPr>
          <a:xfrm>
            <a:off x="1447800" y="1066800"/>
            <a:ext cx="7467600" cy="954107"/>
          </a:xfrm>
          <a:prstGeom prst="rect">
            <a:avLst/>
          </a:prstGeom>
        </p:spPr>
        <p:txBody>
          <a:bodyPr wrap="square">
            <a:spAutoFit/>
          </a:bodyPr>
          <a:lstStyle/>
          <a:p>
            <a:r>
              <a:rPr lang="vi-VN" sz="2800" dirty="0" smtClean="0">
                <a:latin typeface="Times New Roman" pitchFamily="18" charset="0"/>
                <a:cs typeface="Times New Roman" pitchFamily="18" charset="0"/>
              </a:rPr>
              <a:t>Nguồn điện </a:t>
            </a:r>
            <a:r>
              <a:rPr lang="vi-VN" sz="2800" dirty="0" smtClean="0">
                <a:latin typeface="Times New Roman" pitchFamily="18" charset="0"/>
                <a:cs typeface="Times New Roman" pitchFamily="18" charset="0"/>
              </a:rPr>
              <a:t>3V; Đèn </a:t>
            </a:r>
            <a:r>
              <a:rPr lang="vi-VN" sz="2800" dirty="0" smtClean="0">
                <a:latin typeface="Times New Roman" pitchFamily="18" charset="0"/>
                <a:cs typeface="Times New Roman" pitchFamily="18" charset="0"/>
              </a:rPr>
              <a:t>điốt phát quang Đ (đèn LED)</a:t>
            </a:r>
          </a:p>
          <a:p>
            <a:r>
              <a:rPr lang="vi-VN" sz="2800" dirty="0" smtClean="0">
                <a:latin typeface="Times New Roman" pitchFamily="18" charset="0"/>
                <a:cs typeface="Times New Roman" pitchFamily="18" charset="0"/>
              </a:rPr>
              <a:t>Điện trở </a:t>
            </a:r>
            <a:r>
              <a:rPr lang="vi-VN" sz="2800" dirty="0" smtClean="0">
                <a:latin typeface="Times New Roman" pitchFamily="18" charset="0"/>
                <a:cs typeface="Times New Roman" pitchFamily="18" charset="0"/>
              </a:rPr>
              <a:t>R ; Công </a:t>
            </a:r>
            <a:r>
              <a:rPr lang="vi-VN" sz="2800" dirty="0" smtClean="0">
                <a:latin typeface="Times New Roman" pitchFamily="18" charset="0"/>
                <a:cs typeface="Times New Roman" pitchFamily="18" charset="0"/>
              </a:rPr>
              <a:t>tắc K</a:t>
            </a:r>
          </a:p>
        </p:txBody>
      </p:sp>
      <p:sp>
        <p:nvSpPr>
          <p:cNvPr id="7" name="Rectangle 6"/>
          <p:cNvSpPr/>
          <p:nvPr/>
        </p:nvSpPr>
        <p:spPr>
          <a:xfrm>
            <a:off x="0" y="1905000"/>
            <a:ext cx="1616340" cy="523220"/>
          </a:xfrm>
          <a:prstGeom prst="rect">
            <a:avLst/>
          </a:prstGeom>
        </p:spPr>
        <p:txBody>
          <a:bodyPr wrap="none">
            <a:spAutoFit/>
          </a:bodyPr>
          <a:lstStyle/>
          <a:p>
            <a:r>
              <a:rPr lang="vi-VN" sz="2800" dirty="0" smtClean="0">
                <a:latin typeface="Times New Roman" pitchFamily="18" charset="0"/>
                <a:cs typeface="Times New Roman" pitchFamily="18" charset="0"/>
              </a:rPr>
              <a:t>Tiến hành</a:t>
            </a:r>
          </a:p>
        </p:txBody>
      </p:sp>
      <p:sp>
        <p:nvSpPr>
          <p:cNvPr id="8" name="Rectangle 7"/>
          <p:cNvSpPr/>
          <p:nvPr/>
        </p:nvSpPr>
        <p:spPr>
          <a:xfrm>
            <a:off x="609600" y="2362200"/>
            <a:ext cx="3889206" cy="523220"/>
          </a:xfrm>
          <a:prstGeom prst="rect">
            <a:avLst/>
          </a:prstGeom>
        </p:spPr>
        <p:txBody>
          <a:bodyPr wrap="none">
            <a:spAutoFit/>
          </a:bodyPr>
          <a:lstStyle/>
          <a:p>
            <a:r>
              <a:rPr lang="vi-VN" sz="2800" dirty="0" smtClean="0">
                <a:latin typeface="Times New Roman" pitchFamily="18" charset="0"/>
                <a:cs typeface="Times New Roman" pitchFamily="18" charset="0"/>
              </a:rPr>
              <a:t>Lắp mạch điện theo sơ đồ</a:t>
            </a:r>
          </a:p>
        </p:txBody>
      </p:sp>
      <p:pic>
        <p:nvPicPr>
          <p:cNvPr id="24578" name="Picture 2" descr="Thí nghiệm Dụng cụ: Nguồn điện 3 V"/>
          <p:cNvPicPr>
            <a:picLocks noChangeAspect="1" noChangeArrowheads="1"/>
          </p:cNvPicPr>
          <p:nvPr/>
        </p:nvPicPr>
        <p:blipFill>
          <a:blip r:embed="rId2"/>
          <a:srcRect/>
          <a:stretch>
            <a:fillRect/>
          </a:stretch>
        </p:blipFill>
        <p:spPr bwMode="auto">
          <a:xfrm>
            <a:off x="2438400" y="2743200"/>
            <a:ext cx="6172200" cy="392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4578"/>
                                        </p:tgtEl>
                                        <p:attrNameLst>
                                          <p:attrName>style.visibility</p:attrName>
                                        </p:attrNameLst>
                                      </p:cBhvr>
                                      <p:to>
                                        <p:strVal val="visible"/>
                                      </p:to>
                                    </p:set>
                                    <p:animEffect transition="in" filter="barn(inHorizontal)">
                                      <p:cBhvr>
                                        <p:cTn id="38"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1696</Words>
  <Application>Microsoft Office PowerPoint</Application>
  <PresentationFormat>On-screen Show (4:3)</PresentationFormat>
  <Paragraphs>186</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Câu 2: Dòng điện có tác dụng phát sáng khi chạy qua dụng cụ nào dưới đây, khi chúng hoạt động bình thường?</vt:lpstr>
      <vt:lpstr>Câu 3:Cầu chì hoạt động dựa trên tác dụng nào của dòng điện? </vt:lpstr>
      <vt:lpstr>Slide 20</vt:lpstr>
      <vt:lpstr>Câu 5:Nếu ta chạm vào dây điện trần (không có lớp cách điện) dòng điện sẽ truyền qua cơ thể gây co giật, bỏng thậm chí có thể gây chết người là do:</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62</cp:revision>
  <dcterms:created xsi:type="dcterms:W3CDTF">2023-04-05T09:30:37Z</dcterms:created>
  <dcterms:modified xsi:type="dcterms:W3CDTF">2023-04-05T18:51:07Z</dcterms:modified>
</cp:coreProperties>
</file>