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6" r:id="rId6"/>
    <p:sldId id="267" r:id="rId7"/>
    <p:sldId id="265" r:id="rId8"/>
    <p:sldId id="264" r:id="rId9"/>
    <p:sldId id="269" r:id="rId10"/>
    <p:sldId id="270" r:id="rId11"/>
    <p:sldId id="272" r:id="rId12"/>
    <p:sldId id="271" r:id="rId13"/>
    <p:sldId id="273" r:id="rId14"/>
    <p:sldId id="263" r:id="rId15"/>
    <p:sldId id="262" r:id="rId16"/>
    <p:sldId id="259" r:id="rId17"/>
    <p:sldId id="261"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403"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0C4DC-0DF3-4201-9D33-DB85810080B6}"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138902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C4DC-0DF3-4201-9D33-DB85810080B6}"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193253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C4DC-0DF3-4201-9D33-DB85810080B6}"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419442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0C4DC-0DF3-4201-9D33-DB85810080B6}"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10448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0C4DC-0DF3-4201-9D33-DB85810080B6}"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331029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0C4DC-0DF3-4201-9D33-DB85810080B6}"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398034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0C4DC-0DF3-4201-9D33-DB85810080B6}"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77319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0C4DC-0DF3-4201-9D33-DB85810080B6}"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310169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C4DC-0DF3-4201-9D33-DB85810080B6}" type="datetimeFigureOut">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425471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C4DC-0DF3-4201-9D33-DB85810080B6}"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341301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0C4DC-0DF3-4201-9D33-DB85810080B6}"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444B5-FC11-41AC-A44D-F85C24C35CD6}" type="slidenum">
              <a:rPr lang="en-US" smtClean="0"/>
              <a:t>‹#›</a:t>
            </a:fld>
            <a:endParaRPr lang="en-US"/>
          </a:p>
        </p:txBody>
      </p:sp>
    </p:spTree>
    <p:extLst>
      <p:ext uri="{BB962C8B-B14F-4D97-AF65-F5344CB8AC3E}">
        <p14:creationId xmlns:p14="http://schemas.microsoft.com/office/powerpoint/2010/main" val="103511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0C4DC-0DF3-4201-9D33-DB85810080B6}" type="datetimeFigureOut">
              <a:rPr lang="en-US" smtClean="0"/>
              <a:t>9/7/2024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444B5-FC11-41AC-A44D-F85C24C35CD6}" type="slidenum">
              <a:rPr lang="en-US" smtClean="0"/>
              <a:t>‹#›</a:t>
            </a:fld>
            <a:endParaRPr lang="en-US"/>
          </a:p>
        </p:txBody>
      </p:sp>
    </p:spTree>
    <p:extLst>
      <p:ext uri="{BB962C8B-B14F-4D97-AF65-F5344CB8AC3E}">
        <p14:creationId xmlns:p14="http://schemas.microsoft.com/office/powerpoint/2010/main" val="398566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2567"/>
            <a:ext cx="7848600" cy="461665"/>
          </a:xfrm>
          <a:prstGeom prst="rect">
            <a:avLst/>
          </a:prstGeom>
          <a:noFill/>
        </p:spPr>
        <p:txBody>
          <a:bodyPr wrap="square" rtlCol="0">
            <a:spAutoFit/>
          </a:bodyPr>
          <a:lstStyle/>
          <a:p>
            <a:r>
              <a:rPr lang="en-US" sz="2400" b="1" dirty="0" smtClean="0">
                <a:solidFill>
                  <a:srgbClr val="FF0000"/>
                </a:solidFill>
              </a:rPr>
              <a:t>CHÀO MỪNG CÁC EM ĐẾN VỚI TIẾT HỌC NGÀY HÔM NAY</a:t>
            </a:r>
            <a:endParaRPr lang="en-US" sz="2400" b="1" dirty="0">
              <a:solidFill>
                <a:srgbClr val="FF0000"/>
              </a:solidFill>
            </a:endParaRPr>
          </a:p>
        </p:txBody>
      </p:sp>
      <p:pic>
        <p:nvPicPr>
          <p:cNvPr id="1026" name="Picture 2" descr="C:\Users\Admin\Downloads\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46608"/>
            <a:ext cx="7848600" cy="514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0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5791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TIẾT 1: KHÁI QUÁT VỀ NHÀ Ở</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381000" y="675620"/>
            <a:ext cx="44196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II. ĐẶC ĐIỂM CHUNG CỦA NHÀ Ở</a:t>
            </a:r>
            <a:endParaRPr lang="en-US" sz="2000" b="1" dirty="0">
              <a:solidFill>
                <a:srgbClr val="FF0000"/>
              </a:solidFill>
              <a:latin typeface="Times New Roman" pitchFamily="18" charset="0"/>
              <a:cs typeface="Times New Roman" pitchFamily="18" charset="0"/>
            </a:endParaRPr>
          </a:p>
        </p:txBody>
      </p:sp>
      <p:sp>
        <p:nvSpPr>
          <p:cNvPr id="4" name="TextBox 3"/>
          <p:cNvSpPr txBox="1"/>
          <p:nvPr/>
        </p:nvSpPr>
        <p:spPr>
          <a:xfrm>
            <a:off x="846841" y="1088299"/>
            <a:ext cx="1743959" cy="461665"/>
          </a:xfrm>
          <a:prstGeom prst="rect">
            <a:avLst/>
          </a:prstGeom>
          <a:noFill/>
        </p:spPr>
        <p:txBody>
          <a:bodyPr wrap="square" rtlCol="0">
            <a:spAutoFit/>
          </a:bodyPr>
          <a:lstStyle/>
          <a:p>
            <a:r>
              <a:rPr lang="en-US" sz="2400" b="1" dirty="0" smtClean="0">
                <a:solidFill>
                  <a:srgbClr val="FF0000"/>
                </a:solidFill>
              </a:rPr>
              <a:t>1.Cấu </a:t>
            </a:r>
            <a:r>
              <a:rPr lang="en-US" sz="2400" b="1" dirty="0" err="1" smtClean="0">
                <a:solidFill>
                  <a:srgbClr val="FF0000"/>
                </a:solidFill>
              </a:rPr>
              <a:t>tạo</a:t>
            </a:r>
            <a:endParaRPr lang="en-US" sz="2400" b="1" dirty="0">
              <a:solidFill>
                <a:srgbClr val="FF0000"/>
              </a:solidFill>
            </a:endParaRPr>
          </a:p>
        </p:txBody>
      </p:sp>
      <p:sp>
        <p:nvSpPr>
          <p:cNvPr id="5" name="TextBox 4"/>
          <p:cNvSpPr txBox="1"/>
          <p:nvPr/>
        </p:nvSpPr>
        <p:spPr>
          <a:xfrm>
            <a:off x="846841" y="1549964"/>
            <a:ext cx="5638800" cy="461665"/>
          </a:xfrm>
          <a:prstGeom prst="rect">
            <a:avLst/>
          </a:prstGeom>
          <a:noFill/>
        </p:spPr>
        <p:txBody>
          <a:bodyPr wrap="square" rtlCol="0">
            <a:spAutoFit/>
          </a:bodyPr>
          <a:lstStyle/>
          <a:p>
            <a:r>
              <a:rPr lang="en-US" sz="2400" b="1" dirty="0" smtClean="0">
                <a:solidFill>
                  <a:srgbClr val="FF0000"/>
                </a:solidFill>
              </a:rPr>
              <a:t>2. </a:t>
            </a:r>
            <a:r>
              <a:rPr lang="en-US" sz="2400" b="1" dirty="0" err="1" smtClean="0">
                <a:solidFill>
                  <a:srgbClr val="FF0000"/>
                </a:solidFill>
              </a:rPr>
              <a:t>Cách</a:t>
            </a:r>
            <a:r>
              <a:rPr lang="en-US" sz="2400" b="1" dirty="0" smtClean="0">
                <a:solidFill>
                  <a:srgbClr val="FF0000"/>
                </a:solidFill>
              </a:rPr>
              <a:t> </a:t>
            </a:r>
            <a:r>
              <a:rPr lang="en-US" sz="2400" b="1" dirty="0" err="1" smtClean="0">
                <a:solidFill>
                  <a:srgbClr val="FF0000"/>
                </a:solidFill>
              </a:rPr>
              <a:t>bố</a:t>
            </a:r>
            <a:r>
              <a:rPr lang="en-US" sz="2400" b="1" dirty="0" smtClean="0">
                <a:solidFill>
                  <a:srgbClr val="FF0000"/>
                </a:solidFill>
              </a:rPr>
              <a:t> </a:t>
            </a:r>
            <a:r>
              <a:rPr lang="en-US" sz="2400" b="1" dirty="0" err="1" smtClean="0">
                <a:solidFill>
                  <a:srgbClr val="FF0000"/>
                </a:solidFill>
              </a:rPr>
              <a:t>trí</a:t>
            </a:r>
            <a:r>
              <a:rPr lang="en-US" sz="2400" b="1" dirty="0" smtClean="0">
                <a:solidFill>
                  <a:srgbClr val="FF0000"/>
                </a:solidFill>
              </a:rPr>
              <a:t> </a:t>
            </a:r>
            <a:r>
              <a:rPr lang="en-US" sz="2400" b="1" dirty="0" err="1" smtClean="0">
                <a:solidFill>
                  <a:srgbClr val="FF0000"/>
                </a:solidFill>
              </a:rPr>
              <a:t>không</a:t>
            </a:r>
            <a:r>
              <a:rPr lang="en-US" sz="2400" b="1" dirty="0" smtClean="0">
                <a:solidFill>
                  <a:srgbClr val="FF0000"/>
                </a:solidFill>
              </a:rPr>
              <a:t> </a:t>
            </a:r>
            <a:r>
              <a:rPr lang="en-US" sz="2400" b="1" dirty="0" err="1" smtClean="0">
                <a:solidFill>
                  <a:srgbClr val="FF0000"/>
                </a:solidFill>
              </a:rPr>
              <a:t>gian</a:t>
            </a:r>
            <a:r>
              <a:rPr lang="en-US" sz="2400" b="1" dirty="0" smtClean="0">
                <a:solidFill>
                  <a:srgbClr val="FF0000"/>
                </a:solidFill>
              </a:rPr>
              <a:t> </a:t>
            </a:r>
            <a:r>
              <a:rPr lang="en-US" sz="2400" b="1" dirty="0" err="1" smtClean="0">
                <a:solidFill>
                  <a:srgbClr val="FF0000"/>
                </a:solidFill>
              </a:rPr>
              <a:t>bên</a:t>
            </a:r>
            <a:r>
              <a:rPr lang="en-US" sz="2400" b="1" dirty="0" smtClean="0">
                <a:solidFill>
                  <a:srgbClr val="FF0000"/>
                </a:solidFill>
              </a:rPr>
              <a:t> </a:t>
            </a:r>
            <a:r>
              <a:rPr lang="en-US" sz="2400" b="1" dirty="0" err="1" smtClean="0">
                <a:solidFill>
                  <a:srgbClr val="FF0000"/>
                </a:solidFill>
              </a:rPr>
              <a:t>trong</a:t>
            </a:r>
            <a:endParaRPr lang="en-US" sz="2400" b="1" dirty="0">
              <a:solidFill>
                <a:srgbClr val="FF0000"/>
              </a:solidFill>
            </a:endParaRPr>
          </a:p>
        </p:txBody>
      </p:sp>
      <p:pic>
        <p:nvPicPr>
          <p:cNvPr id="6" name="Picture 5">
            <a:extLst>
              <a:ext uri="{FF2B5EF4-FFF2-40B4-BE49-F238E27FC236}">
                <a16:creationId xmlns:a16="http://schemas.microsoft.com/office/drawing/2014/main" xmlns="" id="{13C495F3-4E6B-407E-9636-9BA7330C6CCC}"/>
              </a:ext>
            </a:extLst>
          </p:cNvPr>
          <p:cNvPicPr>
            <a:picLocks noChangeAspect="1"/>
          </p:cNvPicPr>
          <p:nvPr/>
        </p:nvPicPr>
        <p:blipFill>
          <a:blip r:embed="rId2"/>
          <a:stretch>
            <a:fillRect/>
          </a:stretch>
        </p:blipFill>
        <p:spPr>
          <a:xfrm>
            <a:off x="853117" y="2819400"/>
            <a:ext cx="7437765" cy="3743268"/>
          </a:xfrm>
          <a:prstGeom prst="rect">
            <a:avLst/>
          </a:prstGeom>
        </p:spPr>
      </p:pic>
      <p:sp>
        <p:nvSpPr>
          <p:cNvPr id="7" name="TextBox 6"/>
          <p:cNvSpPr txBox="1"/>
          <p:nvPr/>
        </p:nvSpPr>
        <p:spPr>
          <a:xfrm>
            <a:off x="853117" y="2133600"/>
            <a:ext cx="7224083" cy="830997"/>
          </a:xfrm>
          <a:prstGeom prst="rect">
            <a:avLst/>
          </a:prstGeom>
          <a:noFill/>
        </p:spPr>
        <p:txBody>
          <a:bodyPr wrap="square" rtlCol="0">
            <a:spAutoFit/>
          </a:bodyPr>
          <a:lstStyle/>
          <a:p>
            <a:r>
              <a:rPr lang="en-US" sz="2400" dirty="0" err="1" smtClean="0">
                <a:solidFill>
                  <a:srgbClr val="FF0000"/>
                </a:solidFill>
              </a:rPr>
              <a:t>Quan</a:t>
            </a:r>
            <a:r>
              <a:rPr lang="en-US" sz="2400" dirty="0" smtClean="0">
                <a:solidFill>
                  <a:srgbClr val="FF0000"/>
                </a:solidFill>
              </a:rPr>
              <a:t> </a:t>
            </a:r>
            <a:r>
              <a:rPr lang="en-US" sz="2400" dirty="0" err="1" smtClean="0">
                <a:solidFill>
                  <a:srgbClr val="FF0000"/>
                </a:solidFill>
              </a:rPr>
              <a:t>sát</a:t>
            </a:r>
            <a:r>
              <a:rPr lang="en-US" sz="2400" dirty="0" smtClean="0">
                <a:solidFill>
                  <a:srgbClr val="FF0000"/>
                </a:solidFill>
              </a:rPr>
              <a:t> H1.3 </a:t>
            </a:r>
            <a:r>
              <a:rPr lang="en-US" sz="2400" dirty="0" err="1" smtClean="0">
                <a:solidFill>
                  <a:srgbClr val="FF0000"/>
                </a:solidFill>
              </a:rPr>
              <a:t>Nhà</a:t>
            </a:r>
            <a:r>
              <a:rPr lang="en-US" sz="2400" dirty="0" smtClean="0">
                <a:solidFill>
                  <a:srgbClr val="FF0000"/>
                </a:solidFill>
              </a:rPr>
              <a:t> ở </a:t>
            </a:r>
            <a:r>
              <a:rPr lang="en-US" sz="2400" dirty="0" err="1" smtClean="0">
                <a:solidFill>
                  <a:srgbClr val="FF0000"/>
                </a:solidFill>
              </a:rPr>
              <a:t>được</a:t>
            </a:r>
            <a:r>
              <a:rPr lang="en-US" sz="2400" dirty="0" smtClean="0">
                <a:solidFill>
                  <a:srgbClr val="FF0000"/>
                </a:solidFill>
              </a:rPr>
              <a:t> </a:t>
            </a:r>
            <a:r>
              <a:rPr lang="en-US" sz="2400" dirty="0" err="1" smtClean="0">
                <a:solidFill>
                  <a:srgbClr val="FF0000"/>
                </a:solidFill>
              </a:rPr>
              <a:t>phân</a:t>
            </a:r>
            <a:r>
              <a:rPr lang="en-US" sz="2400" dirty="0" smtClean="0">
                <a:solidFill>
                  <a:srgbClr val="FF0000"/>
                </a:solidFill>
              </a:rPr>
              <a:t> chia </a:t>
            </a:r>
            <a:r>
              <a:rPr lang="en-US" sz="2400" dirty="0" err="1" smtClean="0">
                <a:solidFill>
                  <a:srgbClr val="FF0000"/>
                </a:solidFill>
              </a:rPr>
              <a:t>thành</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khu</a:t>
            </a:r>
            <a:r>
              <a:rPr lang="en-US" sz="2400" dirty="0" smtClean="0">
                <a:solidFill>
                  <a:srgbClr val="FF0000"/>
                </a:solidFill>
              </a:rPr>
              <a:t> </a:t>
            </a:r>
            <a:r>
              <a:rPr lang="en-US" sz="2400" dirty="0" err="1" smtClean="0">
                <a:solidFill>
                  <a:srgbClr val="FF0000"/>
                </a:solidFill>
              </a:rPr>
              <a:t>vực</a:t>
            </a:r>
            <a:r>
              <a:rPr lang="en-US" sz="2400" dirty="0" smtClean="0">
                <a:solidFill>
                  <a:srgbClr val="FF0000"/>
                </a:solidFill>
              </a:rPr>
              <a:t> </a:t>
            </a:r>
            <a:r>
              <a:rPr lang="en-US" sz="2400" dirty="0" err="1" smtClean="0">
                <a:solidFill>
                  <a:srgbClr val="FF0000"/>
                </a:solidFill>
              </a:rPr>
              <a:t>chức</a:t>
            </a:r>
            <a:r>
              <a:rPr lang="en-US" sz="2400" dirty="0" smtClean="0">
                <a:solidFill>
                  <a:srgbClr val="FF0000"/>
                </a:solidFill>
              </a:rPr>
              <a:t> </a:t>
            </a:r>
            <a:r>
              <a:rPr lang="en-US" sz="2400" dirty="0" err="1" smtClean="0">
                <a:solidFill>
                  <a:srgbClr val="FF0000"/>
                </a:solidFill>
              </a:rPr>
              <a:t>năng</a:t>
            </a:r>
            <a:r>
              <a:rPr lang="en-US" sz="2400" dirty="0" smtClean="0">
                <a:solidFill>
                  <a:srgbClr val="FF0000"/>
                </a:solidFill>
              </a:rPr>
              <a:t> </a:t>
            </a:r>
            <a:r>
              <a:rPr lang="en-US" sz="2400" dirty="0" err="1" smtClean="0">
                <a:solidFill>
                  <a:srgbClr val="FF0000"/>
                </a:solidFill>
              </a:rPr>
              <a:t>nào</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112031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5791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TIẾT 1: KHÁI QUÁT VỀ NHÀ Ở</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381000" y="675620"/>
            <a:ext cx="44196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II. ĐẶC ĐIỂM CHUNG CỦA NHÀ Ở</a:t>
            </a:r>
            <a:endParaRPr lang="en-US" sz="2000" b="1" dirty="0">
              <a:solidFill>
                <a:srgbClr val="FF0000"/>
              </a:solidFill>
              <a:latin typeface="Times New Roman" pitchFamily="18" charset="0"/>
              <a:cs typeface="Times New Roman" pitchFamily="18" charset="0"/>
            </a:endParaRPr>
          </a:p>
        </p:txBody>
      </p:sp>
      <p:sp>
        <p:nvSpPr>
          <p:cNvPr id="4" name="TextBox 3"/>
          <p:cNvSpPr txBox="1"/>
          <p:nvPr/>
        </p:nvSpPr>
        <p:spPr>
          <a:xfrm>
            <a:off x="846841" y="1088299"/>
            <a:ext cx="1743959" cy="461665"/>
          </a:xfrm>
          <a:prstGeom prst="rect">
            <a:avLst/>
          </a:prstGeom>
          <a:noFill/>
        </p:spPr>
        <p:txBody>
          <a:bodyPr wrap="square" rtlCol="0">
            <a:spAutoFit/>
          </a:bodyPr>
          <a:lstStyle/>
          <a:p>
            <a:r>
              <a:rPr lang="en-US" sz="2400" b="1" dirty="0" smtClean="0">
                <a:solidFill>
                  <a:srgbClr val="FF0000"/>
                </a:solidFill>
              </a:rPr>
              <a:t>1.Cấu </a:t>
            </a:r>
            <a:r>
              <a:rPr lang="en-US" sz="2400" b="1" dirty="0" err="1" smtClean="0">
                <a:solidFill>
                  <a:srgbClr val="FF0000"/>
                </a:solidFill>
              </a:rPr>
              <a:t>tạo</a:t>
            </a:r>
            <a:endParaRPr lang="en-US" sz="2400" b="1" dirty="0">
              <a:solidFill>
                <a:srgbClr val="FF0000"/>
              </a:solidFill>
            </a:endParaRPr>
          </a:p>
        </p:txBody>
      </p:sp>
      <p:sp>
        <p:nvSpPr>
          <p:cNvPr id="5" name="TextBox 4"/>
          <p:cNvSpPr txBox="1"/>
          <p:nvPr/>
        </p:nvSpPr>
        <p:spPr>
          <a:xfrm>
            <a:off x="846841" y="1549964"/>
            <a:ext cx="5638800" cy="461665"/>
          </a:xfrm>
          <a:prstGeom prst="rect">
            <a:avLst/>
          </a:prstGeom>
          <a:noFill/>
        </p:spPr>
        <p:txBody>
          <a:bodyPr wrap="square" rtlCol="0">
            <a:spAutoFit/>
          </a:bodyPr>
          <a:lstStyle/>
          <a:p>
            <a:r>
              <a:rPr lang="en-US" sz="2400" b="1" dirty="0" smtClean="0">
                <a:solidFill>
                  <a:srgbClr val="FF0000"/>
                </a:solidFill>
              </a:rPr>
              <a:t>2. </a:t>
            </a:r>
            <a:r>
              <a:rPr lang="en-US" sz="2400" b="1" dirty="0" err="1" smtClean="0">
                <a:solidFill>
                  <a:srgbClr val="FF0000"/>
                </a:solidFill>
              </a:rPr>
              <a:t>Cách</a:t>
            </a:r>
            <a:r>
              <a:rPr lang="en-US" sz="2400" b="1" dirty="0" smtClean="0">
                <a:solidFill>
                  <a:srgbClr val="FF0000"/>
                </a:solidFill>
              </a:rPr>
              <a:t> </a:t>
            </a:r>
            <a:r>
              <a:rPr lang="en-US" sz="2400" b="1" dirty="0" err="1" smtClean="0">
                <a:solidFill>
                  <a:srgbClr val="FF0000"/>
                </a:solidFill>
              </a:rPr>
              <a:t>bố</a:t>
            </a:r>
            <a:r>
              <a:rPr lang="en-US" sz="2400" b="1" dirty="0" smtClean="0">
                <a:solidFill>
                  <a:srgbClr val="FF0000"/>
                </a:solidFill>
              </a:rPr>
              <a:t> </a:t>
            </a:r>
            <a:r>
              <a:rPr lang="en-US" sz="2400" b="1" dirty="0" err="1" smtClean="0">
                <a:solidFill>
                  <a:srgbClr val="FF0000"/>
                </a:solidFill>
              </a:rPr>
              <a:t>trí</a:t>
            </a:r>
            <a:r>
              <a:rPr lang="en-US" sz="2400" b="1" dirty="0" smtClean="0">
                <a:solidFill>
                  <a:srgbClr val="FF0000"/>
                </a:solidFill>
              </a:rPr>
              <a:t> </a:t>
            </a:r>
            <a:r>
              <a:rPr lang="en-US" sz="2400" b="1" dirty="0" err="1" smtClean="0">
                <a:solidFill>
                  <a:srgbClr val="FF0000"/>
                </a:solidFill>
              </a:rPr>
              <a:t>không</a:t>
            </a:r>
            <a:r>
              <a:rPr lang="en-US" sz="2400" b="1" dirty="0" smtClean="0">
                <a:solidFill>
                  <a:srgbClr val="FF0000"/>
                </a:solidFill>
              </a:rPr>
              <a:t> </a:t>
            </a:r>
            <a:r>
              <a:rPr lang="en-US" sz="2400" b="1" dirty="0" err="1" smtClean="0">
                <a:solidFill>
                  <a:srgbClr val="FF0000"/>
                </a:solidFill>
              </a:rPr>
              <a:t>gian</a:t>
            </a:r>
            <a:r>
              <a:rPr lang="en-US" sz="2400" b="1" dirty="0" smtClean="0">
                <a:solidFill>
                  <a:srgbClr val="FF0000"/>
                </a:solidFill>
              </a:rPr>
              <a:t> </a:t>
            </a:r>
            <a:r>
              <a:rPr lang="en-US" sz="2400" b="1" dirty="0" err="1" smtClean="0">
                <a:solidFill>
                  <a:srgbClr val="FF0000"/>
                </a:solidFill>
              </a:rPr>
              <a:t>bên</a:t>
            </a:r>
            <a:r>
              <a:rPr lang="en-US" sz="2400" b="1" dirty="0" smtClean="0">
                <a:solidFill>
                  <a:srgbClr val="FF0000"/>
                </a:solidFill>
              </a:rPr>
              <a:t> </a:t>
            </a:r>
            <a:r>
              <a:rPr lang="en-US" sz="2400" b="1" dirty="0" err="1" smtClean="0">
                <a:solidFill>
                  <a:srgbClr val="FF0000"/>
                </a:solidFill>
              </a:rPr>
              <a:t>trong</a:t>
            </a:r>
            <a:endParaRPr lang="en-US" sz="2400" b="1" dirty="0">
              <a:solidFill>
                <a:srgbClr val="FF0000"/>
              </a:solidFill>
            </a:endParaRPr>
          </a:p>
        </p:txBody>
      </p:sp>
      <p:sp>
        <p:nvSpPr>
          <p:cNvPr id="8" name="TextBox 7"/>
          <p:cNvSpPr txBox="1"/>
          <p:nvPr/>
        </p:nvSpPr>
        <p:spPr>
          <a:xfrm>
            <a:off x="1447800" y="2133600"/>
            <a:ext cx="6019800" cy="2308324"/>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chia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cúng</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ngơi</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4208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mau-phong-sinh-hoat-chung-dep-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581400"/>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9" descr="Top-20-mau-dao-dep-dep-va-hien-dai-nhat-202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1" descr="8375cd597b8b62ebeac28406d1bb0b2e-1800w-1200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57600"/>
            <a:ext cx="2514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3" descr="thiet-ke-phong-ngu-dep-hien-dai-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76200"/>
            <a:ext cx="2895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4" descr="phong-tho-chung-cu-3.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3" y="0"/>
            <a:ext cx="2971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6" descr="thiet-ke-noi-that-vinhomes-118m2-ntcc170110-phong-ngu-nho-13-decox-desig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657600"/>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7"/>
          <p:cNvSpPr txBox="1">
            <a:spLocks noChangeArrowheads="1"/>
          </p:cNvSpPr>
          <p:nvPr/>
        </p:nvSpPr>
        <p:spPr bwMode="auto">
          <a:xfrm>
            <a:off x="304800" y="32766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000"/>
              <a:t>Quan sát hình và nhận biết những khu vực chức năng nào trong ngôi nhà?</a:t>
            </a:r>
          </a:p>
        </p:txBody>
      </p:sp>
      <p:sp>
        <p:nvSpPr>
          <p:cNvPr id="9" name="Oval 37"/>
          <p:cNvSpPr>
            <a:spLocks noChangeArrowheads="1"/>
          </p:cNvSpPr>
          <p:nvPr/>
        </p:nvSpPr>
        <p:spPr bwMode="auto">
          <a:xfrm>
            <a:off x="2438400" y="6096000"/>
            <a:ext cx="466725" cy="411163"/>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t>D</a:t>
            </a:r>
          </a:p>
        </p:txBody>
      </p:sp>
      <p:sp>
        <p:nvSpPr>
          <p:cNvPr id="10" name="Oval 37"/>
          <p:cNvSpPr>
            <a:spLocks noChangeArrowheads="1"/>
          </p:cNvSpPr>
          <p:nvPr/>
        </p:nvSpPr>
        <p:spPr bwMode="auto">
          <a:xfrm>
            <a:off x="3733800" y="3733800"/>
            <a:ext cx="466725" cy="411163"/>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t>E</a:t>
            </a:r>
          </a:p>
        </p:txBody>
      </p:sp>
      <p:sp>
        <p:nvSpPr>
          <p:cNvPr id="11" name="Oval 37"/>
          <p:cNvSpPr>
            <a:spLocks noChangeArrowheads="1"/>
          </p:cNvSpPr>
          <p:nvPr/>
        </p:nvSpPr>
        <p:spPr bwMode="auto">
          <a:xfrm>
            <a:off x="2286000" y="2667000"/>
            <a:ext cx="466725" cy="411163"/>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t>A</a:t>
            </a:r>
          </a:p>
        </p:txBody>
      </p:sp>
      <p:sp>
        <p:nvSpPr>
          <p:cNvPr id="12" name="Oval 37"/>
          <p:cNvSpPr>
            <a:spLocks noChangeArrowheads="1"/>
          </p:cNvSpPr>
          <p:nvPr/>
        </p:nvSpPr>
        <p:spPr bwMode="auto">
          <a:xfrm>
            <a:off x="8458200" y="4724400"/>
            <a:ext cx="466725" cy="411163"/>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t>G</a:t>
            </a:r>
          </a:p>
        </p:txBody>
      </p:sp>
      <p:sp>
        <p:nvSpPr>
          <p:cNvPr id="13" name="Oval 37"/>
          <p:cNvSpPr>
            <a:spLocks noChangeArrowheads="1"/>
          </p:cNvSpPr>
          <p:nvPr/>
        </p:nvSpPr>
        <p:spPr bwMode="auto">
          <a:xfrm>
            <a:off x="4419600" y="1447800"/>
            <a:ext cx="466725" cy="411163"/>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t>B</a:t>
            </a:r>
          </a:p>
        </p:txBody>
      </p:sp>
      <p:sp>
        <p:nvSpPr>
          <p:cNvPr id="14" name="Oval 37"/>
          <p:cNvSpPr>
            <a:spLocks noChangeArrowheads="1"/>
          </p:cNvSpPr>
          <p:nvPr/>
        </p:nvSpPr>
        <p:spPr bwMode="auto">
          <a:xfrm>
            <a:off x="7772400" y="304800"/>
            <a:ext cx="466725" cy="411163"/>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t>C</a:t>
            </a:r>
          </a:p>
        </p:txBody>
      </p:sp>
      <p:sp>
        <p:nvSpPr>
          <p:cNvPr id="15" name="Text Box 2"/>
          <p:cNvSpPr txBox="1">
            <a:spLocks noChangeArrowheads="1"/>
          </p:cNvSpPr>
          <p:nvPr/>
        </p:nvSpPr>
        <p:spPr bwMode="auto">
          <a:xfrm>
            <a:off x="0" y="2590800"/>
            <a:ext cx="1981200" cy="584200"/>
          </a:xfrm>
          <a:prstGeom prst="rect">
            <a:avLst/>
          </a:prstGeom>
          <a:solidFill>
            <a:srgbClr val="FFFFFF"/>
          </a:solidFill>
          <a:ln w="9525">
            <a:solidFill>
              <a:srgbClr val="000000"/>
            </a:solidFill>
            <a:miter lim="800000"/>
            <a:headEnd/>
            <a:tailEnd/>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Aft>
                <a:spcPts val="1000"/>
              </a:spcAft>
            </a:pPr>
            <a:r>
              <a:rPr lang="en-US" altLang="en-US" sz="1800" dirty="0" err="1">
                <a:latin typeface="Calibri" pitchFamily="34" charset="0"/>
              </a:rPr>
              <a:t>Khu</a:t>
            </a:r>
            <a:r>
              <a:rPr lang="en-US" altLang="en-US" sz="1800" dirty="0">
                <a:latin typeface="Calibri" pitchFamily="34" charset="0"/>
              </a:rPr>
              <a:t> </a:t>
            </a:r>
            <a:r>
              <a:rPr lang="en-US" altLang="en-US" sz="1800" dirty="0" err="1">
                <a:latin typeface="Calibri" pitchFamily="34" charset="0"/>
              </a:rPr>
              <a:t>vực</a:t>
            </a:r>
            <a:r>
              <a:rPr lang="en-US" altLang="en-US" sz="1800" dirty="0">
                <a:latin typeface="Calibri" pitchFamily="34" charset="0"/>
              </a:rPr>
              <a:t> </a:t>
            </a:r>
            <a:r>
              <a:rPr lang="en-US" altLang="en-US" sz="1800" dirty="0" err="1">
                <a:latin typeface="Calibri" pitchFamily="34" charset="0"/>
              </a:rPr>
              <a:t>thờ</a:t>
            </a:r>
            <a:r>
              <a:rPr lang="en-US" altLang="en-US" sz="1800" dirty="0">
                <a:latin typeface="Calibri" pitchFamily="34" charset="0"/>
              </a:rPr>
              <a:t> </a:t>
            </a:r>
            <a:r>
              <a:rPr lang="en-US" altLang="en-US" sz="1800" dirty="0" err="1">
                <a:latin typeface="Calibri" pitchFamily="34" charset="0"/>
              </a:rPr>
              <a:t>cúng</a:t>
            </a:r>
            <a:endParaRPr lang="en-US" altLang="en-US" dirty="0"/>
          </a:p>
        </p:txBody>
      </p:sp>
      <p:sp>
        <p:nvSpPr>
          <p:cNvPr id="16" name="Text Box 2"/>
          <p:cNvSpPr txBox="1">
            <a:spLocks noChangeArrowheads="1"/>
          </p:cNvSpPr>
          <p:nvPr/>
        </p:nvSpPr>
        <p:spPr bwMode="auto">
          <a:xfrm>
            <a:off x="3505200" y="2514600"/>
            <a:ext cx="2133600" cy="584200"/>
          </a:xfrm>
          <a:prstGeom prst="rect">
            <a:avLst/>
          </a:prstGeom>
          <a:solidFill>
            <a:srgbClr val="FFFFFF"/>
          </a:solidFill>
          <a:ln w="9525">
            <a:solidFill>
              <a:srgbClr val="000000"/>
            </a:solidFill>
            <a:miter lim="800000"/>
            <a:headEnd/>
            <a:tailEnd/>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Aft>
                <a:spcPts val="1000"/>
              </a:spcAft>
            </a:pPr>
            <a:r>
              <a:rPr lang="en-US" altLang="en-US" sz="1800">
                <a:latin typeface="Calibri" pitchFamily="34" charset="0"/>
              </a:rPr>
              <a:t>Khu vực nấu ăn</a:t>
            </a:r>
            <a:endParaRPr lang="en-US" altLang="en-US"/>
          </a:p>
        </p:txBody>
      </p:sp>
      <p:sp>
        <p:nvSpPr>
          <p:cNvPr id="17" name="Text Box 2"/>
          <p:cNvSpPr txBox="1">
            <a:spLocks noChangeArrowheads="1"/>
          </p:cNvSpPr>
          <p:nvPr/>
        </p:nvSpPr>
        <p:spPr bwMode="auto">
          <a:xfrm>
            <a:off x="6781800" y="2667000"/>
            <a:ext cx="2171700" cy="369888"/>
          </a:xfrm>
          <a:prstGeom prst="rect">
            <a:avLst/>
          </a:prstGeom>
          <a:solidFill>
            <a:srgbClr val="FFFFFF"/>
          </a:solidFill>
          <a:ln w="9525">
            <a:solidFill>
              <a:srgbClr val="000000"/>
            </a:solidFill>
            <a:miter lim="800000"/>
            <a:headEnd/>
            <a:tailEnd/>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Aft>
                <a:spcPts val="1000"/>
              </a:spcAft>
            </a:pPr>
            <a:r>
              <a:rPr lang="en-US" altLang="en-US" sz="1800">
                <a:latin typeface="Calibri" pitchFamily="34" charset="0"/>
              </a:rPr>
              <a:t>Khu vực nghỉ ngơi</a:t>
            </a:r>
            <a:endParaRPr lang="en-US" altLang="en-US" sz="1800"/>
          </a:p>
        </p:txBody>
      </p:sp>
      <p:sp>
        <p:nvSpPr>
          <p:cNvPr id="18" name="Text Box 2"/>
          <p:cNvSpPr txBox="1">
            <a:spLocks noChangeArrowheads="1"/>
          </p:cNvSpPr>
          <p:nvPr/>
        </p:nvSpPr>
        <p:spPr bwMode="auto">
          <a:xfrm>
            <a:off x="228600" y="5791200"/>
            <a:ext cx="1828800" cy="369888"/>
          </a:xfrm>
          <a:prstGeom prst="rect">
            <a:avLst/>
          </a:prstGeom>
          <a:solidFill>
            <a:srgbClr val="FFFFFF"/>
          </a:solidFill>
          <a:ln w="9525">
            <a:solidFill>
              <a:srgbClr val="000000"/>
            </a:solidFill>
            <a:miter lim="800000"/>
            <a:headEnd/>
            <a:tailEnd/>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Aft>
                <a:spcPts val="1000"/>
              </a:spcAft>
            </a:pPr>
            <a:r>
              <a:rPr lang="en-US" altLang="en-US" sz="1800">
                <a:latin typeface="Calibri" pitchFamily="34" charset="0"/>
              </a:rPr>
              <a:t>Khu vực học tập</a:t>
            </a:r>
            <a:endParaRPr lang="en-US" altLang="en-US" sz="1800"/>
          </a:p>
        </p:txBody>
      </p:sp>
      <p:sp>
        <p:nvSpPr>
          <p:cNvPr id="19" name="Text Box 2"/>
          <p:cNvSpPr txBox="1">
            <a:spLocks noChangeArrowheads="1"/>
          </p:cNvSpPr>
          <p:nvPr/>
        </p:nvSpPr>
        <p:spPr bwMode="auto">
          <a:xfrm>
            <a:off x="3276600" y="4267200"/>
            <a:ext cx="2209800" cy="584200"/>
          </a:xfrm>
          <a:prstGeom prst="rect">
            <a:avLst/>
          </a:prstGeom>
          <a:solidFill>
            <a:srgbClr val="FFFFFF"/>
          </a:solidFill>
          <a:ln w="9525">
            <a:solidFill>
              <a:srgbClr val="000000"/>
            </a:solidFill>
            <a:miter lim="800000"/>
            <a:headEnd/>
            <a:tailEnd/>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Aft>
                <a:spcPts val="1000"/>
              </a:spcAft>
            </a:pPr>
            <a:r>
              <a:rPr lang="en-US" altLang="en-US" sz="1800">
                <a:latin typeface="Calibri" pitchFamily="34" charset="0"/>
              </a:rPr>
              <a:t>Khu  vực vệ sinh</a:t>
            </a:r>
            <a:endParaRPr lang="en-US" altLang="en-US"/>
          </a:p>
        </p:txBody>
      </p:sp>
      <p:sp>
        <p:nvSpPr>
          <p:cNvPr id="20" name="Text Box 2"/>
          <p:cNvSpPr txBox="1">
            <a:spLocks noChangeArrowheads="1"/>
          </p:cNvSpPr>
          <p:nvPr/>
        </p:nvSpPr>
        <p:spPr bwMode="auto">
          <a:xfrm>
            <a:off x="6172200" y="3810000"/>
            <a:ext cx="2590800" cy="369888"/>
          </a:xfrm>
          <a:prstGeom prst="rect">
            <a:avLst/>
          </a:prstGeom>
          <a:solidFill>
            <a:srgbClr val="FFFFFF"/>
          </a:solidFill>
          <a:ln w="9525">
            <a:solidFill>
              <a:srgbClr val="000000"/>
            </a:solidFill>
            <a:miter lim="800000"/>
            <a:headEnd/>
            <a:tailEnd/>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Aft>
                <a:spcPts val="1000"/>
              </a:spcAft>
            </a:pPr>
            <a:r>
              <a:rPr lang="en-US" altLang="en-US" sz="1800">
                <a:latin typeface="Calibri" pitchFamily="34" charset="0"/>
              </a:rPr>
              <a:t>Khu sinh hoạt chung</a:t>
            </a:r>
            <a:endParaRPr lang="en-US" altLang="en-US" sz="1800"/>
          </a:p>
        </p:txBody>
      </p:sp>
    </p:spTree>
    <p:extLst>
      <p:ext uri="{BB962C8B-B14F-4D97-AF65-F5344CB8AC3E}">
        <p14:creationId xmlns:p14="http://schemas.microsoft.com/office/powerpoint/2010/main" val="614409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linds(horizontal)">
                                      <p:cBhvr>
                                        <p:cTn id="7" dur="500"/>
                                        <p:tgtEl>
                                          <p:spTgt spid="92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blinds(horizontal)">
                                      <p:cBhvr>
                                        <p:cTn id="13" dur="500"/>
                                        <p:tgtEl>
                                          <p:spTgt spid="92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nodeType="withEffect">
                                  <p:stCondLst>
                                    <p:cond delay="0"/>
                                  </p:stCondLst>
                                  <p:childTnLst>
                                    <p:set>
                                      <p:cBhvr>
                                        <p:cTn id="18" dur="1" fill="hold">
                                          <p:stCondLst>
                                            <p:cond delay="0"/>
                                          </p:stCondLst>
                                        </p:cTn>
                                        <p:tgtEl>
                                          <p:spTgt spid="9221"/>
                                        </p:tgtEl>
                                        <p:attrNameLst>
                                          <p:attrName>style.visibility</p:attrName>
                                        </p:attrNameLst>
                                      </p:cBhvr>
                                      <p:to>
                                        <p:strVal val="visible"/>
                                      </p:to>
                                    </p:set>
                                    <p:animEffect transition="in" filter="blinds(horizontal)">
                                      <p:cBhvr>
                                        <p:cTn id="19" dur="500"/>
                                        <p:tgtEl>
                                          <p:spTgt spid="922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nodeType="withEffect">
                                  <p:stCondLst>
                                    <p:cond delay="0"/>
                                  </p:stCondLst>
                                  <p:childTnLst>
                                    <p:set>
                                      <p:cBhvr>
                                        <p:cTn id="24" dur="1" fill="hold">
                                          <p:stCondLst>
                                            <p:cond delay="0"/>
                                          </p:stCondLst>
                                        </p:cTn>
                                        <p:tgtEl>
                                          <p:spTgt spid="9223"/>
                                        </p:tgtEl>
                                        <p:attrNameLst>
                                          <p:attrName>style.visibility</p:attrName>
                                        </p:attrNameLst>
                                      </p:cBhvr>
                                      <p:to>
                                        <p:strVal val="visible"/>
                                      </p:to>
                                    </p:set>
                                    <p:animEffect transition="in" filter="blinds(horizontal)">
                                      <p:cBhvr>
                                        <p:cTn id="25" dur="500"/>
                                        <p:tgtEl>
                                          <p:spTgt spid="922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nodeType="withEffect">
                                  <p:stCondLst>
                                    <p:cond delay="0"/>
                                  </p:stCondLst>
                                  <p:childTnLst>
                                    <p:set>
                                      <p:cBhvr>
                                        <p:cTn id="30" dur="1" fill="hold">
                                          <p:stCondLst>
                                            <p:cond delay="0"/>
                                          </p:stCondLst>
                                        </p:cTn>
                                        <p:tgtEl>
                                          <p:spTgt spid="9220"/>
                                        </p:tgtEl>
                                        <p:attrNameLst>
                                          <p:attrName>style.visibility</p:attrName>
                                        </p:attrNameLst>
                                      </p:cBhvr>
                                      <p:to>
                                        <p:strVal val="visible"/>
                                      </p:to>
                                    </p:set>
                                    <p:animEffect transition="in" filter="blinds(horizontal)">
                                      <p:cBhvr>
                                        <p:cTn id="31" dur="500"/>
                                        <p:tgtEl>
                                          <p:spTgt spid="92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par>
                                <p:cTn id="35" presetID="3" presetClass="entr" presetSubtype="10" fill="hold" nodeType="withEffect">
                                  <p:stCondLst>
                                    <p:cond delay="0"/>
                                  </p:stCondLst>
                                  <p:childTnLst>
                                    <p:set>
                                      <p:cBhvr>
                                        <p:cTn id="36" dur="1" fill="hold">
                                          <p:stCondLst>
                                            <p:cond delay="0"/>
                                          </p:stCondLst>
                                        </p:cTn>
                                        <p:tgtEl>
                                          <p:spTgt spid="9218"/>
                                        </p:tgtEl>
                                        <p:attrNameLst>
                                          <p:attrName>style.visibility</p:attrName>
                                        </p:attrNameLst>
                                      </p:cBhvr>
                                      <p:to>
                                        <p:strVal val="visible"/>
                                      </p:to>
                                    </p:set>
                                    <p:animEffect transition="in" filter="blinds(horizontal)">
                                      <p:cBhvr>
                                        <p:cTn id="37" dur="500"/>
                                        <p:tgtEl>
                                          <p:spTgt spid="921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plus(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plus(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plus(in)">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plus(in)">
                                      <p:cBhvr>
                                        <p:cTn id="60" dur="2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3"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plus(in)">
                                      <p:cBhvr>
                                        <p:cTn id="65" dur="2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3" presetClass="entr" presetSubtype="16"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plus(in)">
                                      <p:cBhvr>
                                        <p:cTn id="7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19784"/>
            <a:ext cx="26670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CỦNG CỐ</a:t>
            </a:r>
            <a:endParaRPr lang="en-US" sz="36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0638AE69-5DBF-4CCF-834B-F0048441C822}"/>
              </a:ext>
            </a:extLst>
          </p:cNvPr>
          <p:cNvSpPr txBox="1"/>
          <p:nvPr/>
        </p:nvSpPr>
        <p:spPr>
          <a:xfrm>
            <a:off x="304800" y="1644134"/>
            <a:ext cx="102439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990600" y="966115"/>
            <a:ext cx="5715000" cy="461665"/>
          </a:xfrm>
          <a:prstGeom prst="rect">
            <a:avLst/>
          </a:prstGeom>
          <a:noFill/>
        </p:spPr>
        <p:txBody>
          <a:bodyPr wrap="square" rtlCol="0">
            <a:spAutoFit/>
          </a:bodyPr>
          <a:lstStyle/>
          <a:p>
            <a:r>
              <a:rPr lang="en-US" sz="2400" b="1" dirty="0" err="1" smtClean="0">
                <a:solidFill>
                  <a:srgbClr val="FF0000"/>
                </a:solidFill>
              </a:rPr>
              <a:t>Chọn</a:t>
            </a:r>
            <a:r>
              <a:rPr lang="en-US" sz="2400" b="1" dirty="0" smtClean="0">
                <a:solidFill>
                  <a:srgbClr val="FF0000"/>
                </a:solidFill>
              </a:rPr>
              <a:t> </a:t>
            </a:r>
            <a:r>
              <a:rPr lang="en-US" sz="2400" b="1" dirty="0" err="1" smtClean="0">
                <a:solidFill>
                  <a:srgbClr val="FF0000"/>
                </a:solidFill>
              </a:rPr>
              <a:t>đáp</a:t>
            </a:r>
            <a:r>
              <a:rPr lang="en-US" sz="2400" b="1" dirty="0" smtClean="0">
                <a:solidFill>
                  <a:srgbClr val="FF0000"/>
                </a:solidFill>
              </a:rPr>
              <a:t> </a:t>
            </a:r>
            <a:r>
              <a:rPr lang="en-US" sz="2400" b="1" dirty="0" err="1" smtClean="0">
                <a:solidFill>
                  <a:srgbClr val="FF0000"/>
                </a:solidFill>
              </a:rPr>
              <a:t>án</a:t>
            </a:r>
            <a:r>
              <a:rPr lang="en-US" sz="2400" b="1" dirty="0" smtClean="0">
                <a:solidFill>
                  <a:srgbClr val="FF0000"/>
                </a:solidFill>
              </a:rPr>
              <a:t> </a:t>
            </a:r>
            <a:r>
              <a:rPr lang="en-US" sz="2400" b="1" dirty="0" err="1" smtClean="0">
                <a:solidFill>
                  <a:srgbClr val="FF0000"/>
                </a:solidFill>
              </a:rPr>
              <a:t>đúng</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a:t>
            </a:r>
            <a:r>
              <a:rPr lang="en-US" sz="2400" b="1" dirty="0" err="1" smtClean="0">
                <a:solidFill>
                  <a:srgbClr val="FF0000"/>
                </a:solidFill>
              </a:rPr>
              <a:t>những</a:t>
            </a:r>
            <a:r>
              <a:rPr lang="en-US" sz="2400" b="1" dirty="0" smtClean="0">
                <a:solidFill>
                  <a:srgbClr val="FF0000"/>
                </a:solidFill>
              </a:rPr>
              <a:t> </a:t>
            </a:r>
            <a:r>
              <a:rPr lang="en-US" sz="2400" b="1" dirty="0" err="1" smtClean="0">
                <a:solidFill>
                  <a:srgbClr val="FF0000"/>
                </a:solidFill>
              </a:rPr>
              <a:t>câu</a:t>
            </a:r>
            <a:r>
              <a:rPr lang="en-US" sz="2400" b="1" dirty="0" smtClean="0">
                <a:solidFill>
                  <a:srgbClr val="FF0000"/>
                </a:solidFill>
              </a:rPr>
              <a:t> </a:t>
            </a:r>
            <a:r>
              <a:rPr lang="en-US" sz="2400" b="1" dirty="0" err="1" smtClean="0">
                <a:solidFill>
                  <a:srgbClr val="FF0000"/>
                </a:solidFill>
              </a:rPr>
              <a:t>sau</a:t>
            </a:r>
            <a:r>
              <a:rPr lang="en-US" sz="2400" b="1" dirty="0" smtClean="0">
                <a:solidFill>
                  <a:srgbClr val="FF0000"/>
                </a:solidFill>
              </a:rPr>
              <a:t>:</a:t>
            </a:r>
            <a:endParaRPr lang="en-US" sz="2400" b="1" dirty="0">
              <a:solidFill>
                <a:srgbClr val="FF0000"/>
              </a:solidFill>
            </a:endParaRPr>
          </a:p>
        </p:txBody>
      </p:sp>
      <p:sp>
        <p:nvSpPr>
          <p:cNvPr id="5" name="TextBox 4">
            <a:extLst>
              <a:ext uri="{FF2B5EF4-FFF2-40B4-BE49-F238E27FC236}">
                <a16:creationId xmlns:a16="http://schemas.microsoft.com/office/drawing/2014/main" xmlns="" id="{84E8B693-EE50-4392-AF9F-724657B78992}"/>
              </a:ext>
            </a:extLst>
          </p:cNvPr>
          <p:cNvSpPr txBox="1"/>
          <p:nvPr/>
        </p:nvSpPr>
        <p:spPr>
          <a:xfrm>
            <a:off x="685800" y="2133599"/>
            <a:ext cx="8001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 Là công trình được xây dựng với mục đích để ở, bảo vệ con người trước những tác động xấu của thiên nhiên và xã hội, phục vụ các nhu cầu sinh hoạt của cá nhân hoặc hộ gia đình.</a:t>
            </a:r>
            <a:endParaRPr kumimoji="0" lang="vi-VN"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E00E381-321B-48A7-8C44-310D97D40D14}"/>
              </a:ext>
            </a:extLst>
          </p:cNvPr>
          <p:cNvSpPr txBox="1"/>
          <p:nvPr/>
        </p:nvSpPr>
        <p:spPr>
          <a:xfrm>
            <a:off x="710665" y="3333928"/>
            <a:ext cx="80258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pt-B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Là </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 trình được xây dựng với mục đích không để ở, bảo vệ con người trước những tác động xấu của thiên nhiên và xã hội, phục vụ các nhu cầu sinh hoạt của cá nhân hoặc hộ gia đình.</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812815F-7DA3-432E-A0CD-F03FF0B44D45}"/>
              </a:ext>
            </a:extLst>
          </p:cNvPr>
          <p:cNvSpPr txBox="1"/>
          <p:nvPr/>
        </p:nvSpPr>
        <p:spPr>
          <a:xfrm>
            <a:off x="710665" y="4876800"/>
            <a:ext cx="809045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pt-B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 công trình được xây dựng với mục đích để ở, bảo vệ con người trước những tác động xấu của thiên nhiên và xã hội, không phục vụ các nhu cầu sinh hoạt của cá nhân hoặc hộ gia đình.</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Oval 7"/>
          <p:cNvSpPr/>
          <p:nvPr/>
        </p:nvSpPr>
        <p:spPr>
          <a:xfrm>
            <a:off x="685800" y="22098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77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19784"/>
            <a:ext cx="26670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CỦNG CỐ</a:t>
            </a:r>
            <a:endParaRPr lang="en-US" sz="3600" b="1" dirty="0">
              <a:solidFill>
                <a:srgbClr val="FF0000"/>
              </a:solidFill>
              <a:latin typeface="Times New Roman" pitchFamily="18" charset="0"/>
              <a:cs typeface="Times New Roman" pitchFamily="18" charset="0"/>
            </a:endParaRPr>
          </a:p>
        </p:txBody>
      </p:sp>
      <p:sp>
        <p:nvSpPr>
          <p:cNvPr id="4" name="TextBox 3"/>
          <p:cNvSpPr txBox="1"/>
          <p:nvPr/>
        </p:nvSpPr>
        <p:spPr>
          <a:xfrm>
            <a:off x="990600" y="966115"/>
            <a:ext cx="5715000" cy="461665"/>
          </a:xfrm>
          <a:prstGeom prst="rect">
            <a:avLst/>
          </a:prstGeom>
          <a:noFill/>
        </p:spPr>
        <p:txBody>
          <a:bodyPr wrap="square" rtlCol="0">
            <a:spAutoFit/>
          </a:bodyPr>
          <a:lstStyle/>
          <a:p>
            <a:r>
              <a:rPr lang="en-US" sz="2400" b="1" dirty="0" err="1" smtClean="0">
                <a:solidFill>
                  <a:srgbClr val="FF0000"/>
                </a:solidFill>
              </a:rPr>
              <a:t>Chọn</a:t>
            </a:r>
            <a:r>
              <a:rPr lang="en-US" sz="2400" b="1" dirty="0" smtClean="0">
                <a:solidFill>
                  <a:srgbClr val="FF0000"/>
                </a:solidFill>
              </a:rPr>
              <a:t> </a:t>
            </a:r>
            <a:r>
              <a:rPr lang="en-US" sz="2400" b="1" dirty="0" err="1" smtClean="0">
                <a:solidFill>
                  <a:srgbClr val="FF0000"/>
                </a:solidFill>
              </a:rPr>
              <a:t>đáp</a:t>
            </a:r>
            <a:r>
              <a:rPr lang="en-US" sz="2400" b="1" dirty="0" smtClean="0">
                <a:solidFill>
                  <a:srgbClr val="FF0000"/>
                </a:solidFill>
              </a:rPr>
              <a:t> </a:t>
            </a:r>
            <a:r>
              <a:rPr lang="en-US" sz="2400" b="1" dirty="0" err="1" smtClean="0">
                <a:solidFill>
                  <a:srgbClr val="FF0000"/>
                </a:solidFill>
              </a:rPr>
              <a:t>án</a:t>
            </a:r>
            <a:r>
              <a:rPr lang="en-US" sz="2400" b="1" dirty="0" smtClean="0">
                <a:solidFill>
                  <a:srgbClr val="FF0000"/>
                </a:solidFill>
              </a:rPr>
              <a:t> </a:t>
            </a:r>
            <a:r>
              <a:rPr lang="en-US" sz="2400" b="1" dirty="0" err="1" smtClean="0">
                <a:solidFill>
                  <a:srgbClr val="FF0000"/>
                </a:solidFill>
              </a:rPr>
              <a:t>đúng</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a:t>
            </a:r>
            <a:r>
              <a:rPr lang="en-US" sz="2400" b="1" dirty="0" err="1" smtClean="0">
                <a:solidFill>
                  <a:srgbClr val="FF0000"/>
                </a:solidFill>
              </a:rPr>
              <a:t>những</a:t>
            </a:r>
            <a:r>
              <a:rPr lang="en-US" sz="2400" b="1" dirty="0" smtClean="0">
                <a:solidFill>
                  <a:srgbClr val="FF0000"/>
                </a:solidFill>
              </a:rPr>
              <a:t> </a:t>
            </a:r>
            <a:r>
              <a:rPr lang="en-US" sz="2400" b="1" dirty="0" err="1" smtClean="0">
                <a:solidFill>
                  <a:srgbClr val="FF0000"/>
                </a:solidFill>
              </a:rPr>
              <a:t>câu</a:t>
            </a:r>
            <a:r>
              <a:rPr lang="en-US" sz="2400" b="1" dirty="0" smtClean="0">
                <a:solidFill>
                  <a:srgbClr val="FF0000"/>
                </a:solidFill>
              </a:rPr>
              <a:t> </a:t>
            </a:r>
            <a:r>
              <a:rPr lang="en-US" sz="2400" b="1" dirty="0" err="1" smtClean="0">
                <a:solidFill>
                  <a:srgbClr val="FF0000"/>
                </a:solidFill>
              </a:rPr>
              <a:t>sau</a:t>
            </a:r>
            <a:r>
              <a:rPr lang="en-US" sz="2400" b="1" dirty="0" smtClean="0">
                <a:solidFill>
                  <a:srgbClr val="FF0000"/>
                </a:solidFill>
              </a:rPr>
              <a:t>:</a:t>
            </a:r>
            <a:endParaRPr lang="en-US" sz="2400" b="1" dirty="0">
              <a:solidFill>
                <a:srgbClr val="FF0000"/>
              </a:solidFill>
            </a:endParaRPr>
          </a:p>
        </p:txBody>
      </p:sp>
      <p:sp>
        <p:nvSpPr>
          <p:cNvPr id="5" name="TextBox 4">
            <a:extLst>
              <a:ext uri="{FF2B5EF4-FFF2-40B4-BE49-F238E27FC236}">
                <a16:creationId xmlns:a16="http://schemas.microsoft.com/office/drawing/2014/main" xmlns="" id="{D590D766-394C-485F-B95A-6199585BCB3B}"/>
              </a:ext>
            </a:extLst>
          </p:cNvPr>
          <p:cNvSpPr txBox="1"/>
          <p:nvPr/>
        </p:nvSpPr>
        <p:spPr>
          <a:xfrm>
            <a:off x="228600" y="1604856"/>
            <a:ext cx="8010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 ở </a:t>
            </a:r>
            <a:r>
              <a:rPr kumimoji="0" lang="pt-B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tấu</a:t>
            </a:r>
            <a:r>
              <a:rPr kumimoji="0" lang="pt-BR" sz="24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tạo</a:t>
            </a:r>
            <a:r>
              <a:rPr kumimoji="0" lang="pt-B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 các phần chính </a:t>
            </a:r>
            <a:r>
              <a:rPr kumimoji="0" lang="pt-B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 </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B6FFFD1-F43A-48F5-939A-546A2CA75631}"/>
              </a:ext>
            </a:extLst>
          </p:cNvPr>
          <p:cNvSpPr txBox="1"/>
          <p:nvPr/>
        </p:nvSpPr>
        <p:spPr>
          <a:xfrm>
            <a:off x="625472" y="3065360"/>
            <a:ext cx="7885043" cy="830997"/>
          </a:xfrm>
          <a:prstGeom prst="rect">
            <a:avLst/>
          </a:prstGeom>
          <a:noFill/>
        </p:spPr>
        <p:txBody>
          <a:bodyPr wrap="square" rtlCol="0">
            <a:spAutoFit/>
          </a:bodyPr>
          <a:lstStyle/>
          <a:p>
            <a:r>
              <a:rPr lang="pt-B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pt-B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 sàn nhà, khung nhà, tường, mái nhà, cửa ra vào, cửa sổ</a:t>
            </a:r>
            <a:r>
              <a:rPr kumimoji="0" lang="pt-BR"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p>
        </p:txBody>
      </p:sp>
      <p:sp>
        <p:nvSpPr>
          <p:cNvPr id="7" name="TextBox 6">
            <a:extLst>
              <a:ext uri="{FF2B5EF4-FFF2-40B4-BE49-F238E27FC236}">
                <a16:creationId xmlns:a16="http://schemas.microsoft.com/office/drawing/2014/main" xmlns="" id="{D60D99BC-2A08-49F4-BBE6-97E5B846EF32}"/>
              </a:ext>
            </a:extLst>
          </p:cNvPr>
          <p:cNvSpPr txBox="1"/>
          <p:nvPr/>
        </p:nvSpPr>
        <p:spPr>
          <a:xfrm>
            <a:off x="606618" y="2286000"/>
            <a:ext cx="80801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kumimoji="0" lang="pt-B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sàn nhà, khung nhà, tường, mái nhà, cửa ra vào, cửa sổ</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3DAAA7A8-0173-41E7-BCEB-7D351F542012}"/>
              </a:ext>
            </a:extLst>
          </p:cNvPr>
          <p:cNvSpPr txBox="1"/>
          <p:nvPr/>
        </p:nvSpPr>
        <p:spPr>
          <a:xfrm>
            <a:off x="591378" y="4120562"/>
            <a:ext cx="76481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pt-B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 khung nhà, tường, mái nhà, cửa ra vào, cửa sổ</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ADAA1837-71B3-411F-AF52-60C35D10F7DE}"/>
              </a:ext>
            </a:extLst>
          </p:cNvPr>
          <p:cNvSpPr txBox="1"/>
          <p:nvPr/>
        </p:nvSpPr>
        <p:spPr>
          <a:xfrm>
            <a:off x="606618" y="5029200"/>
            <a:ext cx="79380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pt-B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 sàn nhà, tường, mái nhà, cửa ra vào, cửa sổ</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Oval 9"/>
          <p:cNvSpPr/>
          <p:nvPr/>
        </p:nvSpPr>
        <p:spPr>
          <a:xfrm>
            <a:off x="625472" y="31242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3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19784"/>
            <a:ext cx="26670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CỦNG CỐ</a:t>
            </a:r>
            <a:endParaRPr lang="en-US" sz="3600" b="1" dirty="0">
              <a:solidFill>
                <a:srgbClr val="FF0000"/>
              </a:solidFill>
              <a:latin typeface="Times New Roman" pitchFamily="18" charset="0"/>
              <a:cs typeface="Times New Roman" pitchFamily="18" charset="0"/>
            </a:endParaRPr>
          </a:p>
        </p:txBody>
      </p:sp>
      <p:sp>
        <p:nvSpPr>
          <p:cNvPr id="3" name="TextBox 2"/>
          <p:cNvSpPr txBox="1"/>
          <p:nvPr/>
        </p:nvSpPr>
        <p:spPr>
          <a:xfrm>
            <a:off x="990600" y="966115"/>
            <a:ext cx="5715000" cy="461665"/>
          </a:xfrm>
          <a:prstGeom prst="rect">
            <a:avLst/>
          </a:prstGeom>
          <a:noFill/>
        </p:spPr>
        <p:txBody>
          <a:bodyPr wrap="square" rtlCol="0">
            <a:spAutoFit/>
          </a:bodyPr>
          <a:lstStyle/>
          <a:p>
            <a:r>
              <a:rPr lang="en-US" sz="2400" b="1" dirty="0" err="1" smtClean="0">
                <a:solidFill>
                  <a:srgbClr val="FF0000"/>
                </a:solidFill>
              </a:rPr>
              <a:t>Chọn</a:t>
            </a:r>
            <a:r>
              <a:rPr lang="en-US" sz="2400" b="1" dirty="0" smtClean="0">
                <a:solidFill>
                  <a:srgbClr val="FF0000"/>
                </a:solidFill>
              </a:rPr>
              <a:t> </a:t>
            </a:r>
            <a:r>
              <a:rPr lang="en-US" sz="2400" b="1" dirty="0" err="1" smtClean="0">
                <a:solidFill>
                  <a:srgbClr val="FF0000"/>
                </a:solidFill>
              </a:rPr>
              <a:t>đáp</a:t>
            </a:r>
            <a:r>
              <a:rPr lang="en-US" sz="2400" b="1" dirty="0" smtClean="0">
                <a:solidFill>
                  <a:srgbClr val="FF0000"/>
                </a:solidFill>
              </a:rPr>
              <a:t> </a:t>
            </a:r>
            <a:r>
              <a:rPr lang="en-US" sz="2400" b="1" dirty="0" err="1" smtClean="0">
                <a:solidFill>
                  <a:srgbClr val="FF0000"/>
                </a:solidFill>
              </a:rPr>
              <a:t>án</a:t>
            </a:r>
            <a:r>
              <a:rPr lang="en-US" sz="2400" b="1" dirty="0" smtClean="0">
                <a:solidFill>
                  <a:srgbClr val="FF0000"/>
                </a:solidFill>
              </a:rPr>
              <a:t> </a:t>
            </a:r>
            <a:r>
              <a:rPr lang="en-US" sz="2400" b="1" dirty="0" err="1" smtClean="0">
                <a:solidFill>
                  <a:srgbClr val="FF0000"/>
                </a:solidFill>
              </a:rPr>
              <a:t>đúng</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a:t>
            </a:r>
            <a:r>
              <a:rPr lang="en-US" sz="2400" b="1" dirty="0" err="1" smtClean="0">
                <a:solidFill>
                  <a:srgbClr val="FF0000"/>
                </a:solidFill>
              </a:rPr>
              <a:t>những</a:t>
            </a:r>
            <a:r>
              <a:rPr lang="en-US" sz="2400" b="1" dirty="0" smtClean="0">
                <a:solidFill>
                  <a:srgbClr val="FF0000"/>
                </a:solidFill>
              </a:rPr>
              <a:t> </a:t>
            </a:r>
            <a:r>
              <a:rPr lang="en-US" sz="2400" b="1" dirty="0" err="1" smtClean="0">
                <a:solidFill>
                  <a:srgbClr val="FF0000"/>
                </a:solidFill>
              </a:rPr>
              <a:t>câu</a:t>
            </a:r>
            <a:r>
              <a:rPr lang="en-US" sz="2400" b="1" dirty="0" smtClean="0">
                <a:solidFill>
                  <a:srgbClr val="FF0000"/>
                </a:solidFill>
              </a:rPr>
              <a:t> </a:t>
            </a:r>
            <a:r>
              <a:rPr lang="en-US" sz="2400" b="1" dirty="0" err="1" smtClean="0">
                <a:solidFill>
                  <a:srgbClr val="FF0000"/>
                </a:solidFill>
              </a:rPr>
              <a:t>sau</a:t>
            </a:r>
            <a:r>
              <a:rPr lang="en-US" sz="2400" b="1" dirty="0" smtClean="0">
                <a:solidFill>
                  <a:srgbClr val="FF0000"/>
                </a:solidFill>
              </a:rPr>
              <a:t>:</a:t>
            </a:r>
            <a:endParaRPr lang="en-US" sz="2400" b="1" dirty="0">
              <a:solidFill>
                <a:srgbClr val="FF0000"/>
              </a:solidFill>
            </a:endParaRPr>
          </a:p>
        </p:txBody>
      </p:sp>
      <p:sp>
        <p:nvSpPr>
          <p:cNvPr id="4" name="TextBox 3">
            <a:extLst>
              <a:ext uri="{FF2B5EF4-FFF2-40B4-BE49-F238E27FC236}">
                <a16:creationId xmlns:a16="http://schemas.microsoft.com/office/drawing/2014/main" xmlns="" id="{A3B8A0B7-0632-49C7-AAD5-CD81624E65DD}"/>
              </a:ext>
            </a:extLst>
          </p:cNvPr>
          <p:cNvSpPr txBox="1"/>
          <p:nvPr/>
        </p:nvSpPr>
        <p:spPr>
          <a:xfrm>
            <a:off x="304800" y="1676400"/>
            <a:ext cx="853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 </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 ở được phân chia thành các khu vực chức năng sinh </a:t>
            </a:r>
            <a:r>
              <a:rPr kumimoji="0" lang="pt-B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hoạt </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E18E6C6-CA5B-4997-929E-A356CA0D8AB1}"/>
              </a:ext>
            </a:extLst>
          </p:cNvPr>
          <p:cNvSpPr txBox="1"/>
          <p:nvPr/>
        </p:nvSpPr>
        <p:spPr>
          <a:xfrm>
            <a:off x="363560" y="2507397"/>
            <a:ext cx="84277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 vực sinh hoạt chung, khu vực nghỉ ngơi, khu vực nấu ăn, khu vực vệ sinh</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A57A7FA-A771-4707-A4CE-FC39084BE22A}"/>
              </a:ext>
            </a:extLst>
          </p:cNvPr>
          <p:cNvSpPr txBox="1"/>
          <p:nvPr/>
        </p:nvSpPr>
        <p:spPr>
          <a:xfrm>
            <a:off x="363560" y="3505200"/>
            <a:ext cx="84277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vi-VN" sz="2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khu vực sinh hoạt chung, khu vực nghỉ ngơi, khu vực thờ cúng, khu vực nấu ăn, khu vực vệ sinh</a:t>
            </a:r>
          </a:p>
        </p:txBody>
      </p:sp>
      <p:sp>
        <p:nvSpPr>
          <p:cNvPr id="7" name="TextBox 6">
            <a:extLst>
              <a:ext uri="{FF2B5EF4-FFF2-40B4-BE49-F238E27FC236}">
                <a16:creationId xmlns:a16="http://schemas.microsoft.com/office/drawing/2014/main" xmlns="" id="{0B88BC6A-66CB-412B-A022-E1F95E4BD5E1}"/>
              </a:ext>
            </a:extLst>
          </p:cNvPr>
          <p:cNvSpPr txBox="1"/>
          <p:nvPr/>
        </p:nvSpPr>
        <p:spPr>
          <a:xfrm>
            <a:off x="363560" y="4572000"/>
            <a:ext cx="79961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 vực sinh hoạt chung,  khu vực thờ cúng, khu vực nấu ăn, khu vực vệ sinh</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F9D9AAF-8155-4D09-9DA7-1F32737D2907}"/>
              </a:ext>
            </a:extLst>
          </p:cNvPr>
          <p:cNvSpPr txBox="1"/>
          <p:nvPr/>
        </p:nvSpPr>
        <p:spPr>
          <a:xfrm>
            <a:off x="363560" y="5715000"/>
            <a:ext cx="80440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pt-BR"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 vực nghỉ ngơi, khu vực thờ cúng, khu vực nấu ăn, khu vực vệ sinh</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Oval 8"/>
          <p:cNvSpPr/>
          <p:nvPr/>
        </p:nvSpPr>
        <p:spPr>
          <a:xfrm>
            <a:off x="363560" y="3539057"/>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3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75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75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7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304800"/>
            <a:ext cx="6705600"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Hãy</a:t>
            </a:r>
            <a:r>
              <a:rPr lang="en-US" sz="2800" dirty="0" smtClean="0">
                <a:solidFill>
                  <a:srgbClr val="FF0000"/>
                </a:solidFill>
                <a:latin typeface="Times New Roman" pitchFamily="18" charset="0"/>
                <a:cs typeface="Times New Roman" pitchFamily="18" charset="0"/>
              </a:rPr>
              <a:t> so </a:t>
            </a:r>
            <a:r>
              <a:rPr lang="en-US" sz="2800" dirty="0" err="1" smtClean="0">
                <a:solidFill>
                  <a:srgbClr val="FF0000"/>
                </a:solidFill>
                <a:latin typeface="Times New Roman" pitchFamily="18" charset="0"/>
                <a:cs typeface="Times New Roman" pitchFamily="18" charset="0"/>
              </a:rPr>
              <a:t>sánh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nhà</a:t>
            </a:r>
            <a:r>
              <a:rPr lang="en-US" sz="2800" dirty="0" smtClean="0">
                <a:solidFill>
                  <a:srgbClr val="FF0000"/>
                </a:solidFill>
                <a:latin typeface="Times New Roman" pitchFamily="18" charset="0"/>
                <a:cs typeface="Times New Roman" pitchFamily="18" charset="0"/>
              </a:rPr>
              <a:t> ở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5" name="Picture 2" descr="C:\Users\Admin\Downloads\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131" y="1143000"/>
            <a:ext cx="2918069"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80381" y="3424535"/>
            <a:ext cx="1066800" cy="461665"/>
          </a:xfrm>
          <a:prstGeom prst="rect">
            <a:avLst/>
          </a:prstGeom>
          <a:solidFill>
            <a:schemeClr val="bg1"/>
          </a:solidFill>
        </p:spPr>
        <p:txBody>
          <a:bodyPr wrap="square" rtlCol="0">
            <a:spAutoFit/>
          </a:bodyPr>
          <a:lstStyle/>
          <a:p>
            <a:r>
              <a:rPr lang="en-US" sz="2400" dirty="0" err="1" smtClean="0"/>
              <a:t>Nhà</a:t>
            </a:r>
            <a:r>
              <a:rPr lang="en-US" sz="2400" dirty="0" smtClean="0"/>
              <a:t> ở</a:t>
            </a:r>
            <a:endParaRPr lang="en-US" sz="2400" dirty="0"/>
          </a:p>
        </p:txBody>
      </p:sp>
      <p:pic>
        <p:nvPicPr>
          <p:cNvPr id="2050" name="Picture 2" descr="C:\Users\Admin\Downloads\tải xuố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2" y="187166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799" y="3614737"/>
            <a:ext cx="1942707" cy="461665"/>
          </a:xfrm>
          <a:prstGeom prst="rect">
            <a:avLst/>
          </a:prstGeom>
          <a:noFill/>
        </p:spPr>
        <p:txBody>
          <a:bodyPr wrap="square" rtlCol="0">
            <a:spAutoFit/>
          </a:bodyPr>
          <a:lstStyle/>
          <a:p>
            <a:r>
              <a:rPr lang="en-US" sz="2400" dirty="0" err="1" smtClean="0"/>
              <a:t>Trường</a:t>
            </a:r>
            <a:r>
              <a:rPr lang="en-US" sz="2400" dirty="0" smtClean="0"/>
              <a:t> </a:t>
            </a:r>
            <a:r>
              <a:rPr lang="en-US" sz="2400" dirty="0" err="1" smtClean="0"/>
              <a:t>học</a:t>
            </a:r>
            <a:endParaRPr lang="en-US" sz="2400" dirty="0"/>
          </a:p>
        </p:txBody>
      </p:sp>
      <p:pic>
        <p:nvPicPr>
          <p:cNvPr id="2051" name="Picture 3" descr="C:\Users\Admin\Downloads\tải xuố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71662"/>
            <a:ext cx="3048000" cy="1766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0400" y="3725357"/>
            <a:ext cx="1447800" cy="461665"/>
          </a:xfrm>
          <a:prstGeom prst="rect">
            <a:avLst/>
          </a:prstGeom>
          <a:noFill/>
        </p:spPr>
        <p:txBody>
          <a:bodyPr wrap="square" rtlCol="0">
            <a:spAutoFit/>
          </a:bodyPr>
          <a:lstStyle/>
          <a:p>
            <a:r>
              <a:rPr lang="en-US" sz="2400" dirty="0" err="1" smtClean="0"/>
              <a:t>Bệnh</a:t>
            </a:r>
            <a:r>
              <a:rPr lang="en-US" sz="2400" dirty="0" smtClean="0"/>
              <a:t> </a:t>
            </a:r>
            <a:r>
              <a:rPr lang="en-US" sz="2400" dirty="0" err="1" smtClean="0"/>
              <a:t>viện</a:t>
            </a:r>
            <a:endParaRPr lang="en-US" sz="2400" dirty="0"/>
          </a:p>
        </p:txBody>
      </p:sp>
      <p:pic>
        <p:nvPicPr>
          <p:cNvPr id="2052" name="Picture 4" descr="C:\Users\Admin\Downloads\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21" y="4187022"/>
            <a:ext cx="2857500" cy="17430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4318" y="6019800"/>
            <a:ext cx="1577731" cy="461665"/>
          </a:xfrm>
          <a:prstGeom prst="rect">
            <a:avLst/>
          </a:prstGeom>
          <a:noFill/>
        </p:spPr>
        <p:txBody>
          <a:bodyPr wrap="square" rtlCol="0">
            <a:spAutoFit/>
          </a:bodyPr>
          <a:lstStyle/>
          <a:p>
            <a:r>
              <a:rPr lang="en-US" sz="2400" dirty="0" err="1" smtClean="0"/>
              <a:t>Nhà</a:t>
            </a:r>
            <a:r>
              <a:rPr lang="en-US" sz="2400" dirty="0" smtClean="0"/>
              <a:t> </a:t>
            </a:r>
            <a:r>
              <a:rPr lang="en-US" sz="2400" dirty="0" err="1" smtClean="0"/>
              <a:t>máy</a:t>
            </a:r>
            <a:endParaRPr lang="en-US" sz="2400" dirty="0"/>
          </a:p>
        </p:txBody>
      </p:sp>
      <p:pic>
        <p:nvPicPr>
          <p:cNvPr id="2053" name="Picture 5" descr="C:\Users\Admin\Downloads\tải xuống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1981" y="4187022"/>
            <a:ext cx="3177619" cy="17430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49759" y="5930097"/>
            <a:ext cx="2827441" cy="461665"/>
          </a:xfrm>
          <a:prstGeom prst="rect">
            <a:avLst/>
          </a:prstGeom>
          <a:noFill/>
        </p:spPr>
        <p:txBody>
          <a:bodyPr wrap="none" rtlCol="0">
            <a:spAutoFit/>
          </a:bodyPr>
          <a:lstStyle/>
          <a:p>
            <a:r>
              <a:rPr lang="en-US" sz="2400" dirty="0" err="1" smtClean="0"/>
              <a:t>Cơ</a:t>
            </a:r>
            <a:r>
              <a:rPr lang="en-US" sz="2400" dirty="0" smtClean="0"/>
              <a:t> </a:t>
            </a:r>
            <a:r>
              <a:rPr lang="en-US" sz="2400" dirty="0" err="1" smtClean="0"/>
              <a:t>quan</a:t>
            </a:r>
            <a:r>
              <a:rPr lang="en-US" sz="2400" dirty="0" smtClean="0"/>
              <a:t> </a:t>
            </a:r>
            <a:r>
              <a:rPr lang="en-US" sz="2400" dirty="0" err="1" smtClean="0"/>
              <a:t>chính</a:t>
            </a:r>
            <a:r>
              <a:rPr lang="en-US" sz="2400" dirty="0" smtClean="0"/>
              <a:t> </a:t>
            </a:r>
            <a:r>
              <a:rPr lang="en-US" sz="2400" dirty="0" err="1" smtClean="0"/>
              <a:t>quyền</a:t>
            </a:r>
            <a:endParaRPr lang="en-US" sz="2400" dirty="0"/>
          </a:p>
        </p:txBody>
      </p:sp>
    </p:spTree>
    <p:extLst>
      <p:ext uri="{BB962C8B-B14F-4D97-AF65-F5344CB8AC3E}">
        <p14:creationId xmlns:p14="http://schemas.microsoft.com/office/powerpoint/2010/main" val="77504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ownloads\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8486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304800"/>
            <a:ext cx="4343400" cy="707886"/>
          </a:xfrm>
          <a:prstGeom prst="rect">
            <a:avLst/>
          </a:prstGeom>
          <a:noFill/>
        </p:spPr>
        <p:txBody>
          <a:bodyPr wrap="square" rtlCol="0">
            <a:spAutoFit/>
          </a:bodyPr>
          <a:lstStyle/>
          <a:p>
            <a:r>
              <a:rPr lang="en-US" sz="4000" b="1" dirty="0" smtClean="0">
                <a:solidFill>
                  <a:srgbClr val="FF0000"/>
                </a:solidFill>
              </a:rPr>
              <a:t>CHƯƠNG I: NHÀ Ở</a:t>
            </a:r>
            <a:endParaRPr lang="en-US" sz="4000" b="1" dirty="0">
              <a:solidFill>
                <a:srgbClr val="FF0000"/>
              </a:solidFill>
            </a:endParaRPr>
          </a:p>
        </p:txBody>
      </p:sp>
      <p:sp>
        <p:nvSpPr>
          <p:cNvPr id="6" name="TextBox 5"/>
          <p:cNvSpPr txBox="1"/>
          <p:nvPr/>
        </p:nvSpPr>
        <p:spPr>
          <a:xfrm>
            <a:off x="1752600" y="1219200"/>
            <a:ext cx="5791200" cy="523220"/>
          </a:xfrm>
          <a:prstGeom prst="rect">
            <a:avLst/>
          </a:prstGeom>
          <a:noFill/>
        </p:spPr>
        <p:txBody>
          <a:bodyPr wrap="square" rtlCol="0">
            <a:spAutoFit/>
          </a:bodyPr>
          <a:lstStyle/>
          <a:p>
            <a:r>
              <a:rPr lang="en-US" sz="2800" b="1" dirty="0" smtClean="0">
                <a:solidFill>
                  <a:srgbClr val="006600"/>
                </a:solidFill>
                <a:latin typeface="Times New Roman" pitchFamily="18" charset="0"/>
                <a:cs typeface="Times New Roman" pitchFamily="18" charset="0"/>
              </a:rPr>
              <a:t>TIẾT 1: KHÁI QUÁT VỀ NHÀ Ở</a:t>
            </a:r>
            <a:endParaRPr lang="en-US" sz="2800" b="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68324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neandertal4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Nhà-cổ-ở-làng-Đường-Lâm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2895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tim-hieu-ve-cac-loai-nha-o-viet-nam.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6576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luat-nha-o-chung-cu-1 - Cop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581400"/>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bo-toc-korowai-1-215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cộng sản nguyên thủy.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52400"/>
            <a:ext cx="281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743200" y="3200400"/>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a:t>Lịch sử hình thành nhà ở</a:t>
            </a:r>
          </a:p>
        </p:txBody>
      </p:sp>
    </p:spTree>
    <p:extLst>
      <p:ext uri="{BB962C8B-B14F-4D97-AF65-F5344CB8AC3E}">
        <p14:creationId xmlns:p14="http://schemas.microsoft.com/office/powerpoint/2010/main" val="1799978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6"/>
                                        </p:tgtEl>
                                        <p:attrNameLst>
                                          <p:attrName>style.visibility</p:attrName>
                                        </p:attrNameLst>
                                      </p:cBhvr>
                                      <p:to>
                                        <p:strVal val="visible"/>
                                      </p:to>
                                    </p:set>
                                    <p:anim calcmode="lin" valueType="num">
                                      <p:cBhvr additive="base">
                                        <p:cTn id="11" dur="500" fill="hold"/>
                                        <p:tgtEl>
                                          <p:spTgt spid="5126"/>
                                        </p:tgtEl>
                                        <p:attrNameLst>
                                          <p:attrName>ppt_x</p:attrName>
                                        </p:attrNameLst>
                                      </p:cBhvr>
                                      <p:tavLst>
                                        <p:tav tm="0">
                                          <p:val>
                                            <p:strVal val="#ppt_x"/>
                                          </p:val>
                                        </p:tav>
                                        <p:tav tm="100000">
                                          <p:val>
                                            <p:strVal val="#ppt_x"/>
                                          </p:val>
                                        </p:tav>
                                      </p:tavLst>
                                    </p:anim>
                                    <p:anim calcmode="lin" valueType="num">
                                      <p:cBhvr additive="base">
                                        <p:cTn id="12" dur="500" fill="hold"/>
                                        <p:tgtEl>
                                          <p:spTgt spid="51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7"/>
                                        </p:tgtEl>
                                        <p:attrNameLst>
                                          <p:attrName>style.visibility</p:attrName>
                                        </p:attrNameLst>
                                      </p:cBhvr>
                                      <p:to>
                                        <p:strVal val="visible"/>
                                      </p:to>
                                    </p:set>
                                    <p:anim calcmode="lin" valueType="num">
                                      <p:cBhvr additive="base">
                                        <p:cTn id="15" dur="500" fill="hold"/>
                                        <p:tgtEl>
                                          <p:spTgt spid="5127"/>
                                        </p:tgtEl>
                                        <p:attrNameLst>
                                          <p:attrName>ppt_x</p:attrName>
                                        </p:attrNameLst>
                                      </p:cBhvr>
                                      <p:tavLst>
                                        <p:tav tm="0">
                                          <p:val>
                                            <p:strVal val="#ppt_x"/>
                                          </p:val>
                                        </p:tav>
                                        <p:tav tm="100000">
                                          <p:val>
                                            <p:strVal val="#ppt_x"/>
                                          </p:val>
                                        </p:tav>
                                      </p:tavLst>
                                    </p:anim>
                                    <p:anim calcmode="lin" valueType="num">
                                      <p:cBhvr additive="base">
                                        <p:cTn id="16" dur="500" fill="hold"/>
                                        <p:tgtEl>
                                          <p:spTgt spid="51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additive="base">
                                        <p:cTn id="23" dur="500" fill="hold"/>
                                        <p:tgtEl>
                                          <p:spTgt spid="5123"/>
                                        </p:tgtEl>
                                        <p:attrNameLst>
                                          <p:attrName>ppt_x</p:attrName>
                                        </p:attrNameLst>
                                      </p:cBhvr>
                                      <p:tavLst>
                                        <p:tav tm="0">
                                          <p:val>
                                            <p:strVal val="#ppt_x"/>
                                          </p:val>
                                        </p:tav>
                                        <p:tav tm="100000">
                                          <p:val>
                                            <p:strVal val="#ppt_x"/>
                                          </p:val>
                                        </p:tav>
                                      </p:tavLst>
                                    </p:anim>
                                    <p:anim calcmode="lin" valueType="num">
                                      <p:cBhvr additive="base">
                                        <p:cTn id="24" dur="500" fill="hold"/>
                                        <p:tgtEl>
                                          <p:spTgt spid="51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4"/>
                                        </p:tgtEl>
                                        <p:attrNameLst>
                                          <p:attrName>style.visibility</p:attrName>
                                        </p:attrNameLst>
                                      </p:cBhvr>
                                      <p:to>
                                        <p:strVal val="visible"/>
                                      </p:to>
                                    </p:set>
                                    <p:anim calcmode="lin" valueType="num">
                                      <p:cBhvr additive="base">
                                        <p:cTn id="27" dur="500" fill="hold"/>
                                        <p:tgtEl>
                                          <p:spTgt spid="5124"/>
                                        </p:tgtEl>
                                        <p:attrNameLst>
                                          <p:attrName>ppt_x</p:attrName>
                                        </p:attrNameLst>
                                      </p:cBhvr>
                                      <p:tavLst>
                                        <p:tav tm="0">
                                          <p:val>
                                            <p:strVal val="#ppt_x"/>
                                          </p:val>
                                        </p:tav>
                                        <p:tav tm="100000">
                                          <p:val>
                                            <p:strVal val="#ppt_x"/>
                                          </p:val>
                                        </p:tav>
                                      </p:tavLst>
                                    </p:anim>
                                    <p:anim calcmode="lin" valueType="num">
                                      <p:cBhvr additive="base">
                                        <p:cTn id="28" dur="500" fill="hold"/>
                                        <p:tgtEl>
                                          <p:spTgt spid="51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125"/>
                                        </p:tgtEl>
                                        <p:attrNameLst>
                                          <p:attrName>style.visibility</p:attrName>
                                        </p:attrNameLst>
                                      </p:cBhvr>
                                      <p:to>
                                        <p:strVal val="visible"/>
                                      </p:to>
                                    </p:set>
                                    <p:anim calcmode="lin" valueType="num">
                                      <p:cBhvr additive="base">
                                        <p:cTn id="31" dur="500" fill="hold"/>
                                        <p:tgtEl>
                                          <p:spTgt spid="5125"/>
                                        </p:tgtEl>
                                        <p:attrNameLst>
                                          <p:attrName>ppt_x</p:attrName>
                                        </p:attrNameLst>
                                      </p:cBhvr>
                                      <p:tavLst>
                                        <p:tav tm="0">
                                          <p:val>
                                            <p:strVal val="#ppt_x"/>
                                          </p:val>
                                        </p:tav>
                                        <p:tav tm="100000">
                                          <p:val>
                                            <p:strVal val="#ppt_x"/>
                                          </p:val>
                                        </p:tav>
                                      </p:tavLst>
                                    </p:anim>
                                    <p:anim calcmode="lin" valueType="num">
                                      <p:cBhvr additive="base">
                                        <p:cTn id="32"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5791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TIẾT 1: KHÁI QUÁT VỀ NHÀ Ở</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152400" y="805934"/>
            <a:ext cx="41910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I. VAI TRÒ CỦA NHÀ Ở:</a:t>
            </a:r>
            <a:endParaRPr lang="en-US" sz="2000" b="1" dirty="0">
              <a:solidFill>
                <a:srgbClr val="FF0000"/>
              </a:solidFill>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82" y="2057400"/>
            <a:ext cx="297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USER\AppData\Local\Temp\FineReader11.00\media\image1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090" y="2438400"/>
            <a:ext cx="284611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800600"/>
            <a:ext cx="5486400" cy="189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82" y="5021344"/>
            <a:ext cx="297729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0904" y="2438400"/>
            <a:ext cx="284689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7200" y="1371600"/>
            <a:ext cx="8305800"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Quan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sát</a:t>
            </a:r>
            <a:r>
              <a:rPr lang="en-US" sz="2800" dirty="0" smtClean="0">
                <a:solidFill>
                  <a:srgbClr val="FF0000"/>
                </a:solidFill>
                <a:latin typeface="Times New Roman" pitchFamily="18" charset="0"/>
                <a:cs typeface="Times New Roman" pitchFamily="18" charset="0"/>
              </a:rPr>
              <a:t> H1.1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sao</a:t>
            </a:r>
            <a:r>
              <a:rPr lang="en-US" sz="2800" dirty="0" smtClean="0">
                <a:solidFill>
                  <a:srgbClr val="FF0000"/>
                </a:solidFill>
                <a:latin typeface="Times New Roman" pitchFamily="18" charset="0"/>
                <a:cs typeface="Times New Roman" pitchFamily="18" charset="0"/>
              </a:rPr>
              <a:t> con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nhà</a:t>
            </a:r>
            <a:r>
              <a:rPr lang="en-US" sz="2800" dirty="0" smtClean="0">
                <a:solidFill>
                  <a:srgbClr val="FF0000"/>
                </a:solidFill>
                <a:latin typeface="Times New Roman" pitchFamily="18" charset="0"/>
                <a:cs typeface="Times New Roman" pitchFamily="18" charset="0"/>
              </a:rPr>
              <a:t> ở?</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93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8" presetClass="entr" presetSubtype="1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5791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TIẾT 1: KHÁI QUÁT VỀ NHÀ Ở</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152400" y="805934"/>
            <a:ext cx="41910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I. VAI TRÒ CỦA NHÀ Ở:</a:t>
            </a:r>
            <a:endParaRPr lang="en-US" sz="2000" b="1" dirty="0">
              <a:solidFill>
                <a:srgbClr val="FF0000"/>
              </a:solidFill>
              <a:latin typeface="Times New Roman" pitchFamily="18" charset="0"/>
              <a:cs typeface="Times New Roman" pitchFamily="18" charset="0"/>
            </a:endParaRPr>
          </a:p>
        </p:txBody>
      </p:sp>
      <p:sp>
        <p:nvSpPr>
          <p:cNvPr id="4" name="TextBox 3"/>
          <p:cNvSpPr txBox="1"/>
          <p:nvPr/>
        </p:nvSpPr>
        <p:spPr>
          <a:xfrm>
            <a:off x="533400" y="1295400"/>
            <a:ext cx="8077200"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Tiếp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tục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mục</a:t>
            </a:r>
            <a:r>
              <a:rPr lang="en-US" sz="2800" dirty="0" smtClean="0">
                <a:solidFill>
                  <a:srgbClr val="FF0000"/>
                </a:solidFill>
                <a:latin typeface="Times New Roman" pitchFamily="18" charset="0"/>
                <a:cs typeface="Times New Roman" pitchFamily="18" charset="0"/>
              </a:rPr>
              <a:t> I </a:t>
            </a:r>
            <a:r>
              <a:rPr lang="en-US" sz="2800" dirty="0" err="1" smtClean="0">
                <a:solidFill>
                  <a:srgbClr val="FF0000"/>
                </a:solidFill>
                <a:latin typeface="Times New Roman" pitchFamily="18" charset="0"/>
                <a:cs typeface="Times New Roman" pitchFamily="18" charset="0"/>
              </a:rPr>
              <a:t>vai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trò</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nhà</a:t>
            </a:r>
            <a:r>
              <a:rPr lang="en-US" sz="2800" dirty="0" smtClean="0">
                <a:solidFill>
                  <a:srgbClr val="FF0000"/>
                </a:solidFill>
                <a:latin typeface="Times New Roman" pitchFamily="18" charset="0"/>
                <a:cs typeface="Times New Roman" pitchFamily="18" charset="0"/>
              </a:rPr>
              <a:t> ở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nhà</a:t>
            </a:r>
            <a:r>
              <a:rPr lang="en-US" sz="2800" dirty="0" smtClean="0">
                <a:solidFill>
                  <a:srgbClr val="FF0000"/>
                </a:solidFill>
                <a:latin typeface="Times New Roman" pitchFamily="18" charset="0"/>
                <a:cs typeface="Times New Roman" pitchFamily="18" charset="0"/>
              </a:rPr>
              <a:t> ở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vai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trò</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5" name="TextBox 4"/>
          <p:cNvSpPr txBox="1"/>
          <p:nvPr/>
        </p:nvSpPr>
        <p:spPr>
          <a:xfrm>
            <a:off x="838200" y="2514600"/>
            <a:ext cx="7696200" cy="2677656"/>
          </a:xfrm>
          <a:prstGeom prst="rect">
            <a:avLst/>
          </a:prstGeom>
          <a:noFill/>
        </p:spPr>
        <p:txBody>
          <a:bodyPr wrap="square" rtlCol="0">
            <a:spAutoFit/>
          </a:bodyPr>
          <a:lstStyle/>
          <a:p>
            <a:r>
              <a:rPr lang="vi-VN" altLang="en-US" sz="2800" dirty="0" smtClean="0">
                <a:latin typeface="+mj-lt"/>
              </a:rPr>
              <a:t>+ Là công trình được xây dựng với mục đích để ở giúp bảo vệ con người tránh được những ảnh hưởng xấu của thiên nhiên, môi trường và phục vụ nhu cầu sinh hoạt của con người</a:t>
            </a:r>
            <a:r>
              <a:rPr lang="en-US" altLang="en-US" sz="2800" dirty="0" smtClean="0">
                <a:latin typeface="+mj-lt"/>
              </a:rPr>
              <a:t>.</a:t>
            </a:r>
          </a:p>
          <a:p>
            <a:r>
              <a:rPr lang="en-US" sz="2800" dirty="0" smtClean="0">
                <a:latin typeface="+mj-lt"/>
              </a:rPr>
              <a:t>+</a:t>
            </a:r>
            <a:r>
              <a:rPr lang="vi-VN" altLang="en-US" sz="2800" dirty="0" smtClean="0">
                <a:latin typeface="+mj-lt"/>
              </a:rPr>
              <a:t> Là nơi gắn kết tình cảm giữa các thành viên trong gia đình</a:t>
            </a:r>
            <a:r>
              <a:rPr lang="en-US" altLang="en-US" sz="2800" dirty="0" smtClean="0">
                <a:latin typeface="+mj-lt"/>
              </a:rPr>
              <a:t>.</a:t>
            </a:r>
            <a:endParaRPr lang="en-US" sz="2800" dirty="0">
              <a:latin typeface="+mj-lt"/>
            </a:endParaRPr>
          </a:p>
        </p:txBody>
      </p:sp>
    </p:spTree>
    <p:extLst>
      <p:ext uri="{BB962C8B-B14F-4D97-AF65-F5344CB8AC3E}">
        <p14:creationId xmlns:p14="http://schemas.microsoft.com/office/powerpoint/2010/main" val="13093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5791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TIẾT 1: KHÁI QUÁT VỀ NHÀ Ở</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381000" y="675620"/>
            <a:ext cx="44196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II. ĐẶC ĐIỂM CHUNG CỦA NHÀ Ở</a:t>
            </a:r>
            <a:endParaRPr lang="en-US" sz="2000" b="1" dirty="0">
              <a:solidFill>
                <a:srgbClr val="FF0000"/>
              </a:solidFill>
              <a:latin typeface="Times New Roman" pitchFamily="18" charset="0"/>
              <a:cs typeface="Times New Roman" pitchFamily="18" charset="0"/>
            </a:endParaRPr>
          </a:p>
        </p:txBody>
      </p:sp>
      <p:sp>
        <p:nvSpPr>
          <p:cNvPr id="4" name="TextBox 3"/>
          <p:cNvSpPr txBox="1"/>
          <p:nvPr/>
        </p:nvSpPr>
        <p:spPr>
          <a:xfrm>
            <a:off x="846841" y="1088299"/>
            <a:ext cx="1743959" cy="461665"/>
          </a:xfrm>
          <a:prstGeom prst="rect">
            <a:avLst/>
          </a:prstGeom>
          <a:noFill/>
        </p:spPr>
        <p:txBody>
          <a:bodyPr wrap="square" rtlCol="0">
            <a:spAutoFit/>
          </a:bodyPr>
          <a:lstStyle/>
          <a:p>
            <a:r>
              <a:rPr lang="en-US" sz="2400" b="1" dirty="0" smtClean="0">
                <a:solidFill>
                  <a:srgbClr val="FF0000"/>
                </a:solidFill>
              </a:rPr>
              <a:t>1.Cấu </a:t>
            </a:r>
            <a:r>
              <a:rPr lang="en-US" sz="2400" b="1" dirty="0" err="1" smtClean="0">
                <a:solidFill>
                  <a:srgbClr val="FF0000"/>
                </a:solidFill>
              </a:rPr>
              <a:t>tạo</a:t>
            </a:r>
            <a:endParaRPr lang="en-US" sz="2400" b="1" dirty="0">
              <a:solidFill>
                <a:srgbClr val="FF0000"/>
              </a:solidFill>
            </a:endParaRPr>
          </a:p>
        </p:txBody>
      </p:sp>
    </p:spTree>
    <p:extLst>
      <p:ext uri="{BB962C8B-B14F-4D97-AF65-F5344CB8AC3E}">
        <p14:creationId xmlns:p14="http://schemas.microsoft.com/office/powerpoint/2010/main" val="13093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5791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TIẾT 1: KHÁI QUÁT VỀ NHÀ Ở</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381000" y="675620"/>
            <a:ext cx="44196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II. ĐẶC ĐIỂM CHUNG CỦA NHÀ Ở</a:t>
            </a:r>
            <a:endParaRPr lang="en-US" sz="2000" b="1" dirty="0">
              <a:solidFill>
                <a:srgbClr val="FF0000"/>
              </a:solidFill>
              <a:latin typeface="Times New Roman" pitchFamily="18" charset="0"/>
              <a:cs typeface="Times New Roman" pitchFamily="18" charset="0"/>
            </a:endParaRPr>
          </a:p>
        </p:txBody>
      </p:sp>
      <p:sp>
        <p:nvSpPr>
          <p:cNvPr id="4" name="TextBox 3"/>
          <p:cNvSpPr txBox="1"/>
          <p:nvPr/>
        </p:nvSpPr>
        <p:spPr>
          <a:xfrm>
            <a:off x="846841" y="1088299"/>
            <a:ext cx="1743959" cy="461665"/>
          </a:xfrm>
          <a:prstGeom prst="rect">
            <a:avLst/>
          </a:prstGeom>
          <a:noFill/>
        </p:spPr>
        <p:txBody>
          <a:bodyPr wrap="square" rtlCol="0">
            <a:spAutoFit/>
          </a:bodyPr>
          <a:lstStyle/>
          <a:p>
            <a:r>
              <a:rPr lang="en-US" sz="2400" b="1" dirty="0" smtClean="0">
                <a:solidFill>
                  <a:srgbClr val="FF0000"/>
                </a:solidFill>
              </a:rPr>
              <a:t>1.Cấu </a:t>
            </a:r>
            <a:r>
              <a:rPr lang="en-US" sz="2400" b="1" dirty="0" err="1" smtClean="0">
                <a:solidFill>
                  <a:srgbClr val="FF0000"/>
                </a:solidFill>
              </a:rPr>
              <a:t>tạo</a:t>
            </a:r>
            <a:endParaRPr lang="en-US" sz="2400" b="1" dirty="0">
              <a:solidFill>
                <a:srgbClr val="FF0000"/>
              </a:solidFill>
            </a:endParaRP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3124200"/>
            <a:ext cx="4305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67000" y="6324600"/>
            <a:ext cx="4953000" cy="461665"/>
          </a:xfrm>
          <a:prstGeom prst="rect">
            <a:avLst/>
          </a:prstGeom>
          <a:noFill/>
        </p:spPr>
        <p:txBody>
          <a:bodyPr wrap="square" rtlCol="0">
            <a:spAutoFit/>
          </a:bodyPr>
          <a:lstStyle/>
          <a:p>
            <a:r>
              <a:rPr lang="en-US" sz="2400" dirty="0" smtClean="0"/>
              <a:t>H 1.2 </a:t>
            </a:r>
            <a:r>
              <a:rPr lang="en-US" sz="2400" dirty="0" err="1" smtClean="0"/>
              <a:t>Cấu</a:t>
            </a:r>
            <a:r>
              <a:rPr lang="en-US" sz="2400" dirty="0" smtClean="0"/>
              <a:t> </a:t>
            </a:r>
            <a:r>
              <a:rPr lang="en-US" sz="2400" dirty="0" err="1" smtClean="0"/>
              <a:t>tạo</a:t>
            </a:r>
            <a:r>
              <a:rPr lang="en-US" sz="2400" dirty="0" smtClean="0"/>
              <a:t> </a:t>
            </a:r>
            <a:r>
              <a:rPr lang="en-US" sz="2400" dirty="0" err="1" smtClean="0"/>
              <a:t>chung</a:t>
            </a:r>
            <a:r>
              <a:rPr lang="en-US" sz="2400" dirty="0" smtClean="0"/>
              <a:t> </a:t>
            </a:r>
            <a:r>
              <a:rPr lang="en-US" sz="2400" dirty="0" err="1" smtClean="0"/>
              <a:t>của</a:t>
            </a:r>
            <a:r>
              <a:rPr lang="en-US" sz="2400" dirty="0" smtClean="0"/>
              <a:t> </a:t>
            </a:r>
            <a:r>
              <a:rPr lang="en-US" sz="2400" dirty="0" err="1" smtClean="0"/>
              <a:t>ngôi</a:t>
            </a:r>
            <a:r>
              <a:rPr lang="en-US" sz="2400" dirty="0" smtClean="0"/>
              <a:t> </a:t>
            </a:r>
            <a:r>
              <a:rPr lang="en-US" sz="2400" dirty="0" err="1" smtClean="0"/>
              <a:t>nhà</a:t>
            </a:r>
            <a:endParaRPr lang="en-US" sz="2400" dirty="0"/>
          </a:p>
        </p:txBody>
      </p:sp>
      <p:sp>
        <p:nvSpPr>
          <p:cNvPr id="7" name="Text Box 2"/>
          <p:cNvSpPr txBox="1">
            <a:spLocks noChangeArrowheads="1"/>
          </p:cNvSpPr>
          <p:nvPr/>
        </p:nvSpPr>
        <p:spPr bwMode="auto">
          <a:xfrm>
            <a:off x="2590800" y="2768600"/>
            <a:ext cx="1288330" cy="400110"/>
          </a:xfrm>
          <a:prstGeom prst="rect">
            <a:avLst/>
          </a:prstGeom>
          <a:noFill/>
          <a:ln w="9525">
            <a:no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en-US" altLang="en-US" sz="2000" b="1" dirty="0" err="1">
                <a:latin typeface="Calibri" pitchFamily="34" charset="0"/>
              </a:rPr>
              <a:t>Mái</a:t>
            </a:r>
            <a:r>
              <a:rPr lang="en-US" altLang="en-US" sz="2000" b="1" dirty="0">
                <a:latin typeface="Calibri" pitchFamily="34" charset="0"/>
              </a:rPr>
              <a:t> </a:t>
            </a:r>
            <a:r>
              <a:rPr lang="en-US" altLang="en-US" sz="2000" b="1" dirty="0" err="1">
                <a:latin typeface="Calibri" pitchFamily="34" charset="0"/>
              </a:rPr>
              <a:t>nhà</a:t>
            </a:r>
            <a:endParaRPr lang="en-US" altLang="en-US" sz="2000" b="1" dirty="0"/>
          </a:p>
        </p:txBody>
      </p:sp>
      <p:sp>
        <p:nvSpPr>
          <p:cNvPr id="8" name="Text Box 2"/>
          <p:cNvSpPr txBox="1">
            <a:spLocks noChangeArrowheads="1"/>
          </p:cNvSpPr>
          <p:nvPr/>
        </p:nvSpPr>
        <p:spPr bwMode="auto">
          <a:xfrm>
            <a:off x="1600199" y="3581400"/>
            <a:ext cx="1634765" cy="400110"/>
          </a:xfrm>
          <a:prstGeom prst="rect">
            <a:avLst/>
          </a:prstGeom>
          <a:noFill/>
          <a:ln w="9525">
            <a:no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en-US" altLang="en-US" sz="2000" b="1" dirty="0" err="1">
                <a:latin typeface="Calibri" pitchFamily="34" charset="0"/>
              </a:rPr>
              <a:t>Khung</a:t>
            </a:r>
            <a:r>
              <a:rPr lang="en-US" altLang="en-US" sz="2000" b="1" dirty="0">
                <a:latin typeface="Calibri" pitchFamily="34" charset="0"/>
              </a:rPr>
              <a:t> </a:t>
            </a:r>
            <a:r>
              <a:rPr lang="en-US" altLang="en-US" sz="2000" b="1" dirty="0" err="1">
                <a:latin typeface="Calibri" pitchFamily="34" charset="0"/>
              </a:rPr>
              <a:t>nhà</a:t>
            </a:r>
            <a:endParaRPr lang="en-US" altLang="en-US" sz="2000" b="1" dirty="0"/>
          </a:p>
        </p:txBody>
      </p:sp>
      <p:sp>
        <p:nvSpPr>
          <p:cNvPr id="10" name="Rectangle 9"/>
          <p:cNvSpPr/>
          <p:nvPr/>
        </p:nvSpPr>
        <p:spPr>
          <a:xfrm>
            <a:off x="4114800" y="2939534"/>
            <a:ext cx="1324593" cy="400110"/>
          </a:xfrm>
          <a:prstGeom prst="rect">
            <a:avLst/>
          </a:prstGeom>
        </p:spPr>
        <p:txBody>
          <a:bodyPr wrap="none">
            <a:spAutoFit/>
          </a:bodyPr>
          <a:lstStyle/>
          <a:p>
            <a:pPr>
              <a:spcAft>
                <a:spcPts val="1000"/>
              </a:spcAft>
            </a:pPr>
            <a:r>
              <a:rPr lang="en-US" altLang="en-US" sz="2000" b="1" dirty="0" err="1">
                <a:latin typeface="Calibri" pitchFamily="34" charset="0"/>
              </a:rPr>
              <a:t>Cửa</a:t>
            </a:r>
            <a:r>
              <a:rPr lang="en-US" altLang="en-US" sz="2000" b="1" dirty="0">
                <a:latin typeface="Calibri" pitchFamily="34" charset="0"/>
              </a:rPr>
              <a:t> </a:t>
            </a:r>
            <a:r>
              <a:rPr lang="en-US" altLang="en-US" sz="2000" b="1" dirty="0" err="1">
                <a:latin typeface="Calibri" pitchFamily="34" charset="0"/>
              </a:rPr>
              <a:t>ra</a:t>
            </a:r>
            <a:r>
              <a:rPr lang="en-US" altLang="en-US" sz="2000" b="1" dirty="0">
                <a:latin typeface="Calibri" pitchFamily="34" charset="0"/>
              </a:rPr>
              <a:t> </a:t>
            </a:r>
            <a:r>
              <a:rPr lang="en-US" altLang="en-US" sz="2000" b="1" dirty="0" err="1">
                <a:latin typeface="Calibri" pitchFamily="34" charset="0"/>
              </a:rPr>
              <a:t>vào</a:t>
            </a:r>
            <a:endParaRPr lang="en-US" altLang="en-US" sz="2000" b="1" dirty="0"/>
          </a:p>
        </p:txBody>
      </p:sp>
      <p:sp>
        <p:nvSpPr>
          <p:cNvPr id="11" name="Rectangle 10"/>
          <p:cNvSpPr/>
          <p:nvPr/>
        </p:nvSpPr>
        <p:spPr>
          <a:xfrm>
            <a:off x="6096000" y="3429000"/>
            <a:ext cx="886461" cy="400110"/>
          </a:xfrm>
          <a:prstGeom prst="rect">
            <a:avLst/>
          </a:prstGeom>
        </p:spPr>
        <p:txBody>
          <a:bodyPr wrap="none">
            <a:spAutoFit/>
          </a:bodyPr>
          <a:lstStyle/>
          <a:p>
            <a:pPr>
              <a:spcAft>
                <a:spcPts val="1000"/>
              </a:spcAft>
            </a:pPr>
            <a:r>
              <a:rPr lang="en-US" altLang="en-US" sz="2000" b="1" dirty="0" err="1">
                <a:latin typeface="Calibri" pitchFamily="34" charset="0"/>
              </a:rPr>
              <a:t>Tường</a:t>
            </a:r>
            <a:endParaRPr lang="en-US" altLang="en-US" sz="2000" b="1" dirty="0"/>
          </a:p>
        </p:txBody>
      </p:sp>
      <p:sp>
        <p:nvSpPr>
          <p:cNvPr id="12" name="Rectangle 11"/>
          <p:cNvSpPr/>
          <p:nvPr/>
        </p:nvSpPr>
        <p:spPr>
          <a:xfrm>
            <a:off x="1954318" y="4964668"/>
            <a:ext cx="1031051" cy="400110"/>
          </a:xfrm>
          <a:prstGeom prst="rect">
            <a:avLst/>
          </a:prstGeom>
        </p:spPr>
        <p:txBody>
          <a:bodyPr wrap="none">
            <a:spAutoFit/>
          </a:bodyPr>
          <a:lstStyle/>
          <a:p>
            <a:pPr>
              <a:spcAft>
                <a:spcPts val="1000"/>
              </a:spcAft>
            </a:pPr>
            <a:r>
              <a:rPr lang="en-US" altLang="en-US" sz="2000" b="1" dirty="0" err="1">
                <a:latin typeface="Calibri" pitchFamily="34" charset="0"/>
              </a:rPr>
              <a:t>Sàn</a:t>
            </a:r>
            <a:r>
              <a:rPr lang="en-US" altLang="en-US" sz="2000" b="1" dirty="0">
                <a:latin typeface="Calibri" pitchFamily="34" charset="0"/>
              </a:rPr>
              <a:t> </a:t>
            </a:r>
            <a:r>
              <a:rPr lang="en-US" altLang="en-US" sz="2000" b="1" dirty="0" err="1">
                <a:latin typeface="Calibri" pitchFamily="34" charset="0"/>
              </a:rPr>
              <a:t>nhà</a:t>
            </a:r>
            <a:endParaRPr lang="en-US" altLang="en-US" sz="2000" b="1" dirty="0"/>
          </a:p>
        </p:txBody>
      </p:sp>
      <p:sp>
        <p:nvSpPr>
          <p:cNvPr id="13" name="Rectangle 12"/>
          <p:cNvSpPr/>
          <p:nvPr/>
        </p:nvSpPr>
        <p:spPr>
          <a:xfrm>
            <a:off x="6548195" y="4705350"/>
            <a:ext cx="1148005" cy="400110"/>
          </a:xfrm>
          <a:prstGeom prst="rect">
            <a:avLst/>
          </a:prstGeom>
        </p:spPr>
        <p:txBody>
          <a:bodyPr wrap="square">
            <a:spAutoFit/>
          </a:bodyPr>
          <a:lstStyle/>
          <a:p>
            <a:r>
              <a:rPr lang="en-US" altLang="en-US" sz="2000" b="1" dirty="0" err="1">
                <a:latin typeface="Calibri" pitchFamily="34" charset="0"/>
              </a:rPr>
              <a:t>Cửa</a:t>
            </a:r>
            <a:r>
              <a:rPr lang="en-US" altLang="en-US" sz="2000" b="1" dirty="0">
                <a:latin typeface="Calibri" pitchFamily="34" charset="0"/>
              </a:rPr>
              <a:t> </a:t>
            </a:r>
            <a:r>
              <a:rPr lang="en-US" altLang="en-US" sz="2000" b="1" dirty="0" err="1">
                <a:latin typeface="Calibri" pitchFamily="34" charset="0"/>
              </a:rPr>
              <a:t>số</a:t>
            </a:r>
            <a:endParaRPr lang="en-US" sz="2000" b="1" dirty="0"/>
          </a:p>
        </p:txBody>
      </p:sp>
      <p:sp>
        <p:nvSpPr>
          <p:cNvPr id="14" name="Rectangle 13"/>
          <p:cNvSpPr/>
          <p:nvPr/>
        </p:nvSpPr>
        <p:spPr>
          <a:xfrm>
            <a:off x="1295400" y="6019800"/>
            <a:ext cx="1266693" cy="400110"/>
          </a:xfrm>
          <a:prstGeom prst="rect">
            <a:avLst/>
          </a:prstGeom>
        </p:spPr>
        <p:txBody>
          <a:bodyPr wrap="none">
            <a:spAutoFit/>
          </a:bodyPr>
          <a:lstStyle/>
          <a:p>
            <a:pPr>
              <a:spcAft>
                <a:spcPts val="1000"/>
              </a:spcAft>
            </a:pPr>
            <a:r>
              <a:rPr lang="en-US" altLang="en-US" sz="2000" b="1" dirty="0" err="1">
                <a:latin typeface="Calibri" pitchFamily="34" charset="0"/>
              </a:rPr>
              <a:t>Móng</a:t>
            </a:r>
            <a:r>
              <a:rPr lang="en-US" altLang="en-US" sz="2000" b="1" dirty="0">
                <a:latin typeface="Calibri" pitchFamily="34" charset="0"/>
              </a:rPr>
              <a:t> </a:t>
            </a:r>
            <a:r>
              <a:rPr lang="en-US" altLang="en-US" sz="2000" b="1" dirty="0" err="1">
                <a:latin typeface="Calibri" pitchFamily="34" charset="0"/>
              </a:rPr>
              <a:t>nhà</a:t>
            </a:r>
            <a:endParaRPr lang="en-US" altLang="en-US" sz="2000" b="1" dirty="0"/>
          </a:p>
        </p:txBody>
      </p:sp>
      <p:sp>
        <p:nvSpPr>
          <p:cNvPr id="15" name="TextBox 14"/>
          <p:cNvSpPr txBox="1"/>
          <p:nvPr/>
        </p:nvSpPr>
        <p:spPr>
          <a:xfrm>
            <a:off x="647700" y="1600200"/>
            <a:ext cx="7848600"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Quan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sát</a:t>
            </a:r>
            <a:r>
              <a:rPr lang="en-US" sz="2800" dirty="0" smtClean="0">
                <a:solidFill>
                  <a:srgbClr val="FF0000"/>
                </a:solidFill>
                <a:latin typeface="Times New Roman" pitchFamily="18" charset="0"/>
                <a:cs typeface="Times New Roman" pitchFamily="18" charset="0"/>
              </a:rPr>
              <a:t> H1.2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cấu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tạo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ngôi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gồm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93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5791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TIẾT 1: KHÁI QUÁT VỀ NHÀ Ở</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381000" y="675620"/>
            <a:ext cx="44196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II. ĐẶC ĐIỂM CHUNG CỦA NHÀ Ở</a:t>
            </a:r>
            <a:endParaRPr lang="en-US" sz="2000" b="1" dirty="0">
              <a:solidFill>
                <a:srgbClr val="FF0000"/>
              </a:solidFill>
              <a:latin typeface="Times New Roman" pitchFamily="18" charset="0"/>
              <a:cs typeface="Times New Roman" pitchFamily="18" charset="0"/>
            </a:endParaRPr>
          </a:p>
        </p:txBody>
      </p:sp>
      <p:sp>
        <p:nvSpPr>
          <p:cNvPr id="4" name="TextBox 3"/>
          <p:cNvSpPr txBox="1"/>
          <p:nvPr/>
        </p:nvSpPr>
        <p:spPr>
          <a:xfrm>
            <a:off x="846841" y="1088299"/>
            <a:ext cx="1743959" cy="461665"/>
          </a:xfrm>
          <a:prstGeom prst="rect">
            <a:avLst/>
          </a:prstGeom>
          <a:noFill/>
        </p:spPr>
        <p:txBody>
          <a:bodyPr wrap="square" rtlCol="0">
            <a:spAutoFit/>
          </a:bodyPr>
          <a:lstStyle/>
          <a:p>
            <a:r>
              <a:rPr lang="en-US" sz="2400" b="1" dirty="0" smtClean="0">
                <a:solidFill>
                  <a:srgbClr val="FF0000"/>
                </a:solidFill>
              </a:rPr>
              <a:t>1.Cấu </a:t>
            </a:r>
            <a:r>
              <a:rPr lang="en-US" sz="2400" b="1" dirty="0" err="1" smtClean="0">
                <a:solidFill>
                  <a:srgbClr val="FF0000"/>
                </a:solidFill>
              </a:rPr>
              <a:t>tạo</a:t>
            </a:r>
            <a:endParaRPr lang="en-US" sz="2400" b="1" dirty="0">
              <a:solidFill>
                <a:srgbClr val="FF0000"/>
              </a:solidFill>
            </a:endParaRPr>
          </a:p>
        </p:txBody>
      </p:sp>
      <p:sp>
        <p:nvSpPr>
          <p:cNvPr id="5" name="TextBox 4"/>
          <p:cNvSpPr txBox="1"/>
          <p:nvPr/>
        </p:nvSpPr>
        <p:spPr>
          <a:xfrm>
            <a:off x="1219200" y="1904999"/>
            <a:ext cx="7162800" cy="2677656"/>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Móng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Sàn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Mái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sổ</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46871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838</Words>
  <Application>Microsoft Office PowerPoint</Application>
  <PresentationFormat>On-screen Show (4:3)</PresentationFormat>
  <Paragraphs>92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2024-09-07T10:23:51Z</dcterms:created>
  <dcterms:modified xsi:type="dcterms:W3CDTF">2024-09-07T12:58:19Z</dcterms:modified>
</cp:coreProperties>
</file>