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2"/>
  </p:notesMasterIdLst>
  <p:sldIdLst>
    <p:sldId id="337" r:id="rId3"/>
    <p:sldId id="369" r:id="rId4"/>
    <p:sldId id="370" r:id="rId5"/>
    <p:sldId id="339" r:id="rId6"/>
    <p:sldId id="261" r:id="rId7"/>
    <p:sldId id="341" r:id="rId8"/>
    <p:sldId id="259" r:id="rId9"/>
    <p:sldId id="263" r:id="rId10"/>
    <p:sldId id="371" r:id="rId11"/>
    <p:sldId id="372" r:id="rId12"/>
    <p:sldId id="262" r:id="rId13"/>
    <p:sldId id="373" r:id="rId14"/>
    <p:sldId id="260" r:id="rId15"/>
    <p:sldId id="374" r:id="rId16"/>
    <p:sldId id="347" r:id="rId17"/>
    <p:sldId id="349" r:id="rId18"/>
    <p:sldId id="376" r:id="rId19"/>
    <p:sldId id="377" r:id="rId20"/>
    <p:sldId id="378" r:id="rId21"/>
    <p:sldId id="379" r:id="rId22"/>
    <p:sldId id="380" r:id="rId23"/>
    <p:sldId id="363" r:id="rId24"/>
    <p:sldId id="257" r:id="rId25"/>
    <p:sldId id="265" r:id="rId26"/>
    <p:sldId id="284" r:id="rId27"/>
    <p:sldId id="279" r:id="rId28"/>
    <p:sldId id="364" r:id="rId29"/>
    <p:sldId id="338" r:id="rId30"/>
    <p:sldId id="381"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DD"/>
    <a:srgbClr val="FFCCCC"/>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63" d="100"/>
          <a:sy n="63" d="100"/>
        </p:scale>
        <p:origin x="8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A9E89-69DE-41BF-AB2A-1A752A9C0F40}"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2FA16-E0DA-4048-8EBE-DC6D378EBDD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489CDA-B98C-40ED-8BE1-AB7F57130C26}"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862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027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27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62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67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88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249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398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72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44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95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489CDA-B98C-40ED-8BE1-AB7F57130C26}"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89CDA-B98C-40ED-8BE1-AB7F57130C26}"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89CDA-B98C-40ED-8BE1-AB7F57130C26}" type="datetimeFigureOut">
              <a:rPr lang="en-US" smtClean="0"/>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89CDA-B98C-40ED-8BE1-AB7F57130C26}" type="datetimeFigureOut">
              <a:rPr lang="en-US" smtClean="0"/>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9CDA-B98C-40ED-8BE1-AB7F57130C26}" type="datetimeFigureOut">
              <a:rPr lang="en-US" smtClean="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9CDA-B98C-40ED-8BE1-AB7F57130C26}" type="datetimeFigureOut">
              <a:rPr lang="en-US" smtClean="0"/>
              <a:t>3/21/2025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7C497-69F1-416C-9CB5-A16E986131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7762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gif"/><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9.wdp"/><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gif"/><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slide" Target="slide26.xml"/><Relationship Id="rId1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3.png"/><Relationship Id="rId12" Type="http://schemas.microsoft.com/office/2007/relationships/hdphoto" Target="../media/hdphoto12.wdp"/><Relationship Id="rId17" Type="http://schemas.openxmlformats.org/officeDocument/2006/relationships/image" Target="../media/image39.png"/><Relationship Id="rId2" Type="http://schemas.openxmlformats.org/officeDocument/2006/relationships/video" Target="../media/media1.mp4"/><Relationship Id="rId16" Type="http://schemas.openxmlformats.org/officeDocument/2006/relationships/image" Target="../media/image38.svg"/><Relationship Id="rId1" Type="http://schemas.microsoft.com/office/2007/relationships/media" Target="../media/media1.mp4"/><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5" Type="http://schemas.openxmlformats.org/officeDocument/2006/relationships/image" Target="../media/image37.png"/><Relationship Id="rId10" Type="http://schemas.microsoft.com/office/2007/relationships/hdphoto" Target="../media/hdphoto11.wdp"/><Relationship Id="rId19"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slide" Target="slide26.xml"/><Relationship Id="rId1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3.png"/><Relationship Id="rId12" Type="http://schemas.microsoft.com/office/2007/relationships/hdphoto" Target="../media/hdphoto12.wdp"/><Relationship Id="rId17" Type="http://schemas.openxmlformats.org/officeDocument/2006/relationships/image" Target="../media/image39.png"/><Relationship Id="rId2" Type="http://schemas.openxmlformats.org/officeDocument/2006/relationships/video" Target="../media/media1.mp4"/><Relationship Id="rId16" Type="http://schemas.openxmlformats.org/officeDocument/2006/relationships/image" Target="../media/image42.svg"/><Relationship Id="rId1" Type="http://schemas.microsoft.com/office/2007/relationships/media" Target="../media/media1.mp4"/><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5" Type="http://schemas.openxmlformats.org/officeDocument/2006/relationships/image" Target="../media/image37.png"/><Relationship Id="rId10" Type="http://schemas.microsoft.com/office/2007/relationships/hdphoto" Target="../media/hdphoto11.wdp"/><Relationship Id="rId19"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34.png"/><Relationship Id="rId1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4.gif"/><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a:xfrm>
            <a:off x="6019801" y="245396"/>
            <a:ext cx="4240004" cy="5692775"/>
          </a:xfrm>
          <a:prstGeom prst="rect">
            <a:avLst/>
          </a:prstGeom>
          <a:noFill/>
          <a:ln w="9525">
            <a:noFill/>
            <a:miter lim="800000"/>
            <a:headEnd/>
            <a:tailEnd/>
          </a:ln>
        </p:spPr>
      </p:pic>
      <p:sp>
        <p:nvSpPr>
          <p:cNvPr id="7" name="Rounded Rectangle 6"/>
          <p:cNvSpPr/>
          <p:nvPr/>
        </p:nvSpPr>
        <p:spPr>
          <a:xfrm>
            <a:off x="453503" y="1533412"/>
            <a:ext cx="5451997" cy="3791175"/>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400" dirty="0">
                <a:latin typeface="Cambria" panose="02040503050406030204" pitchFamily="18" charset="0"/>
                <a:cs typeface="Cambria" panose="02040503050406030204" pitchFamily="18" charset="0"/>
                <a:sym typeface="+mn-ea"/>
              </a:rPr>
              <a:t>Em </a:t>
            </a:r>
            <a:r>
              <a:rPr lang="en-US" sz="4400" dirty="0" err="1">
                <a:latin typeface="Cambria" panose="02040503050406030204" pitchFamily="18" charset="0"/>
                <a:cs typeface="Cambria" panose="02040503050406030204" pitchFamily="18" charset="0"/>
                <a:sym typeface="+mn-ea"/>
              </a:rPr>
              <a:t>hãy</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nêu</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các</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cách</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làm</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có</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thể</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giúp</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bạn</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Hùng</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đưa</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được</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cống</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bê</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tông</a:t>
            </a:r>
            <a:r>
              <a:rPr lang="en-US" sz="4400" dirty="0">
                <a:latin typeface="Cambria" panose="02040503050406030204" pitchFamily="18" charset="0"/>
                <a:cs typeface="Cambria" panose="02040503050406030204" pitchFamily="18" charset="0"/>
                <a:sym typeface="+mn-ea"/>
              </a:rPr>
              <a:t> </a:t>
            </a:r>
            <a:r>
              <a:rPr lang="en-US" sz="4400" dirty="0" err="1">
                <a:latin typeface="Cambria" panose="02040503050406030204" pitchFamily="18" charset="0"/>
                <a:cs typeface="Cambria" panose="02040503050406030204" pitchFamily="18" charset="0"/>
                <a:sym typeface="+mn-ea"/>
              </a:rPr>
              <a:t>lên</a:t>
            </a:r>
            <a:r>
              <a:rPr lang="en-US" sz="4400" dirty="0">
                <a:latin typeface="Cambria" panose="02040503050406030204" pitchFamily="18" charset="0"/>
                <a:cs typeface="Cambria" panose="02040503050406030204" pitchFamily="18" charset="0"/>
                <a:sym typeface="+mn-ea"/>
              </a:rPr>
              <a:t>.</a:t>
            </a:r>
            <a:endParaRPr lang="en-US" sz="4400" dirty="0">
              <a:latin typeface="Cambria" panose="02040503050406030204" pitchFamily="18" charset="0"/>
              <a:ea typeface="Cambria" panose="02040503050406030204" pitchFamily="18" charset="0"/>
              <a:cs typeface="Cambria" panose="02040503050406030204" pitchFamily="18" charset="0"/>
              <a:sym typeface="+mn-ea"/>
            </a:endParaRPr>
          </a:p>
        </p:txBody>
      </p:sp>
      <p:sp>
        <p:nvSpPr>
          <p:cNvPr id="2" name="Freeform 9">
            <a:extLst>
              <a:ext uri="{FF2B5EF4-FFF2-40B4-BE49-F238E27FC236}">
                <a16:creationId xmlns:a16="http://schemas.microsoft.com/office/drawing/2014/main" id="{A0BB0E08-6BB0-8978-B6E6-6383E7A08470}"/>
              </a:ext>
            </a:extLst>
          </p:cNvPr>
          <p:cNvSpPr/>
          <p:nvPr/>
        </p:nvSpPr>
        <p:spPr>
          <a:xfrm>
            <a:off x="0" y="5018343"/>
            <a:ext cx="4521200" cy="1839657"/>
          </a:xfrm>
          <a:custGeom>
            <a:avLst/>
            <a:gdLst/>
            <a:ahLst/>
            <a:cxnLst/>
            <a:rect l="l" t="t" r="r" b="b"/>
            <a:pathLst>
              <a:path w="8786343" h="3272913">
                <a:moveTo>
                  <a:pt x="0" y="0"/>
                </a:moveTo>
                <a:lnTo>
                  <a:pt x="8786343" y="0"/>
                </a:lnTo>
                <a:lnTo>
                  <a:pt x="8786343" y="3272912"/>
                </a:lnTo>
                <a:lnTo>
                  <a:pt x="0" y="3272912"/>
                </a:lnTo>
                <a:lnTo>
                  <a:pt x="0" y="0"/>
                </a:lnTo>
                <a:close/>
              </a:path>
            </a:pathLst>
          </a:custGeom>
          <a:blipFill>
            <a:blip r:embed="rId4"/>
            <a:stretch>
              <a:fillRect/>
            </a:stretch>
          </a:blipFill>
        </p:spPr>
        <p:txBody>
          <a:bodyPr/>
          <a:lstStyle/>
          <a:p>
            <a:endParaRPr lang="en-US"/>
          </a:p>
        </p:txBody>
      </p:sp>
      <p:sp>
        <p:nvSpPr>
          <p:cNvPr id="6" name="Freeform 9">
            <a:extLst>
              <a:ext uri="{FF2B5EF4-FFF2-40B4-BE49-F238E27FC236}">
                <a16:creationId xmlns:a16="http://schemas.microsoft.com/office/drawing/2014/main" id="{F35510F1-4DCC-75DD-52EB-A12BB910DFAF}"/>
              </a:ext>
            </a:extLst>
          </p:cNvPr>
          <p:cNvSpPr/>
          <p:nvPr/>
        </p:nvSpPr>
        <p:spPr>
          <a:xfrm flipH="1">
            <a:off x="7670797" y="5018343"/>
            <a:ext cx="4521201" cy="1839657"/>
          </a:xfrm>
          <a:custGeom>
            <a:avLst/>
            <a:gdLst/>
            <a:ahLst/>
            <a:cxnLst/>
            <a:rect l="l" t="t" r="r" b="b"/>
            <a:pathLst>
              <a:path w="8786343" h="3272913">
                <a:moveTo>
                  <a:pt x="0" y="0"/>
                </a:moveTo>
                <a:lnTo>
                  <a:pt x="8786343" y="0"/>
                </a:lnTo>
                <a:lnTo>
                  <a:pt x="8786343" y="3272912"/>
                </a:lnTo>
                <a:lnTo>
                  <a:pt x="0" y="3272912"/>
                </a:lnTo>
                <a:lnTo>
                  <a:pt x="0" y="0"/>
                </a:lnTo>
                <a:close/>
              </a:path>
            </a:pathLst>
          </a:custGeom>
          <a:blipFill>
            <a:blip r:embed="rId4"/>
            <a:stretch>
              <a:fillRect/>
            </a:stretch>
          </a:blipFill>
        </p:spPr>
        <p:txBody>
          <a:bodyPr/>
          <a:lstStyle/>
          <a:p>
            <a:endParaRPr lang="en-US"/>
          </a:p>
        </p:txBody>
      </p:sp>
      <p:pic>
        <p:nvPicPr>
          <p:cNvPr id="3" name="Picture 2"/>
          <p:cNvPicPr>
            <a:picLocks noChangeAspect="1"/>
          </p:cNvPicPr>
          <p:nvPr/>
        </p:nvPicPr>
        <p:blipFill>
          <a:blip r:embed="rId5"/>
          <a:stretch>
            <a:fillRect/>
          </a:stretch>
        </p:blipFill>
        <p:spPr>
          <a:xfrm>
            <a:off x="9169398" y="2019300"/>
            <a:ext cx="3305287" cy="33052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7EF5B319-CE88-B6E1-922B-614C527FDE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7A4FE4-2F3A-CE92-B7BD-9E3829165F2F}"/>
              </a:ext>
            </a:extLst>
          </p:cNvPr>
          <p:cNvSpPr/>
          <p:nvPr/>
        </p:nvSpPr>
        <p:spPr>
          <a:xfrm>
            <a:off x="7482101" y="309384"/>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FCF38F94-B49E-193C-EADD-4D82ADCBEEBB}"/>
              </a:ext>
            </a:extLst>
          </p:cNvPr>
          <p:cNvGrpSpPr/>
          <p:nvPr/>
        </p:nvGrpSpPr>
        <p:grpSpPr>
          <a:xfrm>
            <a:off x="631544" y="1221892"/>
            <a:ext cx="10928444" cy="5429877"/>
            <a:chOff x="0" y="0"/>
            <a:chExt cx="2449475" cy="1330502"/>
          </a:xfrm>
        </p:grpSpPr>
        <p:sp>
          <p:nvSpPr>
            <p:cNvPr id="5" name="Freeform 5">
              <a:extLst>
                <a:ext uri="{FF2B5EF4-FFF2-40B4-BE49-F238E27FC236}">
                  <a16:creationId xmlns:a16="http://schemas.microsoft.com/office/drawing/2014/main" id="{C16A14D6-9ABC-C6D0-35EE-63D84E5FC92D}"/>
                </a:ext>
              </a:extLst>
            </p:cNvPr>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9A9170C-4024-B65C-7149-20EE63F164D7}"/>
                </a:ext>
              </a:extLst>
            </p:cNvPr>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id="{D0FD4677-1D1D-12A4-30C0-560E8BF7A68A}"/>
              </a:ext>
            </a:extLst>
          </p:cNvPr>
          <p:cNvGraphicFramePr>
            <a:graphicFrameLocks noGrp="1"/>
          </p:cNvGraphicFramePr>
          <p:nvPr>
            <p:extLst>
              <p:ext uri="{D42A27DB-BD31-4B8C-83A1-F6EECF244321}">
                <p14:modId xmlns:p14="http://schemas.microsoft.com/office/powerpoint/2010/main" val="703942937"/>
              </p:ext>
            </p:extLst>
          </p:nvPr>
        </p:nvGraphicFramePr>
        <p:xfrm>
          <a:off x="813844" y="1451717"/>
          <a:ext cx="10563843" cy="5119501"/>
        </p:xfrm>
        <a:graphic>
          <a:graphicData uri="http://schemas.openxmlformats.org/drawingml/2006/table">
            <a:tbl>
              <a:tblPr firstRow="1" firstCol="1" bandRow="1">
                <a:tableStyleId>{22838BEF-8BB2-4498-84A7-C5851F593DF1}</a:tableStyleId>
              </a:tblPr>
              <a:tblGrid>
                <a:gridCol w="5204819">
                  <a:extLst>
                    <a:ext uri="{9D8B030D-6E8A-4147-A177-3AD203B41FA5}">
                      <a16:colId xmlns:a16="http://schemas.microsoft.com/office/drawing/2014/main" val="737872285"/>
                    </a:ext>
                  </a:extLst>
                </a:gridCol>
                <a:gridCol w="5359024">
                  <a:extLst>
                    <a:ext uri="{9D8B030D-6E8A-4147-A177-3AD203B41FA5}">
                      <a16:colId xmlns:a16="http://schemas.microsoft.com/office/drawing/2014/main" val="3964558092"/>
                    </a:ext>
                  </a:extLst>
                </a:gridCol>
              </a:tblGrid>
              <a:tr h="661123">
                <a:tc gridSpan="2">
                  <a:txBody>
                    <a:bodyPr/>
                    <a:lstStyle/>
                    <a:p>
                      <a:pPr marL="0" marR="0" indent="0" algn="ctr">
                        <a:lnSpc>
                          <a:spcPct val="130000"/>
                        </a:lnSpc>
                        <a:spcBef>
                          <a:spcPts val="0"/>
                        </a:spcBef>
                        <a:spcAft>
                          <a:spcPts val="0"/>
                        </a:spcAft>
                      </a:pPr>
                      <a:r>
                        <a:rPr lang="vi-VN" sz="3000" dirty="0">
                          <a:effectLst/>
                          <a:latin typeface="Cambria" panose="02040503050406030204" pitchFamily="18" charset="0"/>
                          <a:ea typeface="Cambria" panose="02040503050406030204" pitchFamily="18" charset="0"/>
                        </a:rPr>
                        <a:t>Phiếu học tập 1</a:t>
                      </a: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661123">
                <a:tc>
                  <a:txBody>
                    <a:bodyPr/>
                    <a:lstStyle/>
                    <a:p>
                      <a:pPr marL="0" marR="0" algn="ctr">
                        <a:lnSpc>
                          <a:spcPct val="107000"/>
                        </a:lnSpc>
                        <a:spcBef>
                          <a:spcPts val="0"/>
                        </a:spcBef>
                        <a:spcAft>
                          <a:spcPts val="0"/>
                        </a:spcAft>
                      </a:pPr>
                      <a:r>
                        <a:rPr lang="vi-VN" sz="3000" dirty="0">
                          <a:effectLst/>
                          <a:latin typeface="Cambria" panose="02040503050406030204" pitchFamily="18" charset="0"/>
                          <a:ea typeface="Cambria" panose="02040503050406030204" pitchFamily="18" charset="0"/>
                        </a:rPr>
                        <a:t>Câu hỏi</a:t>
                      </a: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dirty="0">
                          <a:effectLst/>
                          <a:latin typeface="Cambria" panose="02040503050406030204" pitchFamily="18" charset="0"/>
                          <a:ea typeface="Cambria" panose="02040503050406030204" pitchFamily="18" charset="0"/>
                        </a:rPr>
                        <a:t>Đáp án</a:t>
                      </a:r>
                      <a:endParaRPr lang="en-US" sz="3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1898527">
                <a:tc>
                  <a:txBody>
                    <a:bodyPr/>
                    <a:lstStyle/>
                    <a:p>
                      <a:pPr marL="0" marR="0" algn="just">
                        <a:lnSpc>
                          <a:spcPct val="107000"/>
                        </a:lnSpc>
                        <a:spcBef>
                          <a:spcPts val="0"/>
                        </a:spcBef>
                        <a:spcAft>
                          <a:spcPts val="0"/>
                        </a:spcAft>
                      </a:pPr>
                      <a:r>
                        <a:rPr lang="vi-VN" sz="3000" b="0" dirty="0">
                          <a:effectLst/>
                          <a:latin typeface="Cambria" panose="02040503050406030204" pitchFamily="18" charset="0"/>
                          <a:ea typeface="Cambria" panose="02040503050406030204" pitchFamily="18" charset="0"/>
                        </a:rPr>
                        <a:t>Câu 1: </a:t>
                      </a:r>
                      <a:r>
                        <a:rPr lang="en-US" sz="3000" b="0" dirty="0" err="1">
                          <a:effectLst/>
                          <a:latin typeface="Cambria" panose="02040503050406030204" pitchFamily="18" charset="0"/>
                          <a:ea typeface="Cambria" panose="02040503050406030204" pitchFamily="18" charset="0"/>
                        </a:rPr>
                        <a:t>Đòn</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bẩy</a:t>
                      </a:r>
                      <a:r>
                        <a:rPr lang="en-US" sz="3000" b="0" dirty="0">
                          <a:effectLst/>
                          <a:latin typeface="Cambria" panose="02040503050406030204" pitchFamily="18" charset="0"/>
                          <a:ea typeface="Cambria" panose="02040503050406030204" pitchFamily="18" charset="0"/>
                        </a:rPr>
                        <a:t> AB </a:t>
                      </a:r>
                      <a:r>
                        <a:rPr lang="en-US" sz="3000" b="0" dirty="0" err="1">
                          <a:effectLst/>
                          <a:latin typeface="Cambria" panose="02040503050406030204" pitchFamily="18" charset="0"/>
                          <a:ea typeface="Cambria" panose="02040503050406030204" pitchFamily="18" charset="0"/>
                        </a:rPr>
                        <a:t>có</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tác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dụng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thay</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đổi</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hướng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lực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tác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dụng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khi</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nâng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quả</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nặng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như</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thế</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nào</a:t>
                      </a:r>
                      <a:r>
                        <a:rPr lang="en-US" sz="3000" b="0" dirty="0">
                          <a:effectLst/>
                          <a:latin typeface="Cambria" panose="02040503050406030204" pitchFamily="18" charset="0"/>
                          <a:ea typeface="Cambria" panose="02040503050406030204" pitchFamily="18" charset="0"/>
                        </a:rPr>
                        <a:t>? </a:t>
                      </a:r>
                    </a:p>
                  </a:txBody>
                  <a:tcPr marL="68580" marR="68580" marT="0" marB="0"/>
                </a:tc>
                <a:tc>
                  <a:txBody>
                    <a:bodyPr/>
                    <a:lstStyle/>
                    <a:p>
                      <a:pPr marL="0" marR="0" indent="0" algn="just">
                        <a:lnSpc>
                          <a:spcPct val="130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876126">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18" name="Freeform 2">
            <a:extLst>
              <a:ext uri="{FF2B5EF4-FFF2-40B4-BE49-F238E27FC236}">
                <a16:creationId xmlns:a16="http://schemas.microsoft.com/office/drawing/2014/main" id="{5C77359A-3453-1B4B-CC51-B0E359A2CEEC}"/>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C2CD3D-0770-0909-6896-C388A0EE10B6}"/>
              </a:ext>
            </a:extLst>
          </p:cNvPr>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64606D63-E9F3-C121-C38A-32F7A2946E52}"/>
              </a:ext>
            </a:extLst>
          </p:cNvPr>
          <p:cNvSpPr txBox="1"/>
          <p:nvPr/>
        </p:nvSpPr>
        <p:spPr>
          <a:xfrm>
            <a:off x="869261" y="206231"/>
            <a:ext cx="10432384"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ĐÁP ÁN THẢO LUẬN NHÓM </a:t>
            </a:r>
            <a:endPar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4" name="Freeform 14">
            <a:extLst>
              <a:ext uri="{FF2B5EF4-FFF2-40B4-BE49-F238E27FC236}">
                <a16:creationId xmlns:a16="http://schemas.microsoft.com/office/drawing/2014/main" id="{CA57D00F-9949-277F-395F-C0EB1CCA4397}"/>
              </a:ext>
            </a:extLst>
          </p:cNvPr>
          <p:cNvSpPr/>
          <p:nvPr/>
        </p:nvSpPr>
        <p:spPr>
          <a:xfrm rot="-591114">
            <a:off x="9969532" y="1103667"/>
            <a:ext cx="1992389" cy="1626207"/>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A886618-9253-8CB8-E282-D85DF99C65EF}"/>
              </a:ext>
            </a:extLst>
          </p:cNvPr>
          <p:cNvSpPr txBox="1"/>
          <p:nvPr/>
        </p:nvSpPr>
        <p:spPr>
          <a:xfrm>
            <a:off x="6085453" y="2803669"/>
            <a:ext cx="5281922" cy="1714380"/>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Dùng đòn bẩy ta đã thay đổi hướng của lực tác dụng theo phương hướng xuống dưới.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A6BA036-5463-7009-3123-4902B4C774BA}"/>
              </a:ext>
            </a:extLst>
          </p:cNvPr>
          <p:cNvSpPr txBox="1"/>
          <p:nvPr/>
        </p:nvSpPr>
        <p:spPr>
          <a:xfrm>
            <a:off x="6134838" y="4797349"/>
            <a:ext cx="5334000" cy="144180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cánh tay đòn của lực tác dụng (OO</a:t>
            </a:r>
            <a:r>
              <a:rPr kumimoji="0" lang="vi-VN" sz="28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rPr>
              <a:t>2</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lớn hơn cánh tay đòn của tải (OO</a:t>
            </a:r>
            <a:r>
              <a:rPr kumimoji="0" lang="vi-VN" sz="28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rPr>
              <a:t>1</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Freeform 9">
            <a:extLst>
              <a:ext uri="{FF2B5EF4-FFF2-40B4-BE49-F238E27FC236}">
                <a16:creationId xmlns:a16="http://schemas.microsoft.com/office/drawing/2014/main" id="{72DB156B-3070-E409-D556-DC7149102E4A}"/>
              </a:ext>
            </a:extLst>
          </p:cNvPr>
          <p:cNvSpPr/>
          <p:nvPr/>
        </p:nvSpPr>
        <p:spPr>
          <a:xfrm>
            <a:off x="9724996" y="5517756"/>
            <a:ext cx="3250116" cy="157156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8B37B89E-8D2E-410E-6ED5-51D5DD8A2B13}"/>
              </a:ext>
            </a:extLst>
          </p:cNvPr>
          <p:cNvSpPr/>
          <p:nvPr/>
        </p:nvSpPr>
        <p:spPr>
          <a:xfrm flipH="1">
            <a:off x="-722333" y="5220732"/>
            <a:ext cx="2431212" cy="1868589"/>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21" name="Freeform 8">
            <a:extLst>
              <a:ext uri="{FF2B5EF4-FFF2-40B4-BE49-F238E27FC236}">
                <a16:creationId xmlns:a16="http://schemas.microsoft.com/office/drawing/2014/main" id="{7BE7E808-9750-0D86-07CF-7A3EF2CCBDFF}"/>
              </a:ext>
            </a:extLst>
          </p:cNvPr>
          <p:cNvSpPr/>
          <p:nvPr/>
        </p:nvSpPr>
        <p:spPr>
          <a:xfrm>
            <a:off x="1328450" y="6194388"/>
            <a:ext cx="9397986" cy="881481"/>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29779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16047" y="334280"/>
            <a:ext cx="5493698" cy="1693890"/>
          </a:xfrm>
          <a:custGeom>
            <a:avLst/>
            <a:gdLst/>
            <a:ahLst/>
            <a:cxnLst/>
            <a:rect l="l" t="t" r="r" b="b"/>
            <a:pathLst>
              <a:path w="8240547" h="2540835">
                <a:moveTo>
                  <a:pt x="0" y="0"/>
                </a:moveTo>
                <a:lnTo>
                  <a:pt x="8240547" y="0"/>
                </a:lnTo>
                <a:lnTo>
                  <a:pt x="8240547" y="2540835"/>
                </a:lnTo>
                <a:lnTo>
                  <a:pt x="0" y="254083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509398" y="1163155"/>
            <a:ext cx="11345718" cy="5223778"/>
            <a:chOff x="0" y="0"/>
            <a:chExt cx="2675346" cy="1330502"/>
          </a:xfrm>
        </p:grpSpPr>
        <p:sp>
          <p:nvSpPr>
            <p:cNvPr id="5" name="Freeform 5"/>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675346"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823617" y="5295962"/>
            <a:ext cx="5543309" cy="2181942"/>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5" y="5370476"/>
            <a:ext cx="6040743" cy="1568896"/>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449633" y="5065178"/>
            <a:ext cx="6417688" cy="2771708"/>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4" name="Rounded Rectangle 7">
            <a:extLst>
              <a:ext uri="{FF2B5EF4-FFF2-40B4-BE49-F238E27FC236}">
                <a16:creationId xmlns:a16="http://schemas.microsoft.com/office/drawing/2014/main" id="{8286B260-72C0-2643-14BF-47A1A5F3CEF6}"/>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pic>
        <p:nvPicPr>
          <p:cNvPr id="15" name="Picture 14">
            <a:extLst>
              <a:ext uri="{FF2B5EF4-FFF2-40B4-BE49-F238E27FC236}">
                <a16:creationId xmlns:a16="http://schemas.microsoft.com/office/drawing/2014/main" id="{EBF47DA4-E16C-1F3C-A75E-A425681261B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4071294" y="1790108"/>
            <a:ext cx="5023709" cy="2771708"/>
          </a:xfrm>
          <a:prstGeom prst="rect">
            <a:avLst/>
          </a:prstGeom>
        </p:spPr>
      </p:pic>
      <p:pic>
        <p:nvPicPr>
          <p:cNvPr id="16" name="Picture 15" descr="A hand holding a hammer&#10;&#10;Description automatically generated">
            <a:extLst>
              <a:ext uri="{FF2B5EF4-FFF2-40B4-BE49-F238E27FC236}">
                <a16:creationId xmlns:a16="http://schemas.microsoft.com/office/drawing/2014/main" id="{0A930CF8-E784-1096-0074-04723E63638B}"/>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9095003" y="1790109"/>
            <a:ext cx="2587599" cy="2771708"/>
          </a:xfrm>
          <a:prstGeom prst="rect">
            <a:avLst/>
          </a:prstGeom>
        </p:spPr>
      </p:pic>
      <p:sp>
        <p:nvSpPr>
          <p:cNvPr id="17" name="Rounded Rectangle 5">
            <a:extLst>
              <a:ext uri="{FF2B5EF4-FFF2-40B4-BE49-F238E27FC236}">
                <a16:creationId xmlns:a16="http://schemas.microsoft.com/office/drawing/2014/main" id="{203A67E9-3B0E-6C0B-2B96-7469960E3E97}"/>
              </a:ext>
            </a:extLst>
          </p:cNvPr>
          <p:cNvSpPr/>
          <p:nvPr/>
        </p:nvSpPr>
        <p:spPr>
          <a:xfrm>
            <a:off x="700746" y="1478885"/>
            <a:ext cx="3139763" cy="3264638"/>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effectLst/>
                <a:latin typeface="Times New Roman" panose="02020603050405020304" pitchFamily="18" charset="0"/>
                <a:ea typeface="Times New Roman" panose="02020603050405020304" pitchFamily="18" charset="0"/>
              </a:rPr>
              <a:t>Xác định điểm tựa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đòn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rPr>
              <a:t> 19.2</a:t>
            </a:r>
            <a:endParaRPr lang="en-US" sz="3200" dirty="0"/>
          </a:p>
        </p:txBody>
      </p:sp>
      <p:pic>
        <p:nvPicPr>
          <p:cNvPr id="18" name="Picture 17">
            <a:extLst>
              <a:ext uri="{FF2B5EF4-FFF2-40B4-BE49-F238E27FC236}">
                <a16:creationId xmlns:a16="http://schemas.microsoft.com/office/drawing/2014/main" id="{0E9A5D8C-F383-CA67-FBF2-541ECB93DE9A}"/>
              </a:ext>
            </a:extLst>
          </p:cNvPr>
          <p:cNvPicPr>
            <a:picLocks noChangeAspect="1"/>
          </p:cNvPicPr>
          <p:nvPr/>
        </p:nvPicPr>
        <p:blipFill>
          <a:blip r:embed="rId10"/>
          <a:stretch>
            <a:fillRect/>
          </a:stretch>
        </p:blipFill>
        <p:spPr>
          <a:xfrm rot="21229397">
            <a:off x="-263607" y="1444189"/>
            <a:ext cx="1467135" cy="146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647CF15F-5866-1C51-5EA8-1F0F17E9DB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5C2A1B-5B17-04F0-7E09-3FD2C2C5B89D}"/>
              </a:ext>
            </a:extLst>
          </p:cNvPr>
          <p:cNvSpPr/>
          <p:nvPr/>
        </p:nvSpPr>
        <p:spPr>
          <a:xfrm>
            <a:off x="-316047" y="334280"/>
            <a:ext cx="5493698" cy="1693890"/>
          </a:xfrm>
          <a:custGeom>
            <a:avLst/>
            <a:gdLst/>
            <a:ahLst/>
            <a:cxnLst/>
            <a:rect l="l" t="t" r="r" b="b"/>
            <a:pathLst>
              <a:path w="8240547" h="2540835">
                <a:moveTo>
                  <a:pt x="0" y="0"/>
                </a:moveTo>
                <a:lnTo>
                  <a:pt x="8240547" y="0"/>
                </a:lnTo>
                <a:lnTo>
                  <a:pt x="8240547" y="2540835"/>
                </a:lnTo>
                <a:lnTo>
                  <a:pt x="0" y="2540835"/>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7D6B2F5-7C21-62A9-48C6-07B0A3B350E1}"/>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94474046-DAA4-1BF1-D11A-A935C74C0FA1}"/>
              </a:ext>
            </a:extLst>
          </p:cNvPr>
          <p:cNvGrpSpPr/>
          <p:nvPr/>
        </p:nvGrpSpPr>
        <p:grpSpPr>
          <a:xfrm>
            <a:off x="509398" y="1163155"/>
            <a:ext cx="11345718" cy="5223778"/>
            <a:chOff x="0" y="0"/>
            <a:chExt cx="2675346" cy="1330502"/>
          </a:xfrm>
        </p:grpSpPr>
        <p:sp>
          <p:nvSpPr>
            <p:cNvPr id="5" name="Freeform 5">
              <a:extLst>
                <a:ext uri="{FF2B5EF4-FFF2-40B4-BE49-F238E27FC236}">
                  <a16:creationId xmlns:a16="http://schemas.microsoft.com/office/drawing/2014/main" id="{800B2BD8-5A0A-991C-62A0-F765DF94C08C}"/>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D63442E5-FD0B-3CD0-513C-56AF9E55303F}"/>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ounded Rectangle 7">
            <a:extLst>
              <a:ext uri="{FF2B5EF4-FFF2-40B4-BE49-F238E27FC236}">
                <a16:creationId xmlns:a16="http://schemas.microsoft.com/office/drawing/2014/main" id="{688A7740-0942-AB13-D8D8-C810FD408758}"/>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US" alt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a:t>
            </a: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ác dụng của đòn bẩy</a:t>
            </a:r>
          </a:p>
        </p:txBody>
      </p:sp>
      <p:pic>
        <p:nvPicPr>
          <p:cNvPr id="15" name="Picture 14">
            <a:extLst>
              <a:ext uri="{FF2B5EF4-FFF2-40B4-BE49-F238E27FC236}">
                <a16:creationId xmlns:a16="http://schemas.microsoft.com/office/drawing/2014/main" id="{13C165B0-A81A-CA09-AB37-40335010050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573136" y="1307515"/>
            <a:ext cx="4851195" cy="2392735"/>
          </a:xfrm>
          <a:prstGeom prst="rect">
            <a:avLst/>
          </a:prstGeom>
        </p:spPr>
      </p:pic>
      <p:pic>
        <p:nvPicPr>
          <p:cNvPr id="16" name="Picture 15" descr="A hand holding a hammer&#10;&#10;Description automatically generated">
            <a:extLst>
              <a:ext uri="{FF2B5EF4-FFF2-40B4-BE49-F238E27FC236}">
                <a16:creationId xmlns:a16="http://schemas.microsoft.com/office/drawing/2014/main" id="{29368839-4C42-F2C1-9E52-F1D225A0CDA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379387" y="1307128"/>
            <a:ext cx="2303215" cy="2369437"/>
          </a:xfrm>
          <a:prstGeom prst="rect">
            <a:avLst/>
          </a:prstGeom>
        </p:spPr>
      </p:pic>
      <p:sp>
        <p:nvSpPr>
          <p:cNvPr id="17" name="Rounded Rectangle 5">
            <a:extLst>
              <a:ext uri="{FF2B5EF4-FFF2-40B4-BE49-F238E27FC236}">
                <a16:creationId xmlns:a16="http://schemas.microsoft.com/office/drawing/2014/main" id="{DC0B7C9B-4D46-F452-AD57-CA137C43A4C4}"/>
              </a:ext>
            </a:extLst>
          </p:cNvPr>
          <p:cNvSpPr/>
          <p:nvPr/>
        </p:nvSpPr>
        <p:spPr>
          <a:xfrm>
            <a:off x="708560" y="1307128"/>
            <a:ext cx="3726875" cy="2393122"/>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Xác định điểm tựa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hợp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19.2</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E675820E-81E6-BFF0-99D6-C5A7A038766F}"/>
              </a:ext>
            </a:extLst>
          </p:cNvPr>
          <p:cNvPicPr>
            <a:picLocks noChangeAspect="1"/>
          </p:cNvPicPr>
          <p:nvPr/>
        </p:nvPicPr>
        <p:blipFill>
          <a:blip r:embed="rId7"/>
          <a:stretch>
            <a:fillRect/>
          </a:stretch>
        </p:blipFill>
        <p:spPr>
          <a:xfrm rot="21229397">
            <a:off x="-263607" y="1444189"/>
            <a:ext cx="1467135" cy="1467135"/>
          </a:xfrm>
          <a:prstGeom prst="rect">
            <a:avLst/>
          </a:prstGeom>
        </p:spPr>
      </p:pic>
      <p:sp>
        <p:nvSpPr>
          <p:cNvPr id="10" name="Rounded Rectangle 5">
            <a:extLst>
              <a:ext uri="{FF2B5EF4-FFF2-40B4-BE49-F238E27FC236}">
                <a16:creationId xmlns:a16="http://schemas.microsoft.com/office/drawing/2014/main" id="{6BFE6A6E-1450-CC00-A951-44BF03319274}"/>
              </a:ext>
            </a:extLst>
          </p:cNvPr>
          <p:cNvSpPr/>
          <p:nvPr/>
        </p:nvSpPr>
        <p:spPr>
          <a:xfrm>
            <a:off x="708560" y="3902300"/>
            <a:ext cx="1436499" cy="80558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rPr>
              <a:t>Giải</a:t>
            </a:r>
            <a:r>
              <a:rPr lang="en-US" sz="3200" b="1" dirty="0">
                <a:solidFill>
                  <a:srgbClr val="FF0000"/>
                </a:solidFill>
                <a:latin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ounded Rectangle 5">
            <a:extLst>
              <a:ext uri="{FF2B5EF4-FFF2-40B4-BE49-F238E27FC236}">
                <a16:creationId xmlns:a16="http://schemas.microsoft.com/office/drawing/2014/main" id="{1E32D68D-DEA9-B65F-7C8F-4FD4B995790A}"/>
              </a:ext>
            </a:extLst>
          </p:cNvPr>
          <p:cNvSpPr/>
          <p:nvPr/>
        </p:nvSpPr>
        <p:spPr>
          <a:xfrm>
            <a:off x="2571997" y="3902300"/>
            <a:ext cx="6309860" cy="22424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Điểm</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tựa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cánh</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tay</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đòn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b="1" dirty="0">
                <a:solidFill>
                  <a:schemeClr val="tx1"/>
                </a:solidFill>
                <a:latin typeface="Times New Roman" panose="02020603050405020304" pitchFamily="18" charset="0"/>
              </a:rPr>
              <a:t>Xe </a:t>
            </a:r>
            <a:r>
              <a:rPr lang="en-US" sz="3200" b="1" dirty="0" err="1">
                <a:solidFill>
                  <a:schemeClr val="tx1"/>
                </a:solidFill>
                <a:latin typeface="Times New Roman" panose="02020603050405020304" pitchFamily="18" charset="0"/>
              </a:rPr>
              <a:t>đẩy</a:t>
            </a:r>
            <a:endParaRPr lang="en-US" sz="3200" b="1" dirty="0">
              <a:solidFill>
                <a:schemeClr val="tx1"/>
              </a:solidFill>
              <a:latin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b="1" dirty="0" err="1">
                <a:solidFill>
                  <a:schemeClr val="tx1"/>
                </a:solidFill>
                <a:latin typeface="Times New Roman" panose="02020603050405020304" pitchFamily="18" charset="0"/>
              </a:rPr>
              <a:t>Xà</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beng</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bẩy</a:t>
            </a:r>
            <a:r>
              <a:rPr lang="en-US" sz="3200" b="1" dirty="0">
                <a:solidFill>
                  <a:schemeClr val="tx1"/>
                </a:solidFill>
                <a:latin typeface="Times New Roman" panose="02020603050405020304" pitchFamily="18" charset="0"/>
              </a:rPr>
              <a:t> </a:t>
            </a:r>
            <a:r>
              <a:rPr lang="en-US" sz="3200" b="1" dirty="0" err="1">
                <a:solidFill>
                  <a:schemeClr val="tx1"/>
                </a:solidFill>
                <a:latin typeface="Times New Roman" panose="02020603050405020304" pitchFamily="18" charset="0"/>
              </a:rPr>
              <a:t>vật</a:t>
            </a:r>
            <a:endParaRPr lang="en-US" sz="3200" b="1" dirty="0">
              <a:solidFill>
                <a:schemeClr val="tx1"/>
              </a:solidFill>
              <a:latin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Búa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nhổ</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đinh</a:t>
            </a:r>
            <a:endParaRPr kumimoji="0" lang="en-US" sz="3200" b="1" i="0" u="none" strike="noStrike" kern="1200" cap="none" spc="0" normalizeH="0" baseline="0" noProof="0" dirty="0">
              <a:ln>
                <a:noFill/>
              </a:ln>
              <a:solidFill>
                <a:schemeClr val="tx1"/>
              </a:solidFill>
              <a:effectLst/>
              <a:uLnTx/>
              <a:uFillTx/>
              <a:latin typeface="Calibri"/>
              <a:ea typeface="+mn-ea"/>
              <a:cs typeface="+mn-cs"/>
            </a:endParaRPr>
          </a:p>
        </p:txBody>
      </p:sp>
    </p:spTree>
    <p:extLst>
      <p:ext uri="{BB962C8B-B14F-4D97-AF65-F5344CB8AC3E}">
        <p14:creationId xmlns:p14="http://schemas.microsoft.com/office/powerpoint/2010/main" val="293922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bg/>
                                          </p:spTgt>
                                        </p:tgtEl>
                                        <p:attrNameLst>
                                          <p:attrName>style.visibility</p:attrName>
                                        </p:attrNameLst>
                                      </p:cBhvr>
                                      <p:to>
                                        <p:strVal val="visible"/>
                                      </p:to>
                                    </p:set>
                                    <p:animEffect transition="in" filter="barn(inVertical)">
                                      <p:cBhvr>
                                        <p:cTn id="14" dur="500"/>
                                        <p:tgtEl>
                                          <p:spTgt spid="1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barn(inVertical)">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barn(inVertical)">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barn(inVertic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10" name="Freeform 10"/>
          <p:cNvSpPr/>
          <p:nvPr/>
        </p:nvSpPr>
        <p:spPr>
          <a:xfrm>
            <a:off x="165777" y="1215318"/>
            <a:ext cx="4543976" cy="5364137"/>
          </a:xfrm>
          <a:custGeom>
            <a:avLst/>
            <a:gdLst/>
            <a:ahLst/>
            <a:cxnLst/>
            <a:rect l="l" t="t" r="r" b="b"/>
            <a:pathLst>
              <a:path w="8439943" h="8793775">
                <a:moveTo>
                  <a:pt x="0" y="0"/>
                </a:moveTo>
                <a:lnTo>
                  <a:pt x="8439943" y="0"/>
                </a:lnTo>
                <a:lnTo>
                  <a:pt x="8439943" y="8793775"/>
                </a:lnTo>
                <a:lnTo>
                  <a:pt x="0" y="879377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5" name="Rounded Rectangle 7">
            <a:extLst>
              <a:ext uri="{FF2B5EF4-FFF2-40B4-BE49-F238E27FC236}">
                <a16:creationId xmlns:a16="http://schemas.microsoft.com/office/drawing/2014/main" id="{122710FA-BC21-20F8-7CC2-4CD1975B6183}"/>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Cambria" panose="02040503050406030204" pitchFamily="18" charset="0"/>
                <a:ea typeface="Cambria" panose="02040503050406030204" pitchFamily="18" charset="0"/>
              </a:rPr>
              <a:t>2</a:t>
            </a:r>
            <a:r>
              <a:rPr lang="vi-VN" sz="4800" b="1">
                <a:latin typeface="Cambria" panose="02040503050406030204" pitchFamily="18" charset="0"/>
                <a:ea typeface="Cambria" panose="02040503050406030204" pitchFamily="18" charset="0"/>
              </a:rPr>
              <a:t>. </a:t>
            </a:r>
            <a:r>
              <a:rPr lang="en-US" altLang="vi-VN" sz="4800" b="1">
                <a:latin typeface="Cambria" panose="02040503050406030204" pitchFamily="18" charset="0"/>
                <a:ea typeface="Cambria" panose="02040503050406030204" pitchFamily="18" charset="0"/>
              </a:rPr>
              <a:t>Các loại </a:t>
            </a:r>
            <a:r>
              <a:rPr lang="vi-VN" sz="4800" b="1">
                <a:latin typeface="Cambria" panose="02040503050406030204" pitchFamily="18" charset="0"/>
                <a:ea typeface="Cambria" panose="02040503050406030204" pitchFamily="18" charset="0"/>
              </a:rPr>
              <a:t>đòn </a:t>
            </a:r>
            <a:r>
              <a:rPr lang="vi-VN" sz="4800" b="1" dirty="0">
                <a:latin typeface="Cambria" panose="02040503050406030204" pitchFamily="18" charset="0"/>
                <a:ea typeface="Cambria" panose="02040503050406030204" pitchFamily="18" charset="0"/>
              </a:rPr>
              <a:t>bẩy</a:t>
            </a:r>
          </a:p>
        </p:txBody>
      </p:sp>
      <p:grpSp>
        <p:nvGrpSpPr>
          <p:cNvPr id="4" name="Group 4"/>
          <p:cNvGrpSpPr/>
          <p:nvPr/>
        </p:nvGrpSpPr>
        <p:grpSpPr>
          <a:xfrm>
            <a:off x="2740174" y="1117027"/>
            <a:ext cx="9199758" cy="5364137"/>
            <a:chOff x="0" y="0"/>
            <a:chExt cx="2675346" cy="1330502"/>
          </a:xfrm>
        </p:grpSpPr>
        <p:sp>
          <p:nvSpPr>
            <p:cNvPr id="5" name="Freeform 5"/>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675346"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TextBox 15">
            <a:extLst>
              <a:ext uri="{FF2B5EF4-FFF2-40B4-BE49-F238E27FC236}">
                <a16:creationId xmlns:a16="http://schemas.microsoft.com/office/drawing/2014/main" id="{9B473D6F-CA3A-3D81-903A-2BFE15CE0945}"/>
              </a:ext>
            </a:extLst>
          </p:cNvPr>
          <p:cNvSpPr txBox="1"/>
          <p:nvPr/>
        </p:nvSpPr>
        <p:spPr>
          <a:xfrm>
            <a:off x="3005452" y="1215318"/>
            <a:ext cx="8557395" cy="5081840"/>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2 </a:t>
            </a:r>
            <a:r>
              <a:rPr lang="en-US" sz="2800" dirty="0" err="1">
                <a:solidFill>
                  <a:srgbClr val="000000"/>
                </a:solidFill>
                <a:effectLst/>
                <a:latin typeface="Cambria" panose="02040503050406030204" pitchFamily="18" charset="0"/>
                <a:ea typeface="Cambria" panose="02040503050406030204" pitchFamily="18" charset="0"/>
              </a:rPr>
              <a:t>loại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đòn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bẩy</a:t>
            </a:r>
            <a:endParaRPr lang="en-US" sz="2800" dirty="0">
              <a:solidFill>
                <a:srgbClr val="000000"/>
              </a:solidFill>
              <a:effectLst/>
              <a:latin typeface="Cambria" panose="02040503050406030204" pitchFamily="18" charset="0"/>
              <a:ea typeface="Cambria" panose="02040503050406030204" pitchFamily="18" charset="0"/>
            </a:endParaRPr>
          </a:p>
          <a:p>
            <a:pPr algn="just">
              <a:lnSpc>
                <a:spcPct val="107000"/>
              </a:lnSpc>
              <a:spcAft>
                <a:spcPts val="800"/>
              </a:spcAft>
            </a:pPr>
            <a:r>
              <a:rPr lang="en-US" sz="2800" dirty="0">
                <a:solidFill>
                  <a:srgbClr val="000000"/>
                </a:solidFill>
                <a:latin typeface="Cambria" panose="02040503050406030204" pitchFamily="18" charset="0"/>
                <a:ea typeface="Cambria" panose="02040503050406030204" pitchFamily="18" charset="0"/>
              </a:rPr>
              <a:t>      </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Đòn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bẩy</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loại</a:t>
            </a:r>
            <a:r>
              <a:rPr lang="en-US" sz="2800" dirty="0">
                <a:solidFill>
                  <a:srgbClr val="000000"/>
                </a:solidFill>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Là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có</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tựa</a:t>
            </a:r>
            <a:r>
              <a:rPr lang="en-US" sz="2800" dirty="0">
                <a:effectLst/>
                <a:latin typeface="Cambria" panose="02040503050406030204" pitchFamily="18" charset="0"/>
                <a:ea typeface="Cambria" panose="02040503050406030204" pitchFamily="18" charset="0"/>
              </a:rPr>
              <a:t> O </a:t>
            </a:r>
            <a:r>
              <a:rPr lang="en-US" sz="2800" dirty="0" err="1">
                <a:effectLst/>
                <a:latin typeface="Cambria" panose="02040503050406030204" pitchFamily="18" charset="0"/>
                <a:ea typeface="Cambria" panose="02040503050406030204" pitchFamily="18" charset="0"/>
              </a:rPr>
              <a:t>nằm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khoảng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O</a:t>
            </a:r>
            <a:r>
              <a:rPr lang="en-US" sz="2800" baseline="-25000" dirty="0">
                <a:effectLst/>
                <a:latin typeface="Cambria" panose="02040503050406030204" pitchFamily="18" charset="0"/>
                <a:ea typeface="Cambria" panose="02040503050406030204" pitchFamily="18" charset="0"/>
              </a:rPr>
              <a:t>1</a:t>
            </a:r>
            <a:r>
              <a:rPr lang="en-US" sz="2800" dirty="0">
                <a:effectLst/>
                <a:latin typeface="Cambria" panose="02040503050406030204" pitchFamily="18" charset="0"/>
                <a:ea typeface="Cambria" panose="02040503050406030204" pitchFamily="18" charset="0"/>
              </a:rPr>
              <a:t>,O</a:t>
            </a:r>
            <a:r>
              <a:rPr lang="en-US" sz="2800" baseline="-25000" dirty="0">
                <a:effectLst/>
                <a:latin typeface="Cambria" panose="02040503050406030204" pitchFamily="18" charset="0"/>
                <a:ea typeface="Cambria" panose="02040503050406030204" pitchFamily="18" charset="0"/>
              </a:rPr>
              <a:t>2</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lực</a:t>
            </a:r>
            <a:r>
              <a:rPr lang="en-US" sz="2800" dirty="0">
                <a:effectLst/>
                <a:latin typeface="Cambria" panose="02040503050406030204" pitchFamily="18" charset="0"/>
                <a:ea typeface="Cambria" panose="02040503050406030204" pitchFamily="18" charset="0"/>
              </a:rPr>
              <a:t> F</a:t>
            </a:r>
            <a:r>
              <a:rPr lang="en-US" sz="2800" baseline="-25000" dirty="0">
                <a:effectLst/>
                <a:latin typeface="Cambria" panose="02040503050406030204" pitchFamily="18" charset="0"/>
                <a:ea typeface="Cambria" panose="02040503050406030204" pitchFamily="18" charset="0"/>
              </a:rPr>
              <a:t>1</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F</a:t>
            </a:r>
            <a:r>
              <a:rPr lang="en-US" sz="2800" baseline="-25000" dirty="0">
                <a:effectLst/>
                <a:latin typeface="Cambria" panose="02040503050406030204" pitchFamily="18" charset="0"/>
                <a:ea typeface="Cambria" panose="02040503050406030204" pitchFamily="18" charset="0"/>
              </a:rPr>
              <a:t>2</a:t>
            </a:r>
            <a:r>
              <a:rPr lang="en-US" sz="2800" b="1" i="1"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Đòn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bẩy</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loại</a:t>
            </a:r>
            <a:r>
              <a:rPr lang="en-US" sz="2800" dirty="0">
                <a:solidFill>
                  <a:srgbClr val="000000"/>
                </a:solidFill>
                <a:effectLst/>
                <a:latin typeface="Cambria" panose="02040503050406030204" pitchFamily="18" charset="0"/>
                <a:ea typeface="Cambria" panose="02040503050406030204" pitchFamily="18" charset="0"/>
              </a:rPr>
              <a:t> 1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ta </a:t>
            </a:r>
            <a:r>
              <a:rPr lang="en-US" sz="2800" dirty="0" err="1">
                <a:solidFill>
                  <a:srgbClr val="000000"/>
                </a:solidFill>
                <a:effectLst/>
                <a:latin typeface="Cambria" panose="02040503050406030204" pitchFamily="18" charset="0"/>
                <a:ea typeface="Cambria" panose="02040503050406030204" pitchFamily="18" charset="0"/>
              </a:rPr>
              <a:t>lợi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về</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lực</a:t>
            </a:r>
            <a:r>
              <a:rPr lang="en-US" sz="2800" dirty="0">
                <a:solidFill>
                  <a:srgbClr val="000000"/>
                </a:solidFill>
                <a:effectLst/>
                <a:latin typeface="Cambria" panose="02040503050406030204" pitchFamily="18" charset="0"/>
                <a:ea typeface="Cambria" panose="02040503050406030204" pitchFamily="18" charset="0"/>
              </a:rPr>
              <a:t>.</a:t>
            </a:r>
          </a:p>
          <a:p>
            <a:pPr algn="just">
              <a:lnSpc>
                <a:spcPct val="107000"/>
              </a:lnSpc>
              <a:spcAft>
                <a:spcPts val="800"/>
              </a:spcAft>
            </a:pP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Là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có</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tựa</a:t>
            </a:r>
            <a:r>
              <a:rPr lang="en-US" sz="2800" dirty="0">
                <a:effectLst/>
                <a:latin typeface="Cambria" panose="02040503050406030204" pitchFamily="18" charset="0"/>
                <a:ea typeface="Cambria" panose="02040503050406030204" pitchFamily="18" charset="0"/>
              </a:rPr>
              <a:t> O </a:t>
            </a:r>
            <a:r>
              <a:rPr lang="en-US" sz="2800" dirty="0" err="1">
                <a:effectLst/>
                <a:latin typeface="Cambria" panose="02040503050406030204" pitchFamily="18" charset="0"/>
                <a:ea typeface="Cambria" panose="02040503050406030204" pitchFamily="18" charset="0"/>
              </a:rPr>
              <a:t>nằm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ngoài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khoảng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điểm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O1,O2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lực</a:t>
            </a:r>
            <a:r>
              <a:rPr lang="en-US" sz="2800" dirty="0">
                <a:effectLst/>
                <a:latin typeface="Cambria" panose="02040503050406030204" pitchFamily="18" charset="0"/>
                <a:ea typeface="Cambria" panose="02040503050406030204" pitchFamily="18" charset="0"/>
              </a:rPr>
              <a:t> F1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F2. </a:t>
            </a:r>
            <a:r>
              <a:rPr lang="en-US" sz="2800" dirty="0" err="1">
                <a:effectLst/>
                <a:latin typeface="Cambria" panose="02040503050406030204" pitchFamily="18" charset="0"/>
                <a:ea typeface="Cambria" panose="02040503050406030204" pitchFamily="18" charset="0"/>
              </a:rPr>
              <a:t>Đòn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bẩy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 2 chia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loại</a:t>
            </a:r>
            <a:r>
              <a:rPr lang="en-US" sz="2800" dirty="0">
                <a:effectLst/>
                <a:latin typeface="Cambria" panose="02040503050406030204" pitchFamily="18" charset="0"/>
                <a:ea typeface="Cambria" panose="02040503050406030204" pitchFamily="18" charset="0"/>
              </a:rPr>
              <a:t>:</a:t>
            </a: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rPr>
              <a:t>       + </a:t>
            </a:r>
            <a:r>
              <a:rPr lang="vi-VN" sz="2800" dirty="0">
                <a:solidFill>
                  <a:srgbClr val="000000"/>
                </a:solidFill>
                <a:effectLst/>
                <a:latin typeface="Times New Roman" panose="02020603050405020304" pitchFamily="18" charset="0"/>
                <a:ea typeface="Calibri" panose="020F0502020204030204" pitchFamily="34" charset="0"/>
              </a:rPr>
              <a:t>Đòn bẩy loại 2 cho ta lợi về lực</a:t>
            </a:r>
            <a:endParaRPr lang="vi-VN" sz="2800"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rPr>
              <a:t>       + </a:t>
            </a:r>
            <a:r>
              <a:rPr lang="vi-VN" sz="2800" dirty="0">
                <a:solidFill>
                  <a:srgbClr val="000000"/>
                </a:solidFill>
                <a:effectLst/>
                <a:latin typeface="Times New Roman" panose="02020603050405020304" pitchFamily="18" charset="0"/>
                <a:ea typeface="Calibri" panose="020F0502020204030204" pitchFamily="34" charset="0"/>
              </a:rPr>
              <a:t>Đòn bẩy loại 2 không cho ta lợi về lực chỉ có tác dụng thay đổi hướng của lực tác dụng</a:t>
            </a:r>
            <a:endParaRPr lang="vi-VN" sz="2800" dirty="0">
              <a:effectLst/>
              <a:latin typeface="Times New Roman" panose="02020603050405020304" pitchFamily="18" charset="0"/>
              <a:ea typeface="Calibri" panose="020F0502020204030204" pitchFamily="34" charset="0"/>
            </a:endParaRPr>
          </a:p>
        </p:txBody>
      </p:sp>
      <p:pic>
        <p:nvPicPr>
          <p:cNvPr id="17" name="Picture 75" descr="viet3">
            <a:extLst>
              <a:ext uri="{FF2B5EF4-FFF2-40B4-BE49-F238E27FC236}">
                <a16:creationId xmlns:a16="http://schemas.microsoft.com/office/drawing/2014/main" id="{771C59D1-DCAC-43A9-DCD0-1A63AA11D4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03550" y="1181225"/>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07AAB532-830A-914A-2040-2D6AEA0559A0}"/>
            </a:ext>
          </a:extLst>
        </p:cNvPr>
        <p:cNvGrpSpPr/>
        <p:nvPr/>
      </p:nvGrpSpPr>
      <p:grpSpPr>
        <a:xfrm>
          <a:off x="0" y="0"/>
          <a:ext cx="0" cy="0"/>
          <a:chOff x="0" y="0"/>
          <a:chExt cx="0" cy="0"/>
        </a:xfrm>
      </p:grpSpPr>
      <p:sp>
        <p:nvSpPr>
          <p:cNvPr id="18" name="Freeform 2">
            <a:extLst>
              <a:ext uri="{FF2B5EF4-FFF2-40B4-BE49-F238E27FC236}">
                <a16:creationId xmlns:a16="http://schemas.microsoft.com/office/drawing/2014/main" id="{576E0972-7F87-08F4-2976-F3572A613154}"/>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a:extLst>
              <a:ext uri="{FF2B5EF4-FFF2-40B4-BE49-F238E27FC236}">
                <a16:creationId xmlns:a16="http://schemas.microsoft.com/office/drawing/2014/main" id="{C4FBE2AE-C341-2401-4E84-7DF1A5A39C08}"/>
              </a:ext>
            </a:extLst>
          </p:cNvPr>
          <p:cNvSpPr/>
          <p:nvPr/>
        </p:nvSpPr>
        <p:spPr>
          <a:xfrm>
            <a:off x="7251679" y="677771"/>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77BB0AD-6DC2-885A-A6CB-817331ED6B17}"/>
              </a:ext>
            </a:extLst>
          </p:cNvPr>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6CABDC5D-C608-1B6C-18F8-3133F8D24B9D}"/>
              </a:ext>
            </a:extLst>
          </p:cNvPr>
          <p:cNvSpPr/>
          <p:nvPr/>
        </p:nvSpPr>
        <p:spPr>
          <a:xfrm>
            <a:off x="2797429" y="5880879"/>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79D57DE1-53B7-A317-1A36-8D3A81139F92}"/>
              </a:ext>
            </a:extLst>
          </p:cNvPr>
          <p:cNvSpPr/>
          <p:nvPr/>
        </p:nvSpPr>
        <p:spPr>
          <a:xfrm>
            <a:off x="-131352" y="5790831"/>
            <a:ext cx="5857562" cy="1798025"/>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CF0DAD36-9F49-8BDC-5CD5-6921EBE43BB9}"/>
              </a:ext>
            </a:extLst>
          </p:cNvPr>
          <p:cNvSpPr/>
          <p:nvPr/>
        </p:nvSpPr>
        <p:spPr>
          <a:xfrm>
            <a:off x="7195591" y="5200749"/>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30DD2B7E-714D-83FE-1C6C-92CFFB57AD78}"/>
              </a:ext>
            </a:extLst>
          </p:cNvPr>
          <p:cNvSpPr txBox="1"/>
          <p:nvPr/>
        </p:nvSpPr>
        <p:spPr>
          <a:xfrm>
            <a:off x="3141794" y="509551"/>
            <a:ext cx="8060102"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THẢO LUẬN NHÓM PHT SỐ 2</a:t>
            </a:r>
          </a:p>
        </p:txBody>
      </p:sp>
      <p:sp>
        <p:nvSpPr>
          <p:cNvPr id="14" name="Freeform 14">
            <a:extLst>
              <a:ext uri="{FF2B5EF4-FFF2-40B4-BE49-F238E27FC236}">
                <a16:creationId xmlns:a16="http://schemas.microsoft.com/office/drawing/2014/main" id="{95556F5B-BBDB-C452-1BD4-5588B326DDA3}"/>
              </a:ext>
            </a:extLst>
          </p:cNvPr>
          <p:cNvSpPr/>
          <p:nvPr/>
        </p:nvSpPr>
        <p:spPr>
          <a:xfrm>
            <a:off x="10709809" y="27887"/>
            <a:ext cx="1461247" cy="1402596"/>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B02BB61D-C16C-97A9-98A1-4204B5A897AA}"/>
              </a:ext>
            </a:extLst>
          </p:cNvPr>
          <p:cNvPicPr>
            <a:picLocks noChangeAspect="1"/>
          </p:cNvPicPr>
          <p:nvPr/>
        </p:nvPicPr>
        <p:blipFill>
          <a:blip r:embed="rId7"/>
          <a:srcRect l="-403" t="28535" r="403" b="10377"/>
          <a:stretch/>
        </p:blipFill>
        <p:spPr>
          <a:xfrm>
            <a:off x="688337" y="117523"/>
            <a:ext cx="2379336" cy="1448958"/>
          </a:xfrm>
          <a:prstGeom prst="rect">
            <a:avLst/>
          </a:prstGeom>
        </p:spPr>
      </p:pic>
      <p:sp>
        <p:nvSpPr>
          <p:cNvPr id="10" name="TextBox 9">
            <a:extLst>
              <a:ext uri="{FF2B5EF4-FFF2-40B4-BE49-F238E27FC236}">
                <a16:creationId xmlns:a16="http://schemas.microsoft.com/office/drawing/2014/main" id="{AA65B6F4-4BDB-C9DB-64CE-AEE6474498F0}"/>
              </a:ext>
            </a:extLst>
          </p:cNvPr>
          <p:cNvSpPr txBox="1"/>
          <p:nvPr/>
        </p:nvSpPr>
        <p:spPr>
          <a:xfrm>
            <a:off x="3089161" y="1490778"/>
            <a:ext cx="6417688"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a:t>
            </a:r>
            <a:r>
              <a:rPr lang="en-US" sz="3200" b="1" dirty="0">
                <a:latin typeface="Cambria" panose="02040503050406030204" pitchFamily="18" charset="0"/>
                <a:ea typeface="Cambria" panose="02040503050406030204" pitchFamily="18" charset="0"/>
              </a:rPr>
              <a:t>6</a:t>
            </a:r>
            <a:r>
              <a:rPr lang="vi-VN" sz="3200" b="1" dirty="0">
                <a:latin typeface="Cambria" panose="02040503050406030204" pitchFamily="18" charset="0"/>
                <a:ea typeface="Cambria" panose="02040503050406030204" pitchFamily="18" charset="0"/>
              </a:rPr>
              <a:t> nhóm: </a:t>
            </a:r>
          </a:p>
        </p:txBody>
      </p:sp>
      <p:grpSp>
        <p:nvGrpSpPr>
          <p:cNvPr id="4" name="Group 4">
            <a:extLst>
              <a:ext uri="{FF2B5EF4-FFF2-40B4-BE49-F238E27FC236}">
                <a16:creationId xmlns:a16="http://schemas.microsoft.com/office/drawing/2014/main" id="{2E75CAB0-1A03-740E-F73D-076D2338859D}"/>
              </a:ext>
            </a:extLst>
          </p:cNvPr>
          <p:cNvGrpSpPr/>
          <p:nvPr/>
        </p:nvGrpSpPr>
        <p:grpSpPr>
          <a:xfrm>
            <a:off x="176290" y="1751565"/>
            <a:ext cx="11839419" cy="4847604"/>
            <a:chOff x="0" y="0"/>
            <a:chExt cx="2449475" cy="1330502"/>
          </a:xfrm>
        </p:grpSpPr>
        <p:sp>
          <p:nvSpPr>
            <p:cNvPr id="5" name="Freeform 5">
              <a:extLst>
                <a:ext uri="{FF2B5EF4-FFF2-40B4-BE49-F238E27FC236}">
                  <a16:creationId xmlns:a16="http://schemas.microsoft.com/office/drawing/2014/main" id="{6BC96769-907B-7089-3D4D-C4BABC62F04B}"/>
                </a:ext>
              </a:extLst>
            </p:cNvPr>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C0065438-C075-8F06-E045-D18F09F484A2}"/>
                </a:ext>
              </a:extLst>
            </p:cNvPr>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168035F2-0708-0C5F-37B0-4E700D98BF6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400000"/>
                    </a14:imgEffect>
                    <a14:imgEffect>
                      <a14:brightnessContrast contrast="20000"/>
                    </a14:imgEffect>
                  </a14:imgLayer>
                </a14:imgProps>
              </a:ext>
            </a:extLst>
          </a:blip>
          <a:stretch>
            <a:fillRect/>
          </a:stretch>
        </p:blipFill>
        <p:spPr>
          <a:xfrm>
            <a:off x="268415" y="1896759"/>
            <a:ext cx="11530873" cy="4577162"/>
          </a:xfrm>
          <a:prstGeom prst="rect">
            <a:avLst/>
          </a:prstGeom>
        </p:spPr>
      </p:pic>
    </p:spTree>
    <p:extLst>
      <p:ext uri="{BB962C8B-B14F-4D97-AF65-F5344CB8AC3E}">
        <p14:creationId xmlns:p14="http://schemas.microsoft.com/office/powerpoint/2010/main" val="223291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3185263064"/>
              </p:ext>
            </p:extLst>
          </p:nvPr>
        </p:nvGraphicFramePr>
        <p:xfrm>
          <a:off x="-29138" y="19049"/>
          <a:ext cx="12221136" cy="6814750"/>
        </p:xfrm>
        <a:graphic>
          <a:graphicData uri="http://schemas.openxmlformats.org/drawingml/2006/table">
            <a:tbl>
              <a:tblPr firstRow="1" firstCol="1" bandRow="1">
                <a:tableStyleId>{5C22544A-7EE6-4342-B048-85BDC9FD1C3A}</a:tableStyleId>
              </a:tblPr>
              <a:tblGrid>
                <a:gridCol w="3165599">
                  <a:extLst>
                    <a:ext uri="{9D8B030D-6E8A-4147-A177-3AD203B41FA5}">
                      <a16:colId xmlns:a16="http://schemas.microsoft.com/office/drawing/2014/main" val="585605936"/>
                    </a:ext>
                  </a:extLst>
                </a:gridCol>
                <a:gridCol w="4051036">
                  <a:extLst>
                    <a:ext uri="{9D8B030D-6E8A-4147-A177-3AD203B41FA5}">
                      <a16:colId xmlns:a16="http://schemas.microsoft.com/office/drawing/2014/main" val="3178695735"/>
                    </a:ext>
                  </a:extLst>
                </a:gridCol>
                <a:gridCol w="5004501">
                  <a:extLst>
                    <a:ext uri="{9D8B030D-6E8A-4147-A177-3AD203B41FA5}">
                      <a16:colId xmlns:a16="http://schemas.microsoft.com/office/drawing/2014/main" val="1724040969"/>
                    </a:ext>
                  </a:extLst>
                </a:gridCol>
              </a:tblGrid>
              <a:tr h="937112">
                <a:tc gridSpan="3">
                  <a:txBody>
                    <a:bodyPr/>
                    <a:lstStyle/>
                    <a:p>
                      <a:pPr marL="0" marR="0" indent="0" algn="ctr">
                        <a:lnSpc>
                          <a:spcPct val="130000"/>
                        </a:lnSpc>
                        <a:spcBef>
                          <a:spcPts val="0"/>
                        </a:spcBef>
                        <a:spcAft>
                          <a:spcPts val="0"/>
                        </a:spcAft>
                      </a:pPr>
                      <a:r>
                        <a:rPr lang="vi-VN" sz="2800" dirty="0">
                          <a:effectLst/>
                          <a:latin typeface="Cambria" panose="02040503050406030204" pitchFamily="18" charset="0"/>
                          <a:ea typeface="Cambria" panose="02040503050406030204" pitchFamily="18" charset="0"/>
                        </a:rPr>
                        <a:t>Phiếu học tập 2.</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0">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dirty="0">
                          <a:effectLst/>
                          <a:latin typeface="Cambria" panose="02040503050406030204" pitchFamily="18" charset="0"/>
                          <a:ea typeface="Cambria" panose="02040503050406030204" pitchFamily="18" charset="0"/>
                        </a:rPr>
                        <a:t>Loại đòn bẩy</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89556">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64690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89556">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145335" y="2179424"/>
            <a:ext cx="3769655" cy="1077218"/>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 2 không cho lợi về lực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235620" y="3968972"/>
            <a:ext cx="3858791" cy="769441"/>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085911" y="5198082"/>
            <a:ext cx="4008500" cy="1754326"/>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 2 không cho lợi về lực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319680" y="2071510"/>
            <a:ext cx="4706471"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(câu được cá nhanh hơn).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70DC1C-BA17-10BD-6502-B778BBDF9657}"/>
              </a:ext>
            </a:extLst>
          </p:cNvPr>
          <p:cNvSpPr txBox="1"/>
          <p:nvPr/>
        </p:nvSpPr>
        <p:spPr>
          <a:xfrm>
            <a:off x="7319680" y="3731877"/>
            <a:ext cx="4706471" cy="1200329"/>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Cho lợi về lực (mở được nắp bia dễ dàng).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93F9CB-E797-FC7C-249D-2F1CB2C313BD}"/>
              </a:ext>
            </a:extLst>
          </p:cNvPr>
          <p:cNvSpPr txBox="1"/>
          <p:nvPr/>
        </p:nvSpPr>
        <p:spPr>
          <a:xfrm>
            <a:off x="7333125" y="5306203"/>
            <a:ext cx="4679579"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(gắp thức ăn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CFF426-02A8-9483-D887-72C0F5C8D03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855" t="985" r="68854" b="50000"/>
          <a:stretch/>
        </p:blipFill>
        <p:spPr>
          <a:xfrm>
            <a:off x="0" y="2071510"/>
            <a:ext cx="2958352" cy="1572933"/>
          </a:xfrm>
          <a:prstGeom prst="rect">
            <a:avLst/>
          </a:prstGeom>
        </p:spPr>
      </p:pic>
      <p:pic>
        <p:nvPicPr>
          <p:cNvPr id="7" name="Picture 2" descr="KHTN 8 Bài 19 (Kết nối tri thức): Đòn bẩy và ứng dụng (ảnh 11)">
            <a:extLst>
              <a:ext uri="{FF2B5EF4-FFF2-40B4-BE49-F238E27FC236}">
                <a16:creationId xmlns:a16="http://schemas.microsoft.com/office/drawing/2014/main" id="{02674DBF-CD64-E619-8EA3-982869ABFC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5009" t="1230" r="34700" b="54278"/>
          <a:stretch/>
        </p:blipFill>
        <p:spPr bwMode="auto">
          <a:xfrm>
            <a:off x="-29138" y="3693968"/>
            <a:ext cx="2987490" cy="1504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TN 8 Bài 19 (Kết nối tri thức): Đòn bẩy và ứng dụng (ảnh 11)">
            <a:extLst>
              <a:ext uri="{FF2B5EF4-FFF2-40B4-BE49-F238E27FC236}">
                <a16:creationId xmlns:a16="http://schemas.microsoft.com/office/drawing/2014/main" id="{7F378022-C0B3-B8F2-8383-66C70D7CAFE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68545" t="7422" r="2555" b="53545"/>
          <a:stretch/>
        </p:blipFill>
        <p:spPr bwMode="auto">
          <a:xfrm>
            <a:off x="0" y="5263883"/>
            <a:ext cx="2958352" cy="15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6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80667116"/>
              </p:ext>
            </p:extLst>
          </p:nvPr>
        </p:nvGraphicFramePr>
        <p:xfrm>
          <a:off x="0" y="0"/>
          <a:ext cx="12192000" cy="6799138"/>
        </p:xfrm>
        <a:graphic>
          <a:graphicData uri="http://schemas.openxmlformats.org/drawingml/2006/table">
            <a:tbl>
              <a:tblPr firstRow="1" firstCol="1" bandRow="1">
                <a:tableStyleId>{5C22544A-7EE6-4342-B048-85BDC9FD1C3A}</a:tableStyleId>
              </a:tblPr>
              <a:tblGrid>
                <a:gridCol w="3158052">
                  <a:extLst>
                    <a:ext uri="{9D8B030D-6E8A-4147-A177-3AD203B41FA5}">
                      <a16:colId xmlns:a16="http://schemas.microsoft.com/office/drawing/2014/main" val="585605936"/>
                    </a:ext>
                  </a:extLst>
                </a:gridCol>
                <a:gridCol w="3751954">
                  <a:extLst>
                    <a:ext uri="{9D8B030D-6E8A-4147-A177-3AD203B41FA5}">
                      <a16:colId xmlns:a16="http://schemas.microsoft.com/office/drawing/2014/main" val="3178695735"/>
                    </a:ext>
                  </a:extLst>
                </a:gridCol>
                <a:gridCol w="5281994">
                  <a:extLst>
                    <a:ext uri="{9D8B030D-6E8A-4147-A177-3AD203B41FA5}">
                      <a16:colId xmlns:a16="http://schemas.microsoft.com/office/drawing/2014/main" val="1724040969"/>
                    </a:ext>
                  </a:extLst>
                </a:gridCol>
              </a:tblGrid>
              <a:tr h="934573">
                <a:tc gridSpan="3">
                  <a:txBody>
                    <a:bodyPr/>
                    <a:lstStyle/>
                    <a:p>
                      <a:pPr marL="0" marR="0" indent="0" algn="ctr">
                        <a:lnSpc>
                          <a:spcPct val="130000"/>
                        </a:lnSpc>
                        <a:spcBef>
                          <a:spcPts val="0"/>
                        </a:spcBef>
                        <a:spcAft>
                          <a:spcPts val="0"/>
                        </a:spcAft>
                      </a:pPr>
                      <a:r>
                        <a:rPr lang="vi-VN" sz="2800" dirty="0">
                          <a:effectLst/>
                          <a:latin typeface="Cambria" panose="02040503050406030204" pitchFamily="18" charset="0"/>
                          <a:ea typeface="Cambria" panose="02040503050406030204" pitchFamily="18" charset="0"/>
                        </a:rPr>
                        <a:t>Phiếu học tập 2.</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798977">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85250">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642441">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85250">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345291" y="2259448"/>
            <a:ext cx="3361765" cy="1200329"/>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 2 cho lợi về lực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345291" y="4026264"/>
            <a:ext cx="3361765" cy="646331"/>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369444" y="5613829"/>
            <a:ext cx="3361765" cy="707886"/>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Đòn bẩy loại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034884" y="2027604"/>
            <a:ext cx="4706471" cy="1569660"/>
          </a:xfrm>
          <a:prstGeom prst="rect">
            <a:avLst/>
          </a:prstGeom>
          <a:noFill/>
        </p:spPr>
        <p:txBody>
          <a:bodyPr wrap="square" rtlCol="0">
            <a:spAutoFit/>
          </a:bodyPr>
          <a:lstStyle/>
          <a:p>
            <a:pPr marL="30480" marR="30480" lvl="0" algn="just">
              <a:spcAft>
                <a:spcPts val="1200"/>
              </a:spcAft>
              <a:defRPr/>
            </a:pPr>
            <a:r>
              <a:rPr lang="vi-VN" sz="3200" dirty="0">
                <a:solidFill>
                  <a:prstClr val="black"/>
                </a:solidFill>
                <a:latin typeface="Cambria" panose="02040503050406030204" pitchFamily="18" charset="0"/>
                <a:ea typeface="Cambria" panose="02040503050406030204" pitchFamily="18" charset="0"/>
              </a:rPr>
              <a:t>Nâng được vật nặng (làm vỡ được vật cứng khi cần một lực tác dụng lớn).</a:t>
            </a:r>
          </a:p>
        </p:txBody>
      </p:sp>
      <p:sp>
        <p:nvSpPr>
          <p:cNvPr id="14" name="TextBox 13">
            <a:extLst>
              <a:ext uri="{FF2B5EF4-FFF2-40B4-BE49-F238E27FC236}">
                <a16:creationId xmlns:a16="http://schemas.microsoft.com/office/drawing/2014/main" id="{4070DC1C-BA17-10BD-6502-B778BBDF9657}"/>
              </a:ext>
            </a:extLst>
          </p:cNvPr>
          <p:cNvSpPr txBox="1"/>
          <p:nvPr/>
        </p:nvSpPr>
        <p:spPr>
          <a:xfrm>
            <a:off x="6951354" y="3656931"/>
            <a:ext cx="5240646" cy="1384995"/>
          </a:xfrm>
          <a:prstGeom prst="rect">
            <a:avLst/>
          </a:prstGeom>
          <a:noFill/>
        </p:spPr>
        <p:txBody>
          <a:bodyPr wrap="square" rtlCol="0">
            <a:spAutoFit/>
          </a:bodyPr>
          <a:lstStyle/>
          <a:p>
            <a:pPr marL="30480" marR="30480" lvl="0" algn="just">
              <a:spcAft>
                <a:spcPts val="1200"/>
              </a:spcAft>
              <a:defRPr/>
            </a:pPr>
            <a:r>
              <a:rPr lang="vi-VN" sz="2800" dirty="0">
                <a:solidFill>
                  <a:prstClr val="black"/>
                </a:solidFill>
                <a:latin typeface="Cambria" panose="02040503050406030204" pitchFamily="18" charset="0"/>
                <a:ea typeface="Cambria" panose="02040503050406030204" pitchFamily="18" charset="0"/>
              </a:rPr>
              <a:t>Cho lợi về lực và thay đổi hướng tác dụng lực theo mong muốn (làm thuyền di chuyển dễ dàng).</a:t>
            </a:r>
          </a:p>
        </p:txBody>
      </p:sp>
      <p:sp>
        <p:nvSpPr>
          <p:cNvPr id="15" name="TextBox 14">
            <a:extLst>
              <a:ext uri="{FF2B5EF4-FFF2-40B4-BE49-F238E27FC236}">
                <a16:creationId xmlns:a16="http://schemas.microsoft.com/office/drawing/2014/main" id="{3093F9CB-E797-FC7C-249D-2F1CB2C313BD}"/>
              </a:ext>
            </a:extLst>
          </p:cNvPr>
          <p:cNvSpPr txBox="1"/>
          <p:nvPr/>
        </p:nvSpPr>
        <p:spPr>
          <a:xfrm>
            <a:off x="6996784" y="5348464"/>
            <a:ext cx="4921626" cy="1384995"/>
          </a:xfrm>
          <a:prstGeom prst="rect">
            <a:avLst/>
          </a:prstGeom>
          <a:noFill/>
        </p:spPr>
        <p:txBody>
          <a:bodyPr wrap="square" rtlCol="0">
            <a:spAutoFit/>
          </a:bodyPr>
          <a:lstStyle/>
          <a:p>
            <a:pPr marL="30480" marR="30480" lvl="0" algn="just">
              <a:spcAft>
                <a:spcPts val="1200"/>
              </a:spcAft>
              <a:defRPr/>
            </a:pPr>
            <a:r>
              <a:rPr lang="vi-VN" sz="2800" dirty="0">
                <a:solidFill>
                  <a:prstClr val="black"/>
                </a:solidFill>
                <a:latin typeface="Cambria" panose="02040503050406030204" pitchFamily="18" charset="0"/>
                <a:ea typeface="Cambria" panose="02040503050406030204" pitchFamily="18" charset="0"/>
              </a:rPr>
              <a:t>Cho lợi về lực và thay đổi hướng tác dụng lực theo mong muốn (cắt đồ vật dễ dàng).</a:t>
            </a:r>
          </a:p>
        </p:txBody>
      </p:sp>
      <p:pic>
        <p:nvPicPr>
          <p:cNvPr id="3" name="Picture 6" descr="KHTN 8 Bài 19 (Kết nối tri thức): Đòn bẩy và ứng dụng (ảnh 11)">
            <a:extLst>
              <a:ext uri="{FF2B5EF4-FFF2-40B4-BE49-F238E27FC236}">
                <a16:creationId xmlns:a16="http://schemas.microsoft.com/office/drawing/2014/main" id="{BE6B8D00-A81B-4296-0D02-96545CC9FB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60089" r="69709" b="7352"/>
          <a:stretch/>
        </p:blipFill>
        <p:spPr bwMode="auto">
          <a:xfrm>
            <a:off x="152400" y="2035106"/>
            <a:ext cx="2795586" cy="1489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HTN 8 Bài 19 (Kết nối tri thức): Đòn bẩy và ứng dụng (ảnh 11)">
            <a:extLst>
              <a:ext uri="{FF2B5EF4-FFF2-40B4-BE49-F238E27FC236}">
                <a16:creationId xmlns:a16="http://schemas.microsoft.com/office/drawing/2014/main" id="{1C957FBF-51C4-3F76-6D7B-2421D15CCA6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5009" t="53545" r="36091" b="7831"/>
          <a:stretch/>
        </p:blipFill>
        <p:spPr bwMode="auto">
          <a:xfrm>
            <a:off x="102393" y="3604858"/>
            <a:ext cx="2795587" cy="1489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HTN 8 Bài 19 (Kết nối tri thức): Đòn bẩy và ứng dụng (ảnh 11)">
            <a:extLst>
              <a:ext uri="{FF2B5EF4-FFF2-40B4-BE49-F238E27FC236}">
                <a16:creationId xmlns:a16="http://schemas.microsoft.com/office/drawing/2014/main" id="{27815233-C2E8-7173-8A93-E2488080FC0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73646" t="50986" r="2863" b="8319"/>
          <a:stretch/>
        </p:blipFill>
        <p:spPr bwMode="auto">
          <a:xfrm>
            <a:off x="45242" y="5244315"/>
            <a:ext cx="2902743" cy="148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0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F16976BC-5F44-3974-7847-CC4D1E197060}"/>
            </a:ext>
          </a:extLst>
        </p:cNvPr>
        <p:cNvGrpSpPr/>
        <p:nvPr/>
      </p:nvGrpSpPr>
      <p:grpSpPr>
        <a:xfrm>
          <a:off x="0" y="0"/>
          <a:ext cx="0" cy="0"/>
          <a:chOff x="0" y="0"/>
          <a:chExt cx="0" cy="0"/>
        </a:xfrm>
      </p:grpSpPr>
      <p:sp>
        <p:nvSpPr>
          <p:cNvPr id="18" name="Freeform 2">
            <a:extLst>
              <a:ext uri="{FF2B5EF4-FFF2-40B4-BE49-F238E27FC236}">
                <a16:creationId xmlns:a16="http://schemas.microsoft.com/office/drawing/2014/main" id="{98E594AA-BF1E-5DDC-C647-CAF557F1BF21}"/>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a:extLst>
              <a:ext uri="{FF2B5EF4-FFF2-40B4-BE49-F238E27FC236}">
                <a16:creationId xmlns:a16="http://schemas.microsoft.com/office/drawing/2014/main" id="{EBC9D29F-2BA7-188C-F5FF-02942E892DAD}"/>
              </a:ext>
            </a:extLst>
          </p:cNvPr>
          <p:cNvSpPr/>
          <p:nvPr/>
        </p:nvSpPr>
        <p:spPr>
          <a:xfrm>
            <a:off x="7251679" y="677771"/>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14C5F53-FB4C-1482-38A4-1F6643BBAE6E}"/>
              </a:ext>
            </a:extLst>
          </p:cNvPr>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CBE08E5-7118-E7C0-E776-66FD7538C460}"/>
              </a:ext>
            </a:extLst>
          </p:cNvPr>
          <p:cNvSpPr/>
          <p:nvPr/>
        </p:nvSpPr>
        <p:spPr>
          <a:xfrm>
            <a:off x="2797429" y="5880879"/>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3D38A4FC-AC8A-688A-38D0-1E8B46AD46A5}"/>
              </a:ext>
            </a:extLst>
          </p:cNvPr>
          <p:cNvSpPr/>
          <p:nvPr/>
        </p:nvSpPr>
        <p:spPr>
          <a:xfrm>
            <a:off x="-131352" y="5790831"/>
            <a:ext cx="5857562" cy="1798025"/>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63C86E42-99ED-8352-75DC-301CEC678133}"/>
              </a:ext>
            </a:extLst>
          </p:cNvPr>
          <p:cNvSpPr/>
          <p:nvPr/>
        </p:nvSpPr>
        <p:spPr>
          <a:xfrm>
            <a:off x="7195591" y="5200749"/>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665C3B57-AD18-BF94-B932-ADCEA5F77881}"/>
              </a:ext>
            </a:extLst>
          </p:cNvPr>
          <p:cNvSpPr txBox="1"/>
          <p:nvPr/>
        </p:nvSpPr>
        <p:spPr>
          <a:xfrm>
            <a:off x="3141794" y="509551"/>
            <a:ext cx="8060102"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HĐ CÁ NHÂN</a:t>
            </a:r>
          </a:p>
        </p:txBody>
      </p:sp>
      <p:sp>
        <p:nvSpPr>
          <p:cNvPr id="14" name="Freeform 14">
            <a:extLst>
              <a:ext uri="{FF2B5EF4-FFF2-40B4-BE49-F238E27FC236}">
                <a16:creationId xmlns:a16="http://schemas.microsoft.com/office/drawing/2014/main" id="{A3D596E5-268F-8055-BF89-621CA2F3656A}"/>
              </a:ext>
            </a:extLst>
          </p:cNvPr>
          <p:cNvSpPr/>
          <p:nvPr/>
        </p:nvSpPr>
        <p:spPr>
          <a:xfrm>
            <a:off x="10709809" y="27887"/>
            <a:ext cx="1461247" cy="1402596"/>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C1A1AC35-3AB0-072C-213F-42BE05765CCB}"/>
              </a:ext>
            </a:extLst>
          </p:cNvPr>
          <p:cNvPicPr>
            <a:picLocks noChangeAspect="1"/>
          </p:cNvPicPr>
          <p:nvPr/>
        </p:nvPicPr>
        <p:blipFill>
          <a:blip r:embed="rId7"/>
          <a:srcRect l="-403" t="28535" r="403" b="10377"/>
          <a:stretch/>
        </p:blipFill>
        <p:spPr>
          <a:xfrm>
            <a:off x="688337" y="117523"/>
            <a:ext cx="2379336" cy="1448958"/>
          </a:xfrm>
          <a:prstGeom prst="rect">
            <a:avLst/>
          </a:prstGeom>
        </p:spPr>
      </p:pic>
      <p:sp>
        <p:nvSpPr>
          <p:cNvPr id="10" name="TextBox 9">
            <a:extLst>
              <a:ext uri="{FF2B5EF4-FFF2-40B4-BE49-F238E27FC236}">
                <a16:creationId xmlns:a16="http://schemas.microsoft.com/office/drawing/2014/main" id="{4AF04CF9-AFC5-DC03-2760-323D2A7A9733}"/>
              </a:ext>
            </a:extLst>
          </p:cNvPr>
          <p:cNvSpPr txBox="1"/>
          <p:nvPr/>
        </p:nvSpPr>
        <p:spPr>
          <a:xfrm>
            <a:off x="3089161" y="1490778"/>
            <a:ext cx="6417688" cy="7396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lớp làm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nhóm: </a:t>
            </a:r>
          </a:p>
        </p:txBody>
      </p:sp>
      <p:grpSp>
        <p:nvGrpSpPr>
          <p:cNvPr id="4" name="Group 4">
            <a:extLst>
              <a:ext uri="{FF2B5EF4-FFF2-40B4-BE49-F238E27FC236}">
                <a16:creationId xmlns:a16="http://schemas.microsoft.com/office/drawing/2014/main" id="{569A6BCD-EB1B-5B5D-F49C-63C97055D437}"/>
              </a:ext>
            </a:extLst>
          </p:cNvPr>
          <p:cNvGrpSpPr/>
          <p:nvPr/>
        </p:nvGrpSpPr>
        <p:grpSpPr>
          <a:xfrm>
            <a:off x="176290" y="1751565"/>
            <a:ext cx="11839419" cy="4847604"/>
            <a:chOff x="0" y="0"/>
            <a:chExt cx="2449475" cy="1330502"/>
          </a:xfrm>
        </p:grpSpPr>
        <p:sp>
          <p:nvSpPr>
            <p:cNvPr id="5" name="Freeform 5">
              <a:extLst>
                <a:ext uri="{FF2B5EF4-FFF2-40B4-BE49-F238E27FC236}">
                  <a16:creationId xmlns:a16="http://schemas.microsoft.com/office/drawing/2014/main" id="{737A3788-8F01-36C4-BC5A-E66C0DE05E26}"/>
                </a:ext>
              </a:extLst>
            </p:cNvPr>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B31A4AE1-ADC0-3513-883D-21DA51D1B7AE}"/>
                </a:ext>
              </a:extLst>
            </p:cNvPr>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3" name="Table 5">
            <a:extLst>
              <a:ext uri="{FF2B5EF4-FFF2-40B4-BE49-F238E27FC236}">
                <a16:creationId xmlns:a16="http://schemas.microsoft.com/office/drawing/2014/main" id="{DDB159A7-FADB-AD7E-9AF2-5F85C3083E07}"/>
              </a:ext>
            </a:extLst>
          </p:cNvPr>
          <p:cNvGraphicFramePr>
            <a:graphicFrameLocks noGrp="1"/>
          </p:cNvGraphicFramePr>
          <p:nvPr>
            <p:extLst>
              <p:ext uri="{D42A27DB-BD31-4B8C-83A1-F6EECF244321}">
                <p14:modId xmlns:p14="http://schemas.microsoft.com/office/powerpoint/2010/main" val="3526756417"/>
              </p:ext>
            </p:extLst>
          </p:nvPr>
        </p:nvGraphicFramePr>
        <p:xfrm>
          <a:off x="591596" y="1950327"/>
          <a:ext cx="6261175" cy="4450080"/>
        </p:xfrm>
        <a:graphic>
          <a:graphicData uri="http://schemas.openxmlformats.org/drawingml/2006/table">
            <a:tbl>
              <a:tblPr firstRow="1" bandRow="1">
                <a:tableStyleId>{5940675A-B579-460E-94D1-54222C63F5DA}</a:tableStyleId>
              </a:tblPr>
              <a:tblGrid>
                <a:gridCol w="6261175">
                  <a:extLst>
                    <a:ext uri="{9D8B030D-6E8A-4147-A177-3AD203B41FA5}">
                      <a16:colId xmlns:a16="http://schemas.microsoft.com/office/drawing/2014/main" val="3625146989"/>
                    </a:ext>
                  </a:extLst>
                </a:gridCol>
              </a:tblGrid>
              <a:tr h="13808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dirty="0">
                          <a:solidFill>
                            <a:srgbClr val="0070C0"/>
                          </a:solidFill>
                          <a:latin typeface="Cambria" panose="02040503050406030204" pitchFamily="18" charset="0"/>
                          <a:ea typeface="Cambria" panose="02040503050406030204" pitchFamily="18" charset="0"/>
                          <a:sym typeface="Wingdings" panose="05000000000000000000" pitchFamily="2" charset="2"/>
                        </a:rPr>
                        <a:t>Tìm hiểu về đòn bẩy trong máy bơm nước bằng tay, trả lời câu hỏi hình 19.7</a:t>
                      </a:r>
                    </a:p>
                  </a:txBody>
                  <a:tcPr/>
                </a:tc>
                <a:extLst>
                  <a:ext uri="{0D108BD9-81ED-4DB2-BD59-A6C34878D82A}">
                    <a16:rowId xmlns:a16="http://schemas.microsoft.com/office/drawing/2014/main" val="1111976632"/>
                  </a:ext>
                </a:extLst>
              </a:tr>
              <a:tr h="13808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dirty="0">
                          <a:solidFill>
                            <a:srgbClr val="00B050"/>
                          </a:solidFill>
                          <a:latin typeface="Cambria" panose="02040503050406030204" pitchFamily="18" charset="0"/>
                          <a:ea typeface="Cambria" panose="02040503050406030204" pitchFamily="18" charset="0"/>
                          <a:sym typeface="Wingdings" panose="05000000000000000000" pitchFamily="2" charset="2"/>
                        </a:rPr>
                        <a:t>Tìm hiểu đòn bẩy trong cơ thể người, trả lời câu hỏi hình 19.8; 19.9</a:t>
                      </a:r>
                      <a:r>
                        <a:rPr lang="en-US" sz="4000" b="0" dirty="0">
                          <a:solidFill>
                            <a:srgbClr val="00B050"/>
                          </a:solidFill>
                          <a:latin typeface="Cambria" panose="02040503050406030204" pitchFamily="18" charset="0"/>
                          <a:ea typeface="Cambria" panose="02040503050406030204" pitchFamily="18" charset="0"/>
                          <a:sym typeface="Wingdings" panose="05000000000000000000" pitchFamily="2" charset="2"/>
                        </a:rPr>
                        <a:t> </a:t>
                      </a:r>
                      <a:r>
                        <a:rPr lang="vi-VN" sz="4000" b="0" dirty="0">
                          <a:solidFill>
                            <a:srgbClr val="00B050"/>
                          </a:solidFill>
                          <a:latin typeface="Cambria" panose="02040503050406030204" pitchFamily="18" charset="0"/>
                          <a:ea typeface="Cambria" panose="02040503050406030204" pitchFamily="18" charset="0"/>
                          <a:sym typeface="Wingdings" panose="05000000000000000000" pitchFamily="2" charset="2"/>
                        </a:rPr>
                        <a:t>và tác dụng của đòn bẩy loại 2</a:t>
                      </a:r>
                    </a:p>
                  </a:txBody>
                  <a:tcPr/>
                </a:tc>
                <a:extLst>
                  <a:ext uri="{0D108BD9-81ED-4DB2-BD59-A6C34878D82A}">
                    <a16:rowId xmlns:a16="http://schemas.microsoft.com/office/drawing/2014/main" val="3211330459"/>
                  </a:ext>
                </a:extLst>
              </a:tr>
            </a:tbl>
          </a:graphicData>
        </a:graphic>
      </p:graphicFrame>
      <p:graphicFrame>
        <p:nvGraphicFramePr>
          <p:cNvPr id="16" name="Table 15">
            <a:extLst>
              <a:ext uri="{FF2B5EF4-FFF2-40B4-BE49-F238E27FC236}">
                <a16:creationId xmlns:a16="http://schemas.microsoft.com/office/drawing/2014/main" id="{9BA78666-4010-DD56-1512-33D43583E9DD}"/>
              </a:ext>
            </a:extLst>
          </p:cNvPr>
          <p:cNvGraphicFramePr>
            <a:graphicFrameLocks noGrp="1"/>
          </p:cNvGraphicFramePr>
          <p:nvPr>
            <p:extLst>
              <p:ext uri="{D42A27DB-BD31-4B8C-83A1-F6EECF244321}">
                <p14:modId xmlns:p14="http://schemas.microsoft.com/office/powerpoint/2010/main" val="4176811276"/>
              </p:ext>
            </p:extLst>
          </p:nvPr>
        </p:nvGraphicFramePr>
        <p:xfrm>
          <a:off x="7271035" y="3017151"/>
          <a:ext cx="4045175" cy="2773680"/>
        </p:xfrm>
        <a:graphic>
          <a:graphicData uri="http://schemas.openxmlformats.org/drawingml/2006/table">
            <a:tbl>
              <a:tblPr/>
              <a:tblGrid>
                <a:gridCol w="4045175">
                  <a:extLst>
                    <a:ext uri="{9D8B030D-6E8A-4147-A177-3AD203B41FA5}">
                      <a16:colId xmlns:a16="http://schemas.microsoft.com/office/drawing/2014/main" val="1170686209"/>
                    </a:ext>
                  </a:extLst>
                </a:gridCol>
              </a:tblGrid>
              <a:tr h="90543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kern="1200" dirty="0">
                          <a:solidFill>
                            <a:srgbClr val="7030A0"/>
                          </a:solidFill>
                          <a:effectLst/>
                          <a:latin typeface="Cambria" panose="02040503050406030204" pitchFamily="18" charset="0"/>
                          <a:ea typeface="Cambria" panose="02040503050406030204" pitchFamily="18" charset="0"/>
                          <a:cs typeface="+mn-cs"/>
                        </a:rPr>
                        <a:t>tìm hiểu về đòn bẩy</a:t>
                      </a:r>
                      <a:r>
                        <a:rPr lang="en-US" sz="4400" kern="1200" dirty="0">
                          <a:solidFill>
                            <a:srgbClr val="7030A0"/>
                          </a:solidFill>
                          <a:effectLst/>
                          <a:latin typeface="Cambria" panose="02040503050406030204" pitchFamily="18" charset="0"/>
                          <a:ea typeface="Cambria" panose="02040503050406030204" pitchFamily="18" charset="0"/>
                          <a:cs typeface="+mn-cs"/>
                        </a:rPr>
                        <a:t> </a:t>
                      </a:r>
                      <a:r>
                        <a:rPr lang="vi-VN" sz="4400" kern="1200" dirty="0">
                          <a:solidFill>
                            <a:srgbClr val="7030A0"/>
                          </a:solidFill>
                          <a:effectLst/>
                          <a:latin typeface="Cambria" panose="02040503050406030204" pitchFamily="18" charset="0"/>
                          <a:ea typeface="Cambria" panose="02040503050406030204" pitchFamily="18" charset="0"/>
                          <a:cs typeface="+mn-cs"/>
                        </a:rPr>
                        <a:t>trong xe đạp, trả lời câu hỏi hình 19.10.</a:t>
                      </a:r>
                      <a:endParaRPr lang="en-US" sz="4400" kern="1200" dirty="0">
                        <a:solidFill>
                          <a:srgbClr val="7030A0"/>
                        </a:solidFill>
                        <a:effectLst/>
                        <a:latin typeface="Cambria" panose="02040503050406030204" pitchFamily="18" charset="0"/>
                        <a:ea typeface="Cambria" panose="02040503050406030204" pitchFamily="18" charset="0"/>
                        <a:cs typeface="+mn-cs"/>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42549347"/>
                  </a:ext>
                </a:extLst>
              </a:tr>
            </a:tbl>
          </a:graphicData>
        </a:graphic>
      </p:graphicFrame>
    </p:spTree>
    <p:extLst>
      <p:ext uri="{BB962C8B-B14F-4D97-AF65-F5344CB8AC3E}">
        <p14:creationId xmlns:p14="http://schemas.microsoft.com/office/powerpoint/2010/main" val="2318118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07E3348F-BC01-022D-E7CB-80F76BDBEAAF}"/>
            </a:ext>
          </a:extLst>
        </p:cNvPr>
        <p:cNvGrpSpPr/>
        <p:nvPr/>
      </p:nvGrpSpPr>
      <p:grpSpPr>
        <a:xfrm>
          <a:off x="0" y="0"/>
          <a:ext cx="0" cy="0"/>
          <a:chOff x="0" y="0"/>
          <a:chExt cx="0" cy="0"/>
        </a:xfrm>
      </p:grpSpPr>
      <p:sp>
        <p:nvSpPr>
          <p:cNvPr id="2" name="Freeform 11">
            <a:extLst>
              <a:ext uri="{FF2B5EF4-FFF2-40B4-BE49-F238E27FC236}">
                <a16:creationId xmlns:a16="http://schemas.microsoft.com/office/drawing/2014/main" id="{B4E2F736-DBB3-2C24-DF2A-99272ED77935}"/>
              </a:ext>
            </a:extLst>
          </p:cNvPr>
          <p:cNvSpPr/>
          <p:nvPr/>
        </p:nvSpPr>
        <p:spPr>
          <a:xfrm>
            <a:off x="74252" y="1305661"/>
            <a:ext cx="2616726" cy="5079718"/>
          </a:xfrm>
          <a:custGeom>
            <a:avLst/>
            <a:gdLst/>
            <a:ahLst/>
            <a:cxnLst/>
            <a:rect l="l" t="t" r="r" b="b"/>
            <a:pathLst>
              <a:path w="5708202" h="10705493">
                <a:moveTo>
                  <a:pt x="0" y="0"/>
                </a:moveTo>
                <a:lnTo>
                  <a:pt x="5708202" y="0"/>
                </a:lnTo>
                <a:lnTo>
                  <a:pt x="5708202" y="10705493"/>
                </a:lnTo>
                <a:lnTo>
                  <a:pt x="0" y="10705493"/>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068FC9DB-48CE-96E4-F585-56D9BD408CA7}"/>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74DEFCB-51AF-F4F1-4C6B-A228B0AD177B}"/>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7F64979-47FE-C1AA-FFB1-265DC60E14FA}"/>
              </a:ext>
            </a:extLst>
          </p:cNvPr>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508F08E-7DF1-E4DB-A602-2D633F7E4FDB}"/>
              </a:ext>
            </a:extLst>
          </p:cNvPr>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7">
            <a:extLst>
              <a:ext uri="{FF2B5EF4-FFF2-40B4-BE49-F238E27FC236}">
                <a16:creationId xmlns:a16="http://schemas.microsoft.com/office/drawing/2014/main" id="{C4671FCC-5D95-69A9-EDA1-84EDDE3401E0}"/>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grpSp>
        <p:nvGrpSpPr>
          <p:cNvPr id="4" name="Group 4">
            <a:extLst>
              <a:ext uri="{FF2B5EF4-FFF2-40B4-BE49-F238E27FC236}">
                <a16:creationId xmlns:a16="http://schemas.microsoft.com/office/drawing/2014/main" id="{E6D77BD8-B171-61DA-907A-BEEED3B90A46}"/>
              </a:ext>
            </a:extLst>
          </p:cNvPr>
          <p:cNvGrpSpPr/>
          <p:nvPr/>
        </p:nvGrpSpPr>
        <p:grpSpPr>
          <a:xfrm>
            <a:off x="2740174" y="1117027"/>
            <a:ext cx="9199758" cy="5364137"/>
            <a:chOff x="0" y="0"/>
            <a:chExt cx="2675346" cy="1330502"/>
          </a:xfrm>
        </p:grpSpPr>
        <p:sp>
          <p:nvSpPr>
            <p:cNvPr id="5" name="Freeform 5">
              <a:extLst>
                <a:ext uri="{FF2B5EF4-FFF2-40B4-BE49-F238E27FC236}">
                  <a16:creationId xmlns:a16="http://schemas.microsoft.com/office/drawing/2014/main" id="{43C2A4D0-72A4-483A-5EBA-DEBE07205F78}"/>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36DF214-1E71-CD42-C110-1ADFDC7D53C7}"/>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1B6E214D-5A52-B119-2D48-D6CDCDE8B391}"/>
              </a:ext>
            </a:extLst>
          </p:cNvPr>
          <p:cNvSpPr txBox="1"/>
          <p:nvPr/>
        </p:nvSpPr>
        <p:spPr>
          <a:xfrm>
            <a:off x="3005452" y="1215318"/>
            <a:ext cx="8557395" cy="2363852"/>
          </a:xfrm>
          <a:prstGeom prst="rect">
            <a:avLst/>
          </a:prstGeom>
          <a:noFill/>
        </p:spPr>
        <p:txBody>
          <a:bodyPr wrap="square">
            <a:spAutoFit/>
          </a:bodyPr>
          <a:lstStyle/>
          <a:p>
            <a:pPr marL="30480" marR="30480" indent="426720" algn="just">
              <a:lnSpc>
                <a:spcPct val="107000"/>
              </a:lnSpc>
              <a:spcAft>
                <a:spcPts val="0"/>
              </a:spcAft>
            </a:pPr>
            <a:r>
              <a:rPr lang="vi-VN" sz="2800" dirty="0">
                <a:solidFill>
                  <a:srgbClr val="000000"/>
                </a:solidFill>
                <a:effectLst/>
                <a:latin typeface="Cambria" panose="02040503050406030204" pitchFamily="18" charset="0"/>
                <a:ea typeface="Cambria" panose="02040503050406030204" pitchFamily="18" charset="0"/>
              </a:rPr>
              <a:t>Đòn bẩy trong máy bơm nước bằng tay là đòn bẩy loại 1 vì có điểm tựa nằm trong khoảng điểm đặt lực tác dụng và vật nâng. Sử dụng máy bơm nước này giúp ta lợi về lực nâng nước và thay đổi được hướng tác dụng lực theo ý con người muốn.</a:t>
            </a:r>
            <a:endParaRPr lang="vi-VN" sz="2800" dirty="0">
              <a:effectLst/>
              <a:latin typeface="Cambria" panose="02040503050406030204" pitchFamily="18" charset="0"/>
              <a:ea typeface="Cambria" panose="02040503050406030204" pitchFamily="18" charset="0"/>
            </a:endParaRPr>
          </a:p>
        </p:txBody>
      </p:sp>
      <p:pic>
        <p:nvPicPr>
          <p:cNvPr id="11" name="Picture 2" descr="Đòn bẩy trong máy bơm nước bằng tay (Hình 19.7) là đòn bẩy loại nào? Sử dụng máy bơm nước này cho ta những lợi ích gì?   (ảnh 1)">
            <a:extLst>
              <a:ext uri="{FF2B5EF4-FFF2-40B4-BE49-F238E27FC236}">
                <a16:creationId xmlns:a16="http://schemas.microsoft.com/office/drawing/2014/main" id="{2152A8D6-C1C6-9CF2-649C-958D0102102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32111" y="3563730"/>
            <a:ext cx="4098510" cy="273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8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73189392-619F-AB91-4699-2907859910CE}"/>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720D06A-44A7-7C3B-6421-3AEF86E46C94}"/>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E3888479-2946-C93D-0040-0D514038D572}"/>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FB3D2147-3D12-3681-EB12-7E448CEE7FD1}"/>
              </a:ext>
            </a:extLst>
          </p:cNvPr>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4EBB16BF-7EFD-B7E3-F486-EB0BDD9F4B1E}"/>
              </a:ext>
            </a:extLst>
          </p:cNvPr>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7">
            <a:extLst>
              <a:ext uri="{FF2B5EF4-FFF2-40B4-BE49-F238E27FC236}">
                <a16:creationId xmlns:a16="http://schemas.microsoft.com/office/drawing/2014/main" id="{EF7520E4-0977-4234-EEBC-12FA130E825D}"/>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grpSp>
        <p:nvGrpSpPr>
          <p:cNvPr id="4" name="Group 4">
            <a:extLst>
              <a:ext uri="{FF2B5EF4-FFF2-40B4-BE49-F238E27FC236}">
                <a16:creationId xmlns:a16="http://schemas.microsoft.com/office/drawing/2014/main" id="{3868F59B-C159-0C4F-83D7-637A97992870}"/>
              </a:ext>
            </a:extLst>
          </p:cNvPr>
          <p:cNvGrpSpPr/>
          <p:nvPr/>
        </p:nvGrpSpPr>
        <p:grpSpPr>
          <a:xfrm>
            <a:off x="209550" y="1117027"/>
            <a:ext cx="11730382" cy="5364137"/>
            <a:chOff x="0" y="0"/>
            <a:chExt cx="2675346" cy="1330502"/>
          </a:xfrm>
        </p:grpSpPr>
        <p:sp>
          <p:nvSpPr>
            <p:cNvPr id="5" name="Freeform 5">
              <a:extLst>
                <a:ext uri="{FF2B5EF4-FFF2-40B4-BE49-F238E27FC236}">
                  <a16:creationId xmlns:a16="http://schemas.microsoft.com/office/drawing/2014/main" id="{710060E3-2D86-0EFE-0438-B798202E7931}"/>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86527D8-F7F1-B46A-9BCA-02E2AE336533}"/>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0CA061C5-8674-ECF5-D995-A318D9445FB4}"/>
              </a:ext>
            </a:extLst>
          </p:cNvPr>
          <p:cNvSpPr txBox="1"/>
          <p:nvPr/>
        </p:nvSpPr>
        <p:spPr>
          <a:xfrm>
            <a:off x="2823617" y="1215318"/>
            <a:ext cx="9116315" cy="5190332"/>
          </a:xfrm>
          <a:prstGeom prst="rect">
            <a:avLst/>
          </a:prstGeom>
          <a:noFill/>
        </p:spPr>
        <p:txBody>
          <a:bodyPr wrap="square">
            <a:spAutoFit/>
          </a:bodyPr>
          <a:lstStyle/>
          <a:p>
            <a:pPr marL="28575" marR="28575" indent="428625" algn="just">
              <a:spcBef>
                <a:spcPts val="0"/>
              </a:spcBef>
              <a:spcAft>
                <a:spcPts val="0"/>
              </a:spcAft>
            </a:pPr>
            <a:r>
              <a:rPr lang="vi-VN" sz="3600" dirty="0">
                <a:solidFill>
                  <a:srgbClr val="000000"/>
                </a:solidFill>
                <a:effectLst/>
                <a:latin typeface="Cambria" panose="02040503050406030204" pitchFamily="18" charset="0"/>
                <a:ea typeface="Cambria" panose="02040503050406030204" pitchFamily="18" charset="0"/>
              </a:rPr>
              <a:t>Tư thế ngồi tránh mỏi cổ:</a:t>
            </a:r>
            <a:endParaRPr lang="vi-VN" sz="36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600" dirty="0">
                <a:solidFill>
                  <a:srgbClr val="000000"/>
                </a:solidFill>
                <a:effectLst/>
                <a:latin typeface="Cambria" panose="02040503050406030204" pitchFamily="18" charset="0"/>
                <a:ea typeface="Cambria" panose="02040503050406030204" pitchFamily="18" charset="0"/>
              </a:rPr>
              <a:t>+ Cổ: giữ cổ ở vị trí thẳng trục với cột sống.</a:t>
            </a:r>
            <a:endParaRPr lang="en-US" sz="3600" dirty="0">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600" dirty="0">
                <a:solidFill>
                  <a:srgbClr val="000000"/>
                </a:solidFill>
                <a:effectLst/>
                <a:latin typeface="Cambria" panose="02040503050406030204" pitchFamily="18" charset="0"/>
                <a:ea typeface="Cambria" panose="02040503050406030204" pitchFamily="18" charset="0"/>
              </a:rPr>
              <a:t>+ Vai: thả lỏng, đặt cẳng tay ở mặt phẳng ngang vuông góc với khuỷu tay, cổ tay thẳng trục với cẳng tay.</a:t>
            </a:r>
            <a:endParaRPr lang="vi-VN" sz="3600" dirty="0">
              <a:effectLst/>
              <a:latin typeface="Cambria" panose="02040503050406030204" pitchFamily="18" charset="0"/>
              <a:ea typeface="Cambria" panose="02040503050406030204" pitchFamily="18" charset="0"/>
            </a:endParaRPr>
          </a:p>
          <a:p>
            <a:pPr algn="just">
              <a:lnSpc>
                <a:spcPct val="107000"/>
              </a:lnSpc>
              <a:spcAft>
                <a:spcPts val="800"/>
              </a:spcAft>
            </a:pPr>
            <a:r>
              <a:rPr lang="en-US" sz="3600" dirty="0">
                <a:solidFill>
                  <a:srgbClr val="000000"/>
                </a:solidFill>
                <a:effectLst/>
                <a:latin typeface="Cambria" panose="02040503050406030204" pitchFamily="18" charset="0"/>
                <a:ea typeface="Cambria" panose="02040503050406030204" pitchFamily="18" charset="0"/>
              </a:rPr>
              <a:t>     </a:t>
            </a:r>
            <a:r>
              <a:rPr lang="vi-VN" sz="3600" dirty="0">
                <a:solidFill>
                  <a:srgbClr val="000000"/>
                </a:solidFill>
                <a:effectLst/>
                <a:latin typeface="Cambria" panose="02040503050406030204" pitchFamily="18" charset="0"/>
                <a:ea typeface="Cambria" panose="02040503050406030204" pitchFamily="18" charset="0"/>
              </a:rPr>
              <a:t>+ Lưng: giữ thẳng, nên chọn một chiếc ghế tựa, có thể điều chỉnh chiều cao, độ nghiêng phù hợp nhằm giảm thiểu các áp lực lên cột sống.</a:t>
            </a:r>
            <a:endParaRPr lang="vi-VN" sz="3600" dirty="0">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26AA4019-0F96-5352-4381-F3CFCA3655D7}"/>
              </a:ext>
            </a:extLst>
          </p:cNvPr>
          <p:cNvPicPr>
            <a:picLocks noChangeAspect="1"/>
          </p:cNvPicPr>
          <p:nvPr/>
        </p:nvPicPr>
        <p:blipFill>
          <a:blip r:embed="rId6"/>
          <a:stretch>
            <a:fillRect/>
          </a:stretch>
        </p:blipFill>
        <p:spPr>
          <a:xfrm>
            <a:off x="455492" y="1302035"/>
            <a:ext cx="2488563" cy="2890645"/>
          </a:xfrm>
          <a:prstGeom prst="rect">
            <a:avLst/>
          </a:prstGeom>
        </p:spPr>
      </p:pic>
      <p:pic>
        <p:nvPicPr>
          <p:cNvPr id="14" name="Picture 13">
            <a:extLst>
              <a:ext uri="{FF2B5EF4-FFF2-40B4-BE49-F238E27FC236}">
                <a16:creationId xmlns:a16="http://schemas.microsoft.com/office/drawing/2014/main" id="{0602F628-65AC-A408-EF61-5B7749FEB70A}"/>
              </a:ext>
            </a:extLst>
          </p:cNvPr>
          <p:cNvPicPr>
            <a:picLocks noChangeAspect="1"/>
          </p:cNvPicPr>
          <p:nvPr/>
        </p:nvPicPr>
        <p:blipFill>
          <a:blip r:embed="rId7"/>
          <a:stretch>
            <a:fillRect/>
          </a:stretch>
        </p:blipFill>
        <p:spPr>
          <a:xfrm>
            <a:off x="395273" y="4069494"/>
            <a:ext cx="2488563" cy="2227664"/>
          </a:xfrm>
          <a:prstGeom prst="rect">
            <a:avLst/>
          </a:prstGeom>
        </p:spPr>
      </p:pic>
    </p:spTree>
    <p:extLst>
      <p:ext uri="{BB962C8B-B14F-4D97-AF65-F5344CB8AC3E}">
        <p14:creationId xmlns:p14="http://schemas.microsoft.com/office/powerpoint/2010/main" val="447417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BAE80-5A00-CD86-C80C-78F29B3C4FE7}"/>
              </a:ext>
            </a:extLst>
          </p:cNvPr>
          <p:cNvSpPr txBox="1"/>
          <p:nvPr/>
        </p:nvSpPr>
        <p:spPr>
          <a:xfrm>
            <a:off x="1631949" y="1619026"/>
            <a:ext cx="8928100" cy="2629053"/>
          </a:xfrm>
          <a:prstGeom prst="rect">
            <a:avLst/>
          </a:prstGeom>
          <a:noFill/>
        </p:spPr>
        <p:txBody>
          <a:bodyPr wrap="square">
            <a:spAutoFit/>
          </a:bodyPr>
          <a:lstStyle/>
          <a:p>
            <a:pPr algn="ctr">
              <a:lnSpc>
                <a:spcPct val="120000"/>
              </a:lnSpc>
            </a:pPr>
            <a:r>
              <a:rPr lang="vi-VN" sz="7200" b="1" dirty="0">
                <a:solidFill>
                  <a:srgbClr val="C00000"/>
                </a:solidFill>
                <a:latin typeface="Cambria" panose="02040503050406030204" pitchFamily="18" charset="0"/>
                <a:ea typeface="Cambria" panose="02040503050406030204" pitchFamily="18" charset="0"/>
              </a:rPr>
              <a:t>Bài </a:t>
            </a:r>
            <a:r>
              <a:rPr lang="en-US" altLang="vi-VN" sz="7200" b="1" dirty="0">
                <a:solidFill>
                  <a:srgbClr val="C00000"/>
                </a:solidFill>
                <a:latin typeface="Cambria" panose="02040503050406030204" pitchFamily="18" charset="0"/>
                <a:ea typeface="Cambria" panose="02040503050406030204" pitchFamily="18" charset="0"/>
              </a:rPr>
              <a:t>19</a:t>
            </a:r>
            <a:r>
              <a:rPr lang="vi-VN" sz="7200" b="1" dirty="0">
                <a:solidFill>
                  <a:srgbClr val="C00000"/>
                </a:solidFill>
                <a:latin typeface="Cambria" panose="02040503050406030204" pitchFamily="18" charset="0"/>
                <a:ea typeface="Cambria" panose="02040503050406030204" pitchFamily="18" charset="0"/>
              </a:rPr>
              <a:t>: </a:t>
            </a:r>
            <a:r>
              <a:rPr lang="en-US" altLang="vi-VN" sz="7200" b="1" dirty="0">
                <a:solidFill>
                  <a:srgbClr val="C00000"/>
                </a:solidFill>
                <a:latin typeface="Cambria" panose="02040503050406030204" pitchFamily="18" charset="0"/>
                <a:ea typeface="Cambria" panose="02040503050406030204" pitchFamily="18" charset="0"/>
              </a:rPr>
              <a:t>ĐÒN BẨY VÀ ỨNG DỤNG</a:t>
            </a:r>
          </a:p>
        </p:txBody>
      </p:sp>
      <p:sp>
        <p:nvSpPr>
          <p:cNvPr id="4" name="Freeform 3">
            <a:extLst>
              <a:ext uri="{FF2B5EF4-FFF2-40B4-BE49-F238E27FC236}">
                <a16:creationId xmlns:a16="http://schemas.microsoft.com/office/drawing/2014/main" id="{9456E6B4-515E-1DB2-692D-B82F9A4D233B}"/>
              </a:ext>
            </a:extLst>
          </p:cNvPr>
          <p:cNvSpPr/>
          <p:nvPr/>
        </p:nvSpPr>
        <p:spPr>
          <a:xfrm flipH="1">
            <a:off x="-1255477" y="2933553"/>
            <a:ext cx="6011956" cy="4191568"/>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3">
            <a:extLst>
              <a:ext uri="{FF2B5EF4-FFF2-40B4-BE49-F238E27FC236}">
                <a16:creationId xmlns:a16="http://schemas.microsoft.com/office/drawing/2014/main" id="{F4C5B305-FC89-3E00-BCFA-7667C8E28BFB}"/>
              </a:ext>
            </a:extLst>
          </p:cNvPr>
          <p:cNvSpPr/>
          <p:nvPr/>
        </p:nvSpPr>
        <p:spPr>
          <a:xfrm flipH="1">
            <a:off x="8771098" y="2933553"/>
            <a:ext cx="6127727" cy="4286386"/>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Freeform 8">
            <a:extLst>
              <a:ext uri="{FF2B5EF4-FFF2-40B4-BE49-F238E27FC236}">
                <a16:creationId xmlns:a16="http://schemas.microsoft.com/office/drawing/2014/main" id="{5137794B-D188-11A8-42C3-19D7C72A2658}"/>
              </a:ext>
            </a:extLst>
          </p:cNvPr>
          <p:cNvSpPr/>
          <p:nvPr/>
        </p:nvSpPr>
        <p:spPr>
          <a:xfrm>
            <a:off x="856014" y="4981928"/>
            <a:ext cx="10479971" cy="1855828"/>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11">
            <a:extLst>
              <a:ext uri="{FF2B5EF4-FFF2-40B4-BE49-F238E27FC236}">
                <a16:creationId xmlns:a16="http://schemas.microsoft.com/office/drawing/2014/main" id="{C1D6E1E1-2D87-7478-B95C-92FD083D8CBC}"/>
              </a:ext>
            </a:extLst>
          </p:cNvPr>
          <p:cNvSpPr/>
          <p:nvPr/>
        </p:nvSpPr>
        <p:spPr>
          <a:xfrm>
            <a:off x="9635319" y="437434"/>
            <a:ext cx="2199643" cy="1788456"/>
          </a:xfrm>
          <a:custGeom>
            <a:avLst/>
            <a:gdLst/>
            <a:ahLst/>
            <a:cxnLst/>
            <a:rect l="l" t="t" r="r" b="b"/>
            <a:pathLst>
              <a:path w="2641928" h="2393966">
                <a:moveTo>
                  <a:pt x="0" y="0"/>
                </a:moveTo>
                <a:lnTo>
                  <a:pt x="2641928" y="0"/>
                </a:lnTo>
                <a:lnTo>
                  <a:pt x="2641928" y="2393966"/>
                </a:lnTo>
                <a:lnTo>
                  <a:pt x="0" y="239396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10">
            <a:extLst>
              <a:ext uri="{FF2B5EF4-FFF2-40B4-BE49-F238E27FC236}">
                <a16:creationId xmlns:a16="http://schemas.microsoft.com/office/drawing/2014/main" id="{95701745-7CFC-0D82-4BEA-FF90270AFC03}"/>
              </a:ext>
            </a:extLst>
          </p:cNvPr>
          <p:cNvSpPr/>
          <p:nvPr/>
        </p:nvSpPr>
        <p:spPr>
          <a:xfrm>
            <a:off x="-539637" y="-366872"/>
            <a:ext cx="2791302" cy="2643162"/>
          </a:xfrm>
          <a:custGeom>
            <a:avLst/>
            <a:gdLst/>
            <a:ahLst/>
            <a:cxnLst/>
            <a:rect l="l" t="t" r="r" b="b"/>
            <a:pathLst>
              <a:path w="3398443" h="3358038">
                <a:moveTo>
                  <a:pt x="0" y="0"/>
                </a:moveTo>
                <a:lnTo>
                  <a:pt x="3398442" y="0"/>
                </a:lnTo>
                <a:lnTo>
                  <a:pt x="3398442" y="3358038"/>
                </a:lnTo>
                <a:lnTo>
                  <a:pt x="0" y="335803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8826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873E011E-A880-CAEF-32F8-027A58166198}"/>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0E1CA211-7331-ECC7-2374-BA3B786EC2B4}"/>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93BB25C-4E5A-5CB7-60B0-8C81105358D5}"/>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B2B15DE9-0C34-7AFD-E61A-4050BB7986FC}"/>
              </a:ext>
            </a:extLst>
          </p:cNvPr>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14B85DAF-DD2C-5BF9-52F0-3D10C1A11A35}"/>
              </a:ext>
            </a:extLst>
          </p:cNvPr>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7">
            <a:extLst>
              <a:ext uri="{FF2B5EF4-FFF2-40B4-BE49-F238E27FC236}">
                <a16:creationId xmlns:a16="http://schemas.microsoft.com/office/drawing/2014/main" id="{A597F942-3716-5412-BF62-18E01FB3D3F6}"/>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grpSp>
        <p:nvGrpSpPr>
          <p:cNvPr id="4" name="Group 4">
            <a:extLst>
              <a:ext uri="{FF2B5EF4-FFF2-40B4-BE49-F238E27FC236}">
                <a16:creationId xmlns:a16="http://schemas.microsoft.com/office/drawing/2014/main" id="{AB806C32-4A5E-DBEF-AFA8-B087B47D16D2}"/>
              </a:ext>
            </a:extLst>
          </p:cNvPr>
          <p:cNvGrpSpPr/>
          <p:nvPr/>
        </p:nvGrpSpPr>
        <p:grpSpPr>
          <a:xfrm>
            <a:off x="209550" y="1117027"/>
            <a:ext cx="11730382" cy="5364137"/>
            <a:chOff x="0" y="0"/>
            <a:chExt cx="2675346" cy="1330502"/>
          </a:xfrm>
        </p:grpSpPr>
        <p:sp>
          <p:nvSpPr>
            <p:cNvPr id="5" name="Freeform 5">
              <a:extLst>
                <a:ext uri="{FF2B5EF4-FFF2-40B4-BE49-F238E27FC236}">
                  <a16:creationId xmlns:a16="http://schemas.microsoft.com/office/drawing/2014/main" id="{9EE4EB39-2848-AD48-5365-CA2C6C4EAC39}"/>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07E6270B-76F8-3028-4176-59C6349A0B74}"/>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62C44F80-0DB3-9AC6-571F-7F1DD1A9FDDC}"/>
              </a:ext>
            </a:extLst>
          </p:cNvPr>
          <p:cNvSpPr txBox="1"/>
          <p:nvPr/>
        </p:nvSpPr>
        <p:spPr>
          <a:xfrm>
            <a:off x="252069" y="1215318"/>
            <a:ext cx="11687864" cy="2420343"/>
          </a:xfrm>
          <a:prstGeom prst="rect">
            <a:avLst/>
          </a:prstGeom>
          <a:noFill/>
        </p:spPr>
        <p:txBody>
          <a:bodyPr wrap="square">
            <a:spAutoFit/>
          </a:bodyPr>
          <a:lstStyle/>
          <a:p>
            <a:pPr marL="30480" marR="30480" indent="426720" algn="just">
              <a:lnSpc>
                <a:spcPct val="107000"/>
              </a:lnSpc>
              <a:spcAft>
                <a:spcPts val="0"/>
              </a:spcAft>
            </a:pPr>
            <a:r>
              <a:rPr lang="vi-VN" sz="3600" dirty="0">
                <a:solidFill>
                  <a:srgbClr val="000000"/>
                </a:solidFill>
                <a:effectLst/>
                <a:latin typeface="Cambria" panose="02040503050406030204" pitchFamily="18" charset="0"/>
                <a:ea typeface="Cambria" panose="02040503050406030204" pitchFamily="18" charset="0"/>
              </a:rPr>
              <a:t>Khi cầm vật nặng, ta cần gập sát cánh tay vào bắp tay khi đó làm giảm được độ dài cánh tay đòn giúp làm giảm được tác dụng của trọng lượng của vật lên cánh tay để tránh mỏi cơ.</a:t>
            </a:r>
            <a:endParaRPr lang="vi-VN" sz="3600" dirty="0">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4BB6882-6BE4-1787-0122-09ED58D7F6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t="26199" r="36150" b="22348"/>
          <a:stretch/>
        </p:blipFill>
        <p:spPr>
          <a:xfrm>
            <a:off x="4774457" y="2981205"/>
            <a:ext cx="4064743" cy="3275525"/>
          </a:xfrm>
          <a:prstGeom prst="rect">
            <a:avLst/>
          </a:prstGeom>
        </p:spPr>
      </p:pic>
    </p:spTree>
    <p:extLst>
      <p:ext uri="{BB962C8B-B14F-4D97-AF65-F5344CB8AC3E}">
        <p14:creationId xmlns:p14="http://schemas.microsoft.com/office/powerpoint/2010/main" val="2914730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B559CAE2-99CB-F525-6ED8-68D6A11A2CCB}"/>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BB00E3E-61F3-0A33-00E2-587ADD4108D0}"/>
              </a:ext>
            </a:extLst>
          </p:cNvPr>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7A76F5B-AEFE-D645-D8D9-064E5B7B82CD}"/>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E476EC54-2222-BD6E-5C39-826A47711BC2}"/>
              </a:ext>
            </a:extLst>
          </p:cNvPr>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2B73F1AA-74E0-FB90-E358-24BB0D445860}"/>
              </a:ext>
            </a:extLst>
          </p:cNvPr>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7">
            <a:extLst>
              <a:ext uri="{FF2B5EF4-FFF2-40B4-BE49-F238E27FC236}">
                <a16:creationId xmlns:a16="http://schemas.microsoft.com/office/drawing/2014/main" id="{4F3D1AA3-9F9B-3C29-0402-2D75B563E9D0}"/>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grpSp>
        <p:nvGrpSpPr>
          <p:cNvPr id="4" name="Group 4">
            <a:extLst>
              <a:ext uri="{FF2B5EF4-FFF2-40B4-BE49-F238E27FC236}">
                <a16:creationId xmlns:a16="http://schemas.microsoft.com/office/drawing/2014/main" id="{A6AE3B95-4236-D21F-706C-D62C49DA24C4}"/>
              </a:ext>
            </a:extLst>
          </p:cNvPr>
          <p:cNvGrpSpPr/>
          <p:nvPr/>
        </p:nvGrpSpPr>
        <p:grpSpPr>
          <a:xfrm>
            <a:off x="209550" y="1117027"/>
            <a:ext cx="11730382" cy="5364137"/>
            <a:chOff x="0" y="0"/>
            <a:chExt cx="2675346" cy="1330502"/>
          </a:xfrm>
        </p:grpSpPr>
        <p:sp>
          <p:nvSpPr>
            <p:cNvPr id="5" name="Freeform 5">
              <a:extLst>
                <a:ext uri="{FF2B5EF4-FFF2-40B4-BE49-F238E27FC236}">
                  <a16:creationId xmlns:a16="http://schemas.microsoft.com/office/drawing/2014/main" id="{DF585CD3-3C7E-FAB9-7E3C-2F65611C5A72}"/>
                </a:ext>
              </a:extLst>
            </p:cNvPr>
            <p:cNvSpPr/>
            <p:nvPr/>
          </p:nvSpPr>
          <p:spPr>
            <a:xfrm>
              <a:off x="0" y="0"/>
              <a:ext cx="2675346" cy="1330502"/>
            </a:xfrm>
            <a:custGeom>
              <a:avLst/>
              <a:gdLst/>
              <a:ahLst/>
              <a:cxnLst/>
              <a:rect l="l" t="t" r="r" b="b"/>
              <a:pathLst>
                <a:path w="2675346" h="1330502">
                  <a:moveTo>
                    <a:pt x="75816" y="0"/>
                  </a:moveTo>
                  <a:lnTo>
                    <a:pt x="2599530" y="0"/>
                  </a:lnTo>
                  <a:cubicBezTo>
                    <a:pt x="2619638" y="0"/>
                    <a:pt x="2638922" y="7988"/>
                    <a:pt x="2653140" y="22206"/>
                  </a:cubicBezTo>
                  <a:cubicBezTo>
                    <a:pt x="2667359" y="36424"/>
                    <a:pt x="2675346" y="55708"/>
                    <a:pt x="2675346" y="75816"/>
                  </a:cubicBezTo>
                  <a:lnTo>
                    <a:pt x="2675346" y="1254686"/>
                  </a:lnTo>
                  <a:cubicBezTo>
                    <a:pt x="2675346" y="1296558"/>
                    <a:pt x="2641402" y="1330502"/>
                    <a:pt x="2599530" y="1330502"/>
                  </a:cubicBezTo>
                  <a:lnTo>
                    <a:pt x="75816" y="1330502"/>
                  </a:lnTo>
                  <a:cubicBezTo>
                    <a:pt x="55708" y="1330502"/>
                    <a:pt x="36424" y="1322514"/>
                    <a:pt x="22206" y="1308296"/>
                  </a:cubicBezTo>
                  <a:cubicBezTo>
                    <a:pt x="7988" y="1294078"/>
                    <a:pt x="0" y="1274794"/>
                    <a:pt x="0" y="1254686"/>
                  </a:cubicBezTo>
                  <a:lnTo>
                    <a:pt x="0" y="75816"/>
                  </a:lnTo>
                  <a:cubicBezTo>
                    <a:pt x="0" y="33944"/>
                    <a:pt x="33944" y="0"/>
                    <a:pt x="75816"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C88606C-B6CD-0F51-3053-253A921B0553}"/>
                </a:ext>
              </a:extLst>
            </p:cNvPr>
            <p:cNvSpPr txBox="1"/>
            <p:nvPr/>
          </p:nvSpPr>
          <p:spPr>
            <a:xfrm>
              <a:off x="0" y="-38100"/>
              <a:ext cx="2675346"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660506A7-E0A4-3B87-94CD-C1669B29D147}"/>
              </a:ext>
            </a:extLst>
          </p:cNvPr>
          <p:cNvSpPr txBox="1"/>
          <p:nvPr/>
        </p:nvSpPr>
        <p:spPr>
          <a:xfrm>
            <a:off x="252069" y="1215318"/>
            <a:ext cx="11687864" cy="3046988"/>
          </a:xfrm>
          <a:prstGeom prst="rect">
            <a:avLst/>
          </a:prstGeom>
          <a:noFill/>
        </p:spPr>
        <p:txBody>
          <a:bodyPr wrap="square">
            <a:spAutoFit/>
          </a:bodyPr>
          <a:lstStyle/>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 Các bộ phận xe đạp dựa trên nguyên đòn bẩy là:</a:t>
            </a:r>
            <a:endParaRPr lang="vi-VN" sz="32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 Bộ phận gồm: Bàn đạp (pê-đan) (1), đùi, trục giữa (2), đĩa (3), xích (4), líp (5).</a:t>
            </a:r>
            <a:endParaRPr lang="vi-VN" sz="32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Bàn đạp là điểm lực tác dụng</a:t>
            </a:r>
            <a:endParaRPr lang="vi-VN" sz="32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Trục giữa là điểm tựa</a:t>
            </a:r>
            <a:endParaRPr lang="vi-VN" sz="3200" dirty="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rPr>
              <a:t>Xích đĩa líp là điểm đặt vật nâng (kéo bánh xe sau chuyển động)</a:t>
            </a:r>
            <a:endParaRPr lang="vi-VN" sz="3200"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18637C2-8F6D-903A-CDA3-EEA04A248774}"/>
              </a:ext>
            </a:extLst>
          </p:cNvPr>
          <p:cNvPicPr>
            <a:picLocks noChangeAspect="1"/>
          </p:cNvPicPr>
          <p:nvPr/>
        </p:nvPicPr>
        <p:blipFill>
          <a:blip r:embed="rId6"/>
          <a:stretch>
            <a:fillRect/>
          </a:stretch>
        </p:blipFill>
        <p:spPr>
          <a:xfrm>
            <a:off x="4241208" y="4262306"/>
            <a:ext cx="3392942" cy="2026340"/>
          </a:xfrm>
          <a:prstGeom prst="rect">
            <a:avLst/>
          </a:prstGeom>
        </p:spPr>
      </p:pic>
    </p:spTree>
    <p:extLst>
      <p:ext uri="{BB962C8B-B14F-4D97-AF65-F5344CB8AC3E}">
        <p14:creationId xmlns:p14="http://schemas.microsoft.com/office/powerpoint/2010/main" val="1032147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7198EE-1DB2-812C-9E48-E2016F994741}"/>
              </a:ext>
            </a:extLst>
          </p:cNvPr>
          <p:cNvSpPr txBox="1"/>
          <p:nvPr/>
        </p:nvSpPr>
        <p:spPr>
          <a:xfrm>
            <a:off x="564777" y="2449557"/>
            <a:ext cx="6096000" cy="4093428"/>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đòn bẩy tay phanh</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170" name="Picture 2" descr="Thảo luận nhóm về vấn đề sau: Em hãy xác định các đòn bẩy trên xe đạp ">
            <a:extLst>
              <a:ext uri="{FF2B5EF4-FFF2-40B4-BE49-F238E27FC236}">
                <a16:creationId xmlns:a16="http://schemas.microsoft.com/office/drawing/2014/main" id="{9AAD5696-B24A-A2E1-98D9-6B7A4CA82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428" y="140633"/>
            <a:ext cx="2798422" cy="2675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49C250-5E8B-A9D3-813F-BFFCDD5FC0FE}"/>
              </a:ext>
            </a:extLst>
          </p:cNvPr>
          <p:cNvSpPr txBox="1"/>
          <p:nvPr/>
        </p:nvSpPr>
        <p:spPr>
          <a:xfrm>
            <a:off x="627530" y="315015"/>
            <a:ext cx="6096000" cy="1292662"/>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chân chống xe</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en-US"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BC9DF818-ADE3-B17E-3EA0-11619B2CFD62}"/>
              </a:ext>
            </a:extLst>
          </p:cNvPr>
          <p:cNvPicPr>
            <a:picLocks noChangeAspect="1"/>
          </p:cNvPicPr>
          <p:nvPr/>
        </p:nvPicPr>
        <p:blipFill>
          <a:blip r:embed="rId3"/>
          <a:stretch>
            <a:fillRect/>
          </a:stretch>
        </p:blipFill>
        <p:spPr>
          <a:xfrm>
            <a:off x="7166162" y="3492032"/>
            <a:ext cx="4762500" cy="2675685"/>
          </a:xfrm>
          <a:prstGeom prst="rect">
            <a:avLst/>
          </a:prstGeom>
        </p:spPr>
      </p:pic>
    </p:spTree>
    <p:extLst>
      <p:ext uri="{BB962C8B-B14F-4D97-AF65-F5344CB8AC3E}">
        <p14:creationId xmlns:p14="http://schemas.microsoft.com/office/powerpoint/2010/main" val="241835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10" name="Freeform 10"/>
          <p:cNvSpPr/>
          <p:nvPr/>
        </p:nvSpPr>
        <p:spPr>
          <a:xfrm flipH="1">
            <a:off x="7531976" y="1101939"/>
            <a:ext cx="4461238" cy="6290949"/>
          </a:xfrm>
          <a:custGeom>
            <a:avLst/>
            <a:gdLst/>
            <a:ahLst/>
            <a:cxnLst/>
            <a:rect l="l" t="t" r="r" b="b"/>
            <a:pathLst>
              <a:path w="7758959" h="9436424">
                <a:moveTo>
                  <a:pt x="7758958" y="0"/>
                </a:moveTo>
                <a:lnTo>
                  <a:pt x="0" y="0"/>
                </a:lnTo>
                <a:lnTo>
                  <a:pt x="0" y="9436424"/>
                </a:lnTo>
                <a:lnTo>
                  <a:pt x="7758958" y="9436424"/>
                </a:lnTo>
                <a:lnTo>
                  <a:pt x="7758958"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2" name="Freeform 2"/>
          <p:cNvSpPr/>
          <p:nvPr/>
        </p:nvSpPr>
        <p:spPr>
          <a:xfrm>
            <a:off x="5851090" y="267750"/>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561474" y="1252490"/>
            <a:ext cx="7681125" cy="4503571"/>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4" name="Rounded Rectangle 7">
            <a:extLst>
              <a:ext uri="{FF2B5EF4-FFF2-40B4-BE49-F238E27FC236}">
                <a16:creationId xmlns:a16="http://schemas.microsoft.com/office/drawing/2014/main" id="{FBC307E5-EECC-F2F3-1848-F7EF25EDF57E}"/>
              </a:ext>
            </a:extLst>
          </p:cNvPr>
          <p:cNvSpPr/>
          <p:nvPr/>
        </p:nvSpPr>
        <p:spPr>
          <a:xfrm>
            <a:off x="561474" y="144376"/>
            <a:ext cx="11069052" cy="834189"/>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Ứng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đòn bẩy</a:t>
            </a:r>
          </a:p>
        </p:txBody>
      </p:sp>
      <p:sp>
        <p:nvSpPr>
          <p:cNvPr id="16" name="TextBox 15">
            <a:extLst>
              <a:ext uri="{FF2B5EF4-FFF2-40B4-BE49-F238E27FC236}">
                <a16:creationId xmlns:a16="http://schemas.microsoft.com/office/drawing/2014/main" id="{CB3A1455-89BD-2F39-DC9E-FB270311AB8A}"/>
              </a:ext>
            </a:extLst>
          </p:cNvPr>
          <p:cNvSpPr txBox="1"/>
          <p:nvPr/>
        </p:nvSpPr>
        <p:spPr>
          <a:xfrm>
            <a:off x="753961" y="1411334"/>
            <a:ext cx="7296150" cy="2020233"/>
          </a:xfrm>
          <a:prstGeom prst="rect">
            <a:avLst/>
          </a:prstGeom>
          <a:noFill/>
        </p:spPr>
        <p:txBody>
          <a:bodyPr wrap="square">
            <a:spAutoFit/>
          </a:bodyPr>
          <a:lstStyle/>
          <a:p>
            <a:pPr algn="just">
              <a:lnSpc>
                <a:spcPct val="107000"/>
              </a:lnSpc>
              <a:spcAft>
                <a:spcPts val="800"/>
              </a:spcAft>
            </a:pPr>
            <a:r>
              <a:rPr lang="en-US" sz="4000" dirty="0">
                <a:effectLst/>
                <a:latin typeface="Cambria" panose="02040503050406030204" pitchFamily="18" charset="0"/>
                <a:ea typeface="Cambria" panose="02040503050406030204" pitchFamily="18" charset="0"/>
              </a:rPr>
              <a:t>Trong </a:t>
            </a:r>
            <a:r>
              <a:rPr lang="en-US" sz="4000" dirty="0" err="1">
                <a:effectLst/>
                <a:latin typeface="Cambria" panose="02040503050406030204" pitchFamily="18" charset="0"/>
                <a:ea typeface="Cambria" panose="02040503050406030204" pitchFamily="18" charset="0"/>
              </a:rPr>
              <a:t>cuộc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sống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đòn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bẩy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ứng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vào</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nhiều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tạo</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nhiều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cụ</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hữu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ích</a:t>
            </a:r>
            <a:endParaRPr lang="vi-VN" sz="4000" dirty="0">
              <a:effectLst/>
              <a:latin typeface="Cambria" panose="02040503050406030204" pitchFamily="18" charset="0"/>
              <a:ea typeface="Cambria" panose="02040503050406030204" pitchFamily="18" charset="0"/>
            </a:endParaRPr>
          </a:p>
        </p:txBody>
      </p:sp>
      <p:pic>
        <p:nvPicPr>
          <p:cNvPr id="17" name="Picture 75" descr="viet3">
            <a:extLst>
              <a:ext uri="{FF2B5EF4-FFF2-40B4-BE49-F238E27FC236}">
                <a16:creationId xmlns:a16="http://schemas.microsoft.com/office/drawing/2014/main" id="{62383849-D3C6-2BF4-50FF-E58B40B77B9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07133" y="3470613"/>
            <a:ext cx="1603428" cy="13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15" name="Freeform 15"/>
          <p:cNvSpPr/>
          <p:nvPr/>
        </p:nvSpPr>
        <p:spPr>
          <a:xfrm>
            <a:off x="-17743" y="651080"/>
            <a:ext cx="4827131" cy="6072022"/>
          </a:xfrm>
          <a:custGeom>
            <a:avLst/>
            <a:gdLst/>
            <a:ahLst/>
            <a:cxnLst/>
            <a:rect l="l" t="t" r="r" b="b"/>
            <a:pathLst>
              <a:path w="7240696" h="9108033">
                <a:moveTo>
                  <a:pt x="0" y="0"/>
                </a:moveTo>
                <a:lnTo>
                  <a:pt x="7240696" y="0"/>
                </a:lnTo>
                <a:lnTo>
                  <a:pt x="7240696" y="9108033"/>
                </a:lnTo>
                <a:lnTo>
                  <a:pt x="0" y="9108033"/>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2" name="Freeform 2"/>
          <p:cNvSpPr/>
          <p:nvPr/>
        </p:nvSpPr>
        <p:spPr>
          <a:xfrm>
            <a:off x="8085974" y="0"/>
            <a:ext cx="5349255" cy="1649354"/>
          </a:xfrm>
          <a:custGeom>
            <a:avLst/>
            <a:gdLst/>
            <a:ahLst/>
            <a:cxnLst/>
            <a:rect l="l" t="t" r="r" b="b"/>
            <a:pathLst>
              <a:path w="8023883" h="2474031">
                <a:moveTo>
                  <a:pt x="0" y="0"/>
                </a:moveTo>
                <a:lnTo>
                  <a:pt x="8023883" y="0"/>
                </a:lnTo>
                <a:lnTo>
                  <a:pt x="8023883" y="2474031"/>
                </a:lnTo>
                <a:lnTo>
                  <a:pt x="0" y="247403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6095999" y="4610135"/>
            <a:ext cx="5543309" cy="2520300"/>
          </a:xfrm>
          <a:custGeom>
            <a:avLst/>
            <a:gdLst/>
            <a:ahLst/>
            <a:cxnLst/>
            <a:rect l="l" t="t" r="r" b="b"/>
            <a:pathLst>
              <a:path w="8314964" h="5658446">
                <a:moveTo>
                  <a:pt x="8314964" y="0"/>
                </a:moveTo>
                <a:lnTo>
                  <a:pt x="0" y="0"/>
                </a:lnTo>
                <a:lnTo>
                  <a:pt x="0" y="5658446"/>
                </a:lnTo>
                <a:lnTo>
                  <a:pt x="8314964" y="5658446"/>
                </a:lnTo>
                <a:lnTo>
                  <a:pt x="8314964"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2660874" y="3327817"/>
            <a:ext cx="5543309" cy="3772297"/>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022952" y="4610135"/>
            <a:ext cx="5543309" cy="264707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6286534" y="5244286"/>
            <a:ext cx="10479971" cy="1855828"/>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569006" y="4834268"/>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761760" y="-401546"/>
            <a:ext cx="2265629" cy="2238692"/>
          </a:xfrm>
          <a:custGeom>
            <a:avLst/>
            <a:gdLst/>
            <a:ahLst/>
            <a:cxnLst/>
            <a:rect l="l" t="t" r="r" b="b"/>
            <a:pathLst>
              <a:path w="3398443" h="3358038">
                <a:moveTo>
                  <a:pt x="0" y="0"/>
                </a:moveTo>
                <a:lnTo>
                  <a:pt x="3398442" y="0"/>
                </a:lnTo>
                <a:lnTo>
                  <a:pt x="3398442" y="3358039"/>
                </a:lnTo>
                <a:lnTo>
                  <a:pt x="0" y="335803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162047" y="249643"/>
            <a:ext cx="1544691" cy="1399711"/>
          </a:xfrm>
          <a:custGeom>
            <a:avLst/>
            <a:gdLst/>
            <a:ahLst/>
            <a:cxnLst/>
            <a:rect l="l" t="t" r="r" b="b"/>
            <a:pathLst>
              <a:path w="2317036" h="2099566">
                <a:moveTo>
                  <a:pt x="0" y="0"/>
                </a:moveTo>
                <a:lnTo>
                  <a:pt x="2317035" y="0"/>
                </a:lnTo>
                <a:lnTo>
                  <a:pt x="2317035" y="2099566"/>
                </a:lnTo>
                <a:lnTo>
                  <a:pt x="0" y="209956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589728" y="-6010"/>
            <a:ext cx="2055296" cy="633716"/>
          </a:xfrm>
          <a:custGeom>
            <a:avLst/>
            <a:gdLst/>
            <a:ahLst/>
            <a:cxnLst/>
            <a:rect l="l" t="t" r="r" b="b"/>
            <a:pathLst>
              <a:path w="3082944" h="950574">
                <a:moveTo>
                  <a:pt x="0" y="0"/>
                </a:moveTo>
                <a:lnTo>
                  <a:pt x="3082944" y="0"/>
                </a:lnTo>
                <a:lnTo>
                  <a:pt x="3082944" y="950574"/>
                </a:lnTo>
                <a:lnTo>
                  <a:pt x="0" y="9505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0FA9146C-BE6A-88F1-850B-552DA38F43FF}"/>
              </a:ext>
            </a:extLst>
          </p:cNvPr>
          <p:cNvSpPr txBox="1"/>
          <p:nvPr/>
        </p:nvSpPr>
        <p:spPr>
          <a:xfrm>
            <a:off x="4809388" y="913546"/>
            <a:ext cx="7020662" cy="3696589"/>
          </a:xfrm>
          <a:prstGeom prst="rect">
            <a:avLst/>
          </a:prstGeom>
          <a:noFill/>
        </p:spPr>
        <p:txBody>
          <a:bodyPr wrap="square" rtlCol="0">
            <a:spAutoFit/>
          </a:bodyPr>
          <a:lstStyle/>
          <a:p>
            <a:pPr algn="ctr">
              <a:lnSpc>
                <a:spcPct val="150000"/>
              </a:lnSpc>
            </a:pPr>
            <a:r>
              <a:rPr lang="vi-VN" sz="3200" b="1" dirty="0">
                <a:solidFill>
                  <a:srgbClr val="0070C0"/>
                </a:solidFill>
                <a:latin typeface="Cambria" panose="02040503050406030204" pitchFamily="18" charset="0"/>
                <a:ea typeface="Cambria" panose="02040503050406030204" pitchFamily="18" charset="0"/>
              </a:rPr>
              <a:t>YÊU CẦU VỀ NHÀ: </a:t>
            </a:r>
          </a:p>
          <a:p>
            <a:pPr algn="just">
              <a:lnSpc>
                <a:spcPct val="150000"/>
              </a:lnSpc>
            </a:pPr>
            <a:r>
              <a:rPr lang="vi-VN" sz="3200" dirty="0">
                <a:solidFill>
                  <a:srgbClr val="000000"/>
                </a:solidFill>
                <a:effectLst/>
                <a:latin typeface="Times New Roman" panose="02020603050405020304" pitchFamily="18" charset="0"/>
                <a:ea typeface="Times New Roman" panose="02020603050405020304" pitchFamily="18" charset="0"/>
              </a:rPr>
              <a:t>Các nhóm (6 nhóm) về nhà tìm hiểu và thiết kế đồ chơi đơn giản với các nguyên liệu dễ tìm có sử dụng nguyên lí đòn bẩy. Sản phẩm sẽ được trình bày ở tiết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sau</a:t>
            </a:r>
            <a:endParaRPr lang="vi-VN"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2857" y="2292448"/>
            <a:ext cx="7619732" cy="1569660"/>
          </a:xfrm>
          <a:prstGeom prst="rect">
            <a:avLst/>
          </a:prstGeom>
          <a:noFill/>
        </p:spPr>
        <p:txBody>
          <a:bodyPr wrap="square" rtlCol="0">
            <a:spAutoFit/>
          </a:bodyPr>
          <a:lstStyle/>
          <a:p>
            <a:pPr algn="just"/>
            <a:r>
              <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au mỗi câu trả lời đúng, Hs được 1 lần quay vòng quay may mắn và nhận số điểm của nhóm mình</a:t>
            </a:r>
            <a:r>
              <a:rPr lang="vi-VN"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C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930630" y="123687"/>
            <a:ext cx="2143125" cy="2143125"/>
          </a:xfrm>
          <a:prstGeom prst="rect">
            <a:avLst/>
          </a:prstGeom>
        </p:spPr>
      </p:pic>
      <p:sp>
        <p:nvSpPr>
          <p:cNvPr id="8" name="Rectangle 7"/>
          <p:cNvSpPr/>
          <p:nvPr/>
        </p:nvSpPr>
        <p:spPr>
          <a:xfrm>
            <a:off x="3215793" y="609601"/>
            <a:ext cx="5719200" cy="1379008"/>
          </a:xfrm>
          <a:prstGeom prst="rect">
            <a:avLst/>
          </a:prstGeom>
          <a:noFill/>
        </p:spPr>
        <p:txBody>
          <a:bodyPr wrap="none" lIns="91440" tIns="45720" rIns="91440" bIns="45720">
            <a:prstTxWarp prst="textArchUp">
              <a:avLst>
                <a:gd name="adj" fmla="val 10264169"/>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cap="none" spc="0" dirty="0">
                <a:solidFill>
                  <a:srgbClr val="7030A0"/>
                </a:solidFill>
                <a:latin typeface="Cambria" panose="02040503050406030204" pitchFamily="18" charset="0"/>
                <a:ea typeface="Cambria" panose="02040503050406030204" pitchFamily="18" charset="0"/>
              </a:rPr>
              <a:t>TRÒ </a:t>
            </a:r>
            <a:r>
              <a:rPr lang="vi-VN" sz="5400" b="1" cap="none" spc="0">
                <a:solidFill>
                  <a:srgbClr val="7030A0"/>
                </a:solidFill>
                <a:latin typeface="Cambria" panose="02040503050406030204" pitchFamily="18" charset="0"/>
                <a:ea typeface="Cambria" panose="02040503050406030204" pitchFamily="18" charset="0"/>
              </a:rPr>
              <a:t>CHƠI </a:t>
            </a:r>
            <a:r>
              <a:rPr lang="en-US" sz="5400" b="1" cap="none" spc="0">
                <a:solidFill>
                  <a:srgbClr val="7030A0"/>
                </a:solidFill>
                <a:latin typeface="Cambria" panose="02040503050406030204" pitchFamily="18" charset="0"/>
                <a:ea typeface="Cambria" panose="02040503050406030204" pitchFamily="18" charset="0"/>
              </a:rPr>
              <a:t>VÒNG QUAY MAY MẮN</a:t>
            </a:r>
            <a:endParaRPr lang="en-US" sz="5400" b="1" cap="none" spc="0" dirty="0">
              <a:solidFill>
                <a:srgbClr val="7030A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21410" y="15977"/>
            <a:ext cx="2143125" cy="2143125"/>
          </a:xfrm>
          <a:prstGeom prst="rect">
            <a:avLst/>
          </a:prstGeom>
        </p:spPr>
      </p:pic>
      <p:sp>
        <p:nvSpPr>
          <p:cNvPr id="3" name="Freeform 4">
            <a:extLst>
              <a:ext uri="{FF2B5EF4-FFF2-40B4-BE49-F238E27FC236}">
                <a16:creationId xmlns:a16="http://schemas.microsoft.com/office/drawing/2014/main" id="{AC02C8E9-ADE5-CD07-54B1-1EFEFF6FF80B}"/>
              </a:ext>
            </a:extLst>
          </p:cNvPr>
          <p:cNvSpPr/>
          <p:nvPr/>
        </p:nvSpPr>
        <p:spPr>
          <a:xfrm flipH="1">
            <a:off x="-2660874" y="3327817"/>
            <a:ext cx="5543309" cy="3772297"/>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6">
            <a:extLst>
              <a:ext uri="{FF2B5EF4-FFF2-40B4-BE49-F238E27FC236}">
                <a16:creationId xmlns:a16="http://schemas.microsoft.com/office/drawing/2014/main" id="{2B678377-FC92-4303-20D8-136A33C8B7CF}"/>
              </a:ext>
            </a:extLst>
          </p:cNvPr>
          <p:cNvSpPr/>
          <p:nvPr/>
        </p:nvSpPr>
        <p:spPr>
          <a:xfrm>
            <a:off x="8022952" y="4610135"/>
            <a:ext cx="5543309" cy="264707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7">
            <a:extLst>
              <a:ext uri="{FF2B5EF4-FFF2-40B4-BE49-F238E27FC236}">
                <a16:creationId xmlns:a16="http://schemas.microsoft.com/office/drawing/2014/main" id="{D29DFEBD-33C0-90C4-82B9-7024F6A5A159}"/>
              </a:ext>
            </a:extLst>
          </p:cNvPr>
          <p:cNvSpPr/>
          <p:nvPr/>
        </p:nvSpPr>
        <p:spPr>
          <a:xfrm>
            <a:off x="-6286534" y="5244286"/>
            <a:ext cx="10479971" cy="1855828"/>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8">
            <a:extLst>
              <a:ext uri="{FF2B5EF4-FFF2-40B4-BE49-F238E27FC236}">
                <a16:creationId xmlns:a16="http://schemas.microsoft.com/office/drawing/2014/main" id="{87308418-1C1C-35B8-0FF0-1703B743D86E}"/>
              </a:ext>
            </a:extLst>
          </p:cNvPr>
          <p:cNvSpPr/>
          <p:nvPr/>
        </p:nvSpPr>
        <p:spPr>
          <a:xfrm>
            <a:off x="2569006" y="4834268"/>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hỏi</a:t>
            </a:r>
            <a:r>
              <a:rPr lang="en-US" sz="3000" b="1" dirty="0">
                <a:solidFill>
                  <a:srgbClr val="FF0000"/>
                </a:solidFill>
                <a:latin typeface="Cambria" panose="02040503050406030204" pitchFamily="18" charset="0"/>
                <a:ea typeface="Cambria" panose="02040503050406030204" pitchFamily="18" charset="0"/>
              </a:rPr>
              <a:t> 7: </a:t>
            </a:r>
          </a:p>
          <a:p>
            <a:pPr lvl="0" algn="ctr">
              <a:defRPr/>
            </a:pPr>
            <a:r>
              <a:rPr lang="vi-VN" sz="3000">
                <a:solidFill>
                  <a:srgbClr val="FF0000"/>
                </a:solidFill>
                <a:latin typeface="Cambria" panose="02040503050406030204" pitchFamily="18" charset="0"/>
                <a:ea typeface="Cambria" panose="02040503050406030204" pitchFamily="18" charset="0"/>
              </a:rPr>
              <a:t>Điền vào chỗ trống: "Đòn bẩy loại 2: Điểm tựa nằm ngoài khoảng giữa điểm đặt O,, O, của hai lực, lực tác dụng lên đòn bẩy F, nằm ... điểm tựa O hơn vị trí của lực F"</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Cloud 17">
            <a:hlinkClick r:id="rId13" action="ppaction://hlinksldjump"/>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56759" y="5214273"/>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2" name="Rectangle 1">
            <a:extLst>
              <a:ext uri="{FF2B5EF4-FFF2-40B4-BE49-F238E27FC236}">
                <a16:creationId xmlns:a16="http://schemas.microsoft.com/office/drawing/2014/main" id="{38510147-D6FB-51D6-F5BF-B48B1380FD9A}"/>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Gần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96EA5A2-C286-FD0B-4590-1094548C93BF}"/>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Bất kì</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Rectangle 5">
            <a:extLst>
              <a:ext uri="{FF2B5EF4-FFF2-40B4-BE49-F238E27FC236}">
                <a16:creationId xmlns:a16="http://schemas.microsoft.com/office/drawing/2014/main" id="{CBF5E3D0-767C-516F-C83F-3F5443B8B230}"/>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Chính giữa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651EE97-114A-F718-C981-AE0AD4D12B33}"/>
              </a:ext>
            </a:extLst>
          </p:cNvPr>
          <p:cNvSpPr/>
          <p:nvPr/>
        </p:nvSpPr>
        <p:spPr>
          <a:xfrm>
            <a:off x="3651114" y="4503532"/>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Xa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3FD51BC-937E-4B20-E550-36C2D6F29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2" name="Picture 11">
            <a:extLst>
              <a:ext uri="{FF2B5EF4-FFF2-40B4-BE49-F238E27FC236}">
                <a16:creationId xmlns:a16="http://schemas.microsoft.com/office/drawing/2014/main" id="{4B133BB4-56FE-5D40-2A3B-BAC82B6A12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13" name="Picture 12">
            <a:extLst>
              <a:ext uri="{FF2B5EF4-FFF2-40B4-BE49-F238E27FC236}">
                <a16:creationId xmlns:a16="http://schemas.microsoft.com/office/drawing/2014/main" id="{FE825B5D-7810-41E0-97AA-FFA7DE150A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14" name="Picture 13">
            <a:extLst>
              <a:ext uri="{FF2B5EF4-FFF2-40B4-BE49-F238E27FC236}">
                <a16:creationId xmlns:a16="http://schemas.microsoft.com/office/drawing/2014/main" id="{B3E80FAF-BEEA-E5E0-BF3D-875170D58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99409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20"/>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
                                        </p:tgtEl>
                                        <p:attrNameLst>
                                          <p:attrName>fillcolor</p:attrName>
                                        </p:attrNameLst>
                                      </p:cBhvr>
                                      <p:to>
                                        <a:srgbClr val="FFF2CC"/>
                                      </p:to>
                                    </p:animClr>
                                    <p:set>
                                      <p:cBhvr>
                                        <p:cTn id="50" dur="250" fill="hold"/>
                                        <p:tgtEl>
                                          <p:spTgt spid="2"/>
                                        </p:tgtEl>
                                        <p:attrNameLst>
                                          <p:attrName>fill.type</p:attrName>
                                        </p:attrNameLst>
                                      </p:cBhvr>
                                      <p:to>
                                        <p:strVal val="solid"/>
                                      </p:to>
                                    </p:set>
                                    <p:set>
                                      <p:cBhvr>
                                        <p:cTn id="51" dur="250" fill="hold"/>
                                        <p:tgtEl>
                                          <p:spTgt spid="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
                                        </p:tgtEl>
                                        <p:attrNameLst>
                                          <p:attrName>fillcolor</p:attrName>
                                        </p:attrNameLst>
                                      </p:cBhvr>
                                      <p:to>
                                        <a:srgbClr val="FFFF00"/>
                                      </p:to>
                                    </p:animClr>
                                    <p:set>
                                      <p:cBhvr>
                                        <p:cTn id="58" dur="250" fill="hold"/>
                                        <p:tgtEl>
                                          <p:spTgt spid="2"/>
                                        </p:tgtEl>
                                        <p:attrNameLst>
                                          <p:attrName>fill.type</p:attrName>
                                        </p:attrNameLst>
                                      </p:cBhvr>
                                      <p:to>
                                        <p:strVal val="solid"/>
                                      </p:to>
                                    </p:set>
                                    <p:set>
                                      <p:cBhvr>
                                        <p:cTn id="59"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50" fill="hold"/>
                                        <p:tgtEl>
                                          <p:spTgt spid="12"/>
                                        </p:tgtEl>
                                        <p:attrNameLst>
                                          <p:attrName>ppt_w</p:attrName>
                                        </p:attrNameLst>
                                      </p:cBhvr>
                                      <p:tavLst>
                                        <p:tav tm="0">
                                          <p:val>
                                            <p:strVal val="4*#ppt_w"/>
                                          </p:val>
                                        </p:tav>
                                        <p:tav tm="100000">
                                          <p:val>
                                            <p:strVal val="#ppt_w"/>
                                          </p:val>
                                        </p:tav>
                                      </p:tavLst>
                                    </p:anim>
                                    <p:anim calcmode="lin" valueType="num">
                                      <p:cBhvr>
                                        <p:cTn id="8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8"/>
                                        </p:tgtEl>
                                        <p:attrNameLst>
                                          <p:attrName>fillcolor</p:attrName>
                                        </p:attrNameLst>
                                      </p:cBhvr>
                                      <p:to>
                                        <a:srgbClr val="FFF2CC"/>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13"/>
                                        </p:tgtEl>
                                        <p:attrNameLst>
                                          <p:attrName>style.visibility</p:attrName>
                                        </p:attrNameLst>
                                      </p:cBhvr>
                                      <p:to>
                                        <p:strVal val="visible"/>
                                      </p:to>
                                    </p:set>
                                    <p:anim calcmode="lin" valueType="num">
                                      <p:cBhvr>
                                        <p:cTn id="99" dur="250" fill="hold"/>
                                        <p:tgtEl>
                                          <p:spTgt spid="13"/>
                                        </p:tgtEl>
                                        <p:attrNameLst>
                                          <p:attrName>ppt_w</p:attrName>
                                        </p:attrNameLst>
                                      </p:cBhvr>
                                      <p:tavLst>
                                        <p:tav tm="0">
                                          <p:val>
                                            <p:strVal val="4*#ppt_w"/>
                                          </p:val>
                                        </p:tav>
                                        <p:tav tm="100000">
                                          <p:val>
                                            <p:strVal val="#ppt_w"/>
                                          </p:val>
                                        </p:tav>
                                      </p:tavLst>
                                    </p:anim>
                                    <p:anim calcmode="lin" valueType="num">
                                      <p:cBhvr>
                                        <p:cTn id="10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6" name="Check mark.wav"/>
                                        </p:tgtEl>
                                      </p:cMediaNode>
                                    </p:audio>
                                  </p:subTnLst>
                                </p:cTn>
                              </p:par>
                              <p:par>
                                <p:cTn id="101" presetID="1" presetClass="emph" presetSubtype="2" fill="hold" nodeType="withEffect">
                                  <p:stCondLst>
                                    <p:cond delay="1000"/>
                                  </p:stCondLst>
                                  <p:childTnLst>
                                    <p:animClr clrSpc="rgb" dir="cw">
                                      <p:cBhvr>
                                        <p:cTn id="102" dur="250" fill="hold"/>
                                        <p:tgtEl>
                                          <p:spTgt spid="8"/>
                                        </p:tgtEl>
                                        <p:attrNameLst>
                                          <p:attrName>fillcolor</p:attrName>
                                        </p:attrNameLst>
                                      </p:cBhvr>
                                      <p:to>
                                        <a:srgbClr val="00B050"/>
                                      </p:to>
                                    </p:animClr>
                                    <p:set>
                                      <p:cBhvr>
                                        <p:cTn id="103" dur="250" fill="hold"/>
                                        <p:tgtEl>
                                          <p:spTgt spid="8"/>
                                        </p:tgtEl>
                                        <p:attrNameLst>
                                          <p:attrName>fill.type</p:attrName>
                                        </p:attrNameLst>
                                      </p:cBhvr>
                                      <p:to>
                                        <p:strVal val="solid"/>
                                      </p:to>
                                    </p:set>
                                    <p:set>
                                      <p:cBhvr>
                                        <p:cTn id="10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40" grpId="0" animBg="1"/>
      <p:bldP spid="41" grpId="0" animBg="1"/>
      <p:bldP spid="2" grpId="0" animBg="1"/>
      <p:bldP spid="5" grpId="0" animBg="1"/>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BBEA4-B0D0-4CF0-9156-3081DEF7B793}"/>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5" name="Picture 4">
            <a:extLst>
              <a:ext uri="{FF2B5EF4-FFF2-40B4-BE49-F238E27FC236}">
                <a16:creationId xmlns:a16="http://schemas.microsoft.com/office/drawing/2014/main" id="{8B1F1D64-3EC5-DBBF-72D0-E6BCF3BB6AD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6" name="Picture 5">
            <a:extLst>
              <a:ext uri="{FF2B5EF4-FFF2-40B4-BE49-F238E27FC236}">
                <a16:creationId xmlns:a16="http://schemas.microsoft.com/office/drawing/2014/main" id="{8782AD26-7480-8015-F563-9000DF0CD5C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7" name="Snip Diagonal Corner Rectangle 3">
            <a:extLst>
              <a:ext uri="{FF2B5EF4-FFF2-40B4-BE49-F238E27FC236}">
                <a16:creationId xmlns:a16="http://schemas.microsoft.com/office/drawing/2014/main" id="{1D9E726D-5107-C49B-5C8C-5C5AC5F5C5E5}"/>
              </a:ext>
            </a:extLst>
          </p:cNvPr>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err="1">
                <a:solidFill>
                  <a:srgbClr val="FF0000"/>
                </a:solidFill>
                <a:latin typeface="Cambria" panose="02040503050406030204" pitchFamily="18" charset="0"/>
                <a:ea typeface="Cambria" panose="02040503050406030204" pitchFamily="18" charset="0"/>
              </a:rPr>
              <a:t>hỏi</a:t>
            </a:r>
            <a:r>
              <a:rPr lang="en-US" sz="3000" b="1">
                <a:solidFill>
                  <a:srgbClr val="FF0000"/>
                </a:solidFill>
                <a:latin typeface="Cambria" panose="02040503050406030204" pitchFamily="18" charset="0"/>
                <a:ea typeface="Cambria" panose="02040503050406030204" pitchFamily="18" charset="0"/>
              </a:rPr>
              <a:t> 8: </a:t>
            </a:r>
            <a:endParaRPr lang="en-US" sz="3000" b="1" dirty="0">
              <a:solidFill>
                <a:srgbClr val="FF0000"/>
              </a:solidFill>
              <a:latin typeface="Cambria" panose="02040503050406030204" pitchFamily="18" charset="0"/>
              <a:ea typeface="Cambria" panose="02040503050406030204" pitchFamily="18" charset="0"/>
            </a:endParaRPr>
          </a:p>
          <a:p>
            <a:pPr lvl="0" algn="ctr">
              <a:defRPr/>
            </a:pPr>
            <a:r>
              <a:rPr lang="vi-VN" sz="3000">
                <a:solidFill>
                  <a:srgbClr val="FF0000"/>
                </a:solidFill>
                <a:latin typeface="Cambria" panose="02040503050406030204" pitchFamily="18" charset="0"/>
                <a:ea typeface="Cambria" panose="02040503050406030204" pitchFamily="18" charset="0"/>
              </a:rPr>
              <a:t>Đòn bẩy là một công cụ có thể thay đổi hướng tác dụng của lực và có thể cung cấp lợi thế về?</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3EB3BD63-C86A-879B-0107-18857A42CEE0}"/>
              </a:ext>
            </a:extLst>
          </p:cNvPr>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8BF3403E-4FE2-633D-B80D-1208DA21AD9A}"/>
              </a:ext>
            </a:extLst>
          </p:cNvPr>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Cloud 9">
            <a:hlinkClick r:id="rId13" action="ppaction://hlinksldjump"/>
            <a:extLst>
              <a:ext uri="{FF2B5EF4-FFF2-40B4-BE49-F238E27FC236}">
                <a16:creationId xmlns:a16="http://schemas.microsoft.com/office/drawing/2014/main" id="{45DC1B88-1CCE-F70E-9FB8-8044A614C992}"/>
              </a:ext>
            </a:extLst>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4F008D4F-F412-B098-BCBD-81F31587B749}"/>
              </a:ext>
            </a:extLst>
          </p:cNvPr>
          <p:cNvGrpSpPr/>
          <p:nvPr/>
        </p:nvGrpSpPr>
        <p:grpSpPr>
          <a:xfrm>
            <a:off x="1456759" y="5214273"/>
            <a:ext cx="1035321" cy="1061881"/>
            <a:chOff x="9134528" y="224918"/>
            <a:chExt cx="1448665" cy="1380582"/>
          </a:xfrm>
        </p:grpSpPr>
        <p:pic>
          <p:nvPicPr>
            <p:cNvPr id="12" name="Screen Recording 1">
              <a:hlinkClick r:id="" action="ppaction://media"/>
              <a:extLst>
                <a:ext uri="{FF2B5EF4-FFF2-40B4-BE49-F238E27FC236}">
                  <a16:creationId xmlns:a16="http://schemas.microsoft.com/office/drawing/2014/main" id="{145F15A8-27AF-0FD3-F4E5-207CF807D25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Graphic 23" descr="Stopwatch">
              <a:extLst>
                <a:ext uri="{FF2B5EF4-FFF2-40B4-BE49-F238E27FC236}">
                  <a16:creationId xmlns:a16="http://schemas.microsoft.com/office/drawing/2014/main" id="{2AB0BC1B-579B-CB56-17BE-2FCEAF57EA3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2396" y="224918"/>
              <a:ext cx="747339" cy="747339"/>
            </a:xfrm>
            <a:prstGeom prst="rect">
              <a:avLst/>
            </a:prstGeom>
          </p:spPr>
        </p:pic>
      </p:grpSp>
      <p:sp>
        <p:nvSpPr>
          <p:cNvPr id="14" name="Rectangle 13">
            <a:extLst>
              <a:ext uri="{FF2B5EF4-FFF2-40B4-BE49-F238E27FC236}">
                <a16:creationId xmlns:a16="http://schemas.microsoft.com/office/drawing/2014/main" id="{9C07B5A4-7354-4BCD-75AF-39D745592E75}"/>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vi-VN" sz="3000">
                <a:solidFill>
                  <a:srgbClr val="002060"/>
                </a:solidFill>
                <a:latin typeface="Cambria" panose="02040503050406030204" pitchFamily="18" charset="0"/>
                <a:ea typeface="Cambria" panose="02040503050406030204" pitchFamily="18" charset="0"/>
                <a:cs typeface="Tahoma" panose="020B0604030504040204" pitchFamily="34" charset="0"/>
              </a:rPr>
              <a:t>Khối lượng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10E9E63-2EC8-1114-53AD-3EA48F3C9F0C}"/>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Trọng lực</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a:extLst>
              <a:ext uri="{FF2B5EF4-FFF2-40B4-BE49-F238E27FC236}">
                <a16:creationId xmlns:a16="http://schemas.microsoft.com/office/drawing/2014/main" id="{11B474CD-4B50-AC64-C0CA-CA061E8A573F}"/>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Thể tích</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CA27D6E7-7C48-6768-2AEA-BE986306480D}"/>
              </a:ext>
            </a:extLst>
          </p:cNvPr>
          <p:cNvSpPr/>
          <p:nvPr/>
        </p:nvSpPr>
        <p:spPr>
          <a:xfrm>
            <a:off x="3651114" y="4550357"/>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Lực</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817A271-5E01-36EF-F4D3-E627DD574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9" name="Picture 18">
            <a:extLst>
              <a:ext uri="{FF2B5EF4-FFF2-40B4-BE49-F238E27FC236}">
                <a16:creationId xmlns:a16="http://schemas.microsoft.com/office/drawing/2014/main" id="{E25CC617-DCE3-534A-0D81-BDA1F6A600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20" name="Picture 19">
            <a:extLst>
              <a:ext uri="{FF2B5EF4-FFF2-40B4-BE49-F238E27FC236}">
                <a16:creationId xmlns:a16="http://schemas.microsoft.com/office/drawing/2014/main" id="{681937CE-3390-542E-B0B2-0C3913A9C3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21" name="Picture 20">
            <a:extLst>
              <a:ext uri="{FF2B5EF4-FFF2-40B4-BE49-F238E27FC236}">
                <a16:creationId xmlns:a16="http://schemas.microsoft.com/office/drawing/2014/main" id="{925CAF64-F3A0-F2FF-7485-41DB95F09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00294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4"/>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6"/>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0" fill="hold"/>
                                        <p:tgtEl>
                                          <p:spTgt spid="8"/>
                                        </p:tgtEl>
                                        <p:attrNameLst>
                                          <p:attrName>ppt_x</p:attrName>
                                        </p:attrNameLst>
                                      </p:cBhvr>
                                      <p:tavLst>
                                        <p:tav tm="0">
                                          <p:val>
                                            <p:strVal val="1+#ppt_w/2"/>
                                          </p:val>
                                        </p:tav>
                                        <p:tav tm="100000">
                                          <p:val>
                                            <p:strVal val="#ppt_x"/>
                                          </p:val>
                                        </p:tav>
                                      </p:tavLst>
                                    </p:anim>
                                    <p:anim calcmode="lin" valueType="num">
                                      <p:cBhvr additive="base">
                                        <p:cTn id="19" dur="200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0" fill="hold"/>
                                        <p:tgtEl>
                                          <p:spTgt spid="9"/>
                                        </p:tgtEl>
                                        <p:attrNameLst>
                                          <p:attrName>ppt_x</p:attrName>
                                        </p:attrNameLst>
                                      </p:cBhvr>
                                      <p:tavLst>
                                        <p:tav tm="0">
                                          <p:val>
                                            <p:strVal val="0-#ppt_w/2"/>
                                          </p:val>
                                        </p:tav>
                                        <p:tav tm="100000">
                                          <p:val>
                                            <p:strVal val="#ppt_x"/>
                                          </p:val>
                                        </p:tav>
                                      </p:tavLst>
                                    </p:anim>
                                    <p:anim calcmode="lin" valueType="num">
                                      <p:cBhvr additive="base">
                                        <p:cTn id="23" dur="20000" fill="hold"/>
                                        <p:tgtEl>
                                          <p:spTgt spid="9"/>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FFFF0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5"/>
                                        </p:tgtEl>
                                        <p:attrNameLst>
                                          <p:attrName>fillcolor</p:attrName>
                                        </p:attrNameLst>
                                      </p:cBhvr>
                                      <p:to>
                                        <a:srgbClr val="FFF2CC"/>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1"/>
                                        </p:tgtEl>
                                        <p:attrNameLst>
                                          <p:attrName>style.visibility</p:attrName>
                                        </p:attrNameLst>
                                      </p:cBhvr>
                                      <p:to>
                                        <p:strVal val="visible"/>
                                      </p:to>
                                    </p:set>
                                    <p:anim calcmode="lin" valueType="num">
                                      <p:cBhvr>
                                        <p:cTn id="68" dur="250" fill="hold"/>
                                        <p:tgtEl>
                                          <p:spTgt spid="21"/>
                                        </p:tgtEl>
                                        <p:attrNameLst>
                                          <p:attrName>ppt_w</p:attrName>
                                        </p:attrNameLst>
                                      </p:cBhvr>
                                      <p:tavLst>
                                        <p:tav tm="0">
                                          <p:val>
                                            <p:strVal val="4*#ppt_w"/>
                                          </p:val>
                                        </p:tav>
                                        <p:tav tm="100000">
                                          <p:val>
                                            <p:strVal val="#ppt_w"/>
                                          </p:val>
                                        </p:tav>
                                      </p:tavLst>
                                    </p:anim>
                                    <p:anim calcmode="lin" valueType="num">
                                      <p:cBhvr>
                                        <p:cTn id="6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15"/>
                                        </p:tgtEl>
                                        <p:attrNameLst>
                                          <p:attrName>fillcolor</p:attrName>
                                        </p:attrNameLst>
                                      </p:cBhvr>
                                      <p:to>
                                        <a:srgbClr val="FFFF00"/>
                                      </p:to>
                                    </p:animClr>
                                    <p:set>
                                      <p:cBhvr>
                                        <p:cTn id="72" dur="250" fill="hold"/>
                                        <p:tgtEl>
                                          <p:spTgt spid="15"/>
                                        </p:tgtEl>
                                        <p:attrNameLst>
                                          <p:attrName>fill.type</p:attrName>
                                        </p:attrNameLst>
                                      </p:cBhvr>
                                      <p:to>
                                        <p:strVal val="solid"/>
                                      </p:to>
                                    </p:set>
                                    <p:set>
                                      <p:cBhvr>
                                        <p:cTn id="7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6"/>
                                        </p:tgtEl>
                                        <p:attrNameLst>
                                          <p:attrName>fillcolor</p:attrName>
                                        </p:attrNameLst>
                                      </p:cBhvr>
                                      <p:to>
                                        <a:srgbClr val="FFF2CC"/>
                                      </p:to>
                                    </p:animClr>
                                    <p:set>
                                      <p:cBhvr>
                                        <p:cTn id="79" dur="250" fill="hold"/>
                                        <p:tgtEl>
                                          <p:spTgt spid="16"/>
                                        </p:tgtEl>
                                        <p:attrNameLst>
                                          <p:attrName>fill.type</p:attrName>
                                        </p:attrNameLst>
                                      </p:cBhvr>
                                      <p:to>
                                        <p:strVal val="solid"/>
                                      </p:to>
                                    </p:set>
                                    <p:set>
                                      <p:cBhvr>
                                        <p:cTn id="80" dur="250" fill="hold"/>
                                        <p:tgtEl>
                                          <p:spTgt spid="1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16"/>
                                        </p:tgtEl>
                                        <p:attrNameLst>
                                          <p:attrName>fillcolor</p:attrName>
                                        </p:attrNameLst>
                                      </p:cBhvr>
                                      <p:to>
                                        <a:srgbClr val="FFFF00"/>
                                      </p:to>
                                    </p:animClr>
                                    <p:set>
                                      <p:cBhvr>
                                        <p:cTn id="87" dur="250" fill="hold"/>
                                        <p:tgtEl>
                                          <p:spTgt spid="16"/>
                                        </p:tgtEl>
                                        <p:attrNameLst>
                                          <p:attrName>fill.type</p:attrName>
                                        </p:attrNameLst>
                                      </p:cBhvr>
                                      <p:to>
                                        <p:strVal val="solid"/>
                                      </p:to>
                                    </p:set>
                                    <p:set>
                                      <p:cBhvr>
                                        <p:cTn id="88"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0"/>
                                        </p:tgtEl>
                                        <p:attrNameLst>
                                          <p:attrName>style.visibility</p:attrName>
                                        </p:attrNameLst>
                                      </p:cBhvr>
                                      <p:to>
                                        <p:strVal val="visible"/>
                                      </p:to>
                                    </p:set>
                                    <p:anim calcmode="lin" valueType="num">
                                      <p:cBhvr>
                                        <p:cTn id="98" dur="250" fill="hold"/>
                                        <p:tgtEl>
                                          <p:spTgt spid="20"/>
                                        </p:tgtEl>
                                        <p:attrNameLst>
                                          <p:attrName>ppt_w</p:attrName>
                                        </p:attrNameLst>
                                      </p:cBhvr>
                                      <p:tavLst>
                                        <p:tav tm="0">
                                          <p:val>
                                            <p:strVal val="4*#ppt_w"/>
                                          </p:val>
                                        </p:tav>
                                        <p:tav tm="100000">
                                          <p:val>
                                            <p:strVal val="#ppt_w"/>
                                          </p:val>
                                        </p:tav>
                                      </p:tavLst>
                                    </p:anim>
                                    <p:anim calcmode="lin" valueType="num">
                                      <p:cBhvr>
                                        <p:cTn id="9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00B05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video>
              <p:cMediaNode vol="80000" mute="1">
                <p:cTn id="104" fill="hold" display="0">
                  <p:stCondLst>
                    <p:cond delay="indefinite"/>
                  </p:stCondLst>
                </p:cTn>
                <p:tgtEl>
                  <p:spTgt spid="12"/>
                </p:tgtEl>
              </p:cMediaNode>
            </p:video>
          </p:childTnLst>
        </p:cTn>
      </p:par>
    </p:tnLst>
    <p:bldLst>
      <p:bldP spid="7" grpId="0" animBg="1"/>
      <p:bldP spid="8" grpId="0" animBg="1"/>
      <p:bldP spid="9" grpId="0" animBg="1"/>
      <p:bldP spid="14"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333500" y="812800"/>
            <a:ext cx="9525000" cy="52324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8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339052" y="471067"/>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4839015" y="1764388"/>
            <a:ext cx="7055822" cy="2827569"/>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138264" y="4711589"/>
            <a:ext cx="6866298"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65780" y="1622399"/>
            <a:ext cx="4719492" cy="5683662"/>
          </a:xfrm>
          <a:custGeom>
            <a:avLst/>
            <a:gdLst/>
            <a:ahLst/>
            <a:cxnLst/>
            <a:rect l="l" t="t" r="r" b="b"/>
            <a:pathLst>
              <a:path w="8503251" h="10227522">
                <a:moveTo>
                  <a:pt x="0" y="0"/>
                </a:moveTo>
                <a:lnTo>
                  <a:pt x="8503251" y="0"/>
                </a:lnTo>
                <a:lnTo>
                  <a:pt x="8503251" y="10227521"/>
                </a:lnTo>
                <a:lnTo>
                  <a:pt x="0" y="1022752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823617" y="396713"/>
            <a:ext cx="1325447" cy="763136"/>
          </a:xfrm>
          <a:custGeom>
            <a:avLst/>
            <a:gdLst/>
            <a:ahLst/>
            <a:cxnLst/>
            <a:rect l="l" t="t" r="r" b="b"/>
            <a:pathLst>
              <a:path w="1988170" h="1144704">
                <a:moveTo>
                  <a:pt x="0" y="0"/>
                </a:moveTo>
                <a:lnTo>
                  <a:pt x="1988170" y="0"/>
                </a:lnTo>
                <a:lnTo>
                  <a:pt x="1988170" y="1144704"/>
                </a:lnTo>
                <a:lnTo>
                  <a:pt x="0" y="114470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5340487" y="863737"/>
            <a:ext cx="6022560" cy="741934"/>
          </a:xfrm>
          <a:prstGeom prst="rect">
            <a:avLst/>
          </a:prstGeom>
        </p:spPr>
        <p:txBody>
          <a:bodyPr wrap="square" lIns="0" tIns="0" rIns="0" bIns="0" rtlCol="0" anchor="t">
            <a:spAutoFit/>
          </a:bodyPr>
          <a:lstStyle/>
          <a:p>
            <a:pPr algn="ctr" defTabSz="609630">
              <a:lnSpc>
                <a:spcPts val="6533"/>
              </a:lnSpc>
            </a:pPr>
            <a:r>
              <a:rPr lang="en-US" sz="4000" b="1" spc="340" dirty="0">
                <a:latin typeface="Adigiana Toybox"/>
                <a:ea typeface="Adigiana Toybox"/>
                <a:cs typeface="Adigiana Toybox"/>
                <a:sym typeface="Adigiana Toybox"/>
              </a:rPr>
              <a:t>NỘI DUNG BÀI HỌC</a:t>
            </a:r>
          </a:p>
        </p:txBody>
      </p:sp>
      <p:sp>
        <p:nvSpPr>
          <p:cNvPr id="22" name="Rounded Rectangle 7">
            <a:extLst>
              <a:ext uri="{FF2B5EF4-FFF2-40B4-BE49-F238E27FC236}">
                <a16:creationId xmlns:a16="http://schemas.microsoft.com/office/drawing/2014/main" id="{A959619C-8963-EE1B-268A-D0912A6504B1}"/>
              </a:ext>
            </a:extLst>
          </p:cNvPr>
          <p:cNvSpPr/>
          <p:nvPr/>
        </p:nvSpPr>
        <p:spPr>
          <a:xfrm>
            <a:off x="5324197" y="2057121"/>
            <a:ext cx="603885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ea typeface="Cambria" panose="02040503050406030204" pitchFamily="18" charset="0"/>
              </a:rPr>
              <a:t>1. </a:t>
            </a:r>
            <a:r>
              <a:rPr lang="en-US" altLang="vi-VN" sz="3200" b="1" dirty="0">
                <a:ea typeface="Cambria" panose="02040503050406030204" pitchFamily="18" charset="0"/>
              </a:rPr>
              <a:t>T</a:t>
            </a:r>
            <a:r>
              <a:rPr lang="vi-VN" sz="3200" b="1" dirty="0">
                <a:ea typeface="Cambria" panose="02040503050406030204" pitchFamily="18" charset="0"/>
              </a:rPr>
              <a:t>ác dụng của đòn bẩy</a:t>
            </a:r>
          </a:p>
        </p:txBody>
      </p:sp>
      <p:sp>
        <p:nvSpPr>
          <p:cNvPr id="23" name="Rounded Rectangle 8">
            <a:extLst>
              <a:ext uri="{FF2B5EF4-FFF2-40B4-BE49-F238E27FC236}">
                <a16:creationId xmlns:a16="http://schemas.microsoft.com/office/drawing/2014/main" id="{8E87056C-FD42-C63D-057D-24A6003B806A}"/>
              </a:ext>
            </a:extLst>
          </p:cNvPr>
          <p:cNvSpPr/>
          <p:nvPr/>
        </p:nvSpPr>
        <p:spPr>
          <a:xfrm>
            <a:off x="5324198" y="2861585"/>
            <a:ext cx="603885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ea typeface="Cambria" panose="02040503050406030204" pitchFamily="18" charset="0"/>
              </a:rPr>
              <a:t>2. </a:t>
            </a:r>
            <a:r>
              <a:rPr lang="en-US" altLang="vi-VN" sz="3200" b="1" dirty="0">
                <a:ea typeface="Cambria" panose="02040503050406030204" pitchFamily="18" charset="0"/>
              </a:rPr>
              <a:t>Các loại</a:t>
            </a:r>
            <a:r>
              <a:rPr lang="vi-VN" sz="3200" b="1" dirty="0">
                <a:ea typeface="Cambria" panose="02040503050406030204" pitchFamily="18" charset="0"/>
              </a:rPr>
              <a:t> đòn bẩy</a:t>
            </a:r>
          </a:p>
        </p:txBody>
      </p:sp>
      <p:sp>
        <p:nvSpPr>
          <p:cNvPr id="24" name="Rounded Rectangle 9">
            <a:extLst>
              <a:ext uri="{FF2B5EF4-FFF2-40B4-BE49-F238E27FC236}">
                <a16:creationId xmlns:a16="http://schemas.microsoft.com/office/drawing/2014/main" id="{DA132C36-D9FD-5037-6223-CF459A059CD3}"/>
              </a:ext>
            </a:extLst>
          </p:cNvPr>
          <p:cNvSpPr/>
          <p:nvPr/>
        </p:nvSpPr>
        <p:spPr>
          <a:xfrm>
            <a:off x="5324197" y="3641094"/>
            <a:ext cx="603885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ea typeface="Cambria" panose="02040503050406030204" pitchFamily="18" charset="0"/>
              </a:rPr>
              <a:t>3. </a:t>
            </a:r>
            <a:r>
              <a:rPr lang="en-US" altLang="vi-VN" sz="3200" b="1" dirty="0">
                <a:ea typeface="Cambria" panose="02040503050406030204" pitchFamily="18" charset="0"/>
              </a:rPr>
              <a:t>Ứng</a:t>
            </a:r>
            <a:r>
              <a:rPr lang="vi-VN" sz="3200" b="1" dirty="0">
                <a:ea typeface="Cambria" panose="02040503050406030204" pitchFamily="18" charset="0"/>
              </a:rPr>
              <a:t> dụng của đòn bẩy</a:t>
            </a:r>
          </a:p>
        </p:txBody>
      </p:sp>
      <p:sp>
        <p:nvSpPr>
          <p:cNvPr id="9" name="Freeform 9"/>
          <p:cNvSpPr/>
          <p:nvPr/>
        </p:nvSpPr>
        <p:spPr>
          <a:xfrm>
            <a:off x="7543109" y="3803289"/>
            <a:ext cx="6324212" cy="4033598"/>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7">
            <a:extLst>
              <a:ext uri="{FF2B5EF4-FFF2-40B4-BE49-F238E27FC236}">
                <a16:creationId xmlns:a16="http://schemas.microsoft.com/office/drawing/2014/main" id="{CD807016-E9C5-3670-44DF-3FF1A5D0D1A5}"/>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sp>
        <p:nvSpPr>
          <p:cNvPr id="9" name="Speech Bubble: Rectangle 8">
            <a:extLst>
              <a:ext uri="{FF2B5EF4-FFF2-40B4-BE49-F238E27FC236}">
                <a16:creationId xmlns:a16="http://schemas.microsoft.com/office/drawing/2014/main" id="{23D38296-8F97-BE28-3A78-F2D5A212B20B}"/>
              </a:ext>
            </a:extLst>
          </p:cNvPr>
          <p:cNvSpPr/>
          <p:nvPr/>
        </p:nvSpPr>
        <p:spPr>
          <a:xfrm>
            <a:off x="1036241" y="4684893"/>
            <a:ext cx="7452667" cy="1661316"/>
          </a:xfrm>
          <a:prstGeom prst="wedgeRectCallout">
            <a:avLst>
              <a:gd name="adj1" fmla="val 64673"/>
              <a:gd name="adj2" fmla="val -22675"/>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err="1">
                <a:solidFill>
                  <a:srgbClr val="000000"/>
                </a:solidFill>
                <a:latin typeface="Times New Roman" panose="02020603050405020304" pitchFamily="18" charset="0"/>
                <a:ea typeface="Times New Roman" panose="02020603050405020304" pitchFamily="18" charset="0"/>
              </a:rPr>
              <a:t>Trình</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bày</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khái</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niệm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và</a:t>
            </a:r>
            <a:r>
              <a:rPr lang="vi-VN"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mô</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tả</a:t>
            </a:r>
            <a:r>
              <a:rPr lang="en-US" sz="4400" b="1" dirty="0">
                <a:solidFill>
                  <a:srgbClr val="000000"/>
                </a:solidFill>
                <a:latin typeface="Times New Roman" panose="02020603050405020304" pitchFamily="18" charset="0"/>
                <a:ea typeface="Times New Roman" panose="02020603050405020304" pitchFamily="18" charset="0"/>
              </a:rPr>
              <a:t> </a:t>
            </a:r>
            <a:r>
              <a:rPr lang="vi-VN" sz="4400" b="1" dirty="0">
                <a:solidFill>
                  <a:srgbClr val="000000"/>
                </a:solidFill>
                <a:latin typeface="Times New Roman" panose="02020603050405020304" pitchFamily="18" charset="0"/>
                <a:ea typeface="Times New Roman" panose="02020603050405020304" pitchFamily="18" charset="0"/>
              </a:rPr>
              <a:t>cấu tạo của đòn bẩy</a:t>
            </a:r>
            <a:r>
              <a:rPr lang="en-US" sz="4400" b="1" dirty="0">
                <a:solidFill>
                  <a:srgbClr val="000000"/>
                </a:solidFill>
                <a:latin typeface="Times New Roman" panose="02020603050405020304" pitchFamily="18" charset="0"/>
                <a:ea typeface="Times New Roman" panose="02020603050405020304" pitchFamily="18" charset="0"/>
              </a:rPr>
              <a:t>.</a:t>
            </a:r>
            <a:endParaRPr lang="en-US" sz="4400" b="1" dirty="0"/>
          </a:p>
        </p:txBody>
      </p:sp>
      <p:pic>
        <p:nvPicPr>
          <p:cNvPr id="4" name="Picture 3" descr="A blue and pink triangle with a red triangle&#10;&#10;Description automatically generated with medium confidence">
            <a:extLst>
              <a:ext uri="{FF2B5EF4-FFF2-40B4-BE49-F238E27FC236}">
                <a16:creationId xmlns:a16="http://schemas.microsoft.com/office/drawing/2014/main" id="{301DAE73-A9DB-6FE3-4D4B-6398F7DCFA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30960" y="1149767"/>
            <a:ext cx="7730080" cy="2657421"/>
          </a:xfrm>
          <a:prstGeom prst="rect">
            <a:avLst/>
          </a:prstGeom>
        </p:spPr>
      </p:pic>
      <p:sp>
        <p:nvSpPr>
          <p:cNvPr id="7" name="Freeform 11">
            <a:extLst>
              <a:ext uri="{FF2B5EF4-FFF2-40B4-BE49-F238E27FC236}">
                <a16:creationId xmlns:a16="http://schemas.microsoft.com/office/drawing/2014/main" id="{4728FA0E-B170-4C99-BD1C-0A11F8EC4ABC}"/>
              </a:ext>
            </a:extLst>
          </p:cNvPr>
          <p:cNvSpPr/>
          <p:nvPr/>
        </p:nvSpPr>
        <p:spPr>
          <a:xfrm flipH="1">
            <a:off x="9613327" y="3469990"/>
            <a:ext cx="2578673" cy="3388010"/>
          </a:xfrm>
          <a:custGeom>
            <a:avLst/>
            <a:gdLst/>
            <a:ahLst/>
            <a:cxnLst/>
            <a:rect l="l" t="t" r="r" b="b"/>
            <a:pathLst>
              <a:path w="5708202" h="10705493">
                <a:moveTo>
                  <a:pt x="0" y="0"/>
                </a:moveTo>
                <a:lnTo>
                  <a:pt x="5708202" y="0"/>
                </a:lnTo>
                <a:lnTo>
                  <a:pt x="5708202" y="10705493"/>
                </a:lnTo>
                <a:lnTo>
                  <a:pt x="0" y="10705493"/>
                </a:lnTo>
                <a:lnTo>
                  <a:pt x="0" y="0"/>
                </a:lnTo>
                <a:close/>
              </a:path>
            </a:pathLst>
          </a:custGeom>
          <a:blipFill>
            <a:blip r:embed="rId4"/>
            <a:stretch>
              <a:fillRect b="-38526"/>
            </a:stretch>
          </a:blipFill>
        </p:spPr>
        <p:txBody>
          <a:bodyPr/>
          <a:lstStyle/>
          <a:p>
            <a:endParaRPr lang="en-US"/>
          </a:p>
        </p:txBody>
      </p:sp>
    </p:spTree>
    <p:extLst>
      <p:ext uri="{BB962C8B-B14F-4D97-AF65-F5344CB8AC3E}">
        <p14:creationId xmlns:p14="http://schemas.microsoft.com/office/powerpoint/2010/main" val="386185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6428022" y="750014"/>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34136" y="1097592"/>
            <a:ext cx="10723727" cy="4973421"/>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999449" y="1579162"/>
            <a:ext cx="10193100" cy="2954655"/>
          </a:xfrm>
          <a:prstGeom prst="rect">
            <a:avLst/>
          </a:prstGeom>
        </p:spPr>
        <p:txBody>
          <a:bodyPr wrap="square" lIns="0" tIns="0" rIns="0" bIns="0" rtlCol="0" anchor="t">
            <a:spAutoFit/>
          </a:bodyPr>
          <a:lstStyle/>
          <a:p>
            <a:pPr algn="just" defTabSz="609630"/>
            <a:r>
              <a:rPr lang="vi-VN" sz="4800" dirty="0">
                <a:solidFill>
                  <a:srgbClr val="DA7739"/>
                </a:solidFill>
                <a:latin typeface="Adigiana Toybox"/>
                <a:ea typeface="Adigiana Toybox"/>
                <a:cs typeface="Adigiana Toybox"/>
                <a:sym typeface="Adigiana Toybox"/>
              </a:rPr>
              <a:t>Đòn bẩy là một trong các loại máy cơ đơn giản được sử dụng nhiều trong đời sống để biến đổi lực tác dụng lên vật theo hướng có lợi cho con người.</a:t>
            </a:r>
          </a:p>
        </p:txBody>
      </p:sp>
      <p:sp>
        <p:nvSpPr>
          <p:cNvPr id="14" name="Rounded Rectangle 7">
            <a:extLst>
              <a:ext uri="{FF2B5EF4-FFF2-40B4-BE49-F238E27FC236}">
                <a16:creationId xmlns:a16="http://schemas.microsoft.com/office/drawing/2014/main" id="{51247A76-BB55-C266-049C-AC6DB2636F93}"/>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pic>
        <p:nvPicPr>
          <p:cNvPr id="15" name="Picture 75" descr="viet3">
            <a:extLst>
              <a:ext uri="{FF2B5EF4-FFF2-40B4-BE49-F238E27FC236}">
                <a16:creationId xmlns:a16="http://schemas.microsoft.com/office/drawing/2014/main" id="{3EB59E9A-09D3-D355-BBBD-7C45463238A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39125" y="4534586"/>
            <a:ext cx="1358840" cy="114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A7C6BB6-6EB8-D7BB-D08C-2CBA9367E61F}"/>
              </a:ext>
            </a:extLst>
          </p:cNvPr>
          <p:cNvSpPr txBox="1"/>
          <p:nvPr/>
        </p:nvSpPr>
        <p:spPr>
          <a:xfrm>
            <a:off x="6368955" y="1079709"/>
            <a:ext cx="5710555" cy="1736646"/>
          </a:xfrm>
          <a:custGeom>
            <a:avLst/>
            <a:gdLst>
              <a:gd name="connsiteX0" fmla="*/ 0 w 5710555"/>
              <a:gd name="connsiteY0" fmla="*/ 289447 h 1736646"/>
              <a:gd name="connsiteX1" fmla="*/ 289447 w 5710555"/>
              <a:gd name="connsiteY1" fmla="*/ 0 h 1736646"/>
              <a:gd name="connsiteX2" fmla="*/ 5421108 w 5710555"/>
              <a:gd name="connsiteY2" fmla="*/ 0 h 1736646"/>
              <a:gd name="connsiteX3" fmla="*/ 5710555 w 5710555"/>
              <a:gd name="connsiteY3" fmla="*/ 289447 h 1736646"/>
              <a:gd name="connsiteX4" fmla="*/ 5710555 w 5710555"/>
              <a:gd name="connsiteY4" fmla="*/ 1447199 h 1736646"/>
              <a:gd name="connsiteX5" fmla="*/ 5421108 w 5710555"/>
              <a:gd name="connsiteY5" fmla="*/ 1736646 h 1736646"/>
              <a:gd name="connsiteX6" fmla="*/ 289447 w 5710555"/>
              <a:gd name="connsiteY6" fmla="*/ 1736646 h 1736646"/>
              <a:gd name="connsiteX7" fmla="*/ 0 w 5710555"/>
              <a:gd name="connsiteY7" fmla="*/ 1447199 h 1736646"/>
              <a:gd name="connsiteX8" fmla="*/ 0 w 5710555"/>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0555" h="1736646" fill="none" extrusionOk="0">
                <a:moveTo>
                  <a:pt x="0" y="289447"/>
                </a:moveTo>
                <a:cubicBezTo>
                  <a:pt x="991" y="156402"/>
                  <a:pt x="132384" y="4689"/>
                  <a:pt x="289447" y="0"/>
                </a:cubicBezTo>
                <a:cubicBezTo>
                  <a:pt x="926087" y="72427"/>
                  <a:pt x="4408048" y="61419"/>
                  <a:pt x="5421108" y="0"/>
                </a:cubicBezTo>
                <a:cubicBezTo>
                  <a:pt x="5576613" y="-29961"/>
                  <a:pt x="5696021" y="125194"/>
                  <a:pt x="5710555" y="289447"/>
                </a:cubicBezTo>
                <a:cubicBezTo>
                  <a:pt x="5780979" y="511958"/>
                  <a:pt x="5656241" y="926525"/>
                  <a:pt x="5710555" y="1447199"/>
                </a:cubicBezTo>
                <a:cubicBezTo>
                  <a:pt x="5711786" y="1600808"/>
                  <a:pt x="5573002" y="1727719"/>
                  <a:pt x="5421108" y="1736646"/>
                </a:cubicBezTo>
                <a:cubicBezTo>
                  <a:pt x="4057070" y="1766473"/>
                  <a:pt x="824659" y="1657340"/>
                  <a:pt x="289447" y="1736646"/>
                </a:cubicBezTo>
                <a:cubicBezTo>
                  <a:pt x="136006" y="1735921"/>
                  <a:pt x="-28555" y="1612703"/>
                  <a:pt x="0" y="1447199"/>
                </a:cubicBezTo>
                <a:cubicBezTo>
                  <a:pt x="63432" y="935498"/>
                  <a:pt x="-13548" y="528218"/>
                  <a:pt x="0" y="289447"/>
                </a:cubicBezTo>
                <a:close/>
              </a:path>
              <a:path w="5710555" h="1736646" stroke="0" extrusionOk="0">
                <a:moveTo>
                  <a:pt x="0" y="289447"/>
                </a:moveTo>
                <a:cubicBezTo>
                  <a:pt x="25197" y="136458"/>
                  <a:pt x="140503" y="22738"/>
                  <a:pt x="289447" y="0"/>
                </a:cubicBezTo>
                <a:cubicBezTo>
                  <a:pt x="1639016" y="123000"/>
                  <a:pt x="3261143" y="-96860"/>
                  <a:pt x="5421108" y="0"/>
                </a:cubicBezTo>
                <a:cubicBezTo>
                  <a:pt x="5575310" y="-4310"/>
                  <a:pt x="5715013" y="120602"/>
                  <a:pt x="5710555" y="289447"/>
                </a:cubicBezTo>
                <a:cubicBezTo>
                  <a:pt x="5684919" y="561729"/>
                  <a:pt x="5624988" y="1106160"/>
                  <a:pt x="5710555" y="1447199"/>
                </a:cubicBezTo>
                <a:cubicBezTo>
                  <a:pt x="5698797" y="1611316"/>
                  <a:pt x="5571878" y="1735159"/>
                  <a:pt x="5421108" y="1736646"/>
                </a:cubicBezTo>
                <a:cubicBezTo>
                  <a:pt x="4046836" y="1575939"/>
                  <a:pt x="1276717" y="1776313"/>
                  <a:pt x="289447" y="1736646"/>
                </a:cubicBezTo>
                <a:cubicBezTo>
                  <a:pt x="118566" y="1734419"/>
                  <a:pt x="-14066" y="1600684"/>
                  <a:pt x="0" y="1447199"/>
                </a:cubicBezTo>
                <a:cubicBezTo>
                  <a:pt x="-39796" y="1244658"/>
                  <a:pt x="85194" y="804820"/>
                  <a:pt x="0" y="289447"/>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just">
              <a:buFont typeface="Wingdings" panose="05000000000000000000" pitchFamily="2" charset="2"/>
              <a:buChar char="Ø"/>
            </a:pP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tựa</a:t>
            </a:r>
            <a:r>
              <a:rPr lang="en-US" sz="3200" b="1" dirty="0">
                <a:effectLst/>
                <a:latin typeface="+mj-lt"/>
                <a:ea typeface="Cambria" panose="02040503050406030204" pitchFamily="18" charset="0"/>
                <a:cs typeface="Times New Roman" panose="02020603050405020304" pitchFamily="18" charset="0"/>
              </a:rPr>
              <a:t> O </a:t>
            </a:r>
            <a:r>
              <a:rPr lang="en-US" sz="3200" b="1" dirty="0" err="1">
                <a:solidFill>
                  <a:srgbClr val="000000"/>
                </a:solidFill>
                <a:effectLst/>
                <a:latin typeface="+mj-lt"/>
                <a:ea typeface="Cambria" panose="02040503050406030204" pitchFamily="18" charset="0"/>
                <a:cs typeface="Times New Roman" panose="02020603050405020304" pitchFamily="18" charset="0"/>
              </a:rPr>
              <a:t>là</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điểm</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nằm</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trên</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đòn</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bẩy</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mà</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tại</a:t>
            </a:r>
            <a:r>
              <a:rPr lang="en-US" sz="3200" b="1" dirty="0">
                <a:solidFill>
                  <a:srgbClr val="000000"/>
                </a:solidFill>
                <a:effectLst/>
                <a:latin typeface="+mj-lt"/>
                <a:ea typeface="Cambria" panose="02040503050406030204" pitchFamily="18" charset="0"/>
                <a:cs typeface="Times New Roman" panose="02020603050405020304" pitchFamily="18" charset="0"/>
              </a:rPr>
              <a:t> </a:t>
            </a:r>
            <a:r>
              <a:rPr lang="en-US" sz="3200" b="1" dirty="0" err="1">
                <a:solidFill>
                  <a:srgbClr val="000000"/>
                </a:solidFill>
                <a:effectLst/>
                <a:latin typeface="+mj-lt"/>
                <a:ea typeface="Cambria" panose="02040503050406030204" pitchFamily="18" charset="0"/>
                <a:cs typeface="Times New Roman" panose="02020603050405020304" pitchFamily="18" charset="0"/>
              </a:rPr>
              <a:t>đó</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đòn</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bẩy</a:t>
            </a:r>
            <a:r>
              <a:rPr lang="en-US" sz="3200" b="1" dirty="0">
                <a:effectLst/>
                <a:latin typeface="+mj-lt"/>
                <a:ea typeface="Cambria" panose="02040503050406030204" pitchFamily="18" charset="0"/>
                <a:cs typeface="Times New Roman" panose="02020603050405020304" pitchFamily="18" charset="0"/>
              </a:rPr>
              <a:t> quay </a:t>
            </a:r>
            <a:r>
              <a:rPr lang="en-US" sz="3200" b="1" dirty="0" err="1">
                <a:effectLst/>
                <a:latin typeface="+mj-lt"/>
                <a:ea typeface="Cambria" panose="02040503050406030204" pitchFamily="18" charset="0"/>
                <a:cs typeface="Times New Roman" panose="02020603050405020304" pitchFamily="18" charset="0"/>
              </a:rPr>
              <a:t>quanh</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tựa</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này</a:t>
            </a:r>
            <a:r>
              <a:rPr lang="en-US" sz="3200" b="1" dirty="0">
                <a:effectLst/>
                <a:latin typeface="+mj-lt"/>
                <a:ea typeface="Cambria" panose="02040503050406030204" pitchFamily="18" charset="0"/>
                <a:cs typeface="Times New Roman" panose="02020603050405020304" pitchFamily="18" charset="0"/>
              </a:rPr>
              <a:t>. </a:t>
            </a:r>
            <a:endParaRPr lang="en-US" sz="3200" b="1" dirty="0">
              <a:latin typeface="+mj-lt"/>
              <a:ea typeface="Cambria" panose="02040503050406030204" pitchFamily="18" charset="0"/>
            </a:endParaRPr>
          </a:p>
        </p:txBody>
      </p:sp>
      <p:sp>
        <p:nvSpPr>
          <p:cNvPr id="13" name="TextBox 12">
            <a:extLst>
              <a:ext uri="{FF2B5EF4-FFF2-40B4-BE49-F238E27FC236}">
                <a16:creationId xmlns:a16="http://schemas.microsoft.com/office/drawing/2014/main" id="{EC6C95B4-6340-7CC3-1EF3-A7EA1E1C3CC1}"/>
              </a:ext>
            </a:extLst>
          </p:cNvPr>
          <p:cNvSpPr txBox="1"/>
          <p:nvPr/>
        </p:nvSpPr>
        <p:spPr>
          <a:xfrm>
            <a:off x="6513559" y="2816355"/>
            <a:ext cx="5474714" cy="1825322"/>
          </a:xfrm>
          <a:custGeom>
            <a:avLst/>
            <a:gdLst>
              <a:gd name="connsiteX0" fmla="*/ 0 w 5474714"/>
              <a:gd name="connsiteY0" fmla="*/ 304226 h 1825322"/>
              <a:gd name="connsiteX1" fmla="*/ 304226 w 5474714"/>
              <a:gd name="connsiteY1" fmla="*/ 0 h 1825322"/>
              <a:gd name="connsiteX2" fmla="*/ 5170488 w 5474714"/>
              <a:gd name="connsiteY2" fmla="*/ 0 h 1825322"/>
              <a:gd name="connsiteX3" fmla="*/ 5474714 w 5474714"/>
              <a:gd name="connsiteY3" fmla="*/ 304226 h 1825322"/>
              <a:gd name="connsiteX4" fmla="*/ 5474714 w 5474714"/>
              <a:gd name="connsiteY4" fmla="*/ 1521096 h 1825322"/>
              <a:gd name="connsiteX5" fmla="*/ 5170488 w 5474714"/>
              <a:gd name="connsiteY5" fmla="*/ 1825322 h 1825322"/>
              <a:gd name="connsiteX6" fmla="*/ 304226 w 5474714"/>
              <a:gd name="connsiteY6" fmla="*/ 1825322 h 1825322"/>
              <a:gd name="connsiteX7" fmla="*/ 0 w 5474714"/>
              <a:gd name="connsiteY7" fmla="*/ 1521096 h 1825322"/>
              <a:gd name="connsiteX8" fmla="*/ 0 w 5474714"/>
              <a:gd name="connsiteY8" fmla="*/ 304226 h 182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4714" h="1825322" fill="none" extrusionOk="0">
                <a:moveTo>
                  <a:pt x="0" y="304226"/>
                </a:moveTo>
                <a:cubicBezTo>
                  <a:pt x="-10063" y="152930"/>
                  <a:pt x="120353" y="15686"/>
                  <a:pt x="304226" y="0"/>
                </a:cubicBezTo>
                <a:cubicBezTo>
                  <a:pt x="1408286" y="-46250"/>
                  <a:pt x="4461251" y="-30429"/>
                  <a:pt x="5170488" y="0"/>
                </a:cubicBezTo>
                <a:cubicBezTo>
                  <a:pt x="5328645" y="-1449"/>
                  <a:pt x="5499097" y="115337"/>
                  <a:pt x="5474714" y="304226"/>
                </a:cubicBezTo>
                <a:cubicBezTo>
                  <a:pt x="5505001" y="524116"/>
                  <a:pt x="5582413" y="1063368"/>
                  <a:pt x="5474714" y="1521096"/>
                </a:cubicBezTo>
                <a:cubicBezTo>
                  <a:pt x="5476814" y="1688725"/>
                  <a:pt x="5341174" y="1826807"/>
                  <a:pt x="5170488" y="1825322"/>
                </a:cubicBezTo>
                <a:cubicBezTo>
                  <a:pt x="3506545" y="1847020"/>
                  <a:pt x="1896850" y="1912876"/>
                  <a:pt x="304226" y="1825322"/>
                </a:cubicBezTo>
                <a:cubicBezTo>
                  <a:pt x="121826" y="1835518"/>
                  <a:pt x="11517" y="1682830"/>
                  <a:pt x="0" y="1521096"/>
                </a:cubicBezTo>
                <a:cubicBezTo>
                  <a:pt x="103984" y="933665"/>
                  <a:pt x="49591" y="735089"/>
                  <a:pt x="0" y="304226"/>
                </a:cubicBezTo>
                <a:close/>
              </a:path>
              <a:path w="5474714" h="1825322" stroke="0" extrusionOk="0">
                <a:moveTo>
                  <a:pt x="0" y="304226"/>
                </a:moveTo>
                <a:cubicBezTo>
                  <a:pt x="5258" y="117558"/>
                  <a:pt x="143871" y="-3210"/>
                  <a:pt x="304226" y="0"/>
                </a:cubicBezTo>
                <a:cubicBezTo>
                  <a:pt x="2154813" y="26606"/>
                  <a:pt x="3495157" y="-62515"/>
                  <a:pt x="5170488" y="0"/>
                </a:cubicBezTo>
                <a:cubicBezTo>
                  <a:pt x="5364063" y="-15681"/>
                  <a:pt x="5459113" y="133335"/>
                  <a:pt x="5474714" y="304226"/>
                </a:cubicBezTo>
                <a:cubicBezTo>
                  <a:pt x="5439126" y="528811"/>
                  <a:pt x="5528517" y="1362138"/>
                  <a:pt x="5474714" y="1521096"/>
                </a:cubicBezTo>
                <a:cubicBezTo>
                  <a:pt x="5477852" y="1693701"/>
                  <a:pt x="5334558" y="1805090"/>
                  <a:pt x="5170488" y="1825322"/>
                </a:cubicBezTo>
                <a:cubicBezTo>
                  <a:pt x="4448304" y="1821775"/>
                  <a:pt x="2061917" y="1668101"/>
                  <a:pt x="304226" y="1825322"/>
                </a:cubicBezTo>
                <a:cubicBezTo>
                  <a:pt x="132132" y="1837829"/>
                  <a:pt x="11141" y="1696513"/>
                  <a:pt x="0" y="1521096"/>
                </a:cubicBezTo>
                <a:cubicBezTo>
                  <a:pt x="-19413" y="1177989"/>
                  <a:pt x="50502" y="696767"/>
                  <a:pt x="0" y="304226"/>
                </a:cubicBezTo>
                <a:close/>
              </a:path>
            </a:pathLst>
          </a:custGeom>
          <a:ln w="57150">
            <a:extLst>
              <a:ext uri="{C807C97D-BFC1-408E-A445-0C87EB9F89A2}">
                <ask:lineSketchStyleProps xmlns:ask="http://schemas.microsoft.com/office/drawing/2018/sketchyshapes" sd="1121357405">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O</a:t>
            </a:r>
            <a:r>
              <a:rPr lang="en-US" sz="3200" b="1" baseline="-25000" dirty="0">
                <a:effectLst/>
                <a:latin typeface="+mj-lt"/>
                <a:ea typeface="Cambria" panose="02040503050406030204" pitchFamily="18" charset="0"/>
                <a:cs typeface="Times New Roman" panose="02020603050405020304" pitchFamily="18" charset="0"/>
              </a:rPr>
              <a:t>1</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là</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chịu</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tác</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dụng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trọng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lượng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của</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vật</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cần</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nâng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lực</a:t>
            </a:r>
            <a:r>
              <a:rPr lang="en-US" sz="3200" b="1" dirty="0">
                <a:effectLst/>
                <a:latin typeface="+mj-lt"/>
                <a:ea typeface="Cambria" panose="02040503050406030204" pitchFamily="18" charset="0"/>
                <a:cs typeface="Times New Roman" panose="02020603050405020304" pitchFamily="18" charset="0"/>
              </a:rPr>
              <a:t> F</a:t>
            </a:r>
            <a:r>
              <a:rPr lang="en-US" sz="3200" b="1" baseline="-25000" dirty="0">
                <a:effectLst/>
                <a:latin typeface="+mj-lt"/>
                <a:ea typeface="Cambria" panose="02040503050406030204" pitchFamily="18" charset="0"/>
                <a:cs typeface="Times New Roman" panose="02020603050405020304" pitchFamily="18" charset="0"/>
              </a:rPr>
              <a:t>1</a:t>
            </a:r>
            <a:r>
              <a:rPr lang="en-US" sz="3200" b="1" dirty="0">
                <a:effectLst/>
                <a:latin typeface="+mj-lt"/>
                <a:ea typeface="Cambria" panose="020405030504060302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D633BE2-4479-C2C9-90BB-76F81EE2FF6B}"/>
              </a:ext>
            </a:extLst>
          </p:cNvPr>
          <p:cNvSpPr txBox="1"/>
          <p:nvPr/>
        </p:nvSpPr>
        <p:spPr>
          <a:xfrm>
            <a:off x="879444" y="1151917"/>
            <a:ext cx="4686803" cy="646331"/>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b="1" dirty="0" err="1">
                <a:solidFill>
                  <a:srgbClr val="00B050"/>
                </a:solidFill>
                <a:effectLst/>
                <a:latin typeface="Cambria" panose="02040503050406030204" pitchFamily="18" charset="0"/>
                <a:ea typeface="Cambria" panose="02040503050406030204" pitchFamily="18" charset="0"/>
              </a:rPr>
              <a:t>Cấu</a:t>
            </a:r>
            <a:r>
              <a:rPr lang="en-US" sz="3600" b="1" dirty="0">
                <a:solidFill>
                  <a:srgbClr val="00B050"/>
                </a:solidFill>
                <a:effectLst/>
                <a:latin typeface="Cambria" panose="02040503050406030204" pitchFamily="18" charset="0"/>
                <a:ea typeface="Cambria" panose="02040503050406030204" pitchFamily="18" charset="0"/>
              </a:rPr>
              <a:t> </a:t>
            </a:r>
            <a:r>
              <a:rPr lang="en-US" sz="3600" b="1" dirty="0" err="1">
                <a:solidFill>
                  <a:srgbClr val="00B050"/>
                </a:solidFill>
                <a:effectLst/>
                <a:latin typeface="Cambria" panose="02040503050406030204" pitchFamily="18" charset="0"/>
                <a:ea typeface="Cambria" panose="02040503050406030204" pitchFamily="18" charset="0"/>
              </a:rPr>
              <a:t>tạo</a:t>
            </a:r>
            <a:r>
              <a:rPr lang="en-US" sz="3600" b="1" dirty="0">
                <a:solidFill>
                  <a:srgbClr val="00B050"/>
                </a:solidFill>
                <a:effectLst/>
                <a:latin typeface="Cambria" panose="02040503050406030204" pitchFamily="18" charset="0"/>
                <a:ea typeface="Cambria" panose="02040503050406030204" pitchFamily="18" charset="0"/>
              </a:rPr>
              <a:t> </a:t>
            </a:r>
            <a:r>
              <a:rPr lang="en-US" sz="3600" b="1" dirty="0" err="1">
                <a:solidFill>
                  <a:srgbClr val="00B050"/>
                </a:solidFill>
                <a:effectLst/>
                <a:latin typeface="Cambria" panose="02040503050406030204" pitchFamily="18" charset="0"/>
                <a:ea typeface="Cambria" panose="02040503050406030204" pitchFamily="18" charset="0"/>
              </a:rPr>
              <a:t>của</a:t>
            </a:r>
            <a:r>
              <a:rPr lang="en-US" sz="3600" b="1" dirty="0">
                <a:solidFill>
                  <a:srgbClr val="00B050"/>
                </a:solidFill>
                <a:effectLst/>
                <a:latin typeface="Cambria" panose="02040503050406030204" pitchFamily="18" charset="0"/>
                <a:ea typeface="Cambria" panose="02040503050406030204" pitchFamily="18" charset="0"/>
              </a:rPr>
              <a:t> </a:t>
            </a:r>
            <a:r>
              <a:rPr lang="en-US" sz="3600" b="1" dirty="0" err="1">
                <a:solidFill>
                  <a:srgbClr val="00B050"/>
                </a:solidFill>
                <a:effectLst/>
                <a:latin typeface="Cambria" panose="02040503050406030204" pitchFamily="18" charset="0"/>
                <a:ea typeface="Cambria" panose="02040503050406030204" pitchFamily="18" charset="0"/>
              </a:rPr>
              <a:t>đòn</a:t>
            </a:r>
            <a:r>
              <a:rPr lang="en-US" sz="3600" b="1" dirty="0">
                <a:solidFill>
                  <a:srgbClr val="00B050"/>
                </a:solidFill>
                <a:effectLst/>
                <a:latin typeface="Cambria" panose="02040503050406030204" pitchFamily="18" charset="0"/>
                <a:ea typeface="Cambria" panose="02040503050406030204" pitchFamily="18" charset="0"/>
              </a:rPr>
              <a:t> </a:t>
            </a:r>
            <a:r>
              <a:rPr lang="en-US" sz="3600" b="1" dirty="0" err="1">
                <a:solidFill>
                  <a:srgbClr val="00B050"/>
                </a:solidFill>
                <a:effectLst/>
                <a:latin typeface="Cambria" panose="02040503050406030204" pitchFamily="18" charset="0"/>
                <a:ea typeface="Cambria" panose="02040503050406030204" pitchFamily="18" charset="0"/>
              </a:rPr>
              <a:t>bẩy</a:t>
            </a:r>
            <a:endParaRPr lang="en-US" sz="3600" b="1" dirty="0">
              <a:solidFill>
                <a:srgbClr val="00B050"/>
              </a:solidFill>
              <a:latin typeface="Cambria" panose="02040503050406030204" pitchFamily="18" charset="0"/>
              <a:ea typeface="Cambria" panose="02040503050406030204" pitchFamily="18" charset="0"/>
            </a:endParaRPr>
          </a:p>
        </p:txBody>
      </p:sp>
      <p:sp>
        <p:nvSpPr>
          <p:cNvPr id="6" name="Rounded Rectangle 7">
            <a:extLst>
              <a:ext uri="{FF2B5EF4-FFF2-40B4-BE49-F238E27FC236}">
                <a16:creationId xmlns:a16="http://schemas.microsoft.com/office/drawing/2014/main" id="{5B0D1937-C57B-C030-C9F7-431935D27569}"/>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pic>
        <p:nvPicPr>
          <p:cNvPr id="8" name="Picture 7" descr="A blue and pink triangle with a red triangle&#10;&#10;Description automatically generated with medium confidence">
            <a:extLst>
              <a:ext uri="{FF2B5EF4-FFF2-40B4-BE49-F238E27FC236}">
                <a16:creationId xmlns:a16="http://schemas.microsoft.com/office/drawing/2014/main" id="{DE6C52A6-BBDE-0A27-FD2F-8D9A500830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48884" y="2043863"/>
            <a:ext cx="6183677" cy="4428244"/>
          </a:xfrm>
          <a:prstGeom prst="rect">
            <a:avLst/>
          </a:prstGeom>
        </p:spPr>
      </p:pic>
      <p:sp>
        <p:nvSpPr>
          <p:cNvPr id="9" name="Freeform 14">
            <a:extLst>
              <a:ext uri="{FF2B5EF4-FFF2-40B4-BE49-F238E27FC236}">
                <a16:creationId xmlns:a16="http://schemas.microsoft.com/office/drawing/2014/main" id="{171AC9F8-C7BA-712C-3DB2-1F3D1E53A157}"/>
              </a:ext>
            </a:extLst>
          </p:cNvPr>
          <p:cNvSpPr/>
          <p:nvPr/>
        </p:nvSpPr>
        <p:spPr>
          <a:xfrm flipH="1">
            <a:off x="112489" y="177299"/>
            <a:ext cx="1497946" cy="1375033"/>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4"/>
            <a:stretch>
              <a:fillRect/>
            </a:stretch>
          </a:blipFill>
        </p:spPr>
        <p:txBody>
          <a:bodyPr/>
          <a:lstStyle/>
          <a:p>
            <a:endParaRPr lang="en-US"/>
          </a:p>
        </p:txBody>
      </p:sp>
      <p:sp>
        <p:nvSpPr>
          <p:cNvPr id="7" name="TextBox 6">
            <a:extLst>
              <a:ext uri="{FF2B5EF4-FFF2-40B4-BE49-F238E27FC236}">
                <a16:creationId xmlns:a16="http://schemas.microsoft.com/office/drawing/2014/main" id="{E96856E2-91F8-0892-C1A5-78B1B16CD252}"/>
              </a:ext>
            </a:extLst>
          </p:cNvPr>
          <p:cNvSpPr txBox="1"/>
          <p:nvPr/>
        </p:nvSpPr>
        <p:spPr>
          <a:xfrm>
            <a:off x="6608360" y="4646785"/>
            <a:ext cx="5425532" cy="1825322"/>
          </a:xfrm>
          <a:custGeom>
            <a:avLst/>
            <a:gdLst>
              <a:gd name="connsiteX0" fmla="*/ 0 w 5425532"/>
              <a:gd name="connsiteY0" fmla="*/ 304226 h 1825322"/>
              <a:gd name="connsiteX1" fmla="*/ 304226 w 5425532"/>
              <a:gd name="connsiteY1" fmla="*/ 0 h 1825322"/>
              <a:gd name="connsiteX2" fmla="*/ 5121306 w 5425532"/>
              <a:gd name="connsiteY2" fmla="*/ 0 h 1825322"/>
              <a:gd name="connsiteX3" fmla="*/ 5425532 w 5425532"/>
              <a:gd name="connsiteY3" fmla="*/ 304226 h 1825322"/>
              <a:gd name="connsiteX4" fmla="*/ 5425532 w 5425532"/>
              <a:gd name="connsiteY4" fmla="*/ 1521096 h 1825322"/>
              <a:gd name="connsiteX5" fmla="*/ 5121306 w 5425532"/>
              <a:gd name="connsiteY5" fmla="*/ 1825322 h 1825322"/>
              <a:gd name="connsiteX6" fmla="*/ 304226 w 5425532"/>
              <a:gd name="connsiteY6" fmla="*/ 1825322 h 1825322"/>
              <a:gd name="connsiteX7" fmla="*/ 0 w 5425532"/>
              <a:gd name="connsiteY7" fmla="*/ 1521096 h 1825322"/>
              <a:gd name="connsiteX8" fmla="*/ 0 w 5425532"/>
              <a:gd name="connsiteY8" fmla="*/ 304226 h 182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532" h="1825322" fill="none" extrusionOk="0">
                <a:moveTo>
                  <a:pt x="0" y="304226"/>
                </a:moveTo>
                <a:cubicBezTo>
                  <a:pt x="-76" y="138690"/>
                  <a:pt x="137800" y="-3213"/>
                  <a:pt x="304226" y="0"/>
                </a:cubicBezTo>
                <a:cubicBezTo>
                  <a:pt x="1094859" y="29483"/>
                  <a:pt x="4260923" y="4220"/>
                  <a:pt x="5121306" y="0"/>
                </a:cubicBezTo>
                <a:cubicBezTo>
                  <a:pt x="5315585" y="9892"/>
                  <a:pt x="5416925" y="147377"/>
                  <a:pt x="5425532" y="304226"/>
                </a:cubicBezTo>
                <a:cubicBezTo>
                  <a:pt x="5529194" y="869392"/>
                  <a:pt x="5520928" y="1195460"/>
                  <a:pt x="5425532" y="1521096"/>
                </a:cubicBezTo>
                <a:cubicBezTo>
                  <a:pt x="5445196" y="1699697"/>
                  <a:pt x="5310178" y="1844095"/>
                  <a:pt x="5121306" y="1825322"/>
                </a:cubicBezTo>
                <a:cubicBezTo>
                  <a:pt x="4297231" y="1859450"/>
                  <a:pt x="1901574" y="1702530"/>
                  <a:pt x="304226" y="1825322"/>
                </a:cubicBezTo>
                <a:cubicBezTo>
                  <a:pt x="121405" y="1854815"/>
                  <a:pt x="-8694" y="1703605"/>
                  <a:pt x="0" y="1521096"/>
                </a:cubicBezTo>
                <a:cubicBezTo>
                  <a:pt x="65348" y="1082956"/>
                  <a:pt x="-78996" y="433634"/>
                  <a:pt x="0" y="304226"/>
                </a:cubicBezTo>
                <a:close/>
              </a:path>
              <a:path w="5425532" h="1825322" stroke="0" extrusionOk="0">
                <a:moveTo>
                  <a:pt x="0" y="304226"/>
                </a:moveTo>
                <a:cubicBezTo>
                  <a:pt x="-10787" y="154568"/>
                  <a:pt x="145381" y="4957"/>
                  <a:pt x="304226" y="0"/>
                </a:cubicBezTo>
                <a:cubicBezTo>
                  <a:pt x="904812" y="-40312"/>
                  <a:pt x="3201380" y="-70188"/>
                  <a:pt x="5121306" y="0"/>
                </a:cubicBezTo>
                <a:cubicBezTo>
                  <a:pt x="5273555" y="-1484"/>
                  <a:pt x="5440900" y="106373"/>
                  <a:pt x="5425532" y="304226"/>
                </a:cubicBezTo>
                <a:cubicBezTo>
                  <a:pt x="5530953" y="650282"/>
                  <a:pt x="5504584" y="1138794"/>
                  <a:pt x="5425532" y="1521096"/>
                </a:cubicBezTo>
                <a:cubicBezTo>
                  <a:pt x="5422955" y="1719889"/>
                  <a:pt x="5272504" y="1825569"/>
                  <a:pt x="5121306" y="1825322"/>
                </a:cubicBezTo>
                <a:cubicBezTo>
                  <a:pt x="4288371" y="1842673"/>
                  <a:pt x="1064849" y="1948668"/>
                  <a:pt x="304226" y="1825322"/>
                </a:cubicBezTo>
                <a:cubicBezTo>
                  <a:pt x="139103" y="1813129"/>
                  <a:pt x="9315" y="1700749"/>
                  <a:pt x="0" y="1521096"/>
                </a:cubicBezTo>
                <a:cubicBezTo>
                  <a:pt x="85747" y="1354665"/>
                  <a:pt x="-8639" y="541072"/>
                  <a:pt x="0" y="304226"/>
                </a:cubicBezTo>
                <a:close/>
              </a:path>
            </a:pathLst>
          </a:custGeom>
          <a:ln w="57150">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O</a:t>
            </a:r>
            <a:r>
              <a:rPr lang="en-US" sz="3200" b="1" baseline="-25000" dirty="0">
                <a:effectLst/>
                <a:latin typeface="+mj-lt"/>
                <a:ea typeface="Cambria" panose="02040503050406030204" pitchFamily="18" charset="0"/>
                <a:cs typeface="Times New Roman" panose="02020603050405020304" pitchFamily="18" charset="0"/>
              </a:rPr>
              <a:t>2</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là</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điểm</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chịu</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tác</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dụng</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lực</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của</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tay</a:t>
            </a:r>
            <a:r>
              <a:rPr lang="en-US" sz="3200" b="1" dirty="0">
                <a:effectLst/>
                <a:latin typeface="+mj-lt"/>
                <a:ea typeface="Cambria" panose="02040503050406030204" pitchFamily="18" charset="0"/>
                <a:cs typeface="Times New Roman" panose="02020603050405020304" pitchFamily="18" charset="0"/>
              </a:rPr>
              <a:t> ta </a:t>
            </a:r>
            <a:r>
              <a:rPr lang="en-US" sz="3200" b="1" dirty="0" err="1">
                <a:effectLst/>
                <a:latin typeface="+mj-lt"/>
                <a:ea typeface="Cambria" panose="02040503050406030204" pitchFamily="18" charset="0"/>
                <a:cs typeface="Times New Roman" panose="02020603050405020304" pitchFamily="18" charset="0"/>
              </a:rPr>
              <a:t>lên</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đòn</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bẩy</a:t>
            </a:r>
            <a:r>
              <a:rPr lang="en-US" sz="3200" b="1" dirty="0">
                <a:effectLst/>
                <a:latin typeface="+mj-lt"/>
                <a:ea typeface="Cambria" panose="02040503050406030204" pitchFamily="18" charset="0"/>
                <a:cs typeface="Times New Roman" panose="02020603050405020304" pitchFamily="18" charset="0"/>
              </a:rPr>
              <a:t> (</a:t>
            </a:r>
            <a:r>
              <a:rPr lang="en-US" sz="3200" b="1" dirty="0" err="1">
                <a:effectLst/>
                <a:latin typeface="+mj-lt"/>
                <a:ea typeface="Cambria" panose="02040503050406030204" pitchFamily="18" charset="0"/>
                <a:cs typeface="Times New Roman" panose="02020603050405020304" pitchFamily="18" charset="0"/>
              </a:rPr>
              <a:t>lực</a:t>
            </a:r>
            <a:r>
              <a:rPr lang="en-US" sz="3200" b="1" dirty="0">
                <a:effectLst/>
                <a:latin typeface="+mj-lt"/>
                <a:ea typeface="Cambria" panose="02040503050406030204" pitchFamily="18" charset="0"/>
                <a:cs typeface="Times New Roman" panose="02020603050405020304" pitchFamily="18" charset="0"/>
              </a:rPr>
              <a:t> F</a:t>
            </a:r>
            <a:r>
              <a:rPr lang="vi-VN" sz="3200" b="1" baseline="-25000" dirty="0">
                <a:effectLst/>
                <a:latin typeface="+mj-lt"/>
                <a:ea typeface="Cambria" panose="02040503050406030204" pitchFamily="18" charset="0"/>
                <a:cs typeface="Times New Roman" panose="02020603050405020304" pitchFamily="18" charset="0"/>
              </a:rPr>
              <a:t>2</a:t>
            </a:r>
            <a:r>
              <a:rPr lang="en-US" sz="3200" b="1" dirty="0">
                <a:effectLst/>
                <a:latin typeface="+mj-lt"/>
                <a:ea typeface="Cambria" panose="02040503050406030204" pitchFamily="18" charset="0"/>
                <a:cs typeface="Times New Roman" panose="02020603050405020304" pitchFamily="18" charset="0"/>
              </a:rPr>
              <a:t>) </a:t>
            </a:r>
          </a:p>
        </p:txBody>
      </p:sp>
      <p:pic>
        <p:nvPicPr>
          <p:cNvPr id="5" name="Picture 75" descr="viet3">
            <a:extLst>
              <a:ext uri="{FF2B5EF4-FFF2-40B4-BE49-F238E27FC236}">
                <a16:creationId xmlns:a16="http://schemas.microsoft.com/office/drawing/2014/main" id="{BDFEDA46-D83F-59EE-38F7-30C11DB394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29596" y="1808851"/>
            <a:ext cx="915158" cy="76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a:extLst>
              <a:ext uri="{FF2B5EF4-FFF2-40B4-BE49-F238E27FC236}">
                <a16:creationId xmlns:a16="http://schemas.microsoft.com/office/drawing/2014/main" id="{7512C525-99F5-7CA8-51B5-62AADFCCB5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7405" y="1095049"/>
            <a:ext cx="8746344" cy="5637649"/>
          </a:xfrm>
          <a:prstGeom prst="rect">
            <a:avLst/>
          </a:prstGeom>
        </p:spPr>
      </p:pic>
      <p:sp>
        <p:nvSpPr>
          <p:cNvPr id="7" name="Rounded Rectangle 7">
            <a:extLst>
              <a:ext uri="{FF2B5EF4-FFF2-40B4-BE49-F238E27FC236}">
                <a16:creationId xmlns:a16="http://schemas.microsoft.com/office/drawing/2014/main" id="{8F6511FF-D644-5184-E0F4-03699D9D590F}"/>
              </a:ext>
            </a:extLst>
          </p:cNvPr>
          <p:cNvSpPr/>
          <p:nvPr/>
        </p:nvSpPr>
        <p:spPr>
          <a:xfrm>
            <a:off x="203727" y="125302"/>
            <a:ext cx="11784546" cy="82914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 </a:t>
            </a:r>
            <a:r>
              <a:rPr lang="en-US" altLang="vi-VN" sz="4000" b="1" dirty="0">
                <a:latin typeface="Cambria" panose="02040503050406030204" pitchFamily="18" charset="0"/>
                <a:ea typeface="Cambria" panose="02040503050406030204" pitchFamily="18" charset="0"/>
              </a:rPr>
              <a:t>T</a:t>
            </a:r>
            <a:r>
              <a:rPr lang="vi-VN" sz="4000" b="1" dirty="0">
                <a:latin typeface="Cambria" panose="02040503050406030204" pitchFamily="18" charset="0"/>
                <a:ea typeface="Cambria" panose="02040503050406030204" pitchFamily="18" charset="0"/>
              </a:rPr>
              <a:t>ác dụng của đòn bẩy</a:t>
            </a:r>
          </a:p>
        </p:txBody>
      </p:sp>
      <p:sp>
        <p:nvSpPr>
          <p:cNvPr id="9" name="Freeform 10">
            <a:extLst>
              <a:ext uri="{FF2B5EF4-FFF2-40B4-BE49-F238E27FC236}">
                <a16:creationId xmlns:a16="http://schemas.microsoft.com/office/drawing/2014/main" id="{F251B5B2-EB28-9EF0-7858-E8231AD29E6E}"/>
              </a:ext>
            </a:extLst>
          </p:cNvPr>
          <p:cNvSpPr/>
          <p:nvPr/>
        </p:nvSpPr>
        <p:spPr>
          <a:xfrm>
            <a:off x="8814077" y="2893326"/>
            <a:ext cx="3280518" cy="3979972"/>
          </a:xfrm>
          <a:custGeom>
            <a:avLst/>
            <a:gdLst/>
            <a:ahLst/>
            <a:cxnLst/>
            <a:rect l="l" t="t" r="r" b="b"/>
            <a:pathLst>
              <a:path w="6888302" h="8592196">
                <a:moveTo>
                  <a:pt x="0" y="0"/>
                </a:moveTo>
                <a:lnTo>
                  <a:pt x="6888302" y="0"/>
                </a:lnTo>
                <a:lnTo>
                  <a:pt x="6888302" y="8592196"/>
                </a:lnTo>
                <a:lnTo>
                  <a:pt x="0" y="8592196"/>
                </a:lnTo>
                <a:lnTo>
                  <a:pt x="0" y="0"/>
                </a:lnTo>
                <a:close/>
              </a:path>
            </a:pathLst>
          </a:custGeom>
          <a:blipFill>
            <a:blip r:embed="rId5"/>
            <a:stretch>
              <a:fillRect/>
            </a:stretch>
          </a:blipFill>
        </p:spPr>
        <p:txBody>
          <a:bodyPr/>
          <a:lstStyle/>
          <a:p>
            <a:endParaRPr lang="en-US"/>
          </a:p>
        </p:txBody>
      </p:sp>
      <p:sp>
        <p:nvSpPr>
          <p:cNvPr id="10" name="Freeform 10">
            <a:extLst>
              <a:ext uri="{FF2B5EF4-FFF2-40B4-BE49-F238E27FC236}">
                <a16:creationId xmlns:a16="http://schemas.microsoft.com/office/drawing/2014/main" id="{80EB95A6-D938-7F81-E917-56EB7A02D1A2}"/>
              </a:ext>
            </a:extLst>
          </p:cNvPr>
          <p:cNvSpPr/>
          <p:nvPr/>
        </p:nvSpPr>
        <p:spPr>
          <a:xfrm>
            <a:off x="10222686" y="164116"/>
            <a:ext cx="1765587" cy="1580668"/>
          </a:xfrm>
          <a:custGeom>
            <a:avLst/>
            <a:gdLst/>
            <a:ahLst/>
            <a:cxnLst/>
            <a:rect l="l" t="t" r="r" b="b"/>
            <a:pathLst>
              <a:path w="2317036" h="2099566">
                <a:moveTo>
                  <a:pt x="0" y="0"/>
                </a:moveTo>
                <a:lnTo>
                  <a:pt x="2317035" y="0"/>
                </a:lnTo>
                <a:lnTo>
                  <a:pt x="2317035" y="2099566"/>
                </a:lnTo>
                <a:lnTo>
                  <a:pt x="0" y="2099566"/>
                </a:lnTo>
                <a:lnTo>
                  <a:pt x="0" y="0"/>
                </a:lnTo>
                <a:close/>
              </a:path>
            </a:pathLst>
          </a:custGeom>
          <a:blipFill>
            <a:blip r:embed="rId6"/>
            <a:stretch>
              <a:fillRect/>
            </a:stretch>
          </a:blipFill>
        </p:spPr>
        <p:txBody>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81DFEB2-2446-C8E3-43B1-70BA3226A587}"/>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2" name="Freeform 2"/>
          <p:cNvSpPr/>
          <p:nvPr/>
        </p:nvSpPr>
        <p:spPr>
          <a:xfrm>
            <a:off x="7251679" y="677771"/>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85801" y="1638528"/>
            <a:ext cx="10928444" cy="4847604"/>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164" y="5141346"/>
            <a:ext cx="5857562" cy="1798025"/>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399453" y="5173024"/>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4225126" y="312389"/>
            <a:ext cx="5260829" cy="1015663"/>
          </a:xfrm>
          <a:prstGeom prst="rect">
            <a:avLst/>
          </a:prstGeom>
        </p:spPr>
        <p:txBody>
          <a:bodyPr lIns="0" tIns="0" rIns="0" bIns="0" rtlCol="0" anchor="t">
            <a:spAutoFit/>
          </a:bodyPr>
          <a:lstStyle/>
          <a:p>
            <a:pPr algn="ctr"/>
            <a:r>
              <a:rPr lang="vi-VN" sz="66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66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Freeform 14"/>
          <p:cNvSpPr/>
          <p:nvPr/>
        </p:nvSpPr>
        <p:spPr>
          <a:xfrm rot="-591114">
            <a:off x="10237733" y="240213"/>
            <a:ext cx="1555602" cy="1409598"/>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42C54CDD-E980-98BD-5156-75655C94B948}"/>
              </a:ext>
            </a:extLst>
          </p:cNvPr>
          <p:cNvSpPr txBox="1"/>
          <p:nvPr/>
        </p:nvSpPr>
        <p:spPr>
          <a:xfrm>
            <a:off x="381873" y="1638528"/>
            <a:ext cx="5434097" cy="3785652"/>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4 </a:t>
            </a:r>
            <a:r>
              <a:rPr lang="en-US" sz="3200" b="1" dirty="0" err="1">
                <a:latin typeface="Cambria" panose="02040503050406030204" pitchFamily="18" charset="0"/>
                <a:ea typeface="Cambria" panose="02040503050406030204" pitchFamily="18" charset="0"/>
              </a:rPr>
              <a:t>tổ</a:t>
            </a:r>
            <a:r>
              <a:rPr lang="vi-VN" sz="3200" b="1" dirty="0">
                <a:latin typeface="Cambria" panose="02040503050406030204" pitchFamily="18" charset="0"/>
                <a:ea typeface="Cambria" panose="02040503050406030204" pitchFamily="18" charset="0"/>
              </a:rPr>
              <a:t>: </a:t>
            </a:r>
          </a:p>
          <a:p>
            <a:pPr algn="ctr">
              <a:lnSpc>
                <a:spcPct val="150000"/>
              </a:lnSpc>
            </a:pPr>
            <a:r>
              <a:rPr lang="en-US" sz="3200" b="1" dirty="0" err="1">
                <a:latin typeface="Cambria" panose="02040503050406030204" pitchFamily="18" charset="0"/>
                <a:ea typeface="Cambria" panose="02040503050406030204" pitchFamily="18" charset="0"/>
                <a:sym typeface="Wingdings" panose="05000000000000000000" pitchFamily="2" charset="2"/>
              </a:rPr>
              <a:t>Tổ</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vi-VN" sz="3200" b="1" dirty="0">
                <a:latin typeface="Cambria" panose="02040503050406030204" pitchFamily="18" charset="0"/>
                <a:ea typeface="Cambria" panose="02040503050406030204" pitchFamily="18" charset="0"/>
                <a:sym typeface="Wingdings" panose="05000000000000000000" pitchFamily="2" charset="2"/>
              </a:rPr>
              <a:t>1</a:t>
            </a:r>
          </a:p>
          <a:p>
            <a:pPr algn="ctr">
              <a:lnSpc>
                <a:spcPct val="150000"/>
              </a:lnSpc>
            </a:pPr>
            <a:r>
              <a:rPr lang="en-US" sz="3200" b="1" dirty="0" err="1">
                <a:latin typeface="Cambria" panose="02040503050406030204" pitchFamily="18" charset="0"/>
                <a:ea typeface="Cambria" panose="02040503050406030204" pitchFamily="18" charset="0"/>
                <a:sym typeface="Wingdings" panose="05000000000000000000" pitchFamily="2" charset="2"/>
              </a:rPr>
              <a:t>Tổ</a:t>
            </a:r>
            <a:r>
              <a:rPr lang="vi-VN"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a:latin typeface="Cambria" panose="02040503050406030204" pitchFamily="18" charset="0"/>
                <a:ea typeface="Cambria" panose="02040503050406030204" pitchFamily="18" charset="0"/>
                <a:sym typeface="Wingdings" panose="05000000000000000000" pitchFamily="2" charset="2"/>
              </a:rPr>
              <a:t>2</a:t>
            </a:r>
            <a:endParaRPr lang="vi-VN" sz="3200" b="1" dirty="0">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en-US" sz="3200" b="1" dirty="0" err="1">
                <a:latin typeface="Cambria" panose="02040503050406030204" pitchFamily="18" charset="0"/>
                <a:ea typeface="Cambria" panose="02040503050406030204" pitchFamily="18" charset="0"/>
                <a:sym typeface="Wingdings" panose="05000000000000000000" pitchFamily="2" charset="2"/>
              </a:rPr>
              <a:t>Tổ</a:t>
            </a:r>
            <a:r>
              <a:rPr lang="vi-VN" sz="3200" b="1" dirty="0">
                <a:latin typeface="Cambria" panose="02040503050406030204" pitchFamily="18" charset="0"/>
                <a:ea typeface="Cambria" panose="02040503050406030204" pitchFamily="18" charset="0"/>
                <a:sym typeface="Wingdings" panose="05000000000000000000" pitchFamily="2" charset="2"/>
              </a:rPr>
              <a:t> 3</a:t>
            </a:r>
          </a:p>
          <a:p>
            <a:pPr algn="ctr">
              <a:lnSpc>
                <a:spcPct val="150000"/>
              </a:lnSpc>
            </a:pPr>
            <a:r>
              <a:rPr lang="en-US" sz="3200" b="1" dirty="0" err="1">
                <a:latin typeface="Cambria" panose="02040503050406030204" pitchFamily="18" charset="0"/>
                <a:ea typeface="Cambria" panose="02040503050406030204" pitchFamily="18" charset="0"/>
                <a:sym typeface="Wingdings" panose="05000000000000000000" pitchFamily="2" charset="2"/>
              </a:rPr>
              <a:t>Tổ</a:t>
            </a:r>
            <a:r>
              <a:rPr lang="vi-VN" sz="3200" b="1" dirty="0">
                <a:latin typeface="Cambria" panose="02040503050406030204" pitchFamily="18" charset="0"/>
                <a:ea typeface="Cambria" panose="02040503050406030204" pitchFamily="18" charset="0"/>
                <a:sym typeface="Wingdings" panose="05000000000000000000" pitchFamily="2" charset="2"/>
              </a:rPr>
              <a:t> 4</a:t>
            </a:r>
            <a:endParaRPr lang="vi-VN" sz="3200" dirty="0">
              <a:latin typeface="Cambria" panose="02040503050406030204" pitchFamily="18" charset="0"/>
              <a:ea typeface="Cambria" panose="02040503050406030204" pitchFamily="18" charset="0"/>
              <a:sym typeface="Wingdings" panose="05000000000000000000" pitchFamily="2" charset="2"/>
            </a:endParaRPr>
          </a:p>
        </p:txBody>
      </p:sp>
      <p:sp>
        <p:nvSpPr>
          <p:cNvPr id="16" name="Rounded Rectangle 4">
            <a:extLst>
              <a:ext uri="{FF2B5EF4-FFF2-40B4-BE49-F238E27FC236}">
                <a16:creationId xmlns:a16="http://schemas.microsoft.com/office/drawing/2014/main" id="{C79DC109-CFDB-4FE0-6D63-B1B5F9B79D54}"/>
              </a:ext>
            </a:extLst>
          </p:cNvPr>
          <p:cNvSpPr/>
          <p:nvPr/>
        </p:nvSpPr>
        <p:spPr>
          <a:xfrm>
            <a:off x="4118674" y="2578673"/>
            <a:ext cx="7136090" cy="2740791"/>
          </a:xfrm>
          <a:prstGeom prst="roundRect">
            <a:avLst/>
          </a:prstGeom>
          <a:solidFill>
            <a:srgbClr val="FFDDD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313131"/>
                </a:solidFill>
                <a:effectLst/>
                <a:latin typeface="Cambria" panose="02040503050406030204" pitchFamily="18" charset="0"/>
                <a:ea typeface="Cambria" panose="02040503050406030204" pitchFamily="18" charset="0"/>
              </a:rPr>
              <a:t>Thực hiện thí nghiệm với đòn bẩy hình 19.1 theo nhóm</a:t>
            </a:r>
            <a:r>
              <a:rPr lang="en-US" sz="3600" dirty="0">
                <a:solidFill>
                  <a:srgbClr val="313131"/>
                </a:solidFill>
                <a:effectLst/>
                <a:latin typeface="Cambria" panose="02040503050406030204" pitchFamily="18" charset="0"/>
                <a:ea typeface="Cambria" panose="02040503050406030204" pitchFamily="18" charset="0"/>
              </a:rPr>
              <a:t> </a:t>
            </a:r>
            <a:r>
              <a:rPr lang="en-US" sz="3600" b="1" dirty="0">
                <a:solidFill>
                  <a:schemeClr val="tx1">
                    <a:lumMod val="85000"/>
                    <a:lumOff val="15000"/>
                  </a:schemeClr>
                </a:solidFill>
                <a:effectLst/>
                <a:latin typeface="Cambria" panose="02040503050406030204" pitchFamily="18" charset="0"/>
                <a:ea typeface="Cambria" panose="02040503050406030204" pitchFamily="18" charset="0"/>
              </a:rPr>
              <a:t>(</a:t>
            </a:r>
            <a:r>
              <a:rPr lang="vi-VN" sz="3600" b="1" dirty="0">
                <a:solidFill>
                  <a:schemeClr val="tx1">
                    <a:lumMod val="85000"/>
                    <a:lumOff val="15000"/>
                  </a:schemeClr>
                </a:solidFill>
                <a:latin typeface="Cambria" panose="02040503050406030204" pitchFamily="18" charset="0"/>
                <a:ea typeface="Cambria" panose="02040503050406030204" pitchFamily="18" charset="0"/>
              </a:rPr>
              <a:t>7 phút</a:t>
            </a:r>
            <a:r>
              <a:rPr lang="en-US" sz="3600" b="1" dirty="0">
                <a:solidFill>
                  <a:schemeClr val="tx1">
                    <a:lumMod val="85000"/>
                    <a:lumOff val="15000"/>
                  </a:schemeClr>
                </a:solidFill>
                <a:latin typeface="Cambria" panose="02040503050406030204" pitchFamily="18" charset="0"/>
                <a:ea typeface="Cambria" panose="02040503050406030204" pitchFamily="18" charset="0"/>
              </a:rPr>
              <a:t>)</a:t>
            </a:r>
            <a:r>
              <a:rPr lang="vi-VN" sz="3600" dirty="0">
                <a:solidFill>
                  <a:srgbClr val="313131"/>
                </a:solidFill>
                <a:effectLst/>
                <a:latin typeface="Cambria" panose="02040503050406030204" pitchFamily="18" charset="0"/>
                <a:ea typeface="Cambria" panose="02040503050406030204" pitchFamily="18" charset="0"/>
              </a:rPr>
              <a:t> và trả lời câu hỏi trong phiếu học tập 1</a:t>
            </a:r>
            <a:r>
              <a:rPr lang="en-US" sz="3600" dirty="0">
                <a:solidFill>
                  <a:srgbClr val="313131"/>
                </a:solidFill>
                <a:effectLst/>
                <a:latin typeface="Cambria" panose="02040503050406030204" pitchFamily="18" charset="0"/>
                <a:ea typeface="Cambria" panose="02040503050406030204" pitchFamily="18" charset="0"/>
              </a:rPr>
              <a:t> </a:t>
            </a:r>
            <a:r>
              <a:rPr lang="en-US" sz="3600" b="1" dirty="0">
                <a:solidFill>
                  <a:schemeClr val="tx1">
                    <a:lumMod val="85000"/>
                    <a:lumOff val="15000"/>
                  </a:schemeClr>
                </a:solidFill>
                <a:latin typeface="Cambria" panose="02040503050406030204" pitchFamily="18" charset="0"/>
                <a:ea typeface="Cambria" panose="02040503050406030204" pitchFamily="18" charset="0"/>
              </a:rPr>
              <a:t>(5</a:t>
            </a:r>
            <a:r>
              <a:rPr lang="vi-VN" sz="3600" b="1" dirty="0">
                <a:solidFill>
                  <a:schemeClr val="tx1">
                    <a:lumMod val="85000"/>
                    <a:lumOff val="15000"/>
                  </a:schemeClr>
                </a:solidFill>
                <a:latin typeface="Cambria" panose="02040503050406030204" pitchFamily="18" charset="0"/>
                <a:ea typeface="Cambria" panose="02040503050406030204" pitchFamily="18" charset="0"/>
              </a:rPr>
              <a:t> phút</a:t>
            </a:r>
            <a:r>
              <a:rPr lang="en-US" sz="3600" b="1" dirty="0">
                <a:solidFill>
                  <a:schemeClr val="tx1">
                    <a:lumMod val="85000"/>
                    <a:lumOff val="15000"/>
                  </a:schemeClr>
                </a:solidFill>
                <a:latin typeface="Cambria" panose="02040503050406030204" pitchFamily="18" charset="0"/>
                <a:ea typeface="Cambria" panose="02040503050406030204" pitchFamily="18" charset="0"/>
              </a:rPr>
              <a:t>)</a:t>
            </a:r>
            <a:endParaRPr lang="en-US" sz="3600" b="1" dirty="0">
              <a:solidFill>
                <a:schemeClr val="tx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88EE361E-C20A-CC6E-5F55-91145EABF055}"/>
              </a:ext>
            </a:extLst>
          </p:cNvPr>
          <p:cNvPicPr>
            <a:picLocks noChangeAspect="1"/>
          </p:cNvPicPr>
          <p:nvPr/>
        </p:nvPicPr>
        <p:blipFill>
          <a:blip r:embed="rId7"/>
          <a:srcRect l="-403" t="28535" r="403" b="10377"/>
          <a:stretch/>
        </p:blipFill>
        <p:spPr>
          <a:xfrm>
            <a:off x="1845790" y="112215"/>
            <a:ext cx="2379336" cy="14489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134644B8-BE2D-41AD-A701-C1440B9EA5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2CAF0D-9EF9-E03F-BE7A-5CBED61EEFE4}"/>
              </a:ext>
            </a:extLst>
          </p:cNvPr>
          <p:cNvSpPr/>
          <p:nvPr/>
        </p:nvSpPr>
        <p:spPr>
          <a:xfrm>
            <a:off x="7482101" y="309384"/>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2054E3EA-BE2E-79C3-D414-7F75CF2159D5}"/>
              </a:ext>
            </a:extLst>
          </p:cNvPr>
          <p:cNvGrpSpPr/>
          <p:nvPr/>
        </p:nvGrpSpPr>
        <p:grpSpPr>
          <a:xfrm>
            <a:off x="685801" y="1638528"/>
            <a:ext cx="10928444" cy="4847604"/>
            <a:chOff x="0" y="0"/>
            <a:chExt cx="2449475" cy="1330502"/>
          </a:xfrm>
        </p:grpSpPr>
        <p:sp>
          <p:nvSpPr>
            <p:cNvPr id="5" name="Freeform 5">
              <a:extLst>
                <a:ext uri="{FF2B5EF4-FFF2-40B4-BE49-F238E27FC236}">
                  <a16:creationId xmlns:a16="http://schemas.microsoft.com/office/drawing/2014/main" id="{A879F5C6-0E14-31E6-53DC-FCBA763ECBC7}"/>
                </a:ext>
              </a:extLst>
            </p:cNvPr>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C1B3E136-754E-5B4B-6E0E-ADD1DA809AAC}"/>
                </a:ext>
              </a:extLst>
            </p:cNvPr>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id="{23F40AB2-510A-C5E3-CAE3-D8A6CD3A4516}"/>
              </a:ext>
            </a:extLst>
          </p:cNvPr>
          <p:cNvGraphicFramePr>
            <a:graphicFrameLocks noGrp="1"/>
          </p:cNvGraphicFramePr>
          <p:nvPr>
            <p:extLst>
              <p:ext uri="{D42A27DB-BD31-4B8C-83A1-F6EECF244321}">
                <p14:modId xmlns:p14="http://schemas.microsoft.com/office/powerpoint/2010/main" val="1782709537"/>
              </p:ext>
            </p:extLst>
          </p:nvPr>
        </p:nvGraphicFramePr>
        <p:xfrm>
          <a:off x="868101" y="1897898"/>
          <a:ext cx="10563843" cy="3546656"/>
        </p:xfrm>
        <a:graphic>
          <a:graphicData uri="http://schemas.openxmlformats.org/drawingml/2006/table">
            <a:tbl>
              <a:tblPr firstRow="1" firstCol="1" bandRow="1">
                <a:tableStyleId>{22838BEF-8BB2-4498-84A7-C5851F593DF1}</a:tableStyleId>
              </a:tblPr>
              <a:tblGrid>
                <a:gridCol w="6730308">
                  <a:extLst>
                    <a:ext uri="{9D8B030D-6E8A-4147-A177-3AD203B41FA5}">
                      <a16:colId xmlns:a16="http://schemas.microsoft.com/office/drawing/2014/main" val="737872285"/>
                    </a:ext>
                  </a:extLst>
                </a:gridCol>
                <a:gridCol w="3833535">
                  <a:extLst>
                    <a:ext uri="{9D8B030D-6E8A-4147-A177-3AD203B41FA5}">
                      <a16:colId xmlns:a16="http://schemas.microsoft.com/office/drawing/2014/main" val="3964558092"/>
                    </a:ext>
                  </a:extLst>
                </a:gridCol>
              </a:tblGrid>
              <a:tr h="475904">
                <a:tc gridSpan="2">
                  <a:txBody>
                    <a:bodyPr/>
                    <a:lstStyle/>
                    <a:p>
                      <a:pPr marL="0" marR="0" indent="0" algn="ctr">
                        <a:lnSpc>
                          <a:spcPct val="130000"/>
                        </a:lnSpc>
                        <a:spcBef>
                          <a:spcPts val="0"/>
                        </a:spcBef>
                        <a:spcAft>
                          <a:spcPts val="0"/>
                        </a:spcAft>
                      </a:pPr>
                      <a:r>
                        <a:rPr lang="vi-VN" sz="3000" dirty="0">
                          <a:effectLst/>
                          <a:latin typeface="Cambria" panose="02040503050406030204" pitchFamily="18" charset="0"/>
                          <a:ea typeface="Cambria" panose="02040503050406030204" pitchFamily="18" charset="0"/>
                        </a:rPr>
                        <a:t>Phiếu học tập 1</a:t>
                      </a: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475904">
                <a:tc>
                  <a:txBody>
                    <a:bodyPr/>
                    <a:lstStyle/>
                    <a:p>
                      <a:pPr marL="0" marR="0" algn="ctr">
                        <a:lnSpc>
                          <a:spcPct val="107000"/>
                        </a:lnSpc>
                        <a:spcBef>
                          <a:spcPts val="0"/>
                        </a:spcBef>
                        <a:spcAft>
                          <a:spcPts val="0"/>
                        </a:spcAft>
                      </a:pPr>
                      <a:r>
                        <a:rPr lang="vi-VN" sz="3000" dirty="0">
                          <a:effectLst/>
                          <a:latin typeface="Cambria" panose="02040503050406030204" pitchFamily="18" charset="0"/>
                          <a:ea typeface="Cambria" panose="02040503050406030204" pitchFamily="18" charset="0"/>
                        </a:rPr>
                        <a:t>Câu hỏi</a:t>
                      </a: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dirty="0">
                          <a:effectLst/>
                          <a:latin typeface="Cambria" panose="02040503050406030204" pitchFamily="18" charset="0"/>
                          <a:ea typeface="Cambria" panose="02040503050406030204" pitchFamily="18" charset="0"/>
                        </a:rPr>
                        <a:t>Đáp án</a:t>
                      </a:r>
                      <a:endParaRPr lang="en-US" sz="3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1387495">
                <a:tc>
                  <a:txBody>
                    <a:bodyPr/>
                    <a:lstStyle/>
                    <a:p>
                      <a:pPr marL="0" marR="0" algn="just">
                        <a:lnSpc>
                          <a:spcPct val="107000"/>
                        </a:lnSpc>
                        <a:spcBef>
                          <a:spcPts val="0"/>
                        </a:spcBef>
                        <a:spcAft>
                          <a:spcPts val="0"/>
                        </a:spcAft>
                      </a:pPr>
                      <a:r>
                        <a:rPr lang="vi-VN" sz="3000" b="0">
                          <a:effectLst/>
                          <a:latin typeface="Cambria" panose="02040503050406030204" pitchFamily="18" charset="0"/>
                          <a:ea typeface="Cambria" panose="02040503050406030204" pitchFamily="18" charset="0"/>
                        </a:rPr>
                        <a:t>Câu 1: </a:t>
                      </a:r>
                      <a:r>
                        <a:rPr lang="en-US" sz="3000" b="0">
                          <a:effectLst/>
                          <a:latin typeface="Cambria" panose="02040503050406030204" pitchFamily="18" charset="0"/>
                          <a:ea typeface="Cambria" panose="02040503050406030204" pitchFamily="18" charset="0"/>
                        </a:rPr>
                        <a:t>Đòn bẩy AB có tác dụng thay đổi hướng lực tác dụng khi nâng quả nặng như thế nào? </a:t>
                      </a:r>
                    </a:p>
                  </a:txBody>
                  <a:tcPr marL="68580" marR="68580" marT="0" marB="0"/>
                </a:tc>
                <a:tc>
                  <a:txBody>
                    <a:bodyPr/>
                    <a:lstStyle/>
                    <a:p>
                      <a:pPr marL="0" marR="0" indent="0" algn="just">
                        <a:lnSpc>
                          <a:spcPct val="130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049963">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18" name="Freeform 2">
            <a:extLst>
              <a:ext uri="{FF2B5EF4-FFF2-40B4-BE49-F238E27FC236}">
                <a16:creationId xmlns:a16="http://schemas.microsoft.com/office/drawing/2014/main" id="{C7AEB112-8705-3684-526A-64E23027E678}"/>
              </a:ext>
            </a:extLst>
          </p:cNvPr>
          <p:cNvSpPr/>
          <p:nvPr/>
        </p:nvSpPr>
        <p:spPr>
          <a:xfrm>
            <a:off x="-783580" y="131438"/>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8EC9C93-E5C2-07CE-900A-258B55286C70}"/>
              </a:ext>
            </a:extLst>
          </p:cNvPr>
          <p:cNvSpPr/>
          <p:nvPr/>
        </p:nvSpPr>
        <p:spPr>
          <a:xfrm>
            <a:off x="-722333" y="177250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8D7F556-584B-9F75-CFC8-482A43BC4030}"/>
              </a:ext>
            </a:extLst>
          </p:cNvPr>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F4E5E1C7-BF17-6122-EED3-6B4B11F08448}"/>
              </a:ext>
            </a:extLst>
          </p:cNvPr>
          <p:cNvSpPr/>
          <p:nvPr/>
        </p:nvSpPr>
        <p:spPr>
          <a:xfrm>
            <a:off x="-105164" y="5141346"/>
            <a:ext cx="5857562" cy="1798025"/>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D26263F2-80E8-4DCE-269D-350C42D4657D}"/>
              </a:ext>
            </a:extLst>
          </p:cNvPr>
          <p:cNvSpPr/>
          <p:nvPr/>
        </p:nvSpPr>
        <p:spPr>
          <a:xfrm>
            <a:off x="7334373" y="5057773"/>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D816E6CF-957C-5969-1484-935048B3D34E}"/>
              </a:ext>
            </a:extLst>
          </p:cNvPr>
          <p:cNvSpPr txBox="1"/>
          <p:nvPr/>
        </p:nvSpPr>
        <p:spPr>
          <a:xfrm>
            <a:off x="4225126" y="312389"/>
            <a:ext cx="5260829" cy="101566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TEAMWORD</a:t>
            </a:r>
            <a:endPar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4" name="Freeform 14">
            <a:extLst>
              <a:ext uri="{FF2B5EF4-FFF2-40B4-BE49-F238E27FC236}">
                <a16:creationId xmlns:a16="http://schemas.microsoft.com/office/drawing/2014/main" id="{3A6AF1D3-D9B3-F0DF-A510-374919822913}"/>
              </a:ext>
            </a:extLst>
          </p:cNvPr>
          <p:cNvSpPr/>
          <p:nvPr/>
        </p:nvSpPr>
        <p:spPr>
          <a:xfrm rot="-591114">
            <a:off x="10237733" y="240213"/>
            <a:ext cx="1555602" cy="1409598"/>
          </a:xfrm>
          <a:custGeom>
            <a:avLst/>
            <a:gdLst/>
            <a:ahLst/>
            <a:cxnLst/>
            <a:rect l="l" t="t" r="r" b="b"/>
            <a:pathLst>
              <a:path w="2333403" h="2114397">
                <a:moveTo>
                  <a:pt x="0" y="0"/>
                </a:moveTo>
                <a:lnTo>
                  <a:pt x="2333403" y="0"/>
                </a:lnTo>
                <a:lnTo>
                  <a:pt x="2333403" y="2114397"/>
                </a:lnTo>
                <a:lnTo>
                  <a:pt x="0" y="2114397"/>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1F7D63F4-C696-000A-8A83-127317D1C149}"/>
              </a:ext>
            </a:extLst>
          </p:cNvPr>
          <p:cNvPicPr>
            <a:picLocks noChangeAspect="1"/>
          </p:cNvPicPr>
          <p:nvPr/>
        </p:nvPicPr>
        <p:blipFill>
          <a:blip r:embed="rId7"/>
          <a:srcRect l="-403" t="28535" r="403" b="10377"/>
          <a:stretch/>
        </p:blipFill>
        <p:spPr>
          <a:xfrm>
            <a:off x="1845790" y="112215"/>
            <a:ext cx="2379336" cy="1448958"/>
          </a:xfrm>
          <a:prstGeom prst="rect">
            <a:avLst/>
          </a:prstGeom>
        </p:spPr>
      </p:pic>
    </p:spTree>
    <p:extLst>
      <p:ext uri="{BB962C8B-B14F-4D97-AF65-F5344CB8AC3E}">
        <p14:creationId xmlns:p14="http://schemas.microsoft.com/office/powerpoint/2010/main" val="1580947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AC018AE5-E7C7-47D7-8B33-ADD9D57C1037}"/>
  <p:tag name="ISPRING_RESOURCE_FOLDER" val="D:\KẾ HOẠCH BÀI DẠY\KHTN 7 sinh\Thao giảng\"/>
  <p:tag name="ISPRING_PRESENTATION_PATH" val="D:\KẾ HOẠCH BÀI DẠY\KHTN 7 sinh\Thao giảng.pptx"/>
  <p:tag name="ISPRING_PROJECT_VERSION" val="9.3"/>
  <p:tag name="ISPRING_PROJECT_FOLDER_UPDATED" val="1"/>
  <p:tag name="ISPRING_SCREEN_RECS_UPDATED" val="D:\KẾ HOẠCH BÀI DẠY\KHTN 7 sinh\Thao giảng\"/>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TotalTime>
  <Words>1440</Words>
  <Application>Microsoft Office PowerPoint</Application>
  <PresentationFormat>Widescreen</PresentationFormat>
  <Paragraphs>121</Paragraphs>
  <Slides>29</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Adigiana Toybox</vt:lpstr>
      <vt:lpstr>Arial</vt:lpstr>
      <vt:lpstr>Calibri</vt:lpstr>
      <vt:lpstr>Calibri Light</vt:lpstr>
      <vt:lpstr>Cambria</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PITVN Community</cp:lastModifiedBy>
  <cp:revision>135</cp:revision>
  <dcterms:created xsi:type="dcterms:W3CDTF">2022-10-12T13:48:00Z</dcterms:created>
  <dcterms:modified xsi:type="dcterms:W3CDTF">2025-03-21T04:34:59Z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9C953D55AFA540A5B75C6BEBF33564E0</vt:lpwstr>
  </property>
  <property fmtid="{D5CDD505-2E9C-101B-9397-08002B2CF9AE}" pid="3" name="KSOProductBuildVer">
    <vt:lpwstr>1033-11.2.0.11537</vt:lpwstr>
  </property>
</Properties>
</file>