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7" r:id="rId3"/>
    <p:sldId id="292" r:id="rId4"/>
    <p:sldId id="258" r:id="rId5"/>
    <p:sldId id="259" r:id="rId6"/>
    <p:sldId id="294" r:id="rId7"/>
    <p:sldId id="295" r:id="rId8"/>
    <p:sldId id="296" r:id="rId9"/>
    <p:sldId id="313" r:id="rId10"/>
    <p:sldId id="261" r:id="rId11"/>
    <p:sldId id="262" r:id="rId12"/>
    <p:sldId id="263" r:id="rId13"/>
    <p:sldId id="270" r:id="rId14"/>
    <p:sldId id="264" r:id="rId15"/>
    <p:sldId id="315" r:id="rId16"/>
    <p:sldId id="314" r:id="rId17"/>
    <p:sldId id="265" r:id="rId18"/>
    <p:sldId id="316" r:id="rId19"/>
    <p:sldId id="267" r:id="rId20"/>
    <p:sldId id="317" r:id="rId21"/>
    <p:sldId id="274" r:id="rId22"/>
    <p:sldId id="318" r:id="rId23"/>
    <p:sldId id="278" r:id="rId24"/>
    <p:sldId id="279" r:id="rId25"/>
    <p:sldId id="280" r:id="rId26"/>
    <p:sldId id="281" r:id="rId27"/>
    <p:sldId id="282" r:id="rId28"/>
    <p:sldId id="283" r:id="rId29"/>
    <p:sldId id="288"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4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9" d="100"/>
          <a:sy n="79" d="100"/>
        </p:scale>
        <p:origin x="-36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6F220164-A140-5449-62FC-67B0B1FFFEDB}"/>
              </a:ext>
            </a:extLst>
          </p:cNvPr>
          <p:cNvSpPr>
            <a:spLocks noGrp="1"/>
          </p:cNvSpPr>
          <p:nvPr>
            <p:ph type="pic" idx="1"/>
          </p:nvPr>
        </p:nvSpPr>
        <p:spPr>
          <a:xfrm>
            <a:off x="5183188" y="1074509"/>
            <a:ext cx="6328678" cy="5137605"/>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29D7E41-6E4C-77BE-EB2A-CE04F1E23C1D}"/>
              </a:ext>
            </a:extLst>
          </p:cNvPr>
          <p:cNvSpPr>
            <a:spLocks noGrp="1"/>
          </p:cNvSpPr>
          <p:nvPr>
            <p:ph type="body" sz="half" idx="2"/>
          </p:nvPr>
        </p:nvSpPr>
        <p:spPr>
          <a:xfrm>
            <a:off x="623661" y="1727651"/>
            <a:ext cx="4340225" cy="4426817"/>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CB85B232-799B-7103-42F3-5FA344697EF7}"/>
              </a:ext>
            </a:extLst>
          </p:cNvPr>
          <p:cNvSpPr>
            <a:spLocks noGrp="1"/>
          </p:cNvSpPr>
          <p:nvPr>
            <p:ph type="body" sz="quarter" idx="10" hasCustomPrompt="1"/>
          </p:nvPr>
        </p:nvSpPr>
        <p:spPr>
          <a:xfrm>
            <a:off x="623888" y="1088569"/>
            <a:ext cx="4340225" cy="508455"/>
          </a:xfrm>
        </p:spPr>
        <p:txBody>
          <a:bodyPr>
            <a:normAutofit/>
          </a:bodyPr>
          <a:lstStyle>
            <a:lvl1pPr marL="0" indent="0">
              <a:buNone/>
              <a:defRPr sz="2400" b="1">
                <a:solidFill>
                  <a:srgbClr val="0070C0"/>
                </a:solidFill>
              </a:defRPr>
            </a:lvl1pPr>
          </a:lstStyle>
          <a:p>
            <a:pPr lvl="0"/>
            <a:r>
              <a:rPr lang="en-US" dirty="0"/>
              <a:t>1. </a:t>
            </a:r>
            <a:r>
              <a:rPr lang="en-US" dirty="0" err="1"/>
              <a:t>Áp</a:t>
            </a:r>
            <a:r>
              <a:rPr lang="en-US" dirty="0"/>
              <a:t> </a:t>
            </a:r>
            <a:r>
              <a:rPr lang="en-US" dirty="0" err="1"/>
              <a:t>lực</a:t>
            </a:r>
            <a:r>
              <a:rPr lang="en-US" dirty="0"/>
              <a:t> </a:t>
            </a:r>
            <a:r>
              <a:rPr lang="en-US" dirty="0" err="1"/>
              <a:t>là</a:t>
            </a:r>
            <a:r>
              <a:rPr lang="en-US" dirty="0"/>
              <a:t> </a:t>
            </a:r>
            <a:r>
              <a:rPr lang="en-US" dirty="0" err="1"/>
              <a:t>gì</a:t>
            </a:r>
            <a:r>
              <a:rPr lang="en-US" dirty="0"/>
              <a:t>?</a:t>
            </a:r>
          </a:p>
        </p:txBody>
      </p:sp>
    </p:spTree>
    <p:extLst>
      <p:ext uri="{BB962C8B-B14F-4D97-AF65-F5344CB8AC3E}">
        <p14:creationId xmlns:p14="http://schemas.microsoft.com/office/powerpoint/2010/main" val="380575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80ACE7-B8D5-C1B5-EA38-052E253207F5}"/>
              </a:ext>
            </a:extLst>
          </p:cNvPr>
          <p:cNvSpPr>
            <a:spLocks noGrp="1"/>
          </p:cNvSpPr>
          <p:nvPr>
            <p:ph type="title"/>
          </p:nvPr>
        </p:nvSpPr>
        <p:spPr>
          <a:xfrm>
            <a:off x="838200" y="249011"/>
            <a:ext cx="10515600" cy="607332"/>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xmlns="" id="{112485CA-D045-03B7-A35C-6DFC7EB17B0E}"/>
              </a:ext>
            </a:extLst>
          </p:cNvPr>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4CCBD0E-219C-D3F2-41AF-5A63C22FDE36}"/>
              </a:ext>
            </a:extLst>
          </p:cNvPr>
          <p:cNvSpPr>
            <a:spLocks noGrp="1"/>
          </p:cNvSpPr>
          <p:nvPr>
            <p:ph type="dt" sz="half" idx="10"/>
          </p:nvPr>
        </p:nvSpPr>
        <p:spPr>
          <a:xfrm>
            <a:off x="838200" y="6356350"/>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755BB188-3C35-4353-A285-BD31F24E0463}" type="datetimeFigureOut">
              <a:rPr lang="en-US" smtClean="0"/>
              <a:pPr/>
              <a:t>10/25/2023</a:t>
            </a:fld>
            <a:endParaRPr lang="en-US"/>
          </a:p>
        </p:txBody>
      </p:sp>
      <p:sp>
        <p:nvSpPr>
          <p:cNvPr id="5" name="Footer Placeholder 4">
            <a:extLst>
              <a:ext uri="{FF2B5EF4-FFF2-40B4-BE49-F238E27FC236}">
                <a16:creationId xmlns:a16="http://schemas.microsoft.com/office/drawing/2014/main" xmlns="" id="{496A5935-BC08-0B9A-FDF5-6C9736FFEA4E}"/>
              </a:ext>
            </a:extLst>
          </p:cNvPr>
          <p:cNvSpPr>
            <a:spLocks noGrp="1"/>
          </p:cNvSpPr>
          <p:nvPr>
            <p:ph type="ftr" sz="quarter" idx="11"/>
          </p:nvPr>
        </p:nvSpPr>
        <p:spPr>
          <a:xfrm>
            <a:off x="4038600" y="6356350"/>
            <a:ext cx="41148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a:extLst>
              <a:ext uri="{FF2B5EF4-FFF2-40B4-BE49-F238E27FC236}">
                <a16:creationId xmlns:a16="http://schemas.microsoft.com/office/drawing/2014/main" xmlns="" id="{74D2A98C-B4F4-8256-AD4E-C06FDA548A43}"/>
              </a:ext>
            </a:extLst>
          </p:cNvPr>
          <p:cNvSpPr>
            <a:spLocks noGrp="1"/>
          </p:cNvSpPr>
          <p:nvPr>
            <p:ph type="sldNum" sz="quarter" idx="12"/>
          </p:nvPr>
        </p:nvSpPr>
        <p:spPr>
          <a:xfrm>
            <a:off x="8610600" y="6356350"/>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37E6D4C9-3D8F-4A5C-83CD-5EF173EF4385}" type="slidenum">
              <a:rPr lang="en-US" smtClean="0"/>
              <a:pPr/>
              <a:t>‹#›</a:t>
            </a:fld>
            <a:endParaRPr lang="en-US"/>
          </a:p>
        </p:txBody>
      </p:sp>
    </p:spTree>
    <p:extLst>
      <p:ext uri="{BB962C8B-B14F-4D97-AF65-F5344CB8AC3E}">
        <p14:creationId xmlns:p14="http://schemas.microsoft.com/office/powerpoint/2010/main" val="30994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8757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AA6DFA01-5336-427B-B42D-779AD421A941}"/>
              </a:ext>
            </a:extLst>
          </p:cNvPr>
          <p:cNvSpPr>
            <a:spLocks noGrp="1"/>
          </p:cNvSpPr>
          <p:nvPr>
            <p:ph type="dt" sz="half" idx="10"/>
          </p:nvPr>
        </p:nvSpPr>
        <p:spPr/>
        <p:txBody>
          <a:bodyPr/>
          <a:lstStyle>
            <a:lvl1pPr>
              <a:defRPr/>
            </a:lvl1pPr>
          </a:lstStyle>
          <a:p>
            <a:pPr>
              <a:defRPr/>
            </a:pPr>
            <a:fld id="{CD77109E-F791-4202-9B42-9453E8723504}" type="datetimeFigureOut">
              <a:rPr lang="en-US"/>
              <a:pPr>
                <a:defRPr/>
              </a:pPr>
              <a:t>10/25/2023</a:t>
            </a:fld>
            <a:endParaRPr lang="en-US"/>
          </a:p>
        </p:txBody>
      </p:sp>
      <p:sp>
        <p:nvSpPr>
          <p:cNvPr id="5" name="Footer Placeholder 4">
            <a:extLst>
              <a:ext uri="{FF2B5EF4-FFF2-40B4-BE49-F238E27FC236}">
                <a16:creationId xmlns:a16="http://schemas.microsoft.com/office/drawing/2014/main" xmlns="" id="{B8B7D543-7F67-4F52-936A-23F8E35F0B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9F977F4-1375-4C4C-955A-5FC31FF1C5E4}"/>
              </a:ext>
            </a:extLst>
          </p:cNvPr>
          <p:cNvSpPr>
            <a:spLocks noGrp="1"/>
          </p:cNvSpPr>
          <p:nvPr>
            <p:ph type="sldNum" sz="quarter" idx="12"/>
          </p:nvPr>
        </p:nvSpPr>
        <p:spPr/>
        <p:txBody>
          <a:bodyPr/>
          <a:lstStyle>
            <a:lvl1pPr>
              <a:defRPr/>
            </a:lvl1pPr>
          </a:lstStyle>
          <a:p>
            <a:pPr>
              <a:defRPr/>
            </a:pPr>
            <a:fld id="{23BB9F4B-8B27-44BD-9221-3BF908DE3495}" type="slidenum">
              <a:rPr lang="en-US" altLang="en-US"/>
              <a:pPr>
                <a:defRPr/>
              </a:pPr>
              <a:t>‹#›</a:t>
            </a:fld>
            <a:endParaRPr lang="en-US" altLang="en-US"/>
          </a:p>
        </p:txBody>
      </p:sp>
    </p:spTree>
    <p:extLst>
      <p:ext uri="{BB962C8B-B14F-4D97-AF65-F5344CB8AC3E}">
        <p14:creationId xmlns:p14="http://schemas.microsoft.com/office/powerpoint/2010/main" val="148696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6F220164-A140-5449-62FC-67B0B1FFFEDB}"/>
              </a:ext>
            </a:extLst>
          </p:cNvPr>
          <p:cNvSpPr>
            <a:spLocks noGrp="1"/>
          </p:cNvSpPr>
          <p:nvPr>
            <p:ph type="pic" idx="1"/>
          </p:nvPr>
        </p:nvSpPr>
        <p:spPr>
          <a:xfrm>
            <a:off x="5805714" y="1727651"/>
            <a:ext cx="5706152" cy="4484463"/>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29D7E41-6E4C-77BE-EB2A-CE04F1E23C1D}"/>
              </a:ext>
            </a:extLst>
          </p:cNvPr>
          <p:cNvSpPr>
            <a:spLocks noGrp="1"/>
          </p:cNvSpPr>
          <p:nvPr>
            <p:ph type="body" sz="half" idx="2"/>
          </p:nvPr>
        </p:nvSpPr>
        <p:spPr>
          <a:xfrm>
            <a:off x="680134" y="1727651"/>
            <a:ext cx="4283752" cy="4426817"/>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a:extLst>
              <a:ext uri="{FF2B5EF4-FFF2-40B4-BE49-F238E27FC236}">
                <a16:creationId xmlns:a16="http://schemas.microsoft.com/office/drawing/2014/main" xmlns="" id="{CE828501-3FAB-7B58-EB97-07591DD36BD5}"/>
              </a:ext>
            </a:extLst>
          </p:cNvPr>
          <p:cNvSpPr txBox="1">
            <a:spLocks/>
          </p:cNvSpPr>
          <p:nvPr userDrawn="1"/>
        </p:nvSpPr>
        <p:spPr>
          <a:xfrm>
            <a:off x="631372" y="202180"/>
            <a:ext cx="10929257" cy="6396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15000"/>
              </a:lnSpc>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15: ÁP SUẤT TRÊN MỘT BỀ MẶT</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xmlns="" id="{EDA4477B-B8B3-EA84-CFF6-24A0826005E3}"/>
              </a:ext>
            </a:extLst>
          </p:cNvPr>
          <p:cNvSpPr>
            <a:spLocks noGrp="1"/>
          </p:cNvSpPr>
          <p:nvPr>
            <p:ph type="title" hasCustomPrompt="1"/>
          </p:nvPr>
        </p:nvSpPr>
        <p:spPr>
          <a:xfrm>
            <a:off x="680134" y="1074509"/>
            <a:ext cx="8463866" cy="536577"/>
          </a:xfrm>
          <a:prstGeom prst="rect">
            <a:avLst/>
          </a:prstGeom>
        </p:spPr>
        <p:txBody>
          <a:bodyPr anchor="t">
            <a:normAutofit/>
          </a:bodyPr>
          <a:lstStyle>
            <a:lvl1pPr algn="l">
              <a:defRPr sz="2400" b="1">
                <a:solidFill>
                  <a:schemeClr val="accent1"/>
                </a:solidFill>
                <a:latin typeface="Times New Roman" panose="02020603050405020304" pitchFamily="18" charset="0"/>
                <a:cs typeface="Times New Roman" panose="02020603050405020304" pitchFamily="18" charset="0"/>
              </a:defRPr>
            </a:lvl1pPr>
          </a:lstStyle>
          <a:p>
            <a:r>
              <a:rPr lang="en-US" dirty="0"/>
              <a:t>2. </a:t>
            </a:r>
            <a:r>
              <a:rPr lang="en-US" dirty="0" err="1"/>
              <a:t>Tác</a:t>
            </a:r>
            <a:r>
              <a:rPr lang="en-US" dirty="0"/>
              <a:t> </a:t>
            </a:r>
            <a:r>
              <a:rPr lang="en-US" dirty="0" err="1"/>
              <a:t>dụng</a:t>
            </a:r>
            <a:r>
              <a:rPr lang="en-US" dirty="0"/>
              <a:t> </a:t>
            </a:r>
            <a:r>
              <a:rPr lang="en-US" dirty="0" err="1"/>
              <a:t>của</a:t>
            </a:r>
            <a:r>
              <a:rPr lang="en-US" dirty="0"/>
              <a:t> </a:t>
            </a:r>
            <a:r>
              <a:rPr lang="en-US" dirty="0" err="1"/>
              <a:t>áp</a:t>
            </a:r>
            <a:r>
              <a:rPr lang="en-US" dirty="0"/>
              <a:t> </a:t>
            </a:r>
            <a:r>
              <a:rPr lang="en-US" dirty="0" err="1"/>
              <a:t>lực</a:t>
            </a:r>
            <a:r>
              <a:rPr lang="en-US" dirty="0"/>
              <a:t> </a:t>
            </a:r>
            <a:r>
              <a:rPr lang="en-US" dirty="0" err="1"/>
              <a:t>phụ</a:t>
            </a:r>
            <a:r>
              <a:rPr lang="en-US" dirty="0"/>
              <a:t> </a:t>
            </a:r>
            <a:r>
              <a:rPr lang="en-US" dirty="0" err="1"/>
              <a:t>thuộc</a:t>
            </a:r>
            <a:r>
              <a:rPr lang="en-US" dirty="0"/>
              <a:t> </a:t>
            </a:r>
            <a:r>
              <a:rPr lang="en-US" dirty="0" err="1"/>
              <a:t>vào</a:t>
            </a:r>
            <a:r>
              <a:rPr lang="en-US" dirty="0"/>
              <a:t> </a:t>
            </a:r>
            <a:r>
              <a:rPr lang="en-US" dirty="0" err="1"/>
              <a:t>những</a:t>
            </a:r>
            <a:r>
              <a:rPr lang="en-US" dirty="0"/>
              <a:t> </a:t>
            </a:r>
            <a:r>
              <a:rPr lang="en-US" dirty="0" err="1"/>
              <a:t>yếu</a:t>
            </a:r>
            <a:r>
              <a:rPr lang="en-US" dirty="0"/>
              <a:t> </a:t>
            </a:r>
            <a:r>
              <a:rPr lang="en-US" dirty="0" err="1"/>
              <a:t>tố</a:t>
            </a:r>
            <a:r>
              <a:rPr lang="en-US" dirty="0"/>
              <a:t> </a:t>
            </a:r>
            <a:r>
              <a:rPr lang="en-US" dirty="0" err="1"/>
              <a:t>nào</a:t>
            </a:r>
            <a:r>
              <a:rPr lang="en-US" dirty="0"/>
              <a:t>?</a:t>
            </a:r>
          </a:p>
        </p:txBody>
      </p:sp>
    </p:spTree>
    <p:extLst>
      <p:ext uri="{BB962C8B-B14F-4D97-AF65-F5344CB8AC3E}">
        <p14:creationId xmlns:p14="http://schemas.microsoft.com/office/powerpoint/2010/main" val="308085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6F220164-A140-5449-62FC-67B0B1FFFEDB}"/>
              </a:ext>
            </a:extLst>
          </p:cNvPr>
          <p:cNvSpPr>
            <a:spLocks noGrp="1"/>
          </p:cNvSpPr>
          <p:nvPr>
            <p:ph type="pic" idx="1"/>
          </p:nvPr>
        </p:nvSpPr>
        <p:spPr>
          <a:xfrm>
            <a:off x="5515429" y="1074509"/>
            <a:ext cx="5996437" cy="5137605"/>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929D7E41-6E4C-77BE-EB2A-CE04F1E23C1D}"/>
              </a:ext>
            </a:extLst>
          </p:cNvPr>
          <p:cNvSpPr>
            <a:spLocks noGrp="1"/>
          </p:cNvSpPr>
          <p:nvPr>
            <p:ph type="body" sz="half" idx="2"/>
          </p:nvPr>
        </p:nvSpPr>
        <p:spPr>
          <a:xfrm>
            <a:off x="680134" y="1727651"/>
            <a:ext cx="4283752" cy="4426817"/>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xmlns="" id="{EDA4477B-B8B3-EA84-CFF6-24A0826005E3}"/>
              </a:ext>
            </a:extLst>
          </p:cNvPr>
          <p:cNvSpPr>
            <a:spLocks noGrp="1"/>
          </p:cNvSpPr>
          <p:nvPr>
            <p:ph type="title" hasCustomPrompt="1"/>
          </p:nvPr>
        </p:nvSpPr>
        <p:spPr>
          <a:xfrm>
            <a:off x="680134" y="1074509"/>
            <a:ext cx="3703180" cy="536577"/>
          </a:xfrm>
          <a:prstGeom prst="rect">
            <a:avLst/>
          </a:prstGeom>
        </p:spPr>
        <p:txBody>
          <a:bodyPr anchor="t">
            <a:normAutofit/>
          </a:bodyPr>
          <a:lstStyle>
            <a:lvl1pPr algn="l">
              <a:defRPr sz="2400" b="1">
                <a:solidFill>
                  <a:schemeClr val="accent1"/>
                </a:solidFill>
                <a:latin typeface="Times New Roman" panose="02020603050405020304" pitchFamily="18" charset="0"/>
                <a:cs typeface="Times New Roman" panose="02020603050405020304" pitchFamily="18" charset="0"/>
              </a:defRPr>
            </a:lvl1pPr>
          </a:lstStyle>
          <a:p>
            <a:r>
              <a:rPr lang="en-US" dirty="0"/>
              <a:t>3. </a:t>
            </a:r>
            <a:r>
              <a:rPr lang="en-US" dirty="0" err="1"/>
              <a:t>Công</a:t>
            </a:r>
            <a:r>
              <a:rPr lang="en-US" dirty="0"/>
              <a:t> </a:t>
            </a:r>
            <a:r>
              <a:rPr lang="en-US" dirty="0" err="1"/>
              <a:t>thức</a:t>
            </a:r>
            <a:r>
              <a:rPr lang="en-US" dirty="0"/>
              <a:t> </a:t>
            </a:r>
            <a:r>
              <a:rPr lang="en-US" dirty="0" err="1"/>
              <a:t>tính</a:t>
            </a:r>
            <a:r>
              <a:rPr lang="en-US" dirty="0"/>
              <a:t> </a:t>
            </a:r>
            <a:r>
              <a:rPr lang="en-US" dirty="0" err="1"/>
              <a:t>áp</a:t>
            </a:r>
            <a:r>
              <a:rPr lang="en-US" dirty="0"/>
              <a:t> </a:t>
            </a:r>
            <a:r>
              <a:rPr lang="en-US" dirty="0" err="1"/>
              <a:t>suất</a:t>
            </a:r>
            <a:r>
              <a:rPr lang="en-US" dirty="0"/>
              <a:t>.</a:t>
            </a:r>
          </a:p>
        </p:txBody>
      </p:sp>
    </p:spTree>
    <p:extLst>
      <p:ext uri="{BB962C8B-B14F-4D97-AF65-F5344CB8AC3E}">
        <p14:creationId xmlns:p14="http://schemas.microsoft.com/office/powerpoint/2010/main" val="351288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6F220164-A140-5449-62FC-67B0B1FFFEDB}"/>
              </a:ext>
            </a:extLst>
          </p:cNvPr>
          <p:cNvSpPr>
            <a:spLocks noGrp="1"/>
          </p:cNvSpPr>
          <p:nvPr>
            <p:ph type="pic" idx="1"/>
          </p:nvPr>
        </p:nvSpPr>
        <p:spPr>
          <a:xfrm>
            <a:off x="5515429" y="1727651"/>
            <a:ext cx="5996437" cy="4484463"/>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929D7E41-6E4C-77BE-EB2A-CE04F1E23C1D}"/>
              </a:ext>
            </a:extLst>
          </p:cNvPr>
          <p:cNvSpPr>
            <a:spLocks noGrp="1"/>
          </p:cNvSpPr>
          <p:nvPr>
            <p:ph type="body" sz="half" idx="2"/>
          </p:nvPr>
        </p:nvSpPr>
        <p:spPr>
          <a:xfrm>
            <a:off x="680134" y="1727651"/>
            <a:ext cx="4283752" cy="4426817"/>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xmlns="" id="{EDA4477B-B8B3-EA84-CFF6-24A0826005E3}"/>
              </a:ext>
            </a:extLst>
          </p:cNvPr>
          <p:cNvSpPr>
            <a:spLocks noGrp="1"/>
          </p:cNvSpPr>
          <p:nvPr>
            <p:ph type="title" hasCustomPrompt="1"/>
          </p:nvPr>
        </p:nvSpPr>
        <p:spPr>
          <a:xfrm>
            <a:off x="680133" y="1074509"/>
            <a:ext cx="6286723" cy="536577"/>
          </a:xfrm>
          <a:prstGeom prst="rect">
            <a:avLst/>
          </a:prstGeom>
        </p:spPr>
        <p:txBody>
          <a:bodyPr anchor="t">
            <a:normAutofit/>
          </a:bodyPr>
          <a:lstStyle>
            <a:lvl1pPr algn="l">
              <a:defRPr sz="2400" b="1">
                <a:solidFill>
                  <a:schemeClr val="accent1"/>
                </a:solidFill>
                <a:latin typeface="Times New Roman" panose="02020603050405020304" pitchFamily="18" charset="0"/>
                <a:cs typeface="Times New Roman" panose="02020603050405020304" pitchFamily="18" charset="0"/>
              </a:defRPr>
            </a:lvl1pPr>
          </a:lstStyle>
          <a:p>
            <a:r>
              <a:rPr lang="en-US" dirty="0"/>
              <a:t>4. </a:t>
            </a:r>
            <a:r>
              <a:rPr lang="en-US" dirty="0" err="1"/>
              <a:t>Công</a:t>
            </a:r>
            <a:r>
              <a:rPr lang="en-US" dirty="0"/>
              <a:t> </a:t>
            </a:r>
            <a:r>
              <a:rPr lang="en-US" dirty="0" err="1"/>
              <a:t>dụng</a:t>
            </a:r>
            <a:r>
              <a:rPr lang="en-US" dirty="0"/>
              <a:t> </a:t>
            </a:r>
            <a:r>
              <a:rPr lang="en-US" dirty="0" err="1"/>
              <a:t>của</a:t>
            </a:r>
            <a:r>
              <a:rPr lang="en-US" dirty="0"/>
              <a:t> </a:t>
            </a:r>
            <a:r>
              <a:rPr lang="en-US" dirty="0" err="1"/>
              <a:t>việc</a:t>
            </a:r>
            <a:r>
              <a:rPr lang="en-US" dirty="0"/>
              <a:t> tang </a:t>
            </a:r>
            <a:r>
              <a:rPr lang="en-US" dirty="0" err="1"/>
              <a:t>giảm</a:t>
            </a:r>
            <a:r>
              <a:rPr lang="en-US" dirty="0"/>
              <a:t> </a:t>
            </a:r>
            <a:r>
              <a:rPr lang="en-US" dirty="0" err="1"/>
              <a:t>áp</a:t>
            </a:r>
            <a:r>
              <a:rPr lang="en-US" dirty="0"/>
              <a:t> </a:t>
            </a:r>
            <a:r>
              <a:rPr lang="en-US" dirty="0" err="1"/>
              <a:t>suất</a:t>
            </a:r>
            <a:r>
              <a:rPr lang="en-US" dirty="0"/>
              <a:t>.</a:t>
            </a:r>
          </a:p>
        </p:txBody>
      </p:sp>
    </p:spTree>
    <p:extLst>
      <p:ext uri="{BB962C8B-B14F-4D97-AF65-F5344CB8AC3E}">
        <p14:creationId xmlns:p14="http://schemas.microsoft.com/office/powerpoint/2010/main" val="2065139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173BD-B282-300D-A4D6-BC380CF2D3A5}"/>
              </a:ext>
            </a:extLst>
          </p:cNvPr>
          <p:cNvSpPr>
            <a:spLocks noGrp="1"/>
          </p:cNvSpPr>
          <p:nvPr>
            <p:ph type="ctrTitle"/>
          </p:nvPr>
        </p:nvSpPr>
        <p:spPr>
          <a:xfrm>
            <a:off x="631371" y="1354592"/>
            <a:ext cx="10929258" cy="2387600"/>
          </a:xfrm>
          <a:prstGeom prst="rect">
            <a:avLst/>
          </a:prstGeo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xmlns="" id="{D161E0E6-68CE-C683-19D7-AAA4CBBB12AD}"/>
              </a:ext>
            </a:extLst>
          </p:cNvPr>
          <p:cNvSpPr>
            <a:spLocks noGrp="1"/>
          </p:cNvSpPr>
          <p:nvPr>
            <p:ph type="subTitle" idx="1"/>
          </p:nvPr>
        </p:nvSpPr>
        <p:spPr>
          <a:xfrm>
            <a:off x="631371" y="3892323"/>
            <a:ext cx="10929258"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965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C7DC70A-119E-A7B4-F3F3-FCECAA5BAE85}"/>
              </a:ext>
            </a:extLst>
          </p:cNvPr>
          <p:cNvSpPr>
            <a:spLocks noGrp="1"/>
          </p:cNvSpPr>
          <p:nvPr>
            <p:ph idx="1"/>
          </p:nvPr>
        </p:nvSpPr>
        <p:spPr>
          <a:xfrm>
            <a:off x="624113" y="1364343"/>
            <a:ext cx="10929257" cy="5128531"/>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738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2C5498-4A9D-1DD5-01EF-5E2D7EF8DD45}"/>
              </a:ext>
            </a:extLst>
          </p:cNvPr>
          <p:cNvSpPr>
            <a:spLocks noGrp="1"/>
          </p:cNvSpPr>
          <p:nvPr>
            <p:ph type="title"/>
          </p:nvPr>
        </p:nvSpPr>
        <p:spPr>
          <a:xfrm>
            <a:off x="624113" y="1114653"/>
            <a:ext cx="10931074" cy="2852737"/>
          </a:xfrm>
          <a:prstGeom prst="rect">
            <a:avLst/>
          </a:prstGeom>
        </p:spPr>
        <p:txBody>
          <a:bodyPr anchor="b"/>
          <a:lstStyle>
            <a:lvl1pPr>
              <a:defRPr sz="60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B4E9A9DE-89C7-B65B-05D2-C824D5F20CD8}"/>
              </a:ext>
            </a:extLst>
          </p:cNvPr>
          <p:cNvSpPr>
            <a:spLocks noGrp="1"/>
          </p:cNvSpPr>
          <p:nvPr>
            <p:ph type="body" idx="1"/>
          </p:nvPr>
        </p:nvSpPr>
        <p:spPr>
          <a:xfrm>
            <a:off x="624113" y="4589463"/>
            <a:ext cx="10931074"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481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1BA0FCE-D14C-5A59-39CA-CBF23941BC07}"/>
              </a:ext>
            </a:extLst>
          </p:cNvPr>
          <p:cNvSpPr>
            <a:spLocks noGrp="1"/>
          </p:cNvSpPr>
          <p:nvPr>
            <p:ph type="body" idx="1"/>
          </p:nvPr>
        </p:nvSpPr>
        <p:spPr>
          <a:xfrm>
            <a:off x="622078" y="1173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12EDB1FB-D5EC-39EC-4968-D6395AFDEA54}"/>
              </a:ext>
            </a:extLst>
          </p:cNvPr>
          <p:cNvSpPr>
            <a:spLocks noGrp="1"/>
          </p:cNvSpPr>
          <p:nvPr>
            <p:ph sz="half" idx="2"/>
          </p:nvPr>
        </p:nvSpPr>
        <p:spPr>
          <a:xfrm>
            <a:off x="622078" y="2229303"/>
            <a:ext cx="5157787" cy="393926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4FBC550B-A81E-8F59-C852-18C3ABF43D15}"/>
              </a:ext>
            </a:extLst>
          </p:cNvPr>
          <p:cNvSpPr>
            <a:spLocks noGrp="1"/>
          </p:cNvSpPr>
          <p:nvPr>
            <p:ph type="body" sz="quarter" idx="3"/>
          </p:nvPr>
        </p:nvSpPr>
        <p:spPr>
          <a:xfrm>
            <a:off x="6288312" y="1173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1750AE5-D5BD-4385-8119-2F9471DA52E5}"/>
              </a:ext>
            </a:extLst>
          </p:cNvPr>
          <p:cNvSpPr>
            <a:spLocks noGrp="1"/>
          </p:cNvSpPr>
          <p:nvPr>
            <p:ph sz="quarter" idx="4"/>
          </p:nvPr>
        </p:nvSpPr>
        <p:spPr>
          <a:xfrm>
            <a:off x="6288312" y="2229303"/>
            <a:ext cx="5183188" cy="393926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825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12FF34-6E54-0980-E440-556478159F63}"/>
              </a:ext>
            </a:extLst>
          </p:cNvPr>
          <p:cNvSpPr>
            <a:spLocks noGrp="1"/>
          </p:cNvSpPr>
          <p:nvPr>
            <p:ph type="title"/>
          </p:nvPr>
        </p:nvSpPr>
        <p:spPr>
          <a:xfrm>
            <a:off x="680134" y="1074509"/>
            <a:ext cx="4283752" cy="1055460"/>
          </a:xfrm>
          <a:prstGeom prst="rect">
            <a:avLst/>
          </a:prstGeom>
        </p:spPr>
        <p:txBody>
          <a:bodyPr anchor="b"/>
          <a:lstStyle>
            <a:lvl1pPr>
              <a:defRPr sz="32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Picture Placeholder 2">
            <a:extLst>
              <a:ext uri="{FF2B5EF4-FFF2-40B4-BE49-F238E27FC236}">
                <a16:creationId xmlns:a16="http://schemas.microsoft.com/office/drawing/2014/main" xmlns="" id="{6F220164-A140-5449-62FC-67B0B1FFFEDB}"/>
              </a:ext>
            </a:extLst>
          </p:cNvPr>
          <p:cNvSpPr>
            <a:spLocks noGrp="1"/>
          </p:cNvSpPr>
          <p:nvPr>
            <p:ph type="pic" idx="1"/>
          </p:nvPr>
        </p:nvSpPr>
        <p:spPr>
          <a:xfrm>
            <a:off x="5183188" y="1074509"/>
            <a:ext cx="6328678" cy="5137605"/>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29D7E41-6E4C-77BE-EB2A-CE04F1E23C1D}"/>
              </a:ext>
            </a:extLst>
          </p:cNvPr>
          <p:cNvSpPr>
            <a:spLocks noGrp="1"/>
          </p:cNvSpPr>
          <p:nvPr>
            <p:ph type="body" sz="half" idx="2"/>
          </p:nvPr>
        </p:nvSpPr>
        <p:spPr>
          <a:xfrm>
            <a:off x="680134" y="2293254"/>
            <a:ext cx="4283752" cy="3861214"/>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799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376793E-74BB-D181-F00E-B2F7D33758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xmlns="" id="{92E333AF-A57E-FB9E-F4E6-CF7C4A59F39D}"/>
              </a:ext>
            </a:extLst>
          </p:cNvPr>
          <p:cNvSpPr txBox="1">
            <a:spLocks/>
          </p:cNvSpPr>
          <p:nvPr userDrawn="1"/>
        </p:nvSpPr>
        <p:spPr>
          <a:xfrm>
            <a:off x="631372" y="202180"/>
            <a:ext cx="10929257" cy="6396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15000"/>
              </a:lnSpc>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15: ÁP SUẤT TRÊN MỘT BỀ MẶT</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8015310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50" r:id="rId6"/>
    <p:sldLayoutId id="2147483651" r:id="rId7"/>
    <p:sldLayoutId id="2147483653" r:id="rId8"/>
    <p:sldLayoutId id="2147483657" r:id="rId9"/>
    <p:sldLayoutId id="2147483658" r:id="rId10"/>
    <p:sldLayoutId id="2147483664" r:id="rId11"/>
    <p:sldLayoutId id="2147483665" r:id="rId12"/>
  </p:sldLayoutIdLst>
  <p:txStyles>
    <p:titleStyle>
      <a:lvl1pPr algn="ctr" defTabSz="914400" rtl="0" eaLnBrk="1" latinLnBrk="0" hangingPunct="1">
        <a:lnSpc>
          <a:spcPct val="90000"/>
        </a:lnSpc>
        <a:spcBef>
          <a:spcPct val="0"/>
        </a:spcBef>
        <a:buNone/>
        <a:defRPr sz="28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2.wav"/><Relationship Id="rId7" Type="http://schemas.openxmlformats.org/officeDocument/2006/relationships/image" Target="../media/image32.svg"/><Relationship Id="rId12"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11.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30.sv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slide" Target="slide17.xml"/></Relationships>
</file>

<file path=ppt/slides/_rels/slide24.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33.png"/><Relationship Id="rId7" Type="http://schemas.openxmlformats.org/officeDocument/2006/relationships/image" Target="../media/image30.png"/><Relationship Id="rId2" Type="http://schemas.openxmlformats.org/officeDocument/2006/relationships/audio" Target="../media/audio2.wav"/><Relationship Id="rId1" Type="http://schemas.openxmlformats.org/officeDocument/2006/relationships/slideLayout" Target="../slideLayouts/slideLayout11.xml"/><Relationship Id="rId6" Type="http://schemas.openxmlformats.org/officeDocument/2006/relationships/image" Target="../media/image32.svg"/><Relationship Id="rId11" Type="http://schemas.microsoft.com/office/2007/relationships/hdphoto" Target="../media/hdphoto3.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30.sv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svg"/><Relationship Id="rId7" Type="http://schemas.openxmlformats.org/officeDocument/2006/relationships/slide" Target="slide17.xml"/><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32.svg"/><Relationship Id="rId10" Type="http://schemas.microsoft.com/office/2007/relationships/hdphoto" Target="../media/hdphoto3.wdp"/><Relationship Id="rId4" Type="http://schemas.openxmlformats.org/officeDocument/2006/relationships/image" Target="../media/image29.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svg"/><Relationship Id="rId7" Type="http://schemas.openxmlformats.org/officeDocument/2006/relationships/slide" Target="slide17.xml"/><Relationship Id="rId2" Type="http://schemas.openxmlformats.org/officeDocument/2006/relationships/image" Target="../media/image35.pn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32.svg"/><Relationship Id="rId10" Type="http://schemas.microsoft.com/office/2007/relationships/hdphoto" Target="../media/hdphoto3.wdp"/><Relationship Id="rId4" Type="http://schemas.openxmlformats.org/officeDocument/2006/relationships/image" Target="../media/image29.png"/><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svg"/><Relationship Id="rId7" Type="http://schemas.openxmlformats.org/officeDocument/2006/relationships/slide" Target="slide17.xml"/><Relationship Id="rId2"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32.svg"/><Relationship Id="rId10" Type="http://schemas.microsoft.com/office/2007/relationships/hdphoto" Target="../media/hdphoto3.wdp"/><Relationship Id="rId4" Type="http://schemas.openxmlformats.org/officeDocument/2006/relationships/image" Target="../media/image29.png"/><Relationship Id="rId9"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svg"/><Relationship Id="rId7" Type="http://schemas.openxmlformats.org/officeDocument/2006/relationships/slide" Target="slide17.xml"/><Relationship Id="rId2" Type="http://schemas.openxmlformats.org/officeDocument/2006/relationships/image" Target="../media/image37.pn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32.svg"/><Relationship Id="rId10" Type="http://schemas.microsoft.com/office/2007/relationships/hdphoto" Target="../media/hdphoto3.wdp"/><Relationship Id="rId4" Type="http://schemas.openxmlformats.org/officeDocument/2006/relationships/image" Target="../media/image29.pn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D:\2022_2023\GIAO%20AN%20TRINH%20CHIEU\Li%208\Untitled%20Project.mp4" TargetMode="External"/><Relationship Id="rId1" Type="http://schemas.microsoft.com/office/2007/relationships/media" Target="file:///D:\2022_2023\GIAO%20AN%20TRINH%20CHIEU\Li%208\Untitled%20Project.mp4"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72C29AF7-6680-DC47-4639-FC61FACFA918}"/>
              </a:ext>
            </a:extLst>
          </p:cNvPr>
          <p:cNvSpPr txBox="1"/>
          <p:nvPr/>
        </p:nvSpPr>
        <p:spPr>
          <a:xfrm>
            <a:off x="592034" y="1062485"/>
            <a:ext cx="3376367" cy="584775"/>
          </a:xfrm>
          <a:prstGeom prst="rect">
            <a:avLst/>
          </a:prstGeom>
          <a:solidFill>
            <a:schemeClr val="bg1"/>
          </a:solidFill>
        </p:spPr>
        <p:txBody>
          <a:bodyPr wrap="square">
            <a:spAutoFit/>
          </a:bodyPr>
          <a:lstStyle/>
          <a:p>
            <a:r>
              <a:rPr lang="en-US" sz="3200" b="1" dirty="0" err="1">
                <a:effectLst/>
                <a:latin typeface="Times New Roman" panose="02020603050405020304" pitchFamily="18" charset="0"/>
                <a:ea typeface="Segoe UI" panose="020B0502040204020203" pitchFamily="34" charset="0"/>
                <a:cs typeface="Times New Roman" panose="02020603050405020304" pitchFamily="18" charset="0"/>
              </a:rPr>
              <a:t>Mục</a:t>
            </a:r>
            <a:r>
              <a:rPr lang="en-US" sz="3200" b="1" dirty="0">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smtClean="0">
                <a:effectLst/>
                <a:latin typeface="Times New Roman" panose="02020603050405020304" pitchFamily="18" charset="0"/>
                <a:ea typeface="Segoe UI" panose="020B0502040204020203" pitchFamily="34" charset="0"/>
                <a:cs typeface="Times New Roman" panose="02020603050405020304" pitchFamily="18" charset="0"/>
              </a:rPr>
              <a:t>tiêu</a:t>
            </a:r>
            <a:r>
              <a:rPr lang="en-US" sz="3200" b="1" dirty="0" smtClean="0">
                <a:effectLst/>
                <a:latin typeface="Times New Roman" panose="02020603050405020304" pitchFamily="18" charset="0"/>
                <a:ea typeface="Segoe UI" panose="020B0502040204020203"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664362C5-8B94-451E-BC46-9CFB248BB976}"/>
              </a:ext>
            </a:extLst>
          </p:cNvPr>
          <p:cNvSpPr/>
          <p:nvPr/>
        </p:nvSpPr>
        <p:spPr>
          <a:xfrm>
            <a:off x="643946" y="1723645"/>
            <a:ext cx="10663704" cy="5847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en-US" sz="2800" b="1" dirty="0" err="1">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Phát</a:t>
            </a:r>
            <a:r>
              <a:rPr lang="en-US" sz="2800" b="1"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biểu</a:t>
            </a:r>
            <a:r>
              <a:rPr lang="en-US" sz="2800" b="1"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được</a:t>
            </a:r>
            <a:r>
              <a:rPr lang="en-US" sz="2800" b="1"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khái</a:t>
            </a:r>
            <a:r>
              <a:rPr lang="en-US" sz="2800" b="1"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niệm</a:t>
            </a:r>
            <a:r>
              <a:rPr lang="en-US" sz="2800" b="1"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về</a:t>
            </a:r>
            <a:r>
              <a:rPr lang="en-US" sz="2800" b="1"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áp</a:t>
            </a:r>
            <a:r>
              <a:rPr lang="en-US" sz="2800" b="1"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lực</a:t>
            </a:r>
            <a:r>
              <a:rPr lang="en-US" sz="2800" b="1" dirty="0">
                <a:solidFill>
                  <a:schemeClr val="tx1"/>
                </a:solidFill>
                <a:effectLst/>
                <a:latin typeface="Times New Roman" panose="02020603050405020304" pitchFamily="18" charset="0"/>
                <a:ea typeface="Segoe UI" panose="020B0502040204020203" pitchFamily="34"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Rounded Corners 8">
                <a:extLst>
                  <a:ext uri="{FF2B5EF4-FFF2-40B4-BE49-F238E27FC236}">
                    <a16:creationId xmlns:a16="http://schemas.microsoft.com/office/drawing/2014/main" xmlns="" id="{EB3E0E04-975D-43E5-974D-11418980FEC7}"/>
                  </a:ext>
                </a:extLst>
              </p:cNvPr>
              <p:cNvSpPr/>
              <p:nvPr/>
            </p:nvSpPr>
            <p:spPr>
              <a:xfrm>
                <a:off x="643945" y="2500159"/>
                <a:ext cx="10663704" cy="1329916"/>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marL="457200" indent="-457200" algn="just">
                  <a:buFont typeface="Wingdings" panose="05000000000000000000" pitchFamily="2" charset="2"/>
                  <a:buChar char="Ø"/>
                </a:pP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Dùng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dụ</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cụ</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thực</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hành</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khẳng</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định</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được</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áp</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suất</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sinh</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ra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khi</a:t>
                </a:r>
                <a:endParaRPr lang="en-US" sz="2800" b="1" dirty="0">
                  <a:solidFill>
                    <a:srgbClr val="00B050"/>
                  </a:solidFill>
                  <a:latin typeface="Times New Roman" panose="02020603050405020304" pitchFamily="18" charset="0"/>
                  <a:ea typeface="Segoe UI" panose="020B0502040204020203" pitchFamily="34" charset="0"/>
                  <a:cs typeface="Times New Roman" panose="02020603050405020304" pitchFamily="18" charset="0"/>
                </a:endParaRPr>
              </a:p>
              <a:p>
                <a:pPr algn="just"/>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có</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áp</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lực</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tác</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dụng</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lên</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một</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diện</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tích</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bề</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mặt</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áp</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suất</a:t>
                </a:r>
                <a:r>
                  <a:rPr lang="en-US" sz="2800" b="1"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 </a:t>
                </a:r>
                <a14:m>
                  <m:oMath xmlns:m="http://schemas.openxmlformats.org/officeDocument/2006/math">
                    <m:f>
                      <m:fPr>
                        <m:ctrlPr>
                          <a:rPr lang="en-US" sz="2800" b="1" i="1">
                            <a:solidFill>
                              <a:srgbClr val="00B050"/>
                            </a:solidFill>
                            <a:effectLst/>
                            <a:latin typeface="Cambria Math"/>
                            <a:ea typeface="Segoe UI" panose="020B0502040204020203" pitchFamily="34" charset="0"/>
                          </a:rPr>
                        </m:ctrlPr>
                      </m:fPr>
                      <m:num>
                        <m:r>
                          <a:rPr lang="en-US" sz="2800" b="1">
                            <a:solidFill>
                              <a:srgbClr val="00B050"/>
                            </a:solidFill>
                            <a:effectLst/>
                            <a:latin typeface="Cambria Math" panose="02040503050406030204" pitchFamily="18" charset="0"/>
                            <a:ea typeface="Segoe UI" panose="020B0502040204020203" pitchFamily="34" charset="0"/>
                          </a:rPr>
                          <m:t>á</m:t>
                        </m:r>
                        <m:r>
                          <a:rPr lang="en-US" sz="2800" b="1" i="1">
                            <a:solidFill>
                              <a:srgbClr val="00B050"/>
                            </a:solidFill>
                            <a:effectLst/>
                            <a:latin typeface="Cambria Math" panose="02040503050406030204" pitchFamily="18" charset="0"/>
                            <a:ea typeface="Segoe UI" panose="020B0502040204020203" pitchFamily="34" charset="0"/>
                          </a:rPr>
                          <m:t>𝐩</m:t>
                        </m:r>
                        <m:r>
                          <a:rPr lang="en-US" sz="2800" b="1">
                            <a:solidFill>
                              <a:srgbClr val="00B050"/>
                            </a:solidFill>
                            <a:effectLst/>
                            <a:latin typeface="Cambria Math" panose="02040503050406030204" pitchFamily="18" charset="0"/>
                            <a:ea typeface="Segoe UI" panose="020B0502040204020203" pitchFamily="34" charset="0"/>
                          </a:rPr>
                          <m:t> </m:t>
                        </m:r>
                        <m:r>
                          <a:rPr lang="en-US" sz="2800" b="1" i="1">
                            <a:solidFill>
                              <a:srgbClr val="00B050"/>
                            </a:solidFill>
                            <a:effectLst/>
                            <a:latin typeface="Cambria Math" panose="02040503050406030204" pitchFamily="18" charset="0"/>
                            <a:ea typeface="Segoe UI" panose="020B0502040204020203" pitchFamily="34" charset="0"/>
                          </a:rPr>
                          <m:t>𝐥</m:t>
                        </m:r>
                        <m:r>
                          <a:rPr lang="en-US" sz="2800" b="1">
                            <a:solidFill>
                              <a:srgbClr val="00B050"/>
                            </a:solidFill>
                            <a:effectLst/>
                            <a:latin typeface="Cambria Math" panose="02040503050406030204" pitchFamily="18" charset="0"/>
                            <a:ea typeface="Segoe UI" panose="020B0502040204020203" pitchFamily="34" charset="0"/>
                          </a:rPr>
                          <m:t>ự</m:t>
                        </m:r>
                        <m:r>
                          <a:rPr lang="en-US" sz="2800" b="1" i="1">
                            <a:solidFill>
                              <a:srgbClr val="00B050"/>
                            </a:solidFill>
                            <a:effectLst/>
                            <a:latin typeface="Cambria Math" panose="02040503050406030204" pitchFamily="18" charset="0"/>
                            <a:ea typeface="Segoe UI" panose="020B0502040204020203" pitchFamily="34" charset="0"/>
                          </a:rPr>
                          <m:t>𝐜</m:t>
                        </m:r>
                        <m:r>
                          <a:rPr lang="en-US" sz="2800" b="1">
                            <a:solidFill>
                              <a:srgbClr val="00B050"/>
                            </a:solidFill>
                            <a:effectLst/>
                            <a:latin typeface="Cambria Math" panose="02040503050406030204" pitchFamily="18" charset="0"/>
                            <a:ea typeface="Segoe UI" panose="020B0502040204020203" pitchFamily="34" charset="0"/>
                          </a:rPr>
                          <m:t> </m:t>
                        </m:r>
                      </m:num>
                      <m:den>
                        <m:r>
                          <a:rPr lang="en-US" sz="2800" b="1" i="1">
                            <a:solidFill>
                              <a:srgbClr val="00B050"/>
                            </a:solidFill>
                            <a:effectLst/>
                            <a:latin typeface="Cambria Math" panose="02040503050406030204" pitchFamily="18" charset="0"/>
                            <a:ea typeface="Segoe UI" panose="020B0502040204020203" pitchFamily="34" charset="0"/>
                          </a:rPr>
                          <m:t>𝐝𝐢</m:t>
                        </m:r>
                        <m:r>
                          <a:rPr lang="en-US" sz="2800" b="1">
                            <a:solidFill>
                              <a:srgbClr val="00B050"/>
                            </a:solidFill>
                            <a:effectLst/>
                            <a:latin typeface="Cambria Math" panose="02040503050406030204" pitchFamily="18" charset="0"/>
                            <a:ea typeface="Segoe UI" panose="020B0502040204020203" pitchFamily="34" charset="0"/>
                          </a:rPr>
                          <m:t>ệ</m:t>
                        </m:r>
                        <m:r>
                          <a:rPr lang="en-US" sz="2800" b="1" i="1">
                            <a:solidFill>
                              <a:srgbClr val="00B050"/>
                            </a:solidFill>
                            <a:effectLst/>
                            <a:latin typeface="Cambria Math" panose="02040503050406030204" pitchFamily="18" charset="0"/>
                            <a:ea typeface="Segoe UI" panose="020B0502040204020203" pitchFamily="34" charset="0"/>
                          </a:rPr>
                          <m:t>𝐧</m:t>
                        </m:r>
                        <m:r>
                          <a:rPr lang="en-US" sz="2800" b="1">
                            <a:solidFill>
                              <a:srgbClr val="00B050"/>
                            </a:solidFill>
                            <a:effectLst/>
                            <a:latin typeface="Cambria Math" panose="02040503050406030204" pitchFamily="18" charset="0"/>
                            <a:ea typeface="Segoe UI" panose="020B0502040204020203" pitchFamily="34" charset="0"/>
                          </a:rPr>
                          <m:t> </m:t>
                        </m:r>
                        <m:r>
                          <a:rPr lang="en-US" sz="2800" b="1" i="1">
                            <a:solidFill>
                              <a:srgbClr val="00B050"/>
                            </a:solidFill>
                            <a:effectLst/>
                            <a:latin typeface="Cambria Math" panose="02040503050406030204" pitchFamily="18" charset="0"/>
                            <a:ea typeface="Segoe UI" panose="020B0502040204020203" pitchFamily="34" charset="0"/>
                          </a:rPr>
                          <m:t>𝐭</m:t>
                        </m:r>
                        <m:r>
                          <a:rPr lang="en-US" sz="2800" b="1">
                            <a:solidFill>
                              <a:srgbClr val="00B050"/>
                            </a:solidFill>
                            <a:effectLst/>
                            <a:latin typeface="Cambria Math" panose="02040503050406030204" pitchFamily="18" charset="0"/>
                            <a:ea typeface="Segoe UI" panose="020B0502040204020203" pitchFamily="34" charset="0"/>
                          </a:rPr>
                          <m:t>í</m:t>
                        </m:r>
                        <m:r>
                          <a:rPr lang="en-US" sz="2800" b="1" i="1">
                            <a:solidFill>
                              <a:srgbClr val="00B050"/>
                            </a:solidFill>
                            <a:effectLst/>
                            <a:latin typeface="Cambria Math" panose="02040503050406030204" pitchFamily="18" charset="0"/>
                            <a:ea typeface="Segoe UI" panose="020B0502040204020203" pitchFamily="34" charset="0"/>
                          </a:rPr>
                          <m:t>𝐜𝐡</m:t>
                        </m:r>
                        <m:r>
                          <a:rPr lang="en-US" sz="2800" b="1">
                            <a:solidFill>
                              <a:srgbClr val="00B050"/>
                            </a:solidFill>
                            <a:effectLst/>
                            <a:latin typeface="Cambria Math" panose="02040503050406030204" pitchFamily="18" charset="0"/>
                            <a:ea typeface="Segoe UI" panose="020B0502040204020203" pitchFamily="34" charset="0"/>
                          </a:rPr>
                          <m:t> </m:t>
                        </m:r>
                        <m:r>
                          <a:rPr lang="en-US" sz="2800" b="1" i="1">
                            <a:solidFill>
                              <a:srgbClr val="00B050"/>
                            </a:solidFill>
                            <a:effectLst/>
                            <a:latin typeface="Cambria Math" panose="02040503050406030204" pitchFamily="18" charset="0"/>
                            <a:ea typeface="Segoe UI" panose="020B0502040204020203" pitchFamily="34" charset="0"/>
                          </a:rPr>
                          <m:t>𝐛</m:t>
                        </m:r>
                        <m:r>
                          <a:rPr lang="en-US" sz="2800" b="1">
                            <a:solidFill>
                              <a:srgbClr val="00B050"/>
                            </a:solidFill>
                            <a:effectLst/>
                            <a:latin typeface="Cambria Math" panose="02040503050406030204" pitchFamily="18" charset="0"/>
                            <a:ea typeface="Segoe UI" panose="020B0502040204020203" pitchFamily="34" charset="0"/>
                          </a:rPr>
                          <m:t>ề </m:t>
                        </m:r>
                        <m:r>
                          <a:rPr lang="en-US" sz="2800" b="1" i="1">
                            <a:solidFill>
                              <a:srgbClr val="00B050"/>
                            </a:solidFill>
                            <a:effectLst/>
                            <a:latin typeface="Cambria Math" panose="02040503050406030204" pitchFamily="18" charset="0"/>
                            <a:ea typeface="Segoe UI" panose="020B0502040204020203" pitchFamily="34" charset="0"/>
                          </a:rPr>
                          <m:t>𝐦</m:t>
                        </m:r>
                        <m:r>
                          <a:rPr lang="en-US" sz="2800" b="1">
                            <a:solidFill>
                              <a:srgbClr val="00B050"/>
                            </a:solidFill>
                            <a:effectLst/>
                            <a:latin typeface="Cambria Math" panose="02040503050406030204" pitchFamily="18" charset="0"/>
                            <a:ea typeface="Segoe UI" panose="020B0502040204020203" pitchFamily="34" charset="0"/>
                          </a:rPr>
                          <m:t>ặ</m:t>
                        </m:r>
                        <m:r>
                          <a:rPr lang="en-US" sz="2800" b="1" i="1">
                            <a:solidFill>
                              <a:srgbClr val="00B050"/>
                            </a:solidFill>
                            <a:effectLst/>
                            <a:latin typeface="Cambria Math" panose="02040503050406030204" pitchFamily="18" charset="0"/>
                            <a:ea typeface="Segoe UI" panose="020B0502040204020203" pitchFamily="34" charset="0"/>
                          </a:rPr>
                          <m:t>𝒕</m:t>
                        </m:r>
                      </m:den>
                    </m:f>
                  </m:oMath>
                </a14:m>
                <a:endParaRPr lang="vi-VN" sz="2400" dirty="0"/>
              </a:p>
            </p:txBody>
          </p:sp>
        </mc:Choice>
        <mc:Fallback>
          <p:sp>
            <p:nvSpPr>
              <p:cNvPr id="9" name="Rectangle: Rounded Corners 8">
                <a:extLst>
                  <a:ext uri="{FF2B5EF4-FFF2-40B4-BE49-F238E27FC236}">
                    <a16:creationId xmlns:a16="http://schemas.microsoft.com/office/drawing/2014/main" xmlns:a14="http://schemas.microsoft.com/office/drawing/2010/main" xmlns="" id="{EB3E0E04-975D-43E5-974D-11418980FEC7}"/>
                  </a:ext>
                </a:extLst>
              </p:cNvPr>
              <p:cNvSpPr>
                <a:spLocks noRot="1" noChangeAspect="1" noMove="1" noResize="1" noEditPoints="1" noAdjustHandles="1" noChangeArrowheads="1" noChangeShapeType="1" noTextEdit="1"/>
              </p:cNvSpPr>
              <p:nvPr/>
            </p:nvSpPr>
            <p:spPr>
              <a:xfrm>
                <a:off x="643945" y="2500159"/>
                <a:ext cx="10663704" cy="1329916"/>
              </a:xfrm>
              <a:prstGeom prst="roundRect">
                <a:avLst/>
              </a:prstGeom>
              <a:blipFill rotWithShape="1">
                <a:blip r:embed="rId2"/>
                <a:stretch>
                  <a:fillRect l="-571"/>
                </a:stretch>
              </a:blipFill>
            </p:spPr>
            <p:txBody>
              <a:bodyPr/>
              <a:lstStyle/>
              <a:p>
                <a:r>
                  <a:rPr lang="en-US">
                    <a:noFill/>
                  </a:rPr>
                  <a:t> </a:t>
                </a:r>
              </a:p>
            </p:txBody>
          </p:sp>
        </mc:Fallback>
      </mc:AlternateContent>
      <p:sp>
        <p:nvSpPr>
          <p:cNvPr id="14" name="Rectangle: Rounded Corners 13">
            <a:extLst>
              <a:ext uri="{FF2B5EF4-FFF2-40B4-BE49-F238E27FC236}">
                <a16:creationId xmlns:a16="http://schemas.microsoft.com/office/drawing/2014/main" xmlns="" id="{9B2B5C01-7BF8-4611-B257-8FA6769FF843}"/>
              </a:ext>
            </a:extLst>
          </p:cNvPr>
          <p:cNvSpPr/>
          <p:nvPr/>
        </p:nvSpPr>
        <p:spPr>
          <a:xfrm>
            <a:off x="643946" y="4134538"/>
            <a:ext cx="10663704" cy="69570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457200" indent="-457200">
              <a:buFont typeface="Wingdings" panose="05000000000000000000" pitchFamily="2" charset="2"/>
              <a:buChar char="Ø"/>
            </a:pPr>
            <a:r>
              <a:rPr lang="en-US" sz="2800" b="1" dirty="0" err="1">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Liệt</a:t>
            </a:r>
            <a:r>
              <a:rPr lang="en-US" sz="2800" b="1" dirty="0">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kê</a:t>
            </a:r>
            <a:r>
              <a:rPr lang="en-US" sz="2800" b="1" dirty="0">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được</a:t>
            </a:r>
            <a:r>
              <a:rPr lang="en-US" sz="2800" b="1" dirty="0">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một</a:t>
            </a:r>
            <a:r>
              <a:rPr lang="en-US" sz="2800" b="1" dirty="0">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số</a:t>
            </a:r>
            <a:r>
              <a:rPr lang="en-US" sz="2800" b="1" dirty="0">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đơn</a:t>
            </a:r>
            <a:r>
              <a:rPr lang="en-US" sz="2800" b="1" dirty="0">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vị</a:t>
            </a:r>
            <a:r>
              <a:rPr lang="en-US" sz="2800" b="1" dirty="0">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áp</a:t>
            </a:r>
            <a:r>
              <a:rPr lang="en-US" sz="2800" b="1" dirty="0">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suất</a:t>
            </a:r>
            <a:r>
              <a:rPr lang="en-US" sz="2800" b="1" dirty="0">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thông</a:t>
            </a:r>
            <a:r>
              <a:rPr lang="en-US" sz="2800" b="1" dirty="0">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Segoe UI" panose="020B0502040204020203" pitchFamily="34" charset="0"/>
                <a:cs typeface="Times New Roman" panose="02020603050405020304" pitchFamily="18" charset="0"/>
              </a:rPr>
              <a:t>dụng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xmlns="" id="{F05CD772-46B2-4A41-9909-F14C5AA97B9D}"/>
              </a:ext>
            </a:extLst>
          </p:cNvPr>
          <p:cNvSpPr/>
          <p:nvPr/>
        </p:nvSpPr>
        <p:spPr>
          <a:xfrm>
            <a:off x="643945" y="5106741"/>
            <a:ext cx="10663703" cy="1075118"/>
          </a:xfrm>
          <a:prstGeom prst="roundRect">
            <a:avLst/>
          </a:prstGeom>
          <a:solidFill>
            <a:schemeClr val="bg1"/>
          </a:solidFill>
        </p:spPr>
        <p:style>
          <a:lnRef idx="0">
            <a:schemeClr val="accent4"/>
          </a:lnRef>
          <a:fillRef idx="3">
            <a:schemeClr val="accent4"/>
          </a:fillRef>
          <a:effectRef idx="3">
            <a:schemeClr val="accent4"/>
          </a:effectRef>
          <a:fontRef idx="minor">
            <a:schemeClr val="lt1"/>
          </a:fontRef>
        </p:style>
        <p:txBody>
          <a:bodyPr rtlCol="0" anchor="ctr"/>
          <a:lstStyle/>
          <a:p>
            <a:pPr marL="457200" indent="-457200">
              <a:buFont typeface="Wingdings" panose="05000000000000000000" pitchFamily="2" charset="2"/>
              <a:buChar char="Ø"/>
            </a:pP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Thảo</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luận</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công</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dụng</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tăng</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giảm</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áp</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suất</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qua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hiện</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tượng</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thực</a:t>
            </a:r>
            <a:r>
              <a:rPr lang="en-US" sz="28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tế</a:t>
            </a:r>
            <a:endParaRPr 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84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4"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19B343C-896D-83E4-97DC-C78234161E90}"/>
              </a:ext>
            </a:extLst>
          </p:cNvPr>
          <p:cNvSpPr>
            <a:spLocks noGrp="1"/>
          </p:cNvSpPr>
          <p:nvPr>
            <p:ph type="body" sz="half" idx="2"/>
          </p:nvPr>
        </p:nvSpPr>
        <p:spPr>
          <a:xfrm>
            <a:off x="680131" y="1869153"/>
            <a:ext cx="5089603" cy="536577"/>
          </a:xfrm>
        </p:spPr>
        <p:txBody>
          <a:bodyPr>
            <a:noAutofit/>
          </a:bodyPr>
          <a:lstStyle/>
          <a:p>
            <a:pPr algn="just"/>
            <a:r>
              <a:rPr lang="en-US" sz="2800" b="1" i="1" dirty="0">
                <a:solidFill>
                  <a:srgbClr val="FF0000"/>
                </a:solidFill>
              </a:rPr>
              <a:t>* </a:t>
            </a:r>
            <a:r>
              <a:rPr lang="en-US" sz="2800" b="1" i="1" dirty="0" err="1">
                <a:solidFill>
                  <a:srgbClr val="FF0000"/>
                </a:solidFill>
              </a:rPr>
              <a:t>Kết</a:t>
            </a:r>
            <a:r>
              <a:rPr lang="en-US" sz="2800" b="1" i="1" dirty="0">
                <a:solidFill>
                  <a:srgbClr val="FF0000"/>
                </a:solidFill>
              </a:rPr>
              <a:t> </a:t>
            </a:r>
            <a:r>
              <a:rPr lang="en-US" sz="2800" b="1" i="1" dirty="0" err="1">
                <a:solidFill>
                  <a:srgbClr val="FF0000"/>
                </a:solidFill>
              </a:rPr>
              <a:t>quả</a:t>
            </a:r>
            <a:r>
              <a:rPr lang="en-US" sz="2800" b="1" i="1" dirty="0">
                <a:solidFill>
                  <a:srgbClr val="FF0000"/>
                </a:solidFill>
              </a:rPr>
              <a:t> </a:t>
            </a:r>
            <a:r>
              <a:rPr lang="en-US" sz="2800" b="1" i="1" dirty="0" err="1">
                <a:solidFill>
                  <a:srgbClr val="FF0000"/>
                </a:solidFill>
              </a:rPr>
              <a:t>Thí</a:t>
            </a:r>
            <a:r>
              <a:rPr lang="en-US" sz="2800" b="1" i="1" dirty="0">
                <a:solidFill>
                  <a:srgbClr val="FF0000"/>
                </a:solidFill>
              </a:rPr>
              <a:t> </a:t>
            </a:r>
            <a:r>
              <a:rPr lang="en-US" sz="2800" b="1" i="1" dirty="0" err="1">
                <a:solidFill>
                  <a:srgbClr val="FF0000"/>
                </a:solidFill>
              </a:rPr>
              <a:t>nghiệm</a:t>
            </a:r>
            <a:r>
              <a:rPr lang="en-US" sz="2800" b="1" i="1" dirty="0">
                <a:solidFill>
                  <a:srgbClr val="FF0000"/>
                </a:solidFill>
              </a:rPr>
              <a:t>:</a:t>
            </a:r>
          </a:p>
        </p:txBody>
      </p:sp>
      <p:sp>
        <p:nvSpPr>
          <p:cNvPr id="4" name="Title 3">
            <a:extLst>
              <a:ext uri="{FF2B5EF4-FFF2-40B4-BE49-F238E27FC236}">
                <a16:creationId xmlns:a16="http://schemas.microsoft.com/office/drawing/2014/main" xmlns="" id="{B8440795-A4F4-A006-592A-E5AB4D8BADEC}"/>
              </a:ext>
            </a:extLst>
          </p:cNvPr>
          <p:cNvSpPr>
            <a:spLocks noGrp="1"/>
          </p:cNvSpPr>
          <p:nvPr>
            <p:ph type="title"/>
          </p:nvPr>
        </p:nvSpPr>
        <p:spPr>
          <a:xfrm>
            <a:off x="680134" y="804118"/>
            <a:ext cx="8463866" cy="536577"/>
          </a:xfrm>
        </p:spPr>
        <p:txBody>
          <a:bodyPr>
            <a:normAutofit fontScale="90000"/>
          </a:bodyPr>
          <a:lstStyle/>
          <a:p>
            <a:r>
              <a:rPr lang="en-US" sz="2800" dirty="0"/>
              <a:t>2. </a:t>
            </a:r>
            <a:r>
              <a:rPr lang="en-US" sz="2800" dirty="0" err="1"/>
              <a:t>Tác</a:t>
            </a:r>
            <a:r>
              <a:rPr lang="en-US" sz="2800" dirty="0"/>
              <a:t> </a:t>
            </a:r>
            <a:r>
              <a:rPr lang="en-US" sz="2800" dirty="0" err="1"/>
              <a:t>dụng</a:t>
            </a:r>
            <a:r>
              <a:rPr lang="en-US" sz="2800" dirty="0"/>
              <a:t> </a:t>
            </a:r>
            <a:r>
              <a:rPr lang="en-US" sz="2800" dirty="0" err="1"/>
              <a:t>của</a:t>
            </a:r>
            <a:r>
              <a:rPr lang="en-US" sz="2800" dirty="0"/>
              <a:t> </a:t>
            </a:r>
            <a:r>
              <a:rPr lang="en-US" sz="2800" dirty="0" err="1"/>
              <a:t>áp</a:t>
            </a:r>
            <a:r>
              <a:rPr lang="en-US" sz="2800" dirty="0"/>
              <a:t> </a:t>
            </a:r>
            <a:r>
              <a:rPr lang="en-US" sz="2800" dirty="0" err="1"/>
              <a:t>lực</a:t>
            </a:r>
            <a:r>
              <a:rPr lang="en-US" sz="2800" dirty="0"/>
              <a:t> </a:t>
            </a:r>
            <a:r>
              <a:rPr lang="en-US" sz="2800" dirty="0" err="1"/>
              <a:t>phụ</a:t>
            </a:r>
            <a:r>
              <a:rPr lang="en-US" sz="2800" dirty="0"/>
              <a:t> </a:t>
            </a:r>
            <a:r>
              <a:rPr lang="en-US" sz="2800" dirty="0" err="1"/>
              <a:t>thuộc</a:t>
            </a:r>
            <a:r>
              <a:rPr lang="en-US" sz="2800" dirty="0"/>
              <a:t> </a:t>
            </a:r>
            <a:r>
              <a:rPr lang="en-US" sz="2800" dirty="0" err="1"/>
              <a:t>vào</a:t>
            </a:r>
            <a:r>
              <a:rPr lang="en-US" sz="2800" dirty="0"/>
              <a:t> </a:t>
            </a:r>
            <a:r>
              <a:rPr lang="en-US" sz="2800" dirty="0" err="1"/>
              <a:t>những</a:t>
            </a:r>
            <a:r>
              <a:rPr lang="en-US" sz="2800" dirty="0"/>
              <a:t> </a:t>
            </a:r>
            <a:r>
              <a:rPr lang="en-US" sz="2800" dirty="0" err="1"/>
              <a:t>yêu</a:t>
            </a:r>
            <a:r>
              <a:rPr lang="en-US" sz="2800" dirty="0"/>
              <a:t> </a:t>
            </a:r>
            <a:r>
              <a:rPr lang="en-US" sz="2800" dirty="0" err="1"/>
              <a:t>tố</a:t>
            </a:r>
            <a:r>
              <a:rPr lang="en-US" sz="2800" dirty="0"/>
              <a:t> </a:t>
            </a:r>
            <a:r>
              <a:rPr lang="en-US" sz="2800" dirty="0" err="1"/>
              <a:t>nào</a:t>
            </a:r>
            <a:r>
              <a:rPr lang="en-US" sz="2800" dirty="0"/>
              <a:t>? </a:t>
            </a:r>
          </a:p>
        </p:txBody>
      </p:sp>
      <p:pic>
        <p:nvPicPr>
          <p:cNvPr id="7" name="Picture 6">
            <a:extLst>
              <a:ext uri="{FF2B5EF4-FFF2-40B4-BE49-F238E27FC236}">
                <a16:creationId xmlns:a16="http://schemas.microsoft.com/office/drawing/2014/main" xmlns="" id="{633D49DC-CF4A-FF05-31D4-C621210FB0AA}"/>
              </a:ext>
            </a:extLst>
          </p:cNvPr>
          <p:cNvPicPr>
            <a:picLocks noChangeAspect="1"/>
          </p:cNvPicPr>
          <p:nvPr/>
        </p:nvPicPr>
        <p:blipFill>
          <a:blip r:embed="rId2"/>
          <a:stretch>
            <a:fillRect/>
          </a:stretch>
        </p:blipFill>
        <p:spPr>
          <a:xfrm>
            <a:off x="5909928" y="1411016"/>
            <a:ext cx="5968529" cy="2227716"/>
          </a:xfrm>
          <a:prstGeom prst="rect">
            <a:avLst/>
          </a:prstGeom>
        </p:spPr>
      </p:pic>
      <p:graphicFrame>
        <p:nvGraphicFramePr>
          <p:cNvPr id="9" name="Table 8">
            <a:extLst>
              <a:ext uri="{FF2B5EF4-FFF2-40B4-BE49-F238E27FC236}">
                <a16:creationId xmlns:a16="http://schemas.microsoft.com/office/drawing/2014/main" xmlns="" id="{243381C7-A7DA-A8AF-0D3E-B739BB38ECDF}"/>
              </a:ext>
            </a:extLst>
          </p:cNvPr>
          <p:cNvGraphicFramePr>
            <a:graphicFrameLocks noGrp="1"/>
          </p:cNvGraphicFramePr>
          <p:nvPr>
            <p:extLst>
              <p:ext uri="{D42A27DB-BD31-4B8C-83A1-F6EECF244321}">
                <p14:modId xmlns:p14="http://schemas.microsoft.com/office/powerpoint/2010/main" val="2542937833"/>
              </p:ext>
            </p:extLst>
          </p:nvPr>
        </p:nvGraphicFramePr>
        <p:xfrm>
          <a:off x="1677995" y="3914530"/>
          <a:ext cx="8463866" cy="1522017"/>
        </p:xfrm>
        <a:graphic>
          <a:graphicData uri="http://schemas.openxmlformats.org/drawingml/2006/table">
            <a:tbl>
              <a:tblPr firstRow="1" firstCol="1" bandRow="1">
                <a:tableStyleId>{B301B821-A1FF-4177-AEE7-76D212191A09}</a:tableStyleId>
              </a:tblPr>
              <a:tblGrid>
                <a:gridCol w="2820680">
                  <a:extLst>
                    <a:ext uri="{9D8B030D-6E8A-4147-A177-3AD203B41FA5}">
                      <a16:colId xmlns:a16="http://schemas.microsoft.com/office/drawing/2014/main" xmlns="" val="3829512257"/>
                    </a:ext>
                  </a:extLst>
                </a:gridCol>
                <a:gridCol w="3255813">
                  <a:extLst>
                    <a:ext uri="{9D8B030D-6E8A-4147-A177-3AD203B41FA5}">
                      <a16:colId xmlns:a16="http://schemas.microsoft.com/office/drawing/2014/main" xmlns="" val="2212648639"/>
                    </a:ext>
                  </a:extLst>
                </a:gridCol>
                <a:gridCol w="2387373">
                  <a:extLst>
                    <a:ext uri="{9D8B030D-6E8A-4147-A177-3AD203B41FA5}">
                      <a16:colId xmlns:a16="http://schemas.microsoft.com/office/drawing/2014/main" xmlns="" val="2681088245"/>
                    </a:ext>
                  </a:extLst>
                </a:gridCol>
              </a:tblGrid>
              <a:tr h="680769">
                <a:tc>
                  <a:txBody>
                    <a:bodyPr/>
                    <a:lstStyle/>
                    <a:p>
                      <a:pPr algn="ctr">
                        <a:lnSpc>
                          <a:spcPct val="115000"/>
                        </a:lnSpc>
                      </a:pPr>
                      <a:r>
                        <a:rPr lang="de-DE" sz="2400" dirty="0">
                          <a:effectLst/>
                        </a:rPr>
                        <a:t>Áp lực (F)</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de-DE" sz="2300" baseline="0" dirty="0">
                          <a:effectLst/>
                        </a:rPr>
                        <a:t>Diện tích bị ép (S)</a:t>
                      </a:r>
                      <a:endParaRPr lang="en-US" sz="2300" baseline="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de-DE" sz="2400" dirty="0">
                          <a:effectLst/>
                        </a:rPr>
                        <a:t>Độ lún (h)</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38017764"/>
                  </a:ext>
                </a:extLst>
              </a:tr>
              <a:tr h="370814">
                <a:tc>
                  <a:txBody>
                    <a:bodyPr/>
                    <a:lstStyle/>
                    <a:p>
                      <a:pPr algn="ctr">
                        <a:lnSpc>
                          <a:spcPct val="115000"/>
                        </a:lnSpc>
                      </a:pPr>
                      <a:r>
                        <a:rPr lang="de-DE" sz="2400" b="1" dirty="0">
                          <a:effectLst/>
                        </a:rPr>
                        <a:t>F</a:t>
                      </a:r>
                      <a:r>
                        <a:rPr lang="de-DE" sz="2400" b="1" baseline="-25000" dirty="0">
                          <a:effectLst/>
                        </a:rPr>
                        <a:t>b </a:t>
                      </a:r>
                      <a:r>
                        <a:rPr lang="de-DE" sz="2400" b="1" baseline="0" dirty="0">
                          <a:effectLst/>
                          <a:sym typeface="Wingdings" panose="05000000000000000000" pitchFamily="2" charset="2"/>
                        </a:rPr>
                        <a:t>......</a:t>
                      </a:r>
                      <a:r>
                        <a:rPr lang="de-DE" sz="2400" b="1" dirty="0">
                          <a:effectLst/>
                        </a:rPr>
                        <a:t> F</a:t>
                      </a:r>
                      <a:r>
                        <a:rPr lang="de-DE" sz="2400" b="1" baseline="-25000" dirty="0">
                          <a:effectLst/>
                        </a:rPr>
                        <a:t>a</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de-DE" sz="2400" b="1" dirty="0">
                          <a:effectLst/>
                        </a:rPr>
                        <a:t>S</a:t>
                      </a:r>
                      <a:r>
                        <a:rPr lang="de-DE" sz="2400" b="1" baseline="-25000" dirty="0">
                          <a:effectLst/>
                        </a:rPr>
                        <a:t>b</a:t>
                      </a:r>
                      <a:r>
                        <a:rPr lang="de-DE" sz="2400" b="1" dirty="0">
                          <a:effectLst/>
                        </a:rPr>
                        <a:t> </a:t>
                      </a:r>
                      <a:r>
                        <a:rPr lang="de-DE" sz="2400" b="1" baseline="0" dirty="0">
                          <a:effectLst/>
                        </a:rPr>
                        <a:t>......</a:t>
                      </a:r>
                      <a:r>
                        <a:rPr lang="de-DE" sz="2400" b="1" dirty="0">
                          <a:effectLst/>
                        </a:rPr>
                        <a:t> S</a:t>
                      </a:r>
                      <a:r>
                        <a:rPr lang="de-DE" sz="2400" b="1" baseline="-25000" dirty="0">
                          <a:effectLst/>
                        </a:rPr>
                        <a:t>a</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de-DE" sz="2400" b="1" dirty="0">
                          <a:effectLst/>
                        </a:rPr>
                        <a:t>h</a:t>
                      </a:r>
                      <a:r>
                        <a:rPr lang="de-DE" sz="2400" b="1" baseline="-25000" dirty="0">
                          <a:effectLst/>
                        </a:rPr>
                        <a:t>b</a:t>
                      </a:r>
                      <a:r>
                        <a:rPr lang="de-DE" sz="2400" b="1" dirty="0">
                          <a:effectLst/>
                        </a:rPr>
                        <a:t> </a:t>
                      </a:r>
                      <a:r>
                        <a:rPr lang="de-DE" sz="2400" b="1" baseline="0" dirty="0">
                          <a:effectLst/>
                        </a:rPr>
                        <a:t>......</a:t>
                      </a:r>
                      <a:r>
                        <a:rPr lang="de-DE" sz="2400" b="1" dirty="0">
                          <a:effectLst/>
                        </a:rPr>
                        <a:t> h</a:t>
                      </a:r>
                      <a:r>
                        <a:rPr lang="de-DE" sz="2400" b="1" baseline="-25000" dirty="0">
                          <a:effectLst/>
                        </a:rPr>
                        <a:t>a</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12645643"/>
                  </a:ext>
                </a:extLst>
              </a:tr>
              <a:tr h="370814">
                <a:tc>
                  <a:txBody>
                    <a:bodyPr/>
                    <a:lstStyle/>
                    <a:p>
                      <a:pPr algn="ctr">
                        <a:lnSpc>
                          <a:spcPct val="115000"/>
                        </a:lnSpc>
                      </a:pPr>
                      <a:r>
                        <a:rPr lang="de-DE" sz="2400" b="1" dirty="0">
                          <a:effectLst/>
                        </a:rPr>
                        <a:t>F</a:t>
                      </a:r>
                      <a:r>
                        <a:rPr lang="de-DE" sz="2400" b="1" baseline="-25000" dirty="0">
                          <a:effectLst/>
                        </a:rPr>
                        <a:t>c</a:t>
                      </a:r>
                      <a:r>
                        <a:rPr lang="de-DE" sz="2400" b="1" dirty="0">
                          <a:effectLst/>
                        </a:rPr>
                        <a:t> </a:t>
                      </a:r>
                      <a:r>
                        <a:rPr lang="de-DE" sz="2400" b="1" baseline="0" dirty="0">
                          <a:effectLst/>
                        </a:rPr>
                        <a:t>......</a:t>
                      </a:r>
                      <a:r>
                        <a:rPr lang="de-DE" sz="2400" b="1" dirty="0">
                          <a:effectLst/>
                        </a:rPr>
                        <a:t> F</a:t>
                      </a:r>
                      <a:r>
                        <a:rPr lang="de-DE" sz="2400" b="1" baseline="-25000" dirty="0">
                          <a:effectLst/>
                        </a:rPr>
                        <a:t>a</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de-DE" sz="2400" b="1" dirty="0">
                          <a:effectLst/>
                        </a:rPr>
                        <a:t>S</a:t>
                      </a:r>
                      <a:r>
                        <a:rPr lang="de-DE" sz="2400" b="1" baseline="-25000" dirty="0">
                          <a:effectLst/>
                        </a:rPr>
                        <a:t>c</a:t>
                      </a:r>
                      <a:r>
                        <a:rPr lang="de-DE" sz="2400" b="1" dirty="0">
                          <a:effectLst/>
                        </a:rPr>
                        <a:t> </a:t>
                      </a:r>
                      <a:r>
                        <a:rPr lang="de-DE" sz="2400" b="1" baseline="0" dirty="0">
                          <a:effectLst/>
                        </a:rPr>
                        <a:t>......</a:t>
                      </a:r>
                      <a:r>
                        <a:rPr lang="de-DE" sz="2400" b="1" dirty="0">
                          <a:effectLst/>
                        </a:rPr>
                        <a:t> S</a:t>
                      </a:r>
                      <a:r>
                        <a:rPr lang="de-DE" sz="2400" b="1" baseline="-25000" dirty="0">
                          <a:effectLst/>
                        </a:rPr>
                        <a:t>a</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de-DE" sz="2400" b="1" dirty="0">
                          <a:effectLst/>
                        </a:rPr>
                        <a:t>h</a:t>
                      </a:r>
                      <a:r>
                        <a:rPr lang="de-DE" sz="2400" b="1" baseline="-25000" dirty="0">
                          <a:effectLst/>
                        </a:rPr>
                        <a:t>c</a:t>
                      </a:r>
                      <a:r>
                        <a:rPr lang="de-DE" sz="2400" b="1" dirty="0">
                          <a:effectLst/>
                        </a:rPr>
                        <a:t> </a:t>
                      </a:r>
                      <a:r>
                        <a:rPr lang="de-DE" sz="2400" b="1" baseline="0" dirty="0">
                          <a:effectLst/>
                        </a:rPr>
                        <a:t>......</a:t>
                      </a:r>
                      <a:r>
                        <a:rPr lang="de-DE" sz="2400" b="1" dirty="0">
                          <a:effectLst/>
                        </a:rPr>
                        <a:t> h</a:t>
                      </a:r>
                      <a:r>
                        <a:rPr lang="de-DE" sz="2400" b="1" baseline="-25000" dirty="0">
                          <a:effectLst/>
                        </a:rPr>
                        <a:t>a</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35509538"/>
                  </a:ext>
                </a:extLst>
              </a:tr>
            </a:tbl>
          </a:graphicData>
        </a:graphic>
      </p:graphicFrame>
      <p:sp>
        <p:nvSpPr>
          <p:cNvPr id="13" name="Text Placeholder 2">
            <a:extLst>
              <a:ext uri="{FF2B5EF4-FFF2-40B4-BE49-F238E27FC236}">
                <a16:creationId xmlns:a16="http://schemas.microsoft.com/office/drawing/2014/main" xmlns="" id="{828C69D7-539D-8254-F339-8A427EC68F70}"/>
              </a:ext>
            </a:extLst>
          </p:cNvPr>
          <p:cNvSpPr txBox="1">
            <a:spLocks/>
          </p:cNvSpPr>
          <p:nvPr/>
        </p:nvSpPr>
        <p:spPr>
          <a:xfrm>
            <a:off x="96592" y="5772333"/>
            <a:ext cx="11998816" cy="449331"/>
          </a:xfrm>
          <a:prstGeom prst="rect">
            <a:avLst/>
          </a:prstGeom>
          <a:solidFill>
            <a:srgbClr val="0070C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lnSpc>
                <a:spcPct val="120000"/>
              </a:lnSpc>
              <a:spcAft>
                <a:spcPts val="600"/>
              </a:spcAft>
              <a:tabLst>
                <a:tab pos="547370" algn="l"/>
              </a:tabLst>
            </a:pPr>
            <a:r>
              <a:rPr lang="en-US" sz="2400" b="1" dirty="0">
                <a:solidFill>
                  <a:schemeClr val="bg1"/>
                </a:solidFill>
                <a:effectLst/>
                <a:ea typeface="Calibri" panose="020F0502020204030204" pitchFamily="34" charset="0"/>
              </a:rPr>
              <a:t>?</a:t>
            </a:r>
            <a:r>
              <a:rPr lang="en-US" sz="2400" b="1" dirty="0" err="1">
                <a:solidFill>
                  <a:schemeClr val="bg1"/>
                </a:solidFill>
                <a:effectLst/>
                <a:ea typeface="Calibri" panose="020F0502020204030204" pitchFamily="34" charset="0"/>
              </a:rPr>
              <a:t>Từ</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kết</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quả</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thí</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nghiệm</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trên</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có</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thể</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rút</a:t>
            </a:r>
            <a:r>
              <a:rPr lang="en-US" sz="2400" b="1" dirty="0">
                <a:solidFill>
                  <a:schemeClr val="bg1"/>
                </a:solidFill>
                <a:effectLst/>
                <a:ea typeface="Calibri" panose="020F0502020204030204" pitchFamily="34" charset="0"/>
              </a:rPr>
              <a:t> ra </a:t>
            </a:r>
            <a:r>
              <a:rPr lang="en-US" sz="2400" b="1" dirty="0" err="1">
                <a:solidFill>
                  <a:schemeClr val="bg1"/>
                </a:solidFill>
                <a:effectLst/>
                <a:ea typeface="Calibri" panose="020F0502020204030204" pitchFamily="34" charset="0"/>
              </a:rPr>
              <a:t>nhận</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xét</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gì</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về</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các</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yếu</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tố</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ảnh</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hưởng</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đến</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độ</a:t>
            </a:r>
            <a:r>
              <a:rPr lang="en-US" sz="2400" b="1" dirty="0">
                <a:solidFill>
                  <a:schemeClr val="bg1"/>
                </a:solidFill>
                <a:effectLst/>
                <a:ea typeface="Calibri" panose="020F0502020204030204" pitchFamily="34" charset="0"/>
              </a:rPr>
              <a:t> </a:t>
            </a:r>
            <a:r>
              <a:rPr lang="en-US" sz="2400" b="1" dirty="0" err="1">
                <a:solidFill>
                  <a:schemeClr val="bg1"/>
                </a:solidFill>
                <a:effectLst/>
                <a:ea typeface="Calibri" panose="020F0502020204030204" pitchFamily="34" charset="0"/>
              </a:rPr>
              <a:t>lún</a:t>
            </a:r>
            <a:r>
              <a:rPr lang="en-US" sz="2400" b="1" dirty="0">
                <a:solidFill>
                  <a:schemeClr val="bg1"/>
                </a:solidFill>
                <a:effectLst/>
                <a:ea typeface="Calibri" panose="020F0502020204030204" pitchFamily="34" charset="0"/>
              </a:rPr>
              <a:t>?</a:t>
            </a:r>
            <a:endParaRPr lang="en-US" sz="2400" b="1" dirty="0">
              <a:solidFill>
                <a:schemeClr val="bg1"/>
              </a:solidFill>
              <a:effectLst/>
              <a:latin typeface="Segoe UI" panose="020B0502040204020203" pitchFamily="34" charset="0"/>
              <a:ea typeface="Segoe UI" panose="020B0502040204020203" pitchFamily="34" charset="0"/>
            </a:endParaRPr>
          </a:p>
        </p:txBody>
      </p:sp>
      <p:sp>
        <p:nvSpPr>
          <p:cNvPr id="11" name="TextBox 10">
            <a:extLst>
              <a:ext uri="{FF2B5EF4-FFF2-40B4-BE49-F238E27FC236}">
                <a16:creationId xmlns:a16="http://schemas.microsoft.com/office/drawing/2014/main" xmlns="" id="{AE89DA2B-8FFB-4857-BF17-202055195816}"/>
              </a:ext>
            </a:extLst>
          </p:cNvPr>
          <p:cNvSpPr txBox="1">
            <a:spLocks noChangeArrowheads="1"/>
          </p:cNvSpPr>
          <p:nvPr/>
        </p:nvSpPr>
        <p:spPr bwMode="auto">
          <a:xfrm rot="10800000">
            <a:off x="8432192" y="4660552"/>
            <a:ext cx="760667" cy="5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4000" b="1" dirty="0">
                <a:solidFill>
                  <a:srgbClr val="FF0000"/>
                </a:solidFill>
                <a:latin typeface="Arial" panose="020B0604020202020204" pitchFamily="34" charset="0"/>
                <a:cs typeface="Arial" panose="020B0604020202020204" pitchFamily="34" charset="0"/>
              </a:rPr>
              <a:t>&lt;</a:t>
            </a:r>
          </a:p>
        </p:txBody>
      </p:sp>
      <p:sp>
        <p:nvSpPr>
          <p:cNvPr id="12" name="TextBox 11">
            <a:extLst>
              <a:ext uri="{FF2B5EF4-FFF2-40B4-BE49-F238E27FC236}">
                <a16:creationId xmlns:a16="http://schemas.microsoft.com/office/drawing/2014/main" xmlns="" id="{68AD8F26-9452-4EAC-8103-EB1A760DD3D9}"/>
              </a:ext>
            </a:extLst>
          </p:cNvPr>
          <p:cNvSpPr txBox="1">
            <a:spLocks noChangeArrowheads="1"/>
          </p:cNvSpPr>
          <p:nvPr/>
        </p:nvSpPr>
        <p:spPr bwMode="auto">
          <a:xfrm>
            <a:off x="5909928" y="4487719"/>
            <a:ext cx="652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4000" dirty="0">
                <a:solidFill>
                  <a:srgbClr val="FF0000"/>
                </a:solidFill>
                <a:latin typeface="Arial" panose="020B0604020202020204" pitchFamily="34" charset="0"/>
                <a:cs typeface="Arial" panose="020B0604020202020204" pitchFamily="34" charset="0"/>
              </a:rPr>
              <a:t>=</a:t>
            </a:r>
          </a:p>
        </p:txBody>
      </p:sp>
      <p:sp>
        <p:nvSpPr>
          <p:cNvPr id="14" name="Text Placeholder 2">
            <a:extLst>
              <a:ext uri="{FF2B5EF4-FFF2-40B4-BE49-F238E27FC236}">
                <a16:creationId xmlns:a16="http://schemas.microsoft.com/office/drawing/2014/main" xmlns="" id="{CE97561B-9C2B-4196-A3CA-56F121A618AF}"/>
              </a:ext>
            </a:extLst>
          </p:cNvPr>
          <p:cNvSpPr txBox="1">
            <a:spLocks/>
          </p:cNvSpPr>
          <p:nvPr/>
        </p:nvSpPr>
        <p:spPr>
          <a:xfrm>
            <a:off x="680132" y="1396411"/>
            <a:ext cx="3170651" cy="3657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en-US" sz="2800" b="1" dirty="0"/>
              <a:t>a) </a:t>
            </a:r>
            <a:r>
              <a:rPr lang="en-US" sz="2800" b="1" dirty="0" err="1"/>
              <a:t>Thí</a:t>
            </a:r>
            <a:r>
              <a:rPr lang="en-US" sz="2800" b="1" dirty="0"/>
              <a:t> </a:t>
            </a:r>
            <a:r>
              <a:rPr lang="en-US" sz="2800" b="1" dirty="0" err="1"/>
              <a:t>nghiệm</a:t>
            </a:r>
            <a:endParaRPr lang="en-US" sz="2800" b="1" dirty="0"/>
          </a:p>
        </p:txBody>
      </p:sp>
      <p:sp>
        <p:nvSpPr>
          <p:cNvPr id="15" name="TextBox 14">
            <a:extLst>
              <a:ext uri="{FF2B5EF4-FFF2-40B4-BE49-F238E27FC236}">
                <a16:creationId xmlns:a16="http://schemas.microsoft.com/office/drawing/2014/main" xmlns="" id="{EF558B3D-0081-4C11-BE74-F9615C4B6614}"/>
              </a:ext>
            </a:extLst>
          </p:cNvPr>
          <p:cNvSpPr txBox="1">
            <a:spLocks noChangeArrowheads="1"/>
          </p:cNvSpPr>
          <p:nvPr/>
        </p:nvSpPr>
        <p:spPr bwMode="auto">
          <a:xfrm rot="10800000">
            <a:off x="2588527" y="4663052"/>
            <a:ext cx="760667" cy="5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4000" b="1" dirty="0">
                <a:solidFill>
                  <a:srgbClr val="FF0000"/>
                </a:solidFill>
                <a:latin typeface="Arial" panose="020B0604020202020204" pitchFamily="34" charset="0"/>
                <a:cs typeface="Arial" panose="020B0604020202020204" pitchFamily="34" charset="0"/>
              </a:rPr>
              <a:t>&lt;</a:t>
            </a:r>
          </a:p>
        </p:txBody>
      </p:sp>
      <p:sp>
        <p:nvSpPr>
          <p:cNvPr id="16" name="TextBox 15">
            <a:extLst>
              <a:ext uri="{FF2B5EF4-FFF2-40B4-BE49-F238E27FC236}">
                <a16:creationId xmlns:a16="http://schemas.microsoft.com/office/drawing/2014/main" xmlns="" id="{61714A7C-BB5B-4CF7-A1F0-3276FB1E636F}"/>
              </a:ext>
            </a:extLst>
          </p:cNvPr>
          <p:cNvSpPr txBox="1">
            <a:spLocks noChangeArrowheads="1"/>
          </p:cNvSpPr>
          <p:nvPr/>
        </p:nvSpPr>
        <p:spPr bwMode="auto">
          <a:xfrm rot="166058">
            <a:off x="5913724" y="4881557"/>
            <a:ext cx="760667" cy="5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4000" b="1" dirty="0">
                <a:solidFill>
                  <a:srgbClr val="FF0000"/>
                </a:solidFill>
                <a:latin typeface="Arial" panose="020B0604020202020204" pitchFamily="34" charset="0"/>
                <a:cs typeface="Arial" panose="020B0604020202020204" pitchFamily="34" charset="0"/>
              </a:rPr>
              <a:t>&lt;</a:t>
            </a:r>
          </a:p>
        </p:txBody>
      </p:sp>
      <p:sp>
        <p:nvSpPr>
          <p:cNvPr id="18" name="TextBox 17">
            <a:extLst>
              <a:ext uri="{FF2B5EF4-FFF2-40B4-BE49-F238E27FC236}">
                <a16:creationId xmlns:a16="http://schemas.microsoft.com/office/drawing/2014/main" xmlns="" id="{75475DB1-C2EA-47AB-8C5B-3F7F2FAD6FCC}"/>
              </a:ext>
            </a:extLst>
          </p:cNvPr>
          <p:cNvSpPr txBox="1">
            <a:spLocks noChangeArrowheads="1"/>
          </p:cNvSpPr>
          <p:nvPr/>
        </p:nvSpPr>
        <p:spPr bwMode="auto">
          <a:xfrm>
            <a:off x="2845002" y="4868470"/>
            <a:ext cx="652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4000" dirty="0">
                <a:solidFill>
                  <a:srgbClr val="FF0000"/>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xmlns="" id="{532BB899-8A25-4D7E-9624-A406C7820B0D}"/>
              </a:ext>
            </a:extLst>
          </p:cNvPr>
          <p:cNvSpPr txBox="1">
            <a:spLocks noChangeArrowheads="1"/>
          </p:cNvSpPr>
          <p:nvPr/>
        </p:nvSpPr>
        <p:spPr bwMode="auto">
          <a:xfrm rot="10800000">
            <a:off x="8449681" y="5067782"/>
            <a:ext cx="760667" cy="5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4000" b="1" dirty="0">
                <a:solidFill>
                  <a:srgbClr val="FF0000"/>
                </a:solidFill>
                <a:latin typeface="Arial" panose="020B0604020202020204" pitchFamily="34" charset="0"/>
                <a:cs typeface="Arial" panose="020B0604020202020204" pitchFamily="34" charset="0"/>
              </a:rPr>
              <a:t>&lt;</a:t>
            </a:r>
          </a:p>
        </p:txBody>
      </p:sp>
    </p:spTree>
    <p:extLst>
      <p:ext uri="{BB962C8B-B14F-4D97-AF65-F5344CB8AC3E}">
        <p14:creationId xmlns:p14="http://schemas.microsoft.com/office/powerpoint/2010/main" val="380825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P spid="15"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8440795-A4F4-A006-592A-E5AB4D8BADEC}"/>
              </a:ext>
            </a:extLst>
          </p:cNvPr>
          <p:cNvSpPr>
            <a:spLocks noGrp="1"/>
          </p:cNvSpPr>
          <p:nvPr>
            <p:ph type="title"/>
          </p:nvPr>
        </p:nvSpPr>
        <p:spPr>
          <a:xfrm>
            <a:off x="671854" y="794228"/>
            <a:ext cx="9274571" cy="536577"/>
          </a:xfrm>
        </p:spPr>
        <p:txBody>
          <a:bodyPr>
            <a:noAutofit/>
          </a:bodyPr>
          <a:lstStyle/>
          <a:p>
            <a:r>
              <a:rPr lang="en-US" sz="2800" dirty="0"/>
              <a:t>2. </a:t>
            </a:r>
            <a:r>
              <a:rPr lang="en-US" sz="2800" dirty="0" err="1"/>
              <a:t>Tác</a:t>
            </a:r>
            <a:r>
              <a:rPr lang="en-US" sz="2800" dirty="0"/>
              <a:t> </a:t>
            </a:r>
            <a:r>
              <a:rPr lang="en-US" sz="2800" dirty="0" err="1"/>
              <a:t>dụng</a:t>
            </a:r>
            <a:r>
              <a:rPr lang="en-US" sz="2800" dirty="0"/>
              <a:t> </a:t>
            </a:r>
            <a:r>
              <a:rPr lang="en-US" sz="2800" dirty="0" err="1"/>
              <a:t>của</a:t>
            </a:r>
            <a:r>
              <a:rPr lang="en-US" sz="2800" dirty="0"/>
              <a:t> </a:t>
            </a:r>
            <a:r>
              <a:rPr lang="en-US" sz="2800" dirty="0" err="1"/>
              <a:t>áp</a:t>
            </a:r>
            <a:r>
              <a:rPr lang="en-US" sz="2800" dirty="0"/>
              <a:t> </a:t>
            </a:r>
            <a:r>
              <a:rPr lang="en-US" sz="2800" dirty="0" err="1"/>
              <a:t>lực</a:t>
            </a:r>
            <a:r>
              <a:rPr lang="en-US" sz="2800" dirty="0"/>
              <a:t> </a:t>
            </a:r>
            <a:r>
              <a:rPr lang="en-US" sz="2800" dirty="0" err="1"/>
              <a:t>phụ</a:t>
            </a:r>
            <a:r>
              <a:rPr lang="en-US" sz="2800" dirty="0"/>
              <a:t> </a:t>
            </a:r>
            <a:r>
              <a:rPr lang="en-US" sz="2800" dirty="0" err="1"/>
              <a:t>thuộc</a:t>
            </a:r>
            <a:r>
              <a:rPr lang="en-US" sz="2800" dirty="0"/>
              <a:t> </a:t>
            </a:r>
            <a:r>
              <a:rPr lang="en-US" sz="2800" dirty="0" err="1"/>
              <a:t>vào</a:t>
            </a:r>
            <a:r>
              <a:rPr lang="en-US" sz="2800" dirty="0"/>
              <a:t> </a:t>
            </a:r>
            <a:r>
              <a:rPr lang="en-US" sz="2800" dirty="0" err="1"/>
              <a:t>những</a:t>
            </a:r>
            <a:r>
              <a:rPr lang="en-US" sz="2800" dirty="0"/>
              <a:t> </a:t>
            </a:r>
            <a:r>
              <a:rPr lang="en-US" sz="2800" dirty="0" err="1"/>
              <a:t>yêu</a:t>
            </a:r>
            <a:r>
              <a:rPr lang="en-US" sz="2800" dirty="0"/>
              <a:t> </a:t>
            </a:r>
            <a:r>
              <a:rPr lang="en-US" sz="2800" dirty="0" err="1"/>
              <a:t>tố</a:t>
            </a:r>
            <a:r>
              <a:rPr lang="en-US" sz="2800" dirty="0"/>
              <a:t> </a:t>
            </a:r>
            <a:r>
              <a:rPr lang="en-US" sz="2800" dirty="0" err="1"/>
              <a:t>nào</a:t>
            </a:r>
            <a:r>
              <a:rPr lang="en-US" sz="2800" dirty="0"/>
              <a:t>? </a:t>
            </a:r>
          </a:p>
        </p:txBody>
      </p:sp>
      <p:graphicFrame>
        <p:nvGraphicFramePr>
          <p:cNvPr id="9" name="Table 8">
            <a:extLst>
              <a:ext uri="{FF2B5EF4-FFF2-40B4-BE49-F238E27FC236}">
                <a16:creationId xmlns:a16="http://schemas.microsoft.com/office/drawing/2014/main" xmlns="" id="{243381C7-A7DA-A8AF-0D3E-B739BB38ECDF}"/>
              </a:ext>
            </a:extLst>
          </p:cNvPr>
          <p:cNvGraphicFramePr>
            <a:graphicFrameLocks noGrp="1"/>
          </p:cNvGraphicFramePr>
          <p:nvPr>
            <p:extLst>
              <p:ext uri="{D42A27DB-BD31-4B8C-83A1-F6EECF244321}">
                <p14:modId xmlns:p14="http://schemas.microsoft.com/office/powerpoint/2010/main" val="115269714"/>
              </p:ext>
            </p:extLst>
          </p:nvPr>
        </p:nvGraphicFramePr>
        <p:xfrm>
          <a:off x="2790882" y="1363991"/>
          <a:ext cx="7155544" cy="1496700"/>
        </p:xfrm>
        <a:graphic>
          <a:graphicData uri="http://schemas.openxmlformats.org/drawingml/2006/table">
            <a:tbl>
              <a:tblPr firstRow="1" firstCol="1" bandRow="1">
                <a:tableStyleId>{5C22544A-7EE6-4342-B048-85BDC9FD1C3A}</a:tableStyleId>
              </a:tblPr>
              <a:tblGrid>
                <a:gridCol w="2384668">
                  <a:extLst>
                    <a:ext uri="{9D8B030D-6E8A-4147-A177-3AD203B41FA5}">
                      <a16:colId xmlns:a16="http://schemas.microsoft.com/office/drawing/2014/main" xmlns="" val="3829512257"/>
                    </a:ext>
                  </a:extLst>
                </a:gridCol>
                <a:gridCol w="2567353">
                  <a:extLst>
                    <a:ext uri="{9D8B030D-6E8A-4147-A177-3AD203B41FA5}">
                      <a16:colId xmlns:a16="http://schemas.microsoft.com/office/drawing/2014/main" xmlns="" val="2212648639"/>
                    </a:ext>
                  </a:extLst>
                </a:gridCol>
                <a:gridCol w="2203523">
                  <a:extLst>
                    <a:ext uri="{9D8B030D-6E8A-4147-A177-3AD203B41FA5}">
                      <a16:colId xmlns:a16="http://schemas.microsoft.com/office/drawing/2014/main" xmlns="" val="2681088245"/>
                    </a:ext>
                  </a:extLst>
                </a:gridCol>
              </a:tblGrid>
              <a:tr h="582796">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Áp lực (F)</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Diện tích bị ép (S)</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Độ lún (h)</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38017764"/>
                  </a:ext>
                </a:extLst>
              </a:tr>
              <a:tr h="456952">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F</a:t>
                      </a:r>
                      <a:r>
                        <a:rPr lang="de-DE" sz="2400" baseline="-25000" dirty="0">
                          <a:effectLst/>
                          <a:latin typeface="Times New Roman" panose="02020603050405020304" pitchFamily="18" charset="0"/>
                          <a:cs typeface="Times New Roman" panose="02020603050405020304" pitchFamily="18" charset="0"/>
                        </a:rPr>
                        <a:t>b </a:t>
                      </a:r>
                      <a:r>
                        <a:rPr lang="de-DE" sz="2400" b="0" baseline="0" dirty="0">
                          <a:effectLst/>
                          <a:latin typeface="Times New Roman" panose="02020603050405020304" pitchFamily="18" charset="0"/>
                          <a:cs typeface="Times New Roman" panose="02020603050405020304" pitchFamily="18" charset="0"/>
                          <a:sym typeface="Wingdings" panose="05000000000000000000" pitchFamily="2" charset="2"/>
                        </a:rPr>
                        <a:t>&gt;</a:t>
                      </a:r>
                      <a:r>
                        <a:rPr lang="de-DE" sz="2400" dirty="0">
                          <a:effectLst/>
                          <a:latin typeface="Times New Roman" panose="02020603050405020304" pitchFamily="18" charset="0"/>
                          <a:cs typeface="Times New Roman" panose="02020603050405020304" pitchFamily="18" charset="0"/>
                        </a:rPr>
                        <a:t> F</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S</a:t>
                      </a:r>
                      <a:r>
                        <a:rPr lang="de-DE" sz="2400" baseline="-25000" dirty="0">
                          <a:effectLst/>
                          <a:latin typeface="Times New Roman" panose="02020603050405020304" pitchFamily="18" charset="0"/>
                          <a:cs typeface="Times New Roman" panose="02020603050405020304" pitchFamily="18" charset="0"/>
                        </a:rPr>
                        <a:t>b</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a:t>
                      </a:r>
                      <a:r>
                        <a:rPr lang="de-DE" sz="2400" dirty="0">
                          <a:effectLst/>
                          <a:latin typeface="Times New Roman" panose="02020603050405020304" pitchFamily="18" charset="0"/>
                          <a:cs typeface="Times New Roman" panose="02020603050405020304" pitchFamily="18" charset="0"/>
                        </a:rPr>
                        <a:t> S</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h</a:t>
                      </a:r>
                      <a:r>
                        <a:rPr lang="de-DE" sz="2400" baseline="-25000" dirty="0">
                          <a:effectLst/>
                          <a:latin typeface="Times New Roman" panose="02020603050405020304" pitchFamily="18" charset="0"/>
                          <a:cs typeface="Times New Roman" panose="02020603050405020304" pitchFamily="18" charset="0"/>
                        </a:rPr>
                        <a:t>b</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&gt;</a:t>
                      </a:r>
                      <a:r>
                        <a:rPr lang="de-DE" sz="2400" dirty="0">
                          <a:effectLst/>
                          <a:latin typeface="Times New Roman" panose="02020603050405020304" pitchFamily="18" charset="0"/>
                          <a:cs typeface="Times New Roman" panose="02020603050405020304" pitchFamily="18" charset="0"/>
                        </a:rPr>
                        <a:t> h</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xmlns="" val="512645643"/>
                  </a:ext>
                </a:extLst>
              </a:tr>
              <a:tr h="456952">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F</a:t>
                      </a:r>
                      <a:r>
                        <a:rPr lang="de-DE" sz="2400" baseline="-25000" dirty="0">
                          <a:effectLst/>
                          <a:latin typeface="Times New Roman" panose="02020603050405020304" pitchFamily="18" charset="0"/>
                          <a:cs typeface="Times New Roman" panose="02020603050405020304" pitchFamily="18" charset="0"/>
                        </a:rPr>
                        <a:t>c</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a:t>
                      </a:r>
                      <a:r>
                        <a:rPr lang="de-DE" sz="2400" dirty="0">
                          <a:effectLst/>
                          <a:latin typeface="Times New Roman" panose="02020603050405020304" pitchFamily="18" charset="0"/>
                          <a:cs typeface="Times New Roman" panose="02020603050405020304" pitchFamily="18" charset="0"/>
                        </a:rPr>
                        <a:t> F</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S</a:t>
                      </a:r>
                      <a:r>
                        <a:rPr lang="de-DE" sz="2400" baseline="-25000" dirty="0">
                          <a:effectLst/>
                          <a:latin typeface="Times New Roman" panose="02020603050405020304" pitchFamily="18" charset="0"/>
                          <a:cs typeface="Times New Roman" panose="02020603050405020304" pitchFamily="18" charset="0"/>
                        </a:rPr>
                        <a:t>c</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&lt;</a:t>
                      </a:r>
                      <a:r>
                        <a:rPr lang="de-DE" sz="2400" dirty="0">
                          <a:effectLst/>
                          <a:latin typeface="Times New Roman" panose="02020603050405020304" pitchFamily="18" charset="0"/>
                          <a:cs typeface="Times New Roman" panose="02020603050405020304" pitchFamily="18" charset="0"/>
                        </a:rPr>
                        <a:t> S</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h</a:t>
                      </a:r>
                      <a:r>
                        <a:rPr lang="de-DE" sz="2400" baseline="-25000" dirty="0">
                          <a:effectLst/>
                          <a:latin typeface="Times New Roman" panose="02020603050405020304" pitchFamily="18" charset="0"/>
                          <a:cs typeface="Times New Roman" panose="02020603050405020304" pitchFamily="18" charset="0"/>
                        </a:rPr>
                        <a:t>c</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&gt;</a:t>
                      </a:r>
                      <a:r>
                        <a:rPr lang="de-DE" sz="2400" dirty="0">
                          <a:effectLst/>
                          <a:latin typeface="Times New Roman" panose="02020603050405020304" pitchFamily="18" charset="0"/>
                          <a:cs typeface="Times New Roman" panose="02020603050405020304" pitchFamily="18" charset="0"/>
                        </a:rPr>
                        <a:t> h</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xmlns="" val="735509538"/>
                  </a:ext>
                </a:extLst>
              </a:tr>
            </a:tbl>
          </a:graphicData>
        </a:graphic>
      </p:graphicFrame>
      <p:sp>
        <p:nvSpPr>
          <p:cNvPr id="12" name="TextBox 11">
            <a:extLst>
              <a:ext uri="{FF2B5EF4-FFF2-40B4-BE49-F238E27FC236}">
                <a16:creationId xmlns:a16="http://schemas.microsoft.com/office/drawing/2014/main" xmlns="" id="{3384375A-9541-9953-9190-755671B4CDC8}"/>
              </a:ext>
            </a:extLst>
          </p:cNvPr>
          <p:cNvSpPr txBox="1"/>
          <p:nvPr/>
        </p:nvSpPr>
        <p:spPr>
          <a:xfrm>
            <a:off x="615838" y="5226395"/>
            <a:ext cx="10960323" cy="1384995"/>
          </a:xfrm>
          <a:prstGeom prst="rect">
            <a:avLst/>
          </a:prstGeom>
          <a:noFill/>
        </p:spPr>
        <p:txBody>
          <a:bodyPr wrap="square">
            <a:spAutoFit/>
          </a:bodyPr>
          <a:lstStyle/>
          <a:p>
            <a:pPr algn="just">
              <a:tabLst>
                <a:tab pos="547370" algn="l"/>
              </a:tabLst>
            </a:pPr>
            <a:r>
              <a:rPr lang="en-US" sz="2800" b="1" dirty="0">
                <a:solidFill>
                  <a:srgbClr val="FF0000"/>
                </a:solidFill>
                <a:latin typeface="Times New Roman" panose="02020603050405020304" pitchFamily="18" charset="0"/>
                <a:ea typeface="Arial" panose="020B0604020202020204" pitchFamily="34" charset="0"/>
                <a:sym typeface="Wingdings" panose="05000000000000000000" pitchFamily="2" charset="2"/>
              </a:rPr>
              <a:t>b) </a:t>
            </a:r>
            <a:r>
              <a:rPr lang="en-US" sz="2800" b="1" dirty="0" err="1">
                <a:solidFill>
                  <a:srgbClr val="FF0000"/>
                </a:solidFill>
                <a:effectLst/>
                <a:latin typeface="Times New Roman" panose="02020603050405020304" pitchFamily="18" charset="0"/>
                <a:ea typeface="Arial" panose="020B0604020202020204" pitchFamily="34" charset="0"/>
              </a:rPr>
              <a:t>Kết</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luận</a:t>
            </a:r>
            <a:r>
              <a:rPr lang="en-US" sz="2800" b="1" dirty="0">
                <a:solidFill>
                  <a:srgbClr val="FF0000"/>
                </a:solidFill>
                <a:effectLst/>
                <a:latin typeface="Times New Roman" panose="02020603050405020304" pitchFamily="18" charset="0"/>
                <a:ea typeface="Arial" panose="020B0604020202020204" pitchFamily="34" charset="0"/>
              </a:rPr>
              <a:t>:</a:t>
            </a:r>
            <a:endParaRPr lang="en-US" sz="2800" b="1" dirty="0">
              <a:solidFill>
                <a:srgbClr val="FF0000"/>
              </a:solidFill>
              <a:latin typeface="Times New Roman" panose="02020603050405020304" pitchFamily="18" charset="0"/>
            </a:endParaRPr>
          </a:p>
          <a:p>
            <a:pPr indent="515938" algn="just">
              <a:tabLst>
                <a:tab pos="547370" algn="l"/>
              </a:tabLst>
            </a:pPr>
            <a:r>
              <a:rPr lang="en-US" sz="2800" b="1" dirty="0" err="1">
                <a:solidFill>
                  <a:srgbClr val="FF0000"/>
                </a:solidFill>
                <a:effectLst/>
                <a:latin typeface="Times New Roman" panose="02020603050405020304" pitchFamily="18" charset="0"/>
                <a:ea typeface="Segoe UI" panose="020B0502040204020203" pitchFamily="34" charset="0"/>
              </a:rPr>
              <a:t>Tác</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dụng</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của</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áp</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lực</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phụ</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thuộc</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vào</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latin typeface="Times New Roman" panose="02020603050405020304" pitchFamily="18" charset="0"/>
                <a:ea typeface="Segoe UI" panose="020B0502040204020203" pitchFamily="34" charset="0"/>
              </a:rPr>
              <a:t>độ</a:t>
            </a:r>
            <a:r>
              <a:rPr lang="en-US" sz="2800" b="1" dirty="0">
                <a:solidFill>
                  <a:srgbClr val="FF0000"/>
                </a:solidFill>
                <a:latin typeface="Times New Roman" panose="02020603050405020304" pitchFamily="18" charset="0"/>
                <a:ea typeface="Segoe UI" panose="020B0502040204020203" pitchFamily="34" charset="0"/>
              </a:rPr>
              <a:t> </a:t>
            </a:r>
            <a:r>
              <a:rPr lang="en-US" sz="2800" b="1" dirty="0" err="1">
                <a:solidFill>
                  <a:srgbClr val="FF0000"/>
                </a:solidFill>
                <a:latin typeface="Times New Roman" panose="02020603050405020304" pitchFamily="18" charset="0"/>
                <a:ea typeface="Segoe UI" panose="020B0502040204020203" pitchFamily="34" charset="0"/>
              </a:rPr>
              <a:t>lớn</a:t>
            </a:r>
            <a:r>
              <a:rPr lang="en-US" sz="2800" b="1" dirty="0">
                <a:solidFill>
                  <a:srgbClr val="FF0000"/>
                </a:solidFill>
                <a:latin typeface="Times New Roman" panose="02020603050405020304" pitchFamily="18" charset="0"/>
                <a:ea typeface="Segoe UI" panose="020B0502040204020203" pitchFamily="34" charset="0"/>
              </a:rPr>
              <a:t> </a:t>
            </a:r>
            <a:r>
              <a:rPr lang="en-US" sz="2800" b="1" dirty="0" err="1">
                <a:solidFill>
                  <a:srgbClr val="FF0000"/>
                </a:solidFill>
                <a:latin typeface="Times New Roman" panose="02020603050405020304" pitchFamily="18" charset="0"/>
                <a:ea typeface="Segoe UI" panose="020B0502040204020203" pitchFamily="34" charset="0"/>
              </a:rPr>
              <a:t>của</a:t>
            </a:r>
            <a:r>
              <a:rPr lang="en-US" sz="2800" b="1" dirty="0">
                <a:solidFill>
                  <a:srgbClr val="FF0000"/>
                </a:solidFill>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áp</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lực</a:t>
            </a:r>
            <a:r>
              <a:rPr lang="en-US" sz="2800" b="1" dirty="0">
                <a:solidFill>
                  <a:srgbClr val="FF0000"/>
                </a:solidFill>
                <a:effectLst/>
                <a:latin typeface="Times New Roman" panose="02020603050405020304" pitchFamily="18" charset="0"/>
                <a:ea typeface="Segoe UI" panose="020B0502040204020203" pitchFamily="34" charset="0"/>
              </a:rPr>
              <a:t> (F) </a:t>
            </a:r>
            <a:r>
              <a:rPr lang="en-US" sz="2800" b="1" dirty="0" err="1">
                <a:solidFill>
                  <a:srgbClr val="FF0000"/>
                </a:solidFill>
                <a:effectLst/>
                <a:latin typeface="Times New Roman" panose="02020603050405020304" pitchFamily="18" charset="0"/>
                <a:ea typeface="Segoe UI" panose="020B0502040204020203" pitchFamily="34" charset="0"/>
              </a:rPr>
              <a:t>và</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diện</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tích</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bị</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ép</a:t>
            </a:r>
            <a:r>
              <a:rPr lang="en-US" sz="2800" b="1" dirty="0">
                <a:solidFill>
                  <a:srgbClr val="FF0000"/>
                </a:solidFill>
                <a:effectLst/>
                <a:latin typeface="Times New Roman" panose="02020603050405020304" pitchFamily="18" charset="0"/>
                <a:ea typeface="Segoe UI" panose="020B0502040204020203" pitchFamily="34" charset="0"/>
              </a:rPr>
              <a:t> (S)</a:t>
            </a:r>
            <a:endParaRPr lang="en-US" sz="2800" b="1" dirty="0">
              <a:solidFill>
                <a:srgbClr val="FF0000"/>
              </a:solidFill>
              <a:effectLst/>
              <a:latin typeface="Segoe UI" panose="020B0502040204020203" pitchFamily="34" charset="0"/>
              <a:ea typeface="Segoe UI" panose="020B0502040204020203" pitchFamily="34" charset="0"/>
            </a:endParaRPr>
          </a:p>
        </p:txBody>
      </p:sp>
      <p:sp>
        <p:nvSpPr>
          <p:cNvPr id="14" name="TextBox 13">
            <a:extLst>
              <a:ext uri="{FF2B5EF4-FFF2-40B4-BE49-F238E27FC236}">
                <a16:creationId xmlns:a16="http://schemas.microsoft.com/office/drawing/2014/main" xmlns="" id="{DF07D56F-8A20-9757-2EB5-DDA1299897AC}"/>
              </a:ext>
            </a:extLst>
          </p:cNvPr>
          <p:cNvSpPr txBox="1"/>
          <p:nvPr/>
        </p:nvSpPr>
        <p:spPr>
          <a:xfrm>
            <a:off x="671854" y="2813234"/>
            <a:ext cx="10811044" cy="2400657"/>
          </a:xfrm>
          <a:prstGeom prst="rect">
            <a:avLst/>
          </a:prstGeom>
          <a:noFill/>
        </p:spPr>
        <p:txBody>
          <a:bodyPr wrap="square">
            <a:spAutoFit/>
          </a:bodyPr>
          <a:lstStyle>
            <a:defPPr>
              <a:defRPr lang="en-US"/>
            </a:defPPr>
            <a:lvl1pPr algn="just">
              <a:lnSpc>
                <a:spcPct val="120000"/>
              </a:lnSpc>
              <a:spcAft>
                <a:spcPts val="600"/>
              </a:spcAft>
              <a:tabLst>
                <a:tab pos="547370" algn="l"/>
              </a:tabLst>
              <a:defRPr sz="2400">
                <a:effectLst/>
                <a:latin typeface="Times New Roman" panose="02020603050405020304" pitchFamily="18" charset="0"/>
                <a:ea typeface="Arial" panose="020B0604020202020204" pitchFamily="34" charset="0"/>
              </a:defRPr>
            </a:lvl1pPr>
          </a:lstStyle>
          <a:p>
            <a:pPr>
              <a:lnSpc>
                <a:spcPct val="100000"/>
              </a:lnSpc>
            </a:pPr>
            <a:r>
              <a:rPr lang="en-US" sz="2800" b="1" i="1" dirty="0">
                <a:solidFill>
                  <a:srgbClr val="FF0000"/>
                </a:solidFill>
              </a:rPr>
              <a:t>* </a:t>
            </a:r>
            <a:r>
              <a:rPr lang="en-US" sz="2800" b="1" i="1" dirty="0" err="1">
                <a:solidFill>
                  <a:srgbClr val="FF0000"/>
                </a:solidFill>
              </a:rPr>
              <a:t>Nhận</a:t>
            </a:r>
            <a:r>
              <a:rPr lang="en-US" sz="2800" b="1" i="1" dirty="0">
                <a:solidFill>
                  <a:srgbClr val="FF0000"/>
                </a:solidFill>
              </a:rPr>
              <a:t> </a:t>
            </a:r>
            <a:r>
              <a:rPr lang="en-US" sz="2800" b="1" i="1" dirty="0" err="1">
                <a:solidFill>
                  <a:srgbClr val="FF0000"/>
                </a:solidFill>
              </a:rPr>
              <a:t>xét</a:t>
            </a:r>
            <a:r>
              <a:rPr lang="en-US" sz="2800" b="1" i="1" dirty="0">
                <a:solidFill>
                  <a:srgbClr val="FF0000"/>
                </a:solidFill>
              </a:rPr>
              <a:t>:</a:t>
            </a:r>
          </a:p>
          <a:p>
            <a:pPr>
              <a:lnSpc>
                <a:spcPct val="100000"/>
              </a:lnSpc>
            </a:pPr>
            <a:r>
              <a:rPr lang="vi-VN" sz="2800" b="1" i="1" dirty="0"/>
              <a:t>- Cùng diện tích bị ép như nhau, nếu độ lớn của áp lực càng lớn thì tác dụng của áp lực càng lớn.</a:t>
            </a:r>
          </a:p>
          <a:p>
            <a:pPr>
              <a:lnSpc>
                <a:spcPct val="100000"/>
              </a:lnSpc>
            </a:pPr>
            <a:r>
              <a:rPr lang="vi-VN" sz="2800" b="1" i="1" dirty="0"/>
              <a:t>- Cùng độ lớn của áp lực như nhau, nếu diện tích bị ép càng nhỏ thì tác dụng của áp lực càng lớn.</a:t>
            </a:r>
          </a:p>
        </p:txBody>
      </p:sp>
    </p:spTree>
    <p:extLst>
      <p:ext uri="{BB962C8B-B14F-4D97-AF65-F5344CB8AC3E}">
        <p14:creationId xmlns:p14="http://schemas.microsoft.com/office/powerpoint/2010/main" val="213507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arn(inVertical)">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arn(inVertic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xmlns="" id="{14AA6F39-E414-4200-348A-B3D996EC4C40}"/>
                  </a:ext>
                </a:extLst>
              </p:cNvPr>
              <p:cNvSpPr>
                <a:spLocks noGrp="1"/>
              </p:cNvSpPr>
              <p:nvPr>
                <p:ph type="body" sz="half" idx="2"/>
              </p:nvPr>
            </p:nvSpPr>
            <p:spPr>
              <a:xfrm>
                <a:off x="201385" y="1255245"/>
                <a:ext cx="7053797" cy="2510516"/>
              </a:xfrm>
            </p:spPr>
            <p:txBody>
              <a:bodyPr>
                <a:noAutofit/>
              </a:bodyPr>
              <a:lstStyle/>
              <a:p>
                <a:pPr algn="just">
                  <a:lnSpc>
                    <a:spcPct val="115000"/>
                  </a:lnSpc>
                </a:pPr>
                <a:r>
                  <a:rPr lang="en-US" sz="2800" b="1" dirty="0">
                    <a:effectLst/>
                    <a:ea typeface="Arial" panose="020B0604020202020204" pitchFamily="34" charset="0"/>
                  </a:rPr>
                  <a:t>- </a:t>
                </a:r>
                <a:r>
                  <a:rPr lang="en-US" sz="2800" b="1" dirty="0" err="1">
                    <a:effectLst/>
                    <a:ea typeface="Arial" panose="020B0604020202020204" pitchFamily="34" charset="0"/>
                  </a:rPr>
                  <a:t>Áp</a:t>
                </a:r>
                <a:r>
                  <a:rPr lang="en-US" sz="2800" b="1" dirty="0">
                    <a:effectLst/>
                    <a:ea typeface="Arial" panose="020B0604020202020204" pitchFamily="34" charset="0"/>
                  </a:rPr>
                  <a:t> </a:t>
                </a:r>
                <a:r>
                  <a:rPr lang="en-US" sz="2800" b="1" dirty="0" err="1">
                    <a:effectLst/>
                    <a:ea typeface="Arial" panose="020B0604020202020204" pitchFamily="34" charset="0"/>
                  </a:rPr>
                  <a:t>suất</a:t>
                </a:r>
                <a:r>
                  <a:rPr lang="en-US" sz="2800" b="1" dirty="0">
                    <a:effectLst/>
                    <a:ea typeface="Arial" panose="020B0604020202020204" pitchFamily="34" charset="0"/>
                  </a:rPr>
                  <a:t> </a:t>
                </a:r>
                <a:r>
                  <a:rPr lang="en-US" sz="2800" b="1" dirty="0" err="1">
                    <a:effectLst/>
                    <a:ea typeface="Arial" panose="020B0604020202020204" pitchFamily="34" charset="0"/>
                  </a:rPr>
                  <a:t>được</a:t>
                </a:r>
                <a:r>
                  <a:rPr lang="en-US" sz="2800" b="1" dirty="0">
                    <a:effectLst/>
                    <a:ea typeface="Arial" panose="020B0604020202020204" pitchFamily="34" charset="0"/>
                  </a:rPr>
                  <a:t> </a:t>
                </a:r>
                <a:r>
                  <a:rPr lang="en-US" sz="2800" b="1" dirty="0" err="1">
                    <a:effectLst/>
                    <a:ea typeface="Arial" panose="020B0604020202020204" pitchFamily="34" charset="0"/>
                  </a:rPr>
                  <a:t>tính</a:t>
                </a:r>
                <a:r>
                  <a:rPr lang="en-US" sz="2800" b="1" dirty="0">
                    <a:effectLst/>
                    <a:ea typeface="Arial" panose="020B0604020202020204" pitchFamily="34" charset="0"/>
                  </a:rPr>
                  <a:t> </a:t>
                </a:r>
                <a:r>
                  <a:rPr lang="en-US" sz="2800" b="1" dirty="0" err="1">
                    <a:effectLst/>
                    <a:ea typeface="Arial" panose="020B0604020202020204" pitchFamily="34" charset="0"/>
                  </a:rPr>
                  <a:t>bằng</a:t>
                </a:r>
                <a:r>
                  <a:rPr lang="en-US" sz="2800" b="1" dirty="0">
                    <a:effectLst/>
                    <a:ea typeface="Arial" panose="020B0604020202020204" pitchFamily="34" charset="0"/>
                  </a:rPr>
                  <a:t> </a:t>
                </a:r>
                <a:r>
                  <a:rPr lang="en-US" sz="2800" b="1" dirty="0" err="1">
                    <a:effectLst/>
                    <a:ea typeface="Arial" panose="020B0604020202020204" pitchFamily="34" charset="0"/>
                  </a:rPr>
                  <a:t>độ</a:t>
                </a:r>
                <a:r>
                  <a:rPr lang="en-US" sz="2800" b="1" dirty="0">
                    <a:effectLst/>
                    <a:ea typeface="Arial" panose="020B0604020202020204" pitchFamily="34" charset="0"/>
                  </a:rPr>
                  <a:t> </a:t>
                </a:r>
                <a:r>
                  <a:rPr lang="en-US" sz="2800" b="1" dirty="0" err="1">
                    <a:effectLst/>
                    <a:ea typeface="Arial" panose="020B0604020202020204" pitchFamily="34" charset="0"/>
                  </a:rPr>
                  <a:t>lớn</a:t>
                </a:r>
                <a:r>
                  <a:rPr lang="en-US" sz="2800" b="1" dirty="0">
                    <a:effectLst/>
                    <a:ea typeface="Arial" panose="020B0604020202020204" pitchFamily="34" charset="0"/>
                  </a:rPr>
                  <a:t> </a:t>
                </a:r>
                <a:r>
                  <a:rPr lang="en-US" sz="2800" b="1" dirty="0" err="1">
                    <a:effectLst/>
                    <a:ea typeface="Arial" panose="020B0604020202020204" pitchFamily="34" charset="0"/>
                  </a:rPr>
                  <a:t>áp</a:t>
                </a:r>
                <a:r>
                  <a:rPr lang="en-US" sz="2800" b="1" dirty="0">
                    <a:effectLst/>
                    <a:ea typeface="Arial" panose="020B0604020202020204" pitchFamily="34" charset="0"/>
                  </a:rPr>
                  <a:t> </a:t>
                </a:r>
                <a:r>
                  <a:rPr lang="en-US" sz="2800" b="1" dirty="0" err="1">
                    <a:effectLst/>
                    <a:ea typeface="Arial" panose="020B0604020202020204" pitchFamily="34" charset="0"/>
                  </a:rPr>
                  <a:t>lực</a:t>
                </a:r>
                <a:r>
                  <a:rPr lang="en-US" sz="2800" b="1" dirty="0">
                    <a:effectLst/>
                    <a:ea typeface="Arial" panose="020B0604020202020204" pitchFamily="34" charset="0"/>
                  </a:rPr>
                  <a:t> (F) </a:t>
                </a:r>
                <a:r>
                  <a:rPr lang="en-US" sz="2800" b="1" dirty="0" err="1">
                    <a:effectLst/>
                    <a:ea typeface="Arial" panose="020B0604020202020204" pitchFamily="34" charset="0"/>
                  </a:rPr>
                  <a:t>trên</a:t>
                </a:r>
                <a:r>
                  <a:rPr lang="en-US" sz="2800" b="1" dirty="0">
                    <a:effectLst/>
                    <a:ea typeface="Arial" panose="020B0604020202020204" pitchFamily="34" charset="0"/>
                  </a:rPr>
                  <a:t> </a:t>
                </a:r>
                <a:r>
                  <a:rPr lang="en-US" sz="2800" b="1" dirty="0" err="1">
                    <a:effectLst/>
                    <a:ea typeface="Arial" panose="020B0604020202020204" pitchFamily="34" charset="0"/>
                  </a:rPr>
                  <a:t>một</a:t>
                </a:r>
                <a:r>
                  <a:rPr lang="en-US" sz="2800" b="1" dirty="0">
                    <a:effectLst/>
                    <a:ea typeface="Arial" panose="020B0604020202020204" pitchFamily="34" charset="0"/>
                  </a:rPr>
                  <a:t> </a:t>
                </a:r>
                <a:r>
                  <a:rPr lang="en-US" sz="2800" b="1" dirty="0" err="1">
                    <a:effectLst/>
                    <a:ea typeface="Arial" panose="020B0604020202020204" pitchFamily="34" charset="0"/>
                  </a:rPr>
                  <a:t>đơn</a:t>
                </a:r>
                <a:r>
                  <a:rPr lang="en-US" sz="2800" b="1" dirty="0">
                    <a:effectLst/>
                    <a:ea typeface="Arial" panose="020B0604020202020204" pitchFamily="34" charset="0"/>
                  </a:rPr>
                  <a:t> </a:t>
                </a:r>
                <a:r>
                  <a:rPr lang="en-US" sz="2800" b="1" dirty="0" err="1">
                    <a:effectLst/>
                    <a:ea typeface="Arial" panose="020B0604020202020204" pitchFamily="34" charset="0"/>
                  </a:rPr>
                  <a:t>vị</a:t>
                </a:r>
                <a:r>
                  <a:rPr lang="en-US" sz="2800" b="1" dirty="0">
                    <a:effectLst/>
                    <a:ea typeface="Arial" panose="020B0604020202020204" pitchFamily="34" charset="0"/>
                  </a:rPr>
                  <a:t> </a:t>
                </a:r>
                <a:r>
                  <a:rPr lang="en-US" sz="2800" b="1" dirty="0" err="1">
                    <a:effectLst/>
                    <a:ea typeface="Arial" panose="020B0604020202020204" pitchFamily="34" charset="0"/>
                  </a:rPr>
                  <a:t>diện</a:t>
                </a:r>
                <a:r>
                  <a:rPr lang="en-US" sz="2800" b="1" dirty="0">
                    <a:effectLst/>
                    <a:ea typeface="Arial" panose="020B0604020202020204" pitchFamily="34" charset="0"/>
                  </a:rPr>
                  <a:t> </a:t>
                </a:r>
                <a:r>
                  <a:rPr lang="en-US" sz="2800" b="1" dirty="0" err="1">
                    <a:effectLst/>
                    <a:ea typeface="Arial" panose="020B0604020202020204" pitchFamily="34" charset="0"/>
                  </a:rPr>
                  <a:t>tích</a:t>
                </a:r>
                <a:r>
                  <a:rPr lang="en-US" sz="2800" b="1" dirty="0">
                    <a:effectLst/>
                    <a:ea typeface="Arial" panose="020B0604020202020204" pitchFamily="34" charset="0"/>
                  </a:rPr>
                  <a:t> </a:t>
                </a:r>
                <a:r>
                  <a:rPr lang="en-US" sz="2800" b="1" dirty="0" err="1">
                    <a:effectLst/>
                    <a:ea typeface="Arial" panose="020B0604020202020204" pitchFamily="34" charset="0"/>
                  </a:rPr>
                  <a:t>bị</a:t>
                </a:r>
                <a:r>
                  <a:rPr lang="en-US" sz="2800" b="1" dirty="0">
                    <a:effectLst/>
                    <a:ea typeface="Arial" panose="020B0604020202020204" pitchFamily="34" charset="0"/>
                  </a:rPr>
                  <a:t> </a:t>
                </a:r>
                <a:r>
                  <a:rPr lang="en-US" sz="2800" b="1" dirty="0" err="1">
                    <a:effectLst/>
                    <a:ea typeface="Arial" panose="020B0604020202020204" pitchFamily="34" charset="0"/>
                  </a:rPr>
                  <a:t>ép</a:t>
                </a:r>
                <a:r>
                  <a:rPr lang="en-US" sz="2800" b="1" dirty="0">
                    <a:effectLst/>
                    <a:ea typeface="Arial" panose="020B0604020202020204" pitchFamily="34" charset="0"/>
                  </a:rPr>
                  <a:t> (S): </a:t>
                </a:r>
              </a:p>
              <a:p>
                <a:pPr algn="ctr">
                  <a:lnSpc>
                    <a:spcPct val="115000"/>
                  </a:lnSpc>
                </a:pPr>
                <a:r>
                  <a:rPr lang="en-US" sz="2800" b="1" dirty="0">
                    <a:effectLst/>
                    <a:ea typeface="Arial" panose="020B0604020202020204" pitchFamily="34" charset="0"/>
                  </a:rPr>
                  <a:t>p = </a:t>
                </a:r>
                <a14:m>
                  <m:oMath xmlns:m="http://schemas.openxmlformats.org/officeDocument/2006/math">
                    <m:f>
                      <m:fPr>
                        <m:ctrlPr>
                          <a:rPr lang="en-US" sz="3400" b="1" i="1">
                            <a:effectLst/>
                            <a:latin typeface="Cambria Math"/>
                            <a:ea typeface="Arial" panose="020B0604020202020204" pitchFamily="34" charset="0"/>
                          </a:rPr>
                        </m:ctrlPr>
                      </m:fPr>
                      <m:num>
                        <m:r>
                          <a:rPr lang="en-US" sz="3400" b="1" i="1">
                            <a:effectLst/>
                            <a:latin typeface="Cambria Math" panose="02040503050406030204" pitchFamily="18" charset="0"/>
                            <a:ea typeface="Arial" panose="020B0604020202020204" pitchFamily="34" charset="0"/>
                          </a:rPr>
                          <m:t>𝑭</m:t>
                        </m:r>
                      </m:num>
                      <m:den>
                        <m:r>
                          <a:rPr lang="en-US" sz="3400" b="1" i="1">
                            <a:effectLst/>
                            <a:latin typeface="Cambria Math" panose="02040503050406030204" pitchFamily="18" charset="0"/>
                            <a:ea typeface="Arial" panose="020B0604020202020204" pitchFamily="34" charset="0"/>
                          </a:rPr>
                          <m:t>𝑺</m:t>
                        </m:r>
                      </m:den>
                    </m:f>
                  </m:oMath>
                </a14:m>
                <a:endParaRPr lang="en-US" sz="3400" b="1" dirty="0">
                  <a:effectLst/>
                  <a:latin typeface="Arial" panose="020B0604020202020204" pitchFamily="34" charset="0"/>
                  <a:ea typeface="Arial" panose="020B0604020202020204" pitchFamily="34" charset="0"/>
                </a:endParaRPr>
              </a:p>
              <a:p>
                <a:pPr algn="just">
                  <a:lnSpc>
                    <a:spcPct val="115000"/>
                  </a:lnSpc>
                </a:pPr>
                <a:r>
                  <a:rPr lang="en-US" sz="2800" i="1" dirty="0">
                    <a:effectLst/>
                    <a:ea typeface="Arial" panose="020B0604020202020204" pitchFamily="34" charset="0"/>
                  </a:rPr>
                  <a:t>Trong </a:t>
                </a:r>
                <a:r>
                  <a:rPr lang="en-US" sz="2800" i="1" dirty="0" err="1">
                    <a:effectLst/>
                    <a:ea typeface="Arial" panose="020B0604020202020204" pitchFamily="34" charset="0"/>
                  </a:rPr>
                  <a:t>đó</a:t>
                </a:r>
                <a:r>
                  <a:rPr lang="en-US" sz="2800" i="1" dirty="0">
                    <a:effectLst/>
                    <a:ea typeface="Arial" panose="020B0604020202020204" pitchFamily="34" charset="0"/>
                  </a:rPr>
                  <a:t>: p </a:t>
                </a:r>
                <a:r>
                  <a:rPr lang="en-US" sz="2800" i="1" dirty="0" err="1">
                    <a:effectLst/>
                    <a:ea typeface="Arial" panose="020B0604020202020204" pitchFamily="34" charset="0"/>
                  </a:rPr>
                  <a:t>là</a:t>
                </a:r>
                <a:r>
                  <a:rPr lang="en-US" sz="2800" i="1" dirty="0">
                    <a:effectLst/>
                    <a:ea typeface="Arial" panose="020B0604020202020204" pitchFamily="34" charset="0"/>
                  </a:rPr>
                  <a:t> </a:t>
                </a:r>
                <a:r>
                  <a:rPr lang="en-US" sz="2800" i="1" dirty="0" err="1">
                    <a:effectLst/>
                    <a:ea typeface="Arial" panose="020B0604020202020204" pitchFamily="34" charset="0"/>
                  </a:rPr>
                  <a:t>áp</a:t>
                </a:r>
                <a:r>
                  <a:rPr lang="en-US" sz="2800" i="1" dirty="0">
                    <a:effectLst/>
                    <a:ea typeface="Arial" panose="020B0604020202020204" pitchFamily="34" charset="0"/>
                  </a:rPr>
                  <a:t> </a:t>
                </a:r>
                <a:r>
                  <a:rPr lang="en-US" sz="2800" i="1" dirty="0" err="1">
                    <a:effectLst/>
                    <a:ea typeface="Arial" panose="020B0604020202020204" pitchFamily="34" charset="0"/>
                  </a:rPr>
                  <a:t>suất</a:t>
                </a:r>
                <a:r>
                  <a:rPr lang="en-US" sz="2800" i="1" dirty="0">
                    <a:effectLst/>
                    <a:ea typeface="Arial" panose="020B0604020202020204" pitchFamily="34" charset="0"/>
                  </a:rPr>
                  <a:t>; F </a:t>
                </a:r>
                <a:r>
                  <a:rPr lang="en-US" sz="2800" i="1" dirty="0" err="1">
                    <a:effectLst/>
                    <a:ea typeface="Arial" panose="020B0604020202020204" pitchFamily="34" charset="0"/>
                  </a:rPr>
                  <a:t>là</a:t>
                </a:r>
                <a:r>
                  <a:rPr lang="en-US" sz="2800" i="1" dirty="0">
                    <a:effectLst/>
                    <a:ea typeface="Arial" panose="020B0604020202020204" pitchFamily="34" charset="0"/>
                  </a:rPr>
                  <a:t> </a:t>
                </a:r>
                <a:r>
                  <a:rPr lang="en-US" sz="2800" i="1" dirty="0" err="1">
                    <a:effectLst/>
                    <a:ea typeface="Arial" panose="020B0604020202020204" pitchFamily="34" charset="0"/>
                  </a:rPr>
                  <a:t>áp</a:t>
                </a:r>
                <a:r>
                  <a:rPr lang="en-US" sz="2800" i="1" dirty="0">
                    <a:effectLst/>
                    <a:ea typeface="Arial" panose="020B0604020202020204" pitchFamily="34" charset="0"/>
                  </a:rPr>
                  <a:t> </a:t>
                </a:r>
                <a:r>
                  <a:rPr lang="en-US" sz="2800" i="1" dirty="0" err="1">
                    <a:effectLst/>
                    <a:ea typeface="Arial" panose="020B0604020202020204" pitchFamily="34" charset="0"/>
                  </a:rPr>
                  <a:t>lực</a:t>
                </a:r>
                <a:r>
                  <a:rPr lang="en-US" sz="2800" i="1" dirty="0">
                    <a:effectLst/>
                    <a:ea typeface="Arial" panose="020B0604020202020204" pitchFamily="34" charset="0"/>
                  </a:rPr>
                  <a:t>; S </a:t>
                </a:r>
                <a:r>
                  <a:rPr lang="en-US" sz="2800" i="1" dirty="0" err="1">
                    <a:effectLst/>
                    <a:ea typeface="Arial" panose="020B0604020202020204" pitchFamily="34" charset="0"/>
                  </a:rPr>
                  <a:t>là</a:t>
                </a:r>
                <a:r>
                  <a:rPr lang="en-US" sz="2800" i="1" dirty="0">
                    <a:effectLst/>
                    <a:ea typeface="Arial" panose="020B0604020202020204" pitchFamily="34" charset="0"/>
                  </a:rPr>
                  <a:t> </a:t>
                </a:r>
                <a:r>
                  <a:rPr lang="en-US" sz="2800" i="1" dirty="0" err="1">
                    <a:effectLst/>
                    <a:ea typeface="Arial" panose="020B0604020202020204" pitchFamily="34" charset="0"/>
                  </a:rPr>
                  <a:t>diện</a:t>
                </a:r>
                <a:r>
                  <a:rPr lang="en-US" sz="2800" i="1" dirty="0">
                    <a:effectLst/>
                    <a:ea typeface="Arial" panose="020B0604020202020204" pitchFamily="34" charset="0"/>
                  </a:rPr>
                  <a:t> </a:t>
                </a:r>
                <a:r>
                  <a:rPr lang="en-US" sz="2800" i="1" dirty="0" err="1">
                    <a:effectLst/>
                    <a:ea typeface="Arial" panose="020B0604020202020204" pitchFamily="34" charset="0"/>
                  </a:rPr>
                  <a:t>tích</a:t>
                </a:r>
                <a:r>
                  <a:rPr lang="en-US" sz="2800" i="1" dirty="0">
                    <a:effectLst/>
                    <a:ea typeface="Arial" panose="020B0604020202020204" pitchFamily="34" charset="0"/>
                  </a:rPr>
                  <a:t> </a:t>
                </a:r>
                <a:r>
                  <a:rPr lang="en-US" sz="2800" i="1" dirty="0" err="1">
                    <a:effectLst/>
                    <a:ea typeface="Arial" panose="020B0604020202020204" pitchFamily="34" charset="0"/>
                  </a:rPr>
                  <a:t>bị</a:t>
                </a:r>
                <a:r>
                  <a:rPr lang="en-US" sz="2800" i="1" dirty="0">
                    <a:effectLst/>
                    <a:ea typeface="Arial" panose="020B0604020202020204" pitchFamily="34" charset="0"/>
                  </a:rPr>
                  <a:t> </a:t>
                </a:r>
                <a:r>
                  <a:rPr lang="en-US" sz="2800" i="1" dirty="0" err="1">
                    <a:effectLst/>
                    <a:ea typeface="Arial" panose="020B0604020202020204" pitchFamily="34" charset="0"/>
                  </a:rPr>
                  <a:t>ép</a:t>
                </a:r>
                <a:r>
                  <a:rPr lang="en-US" sz="2800" i="1" dirty="0">
                    <a:effectLst/>
                    <a:ea typeface="Arial" panose="020B0604020202020204" pitchFamily="34" charset="0"/>
                  </a:rPr>
                  <a:t>.</a:t>
                </a:r>
                <a:endParaRPr lang="en-US" sz="2800" i="1" dirty="0">
                  <a:effectLst/>
                  <a:latin typeface="Arial" panose="020B0604020202020204" pitchFamily="34" charset="0"/>
                  <a:ea typeface="Arial" panose="020B0604020202020204" pitchFamily="34" charset="0"/>
                </a:endParaRPr>
              </a:p>
              <a:p>
                <a:pPr algn="just">
                  <a:lnSpc>
                    <a:spcPct val="100000"/>
                  </a:lnSpc>
                </a:pPr>
                <a:r>
                  <a:rPr lang="en-US" sz="2800" b="1" dirty="0">
                    <a:effectLst/>
                    <a:ea typeface="Arial" panose="020B0604020202020204" pitchFamily="34" charset="0"/>
                  </a:rPr>
                  <a:t>- </a:t>
                </a:r>
                <a:r>
                  <a:rPr lang="en-US" sz="2800" b="1" dirty="0" err="1">
                    <a:effectLst/>
                    <a:ea typeface="Arial" panose="020B0604020202020204" pitchFamily="34" charset="0"/>
                  </a:rPr>
                  <a:t>Đơn</a:t>
                </a:r>
                <a:r>
                  <a:rPr lang="en-US" sz="2800" b="1" dirty="0">
                    <a:effectLst/>
                    <a:ea typeface="Arial" panose="020B0604020202020204" pitchFamily="34" charset="0"/>
                  </a:rPr>
                  <a:t> </a:t>
                </a:r>
                <a:r>
                  <a:rPr lang="en-US" sz="2800" b="1" dirty="0" err="1">
                    <a:effectLst/>
                    <a:ea typeface="Arial" panose="020B0604020202020204" pitchFamily="34" charset="0"/>
                  </a:rPr>
                  <a:t>vị</a:t>
                </a:r>
                <a:r>
                  <a:rPr lang="en-US" sz="2800" b="1" dirty="0">
                    <a:effectLst/>
                    <a:ea typeface="Arial" panose="020B0604020202020204" pitchFamily="34" charset="0"/>
                  </a:rPr>
                  <a:t> </a:t>
                </a:r>
                <a:r>
                  <a:rPr lang="en-US" sz="2800" b="1" dirty="0" err="1">
                    <a:effectLst/>
                    <a:ea typeface="Arial" panose="020B0604020202020204" pitchFamily="34" charset="0"/>
                  </a:rPr>
                  <a:t>áp</a:t>
                </a:r>
                <a:r>
                  <a:rPr lang="en-US" sz="2800" b="1" dirty="0">
                    <a:effectLst/>
                    <a:ea typeface="Arial" panose="020B0604020202020204" pitchFamily="34" charset="0"/>
                  </a:rPr>
                  <a:t> </a:t>
                </a:r>
                <a:r>
                  <a:rPr lang="en-US" sz="2800" b="1" dirty="0" err="1">
                    <a:effectLst/>
                    <a:ea typeface="Arial" panose="020B0604020202020204" pitchFamily="34" charset="0"/>
                  </a:rPr>
                  <a:t>suất</a:t>
                </a:r>
                <a:r>
                  <a:rPr lang="en-US" sz="2800" b="1" dirty="0">
                    <a:effectLst/>
                    <a:ea typeface="Arial" panose="020B0604020202020204" pitchFamily="34" charset="0"/>
                  </a:rPr>
                  <a:t>: </a:t>
                </a:r>
                <a:r>
                  <a:rPr lang="en-US" sz="2800" dirty="0" err="1">
                    <a:solidFill>
                      <a:srgbClr val="FF0000"/>
                    </a:solidFill>
                    <a:effectLst/>
                    <a:ea typeface="Arial" panose="020B0604020202020204" pitchFamily="34" charset="0"/>
                  </a:rPr>
                  <a:t>Niutơn</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trên</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mét</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vuông</a:t>
                </a:r>
                <a:r>
                  <a:rPr lang="en-US" sz="2800" dirty="0">
                    <a:solidFill>
                      <a:srgbClr val="FF0000"/>
                    </a:solidFill>
                    <a:effectLst/>
                    <a:ea typeface="Arial" panose="020B0604020202020204" pitchFamily="34" charset="0"/>
                  </a:rPr>
                  <a:t> (N/m</a:t>
                </a:r>
                <a:r>
                  <a:rPr lang="en-US" sz="2800" baseline="30000" dirty="0">
                    <a:solidFill>
                      <a:srgbClr val="FF0000"/>
                    </a:solidFill>
                    <a:effectLst/>
                    <a:ea typeface="Arial" panose="020B0604020202020204" pitchFamily="34" charset="0"/>
                  </a:rPr>
                  <a:t>2</a:t>
                </a:r>
                <a:r>
                  <a:rPr lang="en-US" sz="2800" dirty="0">
                    <a:solidFill>
                      <a:srgbClr val="FF0000"/>
                    </a:solidFill>
                    <a:effectLst/>
                    <a:ea typeface="Arial" panose="020B0604020202020204" pitchFamily="34" charset="0"/>
                  </a:rPr>
                  <a:t>) hay </a:t>
                </a:r>
                <a:r>
                  <a:rPr lang="en-US" sz="2800" dirty="0" err="1">
                    <a:solidFill>
                      <a:srgbClr val="FF0000"/>
                    </a:solidFill>
                    <a:effectLst/>
                    <a:ea typeface="Arial" panose="020B0604020202020204" pitchFamily="34" charset="0"/>
                  </a:rPr>
                  <a:t>Paxcan</a:t>
                </a:r>
                <a:r>
                  <a:rPr lang="en-US" sz="2800" dirty="0">
                    <a:solidFill>
                      <a:srgbClr val="FF0000"/>
                    </a:solidFill>
                    <a:effectLst/>
                    <a:ea typeface="Arial" panose="020B0604020202020204" pitchFamily="34" charset="0"/>
                  </a:rPr>
                  <a:t> (Pa).</a:t>
                </a:r>
                <a:endParaRPr lang="en-US" sz="2800" dirty="0">
                  <a:solidFill>
                    <a:srgbClr val="FF0000"/>
                  </a:solidFill>
                  <a:effectLst/>
                  <a:latin typeface="Arial" panose="020B0604020202020204" pitchFamily="34" charset="0"/>
                  <a:ea typeface="Arial" panose="020B0604020202020204" pitchFamily="34" charset="0"/>
                </a:endParaRPr>
              </a:p>
              <a:p>
                <a:pPr algn="ctr">
                  <a:lnSpc>
                    <a:spcPct val="115000"/>
                  </a:lnSpc>
                </a:pPr>
                <a:r>
                  <a:rPr lang="en-US" sz="2800" dirty="0">
                    <a:effectLst/>
                    <a:ea typeface="Arial" panose="020B0604020202020204" pitchFamily="34" charset="0"/>
                  </a:rPr>
                  <a:t>1Pa = 1N/m</a:t>
                </a:r>
                <a:r>
                  <a:rPr lang="en-US" sz="2800" baseline="30000" dirty="0">
                    <a:effectLst/>
                    <a:ea typeface="Arial" panose="020B0604020202020204" pitchFamily="34" charset="0"/>
                  </a:rPr>
                  <a:t>2</a:t>
                </a:r>
                <a:endParaRPr lang="en-US" sz="2800" dirty="0">
                  <a:effectLst/>
                  <a:latin typeface="Arial" panose="020B0604020202020204" pitchFamily="34" charset="0"/>
                  <a:ea typeface="Arial" panose="020B0604020202020204" pitchFamily="34" charset="0"/>
                </a:endParaRPr>
              </a:p>
            </p:txBody>
          </p:sp>
        </mc:Choice>
        <mc:Fallback xmlns="">
          <p:sp>
            <p:nvSpPr>
              <p:cNvPr id="7" name="Text Placeholder 6">
                <a:extLst>
                  <a:ext uri="{FF2B5EF4-FFF2-40B4-BE49-F238E27FC236}">
                    <a16:creationId xmlns:a16="http://schemas.microsoft.com/office/drawing/2014/main" id="{14AA6F39-E414-4200-348A-B3D996EC4C40}"/>
                  </a:ext>
                </a:extLst>
              </p:cNvPr>
              <p:cNvSpPr>
                <a:spLocks noGrp="1" noRot="1" noChangeAspect="1" noMove="1" noResize="1" noEditPoints="1" noAdjustHandles="1" noChangeArrowheads="1" noChangeShapeType="1" noTextEdit="1"/>
              </p:cNvSpPr>
              <p:nvPr>
                <p:ph type="body" sz="half" idx="2"/>
              </p:nvPr>
            </p:nvSpPr>
            <p:spPr>
              <a:xfrm>
                <a:off x="201385" y="1255245"/>
                <a:ext cx="7053797" cy="2510516"/>
              </a:xfrm>
              <a:blipFill>
                <a:blip r:embed="rId2"/>
                <a:stretch>
                  <a:fillRect l="-1729" t="-1699" r="-1815" b="-94903"/>
                </a:stretch>
              </a:blipFill>
            </p:spPr>
            <p:txBody>
              <a:bodyPr/>
              <a:lstStyle/>
              <a:p>
                <a:r>
                  <a:rPr lang="vi-VN">
                    <a:noFill/>
                  </a:rPr>
                  <a:t> </a:t>
                </a:r>
              </a:p>
            </p:txBody>
          </p:sp>
        </mc:Fallback>
      </mc:AlternateContent>
      <p:sp>
        <p:nvSpPr>
          <p:cNvPr id="5" name="Title 4">
            <a:extLst>
              <a:ext uri="{FF2B5EF4-FFF2-40B4-BE49-F238E27FC236}">
                <a16:creationId xmlns:a16="http://schemas.microsoft.com/office/drawing/2014/main" xmlns="" id="{3F2F8C28-14F7-A691-DB30-B35240C60323}"/>
              </a:ext>
            </a:extLst>
          </p:cNvPr>
          <p:cNvSpPr>
            <a:spLocks noGrp="1"/>
          </p:cNvSpPr>
          <p:nvPr>
            <p:ph type="title"/>
          </p:nvPr>
        </p:nvSpPr>
        <p:spPr>
          <a:xfrm>
            <a:off x="642361" y="748164"/>
            <a:ext cx="6028891" cy="536577"/>
          </a:xfrm>
        </p:spPr>
        <p:txBody>
          <a:bodyPr>
            <a:noAutofit/>
          </a:bodyPr>
          <a:lstStyle/>
          <a:p>
            <a:r>
              <a:rPr lang="en-US" sz="2800" dirty="0"/>
              <a:t>3. </a:t>
            </a:r>
            <a:r>
              <a:rPr lang="en-US" sz="2800" dirty="0" err="1"/>
              <a:t>Áp</a:t>
            </a:r>
            <a:r>
              <a:rPr lang="en-US" sz="2800" dirty="0"/>
              <a:t> </a:t>
            </a:r>
            <a:r>
              <a:rPr lang="en-US" sz="2800" dirty="0" err="1"/>
              <a:t>suất</a:t>
            </a:r>
            <a:r>
              <a:rPr lang="en-US" sz="2800" dirty="0"/>
              <a:t> - </a:t>
            </a:r>
            <a:r>
              <a:rPr lang="en-US" sz="2800" dirty="0" err="1"/>
              <a:t>Công</a:t>
            </a:r>
            <a:r>
              <a:rPr lang="en-US" sz="2800" dirty="0"/>
              <a:t> </a:t>
            </a:r>
            <a:r>
              <a:rPr lang="en-US" sz="2800" dirty="0" err="1"/>
              <a:t>thức</a:t>
            </a:r>
            <a:r>
              <a:rPr lang="en-US" sz="2800" dirty="0"/>
              <a:t> </a:t>
            </a:r>
            <a:r>
              <a:rPr lang="en-US" sz="2800" dirty="0" err="1"/>
              <a:t>tính</a:t>
            </a:r>
            <a:r>
              <a:rPr lang="en-US" sz="2800" dirty="0"/>
              <a:t> </a:t>
            </a:r>
            <a:r>
              <a:rPr lang="en-US" sz="2800" dirty="0" err="1"/>
              <a:t>áp</a:t>
            </a:r>
            <a:r>
              <a:rPr lang="en-US" sz="2800" dirty="0"/>
              <a:t> </a:t>
            </a:r>
            <a:r>
              <a:rPr lang="en-US" sz="2800" dirty="0" err="1"/>
              <a:t>suất</a:t>
            </a:r>
            <a:r>
              <a:rPr lang="en-US" sz="2800" dirty="0"/>
              <a:t>.</a:t>
            </a:r>
          </a:p>
        </p:txBody>
      </p:sp>
      <p:pic>
        <p:nvPicPr>
          <p:cNvPr id="15" name="Picture 14">
            <a:extLst>
              <a:ext uri="{FF2B5EF4-FFF2-40B4-BE49-F238E27FC236}">
                <a16:creationId xmlns:a16="http://schemas.microsoft.com/office/drawing/2014/main" xmlns="" id="{03562FAE-8DB8-5F38-D206-FEADCBAAF7F9}"/>
              </a:ext>
            </a:extLst>
          </p:cNvPr>
          <p:cNvPicPr>
            <a:picLocks noChangeAspect="1"/>
          </p:cNvPicPr>
          <p:nvPr/>
        </p:nvPicPr>
        <p:blipFill>
          <a:blip r:embed="rId3"/>
          <a:stretch>
            <a:fillRect/>
          </a:stretch>
        </p:blipFill>
        <p:spPr>
          <a:xfrm>
            <a:off x="7730573" y="984136"/>
            <a:ext cx="3819064" cy="5204816"/>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5C4839AC-5ED5-B990-35D0-90377E5693CD}"/>
                  </a:ext>
                </a:extLst>
              </p:cNvPr>
              <p:cNvSpPr txBox="1"/>
              <p:nvPr/>
            </p:nvSpPr>
            <p:spPr>
              <a:xfrm>
                <a:off x="10235381" y="1715725"/>
                <a:ext cx="1755234" cy="1213345"/>
              </a:xfrm>
              <a:prstGeom prst="rect">
                <a:avLst/>
              </a:prstGeom>
              <a:noFill/>
            </p:spPr>
            <p:txBody>
              <a:bodyPr wrap="square">
                <a:spAutoFit/>
              </a:bodyPr>
              <a:lstStyle/>
              <a:p>
                <a:pPr algn="ctr">
                  <a:lnSpc>
                    <a:spcPct val="115000"/>
                  </a:lnSpc>
                </a:pP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p =  </a:t>
                </a:r>
                <a14:m>
                  <m:oMath xmlns:m="http://schemas.openxmlformats.org/officeDocument/2006/math">
                    <m:f>
                      <m:fPr>
                        <m:ctrlPr>
                          <a:rPr lang="en-US" sz="4400" b="1" i="1">
                            <a:effectLst/>
                            <a:latin typeface="Cambria Math"/>
                            <a:ea typeface="Arial" panose="020B0604020202020204" pitchFamily="34" charset="0"/>
                          </a:rPr>
                        </m:ctrlPr>
                      </m:fPr>
                      <m:num>
                        <m:r>
                          <a:rPr lang="en-US" sz="4400" b="1" i="0">
                            <a:effectLst/>
                            <a:latin typeface="Cambria Math" panose="02040503050406030204" pitchFamily="18" charset="0"/>
                            <a:ea typeface="Arial" panose="020B0604020202020204" pitchFamily="34" charset="0"/>
                          </a:rPr>
                          <m:t>𝐅</m:t>
                        </m:r>
                      </m:num>
                      <m:den>
                        <m:r>
                          <a:rPr lang="en-US" sz="4400" b="1" i="0">
                            <a:effectLst/>
                            <a:latin typeface="Cambria Math" panose="02040503050406030204" pitchFamily="18" charset="0"/>
                            <a:ea typeface="Arial" panose="020B0604020202020204" pitchFamily="34" charset="0"/>
                          </a:rPr>
                          <m:t>𝐒</m:t>
                        </m:r>
                      </m:den>
                    </m:f>
                  </m:oMath>
                </a14:m>
                <a:endParaRPr lang="en-US" sz="4400" b="1"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5C4839AC-5ED5-B990-35D0-90377E5693CD}"/>
                  </a:ext>
                </a:extLst>
              </p:cNvPr>
              <p:cNvSpPr txBox="1">
                <a:spLocks noRot="1" noChangeAspect="1" noMove="1" noResize="1" noEditPoints="1" noAdjustHandles="1" noChangeArrowheads="1" noChangeShapeType="1" noTextEdit="1"/>
              </p:cNvSpPr>
              <p:nvPr/>
            </p:nvSpPr>
            <p:spPr>
              <a:xfrm>
                <a:off x="10235381" y="1715725"/>
                <a:ext cx="1755234" cy="1213345"/>
              </a:xfrm>
              <a:prstGeom prst="rect">
                <a:avLst/>
              </a:prstGeom>
              <a:blipFill>
                <a:blip r:embed="rId4"/>
                <a:stretch>
                  <a:fillRect b="-3015"/>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xmlns="" id="{A1C12D96-31E2-A347-D372-85A7E3094268}"/>
              </a:ext>
            </a:extLst>
          </p:cNvPr>
          <p:cNvCxnSpPr/>
          <p:nvPr/>
        </p:nvCxnSpPr>
        <p:spPr>
          <a:xfrm>
            <a:off x="7492877" y="1016452"/>
            <a:ext cx="0" cy="512309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9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wipe(left)">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http://bgstrialofgod.files.wordpress.com/2012/04/blase-pascal1.jpg">
            <a:extLst>
              <a:ext uri="{FF2B5EF4-FFF2-40B4-BE49-F238E27FC236}">
                <a16:creationId xmlns:a16="http://schemas.microsoft.com/office/drawing/2014/main" xmlns="" id="{69031FC7-60BD-44DC-B18E-4EEF466C7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994" y="985837"/>
            <a:ext cx="52419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34">
            <a:extLst>
              <a:ext uri="{FF2B5EF4-FFF2-40B4-BE49-F238E27FC236}">
                <a16:creationId xmlns:a16="http://schemas.microsoft.com/office/drawing/2014/main" xmlns="" id="{F217A4C6-E312-4D85-A8CD-5CCACEAB2B79}"/>
              </a:ext>
            </a:extLst>
          </p:cNvPr>
          <p:cNvSpPr>
            <a:spLocks noChangeArrowheads="1"/>
          </p:cNvSpPr>
          <p:nvPr/>
        </p:nvSpPr>
        <p:spPr bwMode="auto">
          <a:xfrm>
            <a:off x="744278" y="1604694"/>
            <a:ext cx="535172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None/>
            </a:pPr>
            <a:r>
              <a:rPr lang="en-US" altLang="en-US" sz="2800" b="1" dirty="0">
                <a:solidFill>
                  <a:srgbClr val="FF0000"/>
                </a:solidFill>
                <a:latin typeface="Times New Roman" panose="02020603050405020304" pitchFamily="18" charset="0"/>
                <a:cs typeface="Times New Roman" panose="02020603050405020304" pitchFamily="18" charset="0"/>
              </a:rPr>
              <a:t>- Pa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tên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tắc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Pascal. Pascal ( 1623-1662) </a:t>
            </a:r>
            <a:r>
              <a:rPr lang="en-US" altLang="en-US" sz="2800" b="1" dirty="0" err="1">
                <a:solidFill>
                  <a:srgbClr val="FF0000"/>
                </a:solidFill>
                <a:latin typeface="Times New Roman" panose="02020603050405020304" pitchFamily="18" charset="0"/>
                <a:cs typeface="Times New Roman" panose="02020603050405020304" pitchFamily="18" charset="0"/>
              </a:rPr>
              <a:t>người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endParaRPr lang="vi-VN" altLang="en-US" sz="2800" b="1" dirty="0">
              <a:solidFill>
                <a:srgbClr val="FF0000"/>
              </a:solidFill>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Ông</a:t>
            </a:r>
            <a:r>
              <a:rPr lang="en-US" altLang="en-US" sz="2800" b="1" dirty="0">
                <a:solidFill>
                  <a:srgbClr val="FF0000"/>
                </a:solidFill>
                <a:latin typeface="Times New Roman" panose="02020603050405020304" pitchFamily="18" charset="0"/>
                <a:cs typeface="Times New Roman" panose="02020603050405020304" pitchFamily="18" charset="0"/>
              </a:rPr>
              <a:t> k</a:t>
            </a:r>
            <a:r>
              <a:rPr lang="vi-VN" altLang="en-US" sz="2800" b="1" dirty="0">
                <a:solidFill>
                  <a:srgbClr val="FF0000"/>
                </a:solidFill>
                <a:latin typeface="Times New Roman" panose="02020603050405020304" pitchFamily="18" charset="0"/>
                <a:cs typeface="Times New Roman" panose="02020603050405020304" pitchFamily="18" charset="0"/>
              </a:rPr>
              <a:t>hông chỉ là một nhà toán học, Pascal còn là một nhà vật lí học nổi tiếng, nhà văn và là nhà tư tưởng lớn. </a:t>
            </a:r>
            <a:endParaRPr lang="en-US" altLang="en-US" sz="2800" b="1" dirty="0">
              <a:solidFill>
                <a:srgbClr val="FF0000"/>
              </a:solidFill>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vi-VN" altLang="en-US" sz="2800" b="1" dirty="0">
                <a:solidFill>
                  <a:srgbClr val="FF0000"/>
                </a:solidFill>
                <a:latin typeface="Times New Roman" panose="02020603050405020304" pitchFamily="18" charset="0"/>
                <a:cs typeface="Times New Roman" panose="02020603050405020304" pitchFamily="18" charset="0"/>
              </a:rPr>
              <a:t>- Ông được coi là một trong những nhà bác học lớn của nhân loại.</a:t>
            </a:r>
          </a:p>
        </p:txBody>
      </p:sp>
      <p:sp>
        <p:nvSpPr>
          <p:cNvPr id="6" name="TextBox 5">
            <a:extLst>
              <a:ext uri="{FF2B5EF4-FFF2-40B4-BE49-F238E27FC236}">
                <a16:creationId xmlns:a16="http://schemas.microsoft.com/office/drawing/2014/main" xmlns="" id="{48CCFB4D-B98A-466E-9F5F-0077F7CAAD8C}"/>
              </a:ext>
            </a:extLst>
          </p:cNvPr>
          <p:cNvSpPr txBox="1">
            <a:spLocks noChangeArrowheads="1"/>
          </p:cNvSpPr>
          <p:nvPr/>
        </p:nvSpPr>
        <p:spPr bwMode="auto">
          <a:xfrm>
            <a:off x="6547318" y="5919786"/>
            <a:ext cx="5121275" cy="5238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800" b="1">
                <a:solidFill>
                  <a:schemeClr val="tx1"/>
                </a:solidFill>
                <a:latin typeface="Times New Roman" panose="02020603050405020304" pitchFamily="18" charset="0"/>
                <a:cs typeface="Times New Roman" panose="02020603050405020304" pitchFamily="18" charset="0"/>
              </a:rPr>
              <a:t>Pascal ( 1623-1662)</a:t>
            </a:r>
          </a:p>
        </p:txBody>
      </p:sp>
      <p:sp>
        <p:nvSpPr>
          <p:cNvPr id="7" name="TextBox 6">
            <a:extLst>
              <a:ext uri="{FF2B5EF4-FFF2-40B4-BE49-F238E27FC236}">
                <a16:creationId xmlns:a16="http://schemas.microsoft.com/office/drawing/2014/main" xmlns="" id="{541A19A9-DB67-429B-8298-01A8B004BE85}"/>
              </a:ext>
            </a:extLst>
          </p:cNvPr>
          <p:cNvSpPr txBox="1">
            <a:spLocks noChangeArrowheads="1"/>
          </p:cNvSpPr>
          <p:nvPr/>
        </p:nvSpPr>
        <p:spPr bwMode="auto">
          <a:xfrm>
            <a:off x="1920875" y="152400"/>
            <a:ext cx="8548688" cy="523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800" b="1">
                <a:solidFill>
                  <a:srgbClr val="FFFF00"/>
                </a:solidFill>
                <a:latin typeface="Calibri" panose="020F0502020204030204" pitchFamily="34" charset="0"/>
              </a:rPr>
              <a:t>SƠ LƯỢC VỀ PASCAL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par>
                          <p:cTn id="14" fill="hold" nodeType="afterGroup">
                            <p:stCondLst>
                              <p:cond delay="2000"/>
                            </p:stCondLst>
                            <p:childTnLst>
                              <p:par>
                                <p:cTn id="15" presetID="21" presetClass="entr" presetSubtype="4" fill="hold" nodeType="after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wheel(4)">
                                      <p:cBhvr>
                                        <p:cTn id="17" dur="2000"/>
                                        <p:tgtEl>
                                          <p:spTgt spid="20482"/>
                                        </p:tgtEl>
                                      </p:cBhvr>
                                    </p:animEffect>
                                  </p:childTnLst>
                                </p:cTn>
                              </p:par>
                            </p:childTnLst>
                          </p:cTn>
                        </p:par>
                        <p:par>
                          <p:cTn id="18" fill="hold" nodeType="afterGroup">
                            <p:stCondLst>
                              <p:cond delay="40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par>
                          <p:cTn id="24" fill="hold" nodeType="afterGroup">
                            <p:stCondLst>
                              <p:cond delay="4720"/>
                            </p:stCondLst>
                            <p:childTnLst>
                              <p:par>
                                <p:cTn id="25" presetID="4" presetClass="entr" presetSubtype="16" fill="hold" grpId="0" nodeType="afterEffect">
                                  <p:stCondLst>
                                    <p:cond delay="0"/>
                                  </p:stCondLst>
                                  <p:childTnLst>
                                    <p:set>
                                      <p:cBhvr>
                                        <p:cTn id="26" dur="1" fill="hold">
                                          <p:stCondLst>
                                            <p:cond delay="0"/>
                                          </p:stCondLst>
                                        </p:cTn>
                                        <p:tgtEl>
                                          <p:spTgt spid="20484"/>
                                        </p:tgtEl>
                                        <p:attrNameLst>
                                          <p:attrName>style.visibility</p:attrName>
                                        </p:attrNameLst>
                                      </p:cBhvr>
                                      <p:to>
                                        <p:strVal val="visible"/>
                                      </p:to>
                                    </p:set>
                                    <p:animEffect transition="in" filter="box(in)">
                                      <p:cBhvr>
                                        <p:cTn id="2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F2F8C28-14F7-A691-DB30-B35240C60323}"/>
              </a:ext>
            </a:extLst>
          </p:cNvPr>
          <p:cNvSpPr>
            <a:spLocks noGrp="1"/>
          </p:cNvSpPr>
          <p:nvPr>
            <p:ph type="title"/>
          </p:nvPr>
        </p:nvSpPr>
        <p:spPr>
          <a:xfrm>
            <a:off x="635890" y="729505"/>
            <a:ext cx="2622465" cy="536577"/>
          </a:xfrm>
        </p:spPr>
        <p:txBody>
          <a:bodyPr>
            <a:noAutofit/>
          </a:bodyPr>
          <a:lstStyle/>
          <a:p>
            <a:r>
              <a:rPr lang="en-US" sz="2800" dirty="0"/>
              <a:t>4. </a:t>
            </a:r>
            <a:r>
              <a:rPr lang="en-US" sz="2800" dirty="0" err="1"/>
              <a:t>Vận</a:t>
            </a:r>
            <a:r>
              <a:rPr lang="en-US" sz="2800" dirty="0"/>
              <a:t> </a:t>
            </a:r>
            <a:r>
              <a:rPr lang="en-US" sz="2800" dirty="0" err="1"/>
              <a:t>dụng</a:t>
            </a:r>
            <a:r>
              <a:rPr lang="en-US" sz="2800" dirty="0"/>
              <a:t>.</a:t>
            </a:r>
          </a:p>
        </p:txBody>
      </p:sp>
      <p:graphicFrame>
        <p:nvGraphicFramePr>
          <p:cNvPr id="6" name="Table 5">
            <a:extLst>
              <a:ext uri="{FF2B5EF4-FFF2-40B4-BE49-F238E27FC236}">
                <a16:creationId xmlns:a16="http://schemas.microsoft.com/office/drawing/2014/main" xmlns="" id="{5723B06E-6D76-306B-8CE4-562D318D152A}"/>
              </a:ext>
            </a:extLst>
          </p:cNvPr>
          <p:cNvGraphicFramePr>
            <a:graphicFrameLocks noGrp="1"/>
          </p:cNvGraphicFramePr>
          <p:nvPr>
            <p:extLst>
              <p:ext uri="{D42A27DB-BD31-4B8C-83A1-F6EECF244321}">
                <p14:modId xmlns:p14="http://schemas.microsoft.com/office/powerpoint/2010/main" val="1803840655"/>
              </p:ext>
            </p:extLst>
          </p:nvPr>
        </p:nvGraphicFramePr>
        <p:xfrm>
          <a:off x="440165" y="2288977"/>
          <a:ext cx="11311669" cy="4145280"/>
        </p:xfrm>
        <a:graphic>
          <a:graphicData uri="http://schemas.openxmlformats.org/drawingml/2006/table">
            <a:tbl>
              <a:tblPr firstRow="1" firstCol="1" bandRow="1">
                <a:tableStyleId>{5C22544A-7EE6-4342-B048-85BDC9FD1C3A}</a:tableStyleId>
              </a:tblPr>
              <a:tblGrid>
                <a:gridCol w="11311669">
                  <a:extLst>
                    <a:ext uri="{9D8B030D-6E8A-4147-A177-3AD203B41FA5}">
                      <a16:colId xmlns:a16="http://schemas.microsoft.com/office/drawing/2014/main" xmlns="" val="1269584782"/>
                    </a:ext>
                  </a:extLst>
                </a:gridCol>
              </a:tblGrid>
              <a:tr h="488770">
                <a:tc>
                  <a:txBody>
                    <a:bodyPr/>
                    <a:lstStyle/>
                    <a:p>
                      <a:pPr algn="ctr">
                        <a:lnSpc>
                          <a:spcPct val="100000"/>
                        </a:lnSpc>
                      </a:pPr>
                      <a:r>
                        <a:rPr lang="en-US" sz="2800" dirty="0">
                          <a:effectLst/>
                          <a:latin typeface="Times New Roman" panose="02020603050405020304" pitchFamily="18" charset="0"/>
                          <a:cs typeface="Times New Roman" panose="02020603050405020304" pitchFamily="18" charset="0"/>
                        </a:rPr>
                        <a:t>PHIẾU HỌC TẬP SỐ 1</a:t>
                      </a:r>
                    </a:p>
                    <a:p>
                      <a:pPr algn="ctr">
                        <a:lnSpc>
                          <a:spcPct val="100000"/>
                        </a:lnSpc>
                      </a:pPr>
                      <a:endParaRPr lang="en-US" sz="2800" dirty="0">
                        <a:effectLst/>
                        <a:latin typeface="Times New Roman" panose="02020603050405020304" pitchFamily="18" charset="0"/>
                        <a:cs typeface="Times New Roman" panose="02020603050405020304" pitchFamily="18" charset="0"/>
                      </a:endParaRPr>
                    </a:p>
                  </a:txBody>
                  <a:tcPr marL="37469" marR="37469" marT="0" marB="0">
                    <a:solidFill>
                      <a:schemeClr val="accent5">
                        <a:lumMod val="75000"/>
                      </a:schemeClr>
                    </a:solidFill>
                  </a:tcPr>
                </a:tc>
                <a:extLst>
                  <a:ext uri="{0D108BD9-81ED-4DB2-BD59-A6C34878D82A}">
                    <a16:rowId xmlns:a16="http://schemas.microsoft.com/office/drawing/2014/main" xmlns="" val="4259388929"/>
                  </a:ext>
                </a:extLst>
              </a:tr>
              <a:tr h="2681036">
                <a:tc>
                  <a:txBody>
                    <a:bodyPr/>
                    <a:lstStyle/>
                    <a:p>
                      <a:pPr indent="2540" algn="just">
                        <a:lnSpc>
                          <a:spcPct val="100000"/>
                        </a:lnSpc>
                      </a:pPr>
                      <a:r>
                        <a:rPr lang="de-DE" sz="2800" b="1" dirty="0">
                          <a:effectLst/>
                          <a:latin typeface="Times New Roman" panose="02020603050405020304" pitchFamily="18" charset="0"/>
                          <a:cs typeface="Times New Roman" panose="02020603050405020304" pitchFamily="18" charset="0"/>
                        </a:rPr>
                        <a:t>Câu hỏi 1. Một xe tăng có trọng lượng 350 000 N.</a:t>
                      </a:r>
                      <a:endParaRPr lang="en-US" sz="2800" b="1" dirty="0">
                        <a:effectLst/>
                        <a:latin typeface="Times New Roman" panose="02020603050405020304" pitchFamily="18" charset="0"/>
                        <a:cs typeface="Times New Roman" panose="02020603050405020304" pitchFamily="18" charset="0"/>
                      </a:endParaRPr>
                    </a:p>
                    <a:p>
                      <a:pPr indent="2540" algn="just">
                        <a:lnSpc>
                          <a:spcPct val="100000"/>
                        </a:lnSpc>
                        <a:spcAft>
                          <a:spcPts val="1200"/>
                        </a:spcAft>
                      </a:pPr>
                      <a:r>
                        <a:rPr lang="de-DE" sz="2800" b="1" dirty="0">
                          <a:effectLst/>
                          <a:latin typeface="Times New Roman" panose="02020603050405020304" pitchFamily="18" charset="0"/>
                          <a:cs typeface="Times New Roman" panose="02020603050405020304" pitchFamily="18" charset="0"/>
                        </a:rPr>
                        <a:t>a) Tính áp suất của xe tăng lên mặt đường nằm ngang, biết rằng diện tích tiếp xúc của các bản xích với mặt đường là 1,5 m</a:t>
                      </a:r>
                      <a:r>
                        <a:rPr lang="de-DE" sz="2800" b="1" baseline="30000" dirty="0">
                          <a:effectLst/>
                          <a:latin typeface="Times New Roman" panose="02020603050405020304" pitchFamily="18" charset="0"/>
                          <a:cs typeface="Times New Roman" panose="02020603050405020304" pitchFamily="18" charset="0"/>
                        </a:rPr>
                        <a:t>2</a:t>
                      </a:r>
                      <a:r>
                        <a:rPr lang="de-DE" sz="28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p>
                      <a:pPr indent="2540" algn="just">
                        <a:lnSpc>
                          <a:spcPct val="100000"/>
                        </a:lnSpc>
                        <a:spcAft>
                          <a:spcPts val="1200"/>
                        </a:spcAft>
                      </a:pPr>
                      <a:r>
                        <a:rPr lang="de-DE" sz="2800" b="1" dirty="0">
                          <a:solidFill>
                            <a:srgbClr val="FFFF00"/>
                          </a:solidFill>
                          <a:effectLst/>
                          <a:latin typeface="Times New Roman" panose="02020603050405020304" pitchFamily="18" charset="0"/>
                          <a:cs typeface="Times New Roman" panose="02020603050405020304" pitchFamily="18" charset="0"/>
                        </a:rPr>
                        <a:t>b) Hãy so sánh áp suất của xe tăng với áp suất của một ô tô có trọng lượng 25.000 N, diện tích các bánh xe tiếp xúc với mặt đường năm ngang là 250 </a:t>
                      </a:r>
                      <a:r>
                        <a:rPr lang="de-DE" sz="2800" b="1" dirty="0">
                          <a:solidFill>
                            <a:srgbClr val="FFC000"/>
                          </a:solidFill>
                          <a:effectLst/>
                          <a:latin typeface="Times New Roman" panose="02020603050405020304" pitchFamily="18" charset="0"/>
                          <a:cs typeface="Times New Roman" panose="02020603050405020304" pitchFamily="18" charset="0"/>
                        </a:rPr>
                        <a:t>cm</a:t>
                      </a:r>
                      <a:r>
                        <a:rPr lang="de-DE" sz="2800" b="1" baseline="30000" dirty="0">
                          <a:solidFill>
                            <a:srgbClr val="FFC000"/>
                          </a:solidFill>
                          <a:effectLst/>
                          <a:latin typeface="Times New Roman" panose="02020603050405020304" pitchFamily="18" charset="0"/>
                          <a:cs typeface="Times New Roman" panose="02020603050405020304" pitchFamily="18" charset="0"/>
                        </a:rPr>
                        <a:t>2</a:t>
                      </a:r>
                      <a:endParaRPr lang="de-DE" sz="2800" b="1" dirty="0">
                        <a:solidFill>
                          <a:srgbClr val="FFC000"/>
                        </a:solidFill>
                        <a:effectLst/>
                        <a:latin typeface="Times New Roman" panose="02020603050405020304" pitchFamily="18" charset="0"/>
                        <a:cs typeface="Times New Roman" panose="02020603050405020304" pitchFamily="18" charset="0"/>
                      </a:endParaRPr>
                    </a:p>
                    <a:p>
                      <a:pPr indent="2540" algn="just">
                        <a:lnSpc>
                          <a:spcPct val="100000"/>
                        </a:lnSpc>
                        <a:spcAft>
                          <a:spcPts val="1200"/>
                        </a:spcAft>
                      </a:pPr>
                      <a:r>
                        <a:rPr lang="en-US" sz="2800" b="1" dirty="0">
                          <a:effectLst/>
                          <a:latin typeface="Times New Roman" panose="02020603050405020304" pitchFamily="18" charset="0"/>
                          <a:cs typeface="Times New Roman" panose="02020603050405020304" pitchFamily="18" charset="0"/>
                        </a:rPr>
                        <a:t>		</a:t>
                      </a:r>
                      <a:endParaRPr lang="en-US"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469" marR="37469" marT="0" marB="0">
                    <a:solidFill>
                      <a:schemeClr val="accent5">
                        <a:lumMod val="75000"/>
                      </a:schemeClr>
                    </a:solidFill>
                  </a:tcPr>
                </a:tc>
                <a:extLst>
                  <a:ext uri="{0D108BD9-81ED-4DB2-BD59-A6C34878D82A}">
                    <a16:rowId xmlns:a16="http://schemas.microsoft.com/office/drawing/2014/main" xmlns="" val="1881222396"/>
                  </a:ext>
                </a:extLst>
              </a:tr>
            </a:tbl>
          </a:graphicData>
        </a:graphic>
      </p:graphicFrame>
      <p:sp>
        <p:nvSpPr>
          <p:cNvPr id="2" name="TextBox 1">
            <a:extLst>
              <a:ext uri="{FF2B5EF4-FFF2-40B4-BE49-F238E27FC236}">
                <a16:creationId xmlns:a16="http://schemas.microsoft.com/office/drawing/2014/main" xmlns="" id="{AD37681A-FEB0-C6EE-F5B7-79320C8DACF5}"/>
              </a:ext>
            </a:extLst>
          </p:cNvPr>
          <p:cNvSpPr txBox="1"/>
          <p:nvPr/>
        </p:nvSpPr>
        <p:spPr>
          <a:xfrm>
            <a:off x="576431" y="1247631"/>
            <a:ext cx="11311669" cy="523220"/>
          </a:xfrm>
          <a:prstGeom prst="rect">
            <a:avLst/>
          </a:prstGeom>
          <a:noFill/>
        </p:spPr>
        <p:txBody>
          <a:bodyPr wrap="square">
            <a:spAutoFit/>
          </a:bodyPr>
          <a:lstStyle>
            <a:defPPr>
              <a:defRPr lang="en-US"/>
            </a:defPPr>
            <a:lvl1pPr algn="just">
              <a:lnSpc>
                <a:spcPct val="120000"/>
              </a:lnSpc>
              <a:spcAft>
                <a:spcPts val="600"/>
              </a:spcAft>
              <a:tabLst>
                <a:tab pos="547370" algn="l"/>
              </a:tabLst>
              <a:defRPr sz="2400">
                <a:effectLst/>
                <a:latin typeface="Times New Roman" panose="02020603050405020304" pitchFamily="18" charset="0"/>
                <a:ea typeface="Arial" panose="020B0604020202020204" pitchFamily="34" charset="0"/>
              </a:defRPr>
            </a:lvl1pPr>
          </a:lstStyle>
          <a:p>
            <a:pPr>
              <a:lnSpc>
                <a:spcPct val="100000"/>
              </a:lnSpc>
            </a:pPr>
            <a:r>
              <a:rPr lang="en-US" sz="2800" b="1" dirty="0" err="1"/>
              <a:t>Thảo</a:t>
            </a:r>
            <a:r>
              <a:rPr lang="en-US" sz="2800" b="1" dirty="0"/>
              <a:t> </a:t>
            </a:r>
            <a:r>
              <a:rPr lang="en-US" sz="2800" b="1" dirty="0" err="1"/>
              <a:t>luận</a:t>
            </a:r>
            <a:r>
              <a:rPr lang="en-US" sz="2800" b="1" dirty="0"/>
              <a:t> </a:t>
            </a:r>
            <a:r>
              <a:rPr lang="en-US" sz="2800" b="1" dirty="0" err="1"/>
              <a:t>nhóm</a:t>
            </a:r>
            <a:r>
              <a:rPr lang="en-US" sz="2800" b="1" dirty="0"/>
              <a:t> </a:t>
            </a:r>
            <a:r>
              <a:rPr lang="en-US" sz="2800" b="1" dirty="0" err="1"/>
              <a:t>hoàn</a:t>
            </a:r>
            <a:r>
              <a:rPr lang="en-US" sz="2800" b="1" dirty="0"/>
              <a:t> </a:t>
            </a:r>
            <a:r>
              <a:rPr lang="en-US" sz="2800" b="1" dirty="0" err="1"/>
              <a:t>thành</a:t>
            </a:r>
            <a:r>
              <a:rPr lang="en-US" sz="2800" b="1" dirty="0"/>
              <a:t> </a:t>
            </a:r>
            <a:r>
              <a:rPr lang="en-US" sz="2800" b="1" dirty="0" err="1"/>
              <a:t>phiếu</a:t>
            </a:r>
            <a:r>
              <a:rPr lang="en-US" sz="2800" b="1" dirty="0"/>
              <a:t> </a:t>
            </a:r>
            <a:r>
              <a:rPr lang="en-US" sz="2800" b="1" dirty="0" err="1"/>
              <a:t>học</a:t>
            </a:r>
            <a:r>
              <a:rPr lang="en-US" sz="2800" b="1" dirty="0"/>
              <a:t> </a:t>
            </a:r>
            <a:r>
              <a:rPr lang="en-US" sz="2800" b="1" dirty="0" err="1"/>
              <a:t>tập</a:t>
            </a:r>
            <a:r>
              <a:rPr lang="en-US" sz="2800" b="1" dirty="0"/>
              <a:t> </a:t>
            </a:r>
            <a:r>
              <a:rPr lang="en-US" sz="2800" b="1" dirty="0" err="1"/>
              <a:t>số</a:t>
            </a:r>
            <a:r>
              <a:rPr lang="en-US" sz="2800" b="1" dirty="0"/>
              <a:t> 1 </a:t>
            </a:r>
            <a:r>
              <a:rPr lang="en-US" sz="2800" b="1" dirty="0" err="1"/>
              <a:t>trong</a:t>
            </a:r>
            <a:r>
              <a:rPr lang="en-US" sz="2800" b="1" dirty="0"/>
              <a:t> </a:t>
            </a:r>
            <a:r>
              <a:rPr lang="en-US" sz="2800" b="1" dirty="0" err="1"/>
              <a:t>thời</a:t>
            </a:r>
            <a:r>
              <a:rPr lang="en-US" sz="2800" b="1" dirty="0"/>
              <a:t> </a:t>
            </a:r>
            <a:r>
              <a:rPr lang="en-US" sz="2800" b="1" dirty="0" err="1"/>
              <a:t>gian</a:t>
            </a:r>
            <a:r>
              <a:rPr lang="en-US" sz="2800" b="1" dirty="0"/>
              <a:t> 5 </a:t>
            </a:r>
            <a:r>
              <a:rPr lang="en-US" sz="2800" b="1" dirty="0" err="1"/>
              <a:t>phút</a:t>
            </a:r>
            <a:endParaRPr lang="vi-VN" sz="2800" b="1" dirty="0"/>
          </a:p>
        </p:txBody>
      </p:sp>
    </p:spTree>
    <p:extLst>
      <p:ext uri="{BB962C8B-B14F-4D97-AF65-F5344CB8AC3E}">
        <p14:creationId xmlns:p14="http://schemas.microsoft.com/office/powerpoint/2010/main" val="177585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xmlns="" id="{5723B06E-6D76-306B-8CE4-562D318D152A}"/>
                  </a:ext>
                </a:extLst>
              </p:cNvPr>
              <p:cNvGraphicFramePr>
                <a:graphicFrameLocks noGrp="1"/>
              </p:cNvGraphicFramePr>
              <p:nvPr>
                <p:extLst>
                  <p:ext uri="{D42A27DB-BD31-4B8C-83A1-F6EECF244321}">
                    <p14:modId xmlns:p14="http://schemas.microsoft.com/office/powerpoint/2010/main" val="3731281859"/>
                  </p:ext>
                </p:extLst>
              </p:nvPr>
            </p:nvGraphicFramePr>
            <p:xfrm>
              <a:off x="3477297" y="1259238"/>
              <a:ext cx="8482884" cy="5270351"/>
            </p:xfrm>
            <a:graphic>
              <a:graphicData uri="http://schemas.openxmlformats.org/drawingml/2006/table">
                <a:tbl>
                  <a:tblPr firstRow="1" firstCol="1" bandRow="1">
                    <a:tableStyleId>{5C22544A-7EE6-4342-B048-85BDC9FD1C3A}</a:tableStyleId>
                  </a:tblPr>
                  <a:tblGrid>
                    <a:gridCol w="8482884">
                      <a:extLst>
                        <a:ext uri="{9D8B030D-6E8A-4147-A177-3AD203B41FA5}">
                          <a16:colId xmlns:a16="http://schemas.microsoft.com/office/drawing/2014/main" xmlns="" val="1269584782"/>
                        </a:ext>
                      </a:extLst>
                    </a:gridCol>
                  </a:tblGrid>
                  <a:tr h="918222">
                    <a:tc>
                      <a:txBody>
                        <a:bodyPr/>
                        <a:lstStyle/>
                        <a:p>
                          <a:pPr algn="ctr">
                            <a:lnSpc>
                              <a:spcPct val="100000"/>
                            </a:lnSpc>
                          </a:pPr>
                          <a:r>
                            <a:rPr lang="en-US" sz="2800" b="1" dirty="0">
                              <a:effectLst/>
                              <a:latin typeface="Times New Roman" panose="02020603050405020304" pitchFamily="18" charset="0"/>
                              <a:cs typeface="Times New Roman" panose="02020603050405020304" pitchFamily="18" charset="0"/>
                            </a:rPr>
                            <a:t>PHIẾU HỌC TẬP SỐ 1</a:t>
                          </a:r>
                        </a:p>
                        <a:p>
                          <a:pPr algn="ctr">
                            <a:lnSpc>
                              <a:spcPct val="100000"/>
                            </a:lnSpc>
                          </a:pPr>
                          <a:endParaRPr lang="en-US" sz="2800" b="1" dirty="0">
                            <a:effectLst/>
                            <a:latin typeface="Times New Roman" panose="02020603050405020304" pitchFamily="18" charset="0"/>
                            <a:cs typeface="Times New Roman" panose="02020603050405020304" pitchFamily="18" charset="0"/>
                          </a:endParaRPr>
                        </a:p>
                      </a:txBody>
                      <a:tcPr marL="37469" marR="37469" marT="0" marB="0"/>
                    </a:tc>
                    <a:extLst>
                      <a:ext uri="{0D108BD9-81ED-4DB2-BD59-A6C34878D82A}">
                        <a16:rowId xmlns:a16="http://schemas.microsoft.com/office/drawing/2014/main" xmlns="" val="4259388929"/>
                      </a:ext>
                    </a:extLst>
                  </a:tr>
                  <a:tr h="4352129">
                    <a:tc>
                      <a:txBody>
                        <a:bodyPr/>
                        <a:lstStyle/>
                        <a:p>
                          <a:pPr marL="231775" indent="0">
                            <a:lnSpc>
                              <a:spcPct val="100000"/>
                            </a:lnSpc>
                          </a:pPr>
                          <a:r>
                            <a:rPr lang="de-DE" sz="2800" b="1" kern="1200" dirty="0">
                              <a:solidFill>
                                <a:schemeClr val="lt1"/>
                              </a:solidFill>
                              <a:effectLst/>
                              <a:latin typeface="Times New Roman" panose="02020603050405020304" pitchFamily="18" charset="0"/>
                              <a:ea typeface="+mn-ea"/>
                              <a:cs typeface="Times New Roman" panose="02020603050405020304" pitchFamily="18" charset="0"/>
                            </a:rPr>
                            <a:t>Câu hỏi  1. Một xe tăng có trọng lượng 350 000 N.</a:t>
                          </a:r>
                          <a:endParaRPr lang="en-US" sz="2800" b="1" kern="1200" dirty="0">
                            <a:solidFill>
                              <a:schemeClr val="lt1"/>
                            </a:solidFill>
                            <a:effectLst/>
                            <a:latin typeface="Times New Roman" panose="02020603050405020304" pitchFamily="18" charset="0"/>
                            <a:ea typeface="+mn-ea"/>
                            <a:cs typeface="Times New Roman" panose="02020603050405020304" pitchFamily="18" charset="0"/>
                          </a:endParaRPr>
                        </a:p>
                        <a:p>
                          <a:pPr marL="746125" indent="-514350">
                            <a:lnSpc>
                              <a:spcPct val="100000"/>
                            </a:lnSpc>
                            <a:buAutoNum type="alphaLcParenR"/>
                          </a:pPr>
                          <a:r>
                            <a:rPr lang="de-DE" sz="2800" b="1" kern="1200" dirty="0">
                              <a:solidFill>
                                <a:schemeClr val="lt1"/>
                              </a:solidFill>
                              <a:effectLst/>
                              <a:latin typeface="Times New Roman" panose="02020603050405020304" pitchFamily="18" charset="0"/>
                              <a:ea typeface="+mn-ea"/>
                              <a:cs typeface="Times New Roman" panose="02020603050405020304" pitchFamily="18" charset="0"/>
                            </a:rPr>
                            <a:t>Áp suất của xe tăng lên mặt đường</a:t>
                          </a:r>
                          <a:r>
                            <a:rPr lang="en-US" sz="2800" b="1" kern="1200" baseline="0" dirty="0">
                              <a:solidFill>
                                <a:schemeClr val="lt1"/>
                              </a:solidFill>
                              <a:effectLst/>
                              <a:latin typeface="Times New Roman" panose="02020603050405020304" pitchFamily="18" charset="0"/>
                              <a:ea typeface="+mn-ea"/>
                              <a:cs typeface="Times New Roman" panose="02020603050405020304" pitchFamily="18" charset="0"/>
                            </a:rPr>
                            <a:t>: </a:t>
                          </a:r>
                          <a:r>
                            <a:rPr lang="de-DE" sz="2800" b="1" kern="1200" dirty="0">
                              <a:solidFill>
                                <a:schemeClr val="lt1"/>
                              </a:solidFill>
                              <a:effectLst/>
                              <a:latin typeface="Times New Roman" panose="02020603050405020304" pitchFamily="18" charset="0"/>
                              <a:ea typeface="+mn-ea"/>
                              <a:cs typeface="Times New Roman" panose="02020603050405020304" pitchFamily="18" charset="0"/>
                            </a:rPr>
                            <a:t>p1 = </a:t>
                          </a:r>
                          <a14:m>
                            <m:oMath xmlns:m="http://schemas.openxmlformats.org/officeDocument/2006/math">
                              <m:f>
                                <m:fPr>
                                  <m:ctrlPr>
                                    <a:rPr lang="en-US" sz="3400" b="1" i="1" kern="1200">
                                      <a:solidFill>
                                        <a:schemeClr val="lt1"/>
                                      </a:solidFill>
                                      <a:effectLst/>
                                      <a:latin typeface="Cambria Math"/>
                                      <a:ea typeface="+mn-ea"/>
                                      <a:cs typeface="+mn-cs"/>
                                    </a:rPr>
                                  </m:ctrlPr>
                                </m:fPr>
                                <m:num>
                                  <m:r>
                                    <a:rPr lang="de-DE" sz="3400" b="1" i="1" kern="1200" smtClean="0">
                                      <a:solidFill>
                                        <a:schemeClr val="lt1"/>
                                      </a:solidFill>
                                      <a:effectLst/>
                                      <a:latin typeface="Cambria Math" panose="02040503050406030204" pitchFamily="18" charset="0"/>
                                      <a:ea typeface="+mn-ea"/>
                                      <a:cs typeface="+mn-cs"/>
                                    </a:rPr>
                                    <m:t>𝐅</m:t>
                                  </m:r>
                                  <m:r>
                                    <a:rPr lang="en-US" sz="3400" b="1" i="1" kern="1200" smtClean="0">
                                      <a:solidFill>
                                        <a:schemeClr val="lt1"/>
                                      </a:solidFill>
                                      <a:effectLst/>
                                      <a:latin typeface="Cambria Math" panose="02040503050406030204" pitchFamily="18" charset="0"/>
                                      <a:ea typeface="+mn-ea"/>
                                      <a:cs typeface="+mn-cs"/>
                                    </a:rPr>
                                    <m:t>𝟏</m:t>
                                  </m:r>
                                </m:num>
                                <m:den>
                                  <m:r>
                                    <a:rPr lang="de-DE" sz="3400" b="1" i="1" kern="1200" smtClean="0">
                                      <a:solidFill>
                                        <a:schemeClr val="lt1"/>
                                      </a:solidFill>
                                      <a:effectLst/>
                                      <a:latin typeface="Cambria Math" panose="02040503050406030204" pitchFamily="18" charset="0"/>
                                      <a:ea typeface="+mn-ea"/>
                                      <a:cs typeface="+mn-cs"/>
                                    </a:rPr>
                                    <m:t>𝐒</m:t>
                                  </m:r>
                                  <m:r>
                                    <a:rPr lang="en-US" sz="3400" b="1" i="1" kern="1200" smtClean="0">
                                      <a:solidFill>
                                        <a:schemeClr val="lt1"/>
                                      </a:solidFill>
                                      <a:effectLst/>
                                      <a:latin typeface="Cambria Math" panose="02040503050406030204" pitchFamily="18" charset="0"/>
                                      <a:ea typeface="+mn-ea"/>
                                      <a:cs typeface="+mn-cs"/>
                                    </a:rPr>
                                    <m:t>𝟏</m:t>
                                  </m:r>
                                </m:den>
                              </m:f>
                            </m:oMath>
                          </a14:m>
                          <a:r>
                            <a:rPr lang="de-DE" sz="2800" b="1" kern="1200" dirty="0">
                              <a:solidFill>
                                <a:schemeClr val="lt1"/>
                              </a:solidFill>
                              <a:effectLst/>
                              <a:latin typeface="Times New Roman" panose="02020603050405020304" pitchFamily="18" charset="0"/>
                              <a:ea typeface="+mn-ea"/>
                              <a:cs typeface="Times New Roman" panose="02020603050405020304" pitchFamily="18" charset="0"/>
                            </a:rPr>
                            <a:t> = </a:t>
                          </a:r>
                          <a14:m>
                            <m:oMath xmlns:m="http://schemas.openxmlformats.org/officeDocument/2006/math">
                              <m:f>
                                <m:fPr>
                                  <m:ctrlPr>
                                    <a:rPr lang="en-US" sz="3600" b="1" i="1" kern="1200" smtClean="0">
                                      <a:solidFill>
                                        <a:schemeClr val="lt1"/>
                                      </a:solidFill>
                                      <a:effectLst/>
                                      <a:latin typeface="Cambria Math"/>
                                      <a:ea typeface="+mn-ea"/>
                                      <a:cs typeface="+mn-cs"/>
                                    </a:rPr>
                                  </m:ctrlPr>
                                </m:fPr>
                                <m:num>
                                  <m:r>
                                    <a:rPr lang="en-US" sz="3600" b="1" i="0" kern="1200" smtClean="0">
                                      <a:solidFill>
                                        <a:schemeClr val="lt1"/>
                                      </a:solidFill>
                                      <a:effectLst/>
                                      <a:latin typeface="Cambria Math" panose="02040503050406030204" pitchFamily="18" charset="0"/>
                                      <a:ea typeface="+mn-ea"/>
                                      <a:cs typeface="+mn-cs"/>
                                    </a:rPr>
                                    <m:t>𝐏𝟏</m:t>
                                  </m:r>
                                </m:num>
                                <m:den>
                                  <m:r>
                                    <a:rPr lang="de-DE" sz="3600" b="1" i="0" kern="1200" smtClean="0">
                                      <a:solidFill>
                                        <a:schemeClr val="lt1"/>
                                      </a:solidFill>
                                      <a:effectLst/>
                                      <a:latin typeface="Cambria Math" panose="02040503050406030204" pitchFamily="18" charset="0"/>
                                      <a:ea typeface="+mn-ea"/>
                                      <a:cs typeface="+mn-cs"/>
                                    </a:rPr>
                                    <m:t>𝐒</m:t>
                                  </m:r>
                                  <m:r>
                                    <a:rPr lang="en-US" sz="3600" b="1" i="0" kern="1200" smtClean="0">
                                      <a:solidFill>
                                        <a:schemeClr val="lt1"/>
                                      </a:solidFill>
                                      <a:effectLst/>
                                      <a:latin typeface="Cambria Math" panose="02040503050406030204" pitchFamily="18" charset="0"/>
                                      <a:ea typeface="+mn-ea"/>
                                      <a:cs typeface="+mn-cs"/>
                                    </a:rPr>
                                    <m:t>𝟏</m:t>
                                  </m:r>
                                </m:den>
                              </m:f>
                            </m:oMath>
                          </a14:m>
                          <a:r>
                            <a:rPr lang="de-DE" sz="2800" b="1" i="0" kern="1200" dirty="0">
                              <a:solidFill>
                                <a:schemeClr val="lt1"/>
                              </a:solidFill>
                              <a:effectLst/>
                              <a:latin typeface="Times New Roman" panose="02020603050405020304" pitchFamily="18" charset="0"/>
                              <a:ea typeface="+mn-ea"/>
                              <a:cs typeface="Times New Roman" panose="02020603050405020304" pitchFamily="18" charset="0"/>
                            </a:rPr>
                            <a:t> </a:t>
                          </a:r>
                        </a:p>
                        <a:p>
                          <a:pPr marL="231775" indent="0">
                            <a:lnSpc>
                              <a:spcPct val="100000"/>
                            </a:lnSpc>
                            <a:buNone/>
                          </a:pPr>
                          <a:r>
                            <a:rPr lang="de-DE" sz="2800" b="1" kern="1200" dirty="0">
                              <a:solidFill>
                                <a:schemeClr val="lt1"/>
                              </a:solidFill>
                              <a:effectLst/>
                              <a:latin typeface="Times New Roman" panose="02020603050405020304" pitchFamily="18" charset="0"/>
                              <a:ea typeface="+mn-ea"/>
                              <a:cs typeface="Times New Roman" panose="02020603050405020304" pitchFamily="18" charset="0"/>
                            </a:rPr>
                            <a:t>                      = </a:t>
                          </a:r>
                          <a14:m>
                            <m:oMath xmlns:m="http://schemas.openxmlformats.org/officeDocument/2006/math">
                              <m:f>
                                <m:fPr>
                                  <m:ctrlPr>
                                    <a:rPr lang="en-US" sz="3400" b="1" i="1" kern="1200">
                                      <a:solidFill>
                                        <a:schemeClr val="lt1"/>
                                      </a:solidFill>
                                      <a:effectLst/>
                                      <a:latin typeface="Cambria Math"/>
                                      <a:ea typeface="+mn-ea"/>
                                      <a:cs typeface="+mn-cs"/>
                                    </a:rPr>
                                  </m:ctrlPr>
                                </m:fPr>
                                <m:num>
                                  <m:r>
                                    <a:rPr lang="de-DE" sz="3400" b="1" i="1" kern="1200" smtClean="0">
                                      <a:solidFill>
                                        <a:schemeClr val="lt1"/>
                                      </a:solidFill>
                                      <a:effectLst/>
                                      <a:latin typeface="Cambria Math" panose="02040503050406030204" pitchFamily="18" charset="0"/>
                                      <a:ea typeface="+mn-ea"/>
                                      <a:cs typeface="+mn-cs"/>
                                    </a:rPr>
                                    <m:t>𝟑𝟓𝟎𝟎𝟎𝟎</m:t>
                                  </m:r>
                                </m:num>
                                <m:den>
                                  <m:r>
                                    <a:rPr lang="de-DE" sz="3400" b="1" i="1" kern="1200" smtClean="0">
                                      <a:solidFill>
                                        <a:schemeClr val="lt1"/>
                                      </a:solidFill>
                                      <a:effectLst/>
                                      <a:latin typeface="Cambria Math" panose="02040503050406030204" pitchFamily="18" charset="0"/>
                                      <a:ea typeface="+mn-ea"/>
                                      <a:cs typeface="+mn-cs"/>
                                    </a:rPr>
                                    <m:t>𝟏</m:t>
                                  </m:r>
                                  <m:r>
                                    <a:rPr lang="de-DE" sz="3400" b="1" i="1" kern="1200" smtClean="0">
                                      <a:solidFill>
                                        <a:schemeClr val="lt1"/>
                                      </a:solidFill>
                                      <a:effectLst/>
                                      <a:latin typeface="Cambria Math" panose="02040503050406030204" pitchFamily="18" charset="0"/>
                                      <a:ea typeface="+mn-ea"/>
                                      <a:cs typeface="+mn-cs"/>
                                    </a:rPr>
                                    <m:t>,</m:t>
                                  </m:r>
                                  <m:r>
                                    <a:rPr lang="de-DE" sz="3400" b="1" i="1" kern="1200" smtClean="0">
                                      <a:solidFill>
                                        <a:schemeClr val="lt1"/>
                                      </a:solidFill>
                                      <a:effectLst/>
                                      <a:latin typeface="Cambria Math" panose="02040503050406030204" pitchFamily="18" charset="0"/>
                                      <a:ea typeface="+mn-ea"/>
                                      <a:cs typeface="+mn-cs"/>
                                    </a:rPr>
                                    <m:t>𝟓</m:t>
                                  </m:r>
                                </m:den>
                              </m:f>
                            </m:oMath>
                          </a14:m>
                          <a:r>
                            <a:rPr lang="de-DE" sz="2800" b="1" kern="1200" dirty="0">
                              <a:solidFill>
                                <a:schemeClr val="lt1"/>
                              </a:solidFill>
                              <a:effectLst/>
                              <a:latin typeface="Times New Roman" panose="02020603050405020304" pitchFamily="18" charset="0"/>
                              <a:ea typeface="+mn-ea"/>
                              <a:cs typeface="Times New Roman" panose="02020603050405020304" pitchFamily="18" charset="0"/>
                            </a:rPr>
                            <a:t> = 233 333 (N/m</a:t>
                          </a:r>
                          <a:r>
                            <a:rPr lang="de-DE" sz="2800" b="1" kern="1200" baseline="30000" dirty="0">
                              <a:solidFill>
                                <a:schemeClr val="lt1"/>
                              </a:solidFill>
                              <a:effectLst/>
                              <a:latin typeface="Times New Roman" panose="02020603050405020304" pitchFamily="18" charset="0"/>
                              <a:ea typeface="+mn-ea"/>
                              <a:cs typeface="Times New Roman" panose="02020603050405020304" pitchFamily="18" charset="0"/>
                            </a:rPr>
                            <a:t>2</a:t>
                          </a:r>
                          <a:r>
                            <a:rPr lang="de-DE" sz="2800" b="1" kern="1200" dirty="0">
                              <a:solidFill>
                                <a:schemeClr val="lt1"/>
                              </a:solidFill>
                              <a:effectLst/>
                              <a:latin typeface="Times New Roman" panose="02020603050405020304" pitchFamily="18" charset="0"/>
                              <a:ea typeface="+mn-ea"/>
                              <a:cs typeface="Times New Roman" panose="02020603050405020304" pitchFamily="18" charset="0"/>
                            </a:rPr>
                            <a:t>)</a:t>
                          </a:r>
                        </a:p>
                        <a:p>
                          <a:pPr marL="231775" indent="0">
                            <a:lnSpc>
                              <a:spcPct val="100000"/>
                            </a:lnSpc>
                          </a:pPr>
                          <a:r>
                            <a:rPr lang="de-DE" sz="2800" b="1" kern="1200" dirty="0">
                              <a:solidFill>
                                <a:srgbClr val="FFFF00"/>
                              </a:solidFill>
                              <a:effectLst/>
                              <a:latin typeface="Times New Roman" panose="02020603050405020304" pitchFamily="18" charset="0"/>
                              <a:ea typeface="+mn-ea"/>
                              <a:cs typeface="Times New Roman" panose="02020603050405020304" pitchFamily="18" charset="0"/>
                            </a:rPr>
                            <a:t>b) Áp suất của một ô tô: p2 = </a:t>
                          </a:r>
                          <a14:m>
                            <m:oMath xmlns:m="http://schemas.openxmlformats.org/officeDocument/2006/math">
                              <m:f>
                                <m:fPr>
                                  <m:ctrlPr>
                                    <a:rPr lang="en-US" sz="3400" b="1" i="1" kern="1200">
                                      <a:solidFill>
                                        <a:srgbClr val="FFFF00"/>
                                      </a:solidFill>
                                      <a:effectLst/>
                                      <a:latin typeface="Cambria Math"/>
                                      <a:ea typeface="+mn-ea"/>
                                      <a:cs typeface="+mn-cs"/>
                                    </a:rPr>
                                  </m:ctrlPr>
                                </m:fPr>
                                <m:num>
                                  <m:r>
                                    <a:rPr lang="de-DE" sz="3400" b="1" i="1" kern="1200" smtClean="0">
                                      <a:solidFill>
                                        <a:srgbClr val="FFFF00"/>
                                      </a:solidFill>
                                      <a:effectLst/>
                                      <a:latin typeface="Cambria Math" panose="02040503050406030204" pitchFamily="18" charset="0"/>
                                      <a:ea typeface="+mn-ea"/>
                                      <a:cs typeface="+mn-cs"/>
                                    </a:rPr>
                                    <m:t>𝐅</m:t>
                                  </m:r>
                                  <m:r>
                                    <a:rPr lang="en-US" sz="3400" b="1" i="1" kern="1200" smtClean="0">
                                      <a:solidFill>
                                        <a:srgbClr val="FFFF00"/>
                                      </a:solidFill>
                                      <a:effectLst/>
                                      <a:latin typeface="Cambria Math" panose="02040503050406030204" pitchFamily="18" charset="0"/>
                                      <a:ea typeface="+mn-ea"/>
                                      <a:cs typeface="+mn-cs"/>
                                    </a:rPr>
                                    <m:t>𝟐</m:t>
                                  </m:r>
                                </m:num>
                                <m:den>
                                  <m:r>
                                    <a:rPr lang="de-DE" sz="3400" b="1" i="1" kern="1200" smtClean="0">
                                      <a:solidFill>
                                        <a:srgbClr val="FFFF00"/>
                                      </a:solidFill>
                                      <a:effectLst/>
                                      <a:latin typeface="Cambria Math" panose="02040503050406030204" pitchFamily="18" charset="0"/>
                                      <a:ea typeface="+mn-ea"/>
                                      <a:cs typeface="+mn-cs"/>
                                    </a:rPr>
                                    <m:t>𝐒</m:t>
                                  </m:r>
                                  <m:r>
                                    <a:rPr lang="en-US" sz="3400" b="1" i="1" kern="1200" smtClean="0">
                                      <a:solidFill>
                                        <a:srgbClr val="FFFF00"/>
                                      </a:solidFill>
                                      <a:effectLst/>
                                      <a:latin typeface="Cambria Math" panose="02040503050406030204" pitchFamily="18" charset="0"/>
                                      <a:ea typeface="+mn-ea"/>
                                      <a:cs typeface="+mn-cs"/>
                                    </a:rPr>
                                    <m:t>𝟐</m:t>
                                  </m:r>
                                </m:den>
                              </m:f>
                            </m:oMath>
                          </a14:m>
                          <a:r>
                            <a:rPr lang="de-DE" sz="2800" b="1" kern="1200" dirty="0">
                              <a:solidFill>
                                <a:srgbClr val="FFFF00"/>
                              </a:solidFill>
                              <a:effectLst/>
                              <a:latin typeface="Times New Roman" panose="02020603050405020304" pitchFamily="18" charset="0"/>
                              <a:ea typeface="+mn-ea"/>
                              <a:cs typeface="Times New Roman" panose="02020603050405020304" pitchFamily="18" charset="0"/>
                            </a:rPr>
                            <a:t> = </a:t>
                          </a:r>
                          <a14:m>
                            <m:oMath xmlns:m="http://schemas.openxmlformats.org/officeDocument/2006/math">
                              <m:f>
                                <m:fPr>
                                  <m:ctrlPr>
                                    <a:rPr lang="en-US" sz="3600" b="1" i="1" kern="1200" smtClean="0">
                                      <a:solidFill>
                                        <a:srgbClr val="FFC000"/>
                                      </a:solidFill>
                                      <a:effectLst/>
                                      <a:latin typeface="Cambria Math"/>
                                      <a:ea typeface="+mn-ea"/>
                                      <a:cs typeface="+mn-cs"/>
                                    </a:rPr>
                                  </m:ctrlPr>
                                </m:fPr>
                                <m:num>
                                  <m:r>
                                    <a:rPr lang="en-US" sz="3600" b="1" i="0" kern="1200" smtClean="0">
                                      <a:solidFill>
                                        <a:srgbClr val="FFC000"/>
                                      </a:solidFill>
                                      <a:effectLst/>
                                      <a:latin typeface="Cambria Math" panose="02040503050406030204" pitchFamily="18" charset="0"/>
                                      <a:ea typeface="+mn-ea"/>
                                      <a:cs typeface="+mn-cs"/>
                                    </a:rPr>
                                    <m:t>𝐏</m:t>
                                  </m:r>
                                  <m:r>
                                    <a:rPr lang="en-US" sz="3600" b="1" i="1" kern="1200" smtClean="0">
                                      <a:solidFill>
                                        <a:srgbClr val="FFC000"/>
                                      </a:solidFill>
                                      <a:effectLst/>
                                      <a:latin typeface="Cambria Math" panose="02040503050406030204" pitchFamily="18" charset="0"/>
                                      <a:ea typeface="+mn-ea"/>
                                      <a:cs typeface="+mn-cs"/>
                                    </a:rPr>
                                    <m:t>𝟐</m:t>
                                  </m:r>
                                </m:num>
                                <m:den>
                                  <m:r>
                                    <a:rPr lang="de-DE" sz="3600" b="1" i="0" kern="1200" smtClean="0">
                                      <a:solidFill>
                                        <a:srgbClr val="FFC000"/>
                                      </a:solidFill>
                                      <a:effectLst/>
                                      <a:latin typeface="Cambria Math" panose="02040503050406030204" pitchFamily="18" charset="0"/>
                                      <a:ea typeface="+mn-ea"/>
                                      <a:cs typeface="+mn-cs"/>
                                    </a:rPr>
                                    <m:t>𝐒</m:t>
                                  </m:r>
                                  <m:r>
                                    <a:rPr lang="en-US" sz="3600" b="1" i="1" kern="1200" smtClean="0">
                                      <a:solidFill>
                                        <a:srgbClr val="FFC000"/>
                                      </a:solidFill>
                                      <a:effectLst/>
                                      <a:latin typeface="Cambria Math" panose="02040503050406030204" pitchFamily="18" charset="0"/>
                                      <a:ea typeface="+mn-ea"/>
                                      <a:cs typeface="+mn-cs"/>
                                    </a:rPr>
                                    <m:t>𝟐</m:t>
                                  </m:r>
                                </m:den>
                              </m:f>
                            </m:oMath>
                          </a14:m>
                          <a:endParaRPr lang="de-DE" sz="2800" b="1" kern="1200" dirty="0">
                            <a:solidFill>
                              <a:srgbClr val="FFFF00"/>
                            </a:solidFill>
                            <a:effectLst/>
                            <a:latin typeface="Times New Roman" panose="02020603050405020304" pitchFamily="18" charset="0"/>
                            <a:ea typeface="+mn-ea"/>
                            <a:cs typeface="Times New Roman" panose="02020603050405020304" pitchFamily="18" charset="0"/>
                          </a:endParaRPr>
                        </a:p>
                        <a:p>
                          <a:pPr marL="231775" indent="0">
                            <a:lnSpc>
                              <a:spcPct val="100000"/>
                            </a:lnSpc>
                          </a:pPr>
                          <a:r>
                            <a:rPr lang="de-DE" sz="2800" b="1" kern="1200" dirty="0">
                              <a:solidFill>
                                <a:srgbClr val="FFFF00"/>
                              </a:solidFill>
                              <a:effectLst/>
                              <a:latin typeface="Times New Roman" panose="02020603050405020304" pitchFamily="18" charset="0"/>
                              <a:ea typeface="+mn-ea"/>
                              <a:cs typeface="Times New Roman" panose="02020603050405020304" pitchFamily="18" charset="0"/>
                            </a:rPr>
                            <a:t>                        = </a:t>
                          </a:r>
                          <a14:m>
                            <m:oMath xmlns:m="http://schemas.openxmlformats.org/officeDocument/2006/math">
                              <m:f>
                                <m:fPr>
                                  <m:ctrlPr>
                                    <a:rPr lang="en-US" sz="3400" b="1" i="1" kern="1200">
                                      <a:solidFill>
                                        <a:srgbClr val="FFFF00"/>
                                      </a:solidFill>
                                      <a:effectLst/>
                                      <a:latin typeface="Cambria Math"/>
                                      <a:ea typeface="+mn-ea"/>
                                      <a:cs typeface="+mn-cs"/>
                                    </a:rPr>
                                  </m:ctrlPr>
                                </m:fPr>
                                <m:num>
                                  <m:r>
                                    <a:rPr lang="de-DE" sz="3400" b="1" i="1" kern="1200" smtClean="0">
                                      <a:solidFill>
                                        <a:srgbClr val="FFFF00"/>
                                      </a:solidFill>
                                      <a:effectLst/>
                                      <a:latin typeface="Cambria Math" panose="02040503050406030204" pitchFamily="18" charset="0"/>
                                      <a:ea typeface="+mn-ea"/>
                                      <a:cs typeface="+mn-cs"/>
                                    </a:rPr>
                                    <m:t>𝟐𝟓𝟎𝟎𝟎</m:t>
                                  </m:r>
                                </m:num>
                                <m:den>
                                  <m:r>
                                    <a:rPr lang="de-DE" sz="3400" b="1" i="1" kern="1200" smtClean="0">
                                      <a:solidFill>
                                        <a:srgbClr val="FFFF00"/>
                                      </a:solidFill>
                                      <a:effectLst/>
                                      <a:latin typeface="Cambria Math" panose="02040503050406030204" pitchFamily="18" charset="0"/>
                                      <a:ea typeface="+mn-ea"/>
                                      <a:cs typeface="+mn-cs"/>
                                    </a:rPr>
                                    <m:t>𝟎</m:t>
                                  </m:r>
                                  <m:r>
                                    <a:rPr lang="de-DE" sz="3400" b="1" i="1" kern="1200" smtClean="0">
                                      <a:solidFill>
                                        <a:srgbClr val="FFFF00"/>
                                      </a:solidFill>
                                      <a:effectLst/>
                                      <a:latin typeface="Cambria Math" panose="02040503050406030204" pitchFamily="18" charset="0"/>
                                      <a:ea typeface="+mn-ea"/>
                                      <a:cs typeface="+mn-cs"/>
                                    </a:rPr>
                                    <m:t>,</m:t>
                                  </m:r>
                                  <m:r>
                                    <a:rPr lang="de-DE" sz="3400" b="1" i="1" kern="1200" smtClean="0">
                                      <a:solidFill>
                                        <a:srgbClr val="FFFF00"/>
                                      </a:solidFill>
                                      <a:effectLst/>
                                      <a:latin typeface="Cambria Math" panose="02040503050406030204" pitchFamily="18" charset="0"/>
                                      <a:ea typeface="+mn-ea"/>
                                      <a:cs typeface="+mn-cs"/>
                                    </a:rPr>
                                    <m:t>𝟎𝟐𝟓</m:t>
                                  </m:r>
                                </m:den>
                              </m:f>
                            </m:oMath>
                          </a14:m>
                          <a:r>
                            <a:rPr lang="de-DE" sz="2800" b="1" kern="1200" dirty="0">
                              <a:solidFill>
                                <a:srgbClr val="FFFF00"/>
                              </a:solidFill>
                              <a:effectLst/>
                              <a:latin typeface="Times New Roman" panose="02020603050405020304" pitchFamily="18" charset="0"/>
                              <a:ea typeface="+mn-ea"/>
                              <a:cs typeface="Times New Roman" panose="02020603050405020304" pitchFamily="18" charset="0"/>
                            </a:rPr>
                            <a:t> = 1 000 000 (N/m</a:t>
                          </a:r>
                          <a:r>
                            <a:rPr lang="de-DE" sz="2800" b="1" kern="1200" baseline="30000" dirty="0">
                              <a:solidFill>
                                <a:srgbClr val="FFFF00"/>
                              </a:solidFill>
                              <a:effectLst/>
                              <a:latin typeface="Times New Roman" panose="02020603050405020304" pitchFamily="18" charset="0"/>
                              <a:ea typeface="+mn-ea"/>
                              <a:cs typeface="Times New Roman" panose="02020603050405020304" pitchFamily="18" charset="0"/>
                            </a:rPr>
                            <a:t>2</a:t>
                          </a:r>
                          <a:r>
                            <a:rPr lang="de-DE" sz="2800" b="1" kern="1200" dirty="0">
                              <a:solidFill>
                                <a:srgbClr val="FFFF00"/>
                              </a:solidFill>
                              <a:effectLst/>
                              <a:latin typeface="Times New Roman" panose="02020603050405020304" pitchFamily="18" charset="0"/>
                              <a:ea typeface="+mn-ea"/>
                              <a:cs typeface="Times New Roman" panose="02020603050405020304" pitchFamily="18" charset="0"/>
                            </a:rPr>
                            <a:t>)</a:t>
                          </a:r>
                          <a:endParaRPr lang="en-US" sz="2800" b="1" kern="1200" dirty="0">
                            <a:solidFill>
                              <a:srgbClr val="FFFF00"/>
                            </a:solidFill>
                            <a:effectLst/>
                            <a:latin typeface="Times New Roman" panose="02020603050405020304" pitchFamily="18" charset="0"/>
                            <a:ea typeface="+mn-ea"/>
                            <a:cs typeface="Times New Roman" panose="02020603050405020304" pitchFamily="18" charset="0"/>
                          </a:endParaRPr>
                        </a:p>
                        <a:p>
                          <a:pPr marL="231775" indent="0">
                            <a:lnSpc>
                              <a:spcPct val="100000"/>
                            </a:lnSpc>
                          </a:pPr>
                          <a:r>
                            <a:rPr lang="de-DE" sz="2800" b="1" kern="1200" dirty="0">
                              <a:solidFill>
                                <a:srgbClr val="FFFF00"/>
                              </a:solidFill>
                              <a:effectLst/>
                              <a:latin typeface="Times New Roman" panose="02020603050405020304" pitchFamily="18" charset="0"/>
                              <a:ea typeface="+mn-ea"/>
                              <a:cs typeface="Times New Roman" panose="02020603050405020304" pitchFamily="18" charset="0"/>
                            </a:rPr>
                            <a:t>          </a:t>
                          </a:r>
                          <a:r>
                            <a:rPr lang="de-DE" sz="2800" b="1" kern="1200" dirty="0">
                              <a:solidFill>
                                <a:srgbClr val="FF0000"/>
                              </a:solidFill>
                              <a:effectLst/>
                              <a:latin typeface="Times New Roman" panose="02020603050405020304" pitchFamily="18" charset="0"/>
                              <a:ea typeface="+mn-ea"/>
                              <a:cs typeface="Times New Roman" panose="02020603050405020304" pitchFamily="18" charset="0"/>
                            </a:rPr>
                            <a:t>Vậy áp suất của ô tô lớn hơn xe tăng.</a:t>
                          </a:r>
                        </a:p>
                      </a:txBody>
                      <a:tcPr marL="37469" marR="37469" marT="0" marB="0"/>
                    </a:tc>
                    <a:extLst>
                      <a:ext uri="{0D108BD9-81ED-4DB2-BD59-A6C34878D82A}">
                        <a16:rowId xmlns:a16="http://schemas.microsoft.com/office/drawing/2014/main" xmlns="" val="1881222396"/>
                      </a:ext>
                    </a:extLst>
                  </a:tr>
                </a:tbl>
              </a:graphicData>
            </a:graphic>
          </p:graphicFrame>
        </mc:Choice>
        <mc:Fallback xmlns="">
          <p:graphicFrame>
            <p:nvGraphicFramePr>
              <p:cNvPr id="6" name="Table 5">
                <a:extLst>
                  <a:ext uri="{FF2B5EF4-FFF2-40B4-BE49-F238E27FC236}">
                    <a16:creationId xmlns:a16="http://schemas.microsoft.com/office/drawing/2014/main" id="{5723B06E-6D76-306B-8CE4-562D318D152A}"/>
                  </a:ext>
                </a:extLst>
              </p:cNvPr>
              <p:cNvGraphicFramePr>
                <a:graphicFrameLocks noGrp="1"/>
              </p:cNvGraphicFramePr>
              <p:nvPr>
                <p:extLst>
                  <p:ext uri="{D42A27DB-BD31-4B8C-83A1-F6EECF244321}">
                    <p14:modId xmlns:p14="http://schemas.microsoft.com/office/powerpoint/2010/main" val="3731281859"/>
                  </p:ext>
                </p:extLst>
              </p:nvPr>
            </p:nvGraphicFramePr>
            <p:xfrm>
              <a:off x="3477297" y="1259238"/>
              <a:ext cx="8482884" cy="5270351"/>
            </p:xfrm>
            <a:graphic>
              <a:graphicData uri="http://schemas.openxmlformats.org/drawingml/2006/table">
                <a:tbl>
                  <a:tblPr firstRow="1" firstCol="1" bandRow="1">
                    <a:tableStyleId>{5C22544A-7EE6-4342-B048-85BDC9FD1C3A}</a:tableStyleId>
                  </a:tblPr>
                  <a:tblGrid>
                    <a:gridCol w="8482884">
                      <a:extLst>
                        <a:ext uri="{9D8B030D-6E8A-4147-A177-3AD203B41FA5}">
                          <a16:colId xmlns:a16="http://schemas.microsoft.com/office/drawing/2014/main" val="1269584782"/>
                        </a:ext>
                      </a:extLst>
                    </a:gridCol>
                  </a:tblGrid>
                  <a:tr h="918222">
                    <a:tc>
                      <a:txBody>
                        <a:bodyPr/>
                        <a:lstStyle/>
                        <a:p>
                          <a:pPr algn="ctr">
                            <a:lnSpc>
                              <a:spcPct val="100000"/>
                            </a:lnSpc>
                          </a:pPr>
                          <a:r>
                            <a:rPr lang="en-US" sz="2800" b="1" dirty="0">
                              <a:effectLst/>
                              <a:latin typeface="Times New Roman" panose="02020603050405020304" pitchFamily="18" charset="0"/>
                              <a:cs typeface="Times New Roman" panose="02020603050405020304" pitchFamily="18" charset="0"/>
                            </a:rPr>
                            <a:t>PHIẾU HỌC TẬP SỐ 1</a:t>
                          </a:r>
                        </a:p>
                        <a:p>
                          <a:pPr algn="ctr">
                            <a:lnSpc>
                              <a:spcPct val="100000"/>
                            </a:lnSpc>
                          </a:pPr>
                          <a:endParaRPr lang="en-US" sz="2800" b="1" dirty="0">
                            <a:effectLst/>
                            <a:latin typeface="Times New Roman" panose="02020603050405020304" pitchFamily="18" charset="0"/>
                            <a:cs typeface="Times New Roman" panose="02020603050405020304" pitchFamily="18" charset="0"/>
                          </a:endParaRPr>
                        </a:p>
                      </a:txBody>
                      <a:tcPr marL="37469" marR="37469" marT="0" marB="0"/>
                    </a:tc>
                    <a:extLst>
                      <a:ext uri="{0D108BD9-81ED-4DB2-BD59-A6C34878D82A}">
                        <a16:rowId xmlns:a16="http://schemas.microsoft.com/office/drawing/2014/main" val="4259388929"/>
                      </a:ext>
                    </a:extLst>
                  </a:tr>
                  <a:tr h="4352129">
                    <a:tc>
                      <a:txBody>
                        <a:bodyPr/>
                        <a:lstStyle/>
                        <a:p>
                          <a:endParaRPr lang="vi-VN"/>
                        </a:p>
                      </a:txBody>
                      <a:tcPr marL="37469" marR="37469" marT="0" marB="0">
                        <a:blipFill>
                          <a:blip r:embed="rId2"/>
                          <a:stretch>
                            <a:fillRect l="-72" t="-23497" r="-359" b="-280"/>
                          </a:stretch>
                        </a:blipFill>
                      </a:tcPr>
                    </a:tc>
                    <a:extLst>
                      <a:ext uri="{0D108BD9-81ED-4DB2-BD59-A6C34878D82A}">
                        <a16:rowId xmlns:a16="http://schemas.microsoft.com/office/drawing/2014/main" val="1881222396"/>
                      </a:ext>
                    </a:extLst>
                  </a:tr>
                </a:tbl>
              </a:graphicData>
            </a:graphic>
          </p:graphicFrame>
        </mc:Fallback>
      </mc:AlternateContent>
      <p:sp>
        <p:nvSpPr>
          <p:cNvPr id="2" name="TextBox 1">
            <a:extLst>
              <a:ext uri="{FF2B5EF4-FFF2-40B4-BE49-F238E27FC236}">
                <a16:creationId xmlns:a16="http://schemas.microsoft.com/office/drawing/2014/main" xmlns="" id="{9A8A6812-FD34-4F18-8F8E-E22871D745B8}"/>
              </a:ext>
            </a:extLst>
          </p:cNvPr>
          <p:cNvSpPr txBox="1"/>
          <p:nvPr/>
        </p:nvSpPr>
        <p:spPr>
          <a:xfrm>
            <a:off x="0" y="1931832"/>
            <a:ext cx="3477297" cy="341632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Tóm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tắt</a:t>
            </a:r>
            <a:r>
              <a:rPr lang="en-US" sz="2000" b="1"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a) P1  =  350.000 (N)</a:t>
            </a:r>
          </a:p>
          <a:p>
            <a:r>
              <a:rPr lang="en-US" sz="2000" b="1" dirty="0">
                <a:latin typeface="Times New Roman" panose="02020603050405020304" pitchFamily="18" charset="0"/>
                <a:cs typeface="Times New Roman" panose="02020603050405020304" pitchFamily="18" charset="0"/>
              </a:rPr>
              <a:t>    S1  = 1,5 </a:t>
            </a:r>
            <a:r>
              <a:rPr lang="de-DE" sz="2000" b="1" kern="1200" dirty="0">
                <a:effectLst/>
                <a:latin typeface="Times New Roman" panose="02020603050405020304" pitchFamily="18" charset="0"/>
                <a:cs typeface="Times New Roman" panose="02020603050405020304" pitchFamily="18" charset="0"/>
              </a:rPr>
              <a:t>m</a:t>
            </a:r>
            <a:r>
              <a:rPr lang="de-DE" sz="2000" b="1" kern="1200" baseline="30000" dirty="0">
                <a:effectLst/>
                <a:latin typeface="Times New Roman" panose="02020603050405020304" pitchFamily="18" charset="0"/>
                <a:cs typeface="Times New Roman" panose="02020603050405020304" pitchFamily="18" charset="0"/>
              </a:rPr>
              <a:t>2     </a:t>
            </a:r>
            <a:r>
              <a:rPr lang="de-DE" sz="2000" b="1" kern="1200" dirty="0">
                <a:effectLst/>
                <a:latin typeface="Times New Roman" panose="02020603050405020304" pitchFamily="18" charset="0"/>
                <a:cs typeface="Times New Roman" panose="02020603050405020304" pitchFamily="18" charset="0"/>
              </a:rPr>
              <a:t> </a:t>
            </a:r>
          </a:p>
          <a:p>
            <a:r>
              <a:rPr lang="de-DE" sz="2000" b="1" dirty="0">
                <a:latin typeface="Times New Roman" panose="02020603050405020304" pitchFamily="18" charset="0"/>
                <a:cs typeface="Times New Roman" panose="02020603050405020304" pitchFamily="18" charset="0"/>
              </a:rPr>
              <a:t>   Tính p1 = ? </a:t>
            </a:r>
            <a:r>
              <a:rPr lang="de-DE" sz="2000" b="1" kern="1200" dirty="0">
                <a:effectLst/>
                <a:latin typeface="Times New Roman" panose="02020603050405020304" pitchFamily="18" charset="0"/>
                <a:cs typeface="Times New Roman" panose="02020603050405020304" pitchFamily="18" charset="0"/>
              </a:rPr>
              <a:t>N/m</a:t>
            </a:r>
            <a:r>
              <a:rPr lang="de-DE" sz="2000" b="1" kern="1200" baseline="30000" dirty="0">
                <a:effectLst/>
                <a:latin typeface="Times New Roman" panose="02020603050405020304" pitchFamily="18" charset="0"/>
                <a:cs typeface="Times New Roman" panose="02020603050405020304" pitchFamily="18" charset="0"/>
              </a:rPr>
              <a:t>2</a:t>
            </a:r>
            <a:r>
              <a:rPr lang="de-DE" sz="2000" b="1" kern="1200" dirty="0">
                <a:effectLst/>
                <a:latin typeface="Times New Roman" panose="02020603050405020304" pitchFamily="18" charset="0"/>
                <a:cs typeface="Times New Roman" panose="02020603050405020304" pitchFamily="18" charset="0"/>
              </a:rPr>
              <a:t>)</a:t>
            </a:r>
          </a:p>
          <a:p>
            <a:endParaRPr lang="de-DE" sz="2000" b="1" kern="1200" dirty="0">
              <a:effectLst/>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b) P2  =  350.000 (N)</a:t>
            </a:r>
          </a:p>
          <a:p>
            <a:r>
              <a:rPr lang="en-US" sz="2000" b="1" dirty="0">
                <a:latin typeface="Times New Roman" panose="02020603050405020304" pitchFamily="18" charset="0"/>
                <a:cs typeface="Times New Roman" panose="02020603050405020304" pitchFamily="18" charset="0"/>
              </a:rPr>
              <a:t>    S1  = 250 c</a:t>
            </a:r>
            <a:r>
              <a:rPr lang="de-DE" sz="2000" b="1" kern="1200" dirty="0">
                <a:effectLst/>
                <a:latin typeface="Times New Roman" panose="02020603050405020304" pitchFamily="18" charset="0"/>
                <a:cs typeface="Times New Roman" panose="02020603050405020304" pitchFamily="18" charset="0"/>
              </a:rPr>
              <a:t>m</a:t>
            </a:r>
            <a:r>
              <a:rPr lang="de-DE" sz="2000" b="1" kern="1200" baseline="30000" dirty="0">
                <a:effectLst/>
                <a:latin typeface="Times New Roman" panose="02020603050405020304" pitchFamily="18" charset="0"/>
                <a:cs typeface="Times New Roman" panose="02020603050405020304" pitchFamily="18" charset="0"/>
              </a:rPr>
              <a:t>2   </a:t>
            </a:r>
            <a:r>
              <a:rPr lang="de-DE" sz="2000" b="1" kern="1200" dirty="0">
                <a:effectLst/>
                <a:latin typeface="Times New Roman" panose="02020603050405020304" pitchFamily="18" charset="0"/>
                <a:cs typeface="Times New Roman" panose="02020603050405020304" pitchFamily="18" charset="0"/>
              </a:rPr>
              <a:t> =  0,025 (m</a:t>
            </a:r>
            <a:r>
              <a:rPr lang="de-DE" sz="2000" b="1" kern="1200" baseline="30000" dirty="0">
                <a:effectLst/>
                <a:latin typeface="Times New Roman" panose="02020603050405020304" pitchFamily="18" charset="0"/>
                <a:cs typeface="Times New Roman" panose="02020603050405020304" pitchFamily="18" charset="0"/>
              </a:rPr>
              <a:t>2</a:t>
            </a:r>
            <a:r>
              <a:rPr lang="de-DE" sz="2000" b="1" kern="1200" dirty="0">
                <a:effectLst/>
                <a:latin typeface="Times New Roman" panose="02020603050405020304" pitchFamily="18" charset="0"/>
                <a:cs typeface="Times New Roman" panose="02020603050405020304" pitchFamily="18" charset="0"/>
              </a:rPr>
              <a:t>) </a:t>
            </a:r>
            <a:r>
              <a:rPr lang="de-DE" sz="2000" b="1" kern="1200" baseline="30000" dirty="0">
                <a:effectLst/>
                <a:latin typeface="Times New Roman" panose="02020603050405020304" pitchFamily="18" charset="0"/>
                <a:cs typeface="Times New Roman" panose="02020603050405020304" pitchFamily="18" charset="0"/>
              </a:rPr>
              <a:t>  </a:t>
            </a:r>
            <a:r>
              <a:rPr lang="de-DE" sz="2000" b="1" kern="1200" dirty="0">
                <a:effectLst/>
                <a:latin typeface="Times New Roman" panose="02020603050405020304" pitchFamily="18" charset="0"/>
                <a:cs typeface="Times New Roman" panose="02020603050405020304" pitchFamily="18" charset="0"/>
              </a:rPr>
              <a:t> </a:t>
            </a:r>
          </a:p>
          <a:p>
            <a:r>
              <a:rPr lang="de-DE" sz="2000" b="1" dirty="0">
                <a:latin typeface="Times New Roman" panose="02020603050405020304" pitchFamily="18" charset="0"/>
                <a:cs typeface="Times New Roman" panose="02020603050405020304" pitchFamily="18" charset="0"/>
              </a:rPr>
              <a:t>   Tính p2 = ? </a:t>
            </a:r>
            <a:r>
              <a:rPr lang="de-DE" sz="2000" b="1" kern="1200" dirty="0">
                <a:effectLst/>
                <a:latin typeface="Times New Roman" panose="02020603050405020304" pitchFamily="18" charset="0"/>
                <a:cs typeface="Times New Roman" panose="02020603050405020304" pitchFamily="18" charset="0"/>
              </a:rPr>
              <a:t>N/m</a:t>
            </a:r>
            <a:r>
              <a:rPr lang="de-DE" sz="2000" b="1" kern="1200" baseline="30000" dirty="0">
                <a:effectLst/>
                <a:latin typeface="Times New Roman" panose="02020603050405020304" pitchFamily="18" charset="0"/>
                <a:cs typeface="Times New Roman" panose="02020603050405020304" pitchFamily="18" charset="0"/>
              </a:rPr>
              <a:t>2</a:t>
            </a:r>
            <a:r>
              <a:rPr lang="de-DE" sz="2000" b="1" kern="1200" dirty="0">
                <a:effectLst/>
                <a:latin typeface="Times New Roman" panose="02020603050405020304" pitchFamily="18" charset="0"/>
                <a:cs typeface="Times New Roman" panose="02020603050405020304" pitchFamily="18" charset="0"/>
              </a:rPr>
              <a:t>)</a:t>
            </a:r>
          </a:p>
          <a:p>
            <a:r>
              <a:rPr lang="de-DE" sz="2000" b="1" dirty="0">
                <a:latin typeface="Times New Roman" panose="02020603050405020304" pitchFamily="18" charset="0"/>
                <a:cs typeface="Times New Roman" panose="02020603050405020304" pitchFamily="18" charset="0"/>
              </a:rPr>
              <a:t>So sánh p1 và p2</a:t>
            </a:r>
            <a:endParaRPr lang="de-DE" sz="2000" b="1" kern="1200" dirty="0">
              <a:effectLst/>
              <a:latin typeface="Times New Roman" panose="02020603050405020304" pitchFamily="18" charset="0"/>
              <a:cs typeface="Times New Roman" panose="02020603050405020304" pitchFamily="18" charset="0"/>
            </a:endParaRPr>
          </a:p>
          <a:p>
            <a:endParaRPr lang="de-DE" sz="1800" b="1" kern="1200" dirty="0">
              <a:effectLst/>
              <a:latin typeface="Times New Roman" panose="02020603050405020304" pitchFamily="18" charset="0"/>
              <a:ea typeface="+mn-ea"/>
              <a:cs typeface="Times New Roman" panose="02020603050405020304" pitchFamily="18" charset="0"/>
            </a:endParaRPr>
          </a:p>
          <a:p>
            <a:endParaRPr lang="vi-VN" dirty="0"/>
          </a:p>
        </p:txBody>
      </p:sp>
      <p:sp>
        <p:nvSpPr>
          <p:cNvPr id="7" name="Title 4">
            <a:extLst>
              <a:ext uri="{FF2B5EF4-FFF2-40B4-BE49-F238E27FC236}">
                <a16:creationId xmlns:a16="http://schemas.microsoft.com/office/drawing/2014/main" xmlns="" id="{2B418408-AC38-451B-8EFA-21188E657641}"/>
              </a:ext>
            </a:extLst>
          </p:cNvPr>
          <p:cNvSpPr>
            <a:spLocks noGrp="1"/>
          </p:cNvSpPr>
          <p:nvPr>
            <p:ph type="title"/>
          </p:nvPr>
        </p:nvSpPr>
        <p:spPr>
          <a:xfrm>
            <a:off x="635890" y="729505"/>
            <a:ext cx="2622465" cy="536577"/>
          </a:xfrm>
        </p:spPr>
        <p:txBody>
          <a:bodyPr>
            <a:noAutofit/>
          </a:bodyPr>
          <a:lstStyle/>
          <a:p>
            <a:r>
              <a:rPr lang="en-US" sz="2800" dirty="0"/>
              <a:t>4. </a:t>
            </a:r>
            <a:r>
              <a:rPr lang="en-US" sz="2800" dirty="0" err="1"/>
              <a:t>Vận</a:t>
            </a:r>
            <a:r>
              <a:rPr lang="en-US" sz="2800" dirty="0"/>
              <a:t> </a:t>
            </a:r>
            <a:r>
              <a:rPr lang="en-US" sz="2800" dirty="0" err="1"/>
              <a:t>dụng</a:t>
            </a:r>
            <a:r>
              <a:rPr lang="en-US" sz="2800" dirty="0"/>
              <a:t>.</a:t>
            </a:r>
          </a:p>
        </p:txBody>
      </p:sp>
    </p:spTree>
    <p:extLst>
      <p:ext uri="{BB962C8B-B14F-4D97-AF65-F5344CB8AC3E}">
        <p14:creationId xmlns:p14="http://schemas.microsoft.com/office/powerpoint/2010/main" val="50043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5723B06E-6D76-306B-8CE4-562D318D152A}"/>
              </a:ext>
            </a:extLst>
          </p:cNvPr>
          <p:cNvGraphicFramePr>
            <a:graphicFrameLocks noGrp="1"/>
          </p:cNvGraphicFramePr>
          <p:nvPr>
            <p:extLst>
              <p:ext uri="{D42A27DB-BD31-4B8C-83A1-F6EECF244321}">
                <p14:modId xmlns:p14="http://schemas.microsoft.com/office/powerpoint/2010/main" val="3448984944"/>
              </p:ext>
            </p:extLst>
          </p:nvPr>
        </p:nvGraphicFramePr>
        <p:xfrm>
          <a:off x="627878" y="2288977"/>
          <a:ext cx="10787808" cy="1706880"/>
        </p:xfrm>
        <a:graphic>
          <a:graphicData uri="http://schemas.openxmlformats.org/drawingml/2006/table">
            <a:tbl>
              <a:tblPr firstRow="1" firstCol="1" bandRow="1">
                <a:tableStyleId>{5C22544A-7EE6-4342-B048-85BDC9FD1C3A}</a:tableStyleId>
              </a:tblPr>
              <a:tblGrid>
                <a:gridCol w="10787808">
                  <a:extLst>
                    <a:ext uri="{9D8B030D-6E8A-4147-A177-3AD203B41FA5}">
                      <a16:colId xmlns:a16="http://schemas.microsoft.com/office/drawing/2014/main" xmlns="" val="1269584782"/>
                    </a:ext>
                  </a:extLst>
                </a:gridCol>
              </a:tblGrid>
              <a:tr h="557600">
                <a:tc>
                  <a:txBody>
                    <a:bodyPr/>
                    <a:lstStyle/>
                    <a:p>
                      <a:pPr algn="ctr">
                        <a:lnSpc>
                          <a:spcPct val="100000"/>
                        </a:lnSpc>
                      </a:pPr>
                      <a:r>
                        <a:rPr lang="en-US" sz="2800" dirty="0">
                          <a:effectLst/>
                          <a:latin typeface="Times New Roman" panose="02020603050405020304" pitchFamily="18" charset="0"/>
                          <a:cs typeface="Times New Roman" panose="02020603050405020304" pitchFamily="18" charset="0"/>
                        </a:rPr>
                        <a:t>PHIẾU HỌC TẬP SỐ 1</a:t>
                      </a:r>
                    </a:p>
                    <a:p>
                      <a:pPr algn="ctr">
                        <a:lnSpc>
                          <a:spcPct val="100000"/>
                        </a:lnSpc>
                      </a:pPr>
                      <a:endParaRPr lang="en-US" sz="2800" dirty="0">
                        <a:effectLst/>
                        <a:latin typeface="Times New Roman" panose="02020603050405020304" pitchFamily="18" charset="0"/>
                        <a:cs typeface="Times New Roman" panose="02020603050405020304" pitchFamily="18" charset="0"/>
                      </a:endParaRPr>
                    </a:p>
                  </a:txBody>
                  <a:tcPr marL="37469" marR="37469" marT="0" marB="0"/>
                </a:tc>
                <a:extLst>
                  <a:ext uri="{0D108BD9-81ED-4DB2-BD59-A6C34878D82A}">
                    <a16:rowId xmlns:a16="http://schemas.microsoft.com/office/drawing/2014/main" xmlns="" val="4259388929"/>
                  </a:ext>
                </a:extLst>
              </a:tr>
              <a:tr h="680379">
                <a:tc>
                  <a:txBody>
                    <a:bodyPr/>
                    <a:lstStyle/>
                    <a:p>
                      <a:pPr indent="2540" algn="just">
                        <a:lnSpc>
                          <a:spcPct val="100000"/>
                        </a:lnSpc>
                        <a:spcAft>
                          <a:spcPts val="1200"/>
                        </a:spcAft>
                      </a:pPr>
                      <a:r>
                        <a:rPr lang="de-DE" sz="2800" b="1" dirty="0">
                          <a:effectLst/>
                          <a:latin typeface="Times New Roman" panose="02020603050405020304" pitchFamily="18" charset="0"/>
                          <a:cs typeface="Times New Roman" panose="02020603050405020304" pitchFamily="18" charset="0"/>
                        </a:rPr>
                        <a:t>Câu hỏi 2. Hãy trả lời câu hỏi đã đặt ra ở phần mở bài.			</a:t>
                      </a:r>
                      <a:endParaRPr lang="en-US" sz="2800" b="1" dirty="0">
                        <a:effectLst/>
                        <a:latin typeface="Times New Roman" panose="02020603050405020304" pitchFamily="18" charset="0"/>
                        <a:cs typeface="Times New Roman" panose="02020603050405020304" pitchFamily="18" charset="0"/>
                      </a:endParaRPr>
                    </a:p>
                  </a:txBody>
                  <a:tcPr marL="37469" marR="37469" marT="0" marB="0"/>
                </a:tc>
                <a:extLst>
                  <a:ext uri="{0D108BD9-81ED-4DB2-BD59-A6C34878D82A}">
                    <a16:rowId xmlns:a16="http://schemas.microsoft.com/office/drawing/2014/main" xmlns="" val="1881222396"/>
                  </a:ext>
                </a:extLst>
              </a:tr>
            </a:tbl>
          </a:graphicData>
        </a:graphic>
      </p:graphicFrame>
      <p:sp>
        <p:nvSpPr>
          <p:cNvPr id="2" name="TextBox 1">
            <a:extLst>
              <a:ext uri="{FF2B5EF4-FFF2-40B4-BE49-F238E27FC236}">
                <a16:creationId xmlns:a16="http://schemas.microsoft.com/office/drawing/2014/main" xmlns="" id="{AD37681A-FEB0-C6EE-F5B7-79320C8DACF5}"/>
              </a:ext>
            </a:extLst>
          </p:cNvPr>
          <p:cNvSpPr txBox="1"/>
          <p:nvPr/>
        </p:nvSpPr>
        <p:spPr>
          <a:xfrm>
            <a:off x="576431" y="1247631"/>
            <a:ext cx="11311669" cy="523220"/>
          </a:xfrm>
          <a:prstGeom prst="rect">
            <a:avLst/>
          </a:prstGeom>
          <a:noFill/>
        </p:spPr>
        <p:txBody>
          <a:bodyPr wrap="square">
            <a:spAutoFit/>
          </a:bodyPr>
          <a:lstStyle>
            <a:defPPr>
              <a:defRPr lang="en-US"/>
            </a:defPPr>
            <a:lvl1pPr algn="just">
              <a:lnSpc>
                <a:spcPct val="120000"/>
              </a:lnSpc>
              <a:spcAft>
                <a:spcPts val="600"/>
              </a:spcAft>
              <a:tabLst>
                <a:tab pos="547370" algn="l"/>
              </a:tabLst>
              <a:defRPr sz="2400">
                <a:effectLst/>
                <a:latin typeface="Times New Roman" panose="02020603050405020304" pitchFamily="18" charset="0"/>
                <a:ea typeface="Arial" panose="020B0604020202020204" pitchFamily="34" charset="0"/>
              </a:defRPr>
            </a:lvl1pPr>
          </a:lstStyle>
          <a:p>
            <a:pPr>
              <a:lnSpc>
                <a:spcPct val="100000"/>
              </a:lnSpc>
            </a:pPr>
            <a:r>
              <a:rPr lang="en-US" sz="2800" b="1" dirty="0" err="1"/>
              <a:t>Thảo</a:t>
            </a:r>
            <a:r>
              <a:rPr lang="en-US" sz="2800" b="1" dirty="0"/>
              <a:t> </a:t>
            </a:r>
            <a:r>
              <a:rPr lang="en-US" sz="2800" b="1" dirty="0" err="1"/>
              <a:t>luận</a:t>
            </a:r>
            <a:r>
              <a:rPr lang="en-US" sz="2800" b="1" dirty="0"/>
              <a:t> </a:t>
            </a:r>
            <a:r>
              <a:rPr lang="en-US" sz="2800" b="1" dirty="0" err="1"/>
              <a:t>nhóm</a:t>
            </a:r>
            <a:r>
              <a:rPr lang="en-US" sz="2800" b="1" dirty="0"/>
              <a:t> </a:t>
            </a:r>
            <a:r>
              <a:rPr lang="en-US" sz="2800" b="1" dirty="0" err="1"/>
              <a:t>hoàn</a:t>
            </a:r>
            <a:r>
              <a:rPr lang="en-US" sz="2800" b="1" dirty="0"/>
              <a:t> </a:t>
            </a:r>
            <a:r>
              <a:rPr lang="en-US" sz="2800" b="1" dirty="0" err="1"/>
              <a:t>thành</a:t>
            </a:r>
            <a:r>
              <a:rPr lang="en-US" sz="2800" b="1" dirty="0"/>
              <a:t> </a:t>
            </a:r>
            <a:r>
              <a:rPr lang="en-US" sz="2800" b="1" dirty="0" err="1"/>
              <a:t>phiếu</a:t>
            </a:r>
            <a:r>
              <a:rPr lang="en-US" sz="2800" b="1" dirty="0"/>
              <a:t> </a:t>
            </a:r>
            <a:r>
              <a:rPr lang="en-US" sz="2800" b="1" dirty="0" err="1"/>
              <a:t>học</a:t>
            </a:r>
            <a:r>
              <a:rPr lang="en-US" sz="2800" b="1" dirty="0"/>
              <a:t> </a:t>
            </a:r>
            <a:r>
              <a:rPr lang="en-US" sz="2800" b="1" dirty="0" err="1"/>
              <a:t>tập</a:t>
            </a:r>
            <a:r>
              <a:rPr lang="en-US" sz="2800" b="1" dirty="0"/>
              <a:t> </a:t>
            </a:r>
            <a:r>
              <a:rPr lang="en-US" sz="2800" b="1" dirty="0" err="1"/>
              <a:t>số</a:t>
            </a:r>
            <a:r>
              <a:rPr lang="en-US" sz="2800" b="1" dirty="0"/>
              <a:t> 1 </a:t>
            </a:r>
            <a:r>
              <a:rPr lang="en-US" sz="2800" b="1" dirty="0" err="1"/>
              <a:t>trong</a:t>
            </a:r>
            <a:r>
              <a:rPr lang="en-US" sz="2800" b="1" dirty="0"/>
              <a:t> </a:t>
            </a:r>
            <a:r>
              <a:rPr lang="en-US" sz="2800" b="1" dirty="0" err="1"/>
              <a:t>thời</a:t>
            </a:r>
            <a:r>
              <a:rPr lang="en-US" sz="2800" b="1" dirty="0"/>
              <a:t> </a:t>
            </a:r>
            <a:r>
              <a:rPr lang="en-US" sz="2800" b="1" dirty="0" err="1"/>
              <a:t>gian</a:t>
            </a:r>
            <a:r>
              <a:rPr lang="en-US" sz="2800" b="1" dirty="0"/>
              <a:t> 10 </a:t>
            </a:r>
            <a:r>
              <a:rPr lang="en-US" sz="2800" b="1" dirty="0" err="1"/>
              <a:t>phút</a:t>
            </a:r>
            <a:endParaRPr lang="vi-VN" sz="2800" b="1" dirty="0"/>
          </a:p>
        </p:txBody>
      </p:sp>
      <p:sp>
        <p:nvSpPr>
          <p:cNvPr id="12" name="Oval 11">
            <a:extLst>
              <a:ext uri="{FF2B5EF4-FFF2-40B4-BE49-F238E27FC236}">
                <a16:creationId xmlns:a16="http://schemas.microsoft.com/office/drawing/2014/main" xmlns="" id="{2259E968-0D48-FA61-0B99-47891AA300FF}"/>
              </a:ext>
            </a:extLst>
          </p:cNvPr>
          <p:cNvSpPr/>
          <p:nvPr/>
        </p:nvSpPr>
        <p:spPr>
          <a:xfrm>
            <a:off x="10724489" y="1564617"/>
            <a:ext cx="137160" cy="1333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AA9337FA-231D-4961-A821-4AADF54C03CB}"/>
              </a:ext>
            </a:extLst>
          </p:cNvPr>
          <p:cNvSpPr txBox="1"/>
          <p:nvPr/>
        </p:nvSpPr>
        <p:spPr>
          <a:xfrm>
            <a:off x="576431" y="4225374"/>
            <a:ext cx="10890702" cy="1384995"/>
          </a:xfrm>
          <a:prstGeom prst="rect">
            <a:avLst/>
          </a:prstGeom>
          <a:noFill/>
        </p:spPr>
        <p:txBody>
          <a:bodyPr wrap="square">
            <a:spAutoFit/>
          </a:bodyPr>
          <a:lstStyle/>
          <a:p>
            <a:pPr marL="0" marR="0" lvl="0" indent="2540" algn="just" defTabSz="914400" rtl="0" eaLnBrk="1" fontAlgn="auto" latinLnBrk="0" hangingPunct="1">
              <a:lnSpc>
                <a:spcPct val="100000"/>
              </a:lnSpc>
              <a:spcBef>
                <a:spcPts val="0"/>
              </a:spcBef>
              <a:spcAft>
                <a:spcPts val="0"/>
              </a:spcAft>
              <a:buClrTx/>
              <a:buSzTx/>
              <a:buFontTx/>
              <a:buNone/>
              <a:tabLst/>
              <a:defRPr/>
            </a:pPr>
            <a:r>
              <a:rPr lang="de-DE" sz="2800" b="1" kern="1200" dirty="0">
                <a:solidFill>
                  <a:srgbClr val="FF0000"/>
                </a:solidFill>
                <a:effectLst/>
                <a:latin typeface="Times New Roman" panose="02020603050405020304" pitchFamily="18" charset="0"/>
                <a:ea typeface="+mn-ea"/>
                <a:cs typeface="Times New Roman" panose="02020603050405020304" pitchFamily="18" charset="0"/>
              </a:rPr>
              <a:t>TL: Do diện tích bề mặt tiếp xúc với đệm khi nằm lớn hơn khi đứng, áp lực như nhau nên áp suất bề mặt khi nằm nhỏ hơn khi đứng. Vì vậy ta thấy khi đứng đệm lún sâu hơn</a:t>
            </a:r>
          </a:p>
        </p:txBody>
      </p:sp>
      <p:sp>
        <p:nvSpPr>
          <p:cNvPr id="9" name="Title 4">
            <a:extLst>
              <a:ext uri="{FF2B5EF4-FFF2-40B4-BE49-F238E27FC236}">
                <a16:creationId xmlns:a16="http://schemas.microsoft.com/office/drawing/2014/main" xmlns="" id="{9FFDC4B6-3C28-46BD-BA80-CEF587C00CC0}"/>
              </a:ext>
            </a:extLst>
          </p:cNvPr>
          <p:cNvSpPr>
            <a:spLocks noGrp="1"/>
          </p:cNvSpPr>
          <p:nvPr>
            <p:ph type="title"/>
          </p:nvPr>
        </p:nvSpPr>
        <p:spPr>
          <a:xfrm>
            <a:off x="635890" y="729505"/>
            <a:ext cx="2622465" cy="536577"/>
          </a:xfrm>
        </p:spPr>
        <p:txBody>
          <a:bodyPr>
            <a:noAutofit/>
          </a:bodyPr>
          <a:lstStyle/>
          <a:p>
            <a:r>
              <a:rPr lang="en-US" sz="2800" dirty="0"/>
              <a:t>4. </a:t>
            </a:r>
            <a:r>
              <a:rPr lang="en-US" sz="2800" dirty="0" err="1"/>
              <a:t>Vận</a:t>
            </a:r>
            <a:r>
              <a:rPr lang="en-US" sz="2800" dirty="0"/>
              <a:t> </a:t>
            </a:r>
            <a:r>
              <a:rPr lang="en-US" sz="2800" dirty="0" err="1"/>
              <a:t>dụng</a:t>
            </a:r>
            <a:r>
              <a:rPr lang="en-US" sz="2800" dirty="0"/>
              <a:t>.</a:t>
            </a:r>
          </a:p>
        </p:txBody>
      </p:sp>
    </p:spTree>
    <p:extLst>
      <p:ext uri="{BB962C8B-B14F-4D97-AF65-F5344CB8AC3E}">
        <p14:creationId xmlns:p14="http://schemas.microsoft.com/office/powerpoint/2010/main" val="327026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xmlns="" id="{5723B06E-6D76-306B-8CE4-562D318D152A}"/>
                  </a:ext>
                </a:extLst>
              </p:cNvPr>
              <p:cNvGraphicFramePr>
                <a:graphicFrameLocks noGrp="1"/>
              </p:cNvGraphicFramePr>
              <p:nvPr>
                <p:extLst>
                  <p:ext uri="{D42A27DB-BD31-4B8C-83A1-F6EECF244321}">
                    <p14:modId xmlns:p14="http://schemas.microsoft.com/office/powerpoint/2010/main" val="1292133074"/>
                  </p:ext>
                </p:extLst>
              </p:nvPr>
            </p:nvGraphicFramePr>
            <p:xfrm>
              <a:off x="288330" y="1558176"/>
              <a:ext cx="11615340" cy="2597791"/>
            </p:xfrm>
            <a:graphic>
              <a:graphicData uri="http://schemas.openxmlformats.org/drawingml/2006/table">
                <a:tbl>
                  <a:tblPr firstRow="1" firstCol="1" bandRow="1">
                    <a:tableStyleId>{5C22544A-7EE6-4342-B048-85BDC9FD1C3A}</a:tableStyleId>
                  </a:tblPr>
                  <a:tblGrid>
                    <a:gridCol w="11615340">
                      <a:extLst>
                        <a:ext uri="{9D8B030D-6E8A-4147-A177-3AD203B41FA5}">
                          <a16:colId xmlns:a16="http://schemas.microsoft.com/office/drawing/2014/main" xmlns="" val="1269584782"/>
                        </a:ext>
                      </a:extLst>
                    </a:gridCol>
                  </a:tblGrid>
                  <a:tr h="380831">
                    <a:tc>
                      <a:txBody>
                        <a:bodyPr/>
                        <a:lstStyle/>
                        <a:p>
                          <a:pPr algn="ctr">
                            <a:lnSpc>
                              <a:spcPct val="100000"/>
                            </a:lnSpc>
                          </a:pPr>
                          <a:r>
                            <a:rPr lang="en-US" sz="2800" b="1" dirty="0">
                              <a:effectLst/>
                              <a:latin typeface="Times New Roman" panose="02020603050405020304" pitchFamily="18" charset="0"/>
                              <a:cs typeface="Times New Roman" panose="02020603050405020304" pitchFamily="18" charset="0"/>
                            </a:rPr>
                            <a:t>PHIẾU HỌC TẬP SỐ 1</a:t>
                          </a:r>
                        </a:p>
                        <a:p>
                          <a:pPr algn="ctr">
                            <a:lnSpc>
                              <a:spcPct val="100000"/>
                            </a:lnSpc>
                          </a:pPr>
                          <a:endParaRPr lang="en-US" sz="2800" b="0" dirty="0">
                            <a:effectLst/>
                            <a:latin typeface="Times New Roman" panose="02020603050405020304" pitchFamily="18" charset="0"/>
                            <a:cs typeface="Times New Roman" panose="02020603050405020304" pitchFamily="18" charset="0"/>
                          </a:endParaRPr>
                        </a:p>
                      </a:txBody>
                      <a:tcPr marL="37469" marR="37469" marT="0" marB="0"/>
                    </a:tc>
                    <a:extLst>
                      <a:ext uri="{0D108BD9-81ED-4DB2-BD59-A6C34878D82A}">
                        <a16:rowId xmlns:a16="http://schemas.microsoft.com/office/drawing/2014/main" xmlns="" val="4259388929"/>
                      </a:ext>
                    </a:extLst>
                  </a:tr>
                  <a:tr h="1744351">
                    <a:tc>
                      <a:txBody>
                        <a:bodyPr/>
                        <a:lstStyle/>
                        <a:p>
                          <a:pPr marL="231775" marR="0" lvl="0" indent="0" algn="l" defTabSz="914400" rtl="0" eaLnBrk="1" fontAlgn="auto" latinLnBrk="0" hangingPunct="1">
                            <a:lnSpc>
                              <a:spcPct val="100000"/>
                            </a:lnSpc>
                            <a:spcBef>
                              <a:spcPts val="0"/>
                            </a:spcBef>
                            <a:spcAft>
                              <a:spcPts val="0"/>
                            </a:spcAft>
                            <a:buClrTx/>
                            <a:buSzTx/>
                            <a:buFontTx/>
                            <a:buNone/>
                            <a:tabLst/>
                            <a:defRPr/>
                          </a:pPr>
                          <a:r>
                            <a:rPr lang="de-DE" sz="2800" b="1" dirty="0">
                              <a:solidFill>
                                <a:srgbClr val="FFFF00"/>
                              </a:solidFill>
                              <a:effectLst/>
                              <a:latin typeface="Times New Roman" panose="02020603050405020304" pitchFamily="18" charset="0"/>
                              <a:cs typeface="Times New Roman" panose="02020603050405020304" pitchFamily="18" charset="0"/>
                            </a:rPr>
                            <a:t>Câu hỏi 3. Từ công thức tính áp suất p = </a:t>
                          </a:r>
                          <a14:m>
                            <m:oMath xmlns:m="http://schemas.openxmlformats.org/officeDocument/2006/math">
                              <m:f>
                                <m:fPr>
                                  <m:ctrlPr>
                                    <a:rPr lang="en-US" sz="3400" b="1" i="1" baseline="0">
                                      <a:solidFill>
                                        <a:srgbClr val="FFFF00"/>
                                      </a:solidFill>
                                      <a:effectLst/>
                                      <a:latin typeface="Cambria Math"/>
                                    </a:rPr>
                                  </m:ctrlPr>
                                </m:fPr>
                                <m:num>
                                  <m:r>
                                    <a:rPr lang="de-DE" sz="3400" b="1" i="1" baseline="0" smtClean="0">
                                      <a:solidFill>
                                        <a:srgbClr val="FFFF00"/>
                                      </a:solidFill>
                                      <a:effectLst/>
                                      <a:latin typeface="Cambria Math" panose="02040503050406030204" pitchFamily="18" charset="0"/>
                                    </a:rPr>
                                    <m:t>𝐅</m:t>
                                  </m:r>
                                </m:num>
                                <m:den>
                                  <m:r>
                                    <a:rPr lang="de-DE" sz="3400" b="1" i="1" baseline="0" smtClean="0">
                                      <a:solidFill>
                                        <a:srgbClr val="FFFF00"/>
                                      </a:solidFill>
                                      <a:effectLst/>
                                      <a:latin typeface="Cambria Math" panose="02040503050406030204" pitchFamily="18" charset="0"/>
                                    </a:rPr>
                                    <m:t>𝐒</m:t>
                                  </m:r>
                                </m:den>
                              </m:f>
                            </m:oMath>
                          </a14:m>
                          <a:r>
                            <a:rPr lang="de-DE" sz="2800" b="1" dirty="0">
                              <a:solidFill>
                                <a:srgbClr val="FFFF00"/>
                              </a:solidFill>
                              <a:effectLst/>
                              <a:latin typeface="Times New Roman" panose="02020603050405020304" pitchFamily="18" charset="0"/>
                              <a:cs typeface="Times New Roman" panose="02020603050405020304" pitchFamily="18" charset="0"/>
                            </a:rPr>
                            <a:t>  hãy đưa ra nguyên tắc để làm tăng, giảm áp suất.</a:t>
                          </a:r>
                          <a:r>
                            <a:rPr lang="en-US" sz="2800" b="1" dirty="0">
                              <a:effectLst/>
                              <a:latin typeface="Times New Roman" panose="02020603050405020304" pitchFamily="18" charset="0"/>
                              <a:cs typeface="Times New Roman" panose="02020603050405020304" pitchFamily="18" charset="0"/>
                            </a:rPr>
                            <a:t>	</a:t>
                          </a:r>
                          <a:endParaRPr lang="en-US" sz="28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7469" marR="37469" marT="0" marB="0"/>
                    </a:tc>
                    <a:extLst>
                      <a:ext uri="{0D108BD9-81ED-4DB2-BD59-A6C34878D82A}">
                        <a16:rowId xmlns:a16="http://schemas.microsoft.com/office/drawing/2014/main" xmlns="" val="1881222396"/>
                      </a:ext>
                    </a:extLst>
                  </a:tr>
                </a:tbl>
              </a:graphicData>
            </a:graphic>
          </p:graphicFrame>
        </mc:Choice>
        <mc:Fallback xmlns="">
          <p:graphicFrame>
            <p:nvGraphicFramePr>
              <p:cNvPr id="6" name="Table 5">
                <a:extLst>
                  <a:ext uri="{FF2B5EF4-FFF2-40B4-BE49-F238E27FC236}">
                    <a16:creationId xmlns:a16="http://schemas.microsoft.com/office/drawing/2014/main" id="{5723B06E-6D76-306B-8CE4-562D318D152A}"/>
                  </a:ext>
                </a:extLst>
              </p:cNvPr>
              <p:cNvGraphicFramePr>
                <a:graphicFrameLocks noGrp="1"/>
              </p:cNvGraphicFramePr>
              <p:nvPr>
                <p:extLst>
                  <p:ext uri="{D42A27DB-BD31-4B8C-83A1-F6EECF244321}">
                    <p14:modId xmlns:p14="http://schemas.microsoft.com/office/powerpoint/2010/main" val="1292133074"/>
                  </p:ext>
                </p:extLst>
              </p:nvPr>
            </p:nvGraphicFramePr>
            <p:xfrm>
              <a:off x="288330" y="1558176"/>
              <a:ext cx="11615340" cy="2597791"/>
            </p:xfrm>
            <a:graphic>
              <a:graphicData uri="http://schemas.openxmlformats.org/drawingml/2006/table">
                <a:tbl>
                  <a:tblPr firstRow="1" firstCol="1" bandRow="1">
                    <a:tableStyleId>{5C22544A-7EE6-4342-B048-85BDC9FD1C3A}</a:tableStyleId>
                  </a:tblPr>
                  <a:tblGrid>
                    <a:gridCol w="11615340">
                      <a:extLst>
                        <a:ext uri="{9D8B030D-6E8A-4147-A177-3AD203B41FA5}">
                          <a16:colId xmlns:a16="http://schemas.microsoft.com/office/drawing/2014/main" val="1269584782"/>
                        </a:ext>
                      </a:extLst>
                    </a:gridCol>
                  </a:tblGrid>
                  <a:tr h="853440">
                    <a:tc>
                      <a:txBody>
                        <a:bodyPr/>
                        <a:lstStyle/>
                        <a:p>
                          <a:pPr algn="ctr">
                            <a:lnSpc>
                              <a:spcPct val="100000"/>
                            </a:lnSpc>
                          </a:pPr>
                          <a:r>
                            <a:rPr lang="en-US" sz="2800" b="1" dirty="0">
                              <a:effectLst/>
                              <a:latin typeface="Times New Roman" panose="02020603050405020304" pitchFamily="18" charset="0"/>
                              <a:cs typeface="Times New Roman" panose="02020603050405020304" pitchFamily="18" charset="0"/>
                            </a:rPr>
                            <a:t>PHIẾU HỌC TẬP SỐ 1</a:t>
                          </a:r>
                        </a:p>
                        <a:p>
                          <a:pPr algn="ctr">
                            <a:lnSpc>
                              <a:spcPct val="100000"/>
                            </a:lnSpc>
                          </a:pPr>
                          <a:endParaRPr lang="en-US" sz="2800" b="0" dirty="0">
                            <a:effectLst/>
                            <a:latin typeface="Times New Roman" panose="02020603050405020304" pitchFamily="18" charset="0"/>
                            <a:cs typeface="Times New Roman" panose="02020603050405020304" pitchFamily="18" charset="0"/>
                          </a:endParaRPr>
                        </a:p>
                      </a:txBody>
                      <a:tcPr marL="37469" marR="37469" marT="0" marB="0"/>
                    </a:tc>
                    <a:extLst>
                      <a:ext uri="{0D108BD9-81ED-4DB2-BD59-A6C34878D82A}">
                        <a16:rowId xmlns:a16="http://schemas.microsoft.com/office/drawing/2014/main" val="4259388929"/>
                      </a:ext>
                    </a:extLst>
                  </a:tr>
                  <a:tr h="1744351">
                    <a:tc>
                      <a:txBody>
                        <a:bodyPr/>
                        <a:lstStyle/>
                        <a:p>
                          <a:endParaRPr lang="vi-VN"/>
                        </a:p>
                      </a:txBody>
                      <a:tcPr marL="37469" marR="37469" marT="0" marB="0">
                        <a:blipFill>
                          <a:blip r:embed="rId2"/>
                          <a:stretch>
                            <a:fillRect l="-52" t="-54704" r="-210" b="-697"/>
                          </a:stretch>
                        </a:blipFill>
                      </a:tcPr>
                    </a:tc>
                    <a:extLst>
                      <a:ext uri="{0D108BD9-81ED-4DB2-BD59-A6C34878D82A}">
                        <a16:rowId xmlns:a16="http://schemas.microsoft.com/office/drawing/2014/main" val="1881222396"/>
                      </a:ext>
                    </a:extLst>
                  </a:tr>
                </a:tbl>
              </a:graphicData>
            </a:graphic>
          </p:graphicFrame>
        </mc:Fallback>
      </mc:AlternateContent>
      <p:sp>
        <p:nvSpPr>
          <p:cNvPr id="7" name="TextBox 6">
            <a:extLst>
              <a:ext uri="{FF2B5EF4-FFF2-40B4-BE49-F238E27FC236}">
                <a16:creationId xmlns:a16="http://schemas.microsoft.com/office/drawing/2014/main" xmlns="" id="{769E35D3-D3D8-496B-975C-F697CF7BB89C}"/>
              </a:ext>
            </a:extLst>
          </p:cNvPr>
          <p:cNvSpPr txBox="1"/>
          <p:nvPr/>
        </p:nvSpPr>
        <p:spPr>
          <a:xfrm>
            <a:off x="525587" y="4454905"/>
            <a:ext cx="10627517" cy="1569660"/>
          </a:xfrm>
          <a:prstGeom prst="rect">
            <a:avLst/>
          </a:prstGeom>
          <a:noFill/>
          <a:ln>
            <a:solidFill>
              <a:srgbClr val="FF0000"/>
            </a:solidFill>
          </a:ln>
        </p:spPr>
        <p:txBody>
          <a:bodyPr wrap="square">
            <a:spAutoFit/>
          </a:bodyPr>
          <a:lstStyle/>
          <a:p>
            <a:pPr marL="231775" indent="0">
              <a:lnSpc>
                <a:spcPct val="100000"/>
              </a:lnSpc>
            </a:pPr>
            <a:r>
              <a:rPr lang="de-DE" sz="2400" b="1" kern="1200" dirty="0">
                <a:solidFill>
                  <a:srgbClr val="FF0000"/>
                </a:solidFill>
                <a:effectLst/>
                <a:latin typeface="Times New Roman" panose="02020603050405020304" pitchFamily="18" charset="0"/>
                <a:ea typeface="+mn-ea"/>
                <a:cs typeface="Times New Roman" panose="02020603050405020304" pitchFamily="18" charset="0"/>
              </a:rPr>
              <a:t>- Để tăng áp suất, ta có thể tăng áp lực F và giữ nguyên S hoặc giữ nguyên F và giảm S hoặc vừa tăng F và vừa giảm diện tích bị ép S</a:t>
            </a:r>
          </a:p>
          <a:p>
            <a:pPr marL="231775" indent="0">
              <a:lnSpc>
                <a:spcPct val="100000"/>
              </a:lnSpc>
            </a:pPr>
            <a:r>
              <a:rPr lang="de-DE" sz="2400" b="1" dirty="0">
                <a:latin typeface="Times New Roman" panose="02020603050405020304" pitchFamily="18" charset="0"/>
                <a:cs typeface="Times New Roman" panose="02020603050405020304" pitchFamily="18" charset="0"/>
              </a:rPr>
              <a:t>- Để giảm áp suất, ta có thể giảm áp lực F và giữ nguyên S hoặc giữ nguyên F và tăng S hoặc vừa giảm F và vừa tăng diện tích bị ép S</a:t>
            </a:r>
          </a:p>
        </p:txBody>
      </p:sp>
      <p:sp>
        <p:nvSpPr>
          <p:cNvPr id="8" name="Title 4">
            <a:extLst>
              <a:ext uri="{FF2B5EF4-FFF2-40B4-BE49-F238E27FC236}">
                <a16:creationId xmlns:a16="http://schemas.microsoft.com/office/drawing/2014/main" xmlns="" id="{73936725-7A67-4753-99FE-0B435429B6EE}"/>
              </a:ext>
            </a:extLst>
          </p:cNvPr>
          <p:cNvSpPr>
            <a:spLocks noGrp="1"/>
          </p:cNvSpPr>
          <p:nvPr>
            <p:ph type="title"/>
          </p:nvPr>
        </p:nvSpPr>
        <p:spPr>
          <a:xfrm>
            <a:off x="635890" y="729505"/>
            <a:ext cx="5185361" cy="536577"/>
          </a:xfrm>
        </p:spPr>
        <p:txBody>
          <a:bodyPr>
            <a:noAutofit/>
          </a:bodyPr>
          <a:lstStyle/>
          <a:p>
            <a:r>
              <a:rPr lang="en-US" sz="2800" dirty="0"/>
              <a:t>5. </a:t>
            </a:r>
            <a:r>
              <a:rPr lang="en-US" sz="2800" dirty="0" err="1"/>
              <a:t>Cách</a:t>
            </a:r>
            <a:r>
              <a:rPr lang="en-US" sz="2800" dirty="0"/>
              <a:t> </a:t>
            </a:r>
            <a:r>
              <a:rPr lang="en-US" sz="2800" dirty="0" err="1"/>
              <a:t>làm</a:t>
            </a:r>
            <a:r>
              <a:rPr lang="en-US" sz="2800" dirty="0"/>
              <a:t> </a:t>
            </a:r>
            <a:r>
              <a:rPr lang="en-US" sz="2800" dirty="0" err="1"/>
              <a:t>tăng</a:t>
            </a:r>
            <a:r>
              <a:rPr lang="en-US" sz="2800" dirty="0"/>
              <a:t>, </a:t>
            </a:r>
            <a:r>
              <a:rPr lang="en-US" sz="2800" dirty="0" err="1"/>
              <a:t>giảm</a:t>
            </a:r>
            <a:r>
              <a:rPr lang="en-US" sz="2800" dirty="0"/>
              <a:t> </a:t>
            </a:r>
            <a:r>
              <a:rPr lang="en-US" sz="2800" dirty="0" err="1"/>
              <a:t>áp</a:t>
            </a:r>
            <a:r>
              <a:rPr lang="en-US" sz="2800" dirty="0"/>
              <a:t> </a:t>
            </a:r>
            <a:r>
              <a:rPr lang="en-US" sz="2800" dirty="0" err="1"/>
              <a:t>suất</a:t>
            </a:r>
            <a:endParaRPr lang="en-US" sz="2800" dirty="0"/>
          </a:p>
        </p:txBody>
      </p:sp>
    </p:spTree>
    <p:extLst>
      <p:ext uri="{BB962C8B-B14F-4D97-AF65-F5344CB8AC3E}">
        <p14:creationId xmlns:p14="http://schemas.microsoft.com/office/powerpoint/2010/main" val="20453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78E40E0-E0BC-85D1-5212-3E699D66E3B6}"/>
              </a:ext>
            </a:extLst>
          </p:cNvPr>
          <p:cNvSpPr>
            <a:spLocks noGrp="1"/>
          </p:cNvSpPr>
          <p:nvPr>
            <p:ph type="title"/>
          </p:nvPr>
        </p:nvSpPr>
        <p:spPr>
          <a:xfrm>
            <a:off x="680133" y="794291"/>
            <a:ext cx="7239751" cy="536577"/>
          </a:xfrm>
        </p:spPr>
        <p:txBody>
          <a:bodyPr>
            <a:noAutofit/>
          </a:bodyPr>
          <a:lstStyle/>
          <a:p>
            <a:r>
              <a:rPr lang="en-US" sz="2800" dirty="0"/>
              <a:t>6. </a:t>
            </a:r>
            <a:r>
              <a:rPr lang="en-US" sz="2800" dirty="0" err="1"/>
              <a:t>Công</a:t>
            </a:r>
            <a:r>
              <a:rPr lang="en-US" sz="2800" dirty="0"/>
              <a:t> </a:t>
            </a:r>
            <a:r>
              <a:rPr lang="en-US" sz="2800" dirty="0" err="1"/>
              <a:t>dụng</a:t>
            </a:r>
            <a:r>
              <a:rPr lang="en-US" sz="2800" dirty="0"/>
              <a:t> </a:t>
            </a:r>
            <a:r>
              <a:rPr lang="en-US" sz="2800" dirty="0" err="1"/>
              <a:t>của</a:t>
            </a:r>
            <a:r>
              <a:rPr lang="en-US" sz="2800" dirty="0"/>
              <a:t> </a:t>
            </a:r>
            <a:r>
              <a:rPr lang="en-US" sz="2800" dirty="0" err="1"/>
              <a:t>việc</a:t>
            </a:r>
            <a:r>
              <a:rPr lang="en-US" sz="2800" dirty="0"/>
              <a:t> </a:t>
            </a:r>
            <a:r>
              <a:rPr lang="en-US" sz="2800" dirty="0" err="1"/>
              <a:t>làm</a:t>
            </a:r>
            <a:r>
              <a:rPr lang="en-US" sz="2800" dirty="0"/>
              <a:t> </a:t>
            </a:r>
            <a:r>
              <a:rPr lang="en-US" sz="2800" dirty="0" err="1"/>
              <a:t>tăng</a:t>
            </a:r>
            <a:r>
              <a:rPr lang="en-US" sz="2800" dirty="0"/>
              <a:t>, </a:t>
            </a:r>
            <a:r>
              <a:rPr lang="en-US" sz="2800" dirty="0" err="1"/>
              <a:t>giảm</a:t>
            </a:r>
            <a:r>
              <a:rPr lang="en-US" sz="2800" dirty="0"/>
              <a:t> </a:t>
            </a:r>
            <a:r>
              <a:rPr lang="en-US" sz="2800" dirty="0" err="1"/>
              <a:t>áp</a:t>
            </a:r>
            <a:r>
              <a:rPr lang="en-US" sz="2800" dirty="0"/>
              <a:t> </a:t>
            </a:r>
            <a:r>
              <a:rPr lang="en-US" sz="2800" dirty="0" err="1"/>
              <a:t>suất</a:t>
            </a:r>
            <a:r>
              <a:rPr lang="en-US" sz="2800" dirty="0"/>
              <a:t>.</a:t>
            </a:r>
          </a:p>
        </p:txBody>
      </p:sp>
      <p:graphicFrame>
        <p:nvGraphicFramePr>
          <p:cNvPr id="7" name="Table 6">
            <a:extLst>
              <a:ext uri="{FF2B5EF4-FFF2-40B4-BE49-F238E27FC236}">
                <a16:creationId xmlns:a16="http://schemas.microsoft.com/office/drawing/2014/main" xmlns="" id="{4AAE37EE-795F-5740-6C05-F84D5E1A9397}"/>
              </a:ext>
            </a:extLst>
          </p:cNvPr>
          <p:cNvGraphicFramePr>
            <a:graphicFrameLocks noGrp="1"/>
          </p:cNvGraphicFramePr>
          <p:nvPr>
            <p:extLst>
              <p:ext uri="{D42A27DB-BD31-4B8C-83A1-F6EECF244321}">
                <p14:modId xmlns:p14="http://schemas.microsoft.com/office/powerpoint/2010/main" val="1080209015"/>
              </p:ext>
            </p:extLst>
          </p:nvPr>
        </p:nvGraphicFramePr>
        <p:xfrm>
          <a:off x="416713" y="1970197"/>
          <a:ext cx="11470488" cy="2821700"/>
        </p:xfrm>
        <a:graphic>
          <a:graphicData uri="http://schemas.openxmlformats.org/drawingml/2006/table">
            <a:tbl>
              <a:tblPr firstRow="1" firstCol="1" bandRow="1">
                <a:tableStyleId>{5C22544A-7EE6-4342-B048-85BDC9FD1C3A}</a:tableStyleId>
              </a:tblPr>
              <a:tblGrid>
                <a:gridCol w="11470488">
                  <a:extLst>
                    <a:ext uri="{9D8B030D-6E8A-4147-A177-3AD203B41FA5}">
                      <a16:colId xmlns:a16="http://schemas.microsoft.com/office/drawing/2014/main" xmlns="" val="745447245"/>
                    </a:ext>
                  </a:extLst>
                </a:gridCol>
              </a:tblGrid>
              <a:tr h="310798">
                <a:tc>
                  <a:txBody>
                    <a:bodyPr/>
                    <a:lstStyle/>
                    <a:p>
                      <a:pPr algn="ctr">
                        <a:lnSpc>
                          <a:spcPct val="115000"/>
                        </a:lnSpc>
                      </a:pPr>
                      <a:r>
                        <a:rPr lang="en-US" sz="2800" b="1" dirty="0">
                          <a:effectLst/>
                          <a:latin typeface="Times New Roman" panose="02020603050405020304" pitchFamily="18" charset="0"/>
                          <a:cs typeface="Times New Roman" panose="02020603050405020304" pitchFamily="18" charset="0"/>
                        </a:rPr>
                        <a:t>PHIẾU HỌC TẬP SỐ 2</a:t>
                      </a:r>
                    </a:p>
                    <a:p>
                      <a:pPr algn="ctr">
                        <a:lnSpc>
                          <a:spcPct val="115000"/>
                        </a:lnSpc>
                      </a:pPr>
                      <a:endParaRPr lang="en-US" sz="2800" b="1" dirty="0">
                        <a:effectLst/>
                        <a:latin typeface="Times New Roman" panose="02020603050405020304" pitchFamily="18" charset="0"/>
                        <a:cs typeface="Times New Roman" panose="02020603050405020304" pitchFamily="18" charset="0"/>
                      </a:endParaRPr>
                    </a:p>
                  </a:txBody>
                  <a:tcPr marL="43517" marR="43517" marT="0" marB="0"/>
                </a:tc>
                <a:extLst>
                  <a:ext uri="{0D108BD9-81ED-4DB2-BD59-A6C34878D82A}">
                    <a16:rowId xmlns:a16="http://schemas.microsoft.com/office/drawing/2014/main" xmlns="" val="609480471"/>
                  </a:ext>
                </a:extLst>
              </a:tr>
              <a:tr h="1840244">
                <a:tc>
                  <a:txBody>
                    <a:bodyPr/>
                    <a:lstStyle/>
                    <a:p>
                      <a:pPr indent="2540" algn="just">
                        <a:lnSpc>
                          <a:spcPct val="100000"/>
                        </a:lnSpc>
                        <a:spcAft>
                          <a:spcPts val="1200"/>
                        </a:spcAft>
                      </a:pPr>
                      <a:r>
                        <a:rPr lang="de-DE" sz="2800" b="1" dirty="0">
                          <a:effectLst/>
                          <a:latin typeface="Times New Roman" panose="02020603050405020304" pitchFamily="18" charset="0"/>
                          <a:cs typeface="Times New Roman" panose="02020603050405020304" pitchFamily="18" charset="0"/>
                        </a:rPr>
                        <a:t>Câu hỏi 1. Một người làm vườn cần đóng một chiếc cọc xuống đất. Hãy đề xuất phương án để có thể đóng được chiếc cọc xuống đất một cách dễ dàng. Giải thích.</a:t>
                      </a:r>
                    </a:p>
                  </a:txBody>
                  <a:tcPr marL="43517" marR="43517" marT="0" marB="0"/>
                </a:tc>
                <a:extLst>
                  <a:ext uri="{0D108BD9-81ED-4DB2-BD59-A6C34878D82A}">
                    <a16:rowId xmlns:a16="http://schemas.microsoft.com/office/drawing/2014/main" xmlns="" val="1901385537"/>
                  </a:ext>
                </a:extLst>
              </a:tr>
            </a:tbl>
          </a:graphicData>
        </a:graphic>
      </p:graphicFrame>
      <p:sp>
        <p:nvSpPr>
          <p:cNvPr id="8" name="TextBox 7">
            <a:extLst>
              <a:ext uri="{FF2B5EF4-FFF2-40B4-BE49-F238E27FC236}">
                <a16:creationId xmlns:a16="http://schemas.microsoft.com/office/drawing/2014/main" xmlns="" id="{ED6E9C82-9B40-A113-208D-52B754AF55A0}"/>
              </a:ext>
            </a:extLst>
          </p:cNvPr>
          <p:cNvSpPr txBox="1"/>
          <p:nvPr/>
        </p:nvSpPr>
        <p:spPr>
          <a:xfrm>
            <a:off x="700823" y="1388923"/>
            <a:ext cx="10811044" cy="523220"/>
          </a:xfrm>
          <a:prstGeom prst="rect">
            <a:avLst/>
          </a:prstGeom>
          <a:noFill/>
        </p:spPr>
        <p:txBody>
          <a:bodyPr wrap="square">
            <a:spAutoFit/>
          </a:bodyPr>
          <a:lstStyle>
            <a:defPPr>
              <a:defRPr lang="en-US"/>
            </a:defPPr>
            <a:lvl1pPr algn="just">
              <a:lnSpc>
                <a:spcPct val="120000"/>
              </a:lnSpc>
              <a:spcAft>
                <a:spcPts val="600"/>
              </a:spcAft>
              <a:tabLst>
                <a:tab pos="547370" algn="l"/>
              </a:tabLst>
              <a:defRPr sz="2400">
                <a:effectLst/>
                <a:latin typeface="Times New Roman" panose="02020603050405020304" pitchFamily="18" charset="0"/>
                <a:ea typeface="Arial" panose="020B0604020202020204" pitchFamily="34" charset="0"/>
              </a:defRPr>
            </a:lvl1pPr>
          </a:lstStyle>
          <a:p>
            <a:pPr>
              <a:lnSpc>
                <a:spcPct val="100000"/>
              </a:lnSpc>
            </a:pPr>
            <a:r>
              <a:rPr lang="en-US" sz="2800" dirty="0"/>
              <a:t>HS </a:t>
            </a:r>
            <a:r>
              <a:rPr lang="en-US" sz="2800" dirty="0" err="1"/>
              <a:t>hoạt</a:t>
            </a:r>
            <a:r>
              <a:rPr lang="en-US" sz="2800" dirty="0"/>
              <a:t> </a:t>
            </a:r>
            <a:r>
              <a:rPr lang="en-US" sz="2800" dirty="0" err="1"/>
              <a:t>động</a:t>
            </a:r>
            <a:r>
              <a:rPr lang="en-US" sz="2800" dirty="0"/>
              <a:t> </a:t>
            </a:r>
            <a:r>
              <a:rPr lang="en-US" sz="2800" dirty="0" err="1"/>
              <a:t>nhóm</a:t>
            </a:r>
            <a:r>
              <a:rPr lang="en-US" sz="2800" dirty="0"/>
              <a:t> </a:t>
            </a:r>
            <a:r>
              <a:rPr lang="en-US" sz="2800" dirty="0" err="1"/>
              <a:t>hoàn</a:t>
            </a:r>
            <a:r>
              <a:rPr lang="en-US" sz="2800" dirty="0"/>
              <a:t> </a:t>
            </a:r>
            <a:r>
              <a:rPr lang="en-US" sz="2800" dirty="0" err="1"/>
              <a:t>thành</a:t>
            </a:r>
            <a:r>
              <a:rPr lang="en-US" sz="2800" dirty="0"/>
              <a:t> </a:t>
            </a:r>
            <a:r>
              <a:rPr lang="en-US" sz="2800" dirty="0" err="1"/>
              <a:t>phiếu</a:t>
            </a:r>
            <a:r>
              <a:rPr lang="en-US" sz="2800" dirty="0"/>
              <a:t> </a:t>
            </a:r>
            <a:r>
              <a:rPr lang="en-US" sz="2800" dirty="0" err="1"/>
              <a:t>học</a:t>
            </a:r>
            <a:r>
              <a:rPr lang="en-US" sz="2800" dirty="0"/>
              <a:t> </a:t>
            </a:r>
            <a:r>
              <a:rPr lang="en-US" sz="2800" dirty="0" err="1"/>
              <a:t>tập</a:t>
            </a:r>
            <a:r>
              <a:rPr lang="en-US" sz="2800" dirty="0"/>
              <a:t> </a:t>
            </a:r>
            <a:r>
              <a:rPr lang="en-US" sz="2800" dirty="0" err="1"/>
              <a:t>số</a:t>
            </a:r>
            <a:r>
              <a:rPr lang="en-US" sz="2800" dirty="0"/>
              <a:t> 2 </a:t>
            </a:r>
            <a:r>
              <a:rPr lang="en-US" sz="2800" dirty="0" err="1"/>
              <a:t>trong</a:t>
            </a:r>
            <a:r>
              <a:rPr lang="en-US" sz="2800" dirty="0"/>
              <a:t> </a:t>
            </a:r>
            <a:r>
              <a:rPr lang="en-US" sz="2800" dirty="0" err="1"/>
              <a:t>thời</a:t>
            </a:r>
            <a:r>
              <a:rPr lang="en-US" sz="2800" dirty="0"/>
              <a:t> </a:t>
            </a:r>
            <a:r>
              <a:rPr lang="en-US" sz="2800" dirty="0" err="1"/>
              <a:t>gian</a:t>
            </a:r>
            <a:r>
              <a:rPr lang="en-US" sz="2800" dirty="0"/>
              <a:t> 3 </a:t>
            </a:r>
            <a:r>
              <a:rPr lang="en-US" sz="2800" dirty="0" err="1"/>
              <a:t>phút</a:t>
            </a:r>
            <a:r>
              <a:rPr lang="en-US" sz="2800" dirty="0"/>
              <a:t>:</a:t>
            </a:r>
            <a:endParaRPr lang="vi-VN" sz="2800" dirty="0"/>
          </a:p>
        </p:txBody>
      </p:sp>
      <p:sp>
        <p:nvSpPr>
          <p:cNvPr id="6" name="TextBox 5">
            <a:extLst>
              <a:ext uri="{FF2B5EF4-FFF2-40B4-BE49-F238E27FC236}">
                <a16:creationId xmlns:a16="http://schemas.microsoft.com/office/drawing/2014/main" xmlns="" id="{D02A4489-B242-4B93-BFA0-F55B6BBF6382}"/>
              </a:ext>
            </a:extLst>
          </p:cNvPr>
          <p:cNvSpPr txBox="1"/>
          <p:nvPr/>
        </p:nvSpPr>
        <p:spPr>
          <a:xfrm>
            <a:off x="416713" y="5140379"/>
            <a:ext cx="11212909" cy="954107"/>
          </a:xfrm>
          <a:prstGeom prst="rect">
            <a:avLst/>
          </a:prstGeom>
          <a:noFill/>
        </p:spPr>
        <p:txBody>
          <a:bodyPr wrap="square">
            <a:spAutoFit/>
          </a:bodyPr>
          <a:lstStyle/>
          <a:p>
            <a:pPr marL="0" marR="0" lvl="0" indent="2540" algn="just" defTabSz="914400" rtl="0" eaLnBrk="1" fontAlgn="auto" latinLnBrk="0" hangingPunct="1">
              <a:lnSpc>
                <a:spcPct val="100000"/>
              </a:lnSpc>
              <a:spcBef>
                <a:spcPts val="0"/>
              </a:spcBef>
              <a:spcAft>
                <a:spcPts val="1200"/>
              </a:spcAft>
              <a:buClrTx/>
              <a:buSzTx/>
              <a:buFontTx/>
              <a:buNone/>
              <a:tabLst/>
              <a:defRPr/>
            </a:pPr>
            <a:r>
              <a:rPr lang="de-DE" sz="2800" b="1" kern="1200" dirty="0">
                <a:solidFill>
                  <a:srgbClr val="FF0000"/>
                </a:solidFill>
                <a:effectLst/>
                <a:latin typeface="Times New Roman" panose="02020603050405020304" pitchFamily="18" charset="0"/>
                <a:ea typeface="+mn-ea"/>
                <a:cs typeface="Times New Roman" panose="02020603050405020304" pitchFamily="18" charset="0"/>
              </a:rPr>
              <a:t>Câu 1. Làm nhọn đầu cọc. Vì khi đầu cọc nhọn sẽ làm giảm diện tích bị ép dẫn đến tăng áp suất vì vậy ta đóng cọc được dễ dàng hơn</a:t>
            </a:r>
          </a:p>
        </p:txBody>
      </p:sp>
    </p:spTree>
    <p:extLst>
      <p:ext uri="{BB962C8B-B14F-4D97-AF65-F5344CB8AC3E}">
        <p14:creationId xmlns:p14="http://schemas.microsoft.com/office/powerpoint/2010/main" val="426358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4AAE37EE-795F-5740-6C05-F84D5E1A9397}"/>
              </a:ext>
            </a:extLst>
          </p:cNvPr>
          <p:cNvGraphicFramePr>
            <a:graphicFrameLocks noGrp="1"/>
          </p:cNvGraphicFramePr>
          <p:nvPr>
            <p:extLst>
              <p:ext uri="{D42A27DB-BD31-4B8C-83A1-F6EECF244321}">
                <p14:modId xmlns:p14="http://schemas.microsoft.com/office/powerpoint/2010/main" val="907080923"/>
              </p:ext>
            </p:extLst>
          </p:nvPr>
        </p:nvGraphicFramePr>
        <p:xfrm>
          <a:off x="422786" y="1645364"/>
          <a:ext cx="11346428" cy="2555012"/>
        </p:xfrm>
        <a:graphic>
          <a:graphicData uri="http://schemas.openxmlformats.org/drawingml/2006/table">
            <a:tbl>
              <a:tblPr firstRow="1" firstCol="1" bandRow="1">
                <a:tableStyleId>{5C22544A-7EE6-4342-B048-85BDC9FD1C3A}</a:tableStyleId>
              </a:tblPr>
              <a:tblGrid>
                <a:gridCol w="11346428">
                  <a:extLst>
                    <a:ext uri="{9D8B030D-6E8A-4147-A177-3AD203B41FA5}">
                      <a16:colId xmlns:a16="http://schemas.microsoft.com/office/drawing/2014/main" xmlns="" val="745447245"/>
                    </a:ext>
                  </a:extLst>
                </a:gridCol>
              </a:tblGrid>
              <a:tr h="349301">
                <a:tc>
                  <a:txBody>
                    <a:bodyPr/>
                    <a:lstStyle/>
                    <a:p>
                      <a:pPr algn="ctr">
                        <a:lnSpc>
                          <a:spcPct val="100000"/>
                        </a:lnSpc>
                      </a:pPr>
                      <a:r>
                        <a:rPr lang="en-US" sz="2800" b="1" dirty="0">
                          <a:effectLst/>
                          <a:latin typeface="Times New Roman" panose="02020603050405020304" pitchFamily="18" charset="0"/>
                          <a:cs typeface="Times New Roman" panose="02020603050405020304" pitchFamily="18" charset="0"/>
                        </a:rPr>
                        <a:t>PHIẾU HỌC TẬP SỐ 2</a:t>
                      </a:r>
                    </a:p>
                    <a:p>
                      <a:pPr algn="ctr">
                        <a:lnSpc>
                          <a:spcPct val="100000"/>
                        </a:lnSpc>
                      </a:pPr>
                      <a:endParaRPr lang="en-US" sz="2800" b="0" dirty="0">
                        <a:effectLst/>
                        <a:latin typeface="Times New Roman" panose="02020603050405020304" pitchFamily="18" charset="0"/>
                        <a:cs typeface="Times New Roman" panose="02020603050405020304" pitchFamily="18" charset="0"/>
                      </a:endParaRPr>
                    </a:p>
                  </a:txBody>
                  <a:tcPr marL="43517" marR="43517" marT="0" marB="0"/>
                </a:tc>
                <a:extLst>
                  <a:ext uri="{0D108BD9-81ED-4DB2-BD59-A6C34878D82A}">
                    <a16:rowId xmlns:a16="http://schemas.microsoft.com/office/drawing/2014/main" xmlns="" val="609480471"/>
                  </a:ext>
                </a:extLst>
              </a:tr>
              <a:tr h="1701572">
                <a:tc>
                  <a:txBody>
                    <a:bodyPr/>
                    <a:lstStyle/>
                    <a:p>
                      <a:pPr algn="just">
                        <a:lnSpc>
                          <a:spcPct val="100000"/>
                        </a:lnSpc>
                      </a:pPr>
                      <a:r>
                        <a:rPr lang="de-DE" sz="2800" b="1" dirty="0">
                          <a:solidFill>
                            <a:srgbClr val="FFFF00"/>
                          </a:solidFill>
                          <a:effectLst/>
                          <a:latin typeface="Times New Roman" panose="02020603050405020304" pitchFamily="18" charset="0"/>
                          <a:cs typeface="Times New Roman" panose="02020603050405020304" pitchFamily="18" charset="0"/>
                        </a:rPr>
                        <a:t>Câu hỏi 2. Để xe ô tô có thể vượt qua vùng đất sụt lún người ta thường làm như thế nào? Mô tả cách làm và giải thích.</a:t>
                      </a:r>
                      <a:endParaRPr lang="en-US" sz="2800" b="1" kern="1200" dirty="0">
                        <a:solidFill>
                          <a:srgbClr val="FFFF00"/>
                        </a:solidFill>
                        <a:effectLst/>
                        <a:latin typeface="Times New Roman" panose="02020603050405020304" pitchFamily="18" charset="0"/>
                        <a:ea typeface="+mn-ea"/>
                        <a:cs typeface="Times New Roman" panose="02020603050405020304" pitchFamily="18" charset="0"/>
                      </a:endParaRPr>
                    </a:p>
                  </a:txBody>
                  <a:tcPr marL="43517" marR="43517" marT="0" marB="0"/>
                </a:tc>
                <a:extLst>
                  <a:ext uri="{0D108BD9-81ED-4DB2-BD59-A6C34878D82A}">
                    <a16:rowId xmlns:a16="http://schemas.microsoft.com/office/drawing/2014/main" xmlns="" val="1901385537"/>
                  </a:ext>
                </a:extLst>
              </a:tr>
            </a:tbl>
          </a:graphicData>
        </a:graphic>
      </p:graphicFrame>
      <p:sp>
        <p:nvSpPr>
          <p:cNvPr id="5" name="TextBox 4">
            <a:extLst>
              <a:ext uri="{FF2B5EF4-FFF2-40B4-BE49-F238E27FC236}">
                <a16:creationId xmlns:a16="http://schemas.microsoft.com/office/drawing/2014/main" xmlns="" id="{97032CCA-8758-4E1D-9477-78B737E37E02}"/>
              </a:ext>
            </a:extLst>
          </p:cNvPr>
          <p:cNvSpPr txBox="1"/>
          <p:nvPr/>
        </p:nvSpPr>
        <p:spPr>
          <a:xfrm>
            <a:off x="422786" y="4573863"/>
            <a:ext cx="11346428"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2800" b="1" kern="1200" dirty="0">
                <a:solidFill>
                  <a:srgbClr val="FF0000"/>
                </a:solidFill>
                <a:effectLst/>
                <a:latin typeface="Times New Roman" panose="02020603050405020304" pitchFamily="18" charset="0"/>
                <a:ea typeface="+mn-ea"/>
                <a:cs typeface="Times New Roman" panose="02020603050405020304" pitchFamily="18" charset="0"/>
              </a:rPr>
              <a:t>Câu 2. Để thoát lầy cần triệt tiêu ma sát trượt của bánh xe. Do đó, thanh gỗ hay xích sắt, rơm, cỏ,... sẽ giúp bánh xe có được độ bám và thoát lún nhanh chóng.</a:t>
            </a:r>
            <a:endParaRPr lang="en-US" sz="2800" b="1" kern="1200" dirty="0">
              <a:solidFill>
                <a:srgbClr val="FF0000"/>
              </a:solidFill>
              <a:effectLst/>
              <a:latin typeface="Times New Roman" panose="02020603050405020304" pitchFamily="18" charset="0"/>
              <a:ea typeface="+mn-ea"/>
              <a:cs typeface="Times New Roman" panose="02020603050405020304" pitchFamily="18" charset="0"/>
            </a:endParaRPr>
          </a:p>
        </p:txBody>
      </p:sp>
      <p:sp>
        <p:nvSpPr>
          <p:cNvPr id="8" name="Title 3">
            <a:extLst>
              <a:ext uri="{FF2B5EF4-FFF2-40B4-BE49-F238E27FC236}">
                <a16:creationId xmlns:a16="http://schemas.microsoft.com/office/drawing/2014/main" xmlns="" id="{597C5139-74DA-47E0-BEFD-6AB607F4AA78}"/>
              </a:ext>
            </a:extLst>
          </p:cNvPr>
          <p:cNvSpPr txBox="1">
            <a:spLocks/>
          </p:cNvSpPr>
          <p:nvPr/>
        </p:nvSpPr>
        <p:spPr>
          <a:xfrm>
            <a:off x="680133" y="794291"/>
            <a:ext cx="7239751" cy="536577"/>
          </a:xfrm>
          <a:prstGeom prst="rect">
            <a:avLst/>
          </a:prstGeom>
        </p:spPr>
        <p:txBody>
          <a:bodyPr anchor="t">
            <a:noAutofit/>
          </a:bodyPr>
          <a:lstStyle>
            <a:lvl1pPr algn="l" defTabSz="914400" rtl="0" eaLnBrk="1" latinLnBrk="0" hangingPunct="1">
              <a:lnSpc>
                <a:spcPct val="90000"/>
              </a:lnSpc>
              <a:spcBef>
                <a:spcPct val="0"/>
              </a:spcBef>
              <a:buNone/>
              <a:defRPr sz="2400" b="1" kern="1200">
                <a:solidFill>
                  <a:schemeClr val="accent1"/>
                </a:solidFill>
                <a:latin typeface="Times New Roman" panose="02020603050405020304" pitchFamily="18" charset="0"/>
                <a:ea typeface="+mj-ea"/>
                <a:cs typeface="Times New Roman" panose="02020603050405020304" pitchFamily="18" charset="0"/>
              </a:defRPr>
            </a:lvl1pPr>
          </a:lstStyle>
          <a:p>
            <a:r>
              <a:rPr lang="en-US" sz="2800"/>
              <a:t>6. Công dụng của việc làm tăng, giảm áp suất.</a:t>
            </a:r>
            <a:endParaRPr lang="en-US" sz="2800" dirty="0"/>
          </a:p>
        </p:txBody>
      </p:sp>
    </p:spTree>
    <p:extLst>
      <p:ext uri="{BB962C8B-B14F-4D97-AF65-F5344CB8AC3E}">
        <p14:creationId xmlns:p14="http://schemas.microsoft.com/office/powerpoint/2010/main" val="382034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D34835E-9497-7F5C-B7FF-9178DFC51F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563" t="31593" r="9920" b="53067"/>
          <a:stretch/>
        </p:blipFill>
        <p:spPr bwMode="auto">
          <a:xfrm>
            <a:off x="1673053" y="1774221"/>
            <a:ext cx="8845894" cy="4734863"/>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xmlns="" id="{EC505CD1-B77C-B61B-36F3-CA51BF5AEF2A}"/>
              </a:ext>
            </a:extLst>
          </p:cNvPr>
          <p:cNvSpPr>
            <a:spLocks noGrp="1"/>
          </p:cNvSpPr>
          <p:nvPr>
            <p:ph type="ctrTitle"/>
          </p:nvPr>
        </p:nvSpPr>
        <p:spPr>
          <a:xfrm>
            <a:off x="631371" y="858169"/>
            <a:ext cx="10172987" cy="801796"/>
          </a:xfrm>
        </p:spPr>
        <p:txBody>
          <a:bodyPr>
            <a:noAutofit/>
          </a:bodyPr>
          <a:lstStyle/>
          <a:p>
            <a:r>
              <a:rPr lang="en-US" sz="2800" b="1" dirty="0" err="1">
                <a:solidFill>
                  <a:srgbClr val="000000"/>
                </a:solidFill>
                <a:effectLst/>
                <a:ea typeface="Times New Roman" panose="02020603050405020304" pitchFamily="18" charset="0"/>
              </a:rPr>
              <a:t>Tại</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sao</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khi</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một</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em</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bé</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đứng</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lên</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chiếc</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đệm</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nệm</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thì</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đệm</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lại</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bị</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lún</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sâu</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hơn</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khi</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người</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lớn</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nằm</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trên</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nó</a:t>
            </a:r>
            <a:r>
              <a:rPr lang="en-US" sz="2800" b="1" dirty="0">
                <a:solidFill>
                  <a:srgbClr val="000000"/>
                </a:solidFill>
                <a:effectLst/>
                <a:ea typeface="Times New Roman" panose="02020603050405020304" pitchFamily="18" charset="0"/>
              </a:rPr>
              <a:t>?</a:t>
            </a:r>
            <a:r>
              <a:rPr lang="en-US" sz="2800" b="1" dirty="0">
                <a:effectLst/>
                <a:ea typeface="Times New Roman" panose="02020603050405020304" pitchFamily="18" charset="0"/>
              </a:rPr>
              <a:t> </a:t>
            </a:r>
            <a:endParaRPr lang="en-US" sz="2800" b="1" dirty="0"/>
          </a:p>
        </p:txBody>
      </p:sp>
    </p:spTree>
    <p:extLst>
      <p:ext uri="{BB962C8B-B14F-4D97-AF65-F5344CB8AC3E}">
        <p14:creationId xmlns:p14="http://schemas.microsoft.com/office/powerpoint/2010/main" val="197859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4AAE37EE-795F-5740-6C05-F84D5E1A9397}"/>
              </a:ext>
            </a:extLst>
          </p:cNvPr>
          <p:cNvGraphicFramePr>
            <a:graphicFrameLocks noGrp="1"/>
          </p:cNvGraphicFramePr>
          <p:nvPr>
            <p:extLst>
              <p:ext uri="{D42A27DB-BD31-4B8C-83A1-F6EECF244321}">
                <p14:modId xmlns:p14="http://schemas.microsoft.com/office/powerpoint/2010/main" val="3066078474"/>
              </p:ext>
            </p:extLst>
          </p:nvPr>
        </p:nvGraphicFramePr>
        <p:xfrm>
          <a:off x="422786" y="2141306"/>
          <a:ext cx="11346428" cy="2347786"/>
        </p:xfrm>
        <a:graphic>
          <a:graphicData uri="http://schemas.openxmlformats.org/drawingml/2006/table">
            <a:tbl>
              <a:tblPr firstRow="1" firstCol="1" bandRow="1">
                <a:tableStyleId>{5C22544A-7EE6-4342-B048-85BDC9FD1C3A}</a:tableStyleId>
              </a:tblPr>
              <a:tblGrid>
                <a:gridCol w="11346428">
                  <a:extLst>
                    <a:ext uri="{9D8B030D-6E8A-4147-A177-3AD203B41FA5}">
                      <a16:colId xmlns:a16="http://schemas.microsoft.com/office/drawing/2014/main" xmlns="" val="745447245"/>
                    </a:ext>
                  </a:extLst>
                </a:gridCol>
              </a:tblGrid>
              <a:tr h="306761">
                <a:tc>
                  <a:txBody>
                    <a:bodyPr/>
                    <a:lstStyle/>
                    <a:p>
                      <a:pPr algn="ctr">
                        <a:lnSpc>
                          <a:spcPct val="100000"/>
                        </a:lnSpc>
                      </a:pPr>
                      <a:r>
                        <a:rPr lang="en-US" sz="2800" b="1" dirty="0">
                          <a:effectLst/>
                          <a:latin typeface="Times New Roman" panose="02020603050405020304" pitchFamily="18" charset="0"/>
                          <a:cs typeface="Times New Roman" panose="02020603050405020304" pitchFamily="18" charset="0"/>
                        </a:rPr>
                        <a:t>PHIẾU HỌC TẬP SỐ 2</a:t>
                      </a:r>
                    </a:p>
                    <a:p>
                      <a:pPr algn="ctr">
                        <a:lnSpc>
                          <a:spcPct val="100000"/>
                        </a:lnSpc>
                      </a:pPr>
                      <a:endParaRPr lang="en-US" sz="2800" b="0" dirty="0">
                        <a:effectLst/>
                        <a:latin typeface="Times New Roman" panose="02020603050405020304" pitchFamily="18" charset="0"/>
                        <a:cs typeface="Times New Roman" panose="02020603050405020304" pitchFamily="18" charset="0"/>
                      </a:endParaRPr>
                    </a:p>
                  </a:txBody>
                  <a:tcPr marL="43517" marR="43517" marT="0" marB="0"/>
                </a:tc>
                <a:extLst>
                  <a:ext uri="{0D108BD9-81ED-4DB2-BD59-A6C34878D82A}">
                    <a16:rowId xmlns:a16="http://schemas.microsoft.com/office/drawing/2014/main" xmlns="" val="609480471"/>
                  </a:ext>
                </a:extLst>
              </a:tr>
              <a:tr h="1494346">
                <a:tc>
                  <a:txBody>
                    <a:bodyPr/>
                    <a:lstStyle/>
                    <a:p>
                      <a:pPr algn="ctr">
                        <a:lnSpc>
                          <a:spcPct val="100000"/>
                        </a:lnSpc>
                      </a:pPr>
                      <a:r>
                        <a:rPr lang="de-DE" sz="3200" b="1" kern="1200" dirty="0">
                          <a:solidFill>
                            <a:schemeClr val="lt1"/>
                          </a:solidFill>
                          <a:effectLst/>
                          <a:latin typeface="Times New Roman" panose="02020603050405020304" pitchFamily="18" charset="0"/>
                          <a:ea typeface="+mn-ea"/>
                          <a:cs typeface="Times New Roman" panose="02020603050405020304" pitchFamily="18" charset="0"/>
                        </a:rPr>
                        <a:t>Câu 4. </a:t>
                      </a:r>
                      <a:r>
                        <a:rPr lang="en-US" sz="3200" b="1" kern="1200" dirty="0">
                          <a:solidFill>
                            <a:schemeClr val="lt1"/>
                          </a:solidFill>
                          <a:effectLst/>
                          <a:latin typeface="Times New Roman" panose="02020603050405020304" pitchFamily="18" charset="0"/>
                          <a:ea typeface="+mn-ea"/>
                          <a:cs typeface="Times New Roman" panose="02020603050405020304" pitchFamily="18" charset="0"/>
                        </a:rPr>
                        <a:t> </a:t>
                      </a:r>
                      <a:r>
                        <a:rPr lang="de-DE" sz="3200" b="1" kern="1200" dirty="0">
                          <a:solidFill>
                            <a:schemeClr val="lt1"/>
                          </a:solidFill>
                          <a:effectLst/>
                          <a:latin typeface="Times New Roman" panose="02020603050405020304" pitchFamily="18" charset="0"/>
                          <a:ea typeface="+mn-ea"/>
                          <a:cs typeface="Times New Roman" panose="02020603050405020304" pitchFamily="18" charset="0"/>
                        </a:rPr>
                        <a:t>Ví dụ cách làm tăng, giảm áp suất trong đời sống?</a:t>
                      </a:r>
                      <a:endParaRPr lang="en-US" sz="3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43517" marR="43517" marT="0" marB="0"/>
                </a:tc>
                <a:extLst>
                  <a:ext uri="{0D108BD9-81ED-4DB2-BD59-A6C34878D82A}">
                    <a16:rowId xmlns:a16="http://schemas.microsoft.com/office/drawing/2014/main" xmlns="" val="1901385537"/>
                  </a:ext>
                </a:extLst>
              </a:tr>
            </a:tbl>
          </a:graphicData>
        </a:graphic>
      </p:graphicFrame>
      <p:sp>
        <p:nvSpPr>
          <p:cNvPr id="6" name="Title 3">
            <a:extLst>
              <a:ext uri="{FF2B5EF4-FFF2-40B4-BE49-F238E27FC236}">
                <a16:creationId xmlns:a16="http://schemas.microsoft.com/office/drawing/2014/main" xmlns="" id="{50D21489-D8AF-4E75-8135-7260B3815D96}"/>
              </a:ext>
            </a:extLst>
          </p:cNvPr>
          <p:cNvSpPr>
            <a:spLocks noGrp="1"/>
          </p:cNvSpPr>
          <p:nvPr>
            <p:ph type="title"/>
          </p:nvPr>
        </p:nvSpPr>
        <p:spPr>
          <a:xfrm>
            <a:off x="680133" y="794291"/>
            <a:ext cx="7239751" cy="536577"/>
          </a:xfrm>
        </p:spPr>
        <p:txBody>
          <a:bodyPr>
            <a:noAutofit/>
          </a:bodyPr>
          <a:lstStyle/>
          <a:p>
            <a:r>
              <a:rPr lang="en-US" sz="2800" dirty="0"/>
              <a:t>6. </a:t>
            </a:r>
            <a:r>
              <a:rPr lang="en-US" sz="2800" dirty="0" err="1"/>
              <a:t>Công</a:t>
            </a:r>
            <a:r>
              <a:rPr lang="en-US" sz="2800" dirty="0"/>
              <a:t> </a:t>
            </a:r>
            <a:r>
              <a:rPr lang="en-US" sz="2800" dirty="0" err="1"/>
              <a:t>dụng</a:t>
            </a:r>
            <a:r>
              <a:rPr lang="en-US" sz="2800" dirty="0"/>
              <a:t> </a:t>
            </a:r>
            <a:r>
              <a:rPr lang="en-US" sz="2800" dirty="0" err="1"/>
              <a:t>của</a:t>
            </a:r>
            <a:r>
              <a:rPr lang="en-US" sz="2800" dirty="0"/>
              <a:t> </a:t>
            </a:r>
            <a:r>
              <a:rPr lang="en-US" sz="2800" dirty="0" err="1"/>
              <a:t>việc</a:t>
            </a:r>
            <a:r>
              <a:rPr lang="en-US" sz="2800" dirty="0"/>
              <a:t> </a:t>
            </a:r>
            <a:r>
              <a:rPr lang="en-US" sz="2800" dirty="0" err="1"/>
              <a:t>làm</a:t>
            </a:r>
            <a:r>
              <a:rPr lang="en-US" sz="2800" dirty="0"/>
              <a:t> </a:t>
            </a:r>
            <a:r>
              <a:rPr lang="en-US" sz="2800" dirty="0" err="1"/>
              <a:t>tăng</a:t>
            </a:r>
            <a:r>
              <a:rPr lang="en-US" sz="2800" dirty="0"/>
              <a:t>, </a:t>
            </a:r>
            <a:r>
              <a:rPr lang="en-US" sz="2800" dirty="0" err="1"/>
              <a:t>giảm</a:t>
            </a:r>
            <a:r>
              <a:rPr lang="en-US" sz="2800" dirty="0"/>
              <a:t> </a:t>
            </a:r>
            <a:r>
              <a:rPr lang="en-US" sz="2800" dirty="0" err="1"/>
              <a:t>áp</a:t>
            </a:r>
            <a:r>
              <a:rPr lang="en-US" sz="2800" dirty="0"/>
              <a:t> </a:t>
            </a:r>
            <a:r>
              <a:rPr lang="en-US" sz="2800" dirty="0" err="1"/>
              <a:t>suất</a:t>
            </a:r>
            <a:r>
              <a:rPr lang="en-US" sz="2800" dirty="0"/>
              <a:t>.</a:t>
            </a:r>
          </a:p>
        </p:txBody>
      </p:sp>
    </p:spTree>
    <p:extLst>
      <p:ext uri="{BB962C8B-B14F-4D97-AF65-F5344CB8AC3E}">
        <p14:creationId xmlns:p14="http://schemas.microsoft.com/office/powerpoint/2010/main" val="221398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795B186-2BB1-AB37-1B4B-82548ED6C3B1}"/>
              </a:ext>
            </a:extLst>
          </p:cNvPr>
          <p:cNvSpPr txBox="1"/>
          <p:nvPr/>
        </p:nvSpPr>
        <p:spPr>
          <a:xfrm>
            <a:off x="650637" y="1271871"/>
            <a:ext cx="6349930" cy="5416868"/>
          </a:xfrm>
          <a:prstGeom prst="rect">
            <a:avLst/>
          </a:prstGeom>
          <a:noFill/>
        </p:spPr>
        <p:txBody>
          <a:bodyPr wrap="square">
            <a:spAutoFit/>
          </a:bodyPr>
          <a:lstStyle/>
          <a:p>
            <a:pPr algn="just"/>
            <a:r>
              <a:rPr lang="de-DE" sz="2800" dirty="0">
                <a:effectLst/>
                <a:latin typeface="Times New Roman" panose="02020603050405020304" pitchFamily="18" charset="0"/>
                <a:ea typeface="Times New Roman" panose="02020603050405020304" pitchFamily="18" charset="0"/>
              </a:rPr>
              <a:t>- Để tăng áp suất, ta có thể tăng áp lực F và giảm diện tích bị ép S.</a:t>
            </a:r>
            <a:endParaRPr lang="en-US" sz="2800" dirty="0">
              <a:effectLst/>
              <a:latin typeface="Arial" panose="020B0604020202020204" pitchFamily="34" charset="0"/>
              <a:ea typeface="Arial" panose="020B0604020202020204" pitchFamily="34" charset="0"/>
            </a:endParaRPr>
          </a:p>
          <a:p>
            <a:pPr algn="just"/>
            <a:r>
              <a:rPr lang="de-DE" sz="2800" dirty="0">
                <a:effectLst/>
                <a:latin typeface="Times New Roman" panose="02020603050405020304" pitchFamily="18" charset="0"/>
                <a:ea typeface="Times New Roman" panose="02020603050405020304" pitchFamily="18" charset="0"/>
              </a:rPr>
              <a:t>- Muốn giảm áp suất thì ta giảm áp lực F và tăng diện tích bị ép S.</a:t>
            </a:r>
            <a:endParaRPr lang="en-US" sz="2800" dirty="0">
              <a:latin typeface="Arial" panose="020B0604020202020204" pitchFamily="34" charset="0"/>
              <a:ea typeface="Times New Roman" panose="02020603050405020304" pitchFamily="18" charset="0"/>
            </a:endParaRPr>
          </a:p>
          <a:p>
            <a:pPr algn="just"/>
            <a:r>
              <a:rPr lang="en-US" sz="2800" b="1" dirty="0">
                <a:solidFill>
                  <a:srgbClr val="FF0000"/>
                </a:solidFill>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Một</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số</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Công</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dụng</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của</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việc</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làm</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tăng</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giảm</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áp</a:t>
            </a:r>
            <a:r>
              <a:rPr lang="en-US" sz="2800" b="1" dirty="0">
                <a:solidFill>
                  <a:srgbClr val="FF0000"/>
                </a:solidFill>
                <a:effectLst/>
                <a:latin typeface="Times New Roman" panose="02020603050405020304" pitchFamily="18" charset="0"/>
                <a:ea typeface="Segoe UI" panose="020B0502040204020203" pitchFamily="34" charset="0"/>
              </a:rPr>
              <a:t> </a:t>
            </a:r>
            <a:r>
              <a:rPr lang="en-US" sz="2800" b="1" dirty="0" err="1">
                <a:solidFill>
                  <a:srgbClr val="FF0000"/>
                </a:solidFill>
                <a:effectLst/>
                <a:latin typeface="Times New Roman" panose="02020603050405020304" pitchFamily="18" charset="0"/>
                <a:ea typeface="Segoe UI" panose="020B0502040204020203" pitchFamily="34" charset="0"/>
              </a:rPr>
              <a:t>suất</a:t>
            </a:r>
            <a:r>
              <a:rPr lang="en-US" sz="2800" b="1" dirty="0">
                <a:solidFill>
                  <a:srgbClr val="FF0000"/>
                </a:solidFill>
                <a:effectLst/>
                <a:latin typeface="Times New Roman" panose="02020603050405020304" pitchFamily="18" charset="0"/>
                <a:ea typeface="Segoe UI" panose="020B0502040204020203" pitchFamily="34" charset="0"/>
              </a:rPr>
              <a:t>:</a:t>
            </a:r>
            <a:endParaRPr lang="en-US" sz="2800" b="1" dirty="0">
              <a:solidFill>
                <a:srgbClr val="FF0000"/>
              </a:solidFill>
              <a:effectLst/>
              <a:latin typeface="Segoe UI" panose="020B0502040204020203" pitchFamily="34" charset="0"/>
              <a:ea typeface="Segoe UI" panose="020B0502040204020203" pitchFamily="34" charset="0"/>
            </a:endParaRPr>
          </a:p>
          <a:p>
            <a:pPr indent="254000" algn="just">
              <a:spcAft>
                <a:spcPts val="600"/>
              </a:spcAft>
              <a:tabLst>
                <a:tab pos="547370" algn="l"/>
              </a:tabLst>
            </a:pP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Tăng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áp</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suất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giúp</a:t>
            </a:r>
            <a:r>
              <a:rPr lang="en-US" sz="2800" dirty="0">
                <a:effectLst/>
                <a:latin typeface="Times New Roman" panose="02020603050405020304" pitchFamily="18" charset="0"/>
                <a:ea typeface="Segoe UI" panose="020B0502040204020203" pitchFamily="34" charset="0"/>
              </a:rPr>
              <a:t> </a:t>
            </a:r>
            <a:r>
              <a:rPr lang="de-DE" sz="2800" dirty="0">
                <a:effectLst/>
                <a:latin typeface="Times New Roman" panose="02020603050405020304" pitchFamily="18" charset="0"/>
                <a:ea typeface="Times New Roman" panose="02020603050405020304" pitchFamily="18" charset="0"/>
              </a:rPr>
              <a:t>ta đóng cọc được dễ dàng hơn</a:t>
            </a:r>
            <a:endParaRPr lang="en-US" sz="2800" dirty="0">
              <a:effectLst/>
              <a:latin typeface="Segoe UI" panose="020B0502040204020203" pitchFamily="34" charset="0"/>
              <a:ea typeface="Segoe UI" panose="020B0502040204020203" pitchFamily="34" charset="0"/>
            </a:endParaRPr>
          </a:p>
          <a:p>
            <a:pPr indent="254000" algn="just">
              <a:spcAft>
                <a:spcPts val="600"/>
              </a:spcAft>
              <a:tabLst>
                <a:tab pos="547370" algn="l"/>
              </a:tabLst>
            </a:pP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Giảm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áp</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suất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giúp</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xe</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thể</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dễ</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dàng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thoát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khỏi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xa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lầy</a:t>
            </a:r>
            <a:endParaRPr lang="en-US" sz="2800" dirty="0">
              <a:effectLst/>
              <a:latin typeface="Segoe UI" panose="020B0502040204020203" pitchFamily="34" charset="0"/>
              <a:ea typeface="Segoe UI" panose="020B0502040204020203" pitchFamily="34" charset="0"/>
            </a:endParaRPr>
          </a:p>
          <a:p>
            <a:pPr indent="254000" algn="just">
              <a:spcAft>
                <a:spcPts val="600"/>
              </a:spcAft>
              <a:tabLst>
                <a:tab pos="547370" algn="l"/>
              </a:tabLst>
            </a:pP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Tăng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áp</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suất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giúp</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cá</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sấu</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nhai</a:t>
            </a:r>
            <a:r>
              <a:rPr lang="en-US" sz="2800" dirty="0">
                <a:effectLst/>
                <a:latin typeface="Times New Roman" panose="02020603050405020304" pitchFamily="18" charset="0"/>
                <a:ea typeface="Segoe UI" panose="020B0502040204020203" pitchFamily="34" charset="0"/>
              </a:rPr>
              <a:t> con </a:t>
            </a:r>
            <a:r>
              <a:rPr lang="en-US" sz="2800" dirty="0" err="1">
                <a:effectLst/>
                <a:latin typeface="Times New Roman" panose="02020603050405020304" pitchFamily="18" charset="0"/>
                <a:ea typeface="Segoe UI" panose="020B0502040204020203" pitchFamily="34" charset="0"/>
              </a:rPr>
              <a:t>mồi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nhanh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hiệu</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quả</a:t>
            </a:r>
            <a:r>
              <a:rPr lang="en-US" sz="2800" dirty="0">
                <a:effectLst/>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p:txBody>
      </p:sp>
      <p:pic>
        <p:nvPicPr>
          <p:cNvPr id="6" name="Picture 5">
            <a:extLst>
              <a:ext uri="{FF2B5EF4-FFF2-40B4-BE49-F238E27FC236}">
                <a16:creationId xmlns:a16="http://schemas.microsoft.com/office/drawing/2014/main" xmlns="" id="{D7C7A6D0-4C13-FE7C-3C30-01C2034948A7}"/>
              </a:ext>
            </a:extLst>
          </p:cNvPr>
          <p:cNvPicPr>
            <a:picLocks noChangeAspect="1"/>
          </p:cNvPicPr>
          <p:nvPr/>
        </p:nvPicPr>
        <p:blipFill>
          <a:blip r:embed="rId2"/>
          <a:stretch>
            <a:fillRect/>
          </a:stretch>
        </p:blipFill>
        <p:spPr>
          <a:xfrm>
            <a:off x="7743548" y="1342798"/>
            <a:ext cx="3819064" cy="5204816"/>
          </a:xfrm>
          <a:prstGeom prst="rect">
            <a:avLst/>
          </a:prstGeom>
        </p:spPr>
      </p:pic>
      <p:pic>
        <p:nvPicPr>
          <p:cNvPr id="9" name="Picture 8">
            <a:extLst>
              <a:ext uri="{FF2B5EF4-FFF2-40B4-BE49-F238E27FC236}">
                <a16:creationId xmlns:a16="http://schemas.microsoft.com/office/drawing/2014/main" xmlns="" id="{D0A1B68A-D72B-88CA-F209-EBCF22FCA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4743" y="1294389"/>
            <a:ext cx="4410940" cy="2481153"/>
          </a:xfrm>
          <a:prstGeom prst="rect">
            <a:avLst/>
          </a:prstGeom>
        </p:spPr>
      </p:pic>
      <p:pic>
        <p:nvPicPr>
          <p:cNvPr id="11" name="Picture 10">
            <a:extLst>
              <a:ext uri="{FF2B5EF4-FFF2-40B4-BE49-F238E27FC236}">
                <a16:creationId xmlns:a16="http://schemas.microsoft.com/office/drawing/2014/main" xmlns="" id="{C49F9956-26AA-E170-8654-002A158CF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7856" y="3817778"/>
            <a:ext cx="4479270" cy="2866733"/>
          </a:xfrm>
          <a:prstGeom prst="rect">
            <a:avLst/>
          </a:prstGeom>
        </p:spPr>
      </p:pic>
      <p:sp>
        <p:nvSpPr>
          <p:cNvPr id="10" name="Title 3">
            <a:extLst>
              <a:ext uri="{FF2B5EF4-FFF2-40B4-BE49-F238E27FC236}">
                <a16:creationId xmlns:a16="http://schemas.microsoft.com/office/drawing/2014/main" xmlns="" id="{DB2D7FBD-474A-46E1-9B42-DE3600DB584E}"/>
              </a:ext>
            </a:extLst>
          </p:cNvPr>
          <p:cNvSpPr txBox="1">
            <a:spLocks/>
          </p:cNvSpPr>
          <p:nvPr/>
        </p:nvSpPr>
        <p:spPr>
          <a:xfrm>
            <a:off x="650637" y="774514"/>
            <a:ext cx="7239751" cy="536577"/>
          </a:xfrm>
          <a:prstGeom prst="rect">
            <a:avLst/>
          </a:prstGeom>
        </p:spPr>
        <p:txBody>
          <a:bodyPr anchor="t">
            <a:noAutofit/>
          </a:bodyPr>
          <a:lstStyle>
            <a:lvl1pPr algn="l" defTabSz="914400" rtl="0" eaLnBrk="1" latinLnBrk="0" hangingPunct="1">
              <a:lnSpc>
                <a:spcPct val="90000"/>
              </a:lnSpc>
              <a:spcBef>
                <a:spcPct val="0"/>
              </a:spcBef>
              <a:buNone/>
              <a:defRPr sz="2400" b="1" kern="1200">
                <a:solidFill>
                  <a:schemeClr val="accent1"/>
                </a:solidFill>
                <a:latin typeface="Times New Roman" panose="02020603050405020304" pitchFamily="18" charset="0"/>
                <a:ea typeface="+mj-ea"/>
                <a:cs typeface="Times New Roman" panose="02020603050405020304" pitchFamily="18" charset="0"/>
              </a:defRPr>
            </a:lvl1pPr>
          </a:lstStyle>
          <a:p>
            <a:r>
              <a:rPr lang="en-US" sz="2800" dirty="0"/>
              <a:t>6. </a:t>
            </a:r>
            <a:r>
              <a:rPr lang="en-US" sz="2800" dirty="0" err="1"/>
              <a:t>Công</a:t>
            </a:r>
            <a:r>
              <a:rPr lang="en-US" sz="2800" dirty="0"/>
              <a:t> </a:t>
            </a:r>
            <a:r>
              <a:rPr lang="en-US" sz="2800" dirty="0" err="1"/>
              <a:t>dụng</a:t>
            </a:r>
            <a:r>
              <a:rPr lang="en-US" sz="2800" dirty="0"/>
              <a:t> </a:t>
            </a:r>
            <a:r>
              <a:rPr lang="en-US" sz="2800" dirty="0" err="1"/>
              <a:t>của</a:t>
            </a:r>
            <a:r>
              <a:rPr lang="en-US" sz="2800" dirty="0"/>
              <a:t> </a:t>
            </a:r>
            <a:r>
              <a:rPr lang="en-US" sz="2800" dirty="0" err="1"/>
              <a:t>việc</a:t>
            </a:r>
            <a:r>
              <a:rPr lang="en-US" sz="2800" dirty="0"/>
              <a:t> </a:t>
            </a:r>
            <a:r>
              <a:rPr lang="en-US" sz="2800" dirty="0" err="1"/>
              <a:t>làm</a:t>
            </a:r>
            <a:r>
              <a:rPr lang="en-US" sz="2800" dirty="0"/>
              <a:t> </a:t>
            </a:r>
            <a:r>
              <a:rPr lang="en-US" sz="2800" dirty="0" err="1"/>
              <a:t>tăng</a:t>
            </a:r>
            <a:r>
              <a:rPr lang="en-US" sz="2800" dirty="0"/>
              <a:t>, </a:t>
            </a:r>
            <a:r>
              <a:rPr lang="en-US" sz="2800" dirty="0" err="1"/>
              <a:t>giảm</a:t>
            </a:r>
            <a:r>
              <a:rPr lang="en-US" sz="2800" dirty="0"/>
              <a:t> </a:t>
            </a:r>
            <a:r>
              <a:rPr lang="en-US" sz="2800" dirty="0" err="1"/>
              <a:t>áp</a:t>
            </a:r>
            <a:r>
              <a:rPr lang="en-US" sz="2800" dirty="0"/>
              <a:t> </a:t>
            </a:r>
            <a:r>
              <a:rPr lang="en-US" sz="2800" dirty="0" err="1"/>
              <a:t>suất</a:t>
            </a:r>
            <a:r>
              <a:rPr lang="en-US" sz="2800" dirty="0"/>
              <a:t>.</a:t>
            </a:r>
          </a:p>
        </p:txBody>
      </p:sp>
    </p:spTree>
    <p:extLst>
      <p:ext uri="{BB962C8B-B14F-4D97-AF65-F5344CB8AC3E}">
        <p14:creationId xmlns:p14="http://schemas.microsoft.com/office/powerpoint/2010/main" val="299400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left)">
                                      <p:cBhvr>
                                        <p:cTn id="10" dur="500"/>
                                        <p:tgtEl>
                                          <p:spTgt spid="5">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left)">
                                      <p:cBhvr>
                                        <p:cTn id="13" dur="500"/>
                                        <p:tgtEl>
                                          <p:spTgt spid="5">
                                            <p:txEl>
                                              <p:pRg st="4" end="4"/>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wipe(left)">
                                      <p:cBhvr>
                                        <p:cTn id="16" dur="500"/>
                                        <p:tgtEl>
                                          <p:spTgt spid="5">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descr="Cover">
            <a:extLst>
              <a:ext uri="{FF2B5EF4-FFF2-40B4-BE49-F238E27FC236}">
                <a16:creationId xmlns:a16="http://schemas.microsoft.com/office/drawing/2014/main" xmlns="" id="{8E597039-6B44-4DB1-AA9E-BB221C237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6830" t="8392" r="55347" b="-5341"/>
          <a:stretch>
            <a:fillRect/>
          </a:stretch>
        </p:blipFill>
        <p:spPr bwMode="auto">
          <a:xfrm rot="1742194">
            <a:off x="5635204" y="1139294"/>
            <a:ext cx="658065" cy="107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a:extLst>
              <a:ext uri="{FF2B5EF4-FFF2-40B4-BE49-F238E27FC236}">
                <a16:creationId xmlns:a16="http://schemas.microsoft.com/office/drawing/2014/main" xmlns="" id="{E4CF463F-0893-42B4-A317-D022EC9F95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25" y="5060950"/>
            <a:ext cx="2481263"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a:extLst>
              <a:ext uri="{FF2B5EF4-FFF2-40B4-BE49-F238E27FC236}">
                <a16:creationId xmlns:a16="http://schemas.microsoft.com/office/drawing/2014/main" xmlns="" id="{52591F00-D61F-4C62-8F57-4576A2A28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125" y="4919663"/>
            <a:ext cx="24225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a:extLst>
              <a:ext uri="{FF2B5EF4-FFF2-40B4-BE49-F238E27FC236}">
                <a16:creationId xmlns:a16="http://schemas.microsoft.com/office/drawing/2014/main" xmlns="" id="{FC98CEAE-5617-4745-9313-3196825F55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0688" y="4248150"/>
            <a:ext cx="25368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a:extLst>
              <a:ext uri="{FF2B5EF4-FFF2-40B4-BE49-F238E27FC236}">
                <a16:creationId xmlns:a16="http://schemas.microsoft.com/office/drawing/2014/main" xmlns="" id="{DEC5C1BA-BE24-4E10-A52E-F27A524B1A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2975" y="3648075"/>
            <a:ext cx="242252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a:extLst>
              <a:ext uri="{FF2B5EF4-FFF2-40B4-BE49-F238E27FC236}">
                <a16:creationId xmlns:a16="http://schemas.microsoft.com/office/drawing/2014/main" xmlns="" id="{C4583A0F-3B9E-4219-9802-13D83CEAA2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4725" y="3038475"/>
            <a:ext cx="25161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a:extLst>
              <a:ext uri="{FF2B5EF4-FFF2-40B4-BE49-F238E27FC236}">
                <a16:creationId xmlns:a16="http://schemas.microsoft.com/office/drawing/2014/main" xmlns="" id="{F2ADE84F-C646-46A2-839C-FDC026AE5A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8525" y="2303463"/>
            <a:ext cx="170497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a:extLst>
              <a:ext uri="{FF2B5EF4-FFF2-40B4-BE49-F238E27FC236}">
                <a16:creationId xmlns:a16="http://schemas.microsoft.com/office/drawing/2014/main" xmlns="" id="{7AAEBA98-671F-4602-A6A0-6B48212B7B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7575" y="2627313"/>
            <a:ext cx="2692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a:extLst>
              <a:ext uri="{FF2B5EF4-FFF2-40B4-BE49-F238E27FC236}">
                <a16:creationId xmlns:a16="http://schemas.microsoft.com/office/drawing/2014/main" xmlns="" id="{DA859B86-D44E-4FDD-8D5A-412A488442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4738" y="3648075"/>
            <a:ext cx="2598737"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a:extLst>
              <a:ext uri="{FF2B5EF4-FFF2-40B4-BE49-F238E27FC236}">
                <a16:creationId xmlns:a16="http://schemas.microsoft.com/office/drawing/2014/main" xmlns="" id="{99F5406A-D108-435D-84F0-C2A5694D5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1366838"/>
            <a:ext cx="337343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xmlns="" id="{48F90EDC-ADD3-4DD5-BD48-45D09D852287}"/>
              </a:ext>
            </a:extLst>
          </p:cNvPr>
          <p:cNvSpPr txBox="1">
            <a:spLocks noRot="1" noChangeAspect="1" noMove="1" noResize="1" noEditPoints="1" noAdjustHandles="1" noChangeArrowheads="1" noChangeShapeType="1" noTextEdit="1"/>
          </p:cNvSpPr>
          <p:nvPr/>
        </p:nvSpPr>
        <p:spPr>
          <a:xfrm>
            <a:off x="7176121" y="5133007"/>
            <a:ext cx="959457" cy="830998"/>
          </a:xfrm>
          <a:prstGeom prst="rect">
            <a:avLst/>
          </a:prstGeom>
          <a:blipFill rotWithShape="1">
            <a:blip r:embed="rId11" cstate="print"/>
            <a:stretch>
              <a:fillRect l="-24845" t="-15827" b="-35971"/>
            </a:stretch>
          </a:blipFill>
          <a:ln w="19050">
            <a:solidFill>
              <a:schemeClr val="accent3"/>
            </a:solidFill>
          </a:ln>
        </p:spPr>
        <p:txBody>
          <a:bodyPr/>
          <a:lstStyle/>
          <a:p>
            <a:pPr eaLnBrk="1" fontAlgn="auto" hangingPunct="1">
              <a:spcBef>
                <a:spcPts val="0"/>
              </a:spcBef>
              <a:spcAft>
                <a:spcPts val="0"/>
              </a:spcAft>
              <a:defRPr/>
            </a:pPr>
            <a:r>
              <a:rPr lang="en-US" dirty="0">
                <a:noFill/>
                <a:latin typeface="+mn-lt"/>
              </a:rPr>
              <a:t> </a:t>
            </a:r>
          </a:p>
        </p:txBody>
      </p:sp>
      <p:sp>
        <p:nvSpPr>
          <p:cNvPr id="2" name="Rectangle: Rounded Corners 1">
            <a:extLst>
              <a:ext uri="{FF2B5EF4-FFF2-40B4-BE49-F238E27FC236}">
                <a16:creationId xmlns:a16="http://schemas.microsoft.com/office/drawing/2014/main" xmlns="" id="{A4B09918-A9A8-475C-A4AE-B9E0AE25992B}"/>
              </a:ext>
            </a:extLst>
          </p:cNvPr>
          <p:cNvSpPr/>
          <p:nvPr/>
        </p:nvSpPr>
        <p:spPr>
          <a:xfrm>
            <a:off x="6510428" y="1097839"/>
            <a:ext cx="3211513" cy="603250"/>
          </a:xfrm>
          <a:prstGeom prst="roundRect">
            <a:avLst/>
          </a:prstGeom>
          <a:noFill/>
          <a:ln w="2222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err="1">
                <a:solidFill>
                  <a:srgbClr val="C00000"/>
                </a:solidFill>
                <a:latin typeface="Times New Roman" panose="02020603050405020304" pitchFamily="18" charset="0"/>
                <a:cs typeface="Times New Roman" panose="02020603050405020304" pitchFamily="18" charset="0"/>
              </a:rPr>
              <a:t>Là</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lực</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ép</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có</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phương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vuông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góc</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với</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mặt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bị</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ép</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CD10B177-5E4A-4146-AA4F-7D0801F6BF15}"/>
              </a:ext>
            </a:extLst>
          </p:cNvPr>
          <p:cNvSpPr/>
          <p:nvPr/>
        </p:nvSpPr>
        <p:spPr>
          <a:xfrm>
            <a:off x="1378039" y="3429000"/>
            <a:ext cx="1644561" cy="1754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BÀI 15: ÁP SUẤT TRÊN 1 BỀ MẶT</a:t>
            </a:r>
            <a:endParaRPr lang="vi-VN"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ipe(left)">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2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1510"/>
                                        </p:tgtEl>
                                        <p:attrNameLst>
                                          <p:attrName>style.visibility</p:attrName>
                                        </p:attrNameLst>
                                      </p:cBhvr>
                                      <p:to>
                                        <p:strVal val="visible"/>
                                      </p:to>
                                    </p:set>
                                    <p:animEffect transition="in" filter="wipe(left)">
                                      <p:cBhvr>
                                        <p:cTn id="20" dur="500"/>
                                        <p:tgtEl>
                                          <p:spTgt spid="215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1511"/>
                                        </p:tgtEl>
                                        <p:attrNameLst>
                                          <p:attrName>style.visibility</p:attrName>
                                        </p:attrNameLst>
                                      </p:cBhvr>
                                      <p:to>
                                        <p:strVal val="visible"/>
                                      </p:to>
                                    </p:set>
                                    <p:animEffect transition="in" filter="wipe(left)">
                                      <p:cBhvr>
                                        <p:cTn id="25" dur="500"/>
                                        <p:tgtEl>
                                          <p:spTgt spid="215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1512"/>
                                        </p:tgtEl>
                                        <p:attrNameLst>
                                          <p:attrName>style.visibility</p:attrName>
                                        </p:attrNameLst>
                                      </p:cBhvr>
                                      <p:to>
                                        <p:strVal val="visible"/>
                                      </p:to>
                                    </p:set>
                                    <p:animEffect transition="in" filter="wipe(left)">
                                      <p:cBhvr>
                                        <p:cTn id="30" dur="500"/>
                                        <p:tgtEl>
                                          <p:spTgt spid="215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1513"/>
                                        </p:tgtEl>
                                        <p:attrNameLst>
                                          <p:attrName>style.visibility</p:attrName>
                                        </p:attrNameLst>
                                      </p:cBhvr>
                                      <p:to>
                                        <p:strVal val="visible"/>
                                      </p:to>
                                    </p:set>
                                    <p:animEffect transition="in" filter="wipe(left)">
                                      <p:cBhvr>
                                        <p:cTn id="35" dur="500"/>
                                        <p:tgtEl>
                                          <p:spTgt spid="215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1514"/>
                                        </p:tgtEl>
                                        <p:attrNameLst>
                                          <p:attrName>style.visibility</p:attrName>
                                        </p:attrNameLst>
                                      </p:cBhvr>
                                      <p:to>
                                        <p:strVal val="visible"/>
                                      </p:to>
                                    </p:set>
                                    <p:animEffect transition="in" filter="wipe(left)">
                                      <p:cBhvr>
                                        <p:cTn id="40" dur="500"/>
                                        <p:tgtEl>
                                          <p:spTgt spid="2151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16"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1516"/>
                                        </p:tgtEl>
                                        <p:attrNameLst>
                                          <p:attrName>style.visibility</p:attrName>
                                        </p:attrNameLst>
                                      </p:cBhvr>
                                      <p:to>
                                        <p:strVal val="visible"/>
                                      </p:to>
                                    </p:set>
                                    <p:animEffect transition="in" filter="wipe(left)">
                                      <p:cBhvr>
                                        <p:cTn id="50" dur="500"/>
                                        <p:tgtEl>
                                          <p:spTgt spid="2151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1517"/>
                                        </p:tgtEl>
                                        <p:attrNameLst>
                                          <p:attrName>style.visibility</p:attrName>
                                        </p:attrNameLst>
                                      </p:cBhvr>
                                      <p:to>
                                        <p:strVal val="visible"/>
                                      </p:to>
                                    </p:set>
                                    <p:animEffect transition="in" filter="wipe(left)">
                                      <p:cBhvr>
                                        <p:cTn id="55" dur="500"/>
                                        <p:tgtEl>
                                          <p:spTgt spid="2151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21518"/>
                                        </p:tgtEl>
                                        <p:attrNameLst>
                                          <p:attrName>style.visibility</p:attrName>
                                        </p:attrNameLst>
                                      </p:cBhvr>
                                      <p:to>
                                        <p:strVal val="visible"/>
                                      </p:to>
                                    </p:set>
                                    <p:animEffect transition="in" filter="wipe(left)">
                                      <p:cBhvr>
                                        <p:cTn id="60"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138976"/>
            <a:ext cx="2309649" cy="1966089"/>
          </a:xfrm>
          <a:prstGeom prst="rect">
            <a:avLst/>
          </a:prstGeom>
        </p:spPr>
      </p:pic>
      <p:pic>
        <p:nvPicPr>
          <p:cNvPr id="7" name="Picture 5">
            <a:extLst>
              <a:ext uri="{FF2B5EF4-FFF2-40B4-BE49-F238E27FC236}">
                <a16:creationId xmlns:a16="http://schemas.microsoft.com/office/drawing/2014/main" xmlns="" id="{A2899FD1-6D79-4235-B10E-C896EA439B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4063" y="5766266"/>
            <a:ext cx="3860800" cy="1091734"/>
          </a:xfrm>
          <a:prstGeom prst="rect">
            <a:avLst/>
          </a:prstGeom>
        </p:spPr>
      </p:pic>
      <p:sp>
        <p:nvSpPr>
          <p:cNvPr id="8" name="Rectangle 7">
            <a:extLst>
              <a:ext uri="{FF2B5EF4-FFF2-40B4-BE49-F238E27FC236}">
                <a16:creationId xmlns:a16="http://schemas.microsoft.com/office/drawing/2014/main" xmlns="" id="{C224A0A2-47C0-436B-BA35-F4A80A2F7E14}"/>
              </a:ext>
            </a:extLst>
          </p:cNvPr>
          <p:cNvSpPr/>
          <p:nvPr/>
        </p:nvSpPr>
        <p:spPr>
          <a:xfrm>
            <a:off x="2633474" y="1669545"/>
            <a:ext cx="7337162" cy="730251"/>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ct val="115000"/>
              </a:lnSpc>
            </a:pPr>
            <a:r>
              <a:rPr lang="en-US" sz="2800" b="1" dirty="0" err="1">
                <a:solidFill>
                  <a:srgbClr val="FF0000"/>
                </a:solidFill>
                <a:effectLst/>
                <a:latin typeface="Times New Roman" panose="02020603050405020304" pitchFamily="18" charset="0"/>
                <a:ea typeface="Arial" panose="020B0604020202020204" pitchFamily="34" charset="0"/>
              </a:rPr>
              <a:t>Câu</a:t>
            </a:r>
            <a:r>
              <a:rPr lang="en-US" sz="2800" b="1" dirty="0">
                <a:solidFill>
                  <a:srgbClr val="FF0000"/>
                </a:solidFill>
                <a:effectLst/>
                <a:latin typeface="Times New Roman" panose="02020603050405020304" pitchFamily="18" charset="0"/>
                <a:ea typeface="Arial" panose="020B0604020202020204" pitchFamily="34" charset="0"/>
              </a:rPr>
              <a:t> 1: </a:t>
            </a:r>
            <a:r>
              <a:rPr lang="en-US" sz="2800" b="1" dirty="0" err="1">
                <a:solidFill>
                  <a:srgbClr val="FF0000"/>
                </a:solidFill>
                <a:effectLst/>
                <a:latin typeface="Times New Roman" panose="02020603050405020304" pitchFamily="18" charset="0"/>
                <a:ea typeface="Arial" panose="020B0604020202020204" pitchFamily="34" charset="0"/>
              </a:rPr>
              <a:t>Muốn</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tăng</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áp</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suất</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thì</a:t>
            </a:r>
            <a:r>
              <a:rPr lang="en-US" sz="2800" b="1" dirty="0">
                <a:solidFill>
                  <a:srgbClr val="FF0000"/>
                </a:solidFill>
                <a:effectLst/>
                <a:latin typeface="Times New Roman" panose="02020603050405020304" pitchFamily="18" charset="0"/>
                <a:ea typeface="Arial" panose="020B0604020202020204" pitchFamily="34" charset="0"/>
              </a:rPr>
              <a:t>:</a:t>
            </a:r>
            <a:endParaRPr lang="en-US" sz="2800" b="1" dirty="0">
              <a:solidFill>
                <a:srgbClr val="FF0000"/>
              </a:solidFill>
              <a:effectLst/>
              <a:latin typeface="Arial" panose="020B0604020202020204" pitchFamily="34" charset="0"/>
              <a:ea typeface="Arial" panose="020B0604020202020204" pitchFamily="34" charset="0"/>
            </a:endParaRPr>
          </a:p>
        </p:txBody>
      </p:sp>
      <p:sp>
        <p:nvSpPr>
          <p:cNvPr id="9" name="Rectangle 8">
            <a:extLst>
              <a:ext uri="{FF2B5EF4-FFF2-40B4-BE49-F238E27FC236}">
                <a16:creationId xmlns:a16="http://schemas.microsoft.com/office/drawing/2014/main" xmlns="" id="{31D9F237-BC35-47CA-AE3D-2906AEF91F57}"/>
              </a:ext>
            </a:extLst>
          </p:cNvPr>
          <p:cNvSpPr/>
          <p:nvPr/>
        </p:nvSpPr>
        <p:spPr>
          <a:xfrm>
            <a:off x="653123" y="2908823"/>
            <a:ext cx="479773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defTabSz="609630"/>
            <a:r>
              <a:rPr lang="en-US" sz="2800" b="1" dirty="0">
                <a:solidFill>
                  <a:srgbClr val="002060"/>
                </a:solidFill>
                <a:latin typeface="Times New Roman" panose="02020603050405020304" pitchFamily="18" charset="0"/>
                <a:cs typeface="Times New Roman" panose="02020603050405020304" pitchFamily="18" charset="0"/>
              </a:rPr>
              <a:t>A. </a:t>
            </a:r>
            <a:r>
              <a:rPr lang="en-US" sz="2800" b="1" dirty="0" err="1">
                <a:solidFill>
                  <a:srgbClr val="002060"/>
                </a:solidFill>
                <a:latin typeface="Times New Roman" panose="02020603050405020304" pitchFamily="18" charset="0"/>
                <a:cs typeface="Times New Roman" panose="02020603050405020304" pitchFamily="18" charset="0"/>
              </a:rPr>
              <a:t>tăng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diện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mặt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bị</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ép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tăng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áp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lực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theo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tỉ</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lệ</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3B9A1A09-14A5-489A-9BE4-620FA15B571E}"/>
              </a:ext>
            </a:extLst>
          </p:cNvPr>
          <p:cNvSpPr/>
          <p:nvPr/>
        </p:nvSpPr>
        <p:spPr>
          <a:xfrm>
            <a:off x="6970542" y="2817495"/>
            <a:ext cx="45720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defTabSz="609630"/>
            <a:r>
              <a:rPr lang="en-US" sz="2800" b="1" dirty="0">
                <a:solidFill>
                  <a:srgbClr val="002060"/>
                </a:solidFill>
                <a:latin typeface="Times New Roman" panose="02020603050405020304" pitchFamily="18" charset="0"/>
                <a:cs typeface="Times New Roman" panose="02020603050405020304" pitchFamily="18" charset="0"/>
              </a:rPr>
              <a:t>B. </a:t>
            </a:r>
            <a:r>
              <a:rPr lang="en-US" sz="2800" b="1" dirty="0" err="1">
                <a:solidFill>
                  <a:srgbClr val="002060"/>
                </a:solidFill>
                <a:latin typeface="Times New Roman" panose="02020603050405020304" pitchFamily="18" charset="0"/>
                <a:cs typeface="Times New Roman" panose="02020603050405020304" pitchFamily="18" charset="0"/>
              </a:rPr>
              <a:t>giảm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diện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mặt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bị</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ép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tăng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áp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lực</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xmlns="" id="{FFDD793F-B1B3-4C54-989F-9203A93AB395}"/>
              </a:ext>
            </a:extLst>
          </p:cNvPr>
          <p:cNvSpPr/>
          <p:nvPr/>
        </p:nvSpPr>
        <p:spPr>
          <a:xfrm>
            <a:off x="653122" y="4386333"/>
            <a:ext cx="4830662"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defTabSz="609630"/>
            <a:r>
              <a:rPr lang="en-US" sz="2800" b="1" dirty="0">
                <a:solidFill>
                  <a:srgbClr val="002060"/>
                </a:solidFill>
                <a:latin typeface="Times New Roman" panose="02020603050405020304" pitchFamily="18" charset="0"/>
                <a:cs typeface="Times New Roman" panose="02020603050405020304" pitchFamily="18" charset="0"/>
              </a:rPr>
              <a:t>C. </a:t>
            </a:r>
            <a:r>
              <a:rPr lang="en-US" sz="2800" b="1" dirty="0" err="1">
                <a:solidFill>
                  <a:srgbClr val="002060"/>
                </a:solidFill>
                <a:latin typeface="Times New Roman" panose="02020603050405020304" pitchFamily="18" charset="0"/>
                <a:cs typeface="Times New Roman" panose="02020603050405020304" pitchFamily="18" charset="0"/>
              </a:rPr>
              <a:t>giảm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diện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mặt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bị</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ép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giảm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áp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lực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theo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tỉ</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lệ</a:t>
            </a:r>
            <a:r>
              <a:rPr lang="en-US" sz="2800" b="1" dirty="0">
                <a:solidFill>
                  <a:srgbClr val="002060"/>
                </a:solidFill>
                <a:latin typeface="Times New Roman" panose="02020603050405020304" pitchFamily="18" charset="0"/>
                <a:cs typeface="Times New Roman" panose="02020603050405020304" pitchFamily="18" charset="0"/>
              </a:rPr>
              <a:t>. </a:t>
            </a:r>
          </a:p>
        </p:txBody>
      </p:sp>
      <p:pic>
        <p:nvPicPr>
          <p:cNvPr id="12" name="Picture 7">
            <a:extLst>
              <a:ext uri="{FF2B5EF4-FFF2-40B4-BE49-F238E27FC236}">
                <a16:creationId xmlns:a16="http://schemas.microsoft.com/office/drawing/2014/main" xmlns="" id="{025B4C0E-503D-4ECE-89D4-75993C6DEEF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229600" y="5766266"/>
            <a:ext cx="3962400" cy="1091733"/>
          </a:xfrm>
          <a:prstGeom prst="rect">
            <a:avLst/>
          </a:prstGeom>
        </p:spPr>
      </p:pic>
      <p:pic>
        <p:nvPicPr>
          <p:cNvPr id="13" name="Picture 12">
            <a:hlinkClick r:id="rId9" action="ppaction://hlinksldjump"/>
            <a:extLst>
              <a:ext uri="{FF2B5EF4-FFF2-40B4-BE49-F238E27FC236}">
                <a16:creationId xmlns:a16="http://schemas.microsoft.com/office/drawing/2014/main" xmlns="" id="{1D9B4549-F236-4974-A381-7A955D6DE7DB}"/>
              </a:ext>
            </a:extLst>
          </p:cNvPr>
          <p:cNvPicPr>
            <a:picLocks noChangeAspect="1"/>
          </p:cNvPicPr>
          <p:nvPr/>
        </p:nvPicPr>
        <p:blipFill>
          <a:blip r:embed="rId10"/>
          <a:stretch>
            <a:fillRect/>
          </a:stretch>
        </p:blipFill>
        <p:spPr>
          <a:xfrm>
            <a:off x="5535783" y="5840662"/>
            <a:ext cx="994771" cy="1041400"/>
          </a:xfrm>
          <a:prstGeom prst="rect">
            <a:avLst/>
          </a:prstGeom>
        </p:spPr>
      </p:pic>
      <p:pic>
        <p:nvPicPr>
          <p:cNvPr id="2052" name="Picture 4" descr="Download Tick And Cross Clipart Check Mark Clip Art Cross, Logo, Plant,  Face Transparent Png – Pngset.com">
            <a:extLst>
              <a:ext uri="{FF2B5EF4-FFF2-40B4-BE49-F238E27FC236}">
                <a16:creationId xmlns:a16="http://schemas.microsoft.com/office/drawing/2014/main" xmlns="" id="{6C296559-3038-4D13-9EDA-81E7EE9F2483}"/>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5000" r="46700">
                        <a14:foregroundMark x1="46700" y1="50588" x2="46700" y2="50588"/>
                        <a14:foregroundMark x1="28800" y1="51569" x2="28800" y2="51569"/>
                        <a14:foregroundMark x1="36100" y1="24314" x2="21500" y2="84706"/>
                        <a14:foregroundMark x1="21500" y1="84706" x2="21700" y2="83333"/>
                        <a14:foregroundMark x1="11100" y1="42157" x2="27700" y2="68431"/>
                        <a14:foregroundMark x1="27700" y1="68431" x2="28200" y2="41176"/>
                        <a14:foregroundMark x1="28200" y1="41176" x2="17400" y2="62549"/>
                        <a14:foregroundMark x1="17400" y1="62549" x2="28700" y2="56667"/>
                        <a14:foregroundMark x1="28700" y1="56667" x2="23000" y2="56863"/>
                        <a14:foregroundMark x1="23000" y1="56863" x2="34700" y2="48431"/>
                        <a14:foregroundMark x1="34700" y1="48431" x2="29500" y2="59608"/>
                        <a14:foregroundMark x1="13100" y1="51569" x2="22200" y2="48235"/>
                        <a14:foregroundMark x1="35900" y1="30784" x2="39900" y2="37255"/>
                        <a14:foregroundMark x1="38100" y1="26863" x2="37600" y2="47059"/>
                        <a14:foregroundMark x1="27800" y1="72941" x2="30300" y2="64902"/>
                      </a14:backgroundRemoval>
                    </a14:imgEffect>
                  </a14:imgLayer>
                </a14:imgProps>
              </a:ext>
              <a:ext uri="{28A0092B-C50C-407E-A947-70E740481C1C}">
                <a14:useLocalDpi xmlns:a14="http://schemas.microsoft.com/office/drawing/2010/main" val="0"/>
              </a:ext>
            </a:extLst>
          </a:blip>
          <a:srcRect r="50000"/>
          <a:stretch/>
        </p:blipFill>
        <p:spPr bwMode="auto">
          <a:xfrm>
            <a:off x="425956" y="2668175"/>
            <a:ext cx="715931" cy="730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8C9BC8C1-EA4A-889C-4521-F8586A6CF696}"/>
              </a:ext>
            </a:extLst>
          </p:cNvPr>
          <p:cNvSpPr/>
          <p:nvPr/>
        </p:nvSpPr>
        <p:spPr>
          <a:xfrm>
            <a:off x="6970544" y="4426197"/>
            <a:ext cx="45720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defTabSz="609630"/>
            <a:r>
              <a:rPr lang="en-US" sz="2800" b="1" dirty="0">
                <a:solidFill>
                  <a:srgbClr val="002060"/>
                </a:solidFill>
                <a:latin typeface="Times New Roman" panose="02020603050405020304" pitchFamily="18" charset="0"/>
                <a:cs typeface="Times New Roman" panose="02020603050405020304" pitchFamily="18" charset="0"/>
              </a:rPr>
              <a:t>D. </a:t>
            </a:r>
            <a:r>
              <a:rPr lang="en-US" sz="2800" b="1" dirty="0" err="1">
                <a:solidFill>
                  <a:srgbClr val="002060"/>
                </a:solidFill>
                <a:latin typeface="Times New Roman" panose="02020603050405020304" pitchFamily="18" charset="0"/>
                <a:cs typeface="Times New Roman" panose="02020603050405020304" pitchFamily="18" charset="0"/>
              </a:rPr>
              <a:t>tăng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diện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mặt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bị</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ép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giảm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áp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lực</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xmlns="" id="{207ADB43-94FC-413A-89D4-BF0A4016034C}"/>
              </a:ext>
            </a:extLst>
          </p:cNvPr>
          <p:cNvSpPr/>
          <p:nvPr/>
        </p:nvSpPr>
        <p:spPr>
          <a:xfrm>
            <a:off x="4688215" y="892553"/>
            <a:ext cx="3227680" cy="53592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15000"/>
              </a:lnSpc>
            </a:pPr>
            <a:r>
              <a:rPr lang="en-US" sz="2800" b="1" dirty="0">
                <a:solidFill>
                  <a:srgbClr val="FF0000"/>
                </a:solidFill>
                <a:effectLst/>
                <a:latin typeface="Times New Roman" panose="02020603050405020304" pitchFamily="18" charset="0"/>
                <a:ea typeface="Arial" panose="020B0604020202020204" pitchFamily="34" charset="0"/>
              </a:rPr>
              <a:t>LUYỆN TẬP</a:t>
            </a:r>
            <a:endParaRPr lang="en-US" sz="2800" b="1" dirty="0">
              <a:solidFill>
                <a:srgbClr val="FF0000"/>
              </a:solidFill>
              <a:effectLst/>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1"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p:cTn id="23" dur="500" fill="hold"/>
                                        <p:tgtEl>
                                          <p:spTgt spid="2052"/>
                                        </p:tgtEl>
                                        <p:attrNameLst>
                                          <p:attrName>ppt_w</p:attrName>
                                        </p:attrNameLst>
                                      </p:cBhvr>
                                      <p:tavLst>
                                        <p:tav tm="0">
                                          <p:val>
                                            <p:fltVal val="0"/>
                                          </p:val>
                                        </p:tav>
                                        <p:tav tm="100000">
                                          <p:val>
                                            <p:strVal val="#ppt_w"/>
                                          </p:val>
                                        </p:tav>
                                      </p:tavLst>
                                    </p:anim>
                                    <p:anim calcmode="lin" valueType="num">
                                      <p:cBhvr>
                                        <p:cTn id="24" dur="500" fill="hold"/>
                                        <p:tgtEl>
                                          <p:spTgt spid="2052"/>
                                        </p:tgtEl>
                                        <p:attrNameLst>
                                          <p:attrName>ppt_h</p:attrName>
                                        </p:attrNameLst>
                                      </p:cBhvr>
                                      <p:tavLst>
                                        <p:tav tm="0">
                                          <p:val>
                                            <p:fltVal val="0"/>
                                          </p:val>
                                        </p:tav>
                                        <p:tav tm="100000">
                                          <p:val>
                                            <p:strVal val="#ppt_h"/>
                                          </p:val>
                                        </p:tav>
                                      </p:tavLst>
                                    </p:anim>
                                    <p:animEffect transition="in" filter="fade">
                                      <p:cBhvr>
                                        <p:cTn id="25" dur="500"/>
                                        <p:tgtEl>
                                          <p:spTgt spid="2052"/>
                                        </p:tgtEl>
                                      </p:cBhvr>
                                    </p:animEffect>
                                  </p:childTnLst>
                                  <p:subTnLst>
                                    <p:audio>
                                      <p:cMediaNode vol="100000">
                                        <p:cTn display="0" masterRel="sameClick">
                                          <p:stCondLst>
                                            <p:cond evt="begin" delay="0">
                                              <p:tn val="21"/>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27" presetClass="emph" presetSubtype="0" repeatCount="5000" fill="remove" grpId="0" nodeType="clickEffect">
                                  <p:stCondLst>
                                    <p:cond delay="0"/>
                                  </p:stCondLst>
                                  <p:childTnLst>
                                    <p:animClr clrSpc="rgb" dir="cw">
                                      <p:cBhvr override="childStyle">
                                        <p:cTn id="30" dur="250" autoRev="1" fill="remove"/>
                                        <p:tgtEl>
                                          <p:spTgt spid="9"/>
                                        </p:tgtEl>
                                        <p:attrNameLst>
                                          <p:attrName>style.color</p:attrName>
                                        </p:attrNameLst>
                                      </p:cBhvr>
                                      <p:to>
                                        <a:srgbClr val="33CCFF"/>
                                      </p:to>
                                    </p:animClr>
                                    <p:animClr clrSpc="rgb" dir="cw">
                                      <p:cBhvr>
                                        <p:cTn id="31" dur="250" autoRev="1" fill="remove"/>
                                        <p:tgtEl>
                                          <p:spTgt spid="9"/>
                                        </p:tgtEl>
                                        <p:attrNameLst>
                                          <p:attrName>fillcolor</p:attrName>
                                        </p:attrNameLst>
                                      </p:cBhvr>
                                      <p:to>
                                        <a:srgbClr val="33CCFF"/>
                                      </p:to>
                                    </p:animClr>
                                    <p:set>
                                      <p:cBhvr>
                                        <p:cTn id="32" dur="250" autoRev="1" fill="remove"/>
                                        <p:tgtEl>
                                          <p:spTgt spid="9"/>
                                        </p:tgtEl>
                                        <p:attrNameLst>
                                          <p:attrName>fill.type</p:attrName>
                                        </p:attrNameLst>
                                      </p:cBhvr>
                                      <p:to>
                                        <p:strVal val="solid"/>
                                      </p:to>
                                    </p:set>
                                    <p:set>
                                      <p:cBhvr>
                                        <p:cTn id="33" dur="250" autoRev="1" fill="remove"/>
                                        <p:tgtEl>
                                          <p:spTgt spid="9"/>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correct-answer.wav"/>
                                        </p:tgtEl>
                                      </p:cMediaNode>
                                    </p:audio>
                                  </p:subTnLst>
                                </p:cTn>
                              </p:par>
                            </p:childTnLst>
                          </p:cTn>
                        </p:par>
                      </p:childTnLst>
                    </p:cTn>
                  </p:par>
                </p:childTnLst>
              </p:cTn>
              <p:nextCondLst>
                <p:cond evt="onClick" delay="0">
                  <p:tgtEl>
                    <p:spTgt spid="9"/>
                  </p:tgtEl>
                </p:cond>
              </p:nextCondLst>
            </p:seq>
          </p:childTnLst>
        </p:cTn>
      </p:par>
    </p:tnLst>
    <p:bldLst>
      <p:bldP spid="9" grpId="0" animBg="1"/>
      <p:bldP spid="9" grpId="1" animBg="1"/>
      <p:bldP spid="10" grpId="0" animBg="1"/>
      <p:bldP spid="11" grpId="1"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751" y="130911"/>
            <a:ext cx="2525678" cy="2149983"/>
          </a:xfrm>
          <a:prstGeom prst="rect">
            <a:avLst/>
          </a:prstGeom>
        </p:spPr>
      </p:pic>
      <p:pic>
        <p:nvPicPr>
          <p:cNvPr id="7" name="Picture 5">
            <a:extLst>
              <a:ext uri="{FF2B5EF4-FFF2-40B4-BE49-F238E27FC236}">
                <a16:creationId xmlns:a16="http://schemas.microsoft.com/office/drawing/2014/main" xmlns="" id="{A2899FD1-6D79-4235-B10E-C896EA439B7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4063" y="5766266"/>
            <a:ext cx="3860800" cy="1091734"/>
          </a:xfrm>
          <a:prstGeom prst="rect">
            <a:avLst/>
          </a:prstGeom>
        </p:spPr>
      </p:pic>
      <p:sp>
        <p:nvSpPr>
          <p:cNvPr id="8" name="Rectangle 7">
            <a:extLst>
              <a:ext uri="{FF2B5EF4-FFF2-40B4-BE49-F238E27FC236}">
                <a16:creationId xmlns:a16="http://schemas.microsoft.com/office/drawing/2014/main" xmlns="" id="{C224A0A2-47C0-436B-BA35-F4A80A2F7E14}"/>
              </a:ext>
            </a:extLst>
          </p:cNvPr>
          <p:cNvSpPr/>
          <p:nvPr/>
        </p:nvSpPr>
        <p:spPr>
          <a:xfrm>
            <a:off x="2824555" y="2344342"/>
            <a:ext cx="6926762" cy="55198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ct val="115000"/>
              </a:lnSpc>
            </a:pPr>
            <a:r>
              <a:rPr lang="en-US" sz="2800" b="1" dirty="0" err="1">
                <a:solidFill>
                  <a:srgbClr val="FF0000"/>
                </a:solidFill>
                <a:effectLst/>
                <a:latin typeface="Times New Roman" panose="02020603050405020304" pitchFamily="18" charset="0"/>
                <a:ea typeface="Arial" panose="020B0604020202020204" pitchFamily="34" charset="0"/>
              </a:rPr>
              <a:t>Câu</a:t>
            </a:r>
            <a:r>
              <a:rPr lang="en-US" sz="2800" b="1" dirty="0">
                <a:solidFill>
                  <a:srgbClr val="FF0000"/>
                </a:solidFill>
                <a:effectLst/>
                <a:latin typeface="Times New Roman" panose="02020603050405020304" pitchFamily="18" charset="0"/>
                <a:ea typeface="Arial" panose="020B0604020202020204" pitchFamily="34" charset="0"/>
              </a:rPr>
              <a:t> 2: </a:t>
            </a:r>
            <a:r>
              <a:rPr lang="en-US" sz="2800" b="1" dirty="0" err="1">
                <a:solidFill>
                  <a:srgbClr val="FF0000"/>
                </a:solidFill>
                <a:effectLst/>
                <a:latin typeface="Times New Roman" panose="02020603050405020304" pitchFamily="18" charset="0"/>
                <a:ea typeface="Arial" panose="020B0604020202020204" pitchFamily="34" charset="0"/>
              </a:rPr>
              <a:t>Đơn</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vị</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đo</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áp</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suất</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là</a:t>
            </a:r>
            <a:r>
              <a:rPr lang="en-US" sz="2800" b="1" dirty="0">
                <a:solidFill>
                  <a:srgbClr val="FF0000"/>
                </a:solidFill>
                <a:effectLst/>
                <a:latin typeface="Times New Roman" panose="02020603050405020304" pitchFamily="18" charset="0"/>
                <a:ea typeface="Arial" panose="020B0604020202020204" pitchFamily="34" charset="0"/>
              </a:rPr>
              <a:t>:</a:t>
            </a:r>
            <a:endParaRPr lang="en-US" sz="2800" b="1" dirty="0">
              <a:solidFill>
                <a:srgbClr val="FF0000"/>
              </a:solidFill>
              <a:effectLst/>
              <a:latin typeface="Arial" panose="020B0604020202020204" pitchFamily="34" charset="0"/>
              <a:ea typeface="Arial" panose="020B0604020202020204" pitchFamily="34" charset="0"/>
            </a:endParaRPr>
          </a:p>
        </p:txBody>
      </p:sp>
      <p:sp>
        <p:nvSpPr>
          <p:cNvPr id="9" name="Rectangle 8">
            <a:extLst>
              <a:ext uri="{FF2B5EF4-FFF2-40B4-BE49-F238E27FC236}">
                <a16:creationId xmlns:a16="http://schemas.microsoft.com/office/drawing/2014/main" xmlns="" id="{31D9F237-BC35-47CA-AE3D-2906AEF91F57}"/>
              </a:ext>
            </a:extLst>
          </p:cNvPr>
          <p:cNvSpPr/>
          <p:nvPr/>
        </p:nvSpPr>
        <p:spPr>
          <a:xfrm>
            <a:off x="571786" y="4104109"/>
            <a:ext cx="18288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b="1" dirty="0">
                <a:solidFill>
                  <a:srgbClr val="002060"/>
                </a:solidFill>
                <a:latin typeface="Times New Roman" panose="02020603050405020304" pitchFamily="18" charset="0"/>
                <a:cs typeface="Times New Roman" panose="02020603050405020304" pitchFamily="18" charset="0"/>
              </a:rPr>
              <a:t>A. N/m</a:t>
            </a:r>
            <a:r>
              <a:rPr lang="en-US" sz="2800" b="1" baseline="30000" dirty="0">
                <a:solidFill>
                  <a:srgbClr val="002060"/>
                </a:solidFill>
                <a:latin typeface="Times New Roman" panose="02020603050405020304" pitchFamily="18" charset="0"/>
                <a:cs typeface="Times New Roman" panose="02020603050405020304" pitchFamily="18" charset="0"/>
              </a:rPr>
              <a:t>2</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3B9A1A09-14A5-489A-9BE4-620FA15B571E}"/>
              </a:ext>
            </a:extLst>
          </p:cNvPr>
          <p:cNvSpPr/>
          <p:nvPr/>
        </p:nvSpPr>
        <p:spPr>
          <a:xfrm>
            <a:off x="3706983" y="4104109"/>
            <a:ext cx="18288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b="1" dirty="0">
                <a:solidFill>
                  <a:srgbClr val="002060"/>
                </a:solidFill>
                <a:latin typeface="Times New Roman" panose="02020603050405020304" pitchFamily="18" charset="0"/>
                <a:cs typeface="Times New Roman" panose="02020603050405020304" pitchFamily="18" charset="0"/>
              </a:rPr>
              <a:t>B. N/m</a:t>
            </a:r>
            <a:r>
              <a:rPr lang="en-US" sz="2800" b="1" baseline="30000" dirty="0">
                <a:solidFill>
                  <a:srgbClr val="002060"/>
                </a:solidFill>
                <a:latin typeface="Times New Roman" panose="02020603050405020304" pitchFamily="18" charset="0"/>
                <a:cs typeface="Times New Roman" panose="02020603050405020304" pitchFamily="18" charset="0"/>
              </a:rPr>
              <a:t>3</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FFDD793F-B1B3-4C54-989F-9203A93AB395}"/>
              </a:ext>
            </a:extLst>
          </p:cNvPr>
          <p:cNvSpPr/>
          <p:nvPr/>
        </p:nvSpPr>
        <p:spPr>
          <a:xfrm>
            <a:off x="6916437" y="4100675"/>
            <a:ext cx="18288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b="1" dirty="0">
                <a:solidFill>
                  <a:srgbClr val="002060"/>
                </a:solidFill>
                <a:latin typeface="Times New Roman" panose="02020603050405020304" pitchFamily="18" charset="0"/>
                <a:cs typeface="Times New Roman" panose="02020603050405020304" pitchFamily="18" charset="0"/>
              </a:rPr>
              <a:t>C. kg/m</a:t>
            </a:r>
            <a:r>
              <a:rPr lang="en-US" sz="2800" b="1" baseline="30000" dirty="0">
                <a:solidFill>
                  <a:srgbClr val="002060"/>
                </a:solidFill>
                <a:latin typeface="Times New Roman" panose="02020603050405020304" pitchFamily="18" charset="0"/>
                <a:cs typeface="Times New Roman" panose="02020603050405020304" pitchFamily="18" charset="0"/>
              </a:rPr>
              <a:t>3</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12" name="Picture 7">
            <a:extLst>
              <a:ext uri="{FF2B5EF4-FFF2-40B4-BE49-F238E27FC236}">
                <a16:creationId xmlns:a16="http://schemas.microsoft.com/office/drawing/2014/main" xmlns="" id="{025B4C0E-503D-4ECE-89D4-75993C6DEE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229600" y="5766266"/>
            <a:ext cx="3962400" cy="1091733"/>
          </a:xfrm>
          <a:prstGeom prst="rect">
            <a:avLst/>
          </a:prstGeom>
        </p:spPr>
      </p:pic>
      <p:pic>
        <p:nvPicPr>
          <p:cNvPr id="13" name="Picture 12">
            <a:hlinkClick r:id="rId8" action="ppaction://hlinksldjump"/>
            <a:extLst>
              <a:ext uri="{FF2B5EF4-FFF2-40B4-BE49-F238E27FC236}">
                <a16:creationId xmlns:a16="http://schemas.microsoft.com/office/drawing/2014/main" xmlns="" id="{1D9B4549-F236-4974-A381-7A955D6DE7DB}"/>
              </a:ext>
            </a:extLst>
          </p:cNvPr>
          <p:cNvPicPr>
            <a:picLocks noChangeAspect="1"/>
          </p:cNvPicPr>
          <p:nvPr/>
        </p:nvPicPr>
        <p:blipFill>
          <a:blip r:embed="rId9"/>
          <a:stretch>
            <a:fillRect/>
          </a:stretch>
        </p:blipFill>
        <p:spPr>
          <a:xfrm>
            <a:off x="5535783" y="5840662"/>
            <a:ext cx="994771" cy="1041400"/>
          </a:xfrm>
          <a:prstGeom prst="rect">
            <a:avLst/>
          </a:prstGeom>
        </p:spPr>
      </p:pic>
      <p:pic>
        <p:nvPicPr>
          <p:cNvPr id="2052" name="Picture 4" descr="Download Tick And Cross Clipart Check Mark Clip Art Cross, Logo, Plant,  Face Transparent Png – Pngset.com">
            <a:extLst>
              <a:ext uri="{FF2B5EF4-FFF2-40B4-BE49-F238E27FC236}">
                <a16:creationId xmlns:a16="http://schemas.microsoft.com/office/drawing/2014/main" xmlns="" id="{6C296559-3038-4D13-9EDA-81E7EE9F2483}"/>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5000" r="46700">
                        <a14:foregroundMark x1="46700" y1="50588" x2="46700" y2="50588"/>
                        <a14:foregroundMark x1="28800" y1="51569" x2="28800" y2="51569"/>
                        <a14:foregroundMark x1="36100" y1="24314" x2="21500" y2="84706"/>
                        <a14:foregroundMark x1="21500" y1="84706" x2="21700" y2="83333"/>
                        <a14:foregroundMark x1="11100" y1="42157" x2="27700" y2="68431"/>
                        <a14:foregroundMark x1="27700" y1="68431" x2="28200" y2="41176"/>
                        <a14:foregroundMark x1="28200" y1="41176" x2="17400" y2="62549"/>
                        <a14:foregroundMark x1="17400" y1="62549" x2="28700" y2="56667"/>
                        <a14:foregroundMark x1="28700" y1="56667" x2="23000" y2="56863"/>
                        <a14:foregroundMark x1="23000" y1="56863" x2="34700" y2="48431"/>
                        <a14:foregroundMark x1="34700" y1="48431" x2="29500" y2="59608"/>
                        <a14:foregroundMark x1="13100" y1="51569" x2="22200" y2="48235"/>
                        <a14:foregroundMark x1="35900" y1="30784" x2="39900" y2="37255"/>
                        <a14:foregroundMark x1="38100" y1="26863" x2="37600" y2="47059"/>
                        <a14:foregroundMark x1="27800" y1="72941" x2="30300" y2="64902"/>
                      </a14:backgroundRemoval>
                    </a14:imgEffect>
                  </a14:imgLayer>
                </a14:imgProps>
              </a:ext>
              <a:ext uri="{28A0092B-C50C-407E-A947-70E740481C1C}">
                <a14:useLocalDpi xmlns:a14="http://schemas.microsoft.com/office/drawing/2010/main" val="0"/>
              </a:ext>
            </a:extLst>
          </a:blip>
          <a:srcRect r="50000"/>
          <a:stretch/>
        </p:blipFill>
        <p:spPr bwMode="auto">
          <a:xfrm>
            <a:off x="344620" y="3863461"/>
            <a:ext cx="715931" cy="7302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A94AE94F-A6EA-CB68-E1F7-1DA05FFCB848}"/>
              </a:ext>
            </a:extLst>
          </p:cNvPr>
          <p:cNvSpPr/>
          <p:nvPr/>
        </p:nvSpPr>
        <p:spPr>
          <a:xfrm>
            <a:off x="9791414" y="4100675"/>
            <a:ext cx="18288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b="1" dirty="0">
                <a:solidFill>
                  <a:srgbClr val="002060"/>
                </a:solidFill>
                <a:latin typeface="Times New Roman" panose="02020603050405020304" pitchFamily="18" charset="0"/>
                <a:cs typeface="Times New Roman" panose="02020603050405020304" pitchFamily="18" charset="0"/>
              </a:rPr>
              <a:t>D. N</a:t>
            </a:r>
          </a:p>
        </p:txBody>
      </p:sp>
      <p:sp>
        <p:nvSpPr>
          <p:cNvPr id="19" name="Rectangle 18">
            <a:extLst>
              <a:ext uri="{FF2B5EF4-FFF2-40B4-BE49-F238E27FC236}">
                <a16:creationId xmlns:a16="http://schemas.microsoft.com/office/drawing/2014/main" xmlns="" id="{8A3D1EF1-3FF2-44F8-A68C-542A9B8CDFFA}"/>
              </a:ext>
            </a:extLst>
          </p:cNvPr>
          <p:cNvSpPr/>
          <p:nvPr/>
        </p:nvSpPr>
        <p:spPr>
          <a:xfrm>
            <a:off x="4674096" y="1005667"/>
            <a:ext cx="3227680" cy="53592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15000"/>
              </a:lnSpc>
            </a:pPr>
            <a:r>
              <a:rPr lang="en-US" sz="2800" b="1" dirty="0">
                <a:solidFill>
                  <a:srgbClr val="FF0000"/>
                </a:solidFill>
                <a:effectLst/>
                <a:latin typeface="Times New Roman" panose="02020603050405020304" pitchFamily="18" charset="0"/>
                <a:ea typeface="Arial" panose="020B0604020202020204" pitchFamily="34" charset="0"/>
              </a:rPr>
              <a:t>LUYỆN TẬP</a:t>
            </a:r>
            <a:endParaRPr lang="en-US" sz="2800" b="1" dirty="0">
              <a:solidFill>
                <a:srgbClr val="FF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92170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1"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barn(inVertical)">
                                      <p:cBhvr>
                                        <p:cTn id="2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27" presetClass="emph" presetSubtype="0" repeatCount="5000" fill="remove" grpId="0" nodeType="clickEffect">
                                  <p:stCondLst>
                                    <p:cond delay="0"/>
                                  </p:stCondLst>
                                  <p:childTnLst>
                                    <p:animClr clrSpc="rgb" dir="cw">
                                      <p:cBhvr override="childStyle">
                                        <p:cTn id="30" dur="250" autoRev="1" fill="remove"/>
                                        <p:tgtEl>
                                          <p:spTgt spid="9"/>
                                        </p:tgtEl>
                                        <p:attrNameLst>
                                          <p:attrName>style.color</p:attrName>
                                        </p:attrNameLst>
                                      </p:cBhvr>
                                      <p:to>
                                        <a:srgbClr val="33CCFF"/>
                                      </p:to>
                                    </p:animClr>
                                    <p:animClr clrSpc="rgb" dir="cw">
                                      <p:cBhvr>
                                        <p:cTn id="31" dur="250" autoRev="1" fill="remove"/>
                                        <p:tgtEl>
                                          <p:spTgt spid="9"/>
                                        </p:tgtEl>
                                        <p:attrNameLst>
                                          <p:attrName>fillcolor</p:attrName>
                                        </p:attrNameLst>
                                      </p:cBhvr>
                                      <p:to>
                                        <a:srgbClr val="33CCFF"/>
                                      </p:to>
                                    </p:animClr>
                                    <p:set>
                                      <p:cBhvr>
                                        <p:cTn id="32" dur="250" autoRev="1" fill="remove"/>
                                        <p:tgtEl>
                                          <p:spTgt spid="9"/>
                                        </p:tgtEl>
                                        <p:attrNameLst>
                                          <p:attrName>fill.type</p:attrName>
                                        </p:attrNameLst>
                                      </p:cBhvr>
                                      <p:to>
                                        <p:strVal val="solid"/>
                                      </p:to>
                                    </p:set>
                                    <p:set>
                                      <p:cBhvr>
                                        <p:cTn id="33" dur="250" autoRev="1" fill="remove"/>
                                        <p:tgtEl>
                                          <p:spTgt spid="9"/>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2" name="correct-answer.wav"/>
                                        </p:tgtEl>
                                      </p:cMediaNode>
                                    </p:audio>
                                  </p:subTnLst>
                                </p:cTn>
                              </p:par>
                              <p:par>
                                <p:cTn id="34" presetID="42" presetClass="entr" presetSubtype="0"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9" grpId="0" animBg="1"/>
      <p:bldP spid="9" grpId="1" animBg="1"/>
      <p:bldP spid="10" grpId="1" animBg="1"/>
      <p:bldP spid="11" grpId="1" animBg="1"/>
      <p:bldP spid="1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319" y="44978"/>
            <a:ext cx="2181299" cy="1856831"/>
          </a:xfrm>
          <a:prstGeom prst="rect">
            <a:avLst/>
          </a:prstGeom>
        </p:spPr>
      </p:pic>
      <p:pic>
        <p:nvPicPr>
          <p:cNvPr id="7" name="Picture 5">
            <a:extLst>
              <a:ext uri="{FF2B5EF4-FFF2-40B4-BE49-F238E27FC236}">
                <a16:creationId xmlns:a16="http://schemas.microsoft.com/office/drawing/2014/main" xmlns="" id="{A2899FD1-6D79-4235-B10E-C896EA439B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063" y="5766266"/>
            <a:ext cx="3860800" cy="1091734"/>
          </a:xfrm>
          <a:prstGeom prst="rect">
            <a:avLst/>
          </a:prstGeom>
        </p:spPr>
      </p:pic>
      <p:sp>
        <p:nvSpPr>
          <p:cNvPr id="8" name="Rectangle 7">
            <a:extLst>
              <a:ext uri="{FF2B5EF4-FFF2-40B4-BE49-F238E27FC236}">
                <a16:creationId xmlns:a16="http://schemas.microsoft.com/office/drawing/2014/main" xmlns="" id="{C224A0A2-47C0-436B-BA35-F4A80A2F7E14}"/>
              </a:ext>
            </a:extLst>
          </p:cNvPr>
          <p:cNvSpPr/>
          <p:nvPr/>
        </p:nvSpPr>
        <p:spPr>
          <a:xfrm>
            <a:off x="2054254" y="2185618"/>
            <a:ext cx="8952600" cy="73025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ct val="115000"/>
              </a:lnSpc>
            </a:pP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3: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Công</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sau</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đây</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công</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áp</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suất</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p>
        </p:txBody>
      </p:sp>
      <p:sp>
        <p:nvSpPr>
          <p:cNvPr id="9" name="Rectangle 8">
            <a:extLst>
              <a:ext uri="{FF2B5EF4-FFF2-40B4-BE49-F238E27FC236}">
                <a16:creationId xmlns:a16="http://schemas.microsoft.com/office/drawing/2014/main" xmlns="" id="{31D9F237-BC35-47CA-AE3D-2906AEF91F57}"/>
              </a:ext>
            </a:extLst>
          </p:cNvPr>
          <p:cNvSpPr/>
          <p:nvPr/>
        </p:nvSpPr>
        <p:spPr>
          <a:xfrm>
            <a:off x="3354792" y="4104109"/>
            <a:ext cx="18288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b="1" dirty="0">
                <a:solidFill>
                  <a:srgbClr val="002060"/>
                </a:solidFill>
                <a:latin typeface="Times New Roman" panose="02020603050405020304" pitchFamily="18" charset="0"/>
                <a:cs typeface="Times New Roman" panose="02020603050405020304" pitchFamily="18" charset="0"/>
              </a:rPr>
              <a:t>A. p = F/S </a:t>
            </a:r>
          </a:p>
        </p:txBody>
      </p:sp>
      <p:sp>
        <p:nvSpPr>
          <p:cNvPr id="10" name="Rectangle 9">
            <a:extLst>
              <a:ext uri="{FF2B5EF4-FFF2-40B4-BE49-F238E27FC236}">
                <a16:creationId xmlns:a16="http://schemas.microsoft.com/office/drawing/2014/main" xmlns="" id="{3B9A1A09-14A5-489A-9BE4-620FA15B571E}"/>
              </a:ext>
            </a:extLst>
          </p:cNvPr>
          <p:cNvSpPr/>
          <p:nvPr/>
        </p:nvSpPr>
        <p:spPr>
          <a:xfrm>
            <a:off x="502818" y="4104109"/>
            <a:ext cx="18288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b="1" dirty="0">
                <a:solidFill>
                  <a:srgbClr val="002060"/>
                </a:solidFill>
                <a:latin typeface="Times New Roman" panose="02020603050405020304" pitchFamily="18" charset="0"/>
                <a:cs typeface="Times New Roman" panose="02020603050405020304" pitchFamily="18" charset="0"/>
              </a:rPr>
              <a:t>A. p = F.S </a:t>
            </a:r>
          </a:p>
        </p:txBody>
      </p:sp>
      <p:sp>
        <p:nvSpPr>
          <p:cNvPr id="11" name="Rectangle 10">
            <a:extLst>
              <a:ext uri="{FF2B5EF4-FFF2-40B4-BE49-F238E27FC236}">
                <a16:creationId xmlns:a16="http://schemas.microsoft.com/office/drawing/2014/main" xmlns="" id="{FFDD793F-B1B3-4C54-989F-9203A93AB395}"/>
              </a:ext>
            </a:extLst>
          </p:cNvPr>
          <p:cNvSpPr/>
          <p:nvPr/>
        </p:nvSpPr>
        <p:spPr>
          <a:xfrm>
            <a:off x="6654834" y="4104109"/>
            <a:ext cx="18288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b="1" dirty="0">
                <a:solidFill>
                  <a:srgbClr val="002060"/>
                </a:solidFill>
                <a:latin typeface="Times New Roman" panose="02020603050405020304" pitchFamily="18" charset="0"/>
                <a:cs typeface="Times New Roman" panose="02020603050405020304" pitchFamily="18" charset="0"/>
              </a:rPr>
              <a:t>C. p = P/S </a:t>
            </a:r>
          </a:p>
        </p:txBody>
      </p:sp>
      <p:pic>
        <p:nvPicPr>
          <p:cNvPr id="12" name="Picture 7">
            <a:extLst>
              <a:ext uri="{FF2B5EF4-FFF2-40B4-BE49-F238E27FC236}">
                <a16:creationId xmlns:a16="http://schemas.microsoft.com/office/drawing/2014/main" xmlns="" id="{025B4C0E-503D-4ECE-89D4-75993C6DEE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229600" y="5766266"/>
            <a:ext cx="3962400" cy="1091733"/>
          </a:xfrm>
          <a:prstGeom prst="rect">
            <a:avLst/>
          </a:prstGeom>
        </p:spPr>
      </p:pic>
      <p:pic>
        <p:nvPicPr>
          <p:cNvPr id="13" name="Picture 12">
            <a:hlinkClick r:id="rId7" action="ppaction://hlinksldjump"/>
            <a:extLst>
              <a:ext uri="{FF2B5EF4-FFF2-40B4-BE49-F238E27FC236}">
                <a16:creationId xmlns:a16="http://schemas.microsoft.com/office/drawing/2014/main" xmlns="" id="{1D9B4549-F236-4974-A381-7A955D6DE7DB}"/>
              </a:ext>
            </a:extLst>
          </p:cNvPr>
          <p:cNvPicPr>
            <a:picLocks noChangeAspect="1"/>
          </p:cNvPicPr>
          <p:nvPr/>
        </p:nvPicPr>
        <p:blipFill>
          <a:blip r:embed="rId8"/>
          <a:stretch>
            <a:fillRect/>
          </a:stretch>
        </p:blipFill>
        <p:spPr>
          <a:xfrm>
            <a:off x="5535783" y="5840662"/>
            <a:ext cx="994771" cy="1041400"/>
          </a:xfrm>
          <a:prstGeom prst="rect">
            <a:avLst/>
          </a:prstGeom>
        </p:spPr>
      </p:pic>
      <p:pic>
        <p:nvPicPr>
          <p:cNvPr id="2052" name="Picture 4" descr="Download Tick And Cross Clipart Check Mark Clip Art Cross, Logo, Plant,  Face Transparent Png – Pngset.com">
            <a:extLst>
              <a:ext uri="{FF2B5EF4-FFF2-40B4-BE49-F238E27FC236}">
                <a16:creationId xmlns:a16="http://schemas.microsoft.com/office/drawing/2014/main" xmlns="" id="{6C296559-3038-4D13-9EDA-81E7EE9F2483}"/>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5000" r="46700">
                        <a14:foregroundMark x1="46700" y1="50588" x2="46700" y2="50588"/>
                        <a14:foregroundMark x1="28800" y1="51569" x2="28800" y2="51569"/>
                        <a14:foregroundMark x1="36100" y1="24314" x2="21500" y2="84706"/>
                        <a14:foregroundMark x1="21500" y1="84706" x2="21700" y2="83333"/>
                        <a14:foregroundMark x1="11100" y1="42157" x2="27700" y2="68431"/>
                        <a14:foregroundMark x1="27700" y1="68431" x2="28200" y2="41176"/>
                        <a14:foregroundMark x1="28200" y1="41176" x2="17400" y2="62549"/>
                        <a14:foregroundMark x1="17400" y1="62549" x2="28700" y2="56667"/>
                        <a14:foregroundMark x1="28700" y1="56667" x2="23000" y2="56863"/>
                        <a14:foregroundMark x1="23000" y1="56863" x2="34700" y2="48431"/>
                        <a14:foregroundMark x1="34700" y1="48431" x2="29500" y2="59608"/>
                        <a14:foregroundMark x1="13100" y1="51569" x2="22200" y2="48235"/>
                        <a14:foregroundMark x1="35900" y1="30784" x2="39900" y2="37255"/>
                        <a14:foregroundMark x1="38100" y1="26863" x2="37600" y2="47059"/>
                        <a14:foregroundMark x1="27800" y1="72941" x2="30300" y2="64902"/>
                      </a14:backgroundRemoval>
                    </a14:imgEffect>
                  </a14:imgLayer>
                </a14:imgProps>
              </a:ext>
              <a:ext uri="{28A0092B-C50C-407E-A947-70E740481C1C}">
                <a14:useLocalDpi xmlns:a14="http://schemas.microsoft.com/office/drawing/2010/main" val="0"/>
              </a:ext>
            </a:extLst>
          </a:blip>
          <a:srcRect r="50000"/>
          <a:stretch/>
        </p:blipFill>
        <p:spPr bwMode="auto">
          <a:xfrm>
            <a:off x="3127626" y="3863461"/>
            <a:ext cx="715931" cy="7302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7E1D263F-A685-E1E8-38B6-B27D04EFDA17}"/>
              </a:ext>
            </a:extLst>
          </p:cNvPr>
          <p:cNvSpPr/>
          <p:nvPr/>
        </p:nvSpPr>
        <p:spPr>
          <a:xfrm>
            <a:off x="9582495" y="4104109"/>
            <a:ext cx="18288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b="1" dirty="0">
                <a:solidFill>
                  <a:srgbClr val="002060"/>
                </a:solidFill>
                <a:latin typeface="Times New Roman" panose="02020603050405020304" pitchFamily="18" charset="0"/>
                <a:cs typeface="Times New Roman" panose="02020603050405020304" pitchFamily="18" charset="0"/>
              </a:rPr>
              <a:t>D. p = </a:t>
            </a:r>
            <a:r>
              <a:rPr lang="en-US" sz="2800" b="1" dirty="0" err="1">
                <a:solidFill>
                  <a:srgbClr val="002060"/>
                </a:solidFill>
                <a:latin typeface="Times New Roman" panose="02020603050405020304" pitchFamily="18" charset="0"/>
                <a:cs typeface="Times New Roman" panose="02020603050405020304" pitchFamily="18" charset="0"/>
              </a:rPr>
              <a:t>d.V</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762D5F2A-A8BB-4DD7-8517-B0A1D06D4890}"/>
              </a:ext>
            </a:extLst>
          </p:cNvPr>
          <p:cNvSpPr/>
          <p:nvPr/>
        </p:nvSpPr>
        <p:spPr>
          <a:xfrm>
            <a:off x="4674096" y="1005667"/>
            <a:ext cx="3227680" cy="53592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15000"/>
              </a:lnSpc>
            </a:pPr>
            <a:r>
              <a:rPr lang="en-US" sz="2800" b="1" dirty="0">
                <a:solidFill>
                  <a:srgbClr val="FF0000"/>
                </a:solidFill>
                <a:effectLst/>
                <a:latin typeface="Times New Roman" panose="02020603050405020304" pitchFamily="18" charset="0"/>
                <a:ea typeface="Arial" panose="020B0604020202020204" pitchFamily="34" charset="0"/>
              </a:rPr>
              <a:t>LUYỆN TẬP</a:t>
            </a:r>
            <a:endParaRPr lang="en-US" sz="2800" b="1" dirty="0">
              <a:solidFill>
                <a:srgbClr val="FF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90175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1"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barn(inVertical)">
                                      <p:cBhvr>
                                        <p:cTn id="2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42" presetClass="entr" presetSubtype="0" fill="hold" nodeType="withEffect">
                                  <p:stCondLst>
                                    <p:cond delay="10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9" grpId="1" animBg="1"/>
      <p:bldP spid="10" grpId="1" animBg="1"/>
      <p:bldP spid="11" grpId="1" animBg="1"/>
      <p:bldP spid="1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3173" y="147422"/>
            <a:ext cx="2646011" cy="2252417"/>
          </a:xfrm>
          <a:prstGeom prst="rect">
            <a:avLst/>
          </a:prstGeom>
        </p:spPr>
      </p:pic>
      <p:pic>
        <p:nvPicPr>
          <p:cNvPr id="7" name="Picture 5">
            <a:extLst>
              <a:ext uri="{FF2B5EF4-FFF2-40B4-BE49-F238E27FC236}">
                <a16:creationId xmlns:a16="http://schemas.microsoft.com/office/drawing/2014/main" xmlns="" id="{A2899FD1-6D79-4235-B10E-C896EA439B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063" y="5766266"/>
            <a:ext cx="3860800" cy="1091734"/>
          </a:xfrm>
          <a:prstGeom prst="rect">
            <a:avLst/>
          </a:prstGeom>
        </p:spPr>
      </p:pic>
      <p:sp>
        <p:nvSpPr>
          <p:cNvPr id="8" name="Rectangle 7">
            <a:extLst>
              <a:ext uri="{FF2B5EF4-FFF2-40B4-BE49-F238E27FC236}">
                <a16:creationId xmlns:a16="http://schemas.microsoft.com/office/drawing/2014/main" xmlns="" id="{C224A0A2-47C0-436B-BA35-F4A80A2F7E14}"/>
              </a:ext>
            </a:extLst>
          </p:cNvPr>
          <p:cNvSpPr/>
          <p:nvPr/>
        </p:nvSpPr>
        <p:spPr>
          <a:xfrm>
            <a:off x="3987109" y="1932101"/>
            <a:ext cx="4601654" cy="431167"/>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ct val="115000"/>
              </a:lnSpc>
            </a:pPr>
            <a:endPar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pP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4: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Áp</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lực</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p>
          <a:p>
            <a:pPr algn="ctr">
              <a:lnSpc>
                <a:spcPct val="115000"/>
              </a:lnSpc>
            </a:pP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xmlns="" id="{31D9F237-BC35-47CA-AE3D-2906AEF91F57}"/>
              </a:ext>
            </a:extLst>
          </p:cNvPr>
          <p:cNvSpPr/>
          <p:nvPr/>
        </p:nvSpPr>
        <p:spPr>
          <a:xfrm>
            <a:off x="7121914" y="4775350"/>
            <a:ext cx="45720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defTabSz="609630"/>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Lực</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ép</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phương</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vuông</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góc</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bị</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ép</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3B9A1A09-14A5-489A-9BE4-620FA15B571E}"/>
              </a:ext>
            </a:extLst>
          </p:cNvPr>
          <p:cNvSpPr/>
          <p:nvPr/>
        </p:nvSpPr>
        <p:spPr>
          <a:xfrm>
            <a:off x="673318" y="3172201"/>
            <a:ext cx="45720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defTabSz="609630"/>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Lực</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ép</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phương</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trùng</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bị</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ép</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p>
        </p:txBody>
      </p:sp>
      <p:sp>
        <p:nvSpPr>
          <p:cNvPr id="11" name="Rectangle 10">
            <a:extLst>
              <a:ext uri="{FF2B5EF4-FFF2-40B4-BE49-F238E27FC236}">
                <a16:creationId xmlns:a16="http://schemas.microsoft.com/office/drawing/2014/main" xmlns="" id="{FFDD793F-B1B3-4C54-989F-9203A93AB395}"/>
              </a:ext>
            </a:extLst>
          </p:cNvPr>
          <p:cNvSpPr/>
          <p:nvPr/>
        </p:nvSpPr>
        <p:spPr>
          <a:xfrm>
            <a:off x="632236" y="4775350"/>
            <a:ext cx="45720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defTabSz="609630"/>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Lực</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ép</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phương</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song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song</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bị</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ép</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p>
        </p:txBody>
      </p:sp>
      <p:pic>
        <p:nvPicPr>
          <p:cNvPr id="12" name="Picture 7">
            <a:extLst>
              <a:ext uri="{FF2B5EF4-FFF2-40B4-BE49-F238E27FC236}">
                <a16:creationId xmlns:a16="http://schemas.microsoft.com/office/drawing/2014/main" xmlns="" id="{025B4C0E-503D-4ECE-89D4-75993C6DEE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229600" y="5766266"/>
            <a:ext cx="3962400" cy="1091733"/>
          </a:xfrm>
          <a:prstGeom prst="rect">
            <a:avLst/>
          </a:prstGeom>
        </p:spPr>
      </p:pic>
      <p:pic>
        <p:nvPicPr>
          <p:cNvPr id="13" name="Picture 12">
            <a:hlinkClick r:id="rId7" action="ppaction://hlinksldjump"/>
            <a:extLst>
              <a:ext uri="{FF2B5EF4-FFF2-40B4-BE49-F238E27FC236}">
                <a16:creationId xmlns:a16="http://schemas.microsoft.com/office/drawing/2014/main" xmlns="" id="{1D9B4549-F236-4974-A381-7A955D6DE7DB}"/>
              </a:ext>
            </a:extLst>
          </p:cNvPr>
          <p:cNvPicPr>
            <a:picLocks noChangeAspect="1"/>
          </p:cNvPicPr>
          <p:nvPr/>
        </p:nvPicPr>
        <p:blipFill>
          <a:blip r:embed="rId8"/>
          <a:stretch>
            <a:fillRect/>
          </a:stretch>
        </p:blipFill>
        <p:spPr>
          <a:xfrm>
            <a:off x="5535783" y="5840662"/>
            <a:ext cx="994771" cy="1041400"/>
          </a:xfrm>
          <a:prstGeom prst="rect">
            <a:avLst/>
          </a:prstGeom>
        </p:spPr>
      </p:pic>
      <p:pic>
        <p:nvPicPr>
          <p:cNvPr id="2052" name="Picture 4" descr="Download Tick And Cross Clipart Check Mark Clip Art Cross, Logo, Plant,  Face Transparent Png – Pngset.com">
            <a:extLst>
              <a:ext uri="{FF2B5EF4-FFF2-40B4-BE49-F238E27FC236}">
                <a16:creationId xmlns:a16="http://schemas.microsoft.com/office/drawing/2014/main" xmlns="" id="{6C296559-3038-4D13-9EDA-81E7EE9F2483}"/>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5000" r="46700">
                        <a14:foregroundMark x1="46700" y1="50588" x2="46700" y2="50588"/>
                        <a14:foregroundMark x1="28800" y1="51569" x2="28800" y2="51569"/>
                        <a14:foregroundMark x1="36100" y1="24314" x2="21500" y2="84706"/>
                        <a14:foregroundMark x1="21500" y1="84706" x2="21700" y2="83333"/>
                        <a14:foregroundMark x1="11100" y1="42157" x2="27700" y2="68431"/>
                        <a14:foregroundMark x1="27700" y1="68431" x2="28200" y2="41176"/>
                        <a14:foregroundMark x1="28200" y1="41176" x2="17400" y2="62549"/>
                        <a14:foregroundMark x1="17400" y1="62549" x2="28700" y2="56667"/>
                        <a14:foregroundMark x1="28700" y1="56667" x2="23000" y2="56863"/>
                        <a14:foregroundMark x1="23000" y1="56863" x2="34700" y2="48431"/>
                        <a14:foregroundMark x1="34700" y1="48431" x2="29500" y2="59608"/>
                        <a14:foregroundMark x1="13100" y1="51569" x2="22200" y2="48235"/>
                        <a14:foregroundMark x1="35900" y1="30784" x2="39900" y2="37255"/>
                        <a14:foregroundMark x1="38100" y1="26863" x2="37600" y2="47059"/>
                        <a14:foregroundMark x1="27800" y1="72941" x2="30300" y2="64902"/>
                      </a14:backgroundRemoval>
                    </a14:imgEffect>
                  </a14:imgLayer>
                </a14:imgProps>
              </a:ext>
              <a:ext uri="{28A0092B-C50C-407E-A947-70E740481C1C}">
                <a14:useLocalDpi xmlns:a14="http://schemas.microsoft.com/office/drawing/2010/main" val="0"/>
              </a:ext>
            </a:extLst>
          </a:blip>
          <a:srcRect r="50000"/>
          <a:stretch/>
        </p:blipFill>
        <p:spPr bwMode="auto">
          <a:xfrm>
            <a:off x="6800411" y="4534702"/>
            <a:ext cx="715931" cy="730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17B72430-C2DF-B8A2-F889-DEB1936BA75C}"/>
              </a:ext>
            </a:extLst>
          </p:cNvPr>
          <p:cNvSpPr/>
          <p:nvPr/>
        </p:nvSpPr>
        <p:spPr>
          <a:xfrm>
            <a:off x="7124143" y="3172201"/>
            <a:ext cx="45720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defTabSz="609630"/>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Lực</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ép</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phương</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tạo</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bị</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ép</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một</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góc</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bất</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kì</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p>
        </p:txBody>
      </p:sp>
      <p:sp>
        <p:nvSpPr>
          <p:cNvPr id="18" name="Rectangle 17">
            <a:extLst>
              <a:ext uri="{FF2B5EF4-FFF2-40B4-BE49-F238E27FC236}">
                <a16:creationId xmlns:a16="http://schemas.microsoft.com/office/drawing/2014/main" xmlns="" id="{16AAE776-E376-40C0-8862-0CC24A6A6CD5}"/>
              </a:ext>
            </a:extLst>
          </p:cNvPr>
          <p:cNvSpPr/>
          <p:nvPr/>
        </p:nvSpPr>
        <p:spPr>
          <a:xfrm>
            <a:off x="4674096" y="1005667"/>
            <a:ext cx="3227680" cy="53592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15000"/>
              </a:lnSpc>
            </a:pPr>
            <a:r>
              <a:rPr lang="en-US" sz="2800" b="1" dirty="0">
                <a:solidFill>
                  <a:srgbClr val="FF0000"/>
                </a:solidFill>
                <a:effectLst/>
                <a:latin typeface="Times New Roman" panose="02020603050405020304" pitchFamily="18" charset="0"/>
                <a:ea typeface="Arial" panose="020B0604020202020204" pitchFamily="34" charset="0"/>
              </a:rPr>
              <a:t>LUYỆN TẬP</a:t>
            </a:r>
            <a:endParaRPr lang="en-US" sz="2800" b="1" dirty="0">
              <a:solidFill>
                <a:srgbClr val="FF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8019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grpId="1"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barn(inVertical)">
                                      <p:cBhvr>
                                        <p:cTn id="2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42" presetClass="entr" presetSubtype="0" fill="hold" nodeType="withEffect">
                                  <p:stCondLst>
                                    <p:cond delay="10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9" grpId="1" animBg="1"/>
      <p:bldP spid="10" grpId="1" animBg="1"/>
      <p:bldP spid="11" grpId="1"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0504"/>
            <a:ext cx="1663128" cy="1415738"/>
          </a:xfrm>
          <a:prstGeom prst="rect">
            <a:avLst/>
          </a:prstGeom>
        </p:spPr>
      </p:pic>
      <p:pic>
        <p:nvPicPr>
          <p:cNvPr id="7" name="Picture 5">
            <a:extLst>
              <a:ext uri="{FF2B5EF4-FFF2-40B4-BE49-F238E27FC236}">
                <a16:creationId xmlns:a16="http://schemas.microsoft.com/office/drawing/2014/main" xmlns="" id="{A2899FD1-6D79-4235-B10E-C896EA439B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063" y="5766266"/>
            <a:ext cx="3860800" cy="1091734"/>
          </a:xfrm>
          <a:prstGeom prst="rect">
            <a:avLst/>
          </a:prstGeom>
        </p:spPr>
      </p:pic>
      <p:sp>
        <p:nvSpPr>
          <p:cNvPr id="8" name="Rectangle 7">
            <a:extLst>
              <a:ext uri="{FF2B5EF4-FFF2-40B4-BE49-F238E27FC236}">
                <a16:creationId xmlns:a16="http://schemas.microsoft.com/office/drawing/2014/main" xmlns="" id="{C224A0A2-47C0-436B-BA35-F4A80A2F7E14}"/>
              </a:ext>
            </a:extLst>
          </p:cNvPr>
          <p:cNvSpPr/>
          <p:nvPr/>
        </p:nvSpPr>
        <p:spPr>
          <a:xfrm>
            <a:off x="515656" y="1593144"/>
            <a:ext cx="11272603" cy="1091733"/>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ct val="115000"/>
              </a:lnSpc>
            </a:pPr>
            <a:r>
              <a:rPr lang="en-US" sz="2800" b="1" dirty="0" err="1">
                <a:solidFill>
                  <a:srgbClr val="FF0000"/>
                </a:solidFill>
                <a:effectLst/>
                <a:latin typeface="Times New Roman" panose="02020603050405020304" pitchFamily="18" charset="0"/>
                <a:ea typeface="Arial" panose="020B0604020202020204" pitchFamily="34" charset="0"/>
              </a:rPr>
              <a:t>Câu</a:t>
            </a:r>
            <a:r>
              <a:rPr lang="en-US" sz="2800" b="1" dirty="0">
                <a:solidFill>
                  <a:srgbClr val="FF0000"/>
                </a:solidFill>
                <a:effectLst/>
                <a:latin typeface="Times New Roman" panose="02020603050405020304" pitchFamily="18" charset="0"/>
                <a:ea typeface="Arial" panose="020B0604020202020204" pitchFamily="34" charset="0"/>
              </a:rPr>
              <a:t> 5: Khi </a:t>
            </a:r>
            <a:r>
              <a:rPr lang="en-US" sz="2800" b="1" dirty="0" err="1">
                <a:solidFill>
                  <a:srgbClr val="FF0000"/>
                </a:solidFill>
                <a:effectLst/>
                <a:latin typeface="Times New Roman" panose="02020603050405020304" pitchFamily="18" charset="0"/>
                <a:ea typeface="Arial" panose="020B0604020202020204" pitchFamily="34" charset="0"/>
              </a:rPr>
              <a:t>đóng</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đinh</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vào</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tường</a:t>
            </a:r>
            <a:r>
              <a:rPr lang="en-US" sz="2800" b="1" dirty="0">
                <a:solidFill>
                  <a:srgbClr val="FF0000"/>
                </a:solidFill>
                <a:effectLst/>
                <a:latin typeface="Times New Roman" panose="02020603050405020304" pitchFamily="18" charset="0"/>
                <a:ea typeface="Arial" panose="020B0604020202020204" pitchFamily="34" charset="0"/>
              </a:rPr>
              <a:t> ta </a:t>
            </a:r>
            <a:r>
              <a:rPr lang="en-US" sz="2800" b="1" dirty="0" err="1">
                <a:solidFill>
                  <a:srgbClr val="FF0000"/>
                </a:solidFill>
                <a:effectLst/>
                <a:latin typeface="Times New Roman" panose="02020603050405020304" pitchFamily="18" charset="0"/>
                <a:ea typeface="Arial" panose="020B0604020202020204" pitchFamily="34" charset="0"/>
              </a:rPr>
              <a:t>thường</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đóng</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mũi</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đinh</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vào</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tường</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mà</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không</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đóng</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mũ</a:t>
            </a:r>
            <a:r>
              <a:rPr lang="en-US" sz="2800" b="1" dirty="0">
                <a:solidFill>
                  <a:srgbClr val="FF0000"/>
                </a:solidFill>
                <a:effectLst/>
                <a:latin typeface="Times New Roman" panose="02020603050405020304" pitchFamily="18" charset="0"/>
                <a:ea typeface="Arial" panose="020B0604020202020204" pitchFamily="34" charset="0"/>
              </a:rPr>
              <a:t> (tai) </a:t>
            </a:r>
            <a:r>
              <a:rPr lang="en-US" sz="2800" b="1" dirty="0" err="1">
                <a:solidFill>
                  <a:srgbClr val="FF0000"/>
                </a:solidFill>
                <a:effectLst/>
                <a:latin typeface="Times New Roman" panose="02020603050405020304" pitchFamily="18" charset="0"/>
                <a:ea typeface="Arial" panose="020B0604020202020204" pitchFamily="34" charset="0"/>
              </a:rPr>
              <a:t>đinh</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vào</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Tại</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sao</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vậy</a:t>
            </a:r>
            <a:r>
              <a:rPr lang="en-US" sz="2800" b="1" dirty="0">
                <a:solidFill>
                  <a:srgbClr val="FF0000"/>
                </a:solidFill>
                <a:effectLst/>
                <a:latin typeface="Times New Roman" panose="02020603050405020304" pitchFamily="18" charset="0"/>
                <a:ea typeface="Arial" panose="020B0604020202020204" pitchFamily="34" charset="0"/>
              </a:rPr>
              <a:t>?</a:t>
            </a:r>
            <a:endParaRPr lang="en-US" sz="2800" b="1" dirty="0">
              <a:solidFill>
                <a:srgbClr val="FF0000"/>
              </a:solidFill>
              <a:effectLst/>
              <a:latin typeface="Arial" panose="020B0604020202020204" pitchFamily="34" charset="0"/>
              <a:ea typeface="Arial" panose="020B0604020202020204" pitchFamily="34" charset="0"/>
            </a:endParaRPr>
          </a:p>
        </p:txBody>
      </p:sp>
      <p:sp>
        <p:nvSpPr>
          <p:cNvPr id="9" name="Rectangle 8">
            <a:extLst>
              <a:ext uri="{FF2B5EF4-FFF2-40B4-BE49-F238E27FC236}">
                <a16:creationId xmlns:a16="http://schemas.microsoft.com/office/drawing/2014/main" xmlns="" id="{31D9F237-BC35-47CA-AE3D-2906AEF91F57}"/>
              </a:ext>
            </a:extLst>
          </p:cNvPr>
          <p:cNvSpPr/>
          <p:nvPr/>
        </p:nvSpPr>
        <p:spPr>
          <a:xfrm>
            <a:off x="515655" y="4855323"/>
            <a:ext cx="5135397" cy="155448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defTabSz="609630"/>
            <a:r>
              <a:rPr lang="en-US" sz="2800" b="1" dirty="0">
                <a:solidFill>
                  <a:srgbClr val="002060"/>
                </a:solidFill>
                <a:latin typeface="Times New Roman" panose="02020603050405020304" pitchFamily="18" charset="0"/>
                <a:cs typeface="Times New Roman" panose="02020603050405020304" pitchFamily="18" charset="0"/>
              </a:rPr>
              <a:t>B. </a:t>
            </a:r>
            <a:r>
              <a:rPr lang="en-US" sz="2800" b="1" dirty="0" err="1">
                <a:solidFill>
                  <a:srgbClr val="002060"/>
                </a:solidFill>
                <a:latin typeface="Times New Roman" panose="02020603050405020304" pitchFamily="18" charset="0"/>
                <a:cs typeface="Times New Roman" panose="02020603050405020304" pitchFamily="18" charset="0"/>
              </a:rPr>
              <a:t>Mũi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diện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nhỏ</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áp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lực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thì</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gây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áp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suất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lớn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dễ</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hơn</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3B9A1A09-14A5-489A-9BE4-620FA15B571E}"/>
              </a:ext>
            </a:extLst>
          </p:cNvPr>
          <p:cNvSpPr/>
          <p:nvPr/>
        </p:nvSpPr>
        <p:spPr>
          <a:xfrm>
            <a:off x="517885" y="2922788"/>
            <a:ext cx="5135398" cy="155448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defTabSz="609630"/>
            <a:r>
              <a:rPr lang="en-US" sz="2800" b="1" dirty="0">
                <a:solidFill>
                  <a:srgbClr val="002060"/>
                </a:solidFill>
                <a:latin typeface="Times New Roman" panose="02020603050405020304" pitchFamily="18" charset="0"/>
                <a:cs typeface="Times New Roman" panose="02020603050405020304" pitchFamily="18" charset="0"/>
              </a:rPr>
              <a:t>A. </a:t>
            </a:r>
            <a:r>
              <a:rPr lang="en-US" sz="2800" b="1" dirty="0" err="1">
                <a:solidFill>
                  <a:srgbClr val="002060"/>
                </a:solidFill>
                <a:latin typeface="Times New Roman" panose="02020603050405020304" pitchFamily="18" charset="0"/>
                <a:cs typeface="Times New Roman" panose="02020603050405020304" pitchFamily="18" charset="0"/>
              </a:rPr>
              <a:t>Đóng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mũi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tường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tăng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áp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lực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dụng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dễ</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hơn</a:t>
            </a:r>
            <a:r>
              <a:rPr lang="en-US" sz="2800" b="1" dirty="0">
                <a:solidFill>
                  <a:srgbClr val="002060"/>
                </a:solidFill>
                <a:latin typeface="Times New Roman" panose="02020603050405020304" pitchFamily="18" charset="0"/>
                <a:cs typeface="Times New Roman" panose="02020603050405020304" pitchFamily="18" charset="0"/>
              </a:rPr>
              <a:t>.</a:t>
            </a:r>
          </a:p>
        </p:txBody>
      </p:sp>
      <p:pic>
        <p:nvPicPr>
          <p:cNvPr id="12" name="Picture 7">
            <a:extLst>
              <a:ext uri="{FF2B5EF4-FFF2-40B4-BE49-F238E27FC236}">
                <a16:creationId xmlns:a16="http://schemas.microsoft.com/office/drawing/2014/main" xmlns="" id="{025B4C0E-503D-4ECE-89D4-75993C6DEE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229600" y="5766266"/>
            <a:ext cx="3962400" cy="1091733"/>
          </a:xfrm>
          <a:prstGeom prst="rect">
            <a:avLst/>
          </a:prstGeom>
        </p:spPr>
      </p:pic>
      <p:sp>
        <p:nvSpPr>
          <p:cNvPr id="11" name="Rectangle 10">
            <a:extLst>
              <a:ext uri="{FF2B5EF4-FFF2-40B4-BE49-F238E27FC236}">
                <a16:creationId xmlns:a16="http://schemas.microsoft.com/office/drawing/2014/main" xmlns="" id="{FFDD793F-B1B3-4C54-989F-9203A93AB395}"/>
              </a:ext>
            </a:extLst>
          </p:cNvPr>
          <p:cNvSpPr/>
          <p:nvPr/>
        </p:nvSpPr>
        <p:spPr>
          <a:xfrm>
            <a:off x="6538718" y="4855323"/>
            <a:ext cx="4973881" cy="155448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a:r>
              <a:rPr lang="en-US" sz="2800" b="1" dirty="0">
                <a:solidFill>
                  <a:srgbClr val="002060"/>
                </a:solidFill>
                <a:latin typeface="Times New Roman" panose="02020603050405020304" pitchFamily="18" charset="0"/>
                <a:cs typeface="Times New Roman" panose="02020603050405020304" pitchFamily="18" charset="0"/>
              </a:rPr>
              <a:t>D. </a:t>
            </a:r>
            <a:r>
              <a:rPr lang="en-US" sz="2800" b="1" dirty="0" err="1">
                <a:solidFill>
                  <a:srgbClr val="002060"/>
                </a:solidFill>
                <a:latin typeface="Times New Roman" panose="02020603050405020304" pitchFamily="18" charset="0"/>
                <a:cs typeface="Times New Roman" panose="02020603050405020304" pitchFamily="18" charset="0"/>
              </a:rPr>
              <a:t>Đóng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mũi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tường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do </a:t>
            </a:r>
            <a:r>
              <a:rPr lang="en-US" sz="2800" b="1" dirty="0" err="1">
                <a:solidFill>
                  <a:srgbClr val="002060"/>
                </a:solidFill>
                <a:latin typeface="Times New Roman" panose="02020603050405020304" pitchFamily="18" charset="0"/>
                <a:cs typeface="Times New Roman" panose="02020603050405020304" pitchFamily="18" charset="0"/>
              </a:rPr>
              <a:t>thói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quen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còn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đóng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đầu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cũng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a:t>
            </a:r>
          </a:p>
        </p:txBody>
      </p:sp>
      <p:pic>
        <p:nvPicPr>
          <p:cNvPr id="13" name="Picture 12">
            <a:hlinkClick r:id="rId7" action="ppaction://hlinksldjump"/>
            <a:extLst>
              <a:ext uri="{FF2B5EF4-FFF2-40B4-BE49-F238E27FC236}">
                <a16:creationId xmlns:a16="http://schemas.microsoft.com/office/drawing/2014/main" xmlns="" id="{1D9B4549-F236-4974-A381-7A955D6DE7DB}"/>
              </a:ext>
            </a:extLst>
          </p:cNvPr>
          <p:cNvPicPr>
            <a:picLocks noChangeAspect="1"/>
          </p:cNvPicPr>
          <p:nvPr/>
        </p:nvPicPr>
        <p:blipFill>
          <a:blip r:embed="rId8"/>
          <a:stretch>
            <a:fillRect/>
          </a:stretch>
        </p:blipFill>
        <p:spPr>
          <a:xfrm>
            <a:off x="5535783" y="5840662"/>
            <a:ext cx="994771" cy="1041400"/>
          </a:xfrm>
          <a:prstGeom prst="rect">
            <a:avLst/>
          </a:prstGeom>
        </p:spPr>
      </p:pic>
      <p:pic>
        <p:nvPicPr>
          <p:cNvPr id="2052" name="Picture 4" descr="Download Tick And Cross Clipart Check Mark Clip Art Cross, Logo, Plant,  Face Transparent Png – Pngset.com">
            <a:extLst>
              <a:ext uri="{FF2B5EF4-FFF2-40B4-BE49-F238E27FC236}">
                <a16:creationId xmlns:a16="http://schemas.microsoft.com/office/drawing/2014/main" xmlns="" id="{6C296559-3038-4D13-9EDA-81E7EE9F2483}"/>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5000" r="46700">
                        <a14:foregroundMark x1="46700" y1="50588" x2="46700" y2="50588"/>
                        <a14:foregroundMark x1="28800" y1="51569" x2="28800" y2="51569"/>
                        <a14:foregroundMark x1="36100" y1="24314" x2="21500" y2="84706"/>
                        <a14:foregroundMark x1="21500" y1="84706" x2="21700" y2="83333"/>
                        <a14:foregroundMark x1="11100" y1="42157" x2="27700" y2="68431"/>
                        <a14:foregroundMark x1="27700" y1="68431" x2="28200" y2="41176"/>
                        <a14:foregroundMark x1="28200" y1="41176" x2="17400" y2="62549"/>
                        <a14:foregroundMark x1="17400" y1="62549" x2="28700" y2="56667"/>
                        <a14:foregroundMark x1="28700" y1="56667" x2="23000" y2="56863"/>
                        <a14:foregroundMark x1="23000" y1="56863" x2="34700" y2="48431"/>
                        <a14:foregroundMark x1="34700" y1="48431" x2="29500" y2="59608"/>
                        <a14:foregroundMark x1="13100" y1="51569" x2="22200" y2="48235"/>
                        <a14:foregroundMark x1="35900" y1="30784" x2="39900" y2="37255"/>
                        <a14:foregroundMark x1="38100" y1="26863" x2="37600" y2="47059"/>
                        <a14:foregroundMark x1="27800" y1="72941" x2="30300" y2="64902"/>
                      </a14:backgroundRemoval>
                    </a14:imgEffect>
                  </a14:imgLayer>
                </a14:imgProps>
              </a:ext>
              <a:ext uri="{28A0092B-C50C-407E-A947-70E740481C1C}">
                <a14:useLocalDpi xmlns:a14="http://schemas.microsoft.com/office/drawing/2010/main" val="0"/>
              </a:ext>
            </a:extLst>
          </a:blip>
          <a:srcRect r="50000"/>
          <a:stretch/>
        </p:blipFill>
        <p:spPr bwMode="auto">
          <a:xfrm>
            <a:off x="288491" y="4614675"/>
            <a:ext cx="715931" cy="730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B93984E-7022-7DBF-5D62-2D1EBB173C0A}"/>
              </a:ext>
            </a:extLst>
          </p:cNvPr>
          <p:cNvSpPr/>
          <p:nvPr/>
        </p:nvSpPr>
        <p:spPr>
          <a:xfrm>
            <a:off x="6495394" y="2922788"/>
            <a:ext cx="5060529" cy="155448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a:r>
              <a:rPr lang="en-US" sz="2800" b="1" dirty="0">
                <a:solidFill>
                  <a:srgbClr val="002060"/>
                </a:solidFill>
                <a:latin typeface="Times New Roman" panose="02020603050405020304" pitchFamily="18" charset="0"/>
                <a:cs typeface="Times New Roman" panose="02020603050405020304" pitchFamily="18" charset="0"/>
              </a:rPr>
              <a:t>C. </a:t>
            </a:r>
            <a:r>
              <a:rPr lang="en-US" sz="2800" b="1" dirty="0" err="1">
                <a:solidFill>
                  <a:srgbClr val="002060"/>
                </a:solidFill>
                <a:latin typeface="Times New Roman" panose="02020603050405020304" pitchFamily="18" charset="0"/>
                <a:cs typeface="Times New Roman" panose="02020603050405020304" pitchFamily="18" charset="0"/>
              </a:rPr>
              <a:t>Mũ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diện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lớn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áp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lực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nhỏ</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vì</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vậy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hơn</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xmlns="" id="{1E35505C-FE0E-4A16-BA2A-57F5F1AD81DC}"/>
              </a:ext>
            </a:extLst>
          </p:cNvPr>
          <p:cNvSpPr/>
          <p:nvPr/>
        </p:nvSpPr>
        <p:spPr>
          <a:xfrm>
            <a:off x="4734057" y="843639"/>
            <a:ext cx="3227680" cy="53592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15000"/>
              </a:lnSpc>
            </a:pPr>
            <a:r>
              <a:rPr lang="en-US" sz="2800" b="1" dirty="0">
                <a:solidFill>
                  <a:srgbClr val="FF0000"/>
                </a:solidFill>
                <a:effectLst/>
                <a:latin typeface="Times New Roman" panose="02020603050405020304" pitchFamily="18" charset="0"/>
                <a:ea typeface="Arial" panose="020B0604020202020204" pitchFamily="34" charset="0"/>
              </a:rPr>
              <a:t>LUYỆN TẬP</a:t>
            </a:r>
            <a:endParaRPr lang="en-US" sz="2800" b="1" dirty="0">
              <a:solidFill>
                <a:srgbClr val="FF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99376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grpId="1"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barn(inVertical)">
                                      <p:cBhvr>
                                        <p:cTn id="2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42" presetClass="entr" presetSubtype="0" fill="hold" nodeType="withEffect">
                                  <p:stCondLst>
                                    <p:cond delay="10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9" grpId="1" animBg="1"/>
      <p:bldP spid="10" grpId="1" animBg="1"/>
      <p:bldP spid="11" grpId="1" animBg="1"/>
      <p:bldP spid="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104" y="0"/>
            <a:ext cx="2027922" cy="1726269"/>
          </a:xfrm>
          <a:prstGeom prst="rect">
            <a:avLst/>
          </a:prstGeom>
        </p:spPr>
      </p:pic>
      <p:pic>
        <p:nvPicPr>
          <p:cNvPr id="7" name="Picture 5">
            <a:extLst>
              <a:ext uri="{FF2B5EF4-FFF2-40B4-BE49-F238E27FC236}">
                <a16:creationId xmlns:a16="http://schemas.microsoft.com/office/drawing/2014/main" xmlns="" id="{A2899FD1-6D79-4235-B10E-C896EA439B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063" y="5766266"/>
            <a:ext cx="3860800" cy="1091734"/>
          </a:xfrm>
          <a:prstGeom prst="rect">
            <a:avLst/>
          </a:prstGeom>
        </p:spPr>
      </p:pic>
      <p:sp>
        <p:nvSpPr>
          <p:cNvPr id="8" name="Rectangle 7">
            <a:extLst>
              <a:ext uri="{FF2B5EF4-FFF2-40B4-BE49-F238E27FC236}">
                <a16:creationId xmlns:a16="http://schemas.microsoft.com/office/drawing/2014/main" xmlns="" id="{C224A0A2-47C0-436B-BA35-F4A80A2F7E14}"/>
              </a:ext>
            </a:extLst>
          </p:cNvPr>
          <p:cNvSpPr/>
          <p:nvPr/>
        </p:nvSpPr>
        <p:spPr>
          <a:xfrm>
            <a:off x="216695" y="1533575"/>
            <a:ext cx="11789103" cy="190068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ct val="115000"/>
              </a:lnSpc>
            </a:pPr>
            <a:r>
              <a:rPr lang="en-US" sz="2800" b="1" dirty="0" err="1">
                <a:solidFill>
                  <a:srgbClr val="FF0000"/>
                </a:solidFill>
                <a:effectLst/>
                <a:latin typeface="Times New Roman" panose="02020603050405020304" pitchFamily="18" charset="0"/>
                <a:ea typeface="Arial" panose="020B0604020202020204" pitchFamily="34" charset="0"/>
              </a:rPr>
              <a:t>C</a:t>
            </a:r>
            <a:r>
              <a:rPr lang="en-US" sz="2800" b="1" dirty="0" err="1">
                <a:solidFill>
                  <a:srgbClr val="FF0000"/>
                </a:solidFill>
                <a:latin typeface="Times New Roman" panose="02020603050405020304" pitchFamily="18" charset="0"/>
                <a:ea typeface="Arial" panose="020B0604020202020204" pitchFamily="34" charset="0"/>
              </a:rPr>
              <a:t>âu</a:t>
            </a:r>
            <a:r>
              <a:rPr lang="en-US" sz="2800" b="1" dirty="0">
                <a:solidFill>
                  <a:srgbClr val="FF0000"/>
                </a:solidFill>
                <a:latin typeface="Times New Roman" panose="02020603050405020304" pitchFamily="18" charset="0"/>
                <a:ea typeface="Arial" panose="020B0604020202020204" pitchFamily="34" charset="0"/>
              </a:rPr>
              <a:t> 6: </a:t>
            </a:r>
            <a:r>
              <a:rPr lang="en-US" sz="2800" b="1" dirty="0" err="1">
                <a:solidFill>
                  <a:srgbClr val="FF0000"/>
                </a:solidFill>
                <a:effectLst/>
                <a:latin typeface="Times New Roman" panose="02020603050405020304" pitchFamily="18" charset="0"/>
                <a:ea typeface="Arial" panose="020B0604020202020204" pitchFamily="34" charset="0"/>
              </a:rPr>
              <a:t>Đặt</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một</a:t>
            </a:r>
            <a:r>
              <a:rPr lang="en-US" sz="2800" b="1" dirty="0">
                <a:solidFill>
                  <a:srgbClr val="FF0000"/>
                </a:solidFill>
                <a:effectLst/>
                <a:latin typeface="Times New Roman" panose="02020603050405020304" pitchFamily="18" charset="0"/>
                <a:ea typeface="Arial" panose="020B0604020202020204" pitchFamily="34" charset="0"/>
              </a:rPr>
              <a:t> bao </a:t>
            </a:r>
            <a:r>
              <a:rPr lang="en-US" sz="2800" b="1" dirty="0" err="1">
                <a:solidFill>
                  <a:srgbClr val="FF0000"/>
                </a:solidFill>
                <a:effectLst/>
                <a:latin typeface="Times New Roman" panose="02020603050405020304" pitchFamily="18" charset="0"/>
                <a:ea typeface="Arial" panose="020B0604020202020204" pitchFamily="34" charset="0"/>
              </a:rPr>
              <a:t>gạo</a:t>
            </a:r>
            <a:r>
              <a:rPr lang="en-US" sz="2800" b="1" dirty="0">
                <a:solidFill>
                  <a:srgbClr val="FF0000"/>
                </a:solidFill>
                <a:effectLst/>
                <a:latin typeface="Times New Roman" panose="02020603050405020304" pitchFamily="18" charset="0"/>
                <a:ea typeface="Arial" panose="020B0604020202020204" pitchFamily="34" charset="0"/>
              </a:rPr>
              <a:t> 60kg </a:t>
            </a:r>
            <a:r>
              <a:rPr lang="en-US" sz="2800" b="1" dirty="0" err="1">
                <a:solidFill>
                  <a:srgbClr val="FF0000"/>
                </a:solidFill>
                <a:effectLst/>
                <a:latin typeface="Times New Roman" panose="02020603050405020304" pitchFamily="18" charset="0"/>
                <a:ea typeface="Arial" panose="020B0604020202020204" pitchFamily="34" charset="0"/>
              </a:rPr>
              <a:t>lên</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một</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smtClean="0">
                <a:solidFill>
                  <a:srgbClr val="FF0000"/>
                </a:solidFill>
                <a:effectLst/>
                <a:latin typeface="Times New Roman" panose="02020603050405020304" pitchFamily="18" charset="0"/>
                <a:ea typeface="Arial" panose="020B0604020202020204" pitchFamily="34" charset="0"/>
              </a:rPr>
              <a:t>ghế</a:t>
            </a:r>
            <a:r>
              <a:rPr lang="en-US" sz="2800" b="1" dirty="0" smtClean="0">
                <a:solidFill>
                  <a:srgbClr val="FF0000"/>
                </a:solidFill>
                <a:effectLst/>
                <a:latin typeface="Times New Roman" panose="02020603050405020304" pitchFamily="18" charset="0"/>
                <a:ea typeface="Arial" panose="020B0604020202020204" pitchFamily="34" charset="0"/>
              </a:rPr>
              <a:t> </a:t>
            </a:r>
            <a:r>
              <a:rPr lang="en-US" sz="2800" b="1" dirty="0">
                <a:solidFill>
                  <a:srgbClr val="FF0000"/>
                </a:solidFill>
                <a:effectLst/>
                <a:latin typeface="Times New Roman" panose="02020603050405020304" pitchFamily="18" charset="0"/>
                <a:ea typeface="Arial" panose="020B0604020202020204" pitchFamily="34" charset="0"/>
              </a:rPr>
              <a:t>4 </a:t>
            </a:r>
            <a:r>
              <a:rPr lang="en-US" sz="2800" b="1" dirty="0" err="1">
                <a:solidFill>
                  <a:srgbClr val="FF0000"/>
                </a:solidFill>
                <a:effectLst/>
                <a:latin typeface="Times New Roman" panose="02020603050405020304" pitchFamily="18" charset="0"/>
                <a:ea typeface="Arial" panose="020B0604020202020204" pitchFamily="34" charset="0"/>
              </a:rPr>
              <a:t>chân</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có</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khối</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lượng</a:t>
            </a:r>
            <a:r>
              <a:rPr lang="en-US" sz="2800" b="1" dirty="0">
                <a:solidFill>
                  <a:srgbClr val="FF0000"/>
                </a:solidFill>
                <a:effectLst/>
                <a:latin typeface="Times New Roman" panose="02020603050405020304" pitchFamily="18" charset="0"/>
                <a:ea typeface="Arial" panose="020B0604020202020204" pitchFamily="34" charset="0"/>
              </a:rPr>
              <a:t> 4kg. </a:t>
            </a:r>
            <a:r>
              <a:rPr lang="en-US" sz="2800" b="1" dirty="0" err="1">
                <a:solidFill>
                  <a:srgbClr val="FF0000"/>
                </a:solidFill>
                <a:effectLst/>
                <a:latin typeface="Times New Roman" panose="02020603050405020304" pitchFamily="18" charset="0"/>
                <a:ea typeface="Arial" panose="020B0604020202020204" pitchFamily="34" charset="0"/>
              </a:rPr>
              <a:t>Diện</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tích</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tiếp</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xúc</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với</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mặt</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đất</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của</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mỗi</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chân</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ghế</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là</a:t>
            </a:r>
            <a:r>
              <a:rPr lang="en-US" sz="2800" b="1" dirty="0">
                <a:solidFill>
                  <a:srgbClr val="FF0000"/>
                </a:solidFill>
                <a:effectLst/>
                <a:latin typeface="Times New Roman" panose="02020603050405020304" pitchFamily="18" charset="0"/>
                <a:ea typeface="Arial" panose="020B0604020202020204" pitchFamily="34" charset="0"/>
              </a:rPr>
              <a:t> 8cm</a:t>
            </a:r>
            <a:r>
              <a:rPr lang="en-US" sz="2800" b="1" baseline="30000" dirty="0">
                <a:solidFill>
                  <a:srgbClr val="FF0000"/>
                </a:solidFill>
                <a:effectLst/>
                <a:latin typeface="Times New Roman" panose="02020603050405020304" pitchFamily="18" charset="0"/>
                <a:ea typeface="Arial" panose="020B0604020202020204" pitchFamily="34" charset="0"/>
              </a:rPr>
              <a:t>2</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Áp</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suất</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mà</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gạo</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và</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ghế</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tác</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dụng</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lên</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mặt</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đất</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là</a:t>
            </a:r>
            <a:r>
              <a:rPr lang="en-US" sz="2800" b="1" dirty="0">
                <a:solidFill>
                  <a:srgbClr val="FF0000"/>
                </a:solidFill>
                <a:effectLst/>
                <a:latin typeface="Times New Roman" panose="02020603050405020304" pitchFamily="18" charset="0"/>
                <a:ea typeface="Arial" panose="020B0604020202020204" pitchFamily="34" charset="0"/>
              </a:rPr>
              <a:t>:</a:t>
            </a:r>
            <a:endParaRPr lang="en-US" sz="2800" b="1" dirty="0">
              <a:solidFill>
                <a:srgbClr val="FF0000"/>
              </a:solidFill>
              <a:effectLst/>
              <a:latin typeface="Arial" panose="020B0604020202020204" pitchFamily="34" charset="0"/>
              <a:ea typeface="Arial" panose="020B0604020202020204" pitchFamily="34" charset="0"/>
            </a:endParaRPr>
          </a:p>
        </p:txBody>
      </p:sp>
      <p:sp>
        <p:nvSpPr>
          <p:cNvPr id="9" name="Rectangle 8">
            <a:extLst>
              <a:ext uri="{FF2B5EF4-FFF2-40B4-BE49-F238E27FC236}">
                <a16:creationId xmlns:a16="http://schemas.microsoft.com/office/drawing/2014/main" xmlns="" id="{31D9F237-BC35-47CA-AE3D-2906AEF91F57}"/>
              </a:ext>
            </a:extLst>
          </p:cNvPr>
          <p:cNvSpPr/>
          <p:nvPr/>
        </p:nvSpPr>
        <p:spPr>
          <a:xfrm>
            <a:off x="7387709" y="4946143"/>
            <a:ext cx="3218414"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b="1" dirty="0">
                <a:solidFill>
                  <a:srgbClr val="002060"/>
                </a:solidFill>
                <a:latin typeface="Times New Roman" panose="02020603050405020304" pitchFamily="18" charset="0"/>
                <a:cs typeface="Times New Roman" panose="02020603050405020304" pitchFamily="18" charset="0"/>
              </a:rPr>
              <a:t>D. </a:t>
            </a:r>
            <a:r>
              <a:rPr lang="de-DE" sz="2800" b="1" dirty="0">
                <a:solidFill>
                  <a:srgbClr val="002060"/>
                </a:solidFill>
              </a:rPr>
              <a:t>200 000</a:t>
            </a:r>
            <a:r>
              <a:rPr lang="en-US" sz="2800" b="1" dirty="0">
                <a:solidFill>
                  <a:srgbClr val="002060"/>
                </a:solidFill>
                <a:latin typeface="Times New Roman" panose="02020603050405020304" pitchFamily="18" charset="0"/>
                <a:cs typeface="Times New Roman" panose="02020603050405020304" pitchFamily="18" charset="0"/>
              </a:rPr>
              <a:t> N/m</a:t>
            </a:r>
            <a:r>
              <a:rPr lang="en-US" sz="2800" b="1" baseline="30000" dirty="0">
                <a:solidFill>
                  <a:srgbClr val="002060"/>
                </a:solidFill>
                <a:latin typeface="Times New Roman" panose="02020603050405020304" pitchFamily="18" charset="0"/>
                <a:cs typeface="Times New Roman" panose="02020603050405020304" pitchFamily="18" charset="0"/>
              </a:rPr>
              <a:t>2</a:t>
            </a:r>
          </a:p>
        </p:txBody>
      </p:sp>
      <p:sp>
        <p:nvSpPr>
          <p:cNvPr id="10" name="Rectangle 9">
            <a:extLst>
              <a:ext uri="{FF2B5EF4-FFF2-40B4-BE49-F238E27FC236}">
                <a16:creationId xmlns:a16="http://schemas.microsoft.com/office/drawing/2014/main" xmlns="" id="{3B9A1A09-14A5-489A-9BE4-620FA15B571E}"/>
              </a:ext>
            </a:extLst>
          </p:cNvPr>
          <p:cNvSpPr/>
          <p:nvPr/>
        </p:nvSpPr>
        <p:spPr>
          <a:xfrm>
            <a:off x="1585876" y="3624482"/>
            <a:ext cx="3218415"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b="1" dirty="0">
                <a:solidFill>
                  <a:srgbClr val="002060"/>
                </a:solidFill>
                <a:latin typeface="Cambria" panose="02040503050406030204" pitchFamily="18" charset="0"/>
              </a:rPr>
              <a:t>A. 187 500 N/m</a:t>
            </a:r>
            <a:r>
              <a:rPr lang="en-US" sz="2800" b="1" baseline="30000" dirty="0">
                <a:solidFill>
                  <a:srgbClr val="002060"/>
                </a:solidFill>
                <a:latin typeface="Cambria" panose="02040503050406030204" pitchFamily="18" charset="0"/>
              </a:rPr>
              <a:t>2</a:t>
            </a:r>
          </a:p>
        </p:txBody>
      </p:sp>
      <p:sp>
        <p:nvSpPr>
          <p:cNvPr id="11" name="Rectangle 10">
            <a:extLst>
              <a:ext uri="{FF2B5EF4-FFF2-40B4-BE49-F238E27FC236}">
                <a16:creationId xmlns:a16="http://schemas.microsoft.com/office/drawing/2014/main" xmlns="" id="{FFDD793F-B1B3-4C54-989F-9203A93AB395}"/>
              </a:ext>
            </a:extLst>
          </p:cNvPr>
          <p:cNvSpPr/>
          <p:nvPr/>
        </p:nvSpPr>
        <p:spPr>
          <a:xfrm>
            <a:off x="7387708" y="3682713"/>
            <a:ext cx="3218415"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b="1" dirty="0">
                <a:solidFill>
                  <a:srgbClr val="002060"/>
                </a:solidFill>
                <a:latin typeface="Times New Roman" panose="02020603050405020304" pitchFamily="18" charset="0"/>
                <a:cs typeface="Times New Roman" panose="02020603050405020304" pitchFamily="18" charset="0"/>
              </a:rPr>
              <a:t>B. 200 000 N/m</a:t>
            </a:r>
            <a:endParaRPr lang="en-US" sz="2800" b="1" baseline="30000" dirty="0">
              <a:solidFill>
                <a:srgbClr val="002060"/>
              </a:solidFill>
              <a:latin typeface="Times New Roman" panose="02020603050405020304" pitchFamily="18" charset="0"/>
              <a:cs typeface="Times New Roman" panose="02020603050405020304" pitchFamily="18" charset="0"/>
            </a:endParaRPr>
          </a:p>
        </p:txBody>
      </p:sp>
      <p:pic>
        <p:nvPicPr>
          <p:cNvPr id="12" name="Picture 7">
            <a:extLst>
              <a:ext uri="{FF2B5EF4-FFF2-40B4-BE49-F238E27FC236}">
                <a16:creationId xmlns:a16="http://schemas.microsoft.com/office/drawing/2014/main" xmlns="" id="{025B4C0E-503D-4ECE-89D4-75993C6DEE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229600" y="5766266"/>
            <a:ext cx="3962400" cy="1091733"/>
          </a:xfrm>
          <a:prstGeom prst="rect">
            <a:avLst/>
          </a:prstGeom>
        </p:spPr>
      </p:pic>
      <p:pic>
        <p:nvPicPr>
          <p:cNvPr id="13" name="Picture 12">
            <a:hlinkClick r:id="rId7" action="ppaction://hlinksldjump"/>
            <a:extLst>
              <a:ext uri="{FF2B5EF4-FFF2-40B4-BE49-F238E27FC236}">
                <a16:creationId xmlns:a16="http://schemas.microsoft.com/office/drawing/2014/main" xmlns="" id="{1D9B4549-F236-4974-A381-7A955D6DE7DB}"/>
              </a:ext>
            </a:extLst>
          </p:cNvPr>
          <p:cNvPicPr>
            <a:picLocks noChangeAspect="1"/>
          </p:cNvPicPr>
          <p:nvPr/>
        </p:nvPicPr>
        <p:blipFill>
          <a:blip r:embed="rId8"/>
          <a:stretch>
            <a:fillRect/>
          </a:stretch>
        </p:blipFill>
        <p:spPr>
          <a:xfrm>
            <a:off x="5535783" y="5840662"/>
            <a:ext cx="994771" cy="1041400"/>
          </a:xfrm>
          <a:prstGeom prst="rect">
            <a:avLst/>
          </a:prstGeom>
        </p:spPr>
      </p:pic>
      <p:pic>
        <p:nvPicPr>
          <p:cNvPr id="2052" name="Picture 4" descr="Download Tick And Cross Clipart Check Mark Clip Art Cross, Logo, Plant,  Face Transparent Png – Pngset.com">
            <a:extLst>
              <a:ext uri="{FF2B5EF4-FFF2-40B4-BE49-F238E27FC236}">
                <a16:creationId xmlns:a16="http://schemas.microsoft.com/office/drawing/2014/main" xmlns="" id="{6C296559-3038-4D13-9EDA-81E7EE9F2483}"/>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5000" r="46700">
                        <a14:foregroundMark x1="46700" y1="50588" x2="46700" y2="50588"/>
                        <a14:foregroundMark x1="28800" y1="51569" x2="28800" y2="51569"/>
                        <a14:foregroundMark x1="36100" y1="24314" x2="21500" y2="84706"/>
                        <a14:foregroundMark x1="21500" y1="84706" x2="21700" y2="83333"/>
                        <a14:foregroundMark x1="11100" y1="42157" x2="27700" y2="68431"/>
                        <a14:foregroundMark x1="27700" y1="68431" x2="28200" y2="41176"/>
                        <a14:foregroundMark x1="28200" y1="41176" x2="17400" y2="62549"/>
                        <a14:foregroundMark x1="17400" y1="62549" x2="28700" y2="56667"/>
                        <a14:foregroundMark x1="28700" y1="56667" x2="23000" y2="56863"/>
                        <a14:foregroundMark x1="23000" y1="56863" x2="34700" y2="48431"/>
                        <a14:foregroundMark x1="34700" y1="48431" x2="29500" y2="59608"/>
                        <a14:foregroundMark x1="13100" y1="51569" x2="22200" y2="48235"/>
                        <a14:foregroundMark x1="35900" y1="30784" x2="39900" y2="37255"/>
                        <a14:foregroundMark x1="38100" y1="26863" x2="37600" y2="47059"/>
                        <a14:foregroundMark x1="27800" y1="72941" x2="30300" y2="64902"/>
                      </a14:backgroundRemoval>
                    </a14:imgEffect>
                  </a14:imgLayer>
                </a14:imgProps>
              </a:ext>
              <a:ext uri="{28A0092B-C50C-407E-A947-70E740481C1C}">
                <a14:useLocalDpi xmlns:a14="http://schemas.microsoft.com/office/drawing/2010/main" val="0"/>
              </a:ext>
            </a:extLst>
          </a:blip>
          <a:srcRect r="50000"/>
          <a:stretch/>
        </p:blipFill>
        <p:spPr bwMode="auto">
          <a:xfrm>
            <a:off x="7160543" y="4705495"/>
            <a:ext cx="715931" cy="730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395C956E-2722-7FBA-F174-926E6276C12D}"/>
              </a:ext>
            </a:extLst>
          </p:cNvPr>
          <p:cNvSpPr/>
          <p:nvPr/>
        </p:nvSpPr>
        <p:spPr>
          <a:xfrm>
            <a:off x="1570789" y="4878126"/>
            <a:ext cx="3218414"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b="1" dirty="0">
                <a:solidFill>
                  <a:srgbClr val="002060"/>
                </a:solidFill>
                <a:latin typeface="Times New Roman" panose="02020603050405020304" pitchFamily="18" charset="0"/>
                <a:cs typeface="Times New Roman" panose="02020603050405020304" pitchFamily="18" charset="0"/>
              </a:rPr>
              <a:t>C. 100 000 N/m</a:t>
            </a:r>
            <a:r>
              <a:rPr lang="en-US" sz="2800" b="1" baseline="30000" dirty="0">
                <a:solidFill>
                  <a:srgbClr val="002060"/>
                </a:solidFill>
                <a:latin typeface="Times New Roman" panose="02020603050405020304" pitchFamily="18" charset="0"/>
                <a:cs typeface="Times New Roman" panose="02020603050405020304" pitchFamily="18" charset="0"/>
              </a:rPr>
              <a:t>2</a:t>
            </a:r>
          </a:p>
        </p:txBody>
      </p:sp>
      <p:sp>
        <p:nvSpPr>
          <p:cNvPr id="18" name="Rectangle 17">
            <a:extLst>
              <a:ext uri="{FF2B5EF4-FFF2-40B4-BE49-F238E27FC236}">
                <a16:creationId xmlns:a16="http://schemas.microsoft.com/office/drawing/2014/main" xmlns="" id="{5321F8A3-BA07-4A49-B99E-B9979603D8FA}"/>
              </a:ext>
            </a:extLst>
          </p:cNvPr>
          <p:cNvSpPr/>
          <p:nvPr/>
        </p:nvSpPr>
        <p:spPr>
          <a:xfrm>
            <a:off x="4647309" y="857756"/>
            <a:ext cx="3227680" cy="53592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15000"/>
              </a:lnSpc>
            </a:pPr>
            <a:r>
              <a:rPr lang="en-US" sz="2800" b="1" dirty="0">
                <a:solidFill>
                  <a:srgbClr val="FF0000"/>
                </a:solidFill>
                <a:effectLst/>
                <a:latin typeface="Times New Roman" panose="02020603050405020304" pitchFamily="18" charset="0"/>
                <a:ea typeface="Arial" panose="020B0604020202020204" pitchFamily="34" charset="0"/>
              </a:rPr>
              <a:t>LUYỆN TẬP</a:t>
            </a:r>
            <a:endParaRPr lang="en-US" sz="2800" b="1" dirty="0">
              <a:solidFill>
                <a:srgbClr val="FF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1317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1"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barn(inVertical)">
                                      <p:cBhvr>
                                        <p:cTn id="2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42" presetClass="entr" presetSubtype="0" fill="hold" nodeType="withEffect">
                                  <p:stCondLst>
                                    <p:cond delay="10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9" grpId="1" animBg="1"/>
      <p:bldP spid="10" grpId="1" animBg="1"/>
      <p:bldP spid="11" grpId="1"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24CB73B-6F8F-D593-5006-9E163F57C13B}"/>
              </a:ext>
            </a:extLst>
          </p:cNvPr>
          <p:cNvSpPr>
            <a:spLocks noGrp="1"/>
          </p:cNvSpPr>
          <p:nvPr>
            <p:ph type="title"/>
          </p:nvPr>
        </p:nvSpPr>
        <p:spPr>
          <a:xfrm>
            <a:off x="680133" y="806220"/>
            <a:ext cx="6286723" cy="536577"/>
          </a:xfrm>
        </p:spPr>
        <p:txBody>
          <a:bodyPr>
            <a:normAutofit/>
          </a:bodyPr>
          <a:lstStyle/>
          <a:p>
            <a:r>
              <a:rPr lang="en-US" sz="2800" dirty="0"/>
              <a:t>* </a:t>
            </a:r>
            <a:r>
              <a:rPr lang="en-US" sz="2800" dirty="0" err="1"/>
              <a:t>Luyện</a:t>
            </a:r>
            <a:r>
              <a:rPr lang="en-US" sz="2800" dirty="0"/>
              <a:t> </a:t>
            </a:r>
            <a:r>
              <a:rPr lang="en-US" sz="2800" dirty="0" err="1"/>
              <a:t>tập</a:t>
            </a:r>
            <a:r>
              <a:rPr lang="en-US" sz="2800" dirty="0"/>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605496CE-D307-E829-7866-E0650A176EA3}"/>
                  </a:ext>
                </a:extLst>
              </p:cNvPr>
              <p:cNvSpPr txBox="1"/>
              <p:nvPr/>
            </p:nvSpPr>
            <p:spPr>
              <a:xfrm>
                <a:off x="4172001" y="1793706"/>
                <a:ext cx="7906927" cy="4758034"/>
              </a:xfrm>
              <a:prstGeom prst="rect">
                <a:avLst/>
              </a:prstGeom>
              <a:noFill/>
            </p:spPr>
            <p:txBody>
              <a:bodyPr wrap="square">
                <a:spAutoFit/>
              </a:bodyPr>
              <a:lstStyle/>
              <a:p>
                <a:pPr algn="ctr">
                  <a:lnSpc>
                    <a:spcPct val="115000"/>
                  </a:lnSpc>
                </a:pPr>
                <a:r>
                  <a:rPr lang="de-DE" sz="2800" u="sng" dirty="0">
                    <a:effectLst/>
                    <a:latin typeface="Times New Roman" panose="02020603050405020304" pitchFamily="18" charset="0"/>
                    <a:ea typeface="Times New Roman" panose="02020603050405020304" pitchFamily="18" charset="0"/>
                    <a:cs typeface="Times New Roman" panose="02020603050405020304" pitchFamily="18" charset="0"/>
                  </a:rPr>
                  <a:t>Giải</a:t>
                </a:r>
              </a:p>
              <a:p>
                <a:pPr algn="just">
                  <a:lnSpc>
                    <a:spcPct val="115000"/>
                  </a:lnSpc>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Trọng lượng của bao gạo là: </a:t>
                </a:r>
              </a:p>
              <a:p>
                <a:pPr algn="just">
                  <a:lnSpc>
                    <a:spcPct val="115000"/>
                  </a:lnSpc>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P1 = 10.m1 = 10.60 = 600 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Trọng lượng của ghế là: P2 = 10.m2 = 10.4 = 40 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Diện tích tiếp xúc của 4 chân ghế với mặt đất là:</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S = 4.8 cm</a:t>
                </a:r>
                <a:r>
                  <a:rPr lang="de-DE"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 = 4.0,0008 m</a:t>
                </a:r>
                <a:r>
                  <a:rPr lang="de-DE"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 = 0,0032 m</a:t>
                </a:r>
                <a:r>
                  <a:rPr lang="de-DE"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Áp suất các chân ghế tác dụng lên mặt đất là:</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p = </a:t>
                </a:r>
                <a14:m>
                  <m:oMath xmlns:m="http://schemas.openxmlformats.org/officeDocument/2006/math">
                    <m:f>
                      <m:fPr>
                        <m:ctrlPr>
                          <a:rPr lang="en-US" sz="2800" i="1">
                            <a:effectLst/>
                            <a:latin typeface="Cambria Math"/>
                            <a:ea typeface="Times New Roman" panose="02020603050405020304" pitchFamily="18" charset="0"/>
                            <a:cs typeface="Times New Roman" panose="02020603050405020304" pitchFamily="18" charset="0"/>
                          </a:rPr>
                        </m:ctrlPr>
                      </m:fPr>
                      <m:num>
                        <m:r>
                          <m:rPr>
                            <m:sty m:val="p"/>
                          </m:rPr>
                          <a:rPr lang="de-DE" sz="2800">
                            <a:effectLst/>
                            <a:latin typeface="Cambria Math" panose="02040503050406030204" pitchFamily="18" charset="0"/>
                            <a:ea typeface="Times New Roman" panose="02020603050405020304" pitchFamily="18" charset="0"/>
                            <a:cs typeface="Times New Roman" panose="02020603050405020304" pitchFamily="18" charset="0"/>
                          </a:rPr>
                          <m:t>F</m:t>
                        </m:r>
                      </m:num>
                      <m:den>
                        <m:r>
                          <m:rPr>
                            <m:sty m:val="p"/>
                          </m:rPr>
                          <a:rPr lang="de-DE" sz="2800">
                            <a:effectLst/>
                            <a:latin typeface="Cambria Math" panose="02040503050406030204" pitchFamily="18" charset="0"/>
                            <a:ea typeface="Times New Roman" panose="02020603050405020304" pitchFamily="18" charset="0"/>
                            <a:cs typeface="Times New Roman" panose="02020603050405020304" pitchFamily="18" charset="0"/>
                          </a:rPr>
                          <m:t>S</m:t>
                        </m:r>
                      </m:den>
                    </m:f>
                  </m:oMath>
                </a14:m>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800" i="1">
                            <a:effectLst/>
                            <a:latin typeface="Cambria Math"/>
                            <a:ea typeface="Times New Roman" panose="02020603050405020304" pitchFamily="18" charset="0"/>
                            <a:cs typeface="Times New Roman" panose="02020603050405020304" pitchFamily="18" charset="0"/>
                          </a:rPr>
                        </m:ctrlPr>
                      </m:fPr>
                      <m:num>
                        <m:sSub>
                          <m:sSubPr>
                            <m:ctrlPr>
                              <a:rPr lang="en-US" sz="2800" i="1">
                                <a:effectLst/>
                                <a:latin typeface="Cambria Math"/>
                                <a:ea typeface="Times New Roman" panose="02020603050405020304" pitchFamily="18" charset="0"/>
                                <a:cs typeface="Times New Roman" panose="02020603050405020304" pitchFamily="18" charset="0"/>
                              </a:rPr>
                            </m:ctrlPr>
                          </m:sSubPr>
                          <m:e>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effectLst/>
                                <a:latin typeface="Cambria Math"/>
                                <a:ea typeface="Times New Roman" panose="02020603050405020304" pitchFamily="18" charset="0"/>
                                <a:cs typeface="Times New Roman" panose="02020603050405020304" pitchFamily="18" charset="0"/>
                              </a:rPr>
                            </m:ctrlPr>
                          </m:sSubPr>
                          <m:e>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𝑆</m:t>
                        </m:r>
                      </m:den>
                    </m:f>
                  </m:oMath>
                </a14:m>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800" i="1">
                            <a:effectLst/>
                            <a:latin typeface="Cambria Math"/>
                            <a:ea typeface="Times New Roman" panose="02020603050405020304" pitchFamily="18" charset="0"/>
                            <a:cs typeface="Times New Roman" panose="02020603050405020304" pitchFamily="18" charset="0"/>
                          </a:rPr>
                        </m:ctrlPr>
                      </m:fPr>
                      <m:num>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600+40</m:t>
                        </m:r>
                      </m:num>
                      <m:den>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0,0032</m:t>
                        </m:r>
                      </m:den>
                    </m:f>
                  </m:oMath>
                </a14:m>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 = 200 000 Pa = 200 000 N/m</a:t>
                </a:r>
                <a:r>
                  <a:rPr lang="de-DE"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p>
              <a:p>
                <a:pPr algn="just">
                  <a:lnSpc>
                    <a:spcPct val="115000"/>
                  </a:lnSpc>
                </a:pPr>
                <a:r>
                  <a:rPr lang="de-DE" sz="2800" dirty="0">
                    <a:effectLst/>
                    <a:latin typeface="Times New Roman" panose="02020603050405020304" pitchFamily="18" charset="0"/>
                    <a:ea typeface="Arial" panose="020B0604020202020204" pitchFamily="34" charset="0"/>
                    <a:cs typeface="Times New Roman" panose="02020603050405020304" pitchFamily="18" charset="0"/>
                  </a:rPr>
                  <a:t>Đáp án: 200 000 N/m</a:t>
                </a:r>
                <a:r>
                  <a:rPr lang="de-DE" sz="2800" baseline="30000" dirty="0">
                    <a:effectLst/>
                    <a:latin typeface="Times New Roman" panose="02020603050405020304" pitchFamily="18" charset="0"/>
                    <a:ea typeface="Arial" panose="020B0604020202020204" pitchFamily="34" charset="0"/>
                    <a:cs typeface="Times New Roman" panose="02020603050405020304" pitchFamily="18" charset="0"/>
                  </a:rPr>
                  <a:t>2</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605496CE-D307-E829-7866-E0650A176EA3}"/>
                  </a:ext>
                </a:extLst>
              </p:cNvPr>
              <p:cNvSpPr txBox="1">
                <a:spLocks noRot="1" noChangeAspect="1" noMove="1" noResize="1" noEditPoints="1" noAdjustHandles="1" noChangeArrowheads="1" noChangeShapeType="1" noTextEdit="1"/>
              </p:cNvSpPr>
              <p:nvPr/>
            </p:nvSpPr>
            <p:spPr>
              <a:xfrm>
                <a:off x="4172001" y="1793706"/>
                <a:ext cx="7906927" cy="4758034"/>
              </a:xfrm>
              <a:prstGeom prst="rect">
                <a:avLst/>
              </a:prstGeom>
              <a:blipFill>
                <a:blip r:embed="rId2"/>
                <a:stretch>
                  <a:fillRect l="-1542" t="-768" b="-256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xmlns="" id="{6145EC1A-9726-28B5-3364-92C5BD50AB87}"/>
              </a:ext>
            </a:extLst>
          </p:cNvPr>
          <p:cNvSpPr txBox="1"/>
          <p:nvPr/>
        </p:nvSpPr>
        <p:spPr>
          <a:xfrm>
            <a:off x="327404" y="1827479"/>
            <a:ext cx="3441924" cy="3521220"/>
          </a:xfrm>
          <a:prstGeom prst="rect">
            <a:avLst/>
          </a:prstGeom>
          <a:noFill/>
        </p:spPr>
        <p:txBody>
          <a:bodyPr wrap="square">
            <a:spAutoFit/>
          </a:bodyPr>
          <a:lstStyle/>
          <a:p>
            <a:pPr algn="just">
              <a:lnSpc>
                <a:spcPct val="115000"/>
              </a:lnSpc>
            </a:pP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m</a:t>
            </a:r>
            <a:r>
              <a:rPr lang="en-US" sz="2800" baseline="-25000" dirty="0">
                <a:effectLst/>
                <a:latin typeface="Times New Roman" panose="02020603050405020304" pitchFamily="18" charset="0"/>
                <a:ea typeface="Arial" panose="020B0604020202020204" pitchFamily="34" charset="0"/>
                <a:cs typeface="Times New Roman" panose="02020603050405020304" pitchFamily="18" charset="0"/>
              </a:rPr>
              <a:t>1</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60 (Kg)</a:t>
            </a:r>
          </a:p>
          <a:p>
            <a:pPr algn="just">
              <a:lnSpc>
                <a:spcPct val="115000"/>
              </a:lnSpc>
            </a:pPr>
            <a:r>
              <a:rPr lang="en-US" sz="2800" dirty="0">
                <a:latin typeface="Times New Roman" panose="02020603050405020304" pitchFamily="18" charset="0"/>
                <a:ea typeface="Arial" panose="020B0604020202020204" pitchFamily="34" charset="0"/>
                <a:cs typeface="Times New Roman" panose="02020603050405020304" pitchFamily="18" charset="0"/>
              </a:rPr>
              <a:t>m</a:t>
            </a:r>
            <a:r>
              <a:rPr lang="en-US" sz="2800" baseline="-25000" dirty="0">
                <a:latin typeface="Times New Roman" panose="02020603050405020304" pitchFamily="18" charset="0"/>
                <a:ea typeface="Arial" panose="020B0604020202020204" pitchFamily="34" charset="0"/>
                <a:cs typeface="Times New Roman" panose="02020603050405020304" pitchFamily="18" charset="0"/>
              </a:rPr>
              <a:t>2</a:t>
            </a:r>
            <a:r>
              <a:rPr lang="en-US" sz="2800" dirty="0">
                <a:latin typeface="Times New Roman" panose="02020603050405020304" pitchFamily="18" charset="0"/>
                <a:ea typeface="Arial" panose="020B0604020202020204" pitchFamily="34" charset="0"/>
                <a:cs typeface="Times New Roman" panose="02020603050405020304" pitchFamily="18" charset="0"/>
              </a:rPr>
              <a:t>= 4 (Kg)</a:t>
            </a:r>
          </a:p>
          <a:p>
            <a:pPr algn="just">
              <a:lnSpc>
                <a:spcPct val="115000"/>
              </a:lnSpc>
            </a:pPr>
            <a:r>
              <a:rPr lang="en-US" sz="2800" dirty="0">
                <a:latin typeface="Times New Roman" panose="02020603050405020304" pitchFamily="18" charset="0"/>
                <a:ea typeface="Arial" panose="020B0604020202020204" pitchFamily="34" charset="0"/>
                <a:cs typeface="Times New Roman" panose="02020603050405020304" pitchFamily="18" charset="0"/>
              </a:rPr>
              <a:t>S </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1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ghế</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8cm</a:t>
            </a:r>
            <a:r>
              <a:rPr lang="en-US" sz="2800" baseline="30000" dirty="0">
                <a:effectLst/>
                <a:latin typeface="Times New Roman" panose="02020603050405020304" pitchFamily="18" charset="0"/>
                <a:ea typeface="Arial" panose="020B0604020202020204" pitchFamily="34" charset="0"/>
                <a:cs typeface="Times New Roman" panose="02020603050405020304" pitchFamily="18" charset="0"/>
              </a:rPr>
              <a:t>2</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Arial" panose="020B0604020202020204" pitchFamily="34" charset="0"/>
                <a:cs typeface="Times New Roman" panose="02020603050405020304" pitchFamily="18" charset="0"/>
              </a:rPr>
              <a:t>Tính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rPr>
              <a:t>Áp</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suất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gạo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ghế</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tác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dụng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lên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mặt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đất</a:t>
            </a:r>
            <a:r>
              <a:rPr lang="en-US" sz="2800" dirty="0">
                <a:solidFill>
                  <a:srgbClr val="000000"/>
                </a:solidFill>
                <a:effectLst/>
                <a:latin typeface="Times New Roman" panose="02020603050405020304" pitchFamily="18" charset="0"/>
                <a:ea typeface="Arial" panose="020B0604020202020204" pitchFamily="34" charset="0"/>
              </a:rPr>
              <a:t> (P)</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8F8664B9-C1BE-9D46-6DBA-2EDE4BC29A25}"/>
              </a:ext>
            </a:extLst>
          </p:cNvPr>
          <p:cNvCxnSpPr>
            <a:cxnSpLocks/>
          </p:cNvCxnSpPr>
          <p:nvPr/>
        </p:nvCxnSpPr>
        <p:spPr>
          <a:xfrm>
            <a:off x="3970664" y="1915967"/>
            <a:ext cx="0" cy="39560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1C8860B3-7362-0827-A3BD-2A5C1F635E05}"/>
              </a:ext>
            </a:extLst>
          </p:cNvPr>
          <p:cNvSpPr txBox="1"/>
          <p:nvPr/>
        </p:nvSpPr>
        <p:spPr>
          <a:xfrm>
            <a:off x="680133" y="1257129"/>
            <a:ext cx="10045924" cy="548099"/>
          </a:xfrm>
          <a:prstGeom prst="rect">
            <a:avLst/>
          </a:prstGeom>
          <a:noFill/>
        </p:spPr>
        <p:txBody>
          <a:bodyPr wrap="square">
            <a:spAutoFit/>
          </a:bodyPr>
          <a:lstStyle/>
          <a:p>
            <a:pPr algn="just">
              <a:lnSpc>
                <a:spcPct val="115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4367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xmlns="" id="{A4981C98-027F-4EB0-AAE5-585E752EDBC4}"/>
              </a:ext>
            </a:extLst>
          </p:cNvPr>
          <p:cNvSpPr txBox="1">
            <a:spLocks noChangeArrowheads="1"/>
          </p:cNvSpPr>
          <p:nvPr/>
        </p:nvSpPr>
        <p:spPr bwMode="auto">
          <a:xfrm>
            <a:off x="1981200" y="381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Times New Roman" panose="02020603050405020304" pitchFamily="18" charset="0"/>
              </a:rPr>
              <a:t>  </a:t>
            </a:r>
            <a:endParaRPr lang="en-US" altLang="en-US" sz="2400" b="1">
              <a:solidFill>
                <a:srgbClr val="CC0000"/>
              </a:solidFill>
              <a:latin typeface="Times New Roman" panose="02020603050405020304" pitchFamily="18" charset="0"/>
            </a:endParaRPr>
          </a:p>
        </p:txBody>
      </p:sp>
      <p:grpSp>
        <p:nvGrpSpPr>
          <p:cNvPr id="2" name="Group 4">
            <a:extLst>
              <a:ext uri="{FF2B5EF4-FFF2-40B4-BE49-F238E27FC236}">
                <a16:creationId xmlns:a16="http://schemas.microsoft.com/office/drawing/2014/main" xmlns="" id="{C3621130-F5BD-400F-BD33-651CE5F5EE6C}"/>
              </a:ext>
            </a:extLst>
          </p:cNvPr>
          <p:cNvGrpSpPr>
            <a:grpSpLocks/>
          </p:cNvGrpSpPr>
          <p:nvPr/>
        </p:nvGrpSpPr>
        <p:grpSpPr bwMode="auto">
          <a:xfrm>
            <a:off x="919230" y="805115"/>
            <a:ext cx="7117187" cy="4468366"/>
            <a:chOff x="44916" y="-318102"/>
            <a:chExt cx="6190619" cy="6459955"/>
          </a:xfrm>
        </p:grpSpPr>
        <p:pic>
          <p:nvPicPr>
            <p:cNvPr id="6150" name="Picture 21" descr="j0232133">
              <a:extLst>
                <a:ext uri="{FF2B5EF4-FFF2-40B4-BE49-F238E27FC236}">
                  <a16:creationId xmlns:a16="http://schemas.microsoft.com/office/drawing/2014/main" xmlns="" id="{60432DE5-A6FB-4769-AFEF-922A45A0BA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05909">
              <a:off x="44916" y="4666191"/>
              <a:ext cx="1304445" cy="1475662"/>
            </a:xfrm>
            <a:prstGeom prst="rect">
              <a:avLst/>
            </a:prstGeom>
            <a:noFill/>
            <a:ln w="57150">
              <a:solidFill>
                <a:srgbClr val="0000CC"/>
              </a:solidFill>
              <a:miter lim="800000"/>
              <a:headEnd/>
              <a:tailEnd/>
            </a:ln>
            <a:extLst>
              <a:ext uri="{909E8E84-426E-40DD-AFC4-6F175D3DCCD1}">
                <a14:hiddenFill xmlns:a14="http://schemas.microsoft.com/office/drawing/2010/main">
                  <a:solidFill>
                    <a:srgbClr val="FFFFFF"/>
                  </a:solidFill>
                </a14:hiddenFill>
              </a:ext>
            </a:extLst>
          </p:spPr>
        </p:pic>
        <p:grpSp>
          <p:nvGrpSpPr>
            <p:cNvPr id="6151" name="Group 6">
              <a:extLst>
                <a:ext uri="{FF2B5EF4-FFF2-40B4-BE49-F238E27FC236}">
                  <a16:creationId xmlns:a16="http://schemas.microsoft.com/office/drawing/2014/main" xmlns="" id="{5E1FE156-5F6A-4630-B0CC-D4FB0E66E1A9}"/>
                </a:ext>
              </a:extLst>
            </p:cNvPr>
            <p:cNvGrpSpPr>
              <a:grpSpLocks/>
            </p:cNvGrpSpPr>
            <p:nvPr/>
          </p:nvGrpSpPr>
          <p:grpSpPr bwMode="auto">
            <a:xfrm>
              <a:off x="188766" y="-318102"/>
              <a:ext cx="6046769" cy="3599547"/>
              <a:chOff x="188766" y="-318102"/>
              <a:chExt cx="6046769" cy="3599547"/>
            </a:xfrm>
          </p:grpSpPr>
          <p:sp>
            <p:nvSpPr>
              <p:cNvPr id="8" name="Cloud Callout 13">
                <a:extLst>
                  <a:ext uri="{FF2B5EF4-FFF2-40B4-BE49-F238E27FC236}">
                    <a16:creationId xmlns:a16="http://schemas.microsoft.com/office/drawing/2014/main" xmlns="" id="{086BB63D-8E45-4918-A547-12B563DBB43B}"/>
                  </a:ext>
                </a:extLst>
              </p:cNvPr>
              <p:cNvSpPr/>
              <p:nvPr/>
            </p:nvSpPr>
            <p:spPr>
              <a:xfrm>
                <a:off x="188766" y="-318102"/>
                <a:ext cx="6046769" cy="3599547"/>
              </a:xfrm>
              <a:prstGeom prst="cloudCallout">
                <a:avLst>
                  <a:gd name="adj1" fmla="val -27784"/>
                  <a:gd name="adj2" fmla="val 75453"/>
                </a:avLst>
              </a:prstGeom>
              <a:solidFill>
                <a:schemeClr val="accent6">
                  <a:lumMod val="20000"/>
                  <a:lumOff val="80000"/>
                </a:schemeClr>
              </a:solidFill>
              <a:ln w="57150">
                <a:solidFill>
                  <a:srgbClr val="0000CC"/>
                </a:solidFill>
              </a:ln>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endParaRPr lang="en-US" sz="2800" dirty="0">
                  <a:solidFill>
                    <a:srgbClr val="FFFF00"/>
                  </a:solidFill>
                </a:endParaRPr>
              </a:p>
            </p:txBody>
          </p:sp>
          <p:sp>
            <p:nvSpPr>
              <p:cNvPr id="6153" name="Text Box 13">
                <a:extLst>
                  <a:ext uri="{FF2B5EF4-FFF2-40B4-BE49-F238E27FC236}">
                    <a16:creationId xmlns:a16="http://schemas.microsoft.com/office/drawing/2014/main" xmlns="" id="{07A86549-029D-4991-8DC3-653FB460C090}"/>
                  </a:ext>
                </a:extLst>
              </p:cNvPr>
              <p:cNvSpPr txBox="1">
                <a:spLocks noChangeArrowheads="1"/>
              </p:cNvSpPr>
              <p:nvPr/>
            </p:nvSpPr>
            <p:spPr bwMode="auto">
              <a:xfrm>
                <a:off x="688641" y="502875"/>
                <a:ext cx="5235511" cy="226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Tại</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sao</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máy</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kéo</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nặng</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nề</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lại</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chạy</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được</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trên</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nền</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đất</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mềm</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còn</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ô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tô</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nhẹ</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hơn</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nhiều</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lại</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có</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thể</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bị</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lún</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bánh</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và</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sa</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lầy</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trên</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chính</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quãng</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đường</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altLang="en-US" sz="2400" b="1" dirty="0" err="1">
                    <a:solidFill>
                      <a:schemeClr val="bg2">
                        <a:lumMod val="10000"/>
                      </a:schemeClr>
                    </a:solidFill>
                    <a:latin typeface="Times New Roman" panose="02020603050405020304" pitchFamily="18" charset="0"/>
                    <a:cs typeface="Times New Roman" panose="02020603050405020304" pitchFamily="18" charset="0"/>
                  </a:rPr>
                  <a:t>này</a:t>
                </a:r>
                <a:r>
                  <a:rPr lang="en-US" altLang="en-US" sz="2400" b="1" dirty="0">
                    <a:solidFill>
                      <a:schemeClr val="bg2">
                        <a:lumMod val="10000"/>
                      </a:schemeClr>
                    </a:solidFill>
                    <a:latin typeface="Times New Roman" panose="02020603050405020304" pitchFamily="18" charset="0"/>
                    <a:cs typeface="Times New Roman" panose="02020603050405020304" pitchFamily="18" charset="0"/>
                  </a:rPr>
                  <a:t>?</a:t>
                </a:r>
              </a:p>
            </p:txBody>
          </p:sp>
        </p:grpSp>
      </p:grpSp>
      <p:pic>
        <p:nvPicPr>
          <p:cNvPr id="6148" name="Picture 10" descr="C:\Users\Admin\Desktop\Capture1.PNG">
            <a:extLst>
              <a:ext uri="{FF2B5EF4-FFF2-40B4-BE49-F238E27FC236}">
                <a16:creationId xmlns:a16="http://schemas.microsoft.com/office/drawing/2014/main" xmlns="" id="{31A4D3C0-F802-4661-9D5D-CCA4FF4E8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621088"/>
            <a:ext cx="4208462"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1" descr="C:\Users\Admin\Desktop\Capture.PNG">
            <a:extLst>
              <a:ext uri="{FF2B5EF4-FFF2-40B4-BE49-F238E27FC236}">
                <a16:creationId xmlns:a16="http://schemas.microsoft.com/office/drawing/2014/main" xmlns="" id="{027F3401-CA13-4BDD-9D45-C3A0E66699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201"/>
          <a:stretch/>
        </p:blipFill>
        <p:spPr bwMode="auto">
          <a:xfrm>
            <a:off x="3146425" y="3621088"/>
            <a:ext cx="4300538"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xmlns="" id="{EE03021F-64FB-4DB8-A19F-D6837D06C45B}"/>
              </a:ext>
            </a:extLst>
          </p:cNvPr>
          <p:cNvSpPr txBox="1">
            <a:spLocks/>
          </p:cNvSpPr>
          <p:nvPr/>
        </p:nvSpPr>
        <p:spPr>
          <a:xfrm>
            <a:off x="623016" y="6105525"/>
            <a:ext cx="10929258" cy="5817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r>
              <a:rPr lang="en-US" sz="2800" dirty="0" err="1">
                <a:solidFill>
                  <a:srgbClr val="000000"/>
                </a:solidFill>
                <a:ea typeface="Times New Roman" panose="02020603050405020304" pitchFamily="18" charset="0"/>
              </a:rPr>
              <a:t>Nguyên</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nhân</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là</a:t>
            </a:r>
            <a:r>
              <a:rPr lang="en-US" sz="2800" dirty="0">
                <a:solidFill>
                  <a:srgbClr val="000000"/>
                </a:solidFill>
                <a:ea typeface="Times New Roman" panose="02020603050405020304" pitchFamily="18" charset="0"/>
              </a:rPr>
              <a:t> do </a:t>
            </a:r>
            <a:r>
              <a:rPr lang="en-US" sz="3200" b="1" dirty="0" err="1">
                <a:solidFill>
                  <a:srgbClr val="FF0000"/>
                </a:solidFill>
                <a:ea typeface="Times New Roman" panose="02020603050405020304" pitchFamily="18" charset="0"/>
              </a:rPr>
              <a:t>tác</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dụng</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của</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áp</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lực</a:t>
            </a:r>
            <a:r>
              <a:rPr lang="en-US" sz="2800" dirty="0">
                <a:solidFill>
                  <a:srgbClr val="000000"/>
                </a:solidFill>
                <a:ea typeface="Times New Roman" panose="02020603050405020304" pitchFamily="18" charset="0"/>
              </a:rPr>
              <a:t> (hay </a:t>
            </a:r>
            <a:r>
              <a:rPr lang="en-US" sz="2800" dirty="0" err="1">
                <a:solidFill>
                  <a:srgbClr val="000000"/>
                </a:solidFill>
                <a:ea typeface="Times New Roman" panose="02020603050405020304" pitchFamily="18" charset="0"/>
              </a:rPr>
              <a:t>còn</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được</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gọi</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là</a:t>
            </a:r>
            <a:r>
              <a:rPr lang="en-US" sz="2800" dirty="0">
                <a:solidFill>
                  <a:srgbClr val="000000"/>
                </a:solidFill>
                <a:ea typeface="Times New Roman" panose="02020603050405020304" pitchFamily="18" charset="0"/>
              </a:rPr>
              <a:t> </a:t>
            </a:r>
            <a:r>
              <a:rPr lang="en-US" sz="3200" b="1" dirty="0" err="1">
                <a:solidFill>
                  <a:srgbClr val="FF0000"/>
                </a:solidFill>
                <a:ea typeface="Times New Roman" panose="02020603050405020304" pitchFamily="18" charset="0"/>
              </a:rPr>
              <a:t>áp</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suất</a:t>
            </a:r>
            <a:r>
              <a:rPr lang="en-US" sz="2800" dirty="0">
                <a:solidFill>
                  <a:srgbClr val="000000"/>
                </a:solidFill>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05496CE-D307-E829-7866-E0650A176EA3}"/>
              </a:ext>
            </a:extLst>
          </p:cNvPr>
          <p:cNvSpPr txBox="1"/>
          <p:nvPr/>
        </p:nvSpPr>
        <p:spPr>
          <a:xfrm>
            <a:off x="680132" y="1611086"/>
            <a:ext cx="6694062" cy="3892861"/>
          </a:xfrm>
          <a:prstGeom prst="rect">
            <a:avLst/>
          </a:prstGeom>
          <a:noFill/>
        </p:spPr>
        <p:txBody>
          <a:bodyPr wrap="square">
            <a:spAutoFit/>
          </a:bodyPr>
          <a:lstStyle/>
          <a:p>
            <a:pPr algn="ctr">
              <a:lnSpc>
                <a:spcPct val="150000"/>
              </a:lnSpc>
            </a:pPr>
            <a:r>
              <a:rPr lang="en-US" sz="2800" b="1" dirty="0" err="1">
                <a:solidFill>
                  <a:srgbClr val="FF0000"/>
                </a:solidFill>
                <a:latin typeface="Times New Roman" panose="02020603050405020304" pitchFamily="18" charset="0"/>
                <a:ea typeface="Arial" panose="020B0604020202020204" pitchFamily="34" charset="0"/>
              </a:rPr>
              <a:t>Nhiệm</a:t>
            </a:r>
            <a:r>
              <a:rPr lang="en-US" sz="2800" b="1" dirty="0">
                <a:solidFill>
                  <a:srgbClr val="FF0000"/>
                </a:solidFill>
                <a:latin typeface="Times New Roman" panose="02020603050405020304" pitchFamily="18" charset="0"/>
                <a:ea typeface="Arial" panose="020B0604020202020204" pitchFamily="34" charset="0"/>
              </a:rPr>
              <a:t> </a:t>
            </a:r>
            <a:r>
              <a:rPr lang="en-US" sz="2800" b="1" dirty="0" err="1">
                <a:solidFill>
                  <a:srgbClr val="FF0000"/>
                </a:solidFill>
                <a:latin typeface="Times New Roman" panose="02020603050405020304" pitchFamily="18" charset="0"/>
                <a:ea typeface="Arial" panose="020B0604020202020204" pitchFamily="34" charset="0"/>
              </a:rPr>
              <a:t>vụ</a:t>
            </a:r>
            <a:r>
              <a:rPr lang="en-US" sz="2800" b="1" dirty="0">
                <a:solidFill>
                  <a:srgbClr val="FF0000"/>
                </a:solidFill>
                <a:latin typeface="Times New Roman" panose="02020603050405020304" pitchFamily="18" charset="0"/>
                <a:ea typeface="Arial" panose="020B0604020202020204" pitchFamily="34" charset="0"/>
              </a:rPr>
              <a:t> </a:t>
            </a:r>
            <a:r>
              <a:rPr lang="en-US" sz="2800" b="1" dirty="0" err="1">
                <a:solidFill>
                  <a:srgbClr val="FF0000"/>
                </a:solidFill>
                <a:latin typeface="Times New Roman" panose="02020603050405020304" pitchFamily="18" charset="0"/>
                <a:ea typeface="Arial" panose="020B0604020202020204" pitchFamily="34" charset="0"/>
              </a:rPr>
              <a:t>về</a:t>
            </a:r>
            <a:r>
              <a:rPr lang="en-US" sz="2800" b="1" dirty="0">
                <a:solidFill>
                  <a:srgbClr val="FF0000"/>
                </a:solidFill>
                <a:latin typeface="Times New Roman" panose="02020603050405020304" pitchFamily="18" charset="0"/>
                <a:ea typeface="Arial" panose="020B0604020202020204" pitchFamily="34" charset="0"/>
              </a:rPr>
              <a:t> </a:t>
            </a:r>
            <a:r>
              <a:rPr lang="en-US" sz="2800" b="1" dirty="0" err="1">
                <a:solidFill>
                  <a:srgbClr val="FF0000"/>
                </a:solidFill>
                <a:latin typeface="Times New Roman" panose="02020603050405020304" pitchFamily="18" charset="0"/>
                <a:ea typeface="Arial" panose="020B0604020202020204" pitchFamily="34" charset="0"/>
              </a:rPr>
              <a:t>nhà</a:t>
            </a:r>
            <a:r>
              <a:rPr lang="en-US" sz="2800" b="1" dirty="0">
                <a:solidFill>
                  <a:srgbClr val="FF0000"/>
                </a:solidFill>
                <a:latin typeface="Times New Roman" panose="02020603050405020304" pitchFamily="18" charset="0"/>
                <a:ea typeface="Arial" panose="020B0604020202020204" pitchFamily="34" charset="0"/>
              </a:rPr>
              <a:t>:</a:t>
            </a:r>
          </a:p>
          <a:p>
            <a:pPr algn="just">
              <a:lnSpc>
                <a:spcPct val="150000"/>
              </a:lnSpc>
            </a:pPr>
            <a:r>
              <a:rPr lang="en-US" sz="2800" dirty="0" err="1">
                <a:effectLst/>
                <a:latin typeface="Times New Roman" panose="02020603050405020304" pitchFamily="18" charset="0"/>
                <a:ea typeface="Arial" panose="020B0604020202020204" pitchFamily="34" charset="0"/>
              </a:rPr>
              <a:t>Bài</a:t>
            </a:r>
            <a:r>
              <a:rPr lang="en-US" sz="2800" dirty="0">
                <a:effectLst/>
                <a:latin typeface="Times New Roman" panose="02020603050405020304" pitchFamily="18" charset="0"/>
                <a:ea typeface="Arial" panose="020B0604020202020204" pitchFamily="34" charset="0"/>
              </a:rPr>
              <a:t> 1: </a:t>
            </a:r>
            <a:r>
              <a:rPr lang="en-US" sz="2800" dirty="0" err="1">
                <a:effectLst/>
                <a:latin typeface="Times New Roman" panose="02020603050405020304" pitchFamily="18" charset="0"/>
                <a:ea typeface="Arial" panose="020B0604020202020204" pitchFamily="34" charset="0"/>
              </a:rPr>
              <a:t>Nêu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ví</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dụ</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thực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tế</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về</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biện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pháp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tăng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giảm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áp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suất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bằng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cách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thay</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đổi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áp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lực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diện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tích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mặt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bị</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ép</a:t>
            </a:r>
            <a:r>
              <a:rPr lang="en-US" sz="2800" dirty="0">
                <a:effectLst/>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a:p>
            <a:pPr algn="just">
              <a:lnSpc>
                <a:spcPct val="150000"/>
              </a:lnSpc>
            </a:pPr>
            <a:r>
              <a:rPr lang="en-US" sz="2800" dirty="0" err="1">
                <a:effectLst/>
                <a:latin typeface="Times New Roman" panose="02020603050405020304" pitchFamily="18" charset="0"/>
                <a:ea typeface="Arial" panose="020B0604020202020204" pitchFamily="34" charset="0"/>
              </a:rPr>
              <a:t>Bài</a:t>
            </a:r>
            <a:r>
              <a:rPr lang="en-US" sz="2800" dirty="0">
                <a:effectLst/>
                <a:latin typeface="Times New Roman" panose="02020603050405020304" pitchFamily="18" charset="0"/>
                <a:ea typeface="Arial" panose="020B0604020202020204" pitchFamily="34" charset="0"/>
              </a:rPr>
              <a:t> 2: </a:t>
            </a:r>
            <a:r>
              <a:rPr lang="en-US" sz="2800" dirty="0" err="1">
                <a:effectLst/>
                <a:latin typeface="Times New Roman" panose="02020603050405020304" pitchFamily="18" charset="0"/>
                <a:ea typeface="Arial" panose="020B0604020202020204" pitchFamily="34" charset="0"/>
              </a:rPr>
              <a:t>Giải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thích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vì</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sao</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ống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hút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cắm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vào</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hộp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sữa</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có</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một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đầu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nhọn</a:t>
            </a:r>
            <a:r>
              <a:rPr lang="en-US" sz="2800" dirty="0">
                <a:effectLst/>
                <a:latin typeface="Times New Roman" panose="02020603050405020304" pitchFamily="18" charset="0"/>
                <a:ea typeface="Arial" panose="020B0604020202020204" pitchFamily="34" charset="0"/>
              </a:rPr>
              <a:t>?</a:t>
            </a:r>
          </a:p>
        </p:txBody>
      </p:sp>
      <p:sp>
        <p:nvSpPr>
          <p:cNvPr id="6" name="Rectangle 5">
            <a:extLst>
              <a:ext uri="{FF2B5EF4-FFF2-40B4-BE49-F238E27FC236}">
                <a16:creationId xmlns:a16="http://schemas.microsoft.com/office/drawing/2014/main" xmlns="" id="{B1682CF0-A614-1B78-A354-B44736B460CF}"/>
              </a:ext>
            </a:extLst>
          </p:cNvPr>
          <p:cNvSpPr/>
          <p:nvPr/>
        </p:nvSpPr>
        <p:spPr>
          <a:xfrm>
            <a:off x="7792064" y="1310766"/>
            <a:ext cx="4183626" cy="52939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6126897C-57A1-6D33-A284-F5CCF780C84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836" b="98829" l="10000" r="90000">
                        <a14:foregroundMark x1="40000" y1="46838" x2="40000" y2="46838"/>
                        <a14:foregroundMark x1="35313" y1="36066" x2="35313" y2="36066"/>
                        <a14:foregroundMark x1="41250" y1="31148" x2="41250" y2="31148"/>
                        <a14:foregroundMark x1="70313" y1="27869" x2="70313" y2="27869"/>
                        <a14:foregroundMark x1="77813" y1="52459" x2="77813" y2="52459"/>
                        <a14:foregroundMark x1="77188" y1="19906" x2="77188" y2="19906"/>
                        <a14:foregroundMark x1="37344" y1="66276" x2="37344" y2="66276"/>
                        <a14:foregroundMark x1="41406" y1="32553" x2="41406" y2="32553"/>
                        <a14:foregroundMark x1="41719" y1="32319" x2="41719" y2="32319"/>
                        <a14:foregroundMark x1="40781" y1="31850" x2="40781" y2="31850"/>
                        <a14:foregroundMark x1="39688" y1="29977" x2="39688" y2="29977"/>
                        <a14:foregroundMark x1="39844" y1="30679" x2="39844" y2="30679"/>
                      </a14:backgroundRemoval>
                    </a14:imgEffect>
                  </a14:imgLayer>
                </a14:imgProps>
              </a:ext>
              <a:ext uri="{28A0092B-C50C-407E-A947-70E740481C1C}">
                <a14:useLocalDpi xmlns:a14="http://schemas.microsoft.com/office/drawing/2010/main" val="0"/>
              </a:ext>
            </a:extLst>
          </a:blip>
          <a:srcRect t="13225" r="53809"/>
          <a:stretch/>
        </p:blipFill>
        <p:spPr>
          <a:xfrm>
            <a:off x="7615084" y="1377134"/>
            <a:ext cx="4223655" cy="5293977"/>
          </a:xfrm>
          <a:prstGeom prst="rect">
            <a:avLst/>
          </a:prstGeom>
          <a:ln>
            <a:noFill/>
          </a:ln>
        </p:spPr>
      </p:pic>
    </p:spTree>
    <p:extLst>
      <p:ext uri="{BB962C8B-B14F-4D97-AF65-F5344CB8AC3E}">
        <p14:creationId xmlns:p14="http://schemas.microsoft.com/office/powerpoint/2010/main" val="362234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F4A4B88D-F80F-98BB-6E0F-DC27FCEA0851}"/>
              </a:ext>
            </a:extLst>
          </p:cNvPr>
          <p:cNvSpPr>
            <a:spLocks noGrp="1"/>
          </p:cNvSpPr>
          <p:nvPr>
            <p:ph type="body" sz="quarter" idx="10"/>
          </p:nvPr>
        </p:nvSpPr>
        <p:spPr>
          <a:xfrm>
            <a:off x="585287" y="835818"/>
            <a:ext cx="4340225" cy="508455"/>
          </a:xfrm>
        </p:spPr>
        <p:txBody>
          <a:bodyPr>
            <a:normAutofit/>
          </a:bodyPr>
          <a:lstStyle/>
          <a:p>
            <a:r>
              <a:rPr lang="en-US" sz="2800" dirty="0"/>
              <a:t>1. </a:t>
            </a:r>
            <a:r>
              <a:rPr lang="en-US" sz="2800" dirty="0" err="1"/>
              <a:t>Áp</a:t>
            </a:r>
            <a:r>
              <a:rPr lang="en-US" sz="2800" dirty="0"/>
              <a:t> </a:t>
            </a:r>
            <a:r>
              <a:rPr lang="en-US" sz="2800" dirty="0" err="1"/>
              <a:t>lực</a:t>
            </a:r>
            <a:r>
              <a:rPr lang="en-US" sz="2800" dirty="0"/>
              <a:t> </a:t>
            </a:r>
            <a:r>
              <a:rPr lang="en-US" sz="2800" dirty="0" err="1"/>
              <a:t>là</a:t>
            </a:r>
            <a:r>
              <a:rPr lang="en-US" sz="2800" dirty="0"/>
              <a:t> </a:t>
            </a:r>
            <a:r>
              <a:rPr lang="en-US" sz="2800" dirty="0" err="1"/>
              <a:t>gì</a:t>
            </a:r>
            <a:r>
              <a:rPr lang="en-US" sz="2800" dirty="0"/>
              <a:t>?</a:t>
            </a:r>
          </a:p>
        </p:txBody>
      </p:sp>
      <p:pic>
        <p:nvPicPr>
          <p:cNvPr id="17" name="Picture 16">
            <a:extLst>
              <a:ext uri="{FF2B5EF4-FFF2-40B4-BE49-F238E27FC236}">
                <a16:creationId xmlns:a16="http://schemas.microsoft.com/office/drawing/2014/main" xmlns="" id="{ED9D4409-6303-6153-7076-856CFA1C8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5399" y="3438084"/>
            <a:ext cx="4812903" cy="2518483"/>
          </a:xfrm>
          <a:prstGeom prst="rect">
            <a:avLst/>
          </a:prstGeom>
          <a:ln>
            <a:noFill/>
          </a:ln>
          <a:effectLst>
            <a:softEdge rad="112500"/>
          </a:effectLst>
        </p:spPr>
      </p:pic>
      <p:pic>
        <p:nvPicPr>
          <p:cNvPr id="18" name="Picture 17">
            <a:extLst>
              <a:ext uri="{FF2B5EF4-FFF2-40B4-BE49-F238E27FC236}">
                <a16:creationId xmlns:a16="http://schemas.microsoft.com/office/drawing/2014/main" xmlns="" id="{1E25CD10-E9FE-211F-B54B-02A9FF14034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5854" y1="80732" x2="15854" y2="80732"/>
                      </a14:backgroundRemoval>
                    </a14:imgEffect>
                  </a14:imgLayer>
                </a14:imgProps>
              </a:ext>
              <a:ext uri="{28A0092B-C50C-407E-A947-70E740481C1C}">
                <a14:useLocalDpi xmlns:a14="http://schemas.microsoft.com/office/drawing/2010/main" val="0"/>
              </a:ext>
            </a:extLst>
          </a:blip>
          <a:srcRect t="14222"/>
          <a:stretch/>
        </p:blipFill>
        <p:spPr>
          <a:xfrm>
            <a:off x="8095248" y="426237"/>
            <a:ext cx="4096752" cy="3514125"/>
          </a:xfrm>
          <a:prstGeom prst="rect">
            <a:avLst/>
          </a:prstGeom>
        </p:spPr>
      </p:pic>
      <p:pic>
        <p:nvPicPr>
          <p:cNvPr id="19" name="Picture 18">
            <a:extLst>
              <a:ext uri="{FF2B5EF4-FFF2-40B4-BE49-F238E27FC236}">
                <a16:creationId xmlns:a16="http://schemas.microsoft.com/office/drawing/2014/main" xmlns="" id="{E6264820-2AD9-74B6-217A-9AB4FAB8B5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5275" y="1004134"/>
            <a:ext cx="3527158" cy="2518483"/>
          </a:xfrm>
          <a:prstGeom prst="rect">
            <a:avLst/>
          </a:prstGeom>
        </p:spPr>
      </p:pic>
      <p:sp>
        <p:nvSpPr>
          <p:cNvPr id="24" name="Speech Bubble: Rectangle with Corners Rounded 23">
            <a:extLst>
              <a:ext uri="{FF2B5EF4-FFF2-40B4-BE49-F238E27FC236}">
                <a16:creationId xmlns:a16="http://schemas.microsoft.com/office/drawing/2014/main" xmlns="" id="{45858F54-D468-713D-EA3B-FBE0FC265D8D}"/>
              </a:ext>
            </a:extLst>
          </p:cNvPr>
          <p:cNvSpPr/>
          <p:nvPr/>
        </p:nvSpPr>
        <p:spPr>
          <a:xfrm>
            <a:off x="162232" y="1344273"/>
            <a:ext cx="4376357" cy="2564049"/>
          </a:xfrm>
          <a:prstGeom prst="wedgeRoundRectCallout">
            <a:avLst>
              <a:gd name="adj1" fmla="val -38946"/>
              <a:gd name="adj2" fmla="val 114208"/>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chemeClr val="bg2">
                    <a:lumMod val="10000"/>
                  </a:schemeClr>
                </a:solidFill>
                <a:latin typeface="Times New Roman" panose="02020603050405020304" pitchFamily="18" charset="0"/>
                <a:ea typeface="Arial" panose="020B0604020202020204" pitchFamily="34" charset="0"/>
              </a:rPr>
              <a:t>L</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ực</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của</a:t>
            </a:r>
            <a:r>
              <a:rPr lang="en-US" sz="2400" b="1" dirty="0">
                <a:solidFill>
                  <a:schemeClr val="bg2">
                    <a:lumMod val="10000"/>
                  </a:schemeClr>
                </a:solidFill>
                <a:effectLst/>
                <a:latin typeface="Times New Roman" panose="02020603050405020304" pitchFamily="18" charset="0"/>
                <a:ea typeface="Arial" panose="020B0604020202020204" pitchFamily="34" charset="0"/>
              </a:rPr>
              <a:t> ô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tô</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trong</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bãi</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đỗ</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xe</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bàn</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ghế</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trong</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lớp</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học</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máy</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móc</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trong</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nhà</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xưởng</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tác</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dụng</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lên</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mặt</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sàn</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một</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lực</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ép</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Lực</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ép</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này</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latin typeface="Times New Roman" panose="02020603050405020304" pitchFamily="18" charset="0"/>
                <a:ea typeface="Arial" panose="020B0604020202020204" pitchFamily="34" charset="0"/>
              </a:rPr>
              <a:t>c</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ó</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phương</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như</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thế</a:t>
            </a:r>
            <a:r>
              <a:rPr lang="en-US" sz="2400" b="1" dirty="0">
                <a:solidFill>
                  <a:schemeClr val="bg2">
                    <a:lumMod val="10000"/>
                  </a:schemeClr>
                </a:solidFill>
                <a:effectLst/>
                <a:latin typeface="Times New Roman" panose="02020603050405020304" pitchFamily="18" charset="0"/>
                <a:ea typeface="Arial" panose="020B0604020202020204" pitchFamily="34" charset="0"/>
              </a:rPr>
              <a:t> </a:t>
            </a:r>
            <a:r>
              <a:rPr lang="en-US" sz="2400" b="1" dirty="0" err="1">
                <a:solidFill>
                  <a:schemeClr val="bg2">
                    <a:lumMod val="10000"/>
                  </a:schemeClr>
                </a:solidFill>
                <a:effectLst/>
                <a:latin typeface="Times New Roman" panose="02020603050405020304" pitchFamily="18" charset="0"/>
                <a:ea typeface="Arial" panose="020B0604020202020204" pitchFamily="34" charset="0"/>
              </a:rPr>
              <a:t>nào</a:t>
            </a:r>
            <a:r>
              <a:rPr lang="en-US" sz="2400" b="1" dirty="0">
                <a:solidFill>
                  <a:schemeClr val="bg2">
                    <a:lumMod val="10000"/>
                  </a:schemeClr>
                </a:solidFill>
                <a:effectLst/>
                <a:latin typeface="Times New Roman" panose="02020603050405020304" pitchFamily="18" charset="0"/>
                <a:ea typeface="Arial" panose="020B0604020202020204" pitchFamily="34" charset="0"/>
              </a:rPr>
              <a:t>?</a:t>
            </a:r>
            <a:endParaRPr lang="en-US" sz="2400" b="1" dirty="0">
              <a:solidFill>
                <a:schemeClr val="bg2">
                  <a:lumMod val="10000"/>
                </a:schemeClr>
              </a:solidFill>
              <a:effectLst/>
              <a:latin typeface="Arial" panose="020B0604020202020204" pitchFamily="34" charset="0"/>
              <a:ea typeface="Arial" panose="020B0604020202020204" pitchFamily="34" charset="0"/>
            </a:endParaRPr>
          </a:p>
        </p:txBody>
      </p:sp>
      <p:cxnSp>
        <p:nvCxnSpPr>
          <p:cNvPr id="26" name="Straight Arrow Connector 25">
            <a:extLst>
              <a:ext uri="{FF2B5EF4-FFF2-40B4-BE49-F238E27FC236}">
                <a16:creationId xmlns:a16="http://schemas.microsoft.com/office/drawing/2014/main" xmlns="" id="{A625C8D2-4181-FC5D-13F5-5B547D600275}"/>
              </a:ext>
            </a:extLst>
          </p:cNvPr>
          <p:cNvCxnSpPr/>
          <p:nvPr/>
        </p:nvCxnSpPr>
        <p:spPr>
          <a:xfrm>
            <a:off x="6435210" y="2499184"/>
            <a:ext cx="0" cy="123215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84642A18-DADB-837A-961B-C66D5A75B51A}"/>
              </a:ext>
            </a:extLst>
          </p:cNvPr>
          <p:cNvCxnSpPr/>
          <p:nvPr/>
        </p:nvCxnSpPr>
        <p:spPr>
          <a:xfrm>
            <a:off x="10495936" y="2123995"/>
            <a:ext cx="0" cy="123215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D4F6F867-0963-4475-0283-A03128732ACC}"/>
              </a:ext>
            </a:extLst>
          </p:cNvPr>
          <p:cNvCxnSpPr/>
          <p:nvPr/>
        </p:nvCxnSpPr>
        <p:spPr>
          <a:xfrm>
            <a:off x="9950245" y="4916271"/>
            <a:ext cx="0" cy="123215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Speech Bubble: Rectangle with Corners Rounded 28">
            <a:extLst>
              <a:ext uri="{FF2B5EF4-FFF2-40B4-BE49-F238E27FC236}">
                <a16:creationId xmlns:a16="http://schemas.microsoft.com/office/drawing/2014/main" xmlns="" id="{0063524D-0BF6-C471-9313-ED61583C35D3}"/>
              </a:ext>
            </a:extLst>
          </p:cNvPr>
          <p:cNvSpPr/>
          <p:nvPr/>
        </p:nvSpPr>
        <p:spPr>
          <a:xfrm>
            <a:off x="2387600" y="4030593"/>
            <a:ext cx="3958172" cy="1474469"/>
          </a:xfrm>
          <a:prstGeom prst="wedgeRoundRectCallout">
            <a:avLst>
              <a:gd name="adj1" fmla="val -80725"/>
              <a:gd name="adj2" fmla="val 64434"/>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ð"/>
            </a:pP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ép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vuông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góc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ép</a:t>
            </a:r>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xmlns="" id="{05531403-E862-58B1-48DE-727AA1C7FE8E}"/>
              </a:ext>
            </a:extLst>
          </p:cNvPr>
          <p:cNvGrpSpPr/>
          <p:nvPr/>
        </p:nvGrpSpPr>
        <p:grpSpPr>
          <a:xfrm>
            <a:off x="1606417" y="6208944"/>
            <a:ext cx="10455238" cy="474246"/>
            <a:chOff x="1630294" y="6214783"/>
            <a:chExt cx="9724669" cy="468541"/>
          </a:xfrm>
        </p:grpSpPr>
        <p:sp>
          <p:nvSpPr>
            <p:cNvPr id="30" name="Rectangle 29">
              <a:extLst>
                <a:ext uri="{FF2B5EF4-FFF2-40B4-BE49-F238E27FC236}">
                  <a16:creationId xmlns:a16="http://schemas.microsoft.com/office/drawing/2014/main" xmlns="" id="{02656A57-9878-D56C-23F1-1D7510A08253}"/>
                </a:ext>
              </a:extLst>
            </p:cNvPr>
            <p:cNvSpPr/>
            <p:nvPr/>
          </p:nvSpPr>
          <p:spPr>
            <a:xfrm>
              <a:off x="2118208" y="6214783"/>
              <a:ext cx="9236755" cy="44044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de-DE"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Áp lực là lực ép có phương vuông góc với mặt bị ép</a:t>
              </a:r>
              <a:endPar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 name="Arrow: Right 31">
              <a:extLst>
                <a:ext uri="{FF2B5EF4-FFF2-40B4-BE49-F238E27FC236}">
                  <a16:creationId xmlns:a16="http://schemas.microsoft.com/office/drawing/2014/main" xmlns="" id="{E874FE08-7DAC-8F92-BD7C-C6E487F3337B}"/>
                </a:ext>
              </a:extLst>
            </p:cNvPr>
            <p:cNvSpPr/>
            <p:nvPr/>
          </p:nvSpPr>
          <p:spPr>
            <a:xfrm>
              <a:off x="1630294" y="6242879"/>
              <a:ext cx="408778" cy="440445"/>
            </a:xfrm>
            <a:prstGeom prst="rightArrow">
              <a:avLst>
                <a:gd name="adj1" fmla="val 50000"/>
                <a:gd name="adj2" fmla="val 529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grpSp>
      <p:pic>
        <p:nvPicPr>
          <p:cNvPr id="35" name="Picture 34">
            <a:extLst>
              <a:ext uri="{FF2B5EF4-FFF2-40B4-BE49-F238E27FC236}">
                <a16:creationId xmlns:a16="http://schemas.microsoft.com/office/drawing/2014/main" xmlns="" id="{CE0648E1-3C66-A272-AC08-9412CBBAA93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046" b="89706" l="8824" r="88725">
                        <a14:foregroundMark x1="69281" y1="18137" x2="69281" y2="18137"/>
                        <a14:foregroundMark x1="74346" y1="18137" x2="74346" y2="18137"/>
                        <a14:foregroundMark x1="32843" y1="19608" x2="32843" y2="19608"/>
                        <a14:foregroundMark x1="70915" y1="49183" x2="70915" y2="49183"/>
                        <a14:foregroundMark x1="69281" y1="82516" x2="69281" y2="82516"/>
                        <a14:foregroundMark x1="70098" y1="77451" x2="70098" y2="77451"/>
                        <a14:foregroundMark x1="65850" y1="57353" x2="65850" y2="57353"/>
                        <a14:foregroundMark x1="76961" y1="35948" x2="76961" y2="35948"/>
                        <a14:foregroundMark x1="82026" y1="33007" x2="82026" y2="33007"/>
                        <a14:foregroundMark x1="59150" y1="6209" x2="59150" y2="6209"/>
                        <a14:foregroundMark x1="61601" y1="8497" x2="61601" y2="8497"/>
                        <a14:foregroundMark x1="72712" y1="9967" x2="72712" y2="9967"/>
                        <a14:foregroundMark x1="78268" y1="30392" x2="78268" y2="30392"/>
                        <a14:foregroundMark x1="80065" y1="17320" x2="80065" y2="17320"/>
                        <a14:foregroundMark x1="88725" y1="18301" x2="88725" y2="18301"/>
                        <a14:foregroundMark x1="54739" y1="19281" x2="54739" y2="19281"/>
                        <a14:foregroundMark x1="58660" y1="19281" x2="58660" y2="19281"/>
                        <a14:foregroundMark x1="65686" y1="68791" x2="65686" y2="68791"/>
                        <a14:foregroundMark x1="58660" y1="84804" x2="58660" y2="84804"/>
                        <a14:foregroundMark x1="75490" y1="85458" x2="75490" y2="85458"/>
                      </a14:backgroundRemoval>
                    </a14:imgEffect>
                  </a14:imgLayer>
                </a14:imgProps>
              </a:ext>
              <a:ext uri="{28A0092B-C50C-407E-A947-70E740481C1C}">
                <a14:useLocalDpi xmlns:a14="http://schemas.microsoft.com/office/drawing/2010/main" val="0"/>
              </a:ext>
            </a:extLst>
          </a:blip>
          <a:srcRect r="11259"/>
          <a:stretch/>
        </p:blipFill>
        <p:spPr>
          <a:xfrm flipH="1">
            <a:off x="37263" y="5513727"/>
            <a:ext cx="1546838" cy="1344273"/>
          </a:xfrm>
          <a:prstGeom prst="rect">
            <a:avLst/>
          </a:prstGeom>
        </p:spPr>
      </p:pic>
    </p:spTree>
    <p:extLst>
      <p:ext uri="{BB962C8B-B14F-4D97-AF65-F5344CB8AC3E}">
        <p14:creationId xmlns:p14="http://schemas.microsoft.com/office/powerpoint/2010/main" val="215345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par>
                                <p:cTn id="25" presetID="22" presetClass="entr" presetSubtype="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par>
                                <p:cTn id="28" presetID="22" presetClass="entr" presetSubtype="1"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8F7BF15-5FF1-4D6A-CCF4-9D62CB84C592}"/>
              </a:ext>
            </a:extLst>
          </p:cNvPr>
          <p:cNvPicPr>
            <a:picLocks noChangeAspect="1"/>
          </p:cNvPicPr>
          <p:nvPr/>
        </p:nvPicPr>
        <p:blipFill>
          <a:blip r:embed="rId2"/>
          <a:stretch>
            <a:fillRect/>
          </a:stretch>
        </p:blipFill>
        <p:spPr>
          <a:xfrm>
            <a:off x="7097712" y="1342796"/>
            <a:ext cx="4470400" cy="5081917"/>
          </a:xfrm>
          <a:prstGeom prst="rect">
            <a:avLst/>
          </a:prstGeom>
        </p:spPr>
      </p:pic>
      <p:sp>
        <p:nvSpPr>
          <p:cNvPr id="6" name="Text Placeholder 5">
            <a:extLst>
              <a:ext uri="{FF2B5EF4-FFF2-40B4-BE49-F238E27FC236}">
                <a16:creationId xmlns:a16="http://schemas.microsoft.com/office/drawing/2014/main" xmlns="" id="{616D175A-2B71-AD2F-CFF0-ACB1CCD5350D}"/>
              </a:ext>
            </a:extLst>
          </p:cNvPr>
          <p:cNvSpPr>
            <a:spLocks noGrp="1"/>
          </p:cNvSpPr>
          <p:nvPr>
            <p:ph type="body" sz="half" idx="2"/>
          </p:nvPr>
        </p:nvSpPr>
        <p:spPr>
          <a:xfrm>
            <a:off x="586696" y="1506083"/>
            <a:ext cx="6599707" cy="4199584"/>
          </a:xfrm>
        </p:spPr>
        <p:txBody>
          <a:bodyPr>
            <a:noAutofit/>
          </a:bodyPr>
          <a:lstStyle/>
          <a:p>
            <a:pPr algn="just">
              <a:lnSpc>
                <a:spcPct val="100000"/>
              </a:lnSpc>
            </a:pPr>
            <a:r>
              <a:rPr lang="en-US" sz="2800" dirty="0">
                <a:ea typeface="Arial" panose="020B0604020202020204" pitchFamily="34" charset="0"/>
              </a:rPr>
              <a:t>Q</a:t>
            </a:r>
            <a:r>
              <a:rPr lang="en-US" sz="2800" dirty="0">
                <a:effectLst/>
                <a:ea typeface="Arial" panose="020B0604020202020204" pitchFamily="34" charset="0"/>
              </a:rPr>
              <a:t>uan </a:t>
            </a:r>
            <a:r>
              <a:rPr lang="en-US" sz="2800" dirty="0" err="1">
                <a:effectLst/>
                <a:ea typeface="Arial" panose="020B0604020202020204" pitchFamily="34" charset="0"/>
              </a:rPr>
              <a:t>sát</a:t>
            </a:r>
            <a:r>
              <a:rPr lang="en-US" sz="2800" dirty="0">
                <a:effectLst/>
                <a:ea typeface="Arial" panose="020B0604020202020204" pitchFamily="34" charset="0"/>
              </a:rPr>
              <a:t> </a:t>
            </a:r>
            <a:r>
              <a:rPr lang="en-US" sz="2800" dirty="0" err="1">
                <a:effectLst/>
                <a:ea typeface="Arial" panose="020B0604020202020204" pitchFamily="34" charset="0"/>
              </a:rPr>
              <a:t>hình</a:t>
            </a:r>
            <a:r>
              <a:rPr lang="en-US" sz="2800" dirty="0">
                <a:effectLst/>
                <a:ea typeface="Arial" panose="020B0604020202020204" pitchFamily="34" charset="0"/>
              </a:rPr>
              <a:t> 15.1 SGK </a:t>
            </a:r>
            <a:r>
              <a:rPr lang="en-US" sz="2800" dirty="0" err="1">
                <a:effectLst/>
                <a:ea typeface="Arial" panose="020B0604020202020204" pitchFamily="34" charset="0"/>
              </a:rPr>
              <a:t>hãy</a:t>
            </a:r>
            <a:r>
              <a:rPr lang="en-US" sz="2800" dirty="0">
                <a:effectLst/>
                <a:ea typeface="Arial" panose="020B0604020202020204" pitchFamily="34" charset="0"/>
              </a:rPr>
              <a:t> </a:t>
            </a:r>
            <a:r>
              <a:rPr lang="en-US" sz="2800" dirty="0" err="1">
                <a:effectLst/>
                <a:ea typeface="Arial" panose="020B0604020202020204" pitchFamily="34" charset="0"/>
              </a:rPr>
              <a:t>chỉ</a:t>
            </a:r>
            <a:r>
              <a:rPr lang="en-US" sz="2800" dirty="0">
                <a:effectLst/>
                <a:ea typeface="Arial" panose="020B0604020202020204" pitchFamily="34" charset="0"/>
              </a:rPr>
              <a:t> </a:t>
            </a:r>
            <a:r>
              <a:rPr lang="en-US" sz="2800" dirty="0" err="1">
                <a:effectLst/>
                <a:ea typeface="Arial" panose="020B0604020202020204" pitchFamily="34" charset="0"/>
              </a:rPr>
              <a:t>ra</a:t>
            </a: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a:t>
            </a:r>
            <a:r>
              <a:rPr lang="en-US" sz="2800" dirty="0" err="1">
                <a:effectLst/>
                <a:ea typeface="Arial" panose="020B0604020202020204" pitchFamily="34" charset="0"/>
              </a:rPr>
              <a:t>nào</a:t>
            </a:r>
            <a:r>
              <a:rPr lang="en-US" sz="2800" dirty="0">
                <a:effectLst/>
                <a:ea typeface="Arial" panose="020B0604020202020204" pitchFamily="34" charset="0"/>
              </a:rPr>
              <a:t> </a:t>
            </a:r>
            <a:r>
              <a:rPr lang="en-US" sz="2800" dirty="0" err="1">
                <a:effectLst/>
                <a:ea typeface="Arial" panose="020B0604020202020204" pitchFamily="34" charset="0"/>
              </a:rPr>
              <a:t>trong</a:t>
            </a:r>
            <a:r>
              <a:rPr lang="en-US" sz="2800" dirty="0">
                <a:effectLst/>
                <a:ea typeface="Arial" panose="020B0604020202020204" pitchFamily="34" charset="0"/>
              </a:rPr>
              <a:t> </a:t>
            </a:r>
            <a:r>
              <a:rPr lang="en-US" sz="2800" dirty="0" err="1">
                <a:effectLst/>
                <a:ea typeface="Arial" panose="020B0604020202020204" pitchFamily="34" charset="0"/>
              </a:rPr>
              <a:t>số</a:t>
            </a:r>
            <a:r>
              <a:rPr lang="en-US" sz="2800" dirty="0">
                <a:effectLst/>
                <a:ea typeface="Arial" panose="020B0604020202020204" pitchFamily="34" charset="0"/>
              </a:rPr>
              <a:t> </a:t>
            </a:r>
            <a:r>
              <a:rPr lang="en-US" sz="2800" dirty="0" err="1">
                <a:effectLst/>
                <a:ea typeface="Arial" panose="020B0604020202020204" pitchFamily="34" charset="0"/>
              </a:rPr>
              <a:t>các</a:t>
            </a: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a:t>
            </a:r>
            <a:r>
              <a:rPr lang="en-US" sz="2800" dirty="0" err="1">
                <a:effectLst/>
                <a:ea typeface="Arial" panose="020B0604020202020204" pitchFamily="34" charset="0"/>
              </a:rPr>
              <a:t>được</a:t>
            </a:r>
            <a:r>
              <a:rPr lang="en-US" sz="2800" dirty="0">
                <a:effectLst/>
                <a:ea typeface="Arial" panose="020B0604020202020204" pitchFamily="34" charset="0"/>
              </a:rPr>
              <a:t> </a:t>
            </a:r>
            <a:r>
              <a:rPr lang="en-US" sz="2800" dirty="0" err="1">
                <a:effectLst/>
                <a:ea typeface="Arial" panose="020B0604020202020204" pitchFamily="34" charset="0"/>
              </a:rPr>
              <a:t>mô</a:t>
            </a:r>
            <a:r>
              <a:rPr lang="en-US" sz="2800" dirty="0">
                <a:effectLst/>
                <a:ea typeface="Arial" panose="020B0604020202020204" pitchFamily="34" charset="0"/>
              </a:rPr>
              <a:t> </a:t>
            </a:r>
            <a:r>
              <a:rPr lang="en-US" sz="2800" dirty="0" err="1">
                <a:effectLst/>
                <a:ea typeface="Arial" panose="020B0604020202020204" pitchFamily="34" charset="0"/>
              </a:rPr>
              <a:t>tả</a:t>
            </a:r>
            <a:r>
              <a:rPr lang="en-US" sz="2800" dirty="0">
                <a:effectLst/>
                <a:ea typeface="Arial" panose="020B0604020202020204" pitchFamily="34" charset="0"/>
              </a:rPr>
              <a:t> </a:t>
            </a:r>
            <a:r>
              <a:rPr lang="en-US" sz="2800" dirty="0" err="1">
                <a:effectLst/>
                <a:ea typeface="Arial" panose="020B0604020202020204" pitchFamily="34" charset="0"/>
              </a:rPr>
              <a:t>đưới</a:t>
            </a:r>
            <a:r>
              <a:rPr lang="en-US" sz="2800" dirty="0">
                <a:effectLst/>
                <a:ea typeface="Arial" panose="020B0604020202020204" pitchFamily="34" charset="0"/>
              </a:rPr>
              <a:t> </a:t>
            </a:r>
            <a:r>
              <a:rPr lang="en-US" sz="2800" dirty="0" err="1">
                <a:effectLst/>
                <a:ea typeface="Arial" panose="020B0604020202020204" pitchFamily="34" charset="0"/>
              </a:rPr>
              <a:t>đây</a:t>
            </a:r>
            <a:r>
              <a:rPr lang="en-US" sz="2800" dirty="0">
                <a:effectLst/>
                <a:ea typeface="Arial" panose="020B0604020202020204" pitchFamily="34" charset="0"/>
              </a:rPr>
              <a:t> </a:t>
            </a:r>
            <a:r>
              <a:rPr lang="en-US" sz="2800" dirty="0" err="1">
                <a:effectLst/>
                <a:ea typeface="Arial" panose="020B0604020202020204" pitchFamily="34" charset="0"/>
              </a:rPr>
              <a:t>là</a:t>
            </a:r>
            <a:r>
              <a:rPr lang="en-US" sz="2800" dirty="0">
                <a:effectLst/>
                <a:ea typeface="Arial" panose="020B0604020202020204" pitchFamily="34" charset="0"/>
              </a:rPr>
              <a:t> </a:t>
            </a:r>
            <a:r>
              <a:rPr lang="en-US" sz="2800" dirty="0" err="1">
                <a:effectLst/>
                <a:ea typeface="Arial" panose="020B0604020202020204" pitchFamily="34" charset="0"/>
              </a:rPr>
              <a:t>áp</a:t>
            </a:r>
            <a:r>
              <a:rPr lang="en-US" sz="2800" dirty="0">
                <a:effectLst/>
                <a:ea typeface="Arial" panose="020B0604020202020204" pitchFamily="34" charset="0"/>
              </a:rPr>
              <a:t> </a:t>
            </a:r>
            <a:r>
              <a:rPr lang="en-US" sz="2800" dirty="0" err="1">
                <a:effectLst/>
                <a:ea typeface="Arial" panose="020B0604020202020204" pitchFamily="34" charset="0"/>
              </a:rPr>
              <a:t>lực</a:t>
            </a:r>
            <a:endParaRPr lang="en-US" sz="2800" dirty="0">
              <a:effectLst/>
              <a:ea typeface="Arial" panose="020B0604020202020204" pitchFamily="34" charset="0"/>
            </a:endParaRPr>
          </a:p>
          <a:p>
            <a:pPr algn="just">
              <a:lnSpc>
                <a:spcPct val="100000"/>
              </a:lnSpc>
            </a:pPr>
            <a:r>
              <a:rPr lang="en-US" sz="2800" dirty="0">
                <a:ea typeface="Arial" panose="020B0604020202020204" pitchFamily="34" charset="0"/>
              </a:rPr>
              <a:t>a)</a:t>
            </a: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a:t>
            </a:r>
            <a:r>
              <a:rPr lang="en-US" sz="2800" dirty="0" err="1">
                <a:effectLst/>
                <a:ea typeface="Arial" panose="020B0604020202020204" pitchFamily="34" charset="0"/>
              </a:rPr>
              <a:t>của</a:t>
            </a:r>
            <a:r>
              <a:rPr lang="en-US" sz="2800" dirty="0">
                <a:effectLst/>
                <a:ea typeface="Arial" panose="020B0604020202020204" pitchFamily="34" charset="0"/>
              </a:rPr>
              <a:t> </a:t>
            </a:r>
            <a:r>
              <a:rPr lang="en-US" sz="2800" dirty="0" err="1">
                <a:effectLst/>
                <a:ea typeface="Arial" panose="020B0604020202020204" pitchFamily="34" charset="0"/>
              </a:rPr>
              <a:t>người</a:t>
            </a:r>
            <a:r>
              <a:rPr lang="en-US" sz="2800" dirty="0">
                <a:effectLst/>
                <a:ea typeface="Arial" panose="020B0604020202020204" pitchFamily="34" charset="0"/>
              </a:rPr>
              <a:t> </a:t>
            </a:r>
            <a:r>
              <a:rPr lang="en-US" sz="2800" dirty="0" err="1">
                <a:effectLst/>
                <a:ea typeface="Arial" panose="020B0604020202020204" pitchFamily="34" charset="0"/>
              </a:rPr>
              <a:t>tác</a:t>
            </a:r>
            <a:r>
              <a:rPr lang="en-US" sz="2800" dirty="0">
                <a:effectLst/>
                <a:ea typeface="Arial" panose="020B0604020202020204" pitchFamily="34" charset="0"/>
              </a:rPr>
              <a:t> </a:t>
            </a:r>
            <a:r>
              <a:rPr lang="en-US" sz="2800" dirty="0" err="1">
                <a:effectLst/>
                <a:ea typeface="Arial" panose="020B0604020202020204" pitchFamily="34" charset="0"/>
              </a:rPr>
              <a:t>dụng</a:t>
            </a:r>
            <a:r>
              <a:rPr lang="en-US" sz="2800" dirty="0">
                <a:effectLst/>
                <a:ea typeface="Arial" panose="020B0604020202020204" pitchFamily="34" charset="0"/>
              </a:rPr>
              <a:t> </a:t>
            </a:r>
            <a:r>
              <a:rPr lang="en-US" sz="2800" dirty="0" err="1">
                <a:effectLst/>
                <a:ea typeface="Arial" panose="020B0604020202020204" pitchFamily="34" charset="0"/>
              </a:rPr>
              <a:t>lên</a:t>
            </a:r>
            <a:r>
              <a:rPr lang="en-US" sz="2800" dirty="0">
                <a:effectLst/>
                <a:ea typeface="Arial" panose="020B0604020202020204" pitchFamily="34" charset="0"/>
              </a:rPr>
              <a:t> </a:t>
            </a:r>
            <a:r>
              <a:rPr lang="en-US" sz="2800" dirty="0" err="1">
                <a:effectLst/>
                <a:ea typeface="Arial" panose="020B0604020202020204" pitchFamily="34" charset="0"/>
              </a:rPr>
              <a:t>sợi</a:t>
            </a:r>
            <a:r>
              <a:rPr lang="en-US" sz="2800" dirty="0">
                <a:effectLst/>
                <a:ea typeface="Arial" panose="020B0604020202020204" pitchFamily="34" charset="0"/>
              </a:rPr>
              <a:t> </a:t>
            </a:r>
            <a:r>
              <a:rPr lang="en-US" sz="2800" dirty="0" err="1">
                <a:effectLst/>
                <a:ea typeface="Arial" panose="020B0604020202020204" pitchFamily="34" charset="0"/>
              </a:rPr>
              <a:t>dây</a:t>
            </a:r>
            <a:r>
              <a:rPr lang="en-US" sz="2800" dirty="0">
                <a:effectLst/>
                <a:ea typeface="Arial" panose="020B0604020202020204" pitchFamily="34" charset="0"/>
              </a:rPr>
              <a:t>.</a:t>
            </a:r>
          </a:p>
          <a:p>
            <a:pPr algn="just">
              <a:lnSpc>
                <a:spcPct val="100000"/>
              </a:lnSpc>
            </a:pPr>
            <a:r>
              <a:rPr lang="en-US" sz="2800" dirty="0">
                <a:ea typeface="Arial" panose="020B0604020202020204" pitchFamily="34" charset="0"/>
              </a:rPr>
              <a:t>b)</a:t>
            </a: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a:t>
            </a:r>
            <a:r>
              <a:rPr lang="en-US" sz="2800" dirty="0" err="1">
                <a:effectLst/>
                <a:ea typeface="Arial" panose="020B0604020202020204" pitchFamily="34" charset="0"/>
              </a:rPr>
              <a:t>của</a:t>
            </a:r>
            <a:r>
              <a:rPr lang="en-US" sz="2800" dirty="0">
                <a:effectLst/>
                <a:ea typeface="Arial" panose="020B0604020202020204" pitchFamily="34" charset="0"/>
              </a:rPr>
              <a:t> </a:t>
            </a:r>
            <a:r>
              <a:rPr lang="en-US" sz="2800" dirty="0" err="1">
                <a:effectLst/>
                <a:ea typeface="Arial" panose="020B0604020202020204" pitchFamily="34" charset="0"/>
              </a:rPr>
              <a:t>sợi</a:t>
            </a:r>
            <a:r>
              <a:rPr lang="en-US" sz="2800" dirty="0">
                <a:effectLst/>
                <a:ea typeface="Arial" panose="020B0604020202020204" pitchFamily="34" charset="0"/>
              </a:rPr>
              <a:t> </a:t>
            </a:r>
            <a:r>
              <a:rPr lang="en-US" sz="2800" dirty="0">
                <a:ea typeface="Arial" panose="020B0604020202020204" pitchFamily="34" charset="0"/>
              </a:rPr>
              <a:t>d</a:t>
            </a:r>
            <a:r>
              <a:rPr lang="en-US" sz="2800">
                <a:effectLst/>
                <a:ea typeface="Arial" panose="020B0604020202020204" pitchFamily="34" charset="0"/>
              </a:rPr>
              <a:t>ây</a:t>
            </a:r>
            <a:r>
              <a:rPr lang="en-US" sz="2800" dirty="0">
                <a:effectLst/>
                <a:ea typeface="Arial" panose="020B0604020202020204" pitchFamily="34" charset="0"/>
              </a:rPr>
              <a:t> </a:t>
            </a:r>
            <a:r>
              <a:rPr lang="en-US" sz="2800" dirty="0" err="1">
                <a:effectLst/>
                <a:ea typeface="Arial" panose="020B0604020202020204" pitchFamily="34" charset="0"/>
              </a:rPr>
              <a:t>tác</a:t>
            </a:r>
            <a:r>
              <a:rPr lang="en-US" sz="2800" dirty="0">
                <a:effectLst/>
                <a:ea typeface="Arial" panose="020B0604020202020204" pitchFamily="34" charset="0"/>
              </a:rPr>
              <a:t> </a:t>
            </a:r>
            <a:r>
              <a:rPr lang="en-US" sz="2800" dirty="0" err="1">
                <a:effectLst/>
                <a:ea typeface="Arial" panose="020B0604020202020204" pitchFamily="34" charset="0"/>
              </a:rPr>
              <a:t>dụng</a:t>
            </a:r>
            <a:r>
              <a:rPr lang="en-US" sz="2800" dirty="0">
                <a:effectLst/>
                <a:ea typeface="Arial" panose="020B0604020202020204" pitchFamily="34" charset="0"/>
              </a:rPr>
              <a:t> </a:t>
            </a:r>
            <a:r>
              <a:rPr lang="en-US" sz="2800" dirty="0" err="1">
                <a:effectLst/>
                <a:ea typeface="Arial" panose="020B0604020202020204" pitchFamily="34" charset="0"/>
              </a:rPr>
              <a:t>lên</a:t>
            </a:r>
            <a:r>
              <a:rPr lang="en-US" sz="2800" dirty="0">
                <a:effectLst/>
                <a:ea typeface="Arial" panose="020B0604020202020204" pitchFamily="34" charset="0"/>
              </a:rPr>
              <a:t> </a:t>
            </a:r>
            <a:r>
              <a:rPr lang="en-US" sz="2800" dirty="0" err="1">
                <a:effectLst/>
                <a:ea typeface="Arial" panose="020B0604020202020204" pitchFamily="34" charset="0"/>
              </a:rPr>
              <a:t>thùng</a:t>
            </a:r>
            <a:r>
              <a:rPr lang="en-US" sz="2800" dirty="0">
                <a:effectLst/>
                <a:ea typeface="Arial" panose="020B0604020202020204" pitchFamily="34" charset="0"/>
              </a:rPr>
              <a:t> </a:t>
            </a:r>
            <a:r>
              <a:rPr lang="en-US" sz="2800" dirty="0" err="1">
                <a:effectLst/>
                <a:ea typeface="Arial" panose="020B0604020202020204" pitchFamily="34" charset="0"/>
              </a:rPr>
              <a:t>hàng</a:t>
            </a:r>
            <a:r>
              <a:rPr lang="en-US" sz="2800" dirty="0">
                <a:effectLst/>
                <a:ea typeface="Arial" panose="020B0604020202020204" pitchFamily="34" charset="0"/>
              </a:rPr>
              <a:t>.</a:t>
            </a:r>
          </a:p>
          <a:p>
            <a:pPr algn="just">
              <a:lnSpc>
                <a:spcPct val="100000"/>
              </a:lnSpc>
            </a:pPr>
            <a:r>
              <a:rPr lang="en-US" sz="2800" dirty="0">
                <a:ea typeface="Arial" panose="020B0604020202020204" pitchFamily="34" charset="0"/>
              </a:rPr>
              <a:t>c)</a:t>
            </a: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a:t>
            </a:r>
            <a:r>
              <a:rPr lang="en-US" sz="2800" dirty="0" err="1">
                <a:effectLst/>
                <a:ea typeface="Arial" panose="020B0604020202020204" pitchFamily="34" charset="0"/>
              </a:rPr>
              <a:t>của</a:t>
            </a:r>
            <a:r>
              <a:rPr lang="en-US" sz="2800" dirty="0">
                <a:effectLst/>
                <a:ea typeface="Arial" panose="020B0604020202020204" pitchFamily="34" charset="0"/>
              </a:rPr>
              <a:t> </a:t>
            </a:r>
            <a:r>
              <a:rPr lang="en-US" sz="2800" dirty="0" err="1">
                <a:effectLst/>
                <a:ea typeface="Arial" panose="020B0604020202020204" pitchFamily="34" charset="0"/>
              </a:rPr>
              <a:t>thùng</a:t>
            </a:r>
            <a:r>
              <a:rPr lang="en-US" sz="2800" dirty="0">
                <a:effectLst/>
                <a:ea typeface="Arial" panose="020B0604020202020204" pitchFamily="34" charset="0"/>
              </a:rPr>
              <a:t> </a:t>
            </a:r>
            <a:r>
              <a:rPr lang="en-US" sz="2800" dirty="0" err="1">
                <a:effectLst/>
                <a:ea typeface="Arial" panose="020B0604020202020204" pitchFamily="34" charset="0"/>
              </a:rPr>
              <a:t>hàng</a:t>
            </a:r>
            <a:r>
              <a:rPr lang="en-US" sz="2800" dirty="0">
                <a:effectLst/>
                <a:ea typeface="Arial" panose="020B0604020202020204" pitchFamily="34" charset="0"/>
              </a:rPr>
              <a:t> </a:t>
            </a:r>
            <a:r>
              <a:rPr lang="en-US" sz="2800" dirty="0" err="1">
                <a:effectLst/>
                <a:ea typeface="Arial" panose="020B0604020202020204" pitchFamily="34" charset="0"/>
              </a:rPr>
              <a:t>tác</a:t>
            </a:r>
            <a:r>
              <a:rPr lang="en-US" sz="2800" dirty="0">
                <a:effectLst/>
                <a:ea typeface="Arial" panose="020B0604020202020204" pitchFamily="34" charset="0"/>
              </a:rPr>
              <a:t> </a:t>
            </a:r>
            <a:r>
              <a:rPr lang="en-US" sz="2800" dirty="0" err="1">
                <a:effectLst/>
                <a:ea typeface="Arial" panose="020B0604020202020204" pitchFamily="34" charset="0"/>
              </a:rPr>
              <a:t>dụng</a:t>
            </a:r>
            <a:r>
              <a:rPr lang="en-US" sz="2800" dirty="0">
                <a:effectLst/>
                <a:ea typeface="Arial" panose="020B0604020202020204" pitchFamily="34" charset="0"/>
              </a:rPr>
              <a:t> </a:t>
            </a:r>
            <a:r>
              <a:rPr lang="en-US" sz="2800" dirty="0" err="1">
                <a:effectLst/>
                <a:ea typeface="Arial" panose="020B0604020202020204" pitchFamily="34" charset="0"/>
              </a:rPr>
              <a:t>lên</a:t>
            </a:r>
            <a:r>
              <a:rPr lang="en-US" sz="2800" dirty="0">
                <a:effectLst/>
                <a:ea typeface="Arial" panose="020B0604020202020204" pitchFamily="34" charset="0"/>
              </a:rPr>
              <a:t> </a:t>
            </a:r>
            <a:r>
              <a:rPr lang="en-US" sz="2800" dirty="0" err="1">
                <a:effectLst/>
                <a:ea typeface="Arial" panose="020B0604020202020204" pitchFamily="34" charset="0"/>
              </a:rPr>
              <a:t>mặt</a:t>
            </a:r>
            <a:r>
              <a:rPr lang="en-US" sz="2800" dirty="0">
                <a:effectLst/>
                <a:ea typeface="Arial" panose="020B0604020202020204" pitchFamily="34" charset="0"/>
              </a:rPr>
              <a:t> </a:t>
            </a:r>
            <a:r>
              <a:rPr lang="en-US" sz="2800" dirty="0" err="1">
                <a:effectLst/>
                <a:ea typeface="Arial" panose="020B0604020202020204" pitchFamily="34" charset="0"/>
              </a:rPr>
              <a:t>sàn</a:t>
            </a:r>
            <a:r>
              <a:rPr lang="en-US" sz="2800" dirty="0">
                <a:effectLst/>
                <a:ea typeface="Arial" panose="020B0604020202020204" pitchFamily="34" charset="0"/>
              </a:rPr>
              <a:t>.</a:t>
            </a:r>
          </a:p>
          <a:p>
            <a:pPr algn="just">
              <a:lnSpc>
                <a:spcPct val="100000"/>
              </a:lnSpc>
            </a:pPr>
            <a:r>
              <a:rPr lang="en-US" sz="2800" dirty="0">
                <a:ea typeface="Arial" panose="020B0604020202020204" pitchFamily="34" charset="0"/>
              </a:rPr>
              <a:t>d)</a:t>
            </a: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a:t>
            </a:r>
            <a:r>
              <a:rPr lang="en-US" sz="2800" dirty="0" err="1">
                <a:effectLst/>
                <a:ea typeface="Arial" panose="020B0604020202020204" pitchFamily="34" charset="0"/>
              </a:rPr>
              <a:t>của</a:t>
            </a:r>
            <a:r>
              <a:rPr lang="en-US" sz="2800" dirty="0">
                <a:effectLst/>
                <a:ea typeface="Arial" panose="020B0604020202020204" pitchFamily="34" charset="0"/>
              </a:rPr>
              <a:t> </a:t>
            </a:r>
            <a:r>
              <a:rPr lang="en-US" sz="2800" dirty="0" err="1">
                <a:effectLst/>
                <a:ea typeface="Arial" panose="020B0604020202020204" pitchFamily="34" charset="0"/>
              </a:rPr>
              <a:t>ngón</a:t>
            </a:r>
            <a:r>
              <a:rPr lang="en-US" sz="2800" dirty="0">
                <a:effectLst/>
                <a:ea typeface="Arial" panose="020B0604020202020204" pitchFamily="34" charset="0"/>
              </a:rPr>
              <a:t> </a:t>
            </a:r>
            <a:r>
              <a:rPr lang="en-US" sz="2800" dirty="0" err="1">
                <a:effectLst/>
                <a:ea typeface="Arial" panose="020B0604020202020204" pitchFamily="34" charset="0"/>
              </a:rPr>
              <a:t>tay</a:t>
            </a:r>
            <a:r>
              <a:rPr lang="en-US" sz="2800" dirty="0">
                <a:effectLst/>
                <a:ea typeface="Arial" panose="020B0604020202020204" pitchFamily="34" charset="0"/>
              </a:rPr>
              <a:t> </a:t>
            </a:r>
            <a:r>
              <a:rPr lang="en-US" sz="2800" dirty="0" err="1">
                <a:effectLst/>
                <a:ea typeface="Arial" panose="020B0604020202020204" pitchFamily="34" charset="0"/>
              </a:rPr>
              <a:t>tác</a:t>
            </a:r>
            <a:r>
              <a:rPr lang="en-US" sz="2800" dirty="0">
                <a:effectLst/>
                <a:ea typeface="Arial" panose="020B0604020202020204" pitchFamily="34" charset="0"/>
              </a:rPr>
              <a:t> </a:t>
            </a:r>
            <a:r>
              <a:rPr lang="en-US" sz="2800" dirty="0" err="1">
                <a:effectLst/>
                <a:ea typeface="Arial" panose="020B0604020202020204" pitchFamily="34" charset="0"/>
              </a:rPr>
              <a:t>dụng</a:t>
            </a:r>
            <a:r>
              <a:rPr lang="en-US" sz="2800" dirty="0">
                <a:effectLst/>
                <a:ea typeface="Arial" panose="020B0604020202020204" pitchFamily="34" charset="0"/>
              </a:rPr>
              <a:t> </a:t>
            </a:r>
            <a:r>
              <a:rPr lang="en-US" sz="2800" dirty="0" err="1">
                <a:effectLst/>
                <a:ea typeface="Arial" panose="020B0604020202020204" pitchFamily="34" charset="0"/>
              </a:rPr>
              <a:t>lên</a:t>
            </a:r>
            <a:r>
              <a:rPr lang="en-US" sz="2800" dirty="0">
                <a:effectLst/>
                <a:ea typeface="Arial" panose="020B0604020202020204" pitchFamily="34" charset="0"/>
              </a:rPr>
              <a:t> </a:t>
            </a:r>
            <a:r>
              <a:rPr lang="en-US" sz="2800" dirty="0" err="1">
                <a:effectLst/>
                <a:ea typeface="Arial" panose="020B0604020202020204" pitchFamily="34" charset="0"/>
              </a:rPr>
              <a:t>mũi</a:t>
            </a:r>
            <a:r>
              <a:rPr lang="en-US" sz="2800" dirty="0">
                <a:effectLst/>
                <a:ea typeface="Arial" panose="020B0604020202020204" pitchFamily="34" charset="0"/>
              </a:rPr>
              <a:t> </a:t>
            </a:r>
            <a:r>
              <a:rPr lang="en-US" sz="2800" dirty="0" err="1">
                <a:effectLst/>
                <a:ea typeface="Arial" panose="020B0604020202020204" pitchFamily="34" charset="0"/>
              </a:rPr>
              <a:t>đính</a:t>
            </a:r>
            <a:r>
              <a:rPr lang="en-US" sz="2800" dirty="0">
                <a:effectLst/>
                <a:ea typeface="Arial" panose="020B0604020202020204" pitchFamily="34" charset="0"/>
              </a:rPr>
              <a:t>.</a:t>
            </a:r>
          </a:p>
          <a:p>
            <a:pPr algn="just">
              <a:lnSpc>
                <a:spcPct val="100000"/>
              </a:lnSpc>
            </a:pPr>
            <a:r>
              <a:rPr lang="en-US" sz="2800" dirty="0">
                <a:ea typeface="Arial" panose="020B0604020202020204" pitchFamily="34" charset="0"/>
              </a:rPr>
              <a:t>e)</a:t>
            </a: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a:t>
            </a:r>
            <a:r>
              <a:rPr lang="en-US" sz="2800" dirty="0" err="1">
                <a:effectLst/>
                <a:ea typeface="Arial" panose="020B0604020202020204" pitchFamily="34" charset="0"/>
              </a:rPr>
              <a:t>của</a:t>
            </a:r>
            <a:r>
              <a:rPr lang="en-US" sz="2800" dirty="0">
                <a:effectLst/>
                <a:ea typeface="Arial" panose="020B0604020202020204" pitchFamily="34" charset="0"/>
              </a:rPr>
              <a:t> </a:t>
            </a:r>
            <a:r>
              <a:rPr lang="en-US" sz="2800" dirty="0" err="1">
                <a:effectLst/>
                <a:ea typeface="Arial" panose="020B0604020202020204" pitchFamily="34" charset="0"/>
              </a:rPr>
              <a:t>đầu</a:t>
            </a:r>
            <a:r>
              <a:rPr lang="en-US" sz="2800" dirty="0">
                <a:effectLst/>
                <a:ea typeface="Arial" panose="020B0604020202020204" pitchFamily="34" charset="0"/>
              </a:rPr>
              <a:t> </a:t>
            </a:r>
            <a:r>
              <a:rPr lang="en-US" sz="2800" dirty="0" err="1">
                <a:effectLst/>
                <a:ea typeface="Arial" panose="020B0604020202020204" pitchFamily="34" charset="0"/>
              </a:rPr>
              <a:t>đình</a:t>
            </a:r>
            <a:r>
              <a:rPr lang="en-US" sz="2800" dirty="0">
                <a:effectLst/>
                <a:ea typeface="Arial" panose="020B0604020202020204" pitchFamily="34" charset="0"/>
              </a:rPr>
              <a:t> </a:t>
            </a:r>
            <a:r>
              <a:rPr lang="en-US" sz="2800" dirty="0" err="1">
                <a:effectLst/>
                <a:ea typeface="Arial" panose="020B0604020202020204" pitchFamily="34" charset="0"/>
              </a:rPr>
              <a:t>tác</a:t>
            </a:r>
            <a:r>
              <a:rPr lang="en-US" sz="2800" dirty="0">
                <a:effectLst/>
                <a:ea typeface="Arial" panose="020B0604020202020204" pitchFamily="34" charset="0"/>
              </a:rPr>
              <a:t> </a:t>
            </a:r>
            <a:r>
              <a:rPr lang="en-US" sz="2800" dirty="0" err="1">
                <a:effectLst/>
                <a:ea typeface="Arial" panose="020B0604020202020204" pitchFamily="34" charset="0"/>
              </a:rPr>
              <a:t>dụng</a:t>
            </a:r>
            <a:r>
              <a:rPr lang="en-US" sz="2800" dirty="0">
                <a:effectLst/>
                <a:ea typeface="Arial" panose="020B0604020202020204" pitchFamily="34" charset="0"/>
              </a:rPr>
              <a:t> </a:t>
            </a:r>
            <a:r>
              <a:rPr lang="en-US" sz="2800" dirty="0" err="1">
                <a:effectLst/>
                <a:ea typeface="Arial" panose="020B0604020202020204" pitchFamily="34" charset="0"/>
              </a:rPr>
              <a:t>lên</a:t>
            </a:r>
            <a:r>
              <a:rPr lang="en-US" sz="2800" dirty="0">
                <a:effectLst/>
                <a:ea typeface="Arial" panose="020B0604020202020204" pitchFamily="34" charset="0"/>
              </a:rPr>
              <a:t> </a:t>
            </a:r>
            <a:r>
              <a:rPr lang="en-US" sz="2800" dirty="0" err="1">
                <a:effectLst/>
                <a:ea typeface="Arial" panose="020B0604020202020204" pitchFamily="34" charset="0"/>
              </a:rPr>
              <a:t>tấm</a:t>
            </a:r>
            <a:r>
              <a:rPr lang="en-US" sz="2800" dirty="0">
                <a:effectLst/>
                <a:ea typeface="Arial" panose="020B0604020202020204" pitchFamily="34" charset="0"/>
              </a:rPr>
              <a:t> </a:t>
            </a:r>
            <a:r>
              <a:rPr lang="en-US" sz="2800" dirty="0" err="1">
                <a:effectLst/>
                <a:ea typeface="Arial" panose="020B0604020202020204" pitchFamily="34" charset="0"/>
              </a:rPr>
              <a:t>xốp</a:t>
            </a:r>
            <a:r>
              <a:rPr lang="en-US" sz="2800" dirty="0">
                <a:effectLst/>
                <a:ea typeface="Arial" panose="020B0604020202020204" pitchFamily="34" charset="0"/>
              </a:rPr>
              <a:t>.</a:t>
            </a:r>
          </a:p>
        </p:txBody>
      </p:sp>
      <p:sp>
        <p:nvSpPr>
          <p:cNvPr id="7" name="Text Placeholder 6">
            <a:extLst>
              <a:ext uri="{FF2B5EF4-FFF2-40B4-BE49-F238E27FC236}">
                <a16:creationId xmlns:a16="http://schemas.microsoft.com/office/drawing/2014/main" xmlns="" id="{E9B123ED-6D50-27ED-9BE4-DBC26E353A70}"/>
              </a:ext>
            </a:extLst>
          </p:cNvPr>
          <p:cNvSpPr>
            <a:spLocks noGrp="1"/>
          </p:cNvSpPr>
          <p:nvPr>
            <p:ph type="body" sz="quarter" idx="10"/>
          </p:nvPr>
        </p:nvSpPr>
        <p:spPr>
          <a:xfrm>
            <a:off x="623888" y="864791"/>
            <a:ext cx="4340225" cy="508455"/>
          </a:xfrm>
        </p:spPr>
        <p:txBody>
          <a:bodyPr>
            <a:normAutofit/>
          </a:bodyPr>
          <a:lstStyle/>
          <a:p>
            <a:r>
              <a:rPr lang="en-US" sz="2800" dirty="0"/>
              <a:t>1. </a:t>
            </a:r>
            <a:r>
              <a:rPr lang="en-US" sz="2800" dirty="0" err="1"/>
              <a:t>Áp</a:t>
            </a:r>
            <a:r>
              <a:rPr lang="en-US" sz="2800" dirty="0"/>
              <a:t> </a:t>
            </a:r>
            <a:r>
              <a:rPr lang="en-US" sz="2800" dirty="0" err="1"/>
              <a:t>lực</a:t>
            </a:r>
            <a:r>
              <a:rPr lang="en-US" sz="2800" dirty="0"/>
              <a:t> </a:t>
            </a:r>
            <a:r>
              <a:rPr lang="en-US" sz="2800" dirty="0" err="1"/>
              <a:t>là</a:t>
            </a:r>
            <a:r>
              <a:rPr lang="en-US" sz="2800" dirty="0"/>
              <a:t> </a:t>
            </a:r>
            <a:r>
              <a:rPr lang="en-US" sz="2800" dirty="0" err="1"/>
              <a:t>gì</a:t>
            </a:r>
            <a:r>
              <a:rPr lang="en-US" sz="2800" dirty="0"/>
              <a:t>?</a:t>
            </a:r>
          </a:p>
        </p:txBody>
      </p:sp>
      <p:cxnSp>
        <p:nvCxnSpPr>
          <p:cNvPr id="10" name="Straight Arrow Connector 9">
            <a:extLst>
              <a:ext uri="{FF2B5EF4-FFF2-40B4-BE49-F238E27FC236}">
                <a16:creationId xmlns:a16="http://schemas.microsoft.com/office/drawing/2014/main" xmlns="" id="{A221A0E8-ABDC-277B-0772-FAA085647C36}"/>
              </a:ext>
            </a:extLst>
          </p:cNvPr>
          <p:cNvCxnSpPr>
            <a:cxnSpLocks/>
          </p:cNvCxnSpPr>
          <p:nvPr/>
        </p:nvCxnSpPr>
        <p:spPr>
          <a:xfrm>
            <a:off x="9030929" y="2381197"/>
            <a:ext cx="0" cy="89294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698DCA8B-8015-FE9D-5677-6ACAC8651039}"/>
              </a:ext>
            </a:extLst>
          </p:cNvPr>
          <p:cNvCxnSpPr>
            <a:cxnSpLocks/>
          </p:cNvCxnSpPr>
          <p:nvPr/>
        </p:nvCxnSpPr>
        <p:spPr>
          <a:xfrm flipV="1">
            <a:off x="8969144" y="4515436"/>
            <a:ext cx="648000" cy="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C9D8AA2E-E901-C9AB-F5DD-A9A4EC07A875}"/>
              </a:ext>
            </a:extLst>
          </p:cNvPr>
          <p:cNvCxnSpPr>
            <a:cxnSpLocks/>
          </p:cNvCxnSpPr>
          <p:nvPr/>
        </p:nvCxnSpPr>
        <p:spPr>
          <a:xfrm>
            <a:off x="9621609" y="4515437"/>
            <a:ext cx="584432"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083ED182-9E0C-4860-B4D4-77799A370DD4}"/>
              </a:ext>
            </a:extLst>
          </p:cNvPr>
          <p:cNvSpPr txBox="1"/>
          <p:nvPr/>
        </p:nvSpPr>
        <p:spPr>
          <a:xfrm>
            <a:off x="237110" y="4018095"/>
            <a:ext cx="459576" cy="1687578"/>
          </a:xfrm>
          <a:prstGeom prst="rect">
            <a:avLst/>
          </a:prstGeom>
          <a:noFill/>
        </p:spPr>
        <p:txBody>
          <a:bodyPr wrap="square" rtlCol="0">
            <a:spAutoFit/>
          </a:bodyPr>
          <a:lstStyle/>
          <a:p>
            <a:pPr>
              <a:lnSpc>
                <a:spcPct val="150000"/>
              </a:lnSpc>
            </a:pPr>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p>
          <a:p>
            <a:pPr>
              <a:lnSpc>
                <a:spcPct val="150000"/>
              </a:lnSpc>
            </a:pPr>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p>
          <a:p>
            <a:pPr>
              <a:lnSpc>
                <a:spcPct val="150000"/>
              </a:lnSpc>
            </a:pPr>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solidFill>
                <a:srgbClr val="FFC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67C591A7-25D1-7D1C-5FED-8ED713E33B57}"/>
              </a:ext>
            </a:extLst>
          </p:cNvPr>
          <p:cNvSpPr txBox="1"/>
          <p:nvPr/>
        </p:nvSpPr>
        <p:spPr>
          <a:xfrm>
            <a:off x="73236" y="5813654"/>
            <a:ext cx="7024475" cy="954107"/>
          </a:xfrm>
          <a:prstGeom prst="rect">
            <a:avLst/>
          </a:prstGeom>
          <a:solidFill>
            <a:schemeClr val="accent6">
              <a:lumMod val="20000"/>
              <a:lumOff val="80000"/>
            </a:schemeClr>
          </a:solidFill>
        </p:spPr>
        <p:txBody>
          <a:bodyPr wrap="square" rtlCol="0">
            <a:spAutoFit/>
          </a:bodyPr>
          <a:lstStyle/>
          <a:p>
            <a:r>
              <a:rPr lang="en-US" sz="2800" b="1" i="1" dirty="0">
                <a:solidFill>
                  <a:srgbClr val="FF0000"/>
                </a:solidFill>
                <a:latin typeface="Times New Roman" panose="02020603050405020304" pitchFamily="18" charset="0"/>
                <a:ea typeface="Arial" panose="020B0604020202020204" pitchFamily="34" charset="0"/>
                <a:sym typeface="Wingdings" panose="05000000000000000000" pitchFamily="2" charset="2"/>
              </a:rPr>
              <a:t> </a:t>
            </a:r>
            <a:r>
              <a:rPr lang="en-US" sz="2800" b="1" i="1" dirty="0" err="1">
                <a:solidFill>
                  <a:srgbClr val="FF0000"/>
                </a:solidFill>
                <a:effectLst/>
                <a:latin typeface="Times New Roman" panose="02020603050405020304" pitchFamily="18" charset="0"/>
                <a:ea typeface="Arial" panose="020B0604020202020204" pitchFamily="34" charset="0"/>
              </a:rPr>
              <a:t>Vận</a:t>
            </a:r>
            <a:r>
              <a:rPr lang="en-US" sz="2800" b="1" i="1" dirty="0">
                <a:solidFill>
                  <a:srgbClr val="FF0000"/>
                </a:solidFill>
                <a:effectLst/>
                <a:latin typeface="Times New Roman" panose="02020603050405020304" pitchFamily="18" charset="0"/>
                <a:ea typeface="Arial" panose="020B0604020202020204" pitchFamily="34" charset="0"/>
              </a:rPr>
              <a:t> </a:t>
            </a:r>
            <a:r>
              <a:rPr lang="en-US" sz="2800" b="1" i="1" dirty="0" err="1">
                <a:solidFill>
                  <a:srgbClr val="FF0000"/>
                </a:solidFill>
                <a:effectLst/>
                <a:latin typeface="Times New Roman" panose="02020603050405020304" pitchFamily="18" charset="0"/>
                <a:ea typeface="Arial" panose="020B0604020202020204" pitchFamily="34" charset="0"/>
              </a:rPr>
              <a:t>dụng</a:t>
            </a:r>
            <a:r>
              <a:rPr lang="en-US" sz="2800" b="1" i="1" dirty="0">
                <a:solidFill>
                  <a:srgbClr val="FF0000"/>
                </a:solidFill>
                <a:effectLst/>
                <a:latin typeface="Times New Roman" panose="02020603050405020304" pitchFamily="18" charset="0"/>
                <a:ea typeface="Arial" panose="020B0604020202020204" pitchFamily="34" charset="0"/>
              </a:rPr>
              <a:t> </a:t>
            </a:r>
            <a:r>
              <a:rPr lang="en-US" sz="2800" b="1" i="1" dirty="0" err="1">
                <a:solidFill>
                  <a:srgbClr val="FF0000"/>
                </a:solidFill>
                <a:effectLst/>
                <a:latin typeface="Times New Roman" panose="02020603050405020304" pitchFamily="18" charset="0"/>
                <a:ea typeface="Arial" panose="020B0604020202020204" pitchFamily="34" charset="0"/>
              </a:rPr>
              <a:t>kiến</a:t>
            </a:r>
            <a:r>
              <a:rPr lang="en-US" sz="2800" b="1" i="1" dirty="0">
                <a:solidFill>
                  <a:srgbClr val="FF0000"/>
                </a:solidFill>
                <a:effectLst/>
                <a:latin typeface="Times New Roman" panose="02020603050405020304" pitchFamily="18" charset="0"/>
                <a:ea typeface="Arial" panose="020B0604020202020204" pitchFamily="34" charset="0"/>
              </a:rPr>
              <a:t> </a:t>
            </a:r>
            <a:r>
              <a:rPr lang="en-US" sz="2800" b="1" i="1" dirty="0" err="1">
                <a:solidFill>
                  <a:srgbClr val="FF0000"/>
                </a:solidFill>
                <a:effectLst/>
                <a:latin typeface="Times New Roman" panose="02020603050405020304" pitchFamily="18" charset="0"/>
                <a:ea typeface="Arial" panose="020B0604020202020204" pitchFamily="34" charset="0"/>
              </a:rPr>
              <a:t>thức</a:t>
            </a:r>
            <a:r>
              <a:rPr lang="en-US" sz="2800" b="1" i="1" dirty="0">
                <a:solidFill>
                  <a:srgbClr val="FF0000"/>
                </a:solidFill>
                <a:effectLst/>
                <a:latin typeface="Times New Roman" panose="02020603050405020304" pitchFamily="18" charset="0"/>
                <a:ea typeface="Arial" panose="020B0604020202020204" pitchFamily="34" charset="0"/>
              </a:rPr>
              <a:t> </a:t>
            </a:r>
            <a:r>
              <a:rPr lang="en-US" sz="2800" b="1" i="1" dirty="0" err="1">
                <a:solidFill>
                  <a:srgbClr val="FF0000"/>
                </a:solidFill>
                <a:latin typeface="Times New Roman" panose="02020603050405020304" pitchFamily="18" charset="0"/>
                <a:ea typeface="Arial" panose="020B0604020202020204" pitchFamily="34" charset="0"/>
              </a:rPr>
              <a:t>đã</a:t>
            </a:r>
            <a:r>
              <a:rPr lang="en-US" sz="2800" b="1" i="1" dirty="0">
                <a:solidFill>
                  <a:srgbClr val="FF0000"/>
                </a:solidFill>
                <a:latin typeface="Times New Roman" panose="02020603050405020304" pitchFamily="18" charset="0"/>
                <a:ea typeface="Arial" panose="020B0604020202020204" pitchFamily="34" charset="0"/>
              </a:rPr>
              <a:t> </a:t>
            </a:r>
            <a:r>
              <a:rPr lang="en-US" sz="2800" b="1" i="1" dirty="0" err="1">
                <a:solidFill>
                  <a:srgbClr val="FF0000"/>
                </a:solidFill>
                <a:latin typeface="Times New Roman" panose="02020603050405020304" pitchFamily="18" charset="0"/>
                <a:ea typeface="Arial" panose="020B0604020202020204" pitchFamily="34" charset="0"/>
              </a:rPr>
              <a:t>học</a:t>
            </a:r>
            <a:r>
              <a:rPr lang="en-US" sz="2800" b="1" i="1" dirty="0">
                <a:solidFill>
                  <a:srgbClr val="FF0000"/>
                </a:solidFill>
                <a:latin typeface="Times New Roman" panose="02020603050405020304" pitchFamily="18" charset="0"/>
                <a:ea typeface="Arial" panose="020B0604020202020204" pitchFamily="34" charset="0"/>
              </a:rPr>
              <a:t> </a:t>
            </a:r>
            <a:r>
              <a:rPr lang="en-US" sz="2800" b="1" i="1" dirty="0" err="1">
                <a:solidFill>
                  <a:srgbClr val="FF0000"/>
                </a:solidFill>
                <a:latin typeface="Times New Roman" panose="02020603050405020304" pitchFamily="18" charset="0"/>
                <a:ea typeface="Arial" panose="020B0604020202020204" pitchFamily="34" charset="0"/>
              </a:rPr>
              <a:t>và</a:t>
            </a:r>
            <a:r>
              <a:rPr lang="en-US" sz="2800" b="1" i="1" dirty="0">
                <a:solidFill>
                  <a:srgbClr val="FF0000"/>
                </a:solidFill>
                <a:latin typeface="Times New Roman" panose="02020603050405020304" pitchFamily="18" charset="0"/>
                <a:ea typeface="Arial" panose="020B0604020202020204" pitchFamily="34" charset="0"/>
              </a:rPr>
              <a:t> </a:t>
            </a:r>
            <a:r>
              <a:rPr lang="en-US" sz="2800" b="1" i="1" dirty="0" err="1">
                <a:solidFill>
                  <a:srgbClr val="FF0000"/>
                </a:solidFill>
                <a:latin typeface="Times New Roman" panose="02020603050405020304" pitchFamily="18" charset="0"/>
                <a:ea typeface="Arial" panose="020B0604020202020204" pitchFamily="34" charset="0"/>
              </a:rPr>
              <a:t>liên</a:t>
            </a:r>
            <a:r>
              <a:rPr lang="en-US" sz="2800" b="1" i="1" dirty="0">
                <a:solidFill>
                  <a:srgbClr val="FF0000"/>
                </a:solidFill>
                <a:latin typeface="Times New Roman" panose="02020603050405020304" pitchFamily="18" charset="0"/>
                <a:ea typeface="Arial" panose="020B0604020202020204" pitchFamily="34" charset="0"/>
              </a:rPr>
              <a:t> </a:t>
            </a:r>
            <a:r>
              <a:rPr lang="en-US" sz="2800" b="1" i="1" dirty="0" err="1">
                <a:solidFill>
                  <a:srgbClr val="FF0000"/>
                </a:solidFill>
                <a:latin typeface="Times New Roman" panose="02020603050405020304" pitchFamily="18" charset="0"/>
                <a:ea typeface="Arial" panose="020B0604020202020204" pitchFamily="34" charset="0"/>
              </a:rPr>
              <a:t>hệ</a:t>
            </a:r>
            <a:r>
              <a:rPr lang="en-US" sz="2800" b="1" i="1" dirty="0">
                <a:solidFill>
                  <a:srgbClr val="FF0000"/>
                </a:solidFill>
                <a:latin typeface="Times New Roman" panose="02020603050405020304" pitchFamily="18" charset="0"/>
                <a:ea typeface="Arial" panose="020B0604020202020204" pitchFamily="34" charset="0"/>
              </a:rPr>
              <a:t> </a:t>
            </a:r>
            <a:r>
              <a:rPr lang="en-US" sz="2800" b="1" i="1" dirty="0" err="1">
                <a:solidFill>
                  <a:srgbClr val="FF0000"/>
                </a:solidFill>
                <a:latin typeface="Times New Roman" panose="02020603050405020304" pitchFamily="18" charset="0"/>
                <a:ea typeface="Arial" panose="020B0604020202020204" pitchFamily="34" charset="0"/>
              </a:rPr>
              <a:t>thực</a:t>
            </a:r>
            <a:r>
              <a:rPr lang="en-US" sz="2800" b="1" i="1" dirty="0">
                <a:solidFill>
                  <a:srgbClr val="FF0000"/>
                </a:solidFill>
                <a:latin typeface="Times New Roman" panose="02020603050405020304" pitchFamily="18" charset="0"/>
                <a:ea typeface="Arial" panose="020B0604020202020204" pitchFamily="34" charset="0"/>
              </a:rPr>
              <a:t> </a:t>
            </a:r>
            <a:r>
              <a:rPr lang="en-US" sz="2800" b="1" i="1" dirty="0" err="1">
                <a:solidFill>
                  <a:srgbClr val="FF0000"/>
                </a:solidFill>
                <a:latin typeface="Times New Roman" panose="02020603050405020304" pitchFamily="18" charset="0"/>
                <a:ea typeface="Arial" panose="020B0604020202020204" pitchFamily="34" charset="0"/>
              </a:rPr>
              <a:t>tế</a:t>
            </a:r>
            <a:r>
              <a:rPr lang="en-US" sz="2800" b="1" i="1" dirty="0">
                <a:solidFill>
                  <a:srgbClr val="FF0000"/>
                </a:solidFill>
                <a:latin typeface="Times New Roman" panose="02020603050405020304" pitchFamily="18" charset="0"/>
                <a:ea typeface="Arial" panose="020B0604020202020204" pitchFamily="34" charset="0"/>
              </a:rPr>
              <a:t> </a:t>
            </a:r>
            <a:r>
              <a:rPr lang="en-US" sz="2800" b="1" i="1" dirty="0" err="1">
                <a:solidFill>
                  <a:srgbClr val="FF0000"/>
                </a:solidFill>
                <a:latin typeface="Times New Roman" panose="02020603050405020304" pitchFamily="18" charset="0"/>
                <a:ea typeface="Arial" panose="020B0604020202020204" pitchFamily="34" charset="0"/>
              </a:rPr>
              <a:t>hãy</a:t>
            </a:r>
            <a:r>
              <a:rPr lang="en-US" sz="2800" b="1" i="1" dirty="0">
                <a:solidFill>
                  <a:srgbClr val="FF0000"/>
                </a:solidFill>
                <a:latin typeface="Times New Roman" panose="02020603050405020304" pitchFamily="18" charset="0"/>
                <a:ea typeface="Arial" panose="020B0604020202020204" pitchFamily="34" charset="0"/>
              </a:rPr>
              <a:t> </a:t>
            </a:r>
            <a:r>
              <a:rPr lang="en-US" sz="2800" b="1" i="1" dirty="0" err="1">
                <a:solidFill>
                  <a:srgbClr val="FF0000"/>
                </a:solidFill>
                <a:latin typeface="Times New Roman" panose="02020603050405020304" pitchFamily="18" charset="0"/>
                <a:ea typeface="Arial" panose="020B0604020202020204" pitchFamily="34" charset="0"/>
              </a:rPr>
              <a:t>c</a:t>
            </a:r>
            <a:r>
              <a:rPr lang="en-US" sz="2800" b="1" i="1" dirty="0" err="1">
                <a:solidFill>
                  <a:srgbClr val="FF0000"/>
                </a:solidFill>
                <a:effectLst/>
                <a:latin typeface="Times New Roman" panose="02020603050405020304" pitchFamily="18" charset="0"/>
                <a:ea typeface="Arial" panose="020B0604020202020204" pitchFamily="34" charset="0"/>
              </a:rPr>
              <a:t>ho</a:t>
            </a:r>
            <a:r>
              <a:rPr lang="en-US" sz="2800" b="1" i="1" dirty="0">
                <a:solidFill>
                  <a:srgbClr val="FF0000"/>
                </a:solidFill>
                <a:effectLst/>
                <a:latin typeface="Times New Roman" panose="02020603050405020304" pitchFamily="18" charset="0"/>
                <a:ea typeface="Arial" panose="020B0604020202020204" pitchFamily="34" charset="0"/>
              </a:rPr>
              <a:t> </a:t>
            </a:r>
            <a:r>
              <a:rPr lang="en-US" sz="2800" b="1" i="1" dirty="0" err="1">
                <a:solidFill>
                  <a:srgbClr val="FF0000"/>
                </a:solidFill>
                <a:latin typeface="Times New Roman" panose="02020603050405020304" pitchFamily="18" charset="0"/>
                <a:ea typeface="Arial" panose="020B0604020202020204" pitchFamily="34" charset="0"/>
              </a:rPr>
              <a:t>một</a:t>
            </a:r>
            <a:r>
              <a:rPr lang="en-US" sz="2800" b="1" i="1" dirty="0">
                <a:solidFill>
                  <a:srgbClr val="FF0000"/>
                </a:solidFill>
                <a:latin typeface="Times New Roman" panose="02020603050405020304" pitchFamily="18" charset="0"/>
                <a:ea typeface="Arial" panose="020B0604020202020204" pitchFamily="34" charset="0"/>
              </a:rPr>
              <a:t> </a:t>
            </a:r>
            <a:r>
              <a:rPr lang="en-US" sz="2800" b="1" i="1" dirty="0" err="1">
                <a:solidFill>
                  <a:srgbClr val="FF0000"/>
                </a:solidFill>
                <a:effectLst/>
                <a:latin typeface="Times New Roman" panose="02020603050405020304" pitchFamily="18" charset="0"/>
                <a:ea typeface="Arial" panose="020B0604020202020204" pitchFamily="34" charset="0"/>
              </a:rPr>
              <a:t>ví</a:t>
            </a:r>
            <a:r>
              <a:rPr lang="en-US" sz="2800" b="1" i="1" dirty="0">
                <a:solidFill>
                  <a:srgbClr val="FF0000"/>
                </a:solidFill>
                <a:effectLst/>
                <a:latin typeface="Times New Roman" panose="02020603050405020304" pitchFamily="18" charset="0"/>
                <a:ea typeface="Arial" panose="020B0604020202020204" pitchFamily="34" charset="0"/>
              </a:rPr>
              <a:t> </a:t>
            </a:r>
            <a:r>
              <a:rPr lang="en-US" sz="2800" b="1" i="1" dirty="0" err="1">
                <a:solidFill>
                  <a:srgbClr val="FF0000"/>
                </a:solidFill>
                <a:effectLst/>
                <a:latin typeface="Times New Roman" panose="02020603050405020304" pitchFamily="18" charset="0"/>
                <a:ea typeface="Arial" panose="020B0604020202020204" pitchFamily="34" charset="0"/>
              </a:rPr>
              <a:t>dụ</a:t>
            </a:r>
            <a:r>
              <a:rPr lang="en-US" sz="2800" b="1" i="1" dirty="0">
                <a:solidFill>
                  <a:srgbClr val="FF0000"/>
                </a:solidFill>
                <a:effectLst/>
                <a:latin typeface="Times New Roman" panose="02020603050405020304" pitchFamily="18" charset="0"/>
                <a:ea typeface="Arial" panose="020B0604020202020204" pitchFamily="34" charset="0"/>
              </a:rPr>
              <a:t> </a:t>
            </a:r>
            <a:r>
              <a:rPr lang="en-US" sz="2800" b="1" i="1" dirty="0" err="1">
                <a:solidFill>
                  <a:srgbClr val="FF0000"/>
                </a:solidFill>
                <a:effectLst/>
                <a:latin typeface="Times New Roman" panose="02020603050405020304" pitchFamily="18" charset="0"/>
                <a:ea typeface="Arial" panose="020B0604020202020204" pitchFamily="34" charset="0"/>
              </a:rPr>
              <a:t>về</a:t>
            </a:r>
            <a:r>
              <a:rPr lang="en-US" sz="2800" b="1" i="1" dirty="0">
                <a:solidFill>
                  <a:srgbClr val="FF0000"/>
                </a:solidFill>
                <a:effectLst/>
                <a:latin typeface="Times New Roman" panose="02020603050405020304" pitchFamily="18" charset="0"/>
                <a:ea typeface="Arial" panose="020B0604020202020204" pitchFamily="34" charset="0"/>
              </a:rPr>
              <a:t> </a:t>
            </a:r>
            <a:r>
              <a:rPr lang="en-US" sz="2800" b="1" i="1" dirty="0" err="1">
                <a:solidFill>
                  <a:srgbClr val="FF0000"/>
                </a:solidFill>
                <a:effectLst/>
                <a:latin typeface="Times New Roman" panose="02020603050405020304" pitchFamily="18" charset="0"/>
                <a:ea typeface="Arial" panose="020B0604020202020204" pitchFamily="34" charset="0"/>
              </a:rPr>
              <a:t>áp</a:t>
            </a:r>
            <a:r>
              <a:rPr lang="en-US" sz="2800" b="1" i="1" dirty="0">
                <a:solidFill>
                  <a:srgbClr val="FF0000"/>
                </a:solidFill>
                <a:effectLst/>
                <a:latin typeface="Times New Roman" panose="02020603050405020304" pitchFamily="18" charset="0"/>
                <a:ea typeface="Arial" panose="020B0604020202020204" pitchFamily="34" charset="0"/>
              </a:rPr>
              <a:t> </a:t>
            </a:r>
            <a:r>
              <a:rPr lang="en-US" sz="2800" b="1" i="1" dirty="0" err="1">
                <a:solidFill>
                  <a:srgbClr val="FF0000"/>
                </a:solidFill>
                <a:effectLst/>
                <a:latin typeface="Times New Roman" panose="02020603050405020304" pitchFamily="18" charset="0"/>
                <a:ea typeface="Arial" panose="020B0604020202020204" pitchFamily="34" charset="0"/>
              </a:rPr>
              <a:t>lực</a:t>
            </a:r>
            <a:r>
              <a:rPr lang="en-US" sz="2800" b="1" i="1" dirty="0">
                <a:solidFill>
                  <a:srgbClr val="FF0000"/>
                </a:solidFill>
                <a:effectLst/>
                <a:latin typeface="Times New Roman" panose="02020603050405020304" pitchFamily="18" charset="0"/>
                <a:ea typeface="Arial" panose="020B0604020202020204" pitchFamily="34" charset="0"/>
              </a:rPr>
              <a:t>?</a:t>
            </a:r>
            <a:endParaRPr lang="en-US" sz="2800" b="1" i="1" dirty="0">
              <a:solidFill>
                <a:srgbClr val="FF0000"/>
              </a:solidFill>
            </a:endParaRPr>
          </a:p>
        </p:txBody>
      </p:sp>
    </p:spTree>
    <p:extLst>
      <p:ext uri="{BB962C8B-B14F-4D97-AF65-F5344CB8AC3E}">
        <p14:creationId xmlns:p14="http://schemas.microsoft.com/office/powerpoint/2010/main" val="408380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3" end="3"/>
                                            </p:txEl>
                                          </p:spTgt>
                                        </p:tgtEl>
                                        <p:attrNameLst>
                                          <p:attrName>style.color</p:attrName>
                                        </p:attrNameLst>
                                      </p:cBhvr>
                                      <p:to>
                                        <a:srgbClr val="FC4122"/>
                                      </p:to>
                                    </p:animClr>
                                    <p:animClr clrSpc="rgb" dir="cw">
                                      <p:cBhvr>
                                        <p:cTn id="7" dur="500" fill="hold"/>
                                        <p:tgtEl>
                                          <p:spTgt spid="6">
                                            <p:txEl>
                                              <p:pRg st="3" end="3"/>
                                            </p:txEl>
                                          </p:spTgt>
                                        </p:tgtEl>
                                        <p:attrNameLst>
                                          <p:attrName>fillcolor</p:attrName>
                                        </p:attrNameLst>
                                      </p:cBhvr>
                                      <p:to>
                                        <a:srgbClr val="FC4122"/>
                                      </p:to>
                                    </p:animClr>
                                    <p:set>
                                      <p:cBhvr>
                                        <p:cTn id="8" dur="500" fill="hold"/>
                                        <p:tgtEl>
                                          <p:spTgt spid="6">
                                            <p:txEl>
                                              <p:pRg st="3" end="3"/>
                                            </p:txEl>
                                          </p:spTgt>
                                        </p:tgtEl>
                                        <p:attrNameLst>
                                          <p:attrName>fill.type</p:attrName>
                                        </p:attrNameLst>
                                      </p:cBhvr>
                                      <p:to>
                                        <p:strVal val="solid"/>
                                      </p:to>
                                    </p:set>
                                    <p:set>
                                      <p:cBhvr>
                                        <p:cTn id="9" dur="500" fill="hold"/>
                                        <p:tgtEl>
                                          <p:spTgt spid="6">
                                            <p:txEl>
                                              <p:pRg st="3" end="3"/>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6">
                                            <p:txEl>
                                              <p:pRg st="4" end="4"/>
                                            </p:txEl>
                                          </p:spTgt>
                                        </p:tgtEl>
                                        <p:attrNameLst>
                                          <p:attrName>style.color</p:attrName>
                                        </p:attrNameLst>
                                      </p:cBhvr>
                                      <p:to>
                                        <a:srgbClr val="FC4122"/>
                                      </p:to>
                                    </p:animClr>
                                    <p:animClr clrSpc="rgb" dir="cw">
                                      <p:cBhvr>
                                        <p:cTn id="12" dur="500" fill="hold"/>
                                        <p:tgtEl>
                                          <p:spTgt spid="6">
                                            <p:txEl>
                                              <p:pRg st="4" end="4"/>
                                            </p:txEl>
                                          </p:spTgt>
                                        </p:tgtEl>
                                        <p:attrNameLst>
                                          <p:attrName>fillcolor</p:attrName>
                                        </p:attrNameLst>
                                      </p:cBhvr>
                                      <p:to>
                                        <a:srgbClr val="FC4122"/>
                                      </p:to>
                                    </p:animClr>
                                    <p:set>
                                      <p:cBhvr>
                                        <p:cTn id="13" dur="500" fill="hold"/>
                                        <p:tgtEl>
                                          <p:spTgt spid="6">
                                            <p:txEl>
                                              <p:pRg st="4" end="4"/>
                                            </p:txEl>
                                          </p:spTgt>
                                        </p:tgtEl>
                                        <p:attrNameLst>
                                          <p:attrName>fill.type</p:attrName>
                                        </p:attrNameLst>
                                      </p:cBhvr>
                                      <p:to>
                                        <p:strVal val="solid"/>
                                      </p:to>
                                    </p:set>
                                    <p:set>
                                      <p:cBhvr>
                                        <p:cTn id="14" dur="500" fill="hold"/>
                                        <p:tgtEl>
                                          <p:spTgt spid="6">
                                            <p:txEl>
                                              <p:pRg st="4" end="4"/>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6">
                                            <p:txEl>
                                              <p:pRg st="5" end="5"/>
                                            </p:txEl>
                                          </p:spTgt>
                                        </p:tgtEl>
                                        <p:attrNameLst>
                                          <p:attrName>style.color</p:attrName>
                                        </p:attrNameLst>
                                      </p:cBhvr>
                                      <p:to>
                                        <a:srgbClr val="FC4122"/>
                                      </p:to>
                                    </p:animClr>
                                    <p:animClr clrSpc="rgb" dir="cw">
                                      <p:cBhvr>
                                        <p:cTn id="17" dur="500" fill="hold"/>
                                        <p:tgtEl>
                                          <p:spTgt spid="6">
                                            <p:txEl>
                                              <p:pRg st="5" end="5"/>
                                            </p:txEl>
                                          </p:spTgt>
                                        </p:tgtEl>
                                        <p:attrNameLst>
                                          <p:attrName>fillcolor</p:attrName>
                                        </p:attrNameLst>
                                      </p:cBhvr>
                                      <p:to>
                                        <a:srgbClr val="FC4122"/>
                                      </p:to>
                                    </p:animClr>
                                    <p:set>
                                      <p:cBhvr>
                                        <p:cTn id="18" dur="500" fill="hold"/>
                                        <p:tgtEl>
                                          <p:spTgt spid="6">
                                            <p:txEl>
                                              <p:pRg st="5" end="5"/>
                                            </p:txEl>
                                          </p:spTgt>
                                        </p:tgtEl>
                                        <p:attrNameLst>
                                          <p:attrName>fill.type</p:attrName>
                                        </p:attrNameLst>
                                      </p:cBhvr>
                                      <p:to>
                                        <p:strVal val="solid"/>
                                      </p:to>
                                    </p:set>
                                    <p:set>
                                      <p:cBhvr>
                                        <p:cTn id="19" dur="500" fill="hold"/>
                                        <p:tgtEl>
                                          <p:spTgt spid="6">
                                            <p:txEl>
                                              <p:pRg st="5" end="5"/>
                                            </p:txEl>
                                          </p:spTgt>
                                        </p:tgtEl>
                                        <p:attrNameLst>
                                          <p:attrName>fill.on</p:attrName>
                                        </p:attrNameLst>
                                      </p:cBhvr>
                                      <p:to>
                                        <p:strVal val="true"/>
                                      </p:to>
                                    </p:set>
                                  </p:childTnLst>
                                </p:cTn>
                              </p:par>
                              <p:par>
                                <p:cTn id="20" presetID="22" presetClass="entr" presetSubtype="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22" presetClass="entr" presetSubtype="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par>
                                <p:cTn id="26" presetID="22" presetClass="entr" presetSubtype="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F4A4B88D-F80F-98BB-6E0F-DC27FCEA0851}"/>
              </a:ext>
            </a:extLst>
          </p:cNvPr>
          <p:cNvSpPr>
            <a:spLocks noGrp="1"/>
          </p:cNvSpPr>
          <p:nvPr>
            <p:ph type="body" sz="quarter" idx="10"/>
          </p:nvPr>
        </p:nvSpPr>
        <p:spPr>
          <a:xfrm>
            <a:off x="585287" y="835818"/>
            <a:ext cx="4340225" cy="508455"/>
          </a:xfrm>
        </p:spPr>
        <p:txBody>
          <a:bodyPr>
            <a:normAutofit/>
          </a:bodyPr>
          <a:lstStyle/>
          <a:p>
            <a:r>
              <a:rPr lang="en-US" sz="2800" dirty="0"/>
              <a:t>1. </a:t>
            </a:r>
            <a:r>
              <a:rPr lang="en-US" sz="2800" dirty="0" err="1"/>
              <a:t>Áp</a:t>
            </a:r>
            <a:r>
              <a:rPr lang="en-US" sz="2800" dirty="0"/>
              <a:t> </a:t>
            </a:r>
            <a:r>
              <a:rPr lang="en-US" sz="2800" dirty="0" err="1"/>
              <a:t>lực</a:t>
            </a:r>
            <a:r>
              <a:rPr lang="en-US" sz="2800" dirty="0"/>
              <a:t> </a:t>
            </a:r>
            <a:r>
              <a:rPr lang="en-US" sz="2800" dirty="0" err="1"/>
              <a:t>là</a:t>
            </a:r>
            <a:r>
              <a:rPr lang="en-US" sz="2800" dirty="0"/>
              <a:t> </a:t>
            </a:r>
            <a:r>
              <a:rPr lang="en-US" sz="2800" dirty="0" err="1"/>
              <a:t>gì</a:t>
            </a:r>
            <a:r>
              <a:rPr lang="en-US" sz="2800" dirty="0"/>
              <a:t>?</a:t>
            </a:r>
          </a:p>
        </p:txBody>
      </p:sp>
      <p:sp>
        <p:nvSpPr>
          <p:cNvPr id="30" name="Rectangle 29">
            <a:extLst>
              <a:ext uri="{FF2B5EF4-FFF2-40B4-BE49-F238E27FC236}">
                <a16:creationId xmlns:a16="http://schemas.microsoft.com/office/drawing/2014/main" xmlns="" id="{02656A57-9878-D56C-23F1-1D7510A08253}"/>
              </a:ext>
            </a:extLst>
          </p:cNvPr>
          <p:cNvSpPr/>
          <p:nvPr/>
        </p:nvSpPr>
        <p:spPr>
          <a:xfrm>
            <a:off x="881736" y="1559671"/>
            <a:ext cx="9930669" cy="4458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de-DE"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Áp lực là lực ép có phương vuông góc với mặt bị ép</a:t>
            </a:r>
            <a:endPar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xmlns="" id="{BE2EA345-3A3A-4F9A-B795-154ACDC5D918}"/>
              </a:ext>
            </a:extLst>
          </p:cNvPr>
          <p:cNvSpPr txBox="1"/>
          <p:nvPr/>
        </p:nvSpPr>
        <p:spPr>
          <a:xfrm>
            <a:off x="881736" y="2505670"/>
            <a:ext cx="6137250" cy="1846659"/>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Ví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cs typeface="Times New Roman" panose="02020603050405020304" pitchFamily="18" charset="0"/>
              </a:rPr>
              <a:t>:</a:t>
            </a:r>
          </a:p>
          <a:p>
            <a:pPr algn="just">
              <a:lnSpc>
                <a:spcPct val="100000"/>
              </a:lnSpc>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Lực</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thùng</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hàng</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tác</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dụng</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lên</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mặt</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sàn</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0000"/>
              </a:lnSpc>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Lực</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ngón</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tay</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tác</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dụng</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lên</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mũi</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đính</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0000"/>
              </a:lnSpc>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Lực</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đầu</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đình</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tác</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dụng</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lên</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tấm</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xốp</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a:t>
            </a:r>
          </a:p>
          <a:p>
            <a:r>
              <a:rPr lang="en-US" dirty="0"/>
              <a:t> </a:t>
            </a:r>
            <a:endParaRPr lang="vi-VN" dirty="0"/>
          </a:p>
        </p:txBody>
      </p:sp>
      <p:pic>
        <p:nvPicPr>
          <p:cNvPr id="16" name="Picture 15">
            <a:extLst>
              <a:ext uri="{FF2B5EF4-FFF2-40B4-BE49-F238E27FC236}">
                <a16:creationId xmlns:a16="http://schemas.microsoft.com/office/drawing/2014/main" xmlns="" id="{A2DDE505-9780-467B-B0EA-4E862165167E}"/>
              </a:ext>
            </a:extLst>
          </p:cNvPr>
          <p:cNvPicPr>
            <a:picLocks noChangeAspect="1"/>
          </p:cNvPicPr>
          <p:nvPr/>
        </p:nvPicPr>
        <p:blipFill rotWithShape="1">
          <a:blip r:embed="rId2"/>
          <a:srcRect b="22901"/>
          <a:stretch/>
        </p:blipFill>
        <p:spPr>
          <a:xfrm>
            <a:off x="7601784" y="2505670"/>
            <a:ext cx="3819064" cy="4012867"/>
          </a:xfrm>
          <a:prstGeom prst="rect">
            <a:avLst/>
          </a:prstGeom>
        </p:spPr>
      </p:pic>
    </p:spTree>
    <p:extLst>
      <p:ext uri="{BB962C8B-B14F-4D97-AF65-F5344CB8AC3E}">
        <p14:creationId xmlns:p14="http://schemas.microsoft.com/office/powerpoint/2010/main" val="248726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19B343C-896D-83E4-97DC-C78234161E90}"/>
              </a:ext>
            </a:extLst>
          </p:cNvPr>
          <p:cNvSpPr>
            <a:spLocks noGrp="1"/>
          </p:cNvSpPr>
          <p:nvPr>
            <p:ph type="body" sz="half" idx="2"/>
          </p:nvPr>
        </p:nvSpPr>
        <p:spPr>
          <a:xfrm>
            <a:off x="680131" y="1869153"/>
            <a:ext cx="5089603" cy="1656379"/>
          </a:xfrm>
        </p:spPr>
        <p:txBody>
          <a:bodyPr>
            <a:noAutofit/>
          </a:bodyPr>
          <a:lstStyle/>
          <a:p>
            <a:pPr algn="just"/>
            <a:r>
              <a:rPr lang="en-US" sz="2800" b="1" i="1" dirty="0">
                <a:solidFill>
                  <a:srgbClr val="FF0000"/>
                </a:solidFill>
              </a:rPr>
              <a:t>* </a:t>
            </a:r>
            <a:r>
              <a:rPr lang="en-US" sz="2800" b="1" i="1" dirty="0" err="1">
                <a:solidFill>
                  <a:srgbClr val="FF0000"/>
                </a:solidFill>
              </a:rPr>
              <a:t>Dụng</a:t>
            </a:r>
            <a:r>
              <a:rPr lang="en-US" sz="2800" b="1" i="1" dirty="0">
                <a:solidFill>
                  <a:srgbClr val="FF0000"/>
                </a:solidFill>
              </a:rPr>
              <a:t> </a:t>
            </a:r>
            <a:r>
              <a:rPr lang="en-US" sz="2800" b="1" i="1" dirty="0" err="1">
                <a:solidFill>
                  <a:srgbClr val="FF0000"/>
                </a:solidFill>
              </a:rPr>
              <a:t>cụ</a:t>
            </a:r>
            <a:r>
              <a:rPr lang="en-US" sz="2800" b="1" i="1" dirty="0">
                <a:solidFill>
                  <a:srgbClr val="FF0000"/>
                </a:solidFill>
              </a:rPr>
              <a:t> </a:t>
            </a:r>
            <a:r>
              <a:rPr lang="en-US" sz="2800" b="1" i="1" dirty="0" err="1">
                <a:solidFill>
                  <a:srgbClr val="FF0000"/>
                </a:solidFill>
              </a:rPr>
              <a:t>thí</a:t>
            </a:r>
            <a:r>
              <a:rPr lang="en-US" sz="2800" b="1" i="1" dirty="0">
                <a:solidFill>
                  <a:srgbClr val="FF0000"/>
                </a:solidFill>
              </a:rPr>
              <a:t> </a:t>
            </a:r>
            <a:r>
              <a:rPr lang="en-US" sz="2800" b="1" i="1" dirty="0" err="1">
                <a:solidFill>
                  <a:srgbClr val="FF0000"/>
                </a:solidFill>
              </a:rPr>
              <a:t>nghiệm</a:t>
            </a:r>
            <a:r>
              <a:rPr lang="en-US" sz="2800" b="1" i="1" dirty="0">
                <a:solidFill>
                  <a:srgbClr val="FF0000"/>
                </a:solidFill>
              </a:rPr>
              <a:t>: </a:t>
            </a:r>
            <a:r>
              <a:rPr lang="en-US" sz="2800" dirty="0"/>
              <a:t>4 </a:t>
            </a:r>
            <a:r>
              <a:rPr lang="en-US" sz="2800" dirty="0" err="1"/>
              <a:t>khối</a:t>
            </a:r>
            <a:r>
              <a:rPr lang="en-US" sz="2800" dirty="0"/>
              <a:t> </a:t>
            </a:r>
            <a:r>
              <a:rPr lang="en-US" sz="2800" dirty="0" err="1"/>
              <a:t>sắt</a:t>
            </a:r>
            <a:r>
              <a:rPr lang="en-US" sz="2800" dirty="0"/>
              <a:t> </a:t>
            </a:r>
            <a:r>
              <a:rPr lang="en-US" sz="2800" dirty="0" err="1"/>
              <a:t>giống</a:t>
            </a:r>
            <a:r>
              <a:rPr lang="en-US" sz="2800" dirty="0"/>
              <a:t> </a:t>
            </a:r>
            <a:r>
              <a:rPr lang="en-US" sz="2800" dirty="0" err="1"/>
              <a:t>nhau</a:t>
            </a:r>
            <a:r>
              <a:rPr lang="en-US" sz="2800" dirty="0"/>
              <a:t> </a:t>
            </a:r>
            <a:r>
              <a:rPr lang="en-US" sz="2800" dirty="0" err="1"/>
              <a:t>có</a:t>
            </a:r>
            <a:r>
              <a:rPr lang="en-US" sz="2800" dirty="0"/>
              <a:t> </a:t>
            </a:r>
            <a:r>
              <a:rPr lang="en-US" sz="2800" dirty="0" err="1"/>
              <a:t>dạng</a:t>
            </a:r>
            <a:r>
              <a:rPr lang="en-US" sz="2800" dirty="0"/>
              <a:t> </a:t>
            </a:r>
            <a:r>
              <a:rPr lang="en-US" sz="2800" dirty="0" err="1"/>
              <a:t>hình</a:t>
            </a:r>
            <a:r>
              <a:rPr lang="en-US" sz="2800" dirty="0"/>
              <a:t> </a:t>
            </a:r>
            <a:r>
              <a:rPr lang="en-US" sz="2800" dirty="0" err="1"/>
              <a:t>hộp</a:t>
            </a:r>
            <a:r>
              <a:rPr lang="en-US" sz="2800" dirty="0"/>
              <a:t> </a:t>
            </a:r>
            <a:r>
              <a:rPr lang="en-US" sz="2800" dirty="0" err="1"/>
              <a:t>chữ</a:t>
            </a:r>
            <a:r>
              <a:rPr lang="en-US" sz="2800" dirty="0"/>
              <a:t> </a:t>
            </a:r>
            <a:r>
              <a:rPr lang="en-US" sz="2800" dirty="0" err="1"/>
              <a:t>nhật</a:t>
            </a:r>
            <a:r>
              <a:rPr lang="en-US" sz="2800" dirty="0"/>
              <a:t>, </a:t>
            </a:r>
            <a:r>
              <a:rPr lang="en-US" sz="2800" dirty="0" err="1"/>
              <a:t>một</a:t>
            </a:r>
            <a:r>
              <a:rPr lang="en-US" sz="2800" dirty="0"/>
              <a:t> </a:t>
            </a:r>
            <a:r>
              <a:rPr lang="en-US" sz="2800" dirty="0" err="1"/>
              <a:t>khây</a:t>
            </a:r>
            <a:r>
              <a:rPr lang="en-US" sz="2800" dirty="0"/>
              <a:t> </a:t>
            </a:r>
            <a:r>
              <a:rPr lang="en-US" sz="2800" dirty="0" err="1"/>
              <a:t>nhựa</a:t>
            </a:r>
            <a:r>
              <a:rPr lang="en-US" sz="2800" dirty="0"/>
              <a:t> </a:t>
            </a:r>
            <a:r>
              <a:rPr lang="en-US" sz="2800" dirty="0" err="1"/>
              <a:t>hoặc</a:t>
            </a:r>
            <a:r>
              <a:rPr lang="en-US" sz="2800" dirty="0"/>
              <a:t> </a:t>
            </a:r>
            <a:r>
              <a:rPr lang="en-US" sz="2800" dirty="0" err="1"/>
              <a:t>thủy</a:t>
            </a:r>
            <a:r>
              <a:rPr lang="en-US" sz="2800" dirty="0"/>
              <a:t> </a:t>
            </a:r>
            <a:r>
              <a:rPr lang="en-US" sz="2800" dirty="0" err="1"/>
              <a:t>tinh</a:t>
            </a:r>
            <a:r>
              <a:rPr lang="en-US" sz="2800" dirty="0"/>
              <a:t> </a:t>
            </a:r>
            <a:r>
              <a:rPr lang="en-US" sz="2800" dirty="0" err="1"/>
              <a:t>trong</a:t>
            </a:r>
            <a:r>
              <a:rPr lang="en-US" sz="2800" dirty="0"/>
              <a:t> </a:t>
            </a:r>
            <a:r>
              <a:rPr lang="en-US" sz="2800" dirty="0" err="1"/>
              <a:t>suốt</a:t>
            </a:r>
            <a:r>
              <a:rPr lang="en-US" sz="2800" dirty="0"/>
              <a:t> </a:t>
            </a:r>
            <a:r>
              <a:rPr lang="en-US" sz="2800" dirty="0" err="1"/>
              <a:t>đựng</a:t>
            </a:r>
            <a:r>
              <a:rPr lang="en-US" sz="2800" dirty="0"/>
              <a:t> </a:t>
            </a:r>
            <a:r>
              <a:rPr lang="en-US" sz="2800" dirty="0" err="1"/>
              <a:t>bột</a:t>
            </a:r>
            <a:r>
              <a:rPr lang="en-US" sz="2800" dirty="0"/>
              <a:t> </a:t>
            </a:r>
            <a:r>
              <a:rPr lang="en-US" sz="2800" dirty="0" err="1"/>
              <a:t>mịn</a:t>
            </a:r>
            <a:r>
              <a:rPr lang="en-US" sz="2800" dirty="0"/>
              <a:t>.</a:t>
            </a:r>
          </a:p>
        </p:txBody>
      </p:sp>
      <p:sp>
        <p:nvSpPr>
          <p:cNvPr id="4" name="Title 3">
            <a:extLst>
              <a:ext uri="{FF2B5EF4-FFF2-40B4-BE49-F238E27FC236}">
                <a16:creationId xmlns:a16="http://schemas.microsoft.com/office/drawing/2014/main" xmlns="" id="{B8440795-A4F4-A006-592A-E5AB4D8BADEC}"/>
              </a:ext>
            </a:extLst>
          </p:cNvPr>
          <p:cNvSpPr>
            <a:spLocks noGrp="1"/>
          </p:cNvSpPr>
          <p:nvPr>
            <p:ph type="title"/>
          </p:nvPr>
        </p:nvSpPr>
        <p:spPr>
          <a:xfrm>
            <a:off x="680134" y="804118"/>
            <a:ext cx="8463866" cy="536577"/>
          </a:xfrm>
        </p:spPr>
        <p:txBody>
          <a:bodyPr>
            <a:normAutofit fontScale="90000"/>
          </a:bodyPr>
          <a:lstStyle/>
          <a:p>
            <a:r>
              <a:rPr lang="en-US" sz="2800" dirty="0"/>
              <a:t>2. </a:t>
            </a:r>
            <a:r>
              <a:rPr lang="en-US" sz="2800" dirty="0" err="1"/>
              <a:t>Tác</a:t>
            </a:r>
            <a:r>
              <a:rPr lang="en-US" sz="2800" dirty="0"/>
              <a:t> </a:t>
            </a:r>
            <a:r>
              <a:rPr lang="en-US" sz="2800" dirty="0" err="1"/>
              <a:t>dụng</a:t>
            </a:r>
            <a:r>
              <a:rPr lang="en-US" sz="2800" dirty="0"/>
              <a:t> </a:t>
            </a:r>
            <a:r>
              <a:rPr lang="en-US" sz="2800" dirty="0" err="1"/>
              <a:t>của</a:t>
            </a:r>
            <a:r>
              <a:rPr lang="en-US" sz="2800" dirty="0"/>
              <a:t> </a:t>
            </a:r>
            <a:r>
              <a:rPr lang="en-US" sz="2800" dirty="0" err="1"/>
              <a:t>áp</a:t>
            </a:r>
            <a:r>
              <a:rPr lang="en-US" sz="2800" dirty="0"/>
              <a:t> </a:t>
            </a:r>
            <a:r>
              <a:rPr lang="en-US" sz="2800" dirty="0" err="1"/>
              <a:t>lực</a:t>
            </a:r>
            <a:r>
              <a:rPr lang="en-US" sz="2800" dirty="0"/>
              <a:t> </a:t>
            </a:r>
            <a:r>
              <a:rPr lang="en-US" sz="2800" dirty="0" err="1"/>
              <a:t>phụ</a:t>
            </a:r>
            <a:r>
              <a:rPr lang="en-US" sz="2800" dirty="0"/>
              <a:t> </a:t>
            </a:r>
            <a:r>
              <a:rPr lang="en-US" sz="2800" dirty="0" err="1"/>
              <a:t>thuộc</a:t>
            </a:r>
            <a:r>
              <a:rPr lang="en-US" sz="2800" dirty="0"/>
              <a:t> </a:t>
            </a:r>
            <a:r>
              <a:rPr lang="en-US" sz="2800" dirty="0" err="1"/>
              <a:t>vào</a:t>
            </a:r>
            <a:r>
              <a:rPr lang="en-US" sz="2800" dirty="0"/>
              <a:t> </a:t>
            </a:r>
            <a:r>
              <a:rPr lang="en-US" sz="2800" dirty="0" err="1"/>
              <a:t>những</a:t>
            </a:r>
            <a:r>
              <a:rPr lang="en-US" sz="2800" dirty="0"/>
              <a:t> </a:t>
            </a:r>
            <a:r>
              <a:rPr lang="en-US" sz="2800" dirty="0" err="1"/>
              <a:t>yêu</a:t>
            </a:r>
            <a:r>
              <a:rPr lang="en-US" sz="2800" dirty="0"/>
              <a:t> </a:t>
            </a:r>
            <a:r>
              <a:rPr lang="en-US" sz="2800" dirty="0" err="1"/>
              <a:t>tố</a:t>
            </a:r>
            <a:r>
              <a:rPr lang="en-US" sz="2800" dirty="0"/>
              <a:t> </a:t>
            </a:r>
            <a:r>
              <a:rPr lang="en-US" sz="2800" dirty="0" err="1"/>
              <a:t>nào</a:t>
            </a:r>
            <a:r>
              <a:rPr lang="en-US" sz="2800" dirty="0"/>
              <a:t>? </a:t>
            </a:r>
          </a:p>
        </p:txBody>
      </p:sp>
      <p:pic>
        <p:nvPicPr>
          <p:cNvPr id="7" name="Picture 6">
            <a:extLst>
              <a:ext uri="{FF2B5EF4-FFF2-40B4-BE49-F238E27FC236}">
                <a16:creationId xmlns:a16="http://schemas.microsoft.com/office/drawing/2014/main" xmlns="" id="{633D49DC-CF4A-FF05-31D4-C621210FB0AA}"/>
              </a:ext>
            </a:extLst>
          </p:cNvPr>
          <p:cNvPicPr>
            <a:picLocks noChangeAspect="1"/>
          </p:cNvPicPr>
          <p:nvPr/>
        </p:nvPicPr>
        <p:blipFill>
          <a:blip r:embed="rId2"/>
          <a:stretch>
            <a:fillRect/>
          </a:stretch>
        </p:blipFill>
        <p:spPr>
          <a:xfrm>
            <a:off x="5909928" y="1411016"/>
            <a:ext cx="5968529" cy="2227716"/>
          </a:xfrm>
          <a:prstGeom prst="rect">
            <a:avLst/>
          </a:prstGeom>
        </p:spPr>
      </p:pic>
      <p:sp>
        <p:nvSpPr>
          <p:cNvPr id="19" name="Text Placeholder 2">
            <a:extLst>
              <a:ext uri="{FF2B5EF4-FFF2-40B4-BE49-F238E27FC236}">
                <a16:creationId xmlns:a16="http://schemas.microsoft.com/office/drawing/2014/main" xmlns="" id="{39472C74-00C5-AE65-850F-0AF43135CDB4}"/>
              </a:ext>
            </a:extLst>
          </p:cNvPr>
          <p:cNvSpPr txBox="1">
            <a:spLocks/>
          </p:cNvSpPr>
          <p:nvPr/>
        </p:nvSpPr>
        <p:spPr>
          <a:xfrm>
            <a:off x="680132" y="1396411"/>
            <a:ext cx="3170651" cy="3657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en-US" sz="2800" b="1" dirty="0"/>
              <a:t>a) </a:t>
            </a:r>
            <a:r>
              <a:rPr lang="en-US" sz="2800" b="1" dirty="0" err="1"/>
              <a:t>Thí</a:t>
            </a:r>
            <a:r>
              <a:rPr lang="en-US" sz="2800" b="1" dirty="0"/>
              <a:t> </a:t>
            </a:r>
            <a:r>
              <a:rPr lang="en-US" sz="2800" b="1" dirty="0" err="1"/>
              <a:t>nghiệm</a:t>
            </a:r>
            <a:endParaRPr lang="en-US" sz="2800" b="1" dirty="0"/>
          </a:p>
        </p:txBody>
      </p:sp>
      <p:sp>
        <p:nvSpPr>
          <p:cNvPr id="2" name="TextBox 1">
            <a:extLst>
              <a:ext uri="{FF2B5EF4-FFF2-40B4-BE49-F238E27FC236}">
                <a16:creationId xmlns:a16="http://schemas.microsoft.com/office/drawing/2014/main" xmlns="" id="{42AEB7C1-153C-4017-8052-83C563732F15}"/>
              </a:ext>
            </a:extLst>
          </p:cNvPr>
          <p:cNvSpPr txBox="1"/>
          <p:nvPr/>
        </p:nvSpPr>
        <p:spPr>
          <a:xfrm>
            <a:off x="648423" y="3632519"/>
            <a:ext cx="8463866" cy="1846659"/>
          </a:xfrm>
          <a:prstGeom prst="rect">
            <a:avLst/>
          </a:prstGeom>
          <a:noFill/>
        </p:spPr>
        <p:txBody>
          <a:bodyPr wrap="square" rtlCol="0">
            <a:spAutoFit/>
          </a:bodyPr>
          <a:lstStyle/>
          <a:p>
            <a:r>
              <a:rPr lang="en-US" sz="2400" b="1" i="1" dirty="0">
                <a:solidFill>
                  <a:srgbClr val="002060"/>
                </a:solidFill>
              </a:rPr>
              <a:t>* </a:t>
            </a:r>
            <a:r>
              <a:rPr lang="en-US" sz="2400" b="1" i="1" dirty="0" err="1">
                <a:solidFill>
                  <a:srgbClr val="002060"/>
                </a:solidFill>
              </a:rPr>
              <a:t>Bố</a:t>
            </a:r>
            <a:r>
              <a:rPr lang="en-US" sz="2400" b="1" i="1" dirty="0">
                <a:solidFill>
                  <a:srgbClr val="002060"/>
                </a:solidFill>
              </a:rPr>
              <a:t> </a:t>
            </a:r>
            <a:r>
              <a:rPr lang="en-US" sz="2400" b="1" i="1" dirty="0" err="1">
                <a:solidFill>
                  <a:srgbClr val="002060"/>
                </a:solidFill>
              </a:rPr>
              <a:t>trí</a:t>
            </a:r>
            <a:r>
              <a:rPr lang="en-US" sz="2400" b="1" i="1" dirty="0">
                <a:solidFill>
                  <a:srgbClr val="002060"/>
                </a:solidFill>
              </a:rPr>
              <a:t> TN </a:t>
            </a:r>
            <a:r>
              <a:rPr lang="en-US" sz="2400" b="1" i="1" dirty="0" err="1">
                <a:solidFill>
                  <a:srgbClr val="002060"/>
                </a:solidFill>
              </a:rPr>
              <a:t>như</a:t>
            </a:r>
            <a:r>
              <a:rPr lang="en-US" sz="2400" b="1" i="1" dirty="0">
                <a:solidFill>
                  <a:srgbClr val="002060"/>
                </a:solidFill>
              </a:rPr>
              <a:t> H15.a, b, c</a:t>
            </a:r>
          </a:p>
          <a:p>
            <a:r>
              <a:rPr lang="en-US" sz="2400" b="1" dirty="0">
                <a:solidFill>
                  <a:srgbClr val="FF0000"/>
                </a:solidFill>
              </a:rPr>
              <a:t>- Ha. </a:t>
            </a:r>
            <a:r>
              <a:rPr lang="en-US" sz="2400" b="1" dirty="0" err="1">
                <a:solidFill>
                  <a:srgbClr val="FF0000"/>
                </a:solidFill>
              </a:rPr>
              <a:t>Thả</a:t>
            </a:r>
            <a:r>
              <a:rPr lang="en-US" sz="2400" b="1" dirty="0">
                <a:solidFill>
                  <a:srgbClr val="FF0000"/>
                </a:solidFill>
              </a:rPr>
              <a:t> 1 </a:t>
            </a:r>
            <a:r>
              <a:rPr lang="en-US" sz="2400" b="1" dirty="0" err="1">
                <a:solidFill>
                  <a:srgbClr val="FF0000"/>
                </a:solidFill>
              </a:rPr>
              <a:t>khối</a:t>
            </a:r>
            <a:r>
              <a:rPr lang="en-US" sz="2400" b="1" dirty="0">
                <a:solidFill>
                  <a:srgbClr val="FF0000"/>
                </a:solidFill>
              </a:rPr>
              <a:t> </a:t>
            </a:r>
            <a:r>
              <a:rPr lang="en-US" sz="2400" b="1" dirty="0" err="1">
                <a:solidFill>
                  <a:srgbClr val="FF0000"/>
                </a:solidFill>
              </a:rPr>
              <a:t>sắt</a:t>
            </a:r>
            <a:r>
              <a:rPr lang="en-US" sz="2400" b="1" dirty="0">
                <a:solidFill>
                  <a:srgbClr val="FF0000"/>
                </a:solidFill>
              </a:rPr>
              <a:t> </a:t>
            </a:r>
            <a:r>
              <a:rPr lang="en-US" sz="2400" b="1" dirty="0" err="1">
                <a:solidFill>
                  <a:srgbClr val="FF0000"/>
                </a:solidFill>
              </a:rPr>
              <a:t>nằm</a:t>
            </a:r>
            <a:r>
              <a:rPr lang="en-US" sz="2400" b="1" dirty="0">
                <a:solidFill>
                  <a:srgbClr val="FF0000"/>
                </a:solidFill>
              </a:rPr>
              <a:t> </a:t>
            </a:r>
            <a:r>
              <a:rPr lang="en-US" sz="2400" b="1" dirty="0" err="1">
                <a:solidFill>
                  <a:srgbClr val="FF0000"/>
                </a:solidFill>
              </a:rPr>
              <a:t>ngang</a:t>
            </a:r>
            <a:r>
              <a:rPr lang="en-US" sz="2400" b="1" dirty="0">
                <a:solidFill>
                  <a:srgbClr val="FF0000"/>
                </a:solidFill>
              </a:rPr>
              <a:t> </a:t>
            </a:r>
            <a:r>
              <a:rPr lang="en-US" sz="2400" b="1" dirty="0" err="1">
                <a:solidFill>
                  <a:srgbClr val="FF0000"/>
                </a:solidFill>
              </a:rPr>
              <a:t>trên</a:t>
            </a:r>
            <a:r>
              <a:rPr lang="en-US" sz="2400" b="1" dirty="0">
                <a:solidFill>
                  <a:srgbClr val="FF0000"/>
                </a:solidFill>
              </a:rPr>
              <a:t> </a:t>
            </a:r>
            <a:r>
              <a:rPr lang="en-US" sz="2400" b="1" dirty="0" err="1">
                <a:solidFill>
                  <a:srgbClr val="FF0000"/>
                </a:solidFill>
              </a:rPr>
              <a:t>mặt</a:t>
            </a:r>
            <a:r>
              <a:rPr lang="en-US" sz="2400" b="1" dirty="0">
                <a:solidFill>
                  <a:srgbClr val="FF0000"/>
                </a:solidFill>
              </a:rPr>
              <a:t> </a:t>
            </a:r>
            <a:r>
              <a:rPr lang="en-US" sz="2400" b="1" dirty="0" err="1">
                <a:solidFill>
                  <a:srgbClr val="FF0000"/>
                </a:solidFill>
              </a:rPr>
              <a:t>lớp</a:t>
            </a:r>
            <a:r>
              <a:rPr lang="en-US" sz="2400" b="1" dirty="0">
                <a:solidFill>
                  <a:srgbClr val="FF0000"/>
                </a:solidFill>
              </a:rPr>
              <a:t> </a:t>
            </a:r>
            <a:r>
              <a:rPr lang="en-US" sz="2400" b="1" dirty="0" err="1">
                <a:solidFill>
                  <a:srgbClr val="FF0000"/>
                </a:solidFill>
              </a:rPr>
              <a:t>bột</a:t>
            </a:r>
            <a:r>
              <a:rPr lang="en-US" sz="2400" b="1" dirty="0">
                <a:solidFill>
                  <a:srgbClr val="FF0000"/>
                </a:solidFill>
              </a:rPr>
              <a:t> </a:t>
            </a:r>
            <a:r>
              <a:rPr lang="en-US" sz="2400" b="1" dirty="0" err="1">
                <a:solidFill>
                  <a:srgbClr val="FF0000"/>
                </a:solidFill>
              </a:rPr>
              <a:t>mịn</a:t>
            </a:r>
            <a:endParaRPr lang="en-US" sz="2400" b="1" dirty="0">
              <a:solidFill>
                <a:srgbClr val="FF0000"/>
              </a:solidFill>
            </a:endParaRPr>
          </a:p>
          <a:p>
            <a:r>
              <a:rPr lang="en-US" sz="2400" b="1" dirty="0">
                <a:solidFill>
                  <a:srgbClr val="FF0000"/>
                </a:solidFill>
              </a:rPr>
              <a:t>- Hb. </a:t>
            </a:r>
            <a:r>
              <a:rPr lang="en-US" sz="2400" b="1" dirty="0" err="1">
                <a:solidFill>
                  <a:srgbClr val="FF0000"/>
                </a:solidFill>
              </a:rPr>
              <a:t>Thả</a:t>
            </a:r>
            <a:r>
              <a:rPr lang="en-US" sz="2400" b="1" dirty="0">
                <a:solidFill>
                  <a:srgbClr val="FF0000"/>
                </a:solidFill>
              </a:rPr>
              <a:t> 2 </a:t>
            </a:r>
            <a:r>
              <a:rPr lang="en-US" sz="2400" b="1" dirty="0" err="1">
                <a:solidFill>
                  <a:srgbClr val="FF0000"/>
                </a:solidFill>
              </a:rPr>
              <a:t>khối</a:t>
            </a:r>
            <a:r>
              <a:rPr lang="en-US" sz="2400" b="1" dirty="0">
                <a:solidFill>
                  <a:srgbClr val="FF0000"/>
                </a:solidFill>
              </a:rPr>
              <a:t> </a:t>
            </a:r>
            <a:r>
              <a:rPr lang="en-US" sz="2400" b="1" dirty="0" err="1">
                <a:solidFill>
                  <a:srgbClr val="FF0000"/>
                </a:solidFill>
              </a:rPr>
              <a:t>sắt</a:t>
            </a:r>
            <a:r>
              <a:rPr lang="en-US" sz="2400" b="1" dirty="0">
                <a:solidFill>
                  <a:srgbClr val="FF0000"/>
                </a:solidFill>
              </a:rPr>
              <a:t> </a:t>
            </a:r>
            <a:r>
              <a:rPr lang="en-US" sz="2400" b="1" dirty="0" err="1">
                <a:solidFill>
                  <a:srgbClr val="FF0000"/>
                </a:solidFill>
              </a:rPr>
              <a:t>nằm</a:t>
            </a:r>
            <a:r>
              <a:rPr lang="en-US" sz="2400" b="1" dirty="0">
                <a:solidFill>
                  <a:srgbClr val="FF0000"/>
                </a:solidFill>
              </a:rPr>
              <a:t> </a:t>
            </a:r>
            <a:r>
              <a:rPr lang="en-US" sz="2400" b="1" dirty="0" err="1">
                <a:solidFill>
                  <a:srgbClr val="FF0000"/>
                </a:solidFill>
              </a:rPr>
              <a:t>ngang</a:t>
            </a:r>
            <a:r>
              <a:rPr lang="en-US" sz="2400" b="1" dirty="0">
                <a:solidFill>
                  <a:srgbClr val="FF0000"/>
                </a:solidFill>
              </a:rPr>
              <a:t> </a:t>
            </a:r>
            <a:r>
              <a:rPr lang="en-US" sz="2400" b="1" dirty="0" err="1">
                <a:solidFill>
                  <a:srgbClr val="FF0000"/>
                </a:solidFill>
              </a:rPr>
              <a:t>trên</a:t>
            </a:r>
            <a:r>
              <a:rPr lang="en-US" sz="2400" b="1" dirty="0">
                <a:solidFill>
                  <a:srgbClr val="FF0000"/>
                </a:solidFill>
              </a:rPr>
              <a:t> </a:t>
            </a:r>
            <a:r>
              <a:rPr lang="en-US" sz="2400" b="1" dirty="0" err="1">
                <a:solidFill>
                  <a:srgbClr val="FF0000"/>
                </a:solidFill>
              </a:rPr>
              <a:t>mặt</a:t>
            </a:r>
            <a:r>
              <a:rPr lang="en-US" sz="2400" b="1" dirty="0">
                <a:solidFill>
                  <a:srgbClr val="FF0000"/>
                </a:solidFill>
              </a:rPr>
              <a:t> </a:t>
            </a:r>
            <a:r>
              <a:rPr lang="en-US" sz="2400" b="1" dirty="0" err="1">
                <a:solidFill>
                  <a:srgbClr val="FF0000"/>
                </a:solidFill>
              </a:rPr>
              <a:t>lớp</a:t>
            </a:r>
            <a:r>
              <a:rPr lang="en-US" sz="2400" b="1" dirty="0">
                <a:solidFill>
                  <a:srgbClr val="FF0000"/>
                </a:solidFill>
              </a:rPr>
              <a:t> </a:t>
            </a:r>
            <a:r>
              <a:rPr lang="en-US" sz="2400" b="1" dirty="0" err="1">
                <a:solidFill>
                  <a:srgbClr val="FF0000"/>
                </a:solidFill>
              </a:rPr>
              <a:t>bột</a:t>
            </a:r>
            <a:r>
              <a:rPr lang="en-US" sz="2400" b="1" dirty="0">
                <a:solidFill>
                  <a:srgbClr val="FF0000"/>
                </a:solidFill>
              </a:rPr>
              <a:t> </a:t>
            </a:r>
            <a:r>
              <a:rPr lang="en-US" sz="2400" b="1" dirty="0" err="1">
                <a:solidFill>
                  <a:srgbClr val="FF0000"/>
                </a:solidFill>
              </a:rPr>
              <a:t>mịn</a:t>
            </a:r>
            <a:endParaRPr lang="en-US" sz="2400" b="1" dirty="0">
              <a:solidFill>
                <a:srgbClr val="FF0000"/>
              </a:solidFill>
            </a:endParaRPr>
          </a:p>
          <a:p>
            <a:r>
              <a:rPr lang="en-US" sz="2400" b="1" dirty="0">
                <a:solidFill>
                  <a:srgbClr val="FF0000"/>
                </a:solidFill>
              </a:rPr>
              <a:t>- </a:t>
            </a:r>
            <a:r>
              <a:rPr lang="en-US" sz="2400" b="1" dirty="0" err="1">
                <a:solidFill>
                  <a:srgbClr val="FF0000"/>
                </a:solidFill>
              </a:rPr>
              <a:t>Hc</a:t>
            </a:r>
            <a:r>
              <a:rPr lang="en-US" sz="2400" b="1" dirty="0">
                <a:solidFill>
                  <a:srgbClr val="FF0000"/>
                </a:solidFill>
              </a:rPr>
              <a:t>. </a:t>
            </a:r>
            <a:r>
              <a:rPr lang="en-US" sz="2400" b="1" dirty="0" err="1">
                <a:solidFill>
                  <a:srgbClr val="FF0000"/>
                </a:solidFill>
              </a:rPr>
              <a:t>Thả</a:t>
            </a:r>
            <a:r>
              <a:rPr lang="en-US" sz="2400" b="1" dirty="0">
                <a:solidFill>
                  <a:srgbClr val="FF0000"/>
                </a:solidFill>
              </a:rPr>
              <a:t> 1 </a:t>
            </a:r>
            <a:r>
              <a:rPr lang="en-US" sz="2400" b="1" dirty="0" err="1">
                <a:solidFill>
                  <a:srgbClr val="FF0000"/>
                </a:solidFill>
              </a:rPr>
              <a:t>khối</a:t>
            </a:r>
            <a:r>
              <a:rPr lang="en-US" sz="2400" b="1" dirty="0">
                <a:solidFill>
                  <a:srgbClr val="FF0000"/>
                </a:solidFill>
              </a:rPr>
              <a:t> </a:t>
            </a:r>
            <a:r>
              <a:rPr lang="en-US" sz="2400" b="1" dirty="0" err="1">
                <a:solidFill>
                  <a:srgbClr val="FF0000"/>
                </a:solidFill>
              </a:rPr>
              <a:t>sắt</a:t>
            </a:r>
            <a:r>
              <a:rPr lang="en-US" sz="2400" b="1" dirty="0">
                <a:solidFill>
                  <a:srgbClr val="FF0000"/>
                </a:solidFill>
              </a:rPr>
              <a:t> </a:t>
            </a:r>
            <a:r>
              <a:rPr lang="en-US" sz="2400" b="1" dirty="0" err="1">
                <a:solidFill>
                  <a:srgbClr val="FF0000"/>
                </a:solidFill>
              </a:rPr>
              <a:t>nằm</a:t>
            </a:r>
            <a:r>
              <a:rPr lang="en-US" sz="2400" b="1" dirty="0">
                <a:solidFill>
                  <a:srgbClr val="FF0000"/>
                </a:solidFill>
              </a:rPr>
              <a:t> </a:t>
            </a:r>
            <a:r>
              <a:rPr lang="en-US" sz="2400" b="1" dirty="0" err="1">
                <a:solidFill>
                  <a:srgbClr val="FF0000"/>
                </a:solidFill>
              </a:rPr>
              <a:t>thẳng</a:t>
            </a:r>
            <a:r>
              <a:rPr lang="en-US" sz="2400" b="1" dirty="0">
                <a:solidFill>
                  <a:srgbClr val="FF0000"/>
                </a:solidFill>
              </a:rPr>
              <a:t> </a:t>
            </a:r>
            <a:r>
              <a:rPr lang="en-US" sz="2400" b="1" dirty="0" err="1">
                <a:solidFill>
                  <a:srgbClr val="FF0000"/>
                </a:solidFill>
              </a:rPr>
              <a:t>đứng</a:t>
            </a:r>
            <a:r>
              <a:rPr lang="en-US" sz="2400" b="1" dirty="0">
                <a:solidFill>
                  <a:srgbClr val="FF0000"/>
                </a:solidFill>
              </a:rPr>
              <a:t> </a:t>
            </a:r>
            <a:r>
              <a:rPr lang="en-US" sz="2400" b="1" dirty="0" err="1">
                <a:solidFill>
                  <a:srgbClr val="FF0000"/>
                </a:solidFill>
              </a:rPr>
              <a:t>trên</a:t>
            </a:r>
            <a:r>
              <a:rPr lang="en-US" sz="2400" b="1" dirty="0">
                <a:solidFill>
                  <a:srgbClr val="FF0000"/>
                </a:solidFill>
              </a:rPr>
              <a:t> </a:t>
            </a:r>
            <a:r>
              <a:rPr lang="en-US" sz="2400" b="1" dirty="0" err="1">
                <a:solidFill>
                  <a:srgbClr val="FF0000"/>
                </a:solidFill>
              </a:rPr>
              <a:t>mặt</a:t>
            </a:r>
            <a:r>
              <a:rPr lang="en-US" sz="2400" b="1" dirty="0">
                <a:solidFill>
                  <a:srgbClr val="FF0000"/>
                </a:solidFill>
              </a:rPr>
              <a:t> </a:t>
            </a:r>
            <a:r>
              <a:rPr lang="en-US" sz="2400" b="1" dirty="0" err="1">
                <a:solidFill>
                  <a:srgbClr val="FF0000"/>
                </a:solidFill>
              </a:rPr>
              <a:t>lớp</a:t>
            </a:r>
            <a:r>
              <a:rPr lang="en-US" sz="2400" b="1" dirty="0">
                <a:solidFill>
                  <a:srgbClr val="FF0000"/>
                </a:solidFill>
              </a:rPr>
              <a:t> </a:t>
            </a:r>
            <a:r>
              <a:rPr lang="en-US" sz="2400" b="1" dirty="0" err="1">
                <a:solidFill>
                  <a:srgbClr val="FF0000"/>
                </a:solidFill>
              </a:rPr>
              <a:t>bột</a:t>
            </a:r>
            <a:r>
              <a:rPr lang="en-US" sz="2400" b="1" dirty="0">
                <a:solidFill>
                  <a:srgbClr val="FF0000"/>
                </a:solidFill>
              </a:rPr>
              <a:t> </a:t>
            </a:r>
            <a:r>
              <a:rPr lang="en-US" sz="2400" b="1" dirty="0" err="1">
                <a:solidFill>
                  <a:srgbClr val="FF0000"/>
                </a:solidFill>
              </a:rPr>
              <a:t>mịn</a:t>
            </a:r>
            <a:endParaRPr lang="en-US" sz="2400" b="1" dirty="0">
              <a:solidFill>
                <a:srgbClr val="FF0000"/>
              </a:solidFill>
            </a:endParaRPr>
          </a:p>
          <a:p>
            <a:endParaRPr lang="en-US" dirty="0"/>
          </a:p>
        </p:txBody>
      </p:sp>
      <p:sp>
        <p:nvSpPr>
          <p:cNvPr id="8" name="Text Placeholder 2">
            <a:extLst>
              <a:ext uri="{FF2B5EF4-FFF2-40B4-BE49-F238E27FC236}">
                <a16:creationId xmlns:a16="http://schemas.microsoft.com/office/drawing/2014/main" xmlns="" id="{42D0B4BD-AD15-452C-A997-2CFAD37D84A7}"/>
              </a:ext>
            </a:extLst>
          </p:cNvPr>
          <p:cNvSpPr txBox="1">
            <a:spLocks/>
          </p:cNvSpPr>
          <p:nvPr/>
        </p:nvSpPr>
        <p:spPr>
          <a:xfrm>
            <a:off x="680131" y="5281798"/>
            <a:ext cx="11058132" cy="7853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en-US" sz="2400" b="1" i="1" dirty="0">
                <a:solidFill>
                  <a:srgbClr val="002060"/>
                </a:solidFill>
              </a:rPr>
              <a:t>? </a:t>
            </a:r>
            <a:r>
              <a:rPr lang="en-US" sz="2400" b="1" i="1" dirty="0" err="1">
                <a:solidFill>
                  <a:srgbClr val="002060"/>
                </a:solidFill>
              </a:rPr>
              <a:t>Em</a:t>
            </a:r>
            <a:r>
              <a:rPr lang="en-US" sz="2400" b="1" i="1" dirty="0">
                <a:solidFill>
                  <a:srgbClr val="002060"/>
                </a:solidFill>
              </a:rPr>
              <a:t> </a:t>
            </a:r>
            <a:r>
              <a:rPr lang="en-US" sz="2400" b="1" i="1" dirty="0" err="1">
                <a:solidFill>
                  <a:srgbClr val="002060"/>
                </a:solidFill>
              </a:rPr>
              <a:t>có</a:t>
            </a:r>
            <a:r>
              <a:rPr lang="en-US" sz="2400" b="1" i="1" dirty="0">
                <a:solidFill>
                  <a:srgbClr val="002060"/>
                </a:solidFill>
              </a:rPr>
              <a:t> </a:t>
            </a:r>
            <a:r>
              <a:rPr lang="en-US" sz="2400" b="1" i="1" dirty="0" err="1">
                <a:solidFill>
                  <a:srgbClr val="002060"/>
                </a:solidFill>
              </a:rPr>
              <a:t>nhận</a:t>
            </a:r>
            <a:r>
              <a:rPr lang="en-US" sz="2400" b="1" i="1" dirty="0">
                <a:solidFill>
                  <a:srgbClr val="002060"/>
                </a:solidFill>
              </a:rPr>
              <a:t> </a:t>
            </a:r>
            <a:r>
              <a:rPr lang="en-US" sz="2400" b="1" i="1" dirty="0" err="1">
                <a:solidFill>
                  <a:srgbClr val="002060"/>
                </a:solidFill>
              </a:rPr>
              <a:t>xét</a:t>
            </a:r>
            <a:r>
              <a:rPr lang="en-US" sz="2400" b="1" i="1" dirty="0">
                <a:solidFill>
                  <a:srgbClr val="002060"/>
                </a:solidFill>
              </a:rPr>
              <a:t> </a:t>
            </a:r>
            <a:r>
              <a:rPr lang="en-US" sz="2400" b="1" i="1" dirty="0" err="1">
                <a:solidFill>
                  <a:srgbClr val="002060"/>
                </a:solidFill>
              </a:rPr>
              <a:t>gì</a:t>
            </a:r>
            <a:r>
              <a:rPr lang="en-US" sz="2400" b="1" i="1" dirty="0">
                <a:solidFill>
                  <a:srgbClr val="002060"/>
                </a:solidFill>
              </a:rPr>
              <a:t> </a:t>
            </a:r>
            <a:r>
              <a:rPr lang="en-US" sz="2400" b="1" i="1" dirty="0" err="1">
                <a:solidFill>
                  <a:srgbClr val="002060"/>
                </a:solidFill>
              </a:rPr>
              <a:t>về</a:t>
            </a:r>
            <a:r>
              <a:rPr lang="en-US" sz="2400" b="1" i="1" dirty="0">
                <a:solidFill>
                  <a:srgbClr val="002060"/>
                </a:solidFill>
              </a:rPr>
              <a:t> </a:t>
            </a:r>
            <a:r>
              <a:rPr lang="en-US" sz="2400" b="1" i="1" dirty="0" err="1">
                <a:solidFill>
                  <a:srgbClr val="002060"/>
                </a:solidFill>
              </a:rPr>
              <a:t>bề</a:t>
            </a:r>
            <a:r>
              <a:rPr lang="en-US" sz="2400" b="1" i="1" dirty="0">
                <a:solidFill>
                  <a:srgbClr val="002060"/>
                </a:solidFill>
              </a:rPr>
              <a:t> </a:t>
            </a:r>
            <a:r>
              <a:rPr lang="en-US" sz="2400" b="1" i="1" dirty="0" err="1">
                <a:solidFill>
                  <a:srgbClr val="002060"/>
                </a:solidFill>
              </a:rPr>
              <a:t>mặt</a:t>
            </a:r>
            <a:r>
              <a:rPr lang="en-US" sz="2400" b="1" i="1" dirty="0">
                <a:solidFill>
                  <a:srgbClr val="002060"/>
                </a:solidFill>
              </a:rPr>
              <a:t> </a:t>
            </a:r>
            <a:r>
              <a:rPr lang="en-US" sz="2400" b="1" i="1" dirty="0" err="1">
                <a:solidFill>
                  <a:srgbClr val="002060"/>
                </a:solidFill>
              </a:rPr>
              <a:t>bị</a:t>
            </a:r>
            <a:r>
              <a:rPr lang="en-US" sz="2400" b="1" i="1" dirty="0">
                <a:solidFill>
                  <a:srgbClr val="002060"/>
                </a:solidFill>
              </a:rPr>
              <a:t> </a:t>
            </a:r>
            <a:r>
              <a:rPr lang="en-US" sz="2400" b="1" i="1" dirty="0" err="1">
                <a:solidFill>
                  <a:srgbClr val="002060"/>
                </a:solidFill>
              </a:rPr>
              <a:t>ép</a:t>
            </a:r>
            <a:r>
              <a:rPr lang="en-US" sz="2400" b="1" i="1" dirty="0">
                <a:solidFill>
                  <a:srgbClr val="002060"/>
                </a:solidFill>
              </a:rPr>
              <a:t> </a:t>
            </a:r>
            <a:r>
              <a:rPr lang="en-US" sz="2400" b="1" i="1" dirty="0" err="1">
                <a:solidFill>
                  <a:srgbClr val="002060"/>
                </a:solidFill>
              </a:rPr>
              <a:t>của</a:t>
            </a:r>
            <a:r>
              <a:rPr lang="en-US" sz="2400" b="1" i="1" dirty="0">
                <a:solidFill>
                  <a:srgbClr val="002060"/>
                </a:solidFill>
              </a:rPr>
              <a:t> </a:t>
            </a:r>
            <a:r>
              <a:rPr lang="en-US" sz="2400" b="1" i="1" dirty="0" err="1">
                <a:solidFill>
                  <a:srgbClr val="002060"/>
                </a:solidFill>
              </a:rPr>
              <a:t>khối</a:t>
            </a:r>
            <a:r>
              <a:rPr lang="en-US" sz="2400" b="1" i="1" dirty="0">
                <a:solidFill>
                  <a:srgbClr val="002060"/>
                </a:solidFill>
              </a:rPr>
              <a:t> </a:t>
            </a:r>
            <a:r>
              <a:rPr lang="en-US" sz="2400" b="1" i="1" dirty="0" err="1">
                <a:solidFill>
                  <a:srgbClr val="002060"/>
                </a:solidFill>
              </a:rPr>
              <a:t>sắt</a:t>
            </a:r>
            <a:r>
              <a:rPr lang="en-US" sz="2400" b="1" i="1" dirty="0">
                <a:solidFill>
                  <a:srgbClr val="002060"/>
                </a:solidFill>
              </a:rPr>
              <a:t> </a:t>
            </a:r>
            <a:r>
              <a:rPr lang="en-US" sz="2400" b="1" i="1" dirty="0" err="1">
                <a:solidFill>
                  <a:srgbClr val="002060"/>
                </a:solidFill>
              </a:rPr>
              <a:t>lên</a:t>
            </a:r>
            <a:r>
              <a:rPr lang="en-US" sz="2400" b="1" i="1" dirty="0">
                <a:solidFill>
                  <a:srgbClr val="002060"/>
                </a:solidFill>
              </a:rPr>
              <a:t> </a:t>
            </a:r>
            <a:r>
              <a:rPr lang="en-US" sz="2400" b="1" i="1" dirty="0" err="1">
                <a:solidFill>
                  <a:srgbClr val="002060"/>
                </a:solidFill>
              </a:rPr>
              <a:t>lớp</a:t>
            </a:r>
            <a:r>
              <a:rPr lang="en-US" sz="2400" b="1" i="1" dirty="0">
                <a:solidFill>
                  <a:srgbClr val="002060"/>
                </a:solidFill>
              </a:rPr>
              <a:t> </a:t>
            </a:r>
            <a:r>
              <a:rPr lang="en-US" sz="2400" b="1" i="1" dirty="0" err="1">
                <a:solidFill>
                  <a:srgbClr val="002060"/>
                </a:solidFill>
              </a:rPr>
              <a:t>bột</a:t>
            </a:r>
            <a:r>
              <a:rPr lang="en-US" sz="2400" b="1" i="1" dirty="0">
                <a:solidFill>
                  <a:srgbClr val="002060"/>
                </a:solidFill>
              </a:rPr>
              <a:t> </a:t>
            </a:r>
            <a:r>
              <a:rPr lang="en-US" sz="2400" b="1" i="1" dirty="0" err="1">
                <a:solidFill>
                  <a:srgbClr val="002060"/>
                </a:solidFill>
              </a:rPr>
              <a:t>mịn</a:t>
            </a:r>
            <a:r>
              <a:rPr lang="en-US" sz="2400" b="1" i="1" dirty="0">
                <a:solidFill>
                  <a:srgbClr val="002060"/>
                </a:solidFill>
              </a:rPr>
              <a:t> </a:t>
            </a:r>
            <a:r>
              <a:rPr lang="en-US" sz="2400" b="1" i="1" dirty="0" err="1">
                <a:solidFill>
                  <a:srgbClr val="002060"/>
                </a:solidFill>
              </a:rPr>
              <a:t>trong</a:t>
            </a:r>
            <a:r>
              <a:rPr lang="en-US" sz="2400" b="1" i="1" dirty="0">
                <a:solidFill>
                  <a:srgbClr val="002060"/>
                </a:solidFill>
              </a:rPr>
              <a:t> </a:t>
            </a:r>
            <a:r>
              <a:rPr lang="en-US" sz="2400" b="1" i="1" dirty="0" err="1">
                <a:solidFill>
                  <a:srgbClr val="002060"/>
                </a:solidFill>
              </a:rPr>
              <a:t>H.a</a:t>
            </a:r>
            <a:r>
              <a:rPr lang="en-US" sz="2400" b="1" i="1" dirty="0">
                <a:solidFill>
                  <a:srgbClr val="002060"/>
                </a:solidFill>
              </a:rPr>
              <a:t> </a:t>
            </a:r>
            <a:r>
              <a:rPr lang="en-US" sz="2400" b="1" i="1" dirty="0" err="1">
                <a:solidFill>
                  <a:srgbClr val="002060"/>
                </a:solidFill>
              </a:rPr>
              <a:t>với</a:t>
            </a:r>
            <a:r>
              <a:rPr lang="en-US" sz="2400" b="1" i="1" dirty="0">
                <a:solidFill>
                  <a:srgbClr val="002060"/>
                </a:solidFill>
              </a:rPr>
              <a:t> </a:t>
            </a:r>
            <a:r>
              <a:rPr lang="en-US" sz="2400" b="1" i="1" dirty="0" err="1">
                <a:solidFill>
                  <a:srgbClr val="002060"/>
                </a:solidFill>
              </a:rPr>
              <a:t>H.b</a:t>
            </a:r>
            <a:r>
              <a:rPr lang="en-US" sz="2400" b="1" i="1" dirty="0">
                <a:solidFill>
                  <a:srgbClr val="002060"/>
                </a:solidFill>
              </a:rPr>
              <a:t> </a:t>
            </a:r>
            <a:r>
              <a:rPr lang="en-US" sz="2400" b="1" i="1" dirty="0" err="1">
                <a:solidFill>
                  <a:srgbClr val="002060"/>
                </a:solidFill>
              </a:rPr>
              <a:t>và</a:t>
            </a:r>
            <a:r>
              <a:rPr lang="en-US" sz="2400" b="1" i="1" dirty="0">
                <a:solidFill>
                  <a:srgbClr val="002060"/>
                </a:solidFill>
              </a:rPr>
              <a:t> </a:t>
            </a:r>
            <a:r>
              <a:rPr lang="en-US" sz="2400" b="1" i="1" dirty="0" err="1">
                <a:solidFill>
                  <a:srgbClr val="002060"/>
                </a:solidFill>
              </a:rPr>
              <a:t>H.a</a:t>
            </a:r>
            <a:r>
              <a:rPr lang="en-US" sz="2400" b="1" i="1" dirty="0">
                <a:solidFill>
                  <a:srgbClr val="002060"/>
                </a:solidFill>
              </a:rPr>
              <a:t> </a:t>
            </a:r>
            <a:r>
              <a:rPr lang="en-US" sz="2400" b="1" i="1" dirty="0" err="1">
                <a:solidFill>
                  <a:srgbClr val="002060"/>
                </a:solidFill>
              </a:rPr>
              <a:t>với</a:t>
            </a:r>
            <a:r>
              <a:rPr lang="en-US" sz="2400" b="1" i="1" dirty="0">
                <a:solidFill>
                  <a:srgbClr val="002060"/>
                </a:solidFill>
              </a:rPr>
              <a:t> </a:t>
            </a:r>
            <a:r>
              <a:rPr lang="en-US" sz="2400" b="1" i="1" dirty="0" err="1">
                <a:solidFill>
                  <a:srgbClr val="002060"/>
                </a:solidFill>
              </a:rPr>
              <a:t>H.c</a:t>
            </a:r>
            <a:r>
              <a:rPr lang="en-US" sz="2400" b="1" i="1" dirty="0">
                <a:solidFill>
                  <a:srgbClr val="002060"/>
                </a:solidFill>
              </a:rPr>
              <a:t>?</a:t>
            </a:r>
            <a:endParaRPr lang="en-US" sz="2400" dirty="0">
              <a:solidFill>
                <a:srgbClr val="002060"/>
              </a:solidFill>
            </a:endParaRPr>
          </a:p>
        </p:txBody>
      </p:sp>
      <p:sp>
        <p:nvSpPr>
          <p:cNvPr id="9" name="Text Placeholder 2">
            <a:extLst>
              <a:ext uri="{FF2B5EF4-FFF2-40B4-BE49-F238E27FC236}">
                <a16:creationId xmlns:a16="http://schemas.microsoft.com/office/drawing/2014/main" xmlns="" id="{C9A670F8-0381-45A5-B22E-3E32E3DE780A}"/>
              </a:ext>
            </a:extLst>
          </p:cNvPr>
          <p:cNvSpPr txBox="1">
            <a:spLocks/>
          </p:cNvSpPr>
          <p:nvPr/>
        </p:nvSpPr>
        <p:spPr>
          <a:xfrm>
            <a:off x="3384695" y="6067109"/>
            <a:ext cx="6222945" cy="6173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800" b="1" dirty="0">
                <a:effectLst/>
                <a:latin typeface="Times New Roman" panose="02020603050405020304" pitchFamily="18" charset="0"/>
                <a:ea typeface="Arial" panose="020B0604020202020204" pitchFamily="34" charset="0"/>
              </a:rPr>
              <a:t>S</a:t>
            </a:r>
            <a:r>
              <a:rPr lang="en-US" sz="2800" b="1" baseline="-25000" dirty="0">
                <a:effectLst/>
                <a:latin typeface="Times New Roman" panose="02020603050405020304" pitchFamily="18" charset="0"/>
                <a:ea typeface="Arial" panose="020B0604020202020204" pitchFamily="34" charset="0"/>
              </a:rPr>
              <a:t>a         </a:t>
            </a:r>
            <a:r>
              <a:rPr lang="en-US" sz="2800" b="1" dirty="0">
                <a:effectLst/>
                <a:latin typeface="Times New Roman" panose="02020603050405020304" pitchFamily="18" charset="0"/>
                <a:ea typeface="Arial" panose="020B0604020202020204" pitchFamily="34" charset="0"/>
              </a:rPr>
              <a:t>S</a:t>
            </a:r>
            <a:r>
              <a:rPr lang="en-US" sz="2800" b="1" baseline="-25000" dirty="0">
                <a:ea typeface="Arial" panose="020B0604020202020204" pitchFamily="34" charset="0"/>
              </a:rPr>
              <a:t>b  </a:t>
            </a:r>
            <a:r>
              <a:rPr lang="en-US" sz="2800" b="1" baseline="30000" dirty="0">
                <a:ea typeface="Arial" panose="020B0604020202020204" pitchFamily="34" charset="0"/>
              </a:rPr>
              <a:t>  </a:t>
            </a:r>
            <a:r>
              <a:rPr lang="en-US" sz="2800" b="1" dirty="0">
                <a:ea typeface="Arial" panose="020B0604020202020204" pitchFamily="34" charset="0"/>
              </a:rPr>
              <a:t> </a:t>
            </a:r>
            <a:r>
              <a:rPr lang="en-US" sz="2800" b="1" dirty="0" err="1">
                <a:ea typeface="Arial" panose="020B0604020202020204" pitchFamily="34" charset="0"/>
              </a:rPr>
              <a:t>và</a:t>
            </a:r>
            <a:r>
              <a:rPr lang="en-US" sz="2800" b="1" dirty="0">
                <a:ea typeface="Arial" panose="020B0604020202020204" pitchFamily="34" charset="0"/>
              </a:rPr>
              <a:t>   </a:t>
            </a:r>
            <a:r>
              <a:rPr lang="en-US" sz="2800" b="1" dirty="0">
                <a:effectLst/>
                <a:latin typeface="Times New Roman" panose="02020603050405020304" pitchFamily="18" charset="0"/>
                <a:ea typeface="Arial" panose="020B0604020202020204" pitchFamily="34" charset="0"/>
              </a:rPr>
              <a:t>S</a:t>
            </a:r>
            <a:r>
              <a:rPr lang="en-US" sz="2800" b="1" baseline="-25000" dirty="0">
                <a:effectLst/>
                <a:latin typeface="Times New Roman" panose="02020603050405020304" pitchFamily="18" charset="0"/>
                <a:ea typeface="Arial" panose="020B0604020202020204" pitchFamily="34" charset="0"/>
              </a:rPr>
              <a:t>a         </a:t>
            </a:r>
            <a:r>
              <a:rPr lang="en-US" sz="2800" b="1" dirty="0">
                <a:effectLst/>
                <a:latin typeface="Times New Roman" panose="02020603050405020304" pitchFamily="18" charset="0"/>
                <a:ea typeface="Arial" panose="020B0604020202020204" pitchFamily="34" charset="0"/>
              </a:rPr>
              <a:t>S</a:t>
            </a:r>
            <a:r>
              <a:rPr lang="en-US" sz="2800" b="1" baseline="-25000" dirty="0">
                <a:effectLst/>
                <a:latin typeface="Times New Roman" panose="02020603050405020304" pitchFamily="18" charset="0"/>
                <a:ea typeface="Arial" panose="020B0604020202020204" pitchFamily="34" charset="0"/>
              </a:rPr>
              <a:t>c</a:t>
            </a:r>
            <a:r>
              <a:rPr lang="en-US" sz="2800" b="1" dirty="0">
                <a:ea typeface="Arial" panose="020B0604020202020204" pitchFamily="34" charset="0"/>
              </a:rPr>
              <a:t>  </a:t>
            </a:r>
            <a:endParaRPr lang="en-US" sz="4400" dirty="0">
              <a:solidFill>
                <a:srgbClr val="002060"/>
              </a:solidFill>
            </a:endParaRPr>
          </a:p>
          <a:p>
            <a:pPr algn="ctr"/>
            <a:endParaRPr lang="en-US" sz="3600" dirty="0">
              <a:solidFill>
                <a:srgbClr val="002060"/>
              </a:solidFill>
            </a:endParaRPr>
          </a:p>
        </p:txBody>
      </p:sp>
      <p:sp>
        <p:nvSpPr>
          <p:cNvPr id="10" name="TextBox 9">
            <a:extLst>
              <a:ext uri="{FF2B5EF4-FFF2-40B4-BE49-F238E27FC236}">
                <a16:creationId xmlns:a16="http://schemas.microsoft.com/office/drawing/2014/main" xmlns="" id="{DAB631C8-2D82-4C28-9E88-3A9A791E4FCA}"/>
              </a:ext>
            </a:extLst>
          </p:cNvPr>
          <p:cNvSpPr txBox="1">
            <a:spLocks noChangeArrowheads="1"/>
          </p:cNvSpPr>
          <p:nvPr/>
        </p:nvSpPr>
        <p:spPr bwMode="auto">
          <a:xfrm rot="10800000">
            <a:off x="7226234" y="5976458"/>
            <a:ext cx="57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4000" b="1" dirty="0">
                <a:solidFill>
                  <a:srgbClr val="FF0000"/>
                </a:solidFill>
                <a:latin typeface="Arial" panose="020B0604020202020204" pitchFamily="34" charset="0"/>
                <a:cs typeface="Arial" panose="020B0604020202020204" pitchFamily="34" charset="0"/>
              </a:rPr>
              <a:t>&lt;</a:t>
            </a:r>
          </a:p>
        </p:txBody>
      </p:sp>
      <p:sp>
        <p:nvSpPr>
          <p:cNvPr id="11" name="TextBox 10">
            <a:extLst>
              <a:ext uri="{FF2B5EF4-FFF2-40B4-BE49-F238E27FC236}">
                <a16:creationId xmlns:a16="http://schemas.microsoft.com/office/drawing/2014/main" xmlns="" id="{F216676F-D186-42CA-9FA3-846E433995DF}"/>
              </a:ext>
            </a:extLst>
          </p:cNvPr>
          <p:cNvSpPr txBox="1">
            <a:spLocks noChangeArrowheads="1"/>
          </p:cNvSpPr>
          <p:nvPr/>
        </p:nvSpPr>
        <p:spPr bwMode="auto">
          <a:xfrm>
            <a:off x="5221489" y="5976458"/>
            <a:ext cx="652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40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0205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19B343C-896D-83E4-97DC-C78234161E90}"/>
              </a:ext>
            </a:extLst>
          </p:cNvPr>
          <p:cNvSpPr>
            <a:spLocks noGrp="1"/>
          </p:cNvSpPr>
          <p:nvPr>
            <p:ph type="body" sz="half" idx="2"/>
          </p:nvPr>
        </p:nvSpPr>
        <p:spPr>
          <a:xfrm>
            <a:off x="680131" y="1869153"/>
            <a:ext cx="5089603" cy="1656379"/>
          </a:xfrm>
        </p:spPr>
        <p:txBody>
          <a:bodyPr>
            <a:noAutofit/>
          </a:bodyPr>
          <a:lstStyle/>
          <a:p>
            <a:pPr algn="just"/>
            <a:r>
              <a:rPr lang="en-US" sz="2800" b="1" i="1" dirty="0">
                <a:solidFill>
                  <a:srgbClr val="FF0000"/>
                </a:solidFill>
              </a:rPr>
              <a:t>* </a:t>
            </a:r>
            <a:r>
              <a:rPr lang="en-US" sz="2800" b="1" i="1" dirty="0" err="1">
                <a:solidFill>
                  <a:srgbClr val="FF0000"/>
                </a:solidFill>
              </a:rPr>
              <a:t>Dụng</a:t>
            </a:r>
            <a:r>
              <a:rPr lang="en-US" sz="2800" b="1" i="1" dirty="0">
                <a:solidFill>
                  <a:srgbClr val="FF0000"/>
                </a:solidFill>
              </a:rPr>
              <a:t> </a:t>
            </a:r>
            <a:r>
              <a:rPr lang="en-US" sz="2800" b="1" i="1" dirty="0" err="1">
                <a:solidFill>
                  <a:srgbClr val="FF0000"/>
                </a:solidFill>
              </a:rPr>
              <a:t>cụ</a:t>
            </a:r>
            <a:r>
              <a:rPr lang="en-US" sz="2800" b="1" i="1" dirty="0">
                <a:solidFill>
                  <a:srgbClr val="FF0000"/>
                </a:solidFill>
              </a:rPr>
              <a:t> </a:t>
            </a:r>
            <a:r>
              <a:rPr lang="en-US" sz="2800" b="1" i="1" dirty="0" err="1">
                <a:solidFill>
                  <a:srgbClr val="FF0000"/>
                </a:solidFill>
              </a:rPr>
              <a:t>thí</a:t>
            </a:r>
            <a:r>
              <a:rPr lang="en-US" sz="2800" b="1" i="1" dirty="0">
                <a:solidFill>
                  <a:srgbClr val="FF0000"/>
                </a:solidFill>
              </a:rPr>
              <a:t> </a:t>
            </a:r>
            <a:r>
              <a:rPr lang="en-US" sz="2800" b="1" i="1" dirty="0" err="1">
                <a:solidFill>
                  <a:srgbClr val="FF0000"/>
                </a:solidFill>
              </a:rPr>
              <a:t>nghiệm</a:t>
            </a:r>
            <a:r>
              <a:rPr lang="en-US" sz="2800" b="1" i="1" dirty="0">
                <a:solidFill>
                  <a:srgbClr val="FF0000"/>
                </a:solidFill>
              </a:rPr>
              <a:t>: </a:t>
            </a:r>
            <a:r>
              <a:rPr lang="en-US" sz="2800" dirty="0"/>
              <a:t>4 </a:t>
            </a:r>
            <a:r>
              <a:rPr lang="en-US" sz="2800" dirty="0" err="1"/>
              <a:t>khối</a:t>
            </a:r>
            <a:r>
              <a:rPr lang="en-US" sz="2800" dirty="0"/>
              <a:t> </a:t>
            </a:r>
            <a:r>
              <a:rPr lang="en-US" sz="2800" dirty="0" err="1"/>
              <a:t>sắt</a:t>
            </a:r>
            <a:r>
              <a:rPr lang="en-US" sz="2800" dirty="0"/>
              <a:t> </a:t>
            </a:r>
            <a:r>
              <a:rPr lang="en-US" sz="2800" dirty="0" err="1"/>
              <a:t>giống</a:t>
            </a:r>
            <a:r>
              <a:rPr lang="en-US" sz="2800" dirty="0"/>
              <a:t> </a:t>
            </a:r>
            <a:r>
              <a:rPr lang="en-US" sz="2800" dirty="0" err="1"/>
              <a:t>nhau</a:t>
            </a:r>
            <a:r>
              <a:rPr lang="en-US" sz="2800" dirty="0"/>
              <a:t> </a:t>
            </a:r>
            <a:r>
              <a:rPr lang="en-US" sz="2800" dirty="0" err="1"/>
              <a:t>có</a:t>
            </a:r>
            <a:r>
              <a:rPr lang="en-US" sz="2800" dirty="0"/>
              <a:t> </a:t>
            </a:r>
            <a:r>
              <a:rPr lang="en-US" sz="2800" dirty="0" err="1"/>
              <a:t>dạng</a:t>
            </a:r>
            <a:r>
              <a:rPr lang="en-US" sz="2800" dirty="0"/>
              <a:t> </a:t>
            </a:r>
            <a:r>
              <a:rPr lang="en-US" sz="2800" dirty="0" err="1"/>
              <a:t>hình</a:t>
            </a:r>
            <a:r>
              <a:rPr lang="en-US" sz="2800" dirty="0"/>
              <a:t> </a:t>
            </a:r>
            <a:r>
              <a:rPr lang="en-US" sz="2800" dirty="0" err="1"/>
              <a:t>hộp</a:t>
            </a:r>
            <a:r>
              <a:rPr lang="en-US" sz="2800" dirty="0"/>
              <a:t> </a:t>
            </a:r>
            <a:r>
              <a:rPr lang="en-US" sz="2800" dirty="0" err="1"/>
              <a:t>chữ</a:t>
            </a:r>
            <a:r>
              <a:rPr lang="en-US" sz="2800" dirty="0"/>
              <a:t> </a:t>
            </a:r>
            <a:r>
              <a:rPr lang="en-US" sz="2800" dirty="0" err="1"/>
              <a:t>nhật</a:t>
            </a:r>
            <a:r>
              <a:rPr lang="en-US" sz="2800" dirty="0"/>
              <a:t>, </a:t>
            </a:r>
            <a:r>
              <a:rPr lang="en-US" sz="2800" dirty="0" err="1"/>
              <a:t>một</a:t>
            </a:r>
            <a:r>
              <a:rPr lang="en-US" sz="2800" dirty="0"/>
              <a:t> </a:t>
            </a:r>
            <a:r>
              <a:rPr lang="en-US" sz="2800" dirty="0" err="1"/>
              <a:t>khây</a:t>
            </a:r>
            <a:r>
              <a:rPr lang="en-US" sz="2800" dirty="0"/>
              <a:t> </a:t>
            </a:r>
            <a:r>
              <a:rPr lang="en-US" sz="2800" dirty="0" err="1"/>
              <a:t>nhựa</a:t>
            </a:r>
            <a:r>
              <a:rPr lang="en-US" sz="2800" dirty="0"/>
              <a:t> </a:t>
            </a:r>
            <a:r>
              <a:rPr lang="en-US" sz="2800" dirty="0" err="1"/>
              <a:t>hoặc</a:t>
            </a:r>
            <a:r>
              <a:rPr lang="en-US" sz="2800" dirty="0"/>
              <a:t> </a:t>
            </a:r>
            <a:r>
              <a:rPr lang="en-US" sz="2800" dirty="0" err="1"/>
              <a:t>thủy</a:t>
            </a:r>
            <a:r>
              <a:rPr lang="en-US" sz="2800" dirty="0"/>
              <a:t> </a:t>
            </a:r>
            <a:r>
              <a:rPr lang="en-US" sz="2800" dirty="0" err="1"/>
              <a:t>tinh</a:t>
            </a:r>
            <a:r>
              <a:rPr lang="en-US" sz="2800" dirty="0"/>
              <a:t> </a:t>
            </a:r>
            <a:r>
              <a:rPr lang="en-US" sz="2800" dirty="0" err="1"/>
              <a:t>trong</a:t>
            </a:r>
            <a:r>
              <a:rPr lang="en-US" sz="2800" dirty="0"/>
              <a:t> </a:t>
            </a:r>
            <a:r>
              <a:rPr lang="en-US" sz="2800" dirty="0" err="1"/>
              <a:t>suốt</a:t>
            </a:r>
            <a:r>
              <a:rPr lang="en-US" sz="2800" dirty="0"/>
              <a:t> </a:t>
            </a:r>
            <a:r>
              <a:rPr lang="en-US" sz="2800" dirty="0" err="1"/>
              <a:t>đựng</a:t>
            </a:r>
            <a:r>
              <a:rPr lang="en-US" sz="2800" dirty="0"/>
              <a:t> </a:t>
            </a:r>
            <a:r>
              <a:rPr lang="en-US" sz="2800" dirty="0" err="1"/>
              <a:t>bột</a:t>
            </a:r>
            <a:r>
              <a:rPr lang="en-US" sz="2800" dirty="0"/>
              <a:t> </a:t>
            </a:r>
            <a:r>
              <a:rPr lang="en-US" sz="2800" dirty="0" err="1"/>
              <a:t>mịn</a:t>
            </a:r>
            <a:r>
              <a:rPr lang="en-US" sz="2800" dirty="0"/>
              <a:t>.</a:t>
            </a:r>
          </a:p>
        </p:txBody>
      </p:sp>
      <p:sp>
        <p:nvSpPr>
          <p:cNvPr id="4" name="Title 3">
            <a:extLst>
              <a:ext uri="{FF2B5EF4-FFF2-40B4-BE49-F238E27FC236}">
                <a16:creationId xmlns:a16="http://schemas.microsoft.com/office/drawing/2014/main" xmlns="" id="{B8440795-A4F4-A006-592A-E5AB4D8BADEC}"/>
              </a:ext>
            </a:extLst>
          </p:cNvPr>
          <p:cNvSpPr>
            <a:spLocks noGrp="1"/>
          </p:cNvSpPr>
          <p:nvPr>
            <p:ph type="title"/>
          </p:nvPr>
        </p:nvSpPr>
        <p:spPr>
          <a:xfrm>
            <a:off x="680134" y="804118"/>
            <a:ext cx="8463866" cy="536577"/>
          </a:xfrm>
        </p:spPr>
        <p:txBody>
          <a:bodyPr>
            <a:normAutofit fontScale="90000"/>
          </a:bodyPr>
          <a:lstStyle/>
          <a:p>
            <a:r>
              <a:rPr lang="en-US" sz="2800" dirty="0"/>
              <a:t>2. </a:t>
            </a:r>
            <a:r>
              <a:rPr lang="en-US" sz="2800" dirty="0" err="1"/>
              <a:t>Tác</a:t>
            </a:r>
            <a:r>
              <a:rPr lang="en-US" sz="2800" dirty="0"/>
              <a:t> </a:t>
            </a:r>
            <a:r>
              <a:rPr lang="en-US" sz="2800" dirty="0" err="1"/>
              <a:t>dụng</a:t>
            </a:r>
            <a:r>
              <a:rPr lang="en-US" sz="2800" dirty="0"/>
              <a:t> </a:t>
            </a:r>
            <a:r>
              <a:rPr lang="en-US" sz="2800" dirty="0" err="1"/>
              <a:t>của</a:t>
            </a:r>
            <a:r>
              <a:rPr lang="en-US" sz="2800" dirty="0"/>
              <a:t> </a:t>
            </a:r>
            <a:r>
              <a:rPr lang="en-US" sz="2800" dirty="0" err="1"/>
              <a:t>áp</a:t>
            </a:r>
            <a:r>
              <a:rPr lang="en-US" sz="2800" dirty="0"/>
              <a:t> </a:t>
            </a:r>
            <a:r>
              <a:rPr lang="en-US" sz="2800" dirty="0" err="1"/>
              <a:t>lực</a:t>
            </a:r>
            <a:r>
              <a:rPr lang="en-US" sz="2800" dirty="0"/>
              <a:t> </a:t>
            </a:r>
            <a:r>
              <a:rPr lang="en-US" sz="2800" dirty="0" err="1"/>
              <a:t>phụ</a:t>
            </a:r>
            <a:r>
              <a:rPr lang="en-US" sz="2800" dirty="0"/>
              <a:t> </a:t>
            </a:r>
            <a:r>
              <a:rPr lang="en-US" sz="2800" dirty="0" err="1"/>
              <a:t>thuộc</a:t>
            </a:r>
            <a:r>
              <a:rPr lang="en-US" sz="2800" dirty="0"/>
              <a:t> </a:t>
            </a:r>
            <a:r>
              <a:rPr lang="en-US" sz="2800" dirty="0" err="1"/>
              <a:t>vào</a:t>
            </a:r>
            <a:r>
              <a:rPr lang="en-US" sz="2800" dirty="0"/>
              <a:t> </a:t>
            </a:r>
            <a:r>
              <a:rPr lang="en-US" sz="2800" dirty="0" err="1"/>
              <a:t>những</a:t>
            </a:r>
            <a:r>
              <a:rPr lang="en-US" sz="2800" dirty="0"/>
              <a:t> </a:t>
            </a:r>
            <a:r>
              <a:rPr lang="en-US" sz="2800" dirty="0" err="1"/>
              <a:t>yêu</a:t>
            </a:r>
            <a:r>
              <a:rPr lang="en-US" sz="2800" dirty="0"/>
              <a:t> </a:t>
            </a:r>
            <a:r>
              <a:rPr lang="en-US" sz="2800" dirty="0" err="1"/>
              <a:t>tố</a:t>
            </a:r>
            <a:r>
              <a:rPr lang="en-US" sz="2800" dirty="0"/>
              <a:t> </a:t>
            </a:r>
            <a:r>
              <a:rPr lang="en-US" sz="2800" dirty="0" err="1"/>
              <a:t>nào</a:t>
            </a:r>
            <a:r>
              <a:rPr lang="en-US" sz="2800" dirty="0"/>
              <a:t>? </a:t>
            </a:r>
          </a:p>
        </p:txBody>
      </p:sp>
      <p:pic>
        <p:nvPicPr>
          <p:cNvPr id="7" name="Picture 6">
            <a:extLst>
              <a:ext uri="{FF2B5EF4-FFF2-40B4-BE49-F238E27FC236}">
                <a16:creationId xmlns:a16="http://schemas.microsoft.com/office/drawing/2014/main" xmlns="" id="{633D49DC-CF4A-FF05-31D4-C621210FB0AA}"/>
              </a:ext>
            </a:extLst>
          </p:cNvPr>
          <p:cNvPicPr>
            <a:picLocks noChangeAspect="1"/>
          </p:cNvPicPr>
          <p:nvPr/>
        </p:nvPicPr>
        <p:blipFill>
          <a:blip r:embed="rId2"/>
          <a:stretch>
            <a:fillRect/>
          </a:stretch>
        </p:blipFill>
        <p:spPr>
          <a:xfrm>
            <a:off x="5909928" y="1411016"/>
            <a:ext cx="5968529" cy="2227716"/>
          </a:xfrm>
          <a:prstGeom prst="rect">
            <a:avLst/>
          </a:prstGeom>
        </p:spPr>
      </p:pic>
      <p:sp>
        <p:nvSpPr>
          <p:cNvPr id="19" name="Text Placeholder 2">
            <a:extLst>
              <a:ext uri="{FF2B5EF4-FFF2-40B4-BE49-F238E27FC236}">
                <a16:creationId xmlns:a16="http://schemas.microsoft.com/office/drawing/2014/main" xmlns="" id="{39472C74-00C5-AE65-850F-0AF43135CDB4}"/>
              </a:ext>
            </a:extLst>
          </p:cNvPr>
          <p:cNvSpPr txBox="1">
            <a:spLocks/>
          </p:cNvSpPr>
          <p:nvPr/>
        </p:nvSpPr>
        <p:spPr>
          <a:xfrm>
            <a:off x="680132" y="1396411"/>
            <a:ext cx="3170651" cy="3657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en-US" sz="2800" b="1" dirty="0"/>
              <a:t>a) </a:t>
            </a:r>
            <a:r>
              <a:rPr lang="en-US" sz="2800" b="1" dirty="0" err="1"/>
              <a:t>Thí</a:t>
            </a:r>
            <a:r>
              <a:rPr lang="en-US" sz="2800" b="1" dirty="0"/>
              <a:t> </a:t>
            </a:r>
            <a:r>
              <a:rPr lang="en-US" sz="2800" b="1" dirty="0" err="1"/>
              <a:t>nghiệm</a:t>
            </a:r>
            <a:endParaRPr lang="en-US" sz="2800" b="1" dirty="0"/>
          </a:p>
        </p:txBody>
      </p:sp>
      <p:sp>
        <p:nvSpPr>
          <p:cNvPr id="2" name="TextBox 1">
            <a:extLst>
              <a:ext uri="{FF2B5EF4-FFF2-40B4-BE49-F238E27FC236}">
                <a16:creationId xmlns:a16="http://schemas.microsoft.com/office/drawing/2014/main" xmlns="" id="{42AEB7C1-153C-4017-8052-83C563732F15}"/>
              </a:ext>
            </a:extLst>
          </p:cNvPr>
          <p:cNvSpPr txBox="1"/>
          <p:nvPr/>
        </p:nvSpPr>
        <p:spPr>
          <a:xfrm>
            <a:off x="648423" y="3632519"/>
            <a:ext cx="8463866" cy="1969770"/>
          </a:xfrm>
          <a:prstGeom prst="rect">
            <a:avLst/>
          </a:prstGeom>
          <a:noFill/>
        </p:spPr>
        <p:txBody>
          <a:bodyPr wrap="square" rtlCol="0">
            <a:spAutoFit/>
          </a:bodyPr>
          <a:lstStyle/>
          <a:p>
            <a:r>
              <a:rPr lang="en-US" sz="2800" b="1" i="1" dirty="0">
                <a:solidFill>
                  <a:srgbClr val="002060"/>
                </a:solidFill>
              </a:rPr>
              <a:t>* </a:t>
            </a:r>
            <a:r>
              <a:rPr lang="en-US" sz="2800" b="1" i="1" dirty="0" err="1">
                <a:solidFill>
                  <a:srgbClr val="002060"/>
                </a:solidFill>
              </a:rPr>
              <a:t>Bố</a:t>
            </a:r>
            <a:r>
              <a:rPr lang="en-US" sz="2800" b="1" i="1" dirty="0">
                <a:solidFill>
                  <a:srgbClr val="002060"/>
                </a:solidFill>
              </a:rPr>
              <a:t> </a:t>
            </a:r>
            <a:r>
              <a:rPr lang="en-US" sz="2800" b="1" i="1" dirty="0" err="1">
                <a:solidFill>
                  <a:srgbClr val="002060"/>
                </a:solidFill>
              </a:rPr>
              <a:t>trí</a:t>
            </a:r>
            <a:r>
              <a:rPr lang="en-US" sz="2800" b="1" i="1" dirty="0">
                <a:solidFill>
                  <a:srgbClr val="002060"/>
                </a:solidFill>
              </a:rPr>
              <a:t> TN </a:t>
            </a:r>
            <a:r>
              <a:rPr lang="en-US" sz="2800" b="1" i="1" dirty="0" err="1">
                <a:solidFill>
                  <a:srgbClr val="002060"/>
                </a:solidFill>
              </a:rPr>
              <a:t>như</a:t>
            </a:r>
            <a:r>
              <a:rPr lang="en-US" sz="2800" b="1" i="1" dirty="0">
                <a:solidFill>
                  <a:srgbClr val="002060"/>
                </a:solidFill>
              </a:rPr>
              <a:t> H15.a, b, c</a:t>
            </a:r>
          </a:p>
          <a:p>
            <a:r>
              <a:rPr lang="en-US" sz="2400" b="1" dirty="0">
                <a:solidFill>
                  <a:srgbClr val="FF0000"/>
                </a:solidFill>
              </a:rPr>
              <a:t>- Ha. </a:t>
            </a:r>
            <a:r>
              <a:rPr lang="en-US" sz="2400" b="1" dirty="0" err="1">
                <a:solidFill>
                  <a:srgbClr val="FF0000"/>
                </a:solidFill>
              </a:rPr>
              <a:t>Thả</a:t>
            </a:r>
            <a:r>
              <a:rPr lang="en-US" sz="2400" b="1" dirty="0">
                <a:solidFill>
                  <a:srgbClr val="FF0000"/>
                </a:solidFill>
              </a:rPr>
              <a:t> 1 </a:t>
            </a:r>
            <a:r>
              <a:rPr lang="en-US" sz="2400" b="1" dirty="0" err="1">
                <a:solidFill>
                  <a:srgbClr val="FF0000"/>
                </a:solidFill>
              </a:rPr>
              <a:t>khối</a:t>
            </a:r>
            <a:r>
              <a:rPr lang="en-US" sz="2400" b="1" dirty="0">
                <a:solidFill>
                  <a:srgbClr val="FF0000"/>
                </a:solidFill>
              </a:rPr>
              <a:t> </a:t>
            </a:r>
            <a:r>
              <a:rPr lang="en-US" sz="2400" b="1" dirty="0" err="1">
                <a:solidFill>
                  <a:srgbClr val="FF0000"/>
                </a:solidFill>
              </a:rPr>
              <a:t>sắt</a:t>
            </a:r>
            <a:r>
              <a:rPr lang="en-US" sz="2400" b="1" dirty="0">
                <a:solidFill>
                  <a:srgbClr val="FF0000"/>
                </a:solidFill>
              </a:rPr>
              <a:t> </a:t>
            </a:r>
            <a:r>
              <a:rPr lang="en-US" sz="2400" b="1" dirty="0" err="1">
                <a:solidFill>
                  <a:srgbClr val="FF0000"/>
                </a:solidFill>
              </a:rPr>
              <a:t>nằm</a:t>
            </a:r>
            <a:r>
              <a:rPr lang="en-US" sz="2400" b="1" dirty="0">
                <a:solidFill>
                  <a:srgbClr val="FF0000"/>
                </a:solidFill>
              </a:rPr>
              <a:t> </a:t>
            </a:r>
            <a:r>
              <a:rPr lang="en-US" sz="2400" b="1" dirty="0" err="1">
                <a:solidFill>
                  <a:srgbClr val="FF0000"/>
                </a:solidFill>
              </a:rPr>
              <a:t>ngang</a:t>
            </a:r>
            <a:r>
              <a:rPr lang="en-US" sz="2400" b="1" dirty="0">
                <a:solidFill>
                  <a:srgbClr val="FF0000"/>
                </a:solidFill>
              </a:rPr>
              <a:t> </a:t>
            </a:r>
            <a:r>
              <a:rPr lang="en-US" sz="2400" b="1" dirty="0" err="1">
                <a:solidFill>
                  <a:srgbClr val="FF0000"/>
                </a:solidFill>
              </a:rPr>
              <a:t>trên</a:t>
            </a:r>
            <a:r>
              <a:rPr lang="en-US" sz="2400" b="1" dirty="0">
                <a:solidFill>
                  <a:srgbClr val="FF0000"/>
                </a:solidFill>
              </a:rPr>
              <a:t> </a:t>
            </a:r>
            <a:r>
              <a:rPr lang="en-US" sz="2400" b="1" dirty="0" err="1">
                <a:solidFill>
                  <a:srgbClr val="FF0000"/>
                </a:solidFill>
              </a:rPr>
              <a:t>mặt</a:t>
            </a:r>
            <a:r>
              <a:rPr lang="en-US" sz="2400" b="1" dirty="0">
                <a:solidFill>
                  <a:srgbClr val="FF0000"/>
                </a:solidFill>
              </a:rPr>
              <a:t> </a:t>
            </a:r>
            <a:r>
              <a:rPr lang="en-US" sz="2400" b="1" dirty="0" err="1">
                <a:solidFill>
                  <a:srgbClr val="FF0000"/>
                </a:solidFill>
              </a:rPr>
              <a:t>lớp</a:t>
            </a:r>
            <a:r>
              <a:rPr lang="en-US" sz="2400" b="1" dirty="0">
                <a:solidFill>
                  <a:srgbClr val="FF0000"/>
                </a:solidFill>
              </a:rPr>
              <a:t> </a:t>
            </a:r>
            <a:r>
              <a:rPr lang="en-US" sz="2400" b="1" dirty="0" err="1">
                <a:solidFill>
                  <a:srgbClr val="FF0000"/>
                </a:solidFill>
              </a:rPr>
              <a:t>bột</a:t>
            </a:r>
            <a:r>
              <a:rPr lang="en-US" sz="2400" b="1" dirty="0">
                <a:solidFill>
                  <a:srgbClr val="FF0000"/>
                </a:solidFill>
              </a:rPr>
              <a:t> </a:t>
            </a:r>
            <a:r>
              <a:rPr lang="en-US" sz="2400" b="1" dirty="0" err="1">
                <a:solidFill>
                  <a:srgbClr val="FF0000"/>
                </a:solidFill>
              </a:rPr>
              <a:t>mịn</a:t>
            </a:r>
            <a:endParaRPr lang="en-US" sz="2400" b="1" dirty="0">
              <a:solidFill>
                <a:srgbClr val="FF0000"/>
              </a:solidFill>
            </a:endParaRPr>
          </a:p>
          <a:p>
            <a:r>
              <a:rPr lang="en-US" sz="2400" b="1" dirty="0">
                <a:solidFill>
                  <a:srgbClr val="FF0000"/>
                </a:solidFill>
              </a:rPr>
              <a:t>- Hb. </a:t>
            </a:r>
            <a:r>
              <a:rPr lang="en-US" sz="2400" b="1" dirty="0" err="1">
                <a:solidFill>
                  <a:srgbClr val="FF0000"/>
                </a:solidFill>
              </a:rPr>
              <a:t>Thả</a:t>
            </a:r>
            <a:r>
              <a:rPr lang="en-US" sz="2400" b="1" dirty="0">
                <a:solidFill>
                  <a:srgbClr val="FF0000"/>
                </a:solidFill>
              </a:rPr>
              <a:t> 2 </a:t>
            </a:r>
            <a:r>
              <a:rPr lang="en-US" sz="2400" b="1" dirty="0" err="1">
                <a:solidFill>
                  <a:srgbClr val="FF0000"/>
                </a:solidFill>
              </a:rPr>
              <a:t>khối</a:t>
            </a:r>
            <a:r>
              <a:rPr lang="en-US" sz="2400" b="1" dirty="0">
                <a:solidFill>
                  <a:srgbClr val="FF0000"/>
                </a:solidFill>
              </a:rPr>
              <a:t> </a:t>
            </a:r>
            <a:r>
              <a:rPr lang="en-US" sz="2400" b="1" dirty="0" err="1">
                <a:solidFill>
                  <a:srgbClr val="FF0000"/>
                </a:solidFill>
              </a:rPr>
              <a:t>sắt</a:t>
            </a:r>
            <a:r>
              <a:rPr lang="en-US" sz="2400" b="1" dirty="0">
                <a:solidFill>
                  <a:srgbClr val="FF0000"/>
                </a:solidFill>
              </a:rPr>
              <a:t> </a:t>
            </a:r>
            <a:r>
              <a:rPr lang="en-US" sz="2400" b="1" dirty="0" err="1">
                <a:solidFill>
                  <a:srgbClr val="FF0000"/>
                </a:solidFill>
              </a:rPr>
              <a:t>nằm</a:t>
            </a:r>
            <a:r>
              <a:rPr lang="en-US" sz="2400" b="1" dirty="0">
                <a:solidFill>
                  <a:srgbClr val="FF0000"/>
                </a:solidFill>
              </a:rPr>
              <a:t> </a:t>
            </a:r>
            <a:r>
              <a:rPr lang="en-US" sz="2400" b="1" dirty="0" err="1">
                <a:solidFill>
                  <a:srgbClr val="FF0000"/>
                </a:solidFill>
              </a:rPr>
              <a:t>ngang</a:t>
            </a:r>
            <a:r>
              <a:rPr lang="en-US" sz="2400" b="1" dirty="0">
                <a:solidFill>
                  <a:srgbClr val="FF0000"/>
                </a:solidFill>
              </a:rPr>
              <a:t> </a:t>
            </a:r>
            <a:r>
              <a:rPr lang="en-US" sz="2400" b="1" dirty="0" err="1">
                <a:solidFill>
                  <a:srgbClr val="FF0000"/>
                </a:solidFill>
              </a:rPr>
              <a:t>trên</a:t>
            </a:r>
            <a:r>
              <a:rPr lang="en-US" sz="2400" b="1" dirty="0">
                <a:solidFill>
                  <a:srgbClr val="FF0000"/>
                </a:solidFill>
              </a:rPr>
              <a:t> </a:t>
            </a:r>
            <a:r>
              <a:rPr lang="en-US" sz="2400" b="1" dirty="0" err="1">
                <a:solidFill>
                  <a:srgbClr val="FF0000"/>
                </a:solidFill>
              </a:rPr>
              <a:t>mặt</a:t>
            </a:r>
            <a:r>
              <a:rPr lang="en-US" sz="2400" b="1" dirty="0">
                <a:solidFill>
                  <a:srgbClr val="FF0000"/>
                </a:solidFill>
              </a:rPr>
              <a:t> </a:t>
            </a:r>
            <a:r>
              <a:rPr lang="en-US" sz="2400" b="1" dirty="0" err="1">
                <a:solidFill>
                  <a:srgbClr val="FF0000"/>
                </a:solidFill>
              </a:rPr>
              <a:t>lớp</a:t>
            </a:r>
            <a:r>
              <a:rPr lang="en-US" sz="2400" b="1" dirty="0">
                <a:solidFill>
                  <a:srgbClr val="FF0000"/>
                </a:solidFill>
              </a:rPr>
              <a:t> </a:t>
            </a:r>
            <a:r>
              <a:rPr lang="en-US" sz="2400" b="1" dirty="0" err="1">
                <a:solidFill>
                  <a:srgbClr val="FF0000"/>
                </a:solidFill>
              </a:rPr>
              <a:t>bột</a:t>
            </a:r>
            <a:r>
              <a:rPr lang="en-US" sz="2400" b="1" dirty="0">
                <a:solidFill>
                  <a:srgbClr val="FF0000"/>
                </a:solidFill>
              </a:rPr>
              <a:t> </a:t>
            </a:r>
            <a:r>
              <a:rPr lang="en-US" sz="2400" b="1" dirty="0" err="1">
                <a:solidFill>
                  <a:srgbClr val="FF0000"/>
                </a:solidFill>
              </a:rPr>
              <a:t>mịn</a:t>
            </a:r>
            <a:endParaRPr lang="en-US" sz="2400" b="1" dirty="0">
              <a:solidFill>
                <a:srgbClr val="FF0000"/>
              </a:solidFill>
            </a:endParaRPr>
          </a:p>
          <a:p>
            <a:r>
              <a:rPr lang="en-US" sz="2400" b="1" dirty="0">
                <a:solidFill>
                  <a:srgbClr val="FF0000"/>
                </a:solidFill>
              </a:rPr>
              <a:t>- </a:t>
            </a:r>
            <a:r>
              <a:rPr lang="en-US" sz="2400" b="1" dirty="0" err="1">
                <a:solidFill>
                  <a:srgbClr val="FF0000"/>
                </a:solidFill>
              </a:rPr>
              <a:t>Hc</a:t>
            </a:r>
            <a:r>
              <a:rPr lang="en-US" sz="2400" b="1" dirty="0">
                <a:solidFill>
                  <a:srgbClr val="FF0000"/>
                </a:solidFill>
              </a:rPr>
              <a:t>. </a:t>
            </a:r>
            <a:r>
              <a:rPr lang="en-US" sz="2400" b="1" dirty="0" err="1">
                <a:solidFill>
                  <a:srgbClr val="FF0000"/>
                </a:solidFill>
              </a:rPr>
              <a:t>Thả</a:t>
            </a:r>
            <a:r>
              <a:rPr lang="en-US" sz="2400" b="1" dirty="0">
                <a:solidFill>
                  <a:srgbClr val="FF0000"/>
                </a:solidFill>
              </a:rPr>
              <a:t> 1 </a:t>
            </a:r>
            <a:r>
              <a:rPr lang="en-US" sz="2400" b="1" dirty="0" err="1">
                <a:solidFill>
                  <a:srgbClr val="FF0000"/>
                </a:solidFill>
              </a:rPr>
              <a:t>khối</a:t>
            </a:r>
            <a:r>
              <a:rPr lang="en-US" sz="2400" b="1" dirty="0">
                <a:solidFill>
                  <a:srgbClr val="FF0000"/>
                </a:solidFill>
              </a:rPr>
              <a:t> </a:t>
            </a:r>
            <a:r>
              <a:rPr lang="en-US" sz="2400" b="1" dirty="0" err="1">
                <a:solidFill>
                  <a:srgbClr val="FF0000"/>
                </a:solidFill>
              </a:rPr>
              <a:t>sắt</a:t>
            </a:r>
            <a:r>
              <a:rPr lang="en-US" sz="2400" b="1" dirty="0">
                <a:solidFill>
                  <a:srgbClr val="FF0000"/>
                </a:solidFill>
              </a:rPr>
              <a:t> </a:t>
            </a:r>
            <a:r>
              <a:rPr lang="en-US" sz="2400" b="1" dirty="0" err="1">
                <a:solidFill>
                  <a:srgbClr val="FF0000"/>
                </a:solidFill>
              </a:rPr>
              <a:t>nằm</a:t>
            </a:r>
            <a:r>
              <a:rPr lang="en-US" sz="2400" b="1" dirty="0">
                <a:solidFill>
                  <a:srgbClr val="FF0000"/>
                </a:solidFill>
              </a:rPr>
              <a:t> </a:t>
            </a:r>
            <a:r>
              <a:rPr lang="en-US" sz="2400" b="1" dirty="0" err="1">
                <a:solidFill>
                  <a:srgbClr val="FF0000"/>
                </a:solidFill>
              </a:rPr>
              <a:t>thẳng</a:t>
            </a:r>
            <a:r>
              <a:rPr lang="en-US" sz="2400" b="1" dirty="0">
                <a:solidFill>
                  <a:srgbClr val="FF0000"/>
                </a:solidFill>
              </a:rPr>
              <a:t> </a:t>
            </a:r>
            <a:r>
              <a:rPr lang="en-US" sz="2400" b="1" dirty="0" err="1">
                <a:solidFill>
                  <a:srgbClr val="FF0000"/>
                </a:solidFill>
              </a:rPr>
              <a:t>đứng</a:t>
            </a:r>
            <a:r>
              <a:rPr lang="en-US" sz="2400" b="1" dirty="0">
                <a:solidFill>
                  <a:srgbClr val="FF0000"/>
                </a:solidFill>
              </a:rPr>
              <a:t> </a:t>
            </a:r>
            <a:r>
              <a:rPr lang="en-US" sz="2400" b="1" dirty="0" err="1">
                <a:solidFill>
                  <a:srgbClr val="FF0000"/>
                </a:solidFill>
              </a:rPr>
              <a:t>trên</a:t>
            </a:r>
            <a:r>
              <a:rPr lang="en-US" sz="2400" b="1" dirty="0">
                <a:solidFill>
                  <a:srgbClr val="FF0000"/>
                </a:solidFill>
              </a:rPr>
              <a:t> </a:t>
            </a:r>
            <a:r>
              <a:rPr lang="en-US" sz="2400" b="1" dirty="0" err="1">
                <a:solidFill>
                  <a:srgbClr val="FF0000"/>
                </a:solidFill>
              </a:rPr>
              <a:t>mặt</a:t>
            </a:r>
            <a:r>
              <a:rPr lang="en-US" sz="2400" b="1" dirty="0">
                <a:solidFill>
                  <a:srgbClr val="FF0000"/>
                </a:solidFill>
              </a:rPr>
              <a:t> </a:t>
            </a:r>
            <a:r>
              <a:rPr lang="en-US" sz="2400" b="1" dirty="0" err="1">
                <a:solidFill>
                  <a:srgbClr val="FF0000"/>
                </a:solidFill>
              </a:rPr>
              <a:t>lớp</a:t>
            </a:r>
            <a:r>
              <a:rPr lang="en-US" sz="2400" b="1" dirty="0">
                <a:solidFill>
                  <a:srgbClr val="FF0000"/>
                </a:solidFill>
              </a:rPr>
              <a:t> </a:t>
            </a:r>
            <a:r>
              <a:rPr lang="en-US" sz="2400" b="1" dirty="0" err="1">
                <a:solidFill>
                  <a:srgbClr val="FF0000"/>
                </a:solidFill>
              </a:rPr>
              <a:t>bột</a:t>
            </a:r>
            <a:r>
              <a:rPr lang="en-US" sz="2400" b="1" dirty="0">
                <a:solidFill>
                  <a:srgbClr val="FF0000"/>
                </a:solidFill>
              </a:rPr>
              <a:t> </a:t>
            </a:r>
            <a:r>
              <a:rPr lang="en-US" sz="2400" b="1" dirty="0" err="1">
                <a:solidFill>
                  <a:srgbClr val="FF0000"/>
                </a:solidFill>
              </a:rPr>
              <a:t>mịn</a:t>
            </a:r>
            <a:endParaRPr lang="en-US" sz="2400" b="1" dirty="0">
              <a:solidFill>
                <a:srgbClr val="FF0000"/>
              </a:solidFill>
            </a:endParaRPr>
          </a:p>
          <a:p>
            <a:endParaRPr lang="en-US" dirty="0"/>
          </a:p>
        </p:txBody>
      </p:sp>
      <p:sp>
        <p:nvSpPr>
          <p:cNvPr id="8" name="Text Placeholder 2">
            <a:extLst>
              <a:ext uri="{FF2B5EF4-FFF2-40B4-BE49-F238E27FC236}">
                <a16:creationId xmlns:a16="http://schemas.microsoft.com/office/drawing/2014/main" xmlns="" id="{42D0B4BD-AD15-452C-A997-2CFAD37D84A7}"/>
              </a:ext>
            </a:extLst>
          </p:cNvPr>
          <p:cNvSpPr txBox="1">
            <a:spLocks/>
          </p:cNvSpPr>
          <p:nvPr/>
        </p:nvSpPr>
        <p:spPr>
          <a:xfrm>
            <a:off x="680131" y="5281798"/>
            <a:ext cx="11058132" cy="7853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en-US" sz="2400" b="1" i="1" dirty="0">
                <a:solidFill>
                  <a:srgbClr val="002060"/>
                </a:solidFill>
              </a:rPr>
              <a:t>? </a:t>
            </a:r>
            <a:r>
              <a:rPr lang="en-US" sz="2400" b="1" i="1" dirty="0" err="1">
                <a:solidFill>
                  <a:srgbClr val="002060"/>
                </a:solidFill>
              </a:rPr>
              <a:t>Em</a:t>
            </a:r>
            <a:r>
              <a:rPr lang="en-US" sz="2400" b="1" i="1" dirty="0">
                <a:solidFill>
                  <a:srgbClr val="002060"/>
                </a:solidFill>
              </a:rPr>
              <a:t> </a:t>
            </a:r>
            <a:r>
              <a:rPr lang="en-US" sz="2400" b="1" i="1" dirty="0" err="1">
                <a:solidFill>
                  <a:srgbClr val="002060"/>
                </a:solidFill>
              </a:rPr>
              <a:t>có</a:t>
            </a:r>
            <a:r>
              <a:rPr lang="en-US" sz="2400" b="1" i="1" dirty="0">
                <a:solidFill>
                  <a:srgbClr val="002060"/>
                </a:solidFill>
              </a:rPr>
              <a:t> </a:t>
            </a:r>
            <a:r>
              <a:rPr lang="en-US" sz="2400" b="1" i="1" dirty="0" err="1">
                <a:solidFill>
                  <a:srgbClr val="002060"/>
                </a:solidFill>
              </a:rPr>
              <a:t>nhận</a:t>
            </a:r>
            <a:r>
              <a:rPr lang="en-US" sz="2400" b="1" i="1" dirty="0">
                <a:solidFill>
                  <a:srgbClr val="002060"/>
                </a:solidFill>
              </a:rPr>
              <a:t> </a:t>
            </a:r>
            <a:r>
              <a:rPr lang="en-US" sz="2400" b="1" i="1" dirty="0" err="1">
                <a:solidFill>
                  <a:srgbClr val="002060"/>
                </a:solidFill>
              </a:rPr>
              <a:t>xét</a:t>
            </a:r>
            <a:r>
              <a:rPr lang="en-US" sz="2400" b="1" i="1" dirty="0">
                <a:solidFill>
                  <a:srgbClr val="002060"/>
                </a:solidFill>
              </a:rPr>
              <a:t> </a:t>
            </a:r>
            <a:r>
              <a:rPr lang="en-US" sz="2400" b="1" i="1" dirty="0" err="1">
                <a:solidFill>
                  <a:srgbClr val="002060"/>
                </a:solidFill>
              </a:rPr>
              <a:t>gì</a:t>
            </a:r>
            <a:r>
              <a:rPr lang="en-US" sz="2400" b="1" i="1" dirty="0">
                <a:solidFill>
                  <a:srgbClr val="002060"/>
                </a:solidFill>
              </a:rPr>
              <a:t> </a:t>
            </a:r>
            <a:r>
              <a:rPr lang="en-US" sz="2400" b="1" i="1" dirty="0" err="1">
                <a:solidFill>
                  <a:srgbClr val="002060"/>
                </a:solidFill>
              </a:rPr>
              <a:t>về</a:t>
            </a:r>
            <a:r>
              <a:rPr lang="en-US" sz="2400" b="1" i="1" dirty="0">
                <a:solidFill>
                  <a:srgbClr val="002060"/>
                </a:solidFill>
              </a:rPr>
              <a:t> </a:t>
            </a:r>
            <a:r>
              <a:rPr lang="en-US" sz="2400" b="1" i="1" dirty="0" err="1">
                <a:solidFill>
                  <a:srgbClr val="002060"/>
                </a:solidFill>
              </a:rPr>
              <a:t>áp</a:t>
            </a:r>
            <a:r>
              <a:rPr lang="en-US" sz="2400" b="1" i="1" dirty="0">
                <a:solidFill>
                  <a:srgbClr val="002060"/>
                </a:solidFill>
              </a:rPr>
              <a:t> </a:t>
            </a:r>
            <a:r>
              <a:rPr lang="en-US" sz="2400" b="1" i="1" dirty="0" err="1">
                <a:solidFill>
                  <a:srgbClr val="002060"/>
                </a:solidFill>
              </a:rPr>
              <a:t>lực</a:t>
            </a:r>
            <a:r>
              <a:rPr lang="en-US" sz="2400" b="1" i="1" dirty="0">
                <a:solidFill>
                  <a:srgbClr val="002060"/>
                </a:solidFill>
              </a:rPr>
              <a:t> </a:t>
            </a:r>
            <a:r>
              <a:rPr lang="en-US" sz="2400" b="1" i="1" dirty="0" err="1">
                <a:solidFill>
                  <a:srgbClr val="002060"/>
                </a:solidFill>
              </a:rPr>
              <a:t>tác</a:t>
            </a:r>
            <a:r>
              <a:rPr lang="en-US" sz="2400" b="1" i="1" dirty="0">
                <a:solidFill>
                  <a:srgbClr val="002060"/>
                </a:solidFill>
              </a:rPr>
              <a:t> </a:t>
            </a:r>
            <a:r>
              <a:rPr lang="en-US" sz="2400" b="1" i="1" dirty="0" err="1">
                <a:solidFill>
                  <a:srgbClr val="002060"/>
                </a:solidFill>
              </a:rPr>
              <a:t>dụng</a:t>
            </a:r>
            <a:r>
              <a:rPr lang="en-US" sz="2400" b="1" i="1" dirty="0">
                <a:solidFill>
                  <a:srgbClr val="002060"/>
                </a:solidFill>
              </a:rPr>
              <a:t> </a:t>
            </a:r>
            <a:r>
              <a:rPr lang="en-US" sz="2400" b="1" i="1" dirty="0" err="1">
                <a:solidFill>
                  <a:srgbClr val="002060"/>
                </a:solidFill>
              </a:rPr>
              <a:t>lên</a:t>
            </a:r>
            <a:r>
              <a:rPr lang="en-US" sz="2400" b="1" i="1" dirty="0">
                <a:solidFill>
                  <a:srgbClr val="002060"/>
                </a:solidFill>
              </a:rPr>
              <a:t> </a:t>
            </a:r>
            <a:r>
              <a:rPr lang="en-US" sz="2400" b="1" i="1" dirty="0" err="1">
                <a:solidFill>
                  <a:srgbClr val="002060"/>
                </a:solidFill>
              </a:rPr>
              <a:t>bề</a:t>
            </a:r>
            <a:r>
              <a:rPr lang="en-US" sz="2400" b="1" i="1" dirty="0">
                <a:solidFill>
                  <a:srgbClr val="002060"/>
                </a:solidFill>
              </a:rPr>
              <a:t> </a:t>
            </a:r>
            <a:r>
              <a:rPr lang="en-US" sz="2400" b="1" i="1" dirty="0" err="1">
                <a:solidFill>
                  <a:srgbClr val="002060"/>
                </a:solidFill>
              </a:rPr>
              <a:t>mặt</a:t>
            </a:r>
            <a:r>
              <a:rPr lang="en-US" sz="2400" b="1" i="1" dirty="0">
                <a:solidFill>
                  <a:srgbClr val="002060"/>
                </a:solidFill>
              </a:rPr>
              <a:t> </a:t>
            </a:r>
            <a:r>
              <a:rPr lang="en-US" sz="2400" b="1" i="1" dirty="0" err="1">
                <a:solidFill>
                  <a:srgbClr val="002060"/>
                </a:solidFill>
              </a:rPr>
              <a:t>lớp</a:t>
            </a:r>
            <a:r>
              <a:rPr lang="en-US" sz="2400" b="1" i="1" dirty="0">
                <a:solidFill>
                  <a:srgbClr val="002060"/>
                </a:solidFill>
              </a:rPr>
              <a:t> </a:t>
            </a:r>
            <a:r>
              <a:rPr lang="en-US" sz="2400" b="1" i="1" dirty="0" err="1">
                <a:solidFill>
                  <a:srgbClr val="002060"/>
                </a:solidFill>
              </a:rPr>
              <a:t>bột</a:t>
            </a:r>
            <a:r>
              <a:rPr lang="en-US" sz="2400" b="1" i="1" dirty="0">
                <a:solidFill>
                  <a:srgbClr val="002060"/>
                </a:solidFill>
              </a:rPr>
              <a:t> </a:t>
            </a:r>
            <a:r>
              <a:rPr lang="en-US" sz="2400" b="1" i="1" dirty="0" err="1">
                <a:solidFill>
                  <a:srgbClr val="002060"/>
                </a:solidFill>
              </a:rPr>
              <a:t>mịn</a:t>
            </a:r>
            <a:r>
              <a:rPr lang="en-US" sz="2400" b="1" i="1" dirty="0">
                <a:solidFill>
                  <a:srgbClr val="002060"/>
                </a:solidFill>
              </a:rPr>
              <a:t> </a:t>
            </a:r>
            <a:r>
              <a:rPr lang="en-US" sz="2400" b="1" i="1" dirty="0" err="1">
                <a:solidFill>
                  <a:srgbClr val="002060"/>
                </a:solidFill>
              </a:rPr>
              <a:t>trong</a:t>
            </a:r>
            <a:r>
              <a:rPr lang="en-US" sz="2400" b="1" i="1" dirty="0">
                <a:solidFill>
                  <a:srgbClr val="002060"/>
                </a:solidFill>
              </a:rPr>
              <a:t> </a:t>
            </a:r>
            <a:r>
              <a:rPr lang="en-US" sz="2400" b="1" i="1" dirty="0" err="1">
                <a:solidFill>
                  <a:srgbClr val="002060"/>
                </a:solidFill>
              </a:rPr>
              <a:t>H.a</a:t>
            </a:r>
            <a:r>
              <a:rPr lang="en-US" sz="2400" b="1" i="1" dirty="0">
                <a:solidFill>
                  <a:srgbClr val="002060"/>
                </a:solidFill>
              </a:rPr>
              <a:t> </a:t>
            </a:r>
            <a:r>
              <a:rPr lang="en-US" sz="2400" b="1" i="1" dirty="0" err="1">
                <a:solidFill>
                  <a:srgbClr val="002060"/>
                </a:solidFill>
              </a:rPr>
              <a:t>với</a:t>
            </a:r>
            <a:r>
              <a:rPr lang="en-US" sz="2400" b="1" i="1" dirty="0">
                <a:solidFill>
                  <a:srgbClr val="002060"/>
                </a:solidFill>
              </a:rPr>
              <a:t> </a:t>
            </a:r>
            <a:r>
              <a:rPr lang="en-US" sz="2400" b="1" i="1" dirty="0" err="1">
                <a:solidFill>
                  <a:srgbClr val="002060"/>
                </a:solidFill>
              </a:rPr>
              <a:t>H.b</a:t>
            </a:r>
            <a:r>
              <a:rPr lang="en-US" sz="2400" b="1" i="1" dirty="0">
                <a:solidFill>
                  <a:srgbClr val="002060"/>
                </a:solidFill>
              </a:rPr>
              <a:t> </a:t>
            </a:r>
            <a:r>
              <a:rPr lang="en-US" sz="2400" b="1" i="1" dirty="0" err="1">
                <a:solidFill>
                  <a:srgbClr val="002060"/>
                </a:solidFill>
              </a:rPr>
              <a:t>và</a:t>
            </a:r>
            <a:r>
              <a:rPr lang="en-US" sz="2400" b="1" i="1" dirty="0">
                <a:solidFill>
                  <a:srgbClr val="002060"/>
                </a:solidFill>
              </a:rPr>
              <a:t> </a:t>
            </a:r>
            <a:r>
              <a:rPr lang="en-US" sz="2400" b="1" i="1" dirty="0" err="1">
                <a:solidFill>
                  <a:srgbClr val="002060"/>
                </a:solidFill>
              </a:rPr>
              <a:t>H.a</a:t>
            </a:r>
            <a:r>
              <a:rPr lang="en-US" sz="2400" b="1" i="1" dirty="0">
                <a:solidFill>
                  <a:srgbClr val="002060"/>
                </a:solidFill>
              </a:rPr>
              <a:t> </a:t>
            </a:r>
            <a:r>
              <a:rPr lang="en-US" sz="2400" b="1" i="1" dirty="0" err="1">
                <a:solidFill>
                  <a:srgbClr val="002060"/>
                </a:solidFill>
              </a:rPr>
              <a:t>với</a:t>
            </a:r>
            <a:r>
              <a:rPr lang="en-US" sz="2400" b="1" i="1" dirty="0">
                <a:solidFill>
                  <a:srgbClr val="002060"/>
                </a:solidFill>
              </a:rPr>
              <a:t> </a:t>
            </a:r>
            <a:r>
              <a:rPr lang="en-US" sz="2400" b="1" i="1" dirty="0" err="1">
                <a:solidFill>
                  <a:srgbClr val="002060"/>
                </a:solidFill>
              </a:rPr>
              <a:t>H.c</a:t>
            </a:r>
            <a:r>
              <a:rPr lang="en-US" sz="2400" b="1" i="1" dirty="0">
                <a:solidFill>
                  <a:srgbClr val="002060"/>
                </a:solidFill>
              </a:rPr>
              <a:t>?</a:t>
            </a:r>
            <a:endParaRPr lang="en-US" sz="2400" dirty="0">
              <a:solidFill>
                <a:srgbClr val="002060"/>
              </a:solidFill>
            </a:endParaRPr>
          </a:p>
        </p:txBody>
      </p:sp>
      <p:sp>
        <p:nvSpPr>
          <p:cNvPr id="9" name="Text Placeholder 2">
            <a:extLst>
              <a:ext uri="{FF2B5EF4-FFF2-40B4-BE49-F238E27FC236}">
                <a16:creationId xmlns:a16="http://schemas.microsoft.com/office/drawing/2014/main" xmlns="" id="{C9A670F8-0381-45A5-B22E-3E32E3DE780A}"/>
              </a:ext>
            </a:extLst>
          </p:cNvPr>
          <p:cNvSpPr txBox="1">
            <a:spLocks/>
          </p:cNvSpPr>
          <p:nvPr/>
        </p:nvSpPr>
        <p:spPr>
          <a:xfrm>
            <a:off x="3384695" y="6067109"/>
            <a:ext cx="6222945" cy="6173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800" b="1" dirty="0">
                <a:effectLst/>
                <a:latin typeface="Times New Roman" panose="02020603050405020304" pitchFamily="18" charset="0"/>
                <a:ea typeface="Arial" panose="020B0604020202020204" pitchFamily="34" charset="0"/>
              </a:rPr>
              <a:t>F</a:t>
            </a:r>
            <a:r>
              <a:rPr lang="en-US" sz="2800" b="1" baseline="-25000" dirty="0">
                <a:effectLst/>
                <a:latin typeface="Times New Roman" panose="02020603050405020304" pitchFamily="18" charset="0"/>
                <a:ea typeface="Arial" panose="020B0604020202020204" pitchFamily="34" charset="0"/>
              </a:rPr>
              <a:t>a         </a:t>
            </a:r>
            <a:r>
              <a:rPr lang="en-US" sz="2800" b="1" dirty="0">
                <a:ea typeface="Arial" panose="020B0604020202020204" pitchFamily="34" charset="0"/>
              </a:rPr>
              <a:t> </a:t>
            </a:r>
            <a:r>
              <a:rPr lang="en-US" sz="2800" b="1" dirty="0">
                <a:effectLst/>
                <a:latin typeface="Times New Roman" panose="02020603050405020304" pitchFamily="18" charset="0"/>
                <a:ea typeface="Arial" panose="020B0604020202020204" pitchFamily="34" charset="0"/>
              </a:rPr>
              <a:t>F</a:t>
            </a:r>
            <a:r>
              <a:rPr lang="en-US" sz="2800" b="1" baseline="-25000" dirty="0">
                <a:ea typeface="Arial" panose="020B0604020202020204" pitchFamily="34" charset="0"/>
              </a:rPr>
              <a:t>b  </a:t>
            </a:r>
            <a:r>
              <a:rPr lang="en-US" sz="2800" b="1" baseline="30000" dirty="0">
                <a:ea typeface="Arial" panose="020B0604020202020204" pitchFamily="34" charset="0"/>
              </a:rPr>
              <a:t>  </a:t>
            </a:r>
            <a:r>
              <a:rPr lang="en-US" sz="2800" b="1" dirty="0">
                <a:ea typeface="Arial" panose="020B0604020202020204" pitchFamily="34" charset="0"/>
              </a:rPr>
              <a:t> </a:t>
            </a:r>
            <a:r>
              <a:rPr lang="en-US" sz="2800" b="1" dirty="0" err="1">
                <a:ea typeface="Arial" panose="020B0604020202020204" pitchFamily="34" charset="0"/>
              </a:rPr>
              <a:t>và</a:t>
            </a:r>
            <a:r>
              <a:rPr lang="en-US" sz="2800" b="1" dirty="0">
                <a:ea typeface="Arial" panose="020B0604020202020204" pitchFamily="34" charset="0"/>
              </a:rPr>
              <a:t>   F</a:t>
            </a:r>
            <a:r>
              <a:rPr lang="en-US" sz="2800" b="1" baseline="-25000" dirty="0">
                <a:effectLst/>
                <a:latin typeface="Times New Roman" panose="02020603050405020304" pitchFamily="18" charset="0"/>
                <a:ea typeface="Arial" panose="020B0604020202020204" pitchFamily="34" charset="0"/>
              </a:rPr>
              <a:t>a         </a:t>
            </a:r>
            <a:r>
              <a:rPr lang="en-US" sz="2800" b="1" dirty="0">
                <a:effectLst/>
                <a:latin typeface="Times New Roman" panose="02020603050405020304" pitchFamily="18" charset="0"/>
                <a:ea typeface="Arial" panose="020B0604020202020204" pitchFamily="34" charset="0"/>
              </a:rPr>
              <a:t>F</a:t>
            </a:r>
            <a:r>
              <a:rPr lang="en-US" sz="2800" b="1" baseline="-25000" dirty="0">
                <a:effectLst/>
                <a:latin typeface="Times New Roman" panose="02020603050405020304" pitchFamily="18" charset="0"/>
                <a:ea typeface="Arial" panose="020B0604020202020204" pitchFamily="34" charset="0"/>
              </a:rPr>
              <a:t>c</a:t>
            </a:r>
            <a:r>
              <a:rPr lang="en-US" sz="2800" b="1" dirty="0">
                <a:ea typeface="Arial" panose="020B0604020202020204" pitchFamily="34" charset="0"/>
              </a:rPr>
              <a:t>  </a:t>
            </a:r>
            <a:endParaRPr lang="en-US" sz="4400" dirty="0">
              <a:solidFill>
                <a:srgbClr val="002060"/>
              </a:solidFill>
            </a:endParaRPr>
          </a:p>
          <a:p>
            <a:pPr algn="ctr"/>
            <a:endParaRPr lang="en-US" sz="3600" dirty="0">
              <a:solidFill>
                <a:srgbClr val="002060"/>
              </a:solidFill>
            </a:endParaRPr>
          </a:p>
        </p:txBody>
      </p:sp>
      <p:sp>
        <p:nvSpPr>
          <p:cNvPr id="10" name="TextBox 9">
            <a:extLst>
              <a:ext uri="{FF2B5EF4-FFF2-40B4-BE49-F238E27FC236}">
                <a16:creationId xmlns:a16="http://schemas.microsoft.com/office/drawing/2014/main" xmlns="" id="{DAB631C8-2D82-4C28-9E88-3A9A791E4FCA}"/>
              </a:ext>
            </a:extLst>
          </p:cNvPr>
          <p:cNvSpPr txBox="1">
            <a:spLocks noChangeArrowheads="1"/>
          </p:cNvSpPr>
          <p:nvPr/>
        </p:nvSpPr>
        <p:spPr bwMode="auto">
          <a:xfrm>
            <a:off x="5198234" y="5956456"/>
            <a:ext cx="57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4000" b="1" dirty="0">
                <a:solidFill>
                  <a:srgbClr val="FF0000"/>
                </a:solidFill>
                <a:latin typeface="Arial" panose="020B0604020202020204" pitchFamily="34" charset="0"/>
                <a:cs typeface="Arial" panose="020B0604020202020204" pitchFamily="34" charset="0"/>
              </a:rPr>
              <a:t>&lt;</a:t>
            </a:r>
          </a:p>
        </p:txBody>
      </p:sp>
      <p:sp>
        <p:nvSpPr>
          <p:cNvPr id="11" name="TextBox 10">
            <a:extLst>
              <a:ext uri="{FF2B5EF4-FFF2-40B4-BE49-F238E27FC236}">
                <a16:creationId xmlns:a16="http://schemas.microsoft.com/office/drawing/2014/main" xmlns="" id="{F216676F-D186-42CA-9FA3-846E433995DF}"/>
              </a:ext>
            </a:extLst>
          </p:cNvPr>
          <p:cNvSpPr txBox="1">
            <a:spLocks noChangeArrowheads="1"/>
          </p:cNvSpPr>
          <p:nvPr/>
        </p:nvSpPr>
        <p:spPr bwMode="auto">
          <a:xfrm>
            <a:off x="7362456" y="5956456"/>
            <a:ext cx="652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40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77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Untitled Project.mp4">
            <a:hlinkClick r:id="" action="ppaction://media"/>
            <a:extLst>
              <a:ext uri="{FF2B5EF4-FFF2-40B4-BE49-F238E27FC236}">
                <a16:creationId xmlns:a16="http://schemas.microsoft.com/office/drawing/2014/main" xmlns="" id="{5CBF2E56-BEEA-48C9-AABC-A9E61D60F5EB}"/>
              </a:ext>
            </a:extLst>
          </p:cNvPr>
          <p:cNvPicPr>
            <a:picLocks noChangeAspect="1" noChangeArrowheads="1"/>
          </p:cNvPicPr>
          <p:nvPr>
            <a:videoFile r:link="rId2"/>
            <p:extLst>
              <p:ext uri="{DAA4B4D4-6D71-4841-9C94-3DE7FCFB9230}">
                <p14:media xmlns:p14="http://schemas.microsoft.com/office/powerpoint/2010/main" r:link="rId1"/>
              </p:ext>
            </p:extLst>
          </p:nvPr>
        </p:nvPicPr>
        <p:blipFill rotWithShape="1">
          <a:blip r:embed="rId4">
            <a:extLst>
              <a:ext uri="{28A0092B-C50C-407E-A947-70E740481C1C}">
                <a14:useLocalDpi xmlns:a14="http://schemas.microsoft.com/office/drawing/2010/main" val="0"/>
              </a:ext>
            </a:extLst>
          </a:blip>
          <a:srcRect t="28087" b="164"/>
          <a:stretch/>
        </p:blipFill>
        <p:spPr bwMode="auto">
          <a:xfrm>
            <a:off x="0" y="989350"/>
            <a:ext cx="12192000" cy="58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403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5001</TotalTime>
  <Words>2470</Words>
  <Application>Microsoft Office PowerPoint</Application>
  <PresentationFormat>Custom</PresentationFormat>
  <Paragraphs>212</Paragraphs>
  <Slides>30</Slides>
  <Notes>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Tại sao khi một em bé đứng lên chiếc đệm (nệm) thì đệm lại bị lún sâu hơn khi người lớn nằm trên nó? </vt:lpstr>
      <vt:lpstr>PowerPoint Presentation</vt:lpstr>
      <vt:lpstr>PowerPoint Presentation</vt:lpstr>
      <vt:lpstr>PowerPoint Presentation</vt:lpstr>
      <vt:lpstr>PowerPoint Presentation</vt:lpstr>
      <vt:lpstr>2. Tác dụng của áp lực phụ thuộc vào những yêu tố nào? </vt:lpstr>
      <vt:lpstr>2. Tác dụng của áp lực phụ thuộc vào những yêu tố nào? </vt:lpstr>
      <vt:lpstr>PowerPoint Presentation</vt:lpstr>
      <vt:lpstr>2. Tác dụng của áp lực phụ thuộc vào những yêu tố nào? </vt:lpstr>
      <vt:lpstr>2. Tác dụng của áp lực phụ thuộc vào những yêu tố nào? </vt:lpstr>
      <vt:lpstr>3. Áp suất - Công thức tính áp suất.</vt:lpstr>
      <vt:lpstr>PowerPoint Presentation</vt:lpstr>
      <vt:lpstr>4. Vận dụng.</vt:lpstr>
      <vt:lpstr>4. Vận dụng.</vt:lpstr>
      <vt:lpstr>4. Vận dụng.</vt:lpstr>
      <vt:lpstr>5. Cách làm tăng, giảm áp suất</vt:lpstr>
      <vt:lpstr>6. Công dụng của việc làm tăng, giảm áp suất.</vt:lpstr>
      <vt:lpstr>PowerPoint Presentation</vt:lpstr>
      <vt:lpstr>6. Công dụng của việc làm tăng, giảm áp suất.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tập:</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Mục tiêu cần đạt: (1) Phát biểu được khái niệm về áp lực. (2) Liệt kê được một số đơn vị áp suất thông dụng (3) Dùng dụ cụ thực hành, khẳng định được: áp suất sinh ra khi có áp lực tác dụng lên một diện tích bề mặt, áp suất = (áp lực )/(diện tích bề mặt) (4) Thảo luận được công dụng của việc tăng, giảm áp suất qua một số hiện tượng thực tế</dc:title>
  <dc:creator>Thien Thanh Bui</dc:creator>
  <cp:lastModifiedBy>Techsi.vn</cp:lastModifiedBy>
  <cp:revision>48</cp:revision>
  <dcterms:created xsi:type="dcterms:W3CDTF">2023-07-04T01:59:45Z</dcterms:created>
  <dcterms:modified xsi:type="dcterms:W3CDTF">2023-10-25T09:43:37Z</dcterms:modified>
</cp:coreProperties>
</file>