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72" r:id="rId6"/>
    <p:sldId id="277" r:id="rId7"/>
    <p:sldId id="265" r:id="rId8"/>
    <p:sldId id="278" r:id="rId9"/>
    <p:sldId id="279" r:id="rId10"/>
    <p:sldId id="273" r:id="rId11"/>
    <p:sldId id="280" r:id="rId12"/>
    <p:sldId id="281" r:id="rId13"/>
    <p:sldId id="283" r:id="rId14"/>
    <p:sldId id="284" r:id="rId15"/>
    <p:sldId id="285" r:id="rId16"/>
    <p:sldId id="287" r:id="rId17"/>
    <p:sldId id="28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69" d="100"/>
          <a:sy n="69" d="100"/>
        </p:scale>
        <p:origin x="696" y="6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21/03/2023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21/03/2023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21/03/2023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21/03/2023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b="1" u="sng" dirty="0">
                <a:effectLst>
                  <a:outerShdw blurRad="38100" dist="38100" dir="2700000" algn="tl">
                    <a:srgbClr val="000000">
                      <a:alpha val="43137"/>
                    </a:srgbClr>
                  </a:outerShdw>
                </a:effectLst>
              </a:rPr>
              <a:t>Bài 16</a:t>
            </a:r>
            <a:r>
              <a:rPr lang="vi-VN" b="1" dirty="0">
                <a:effectLst>
                  <a:outerShdw blurRad="38100" dist="38100" dir="2700000" algn="tl">
                    <a:srgbClr val="000000">
                      <a:alpha val="43137"/>
                    </a:srgbClr>
                  </a:outerShdw>
                </a:effectLst>
              </a:rPr>
              <a:t>. Sự phản xạ ánh sáng</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vi-VN" b="1" dirty="0"/>
              <a:t>Tiết 1</a:t>
            </a:r>
            <a:endParaRPr lang="en-US" b="1" dirty="0"/>
          </a:p>
        </p:txBody>
      </p:sp>
    </p:spTree>
    <p:extLst>
      <p:ext uri="{BB962C8B-B14F-4D97-AF65-F5344CB8AC3E}">
        <p14:creationId xmlns:p14="http://schemas.microsoft.com/office/powerpoint/2010/main" val="3198176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601200" cy="685800"/>
          </a:xfrm>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344698" y="838200"/>
            <a:ext cx="10287000" cy="5181600"/>
          </a:xfrm>
        </p:spPr>
        <p:txBody>
          <a:bodyPr>
            <a:normAutofit lnSpcReduction="10000"/>
          </a:bodyPr>
          <a:lstStyle/>
          <a:p>
            <a:r>
              <a:rPr lang="vi-VN" b="1" dirty="0"/>
              <a:t>Trong hiện tượng phản xạ ánh sáng người ta quy ước:</a:t>
            </a:r>
          </a:p>
          <a:p>
            <a:pPr marL="342900" indent="-342900">
              <a:buFontTx/>
              <a:buChar char="-"/>
            </a:pPr>
            <a:r>
              <a:rPr lang="vi-VN" b="1" dirty="0"/>
              <a:t>G: gương phẳng (mặt phản xạ)</a:t>
            </a:r>
          </a:p>
          <a:p>
            <a:pPr marL="342900" indent="-342900">
              <a:buFontTx/>
              <a:buChar char="-"/>
            </a:pPr>
            <a:r>
              <a:rPr lang="vi-VN" b="1" dirty="0"/>
              <a:t>Tia sáng tới (SI): tia sáng chiếu vào gương.</a:t>
            </a:r>
          </a:p>
          <a:p>
            <a:pPr marL="342900" indent="-342900">
              <a:buFontTx/>
              <a:buChar char="-"/>
            </a:pPr>
            <a:r>
              <a:rPr lang="vi-VN" b="1" dirty="0"/>
              <a:t>Tia sáng phản xạ (IR): tía sáng bị hắt trở lại</a:t>
            </a:r>
          </a:p>
          <a:p>
            <a:pPr marL="342900" indent="-342900">
              <a:buFontTx/>
              <a:buChar char="-"/>
            </a:pPr>
            <a:r>
              <a:rPr lang="vi-VN" b="1" dirty="0"/>
              <a:t>Điểm tới (I): Giao điểm tia sáng với gương</a:t>
            </a:r>
          </a:p>
          <a:p>
            <a:pPr marL="342900" indent="-342900">
              <a:buFontTx/>
              <a:buChar char="-"/>
            </a:pPr>
            <a:r>
              <a:rPr lang="vi-VN" b="1" dirty="0"/>
              <a:t>Pháp tuyến (IN) tại I: đường thẳng vuông góc với gương tại I.</a:t>
            </a:r>
          </a:p>
          <a:p>
            <a:pPr marL="342900" indent="-342900">
              <a:buFontTx/>
              <a:buChar char="-"/>
            </a:pPr>
            <a:r>
              <a:rPr lang="vi-VN" b="1" dirty="0"/>
              <a:t>Mặt phẳng tới: mặt phẳng chứa tia sáng tới và pháp tuyến tại điểm tới.</a:t>
            </a:r>
          </a:p>
          <a:p>
            <a:pPr marL="342900" indent="-342900">
              <a:buFontTx/>
              <a:buChar char="-"/>
            </a:pPr>
            <a:r>
              <a:rPr lang="vi-VN" b="1" dirty="0"/>
              <a:t>Góc tới (SIN = i): góc được tạo bởi tia sáng tới và pháp tuyến tại điểm tới</a:t>
            </a:r>
          </a:p>
          <a:p>
            <a:pPr marL="342900" indent="-342900">
              <a:buFontTx/>
              <a:buChar char="-"/>
            </a:pPr>
            <a:r>
              <a:rPr lang="vi-VN" b="1" dirty="0"/>
              <a:t>Góc phản xạ (RIN = i’): góc được tạo bởi tia sáng phản xạ và pháp tuyến tại điểm tới.</a:t>
            </a:r>
            <a:endParaRPr lang="en-US" b="1" dirty="0"/>
          </a:p>
        </p:txBody>
      </p:sp>
      <p:pic>
        <p:nvPicPr>
          <p:cNvPr id="3" name="Picture 2">
            <a:extLst>
              <a:ext uri="{FF2B5EF4-FFF2-40B4-BE49-F238E27FC236}">
                <a16:creationId xmlns:a16="http://schemas.microsoft.com/office/drawing/2014/main" id="{58DF5046-6CA1-4035-26C4-F13B31A944BC}"/>
              </a:ext>
            </a:extLst>
          </p:cNvPr>
          <p:cNvPicPr>
            <a:picLocks noChangeAspect="1"/>
          </p:cNvPicPr>
          <p:nvPr/>
        </p:nvPicPr>
        <p:blipFill>
          <a:blip r:embed="rId2"/>
          <a:stretch>
            <a:fillRect/>
          </a:stretch>
        </p:blipFill>
        <p:spPr>
          <a:xfrm>
            <a:off x="71343" y="533400"/>
            <a:ext cx="1377815" cy="1377815"/>
          </a:xfrm>
          <a:prstGeom prst="rect">
            <a:avLst/>
          </a:prstGeom>
        </p:spPr>
      </p:pic>
    </p:spTree>
    <p:extLst>
      <p:ext uri="{BB962C8B-B14F-4D97-AF65-F5344CB8AC3E}">
        <p14:creationId xmlns:p14="http://schemas.microsoft.com/office/powerpoint/2010/main" val="2181141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2000"/>
                                        <p:tgtEl>
                                          <p:spTgt spid="5">
                                            <p:txEl>
                                              <p:pRg st="4" end="4"/>
                                            </p:txEl>
                                          </p:spTgt>
                                        </p:tgtEl>
                                      </p:cBhvr>
                                    </p:animEffect>
                                    <p:anim calcmode="lin" valueType="num">
                                      <p:cBhvr>
                                        <p:cTn id="43"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2000"/>
                                        <p:tgtEl>
                                          <p:spTgt spid="5">
                                            <p:txEl>
                                              <p:pRg st="5" end="5"/>
                                            </p:txEl>
                                          </p:spTgt>
                                        </p:tgtEl>
                                      </p:cBhvr>
                                    </p:animEffect>
                                    <p:anim calcmode="lin" valueType="num">
                                      <p:cBhvr>
                                        <p:cTn id="50"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2000"/>
                                        <p:tgtEl>
                                          <p:spTgt spid="5">
                                            <p:txEl>
                                              <p:pRg st="6" end="6"/>
                                            </p:txEl>
                                          </p:spTgt>
                                        </p:tgtEl>
                                      </p:cBhvr>
                                    </p:animEffect>
                                    <p:anim calcmode="lin" valueType="num">
                                      <p:cBhvr>
                                        <p:cTn id="57"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58"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2000"/>
                                        <p:tgtEl>
                                          <p:spTgt spid="5">
                                            <p:txEl>
                                              <p:pRg st="7" end="7"/>
                                            </p:txEl>
                                          </p:spTgt>
                                        </p:tgtEl>
                                      </p:cBhvr>
                                    </p:animEffect>
                                    <p:anim calcmode="lin" valueType="num">
                                      <p:cBhvr>
                                        <p:cTn id="64" dur="2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65" dur="2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5">
                                            <p:txEl>
                                              <p:pRg st="8" end="8"/>
                                            </p:txEl>
                                          </p:spTgt>
                                        </p:tgtEl>
                                        <p:attrNameLst>
                                          <p:attrName>style.visibility</p:attrName>
                                        </p:attrNameLst>
                                      </p:cBhvr>
                                      <p:to>
                                        <p:strVal val="visible"/>
                                      </p:to>
                                    </p:set>
                                    <p:animEffect transition="in" filter="fade">
                                      <p:cBhvr>
                                        <p:cTn id="70" dur="2000"/>
                                        <p:tgtEl>
                                          <p:spTgt spid="5">
                                            <p:txEl>
                                              <p:pRg st="8" end="8"/>
                                            </p:txEl>
                                          </p:spTgt>
                                        </p:tgtEl>
                                      </p:cBhvr>
                                    </p:animEffect>
                                    <p:anim calcmode="lin" valueType="num">
                                      <p:cBhvr>
                                        <p:cTn id="71" dur="2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72" dur="20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601200" cy="685800"/>
          </a:xfrm>
        </p:spPr>
        <p:txBody>
          <a:bodyPr/>
          <a:lstStyle/>
          <a:p>
            <a:r>
              <a:rPr lang="vi-VN" dirty="0"/>
              <a:t>I. Hiện tượng phản xạ ánh sáng</a:t>
            </a:r>
            <a:endParaRPr lang="en-US" dirty="0"/>
          </a:p>
        </p:txBody>
      </p:sp>
      <p:pic>
        <p:nvPicPr>
          <p:cNvPr id="6" name="Content Placeholder 5">
            <a:extLst>
              <a:ext uri="{FF2B5EF4-FFF2-40B4-BE49-F238E27FC236}">
                <a16:creationId xmlns:a16="http://schemas.microsoft.com/office/drawing/2014/main" id="{321778B6-CA8D-29B9-DEB0-676C7ED4FAA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8011" y="1066799"/>
            <a:ext cx="3889465" cy="3373067"/>
          </a:xfrm>
        </p:spPr>
      </p:pic>
      <p:cxnSp>
        <p:nvCxnSpPr>
          <p:cNvPr id="8" name="Straight Connector 7">
            <a:extLst>
              <a:ext uri="{FF2B5EF4-FFF2-40B4-BE49-F238E27FC236}">
                <a16:creationId xmlns:a16="http://schemas.microsoft.com/office/drawing/2014/main" id="{AA39596D-ABBB-788D-FB80-45D4B46B18BE}"/>
              </a:ext>
            </a:extLst>
          </p:cNvPr>
          <p:cNvCxnSpPr/>
          <p:nvPr/>
        </p:nvCxnSpPr>
        <p:spPr>
          <a:xfrm>
            <a:off x="7923212" y="914400"/>
            <a:ext cx="0" cy="5943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12C392-D19C-F2FA-45DE-C5DC851104C0}"/>
              </a:ext>
            </a:extLst>
          </p:cNvPr>
          <p:cNvSpPr txBox="1"/>
          <p:nvPr/>
        </p:nvSpPr>
        <p:spPr>
          <a:xfrm>
            <a:off x="9287538" y="4443331"/>
            <a:ext cx="1710468" cy="480131"/>
          </a:xfrm>
          <a:prstGeom prst="rect">
            <a:avLst/>
          </a:prstGeom>
          <a:noFill/>
        </p:spPr>
        <p:txBody>
          <a:bodyPr wrap="none" rtlCol="0">
            <a:spAutoFit/>
          </a:bodyPr>
          <a:lstStyle/>
          <a:p>
            <a:pPr>
              <a:lnSpc>
                <a:spcPct val="90000"/>
              </a:lnSpc>
            </a:pPr>
            <a:r>
              <a:rPr lang="vi-VN" sz="2800" dirty="0"/>
              <a:t>Hình mẫu</a:t>
            </a:r>
            <a:endParaRPr lang="en-US" sz="2800" dirty="0"/>
          </a:p>
        </p:txBody>
      </p:sp>
      <p:pic>
        <p:nvPicPr>
          <p:cNvPr id="22" name="Picture 21">
            <a:extLst>
              <a:ext uri="{FF2B5EF4-FFF2-40B4-BE49-F238E27FC236}">
                <a16:creationId xmlns:a16="http://schemas.microsoft.com/office/drawing/2014/main" id="{D6063DCE-BCDE-C769-F763-C98695599A29}"/>
              </a:ext>
            </a:extLst>
          </p:cNvPr>
          <p:cNvPicPr>
            <a:picLocks noChangeAspect="1"/>
          </p:cNvPicPr>
          <p:nvPr/>
        </p:nvPicPr>
        <p:blipFill>
          <a:blip r:embed="rId3"/>
          <a:stretch>
            <a:fillRect/>
          </a:stretch>
        </p:blipFill>
        <p:spPr>
          <a:xfrm>
            <a:off x="455572" y="723879"/>
            <a:ext cx="685840" cy="685840"/>
          </a:xfrm>
          <a:prstGeom prst="rect">
            <a:avLst/>
          </a:prstGeom>
        </p:spPr>
      </p:pic>
      <p:pic>
        <p:nvPicPr>
          <p:cNvPr id="23" name="Picture 22">
            <a:extLst>
              <a:ext uri="{FF2B5EF4-FFF2-40B4-BE49-F238E27FC236}">
                <a16:creationId xmlns:a16="http://schemas.microsoft.com/office/drawing/2014/main" id="{FC562E64-5859-2349-2584-39378BD95149}"/>
              </a:ext>
            </a:extLst>
          </p:cNvPr>
          <p:cNvPicPr>
            <a:picLocks noChangeAspect="1"/>
          </p:cNvPicPr>
          <p:nvPr/>
        </p:nvPicPr>
        <p:blipFill>
          <a:blip r:embed="rId4"/>
          <a:stretch>
            <a:fillRect/>
          </a:stretch>
        </p:blipFill>
        <p:spPr>
          <a:xfrm>
            <a:off x="1153679" y="685800"/>
            <a:ext cx="838240" cy="838240"/>
          </a:xfrm>
          <a:prstGeom prst="rect">
            <a:avLst/>
          </a:prstGeom>
        </p:spPr>
      </p:pic>
      <p:sp>
        <p:nvSpPr>
          <p:cNvPr id="24" name="TextBox 23">
            <a:extLst>
              <a:ext uri="{FF2B5EF4-FFF2-40B4-BE49-F238E27FC236}">
                <a16:creationId xmlns:a16="http://schemas.microsoft.com/office/drawing/2014/main" id="{1C576534-3943-3768-C9FF-FB3A9F425294}"/>
              </a:ext>
            </a:extLst>
          </p:cNvPr>
          <p:cNvSpPr txBox="1"/>
          <p:nvPr/>
        </p:nvSpPr>
        <p:spPr>
          <a:xfrm>
            <a:off x="2004186" y="934104"/>
            <a:ext cx="2964338" cy="424732"/>
          </a:xfrm>
          <a:prstGeom prst="rect">
            <a:avLst/>
          </a:prstGeom>
          <a:noFill/>
        </p:spPr>
        <p:txBody>
          <a:bodyPr wrap="none" rtlCol="0">
            <a:spAutoFit/>
          </a:bodyPr>
          <a:lstStyle/>
          <a:p>
            <a:pPr>
              <a:lnSpc>
                <a:spcPct val="90000"/>
              </a:lnSpc>
            </a:pPr>
            <a:r>
              <a:rPr lang="vi-VN" sz="2400" dirty="0"/>
              <a:t>Vẽ hình 16.1 vào vở</a:t>
            </a:r>
            <a:endParaRPr lang="en-US" sz="2400" dirty="0"/>
          </a:p>
        </p:txBody>
      </p:sp>
      <p:sp>
        <p:nvSpPr>
          <p:cNvPr id="25" name="Rectangle 24">
            <a:extLst>
              <a:ext uri="{FF2B5EF4-FFF2-40B4-BE49-F238E27FC236}">
                <a16:creationId xmlns:a16="http://schemas.microsoft.com/office/drawing/2014/main" id="{C3E3ADE8-8B36-DD3E-BDF5-3DC85C34D560}"/>
              </a:ext>
            </a:extLst>
          </p:cNvPr>
          <p:cNvSpPr/>
          <p:nvPr/>
        </p:nvSpPr>
        <p:spPr>
          <a:xfrm>
            <a:off x="1560514" y="4964128"/>
            <a:ext cx="4343399" cy="1117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7" name="Straight Connector 26">
            <a:extLst>
              <a:ext uri="{FF2B5EF4-FFF2-40B4-BE49-F238E27FC236}">
                <a16:creationId xmlns:a16="http://schemas.microsoft.com/office/drawing/2014/main" id="{AC172D4E-6CD4-7D0A-F58A-3C27C6D65291}"/>
              </a:ext>
            </a:extLst>
          </p:cNvPr>
          <p:cNvCxnSpPr/>
          <p:nvPr/>
        </p:nvCxnSpPr>
        <p:spPr>
          <a:xfrm>
            <a:off x="3751408" y="1752600"/>
            <a:ext cx="0" cy="3170862"/>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3D059A20-6DF7-3501-9303-169298E04573}"/>
              </a:ext>
            </a:extLst>
          </p:cNvPr>
          <p:cNvCxnSpPr>
            <a:cxnSpLocks/>
            <a:endCxn id="25" idx="0"/>
          </p:cNvCxnSpPr>
          <p:nvPr/>
        </p:nvCxnSpPr>
        <p:spPr>
          <a:xfrm>
            <a:off x="1198995" y="2057400"/>
            <a:ext cx="2533219" cy="29067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1D8874-2BD7-781B-EF57-039122813084}"/>
              </a:ext>
            </a:extLst>
          </p:cNvPr>
          <p:cNvCxnSpPr>
            <a:cxnSpLocks/>
            <a:stCxn id="25" idx="0"/>
          </p:cNvCxnSpPr>
          <p:nvPr/>
        </p:nvCxnSpPr>
        <p:spPr>
          <a:xfrm flipV="1">
            <a:off x="3732214" y="2209800"/>
            <a:ext cx="2575385" cy="2754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CB366AE-7B51-A8EE-4556-7F4A2499EF39}"/>
              </a:ext>
            </a:extLst>
          </p:cNvPr>
          <p:cNvSpPr txBox="1"/>
          <p:nvPr/>
        </p:nvSpPr>
        <p:spPr>
          <a:xfrm>
            <a:off x="1341058" y="4595263"/>
            <a:ext cx="388248" cy="424732"/>
          </a:xfrm>
          <a:prstGeom prst="rect">
            <a:avLst/>
          </a:prstGeom>
          <a:noFill/>
        </p:spPr>
        <p:txBody>
          <a:bodyPr wrap="none" rtlCol="0">
            <a:spAutoFit/>
          </a:bodyPr>
          <a:lstStyle/>
          <a:p>
            <a:pPr>
              <a:lnSpc>
                <a:spcPct val="90000"/>
              </a:lnSpc>
            </a:pPr>
            <a:r>
              <a:rPr lang="vi-VN" sz="2400" b="1" dirty="0">
                <a:solidFill>
                  <a:srgbClr val="7030A0"/>
                </a:solidFill>
              </a:rPr>
              <a:t>G</a:t>
            </a:r>
            <a:endParaRPr lang="en-US" sz="2400" b="1" dirty="0">
              <a:solidFill>
                <a:srgbClr val="7030A0"/>
              </a:solidFill>
            </a:endParaRPr>
          </a:p>
        </p:txBody>
      </p:sp>
      <p:sp>
        <p:nvSpPr>
          <p:cNvPr id="35" name="TextBox 34">
            <a:extLst>
              <a:ext uri="{FF2B5EF4-FFF2-40B4-BE49-F238E27FC236}">
                <a16:creationId xmlns:a16="http://schemas.microsoft.com/office/drawing/2014/main" id="{25208B64-2D9D-EC90-8DD2-26E661B85E55}"/>
              </a:ext>
            </a:extLst>
          </p:cNvPr>
          <p:cNvSpPr txBox="1"/>
          <p:nvPr/>
        </p:nvSpPr>
        <p:spPr>
          <a:xfrm>
            <a:off x="3427416" y="4102239"/>
            <a:ext cx="258404" cy="424732"/>
          </a:xfrm>
          <a:prstGeom prst="rect">
            <a:avLst/>
          </a:prstGeom>
          <a:noFill/>
        </p:spPr>
        <p:txBody>
          <a:bodyPr wrap="none" rtlCol="0">
            <a:spAutoFit/>
          </a:bodyPr>
          <a:lstStyle/>
          <a:p>
            <a:pPr>
              <a:lnSpc>
                <a:spcPct val="90000"/>
              </a:lnSpc>
            </a:pPr>
            <a:r>
              <a:rPr lang="vi-VN" sz="2400" b="1">
                <a:solidFill>
                  <a:srgbClr val="7030A0"/>
                </a:solidFill>
              </a:rPr>
              <a:t>i</a:t>
            </a:r>
            <a:endParaRPr lang="en-US" sz="2400" b="1" dirty="0">
              <a:solidFill>
                <a:srgbClr val="7030A0"/>
              </a:solidFill>
            </a:endParaRPr>
          </a:p>
        </p:txBody>
      </p:sp>
      <p:sp>
        <p:nvSpPr>
          <p:cNvPr id="36" name="TextBox 35">
            <a:extLst>
              <a:ext uri="{FF2B5EF4-FFF2-40B4-BE49-F238E27FC236}">
                <a16:creationId xmlns:a16="http://schemas.microsoft.com/office/drawing/2014/main" id="{2AB8749C-25B5-3FFF-9CE7-0E94B2AB42CB}"/>
              </a:ext>
            </a:extLst>
          </p:cNvPr>
          <p:cNvSpPr txBox="1"/>
          <p:nvPr/>
        </p:nvSpPr>
        <p:spPr>
          <a:xfrm>
            <a:off x="3556618" y="1321728"/>
            <a:ext cx="397866" cy="424732"/>
          </a:xfrm>
          <a:prstGeom prst="rect">
            <a:avLst/>
          </a:prstGeom>
          <a:noFill/>
        </p:spPr>
        <p:txBody>
          <a:bodyPr wrap="none" rtlCol="0">
            <a:spAutoFit/>
          </a:bodyPr>
          <a:lstStyle/>
          <a:p>
            <a:pPr>
              <a:lnSpc>
                <a:spcPct val="90000"/>
              </a:lnSpc>
            </a:pPr>
            <a:r>
              <a:rPr lang="vi-VN" sz="2400" b="1">
                <a:solidFill>
                  <a:srgbClr val="7030A0"/>
                </a:solidFill>
              </a:rPr>
              <a:t>N</a:t>
            </a:r>
            <a:endParaRPr lang="en-US" sz="2400" b="1" dirty="0">
              <a:solidFill>
                <a:srgbClr val="7030A0"/>
              </a:solidFill>
            </a:endParaRPr>
          </a:p>
        </p:txBody>
      </p:sp>
      <p:sp>
        <p:nvSpPr>
          <p:cNvPr id="37" name="TextBox 36">
            <a:extLst>
              <a:ext uri="{FF2B5EF4-FFF2-40B4-BE49-F238E27FC236}">
                <a16:creationId xmlns:a16="http://schemas.microsoft.com/office/drawing/2014/main" id="{73C56F8C-8CD8-D54D-A582-FB690BF006CD}"/>
              </a:ext>
            </a:extLst>
          </p:cNvPr>
          <p:cNvSpPr txBox="1"/>
          <p:nvPr/>
        </p:nvSpPr>
        <p:spPr>
          <a:xfrm>
            <a:off x="6273318" y="1785068"/>
            <a:ext cx="367408" cy="424732"/>
          </a:xfrm>
          <a:prstGeom prst="rect">
            <a:avLst/>
          </a:prstGeom>
          <a:noFill/>
        </p:spPr>
        <p:txBody>
          <a:bodyPr wrap="none" rtlCol="0">
            <a:spAutoFit/>
          </a:bodyPr>
          <a:lstStyle/>
          <a:p>
            <a:pPr>
              <a:lnSpc>
                <a:spcPct val="90000"/>
              </a:lnSpc>
            </a:pPr>
            <a:r>
              <a:rPr lang="vi-VN" sz="2400" b="1" dirty="0">
                <a:solidFill>
                  <a:srgbClr val="7030A0"/>
                </a:solidFill>
              </a:rPr>
              <a:t>R</a:t>
            </a:r>
            <a:endParaRPr lang="en-US" sz="2400" b="1" dirty="0">
              <a:solidFill>
                <a:srgbClr val="7030A0"/>
              </a:solidFill>
            </a:endParaRPr>
          </a:p>
        </p:txBody>
      </p:sp>
      <p:sp>
        <p:nvSpPr>
          <p:cNvPr id="38" name="TextBox 37">
            <a:extLst>
              <a:ext uri="{FF2B5EF4-FFF2-40B4-BE49-F238E27FC236}">
                <a16:creationId xmlns:a16="http://schemas.microsoft.com/office/drawing/2014/main" id="{59A7155B-103D-1B90-935E-2011291300AC}"/>
              </a:ext>
            </a:extLst>
          </p:cNvPr>
          <p:cNvSpPr txBox="1"/>
          <p:nvPr/>
        </p:nvSpPr>
        <p:spPr>
          <a:xfrm>
            <a:off x="863693" y="1730713"/>
            <a:ext cx="365806" cy="424732"/>
          </a:xfrm>
          <a:prstGeom prst="rect">
            <a:avLst/>
          </a:prstGeom>
          <a:noFill/>
        </p:spPr>
        <p:txBody>
          <a:bodyPr wrap="none" rtlCol="0">
            <a:spAutoFit/>
          </a:bodyPr>
          <a:lstStyle/>
          <a:p>
            <a:pPr>
              <a:lnSpc>
                <a:spcPct val="90000"/>
              </a:lnSpc>
            </a:pPr>
            <a:r>
              <a:rPr lang="vi-VN" sz="2400" b="1">
                <a:solidFill>
                  <a:srgbClr val="7030A0"/>
                </a:solidFill>
              </a:rPr>
              <a:t>S</a:t>
            </a:r>
            <a:endParaRPr lang="en-US" sz="2400" b="1" dirty="0">
              <a:solidFill>
                <a:srgbClr val="7030A0"/>
              </a:solidFill>
            </a:endParaRPr>
          </a:p>
        </p:txBody>
      </p:sp>
      <p:sp>
        <p:nvSpPr>
          <p:cNvPr id="39" name="TextBox 38">
            <a:extLst>
              <a:ext uri="{FF2B5EF4-FFF2-40B4-BE49-F238E27FC236}">
                <a16:creationId xmlns:a16="http://schemas.microsoft.com/office/drawing/2014/main" id="{14AC68DE-62BE-ACF5-5373-BA7E158ACD39}"/>
              </a:ext>
            </a:extLst>
          </p:cNvPr>
          <p:cNvSpPr txBox="1"/>
          <p:nvPr/>
        </p:nvSpPr>
        <p:spPr>
          <a:xfrm>
            <a:off x="3623809" y="5062007"/>
            <a:ext cx="255198" cy="424732"/>
          </a:xfrm>
          <a:prstGeom prst="rect">
            <a:avLst/>
          </a:prstGeom>
          <a:noFill/>
        </p:spPr>
        <p:txBody>
          <a:bodyPr wrap="none" rtlCol="0">
            <a:spAutoFit/>
          </a:bodyPr>
          <a:lstStyle/>
          <a:p>
            <a:pPr>
              <a:lnSpc>
                <a:spcPct val="90000"/>
              </a:lnSpc>
            </a:pPr>
            <a:r>
              <a:rPr lang="vi-VN" sz="2400" b="1" dirty="0">
                <a:solidFill>
                  <a:srgbClr val="7030A0"/>
                </a:solidFill>
              </a:rPr>
              <a:t>I</a:t>
            </a:r>
            <a:endParaRPr lang="en-US" sz="2400" b="1" dirty="0">
              <a:solidFill>
                <a:srgbClr val="7030A0"/>
              </a:solidFill>
            </a:endParaRPr>
          </a:p>
        </p:txBody>
      </p:sp>
      <p:sp>
        <p:nvSpPr>
          <p:cNvPr id="40" name="TextBox 39">
            <a:extLst>
              <a:ext uri="{FF2B5EF4-FFF2-40B4-BE49-F238E27FC236}">
                <a16:creationId xmlns:a16="http://schemas.microsoft.com/office/drawing/2014/main" id="{F1608CD9-3753-5CD1-01C9-A8162940AA43}"/>
              </a:ext>
            </a:extLst>
          </p:cNvPr>
          <p:cNvSpPr txBox="1"/>
          <p:nvPr/>
        </p:nvSpPr>
        <p:spPr>
          <a:xfrm>
            <a:off x="3838882" y="4073998"/>
            <a:ext cx="319318" cy="424732"/>
          </a:xfrm>
          <a:prstGeom prst="rect">
            <a:avLst/>
          </a:prstGeom>
          <a:noFill/>
        </p:spPr>
        <p:txBody>
          <a:bodyPr wrap="none" rtlCol="0">
            <a:spAutoFit/>
          </a:bodyPr>
          <a:lstStyle/>
          <a:p>
            <a:pPr>
              <a:lnSpc>
                <a:spcPct val="90000"/>
              </a:lnSpc>
            </a:pPr>
            <a:r>
              <a:rPr lang="vi-VN" sz="2400" b="1" dirty="0">
                <a:solidFill>
                  <a:srgbClr val="7030A0"/>
                </a:solidFill>
              </a:rPr>
              <a:t>i’</a:t>
            </a:r>
            <a:endParaRPr lang="en-US" sz="2400" b="1" dirty="0">
              <a:solidFill>
                <a:srgbClr val="7030A0"/>
              </a:solidFill>
            </a:endParaRPr>
          </a:p>
        </p:txBody>
      </p:sp>
      <p:sp>
        <p:nvSpPr>
          <p:cNvPr id="42" name="Arc 41">
            <a:extLst>
              <a:ext uri="{FF2B5EF4-FFF2-40B4-BE49-F238E27FC236}">
                <a16:creationId xmlns:a16="http://schemas.microsoft.com/office/drawing/2014/main" id="{546E58FB-9540-AEF2-A18E-82F65ED6493E}"/>
              </a:ext>
            </a:extLst>
          </p:cNvPr>
          <p:cNvSpPr/>
          <p:nvPr/>
        </p:nvSpPr>
        <p:spPr>
          <a:xfrm flipH="1">
            <a:off x="3534084" y="4439866"/>
            <a:ext cx="217324" cy="500446"/>
          </a:xfrm>
          <a:prstGeom prst="arc">
            <a:avLst>
              <a:gd name="adj1" fmla="val 12740548"/>
              <a:gd name="adj2" fmla="val 21581835"/>
            </a:avLst>
          </a:prstGeom>
          <a:ln w="28575">
            <a:solidFill>
              <a:srgbClr val="EC4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02915D77-03C0-A19E-9463-BD42FC78B289}"/>
              </a:ext>
            </a:extLst>
          </p:cNvPr>
          <p:cNvSpPr/>
          <p:nvPr/>
        </p:nvSpPr>
        <p:spPr>
          <a:xfrm flipH="1">
            <a:off x="3781217" y="4416876"/>
            <a:ext cx="217324" cy="500446"/>
          </a:xfrm>
          <a:prstGeom prst="arc">
            <a:avLst>
              <a:gd name="adj1" fmla="val 12740548"/>
              <a:gd name="adj2" fmla="val 21581835"/>
            </a:avLst>
          </a:prstGeom>
          <a:ln w="28575">
            <a:solidFill>
              <a:srgbClr val="EC4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1F79C58C-B809-04CB-5B7C-F4472E58A25D}"/>
              </a:ext>
            </a:extLst>
          </p:cNvPr>
          <p:cNvSpPr txBox="1"/>
          <p:nvPr/>
        </p:nvSpPr>
        <p:spPr>
          <a:xfrm>
            <a:off x="3074499" y="5923896"/>
            <a:ext cx="1208088" cy="424732"/>
          </a:xfrm>
          <a:prstGeom prst="rect">
            <a:avLst/>
          </a:prstGeom>
          <a:noFill/>
        </p:spPr>
        <p:txBody>
          <a:bodyPr wrap="none" rtlCol="0">
            <a:spAutoFit/>
          </a:bodyPr>
          <a:lstStyle/>
          <a:p>
            <a:pPr>
              <a:lnSpc>
                <a:spcPct val="90000"/>
              </a:lnSpc>
            </a:pPr>
            <a:r>
              <a:rPr lang="vi-VN" sz="2400" dirty="0"/>
              <a:t>Hình vẽ</a:t>
            </a:r>
            <a:endParaRPr lang="en-US" sz="2400" dirty="0"/>
          </a:p>
        </p:txBody>
      </p:sp>
    </p:spTree>
    <p:extLst>
      <p:ext uri="{BB962C8B-B14F-4D97-AF65-F5344CB8AC3E}">
        <p14:creationId xmlns:p14="http://schemas.microsoft.com/office/powerpoint/2010/main" val="3604903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1)">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arn(inVertical)">
                                      <p:cBhvr>
                                        <p:cTn id="69" dur="500"/>
                                        <p:tgtEl>
                                          <p:spTgt spid="5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0-#ppt_w/2"/>
                                          </p:val>
                                        </p:tav>
                                        <p:tav tm="100000">
                                          <p:val>
                                            <p:strVal val="#ppt_x"/>
                                          </p:val>
                                        </p:tav>
                                      </p:tavLst>
                                    </p:anim>
                                    <p:anim calcmode="lin" valueType="num">
                                      <p:cBhvr additive="base">
                                        <p:cTn id="7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9"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0-#ppt_w/2"/>
                                          </p:val>
                                        </p:tav>
                                        <p:tav tm="100000">
                                          <p:val>
                                            <p:strVal val="#ppt_x"/>
                                          </p:val>
                                        </p:tav>
                                      </p:tavLst>
                                    </p:anim>
                                    <p:anim calcmode="lin" valueType="num">
                                      <p:cBhvr additive="base">
                                        <p:cTn id="10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12"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0-#ppt_w/2"/>
                                          </p:val>
                                        </p:tav>
                                        <p:tav tm="100000">
                                          <p:val>
                                            <p:strVal val="#ppt_x"/>
                                          </p:val>
                                        </p:tav>
                                      </p:tavLst>
                                    </p:anim>
                                    <p:anim calcmode="lin" valueType="num">
                                      <p:cBhvr additive="base">
                                        <p:cTn id="1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wipe(down)">
                                      <p:cBhvr>
                                        <p:cTn id="120" dur="500"/>
                                        <p:tgtEl>
                                          <p:spTgt spid="3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wipe(down)">
                                      <p:cBhvr>
                                        <p:cTn id="125" dur="500"/>
                                        <p:tgtEl>
                                          <p:spTgt spid="42"/>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1000"/>
                                        <p:tgtEl>
                                          <p:spTgt spid="35"/>
                                        </p:tgtEl>
                                      </p:cBhvr>
                                    </p:animEffect>
                                    <p:anim calcmode="lin" valueType="num">
                                      <p:cBhvr>
                                        <p:cTn id="131" dur="1000" fill="hold"/>
                                        <p:tgtEl>
                                          <p:spTgt spid="35"/>
                                        </p:tgtEl>
                                        <p:attrNameLst>
                                          <p:attrName>ppt_x</p:attrName>
                                        </p:attrNameLst>
                                      </p:cBhvr>
                                      <p:tavLst>
                                        <p:tav tm="0">
                                          <p:val>
                                            <p:strVal val="#ppt_x"/>
                                          </p:val>
                                        </p:tav>
                                        <p:tav tm="100000">
                                          <p:val>
                                            <p:strVal val="#ppt_x"/>
                                          </p:val>
                                        </p:tav>
                                      </p:tavLst>
                                    </p:anim>
                                    <p:anim calcmode="lin" valueType="num">
                                      <p:cBhvr>
                                        <p:cTn id="1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grpId="0" nodeType="click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1000" fill="hold"/>
                                        <p:tgtEl>
                                          <p:spTgt spid="43"/>
                                        </p:tgtEl>
                                        <p:attrNameLst>
                                          <p:attrName>ppt_w</p:attrName>
                                        </p:attrNameLst>
                                      </p:cBhvr>
                                      <p:tavLst>
                                        <p:tav tm="0">
                                          <p:val>
                                            <p:fltVal val="0"/>
                                          </p:val>
                                        </p:tav>
                                        <p:tav tm="100000">
                                          <p:val>
                                            <p:strVal val="#ppt_w"/>
                                          </p:val>
                                        </p:tav>
                                      </p:tavLst>
                                    </p:anim>
                                    <p:anim calcmode="lin" valueType="num">
                                      <p:cBhvr>
                                        <p:cTn id="138" dur="1000" fill="hold"/>
                                        <p:tgtEl>
                                          <p:spTgt spid="43"/>
                                        </p:tgtEl>
                                        <p:attrNameLst>
                                          <p:attrName>ppt_h</p:attrName>
                                        </p:attrNameLst>
                                      </p:cBhvr>
                                      <p:tavLst>
                                        <p:tav tm="0">
                                          <p:val>
                                            <p:fltVal val="0"/>
                                          </p:val>
                                        </p:tav>
                                        <p:tav tm="100000">
                                          <p:val>
                                            <p:strVal val="#ppt_h"/>
                                          </p:val>
                                        </p:tav>
                                      </p:tavLst>
                                    </p:anim>
                                    <p:anim calcmode="lin" valueType="num">
                                      <p:cBhvr>
                                        <p:cTn id="139" dur="1000" fill="hold"/>
                                        <p:tgtEl>
                                          <p:spTgt spid="43"/>
                                        </p:tgtEl>
                                        <p:attrNameLst>
                                          <p:attrName>style.rotation</p:attrName>
                                        </p:attrNameLst>
                                      </p:cBhvr>
                                      <p:tavLst>
                                        <p:tav tm="0">
                                          <p:val>
                                            <p:fltVal val="90"/>
                                          </p:val>
                                        </p:tav>
                                        <p:tav tm="100000">
                                          <p:val>
                                            <p:fltVal val="0"/>
                                          </p:val>
                                        </p:tav>
                                      </p:tavLst>
                                    </p:anim>
                                    <p:animEffect transition="in" filter="fade">
                                      <p:cBhvr>
                                        <p:cTn id="140" dur="1000"/>
                                        <p:tgtEl>
                                          <p:spTgt spid="43"/>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animBg="1"/>
      <p:bldP spid="34" grpId="0"/>
      <p:bldP spid="35" grpId="0"/>
      <p:bldP spid="36" grpId="0"/>
      <p:bldP spid="37" grpId="0"/>
      <p:bldP spid="38" grpId="0"/>
      <p:bldP spid="39" grpId="0"/>
      <p:bldP spid="40" grpId="0"/>
      <p:bldP spid="42" grpId="0" animBg="1"/>
      <p:bldP spid="43" grpId="0" animBg="1"/>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601200" cy="685800"/>
          </a:xfrm>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344698" y="838200"/>
            <a:ext cx="10287000" cy="5181600"/>
          </a:xfrm>
          <a:ln w="28575">
            <a:solidFill>
              <a:srgbClr val="00B050"/>
            </a:solidFill>
          </a:ln>
        </p:spPr>
        <p:txBody>
          <a:bodyPr>
            <a:normAutofit/>
          </a:bodyPr>
          <a:lstStyle/>
          <a:p>
            <a:r>
              <a:rPr lang="vi-VN" dirty="0"/>
              <a:t>Trong hiện tượng phản xạ ánh sáng người ta quy ước:</a:t>
            </a:r>
          </a:p>
          <a:p>
            <a:pPr marL="342900" indent="-342900">
              <a:buFontTx/>
              <a:buChar char="-"/>
            </a:pPr>
            <a:r>
              <a:rPr lang="vi-VN" dirty="0"/>
              <a:t>(G): mặt phản xạ.</a:t>
            </a:r>
          </a:p>
          <a:p>
            <a:pPr marL="342900" indent="-342900">
              <a:buFontTx/>
              <a:buChar char="-"/>
            </a:pPr>
            <a:r>
              <a:rPr lang="vi-VN" dirty="0"/>
              <a:t>(SI): tia sáng chiếu vào (G) ((tia sáng tới)).</a:t>
            </a:r>
          </a:p>
          <a:p>
            <a:pPr marL="342900" indent="-342900">
              <a:buFontTx/>
              <a:buChar char="-"/>
            </a:pPr>
            <a:r>
              <a:rPr lang="vi-VN" dirty="0"/>
              <a:t>(RI): tia sáng bị hắt trở lại ((tia sáng phản xạ)).</a:t>
            </a:r>
          </a:p>
          <a:p>
            <a:pPr marL="342900" indent="-342900">
              <a:buFontTx/>
              <a:buChar char="-"/>
            </a:pPr>
            <a:r>
              <a:rPr lang="vi-VN" dirty="0"/>
              <a:t>(I): giao điểm của tia sáng tới (G) ((điểm tới)).</a:t>
            </a:r>
          </a:p>
          <a:p>
            <a:pPr marL="342900" indent="-342900">
              <a:buFontTx/>
              <a:buChar char="-"/>
            </a:pPr>
            <a:r>
              <a:rPr lang="vi-VN" dirty="0"/>
              <a:t>(IN): đường thẳng vuông góc với (G) tại (I) ((Pháp tuyến)).</a:t>
            </a:r>
          </a:p>
          <a:p>
            <a:pPr marL="342900" indent="-342900">
              <a:buFontTx/>
              <a:buChar char="-"/>
            </a:pPr>
            <a:r>
              <a:rPr lang="vi-VN" dirty="0"/>
              <a:t>Mặt phẳng tới: mặt phẳng chứa (SI) và (IN) tại (I).</a:t>
            </a:r>
          </a:p>
          <a:p>
            <a:pPr marL="342900" indent="-342900">
              <a:buFontTx/>
              <a:buChar char="-"/>
            </a:pPr>
            <a:r>
              <a:rPr lang="vi-VN" dirty="0"/>
              <a:t>Góc tới (i): góc được tạo bởi (SI) và (IN) tại (I).</a:t>
            </a:r>
          </a:p>
          <a:p>
            <a:pPr marL="342900" indent="-342900">
              <a:buFontTx/>
              <a:buChar char="-"/>
            </a:pPr>
            <a:r>
              <a:rPr lang="vi-VN" dirty="0"/>
              <a:t>Góc phản xạ (i’): góc được tạo bởi (RI) và (IN) tại (I).</a:t>
            </a:r>
          </a:p>
        </p:txBody>
      </p:sp>
      <p:pic>
        <p:nvPicPr>
          <p:cNvPr id="4" name="Content Placeholder 3" descr="Pencil">
            <a:extLst>
              <a:ext uri="{FF2B5EF4-FFF2-40B4-BE49-F238E27FC236}">
                <a16:creationId xmlns:a16="http://schemas.microsoft.com/office/drawing/2014/main" id="{7A5B6F00-2650-29D9-4856-AAA9AC72C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1702" y="457200"/>
            <a:ext cx="1376400" cy="1376400"/>
          </a:xfrm>
          <a:prstGeom prst="rect">
            <a:avLst/>
          </a:prstGeom>
        </p:spPr>
      </p:pic>
    </p:spTree>
    <p:extLst>
      <p:ext uri="{BB962C8B-B14F-4D97-AF65-F5344CB8AC3E}">
        <p14:creationId xmlns:p14="http://schemas.microsoft.com/office/powerpoint/2010/main" val="3001257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heel(1)">
                                      <p:cBhvr>
                                        <p:cTn id="13" dur="2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1)">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heel(1)">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heel(1)">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heel(1)">
                                      <p:cBhvr>
                                        <p:cTn id="33" dur="2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heel(1)">
                                      <p:cBhvr>
                                        <p:cTn id="38" dur="20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heel(1)">
                                      <p:cBhvr>
                                        <p:cTn id="43" dur="20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wheel(1)">
                                      <p:cBhvr>
                                        <p:cTn id="48" dur="200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wheel(1)">
                                      <p:cBhvr>
                                        <p:cTn id="53" dur="2000"/>
                                        <p:tgtEl>
                                          <p:spTgt spid="5">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Effect transition="in" filter="wheel(1)">
                                      <p:cBhvr>
                                        <p:cTn id="58"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5CDE1A-CFE6-1D34-CBC8-018EB03A6A0A}"/>
              </a:ext>
            </a:extLst>
          </p:cNvPr>
          <p:cNvSpPr>
            <a:spLocks noGrp="1"/>
          </p:cNvSpPr>
          <p:nvPr>
            <p:ph type="title"/>
          </p:nvPr>
        </p:nvSpPr>
        <p:spPr/>
        <p:txBody>
          <a:bodyPr/>
          <a:lstStyle/>
          <a:p>
            <a:r>
              <a:rPr lang="vi-VN" dirty="0"/>
              <a:t>B. BÀI TẬP LUYỆN TẬP</a:t>
            </a:r>
            <a:endParaRPr lang="en-US" dirty="0"/>
          </a:p>
        </p:txBody>
      </p:sp>
      <p:sp>
        <p:nvSpPr>
          <p:cNvPr id="6" name="TextBox 5">
            <a:extLst>
              <a:ext uri="{FF2B5EF4-FFF2-40B4-BE49-F238E27FC236}">
                <a16:creationId xmlns:a16="http://schemas.microsoft.com/office/drawing/2014/main" id="{4EB435F7-200E-6213-292A-DF121A2F05C9}"/>
              </a:ext>
            </a:extLst>
          </p:cNvPr>
          <p:cNvSpPr txBox="1"/>
          <p:nvPr/>
        </p:nvSpPr>
        <p:spPr>
          <a:xfrm>
            <a:off x="227012" y="1981200"/>
            <a:ext cx="11506933" cy="1754326"/>
          </a:xfrm>
          <a:prstGeom prst="rect">
            <a:avLst/>
          </a:prstGeom>
          <a:solidFill>
            <a:schemeClr val="bg1"/>
          </a:solidFill>
        </p:spPr>
        <p:txBody>
          <a:bodyPr wrap="none" rtlCol="0">
            <a:spAutoFit/>
          </a:bodyPr>
          <a:lstStyle/>
          <a:p>
            <a:pPr>
              <a:lnSpc>
                <a:spcPct val="90000"/>
              </a:lnSpc>
            </a:pPr>
            <a:r>
              <a:rPr lang="vi-VN" sz="2400" b="1" dirty="0"/>
              <a:t>Câu 16.1 (SBT): Chỉ ra phát biểu sai.</a:t>
            </a:r>
          </a:p>
          <a:p>
            <a:pPr marL="342900" indent="-342900">
              <a:lnSpc>
                <a:spcPct val="90000"/>
              </a:lnSpc>
              <a:buAutoNum type="alphaUcPeriod"/>
            </a:pPr>
            <a:r>
              <a:rPr lang="vi-VN" sz="2400" b="1" dirty="0"/>
              <a:t>Ánh sáng bị hắt trở lại khi gặp mặt phân cách là hiện tượng phản xạ ánh sáng.</a:t>
            </a:r>
          </a:p>
          <a:p>
            <a:pPr marL="342900" indent="-342900">
              <a:lnSpc>
                <a:spcPct val="90000"/>
              </a:lnSpc>
              <a:buAutoNum type="alphaUcPeriod"/>
            </a:pPr>
            <a:r>
              <a:rPr lang="vi-VN" sz="2400" b="1" dirty="0"/>
              <a:t>Phản xạ ánh sáng chỉ xảy ra trên mặt gương.</a:t>
            </a:r>
          </a:p>
          <a:p>
            <a:pPr marL="342900" indent="-342900">
              <a:lnSpc>
                <a:spcPct val="90000"/>
              </a:lnSpc>
              <a:buAutoNum type="alphaUcPeriod"/>
            </a:pPr>
            <a:r>
              <a:rPr lang="vi-VN" sz="2400" b="1" dirty="0"/>
              <a:t>Tia sáng nằm trong mặt phẳng chứa tia sáng tới và pháp tuyến tại điểm tới.</a:t>
            </a:r>
          </a:p>
          <a:p>
            <a:pPr marL="342900" indent="-342900">
              <a:lnSpc>
                <a:spcPct val="90000"/>
              </a:lnSpc>
              <a:buAutoNum type="alphaUcPeriod"/>
            </a:pPr>
            <a:r>
              <a:rPr lang="vi-VN" sz="2400" b="1" dirty="0"/>
              <a:t>Góc phản xạ là góc tạo bởi tia sáng phản xạ và đường pháp tuyến tại điểm tới.</a:t>
            </a:r>
            <a:endParaRPr lang="en-US" sz="2400" b="1" dirty="0"/>
          </a:p>
        </p:txBody>
      </p:sp>
      <p:sp>
        <p:nvSpPr>
          <p:cNvPr id="8" name="Rectangle: Rounded Corners 7">
            <a:extLst>
              <a:ext uri="{FF2B5EF4-FFF2-40B4-BE49-F238E27FC236}">
                <a16:creationId xmlns:a16="http://schemas.microsoft.com/office/drawing/2014/main" id="{39D8E674-653C-324E-57A2-F8DAC961A8D0}"/>
              </a:ext>
            </a:extLst>
          </p:cNvPr>
          <p:cNvSpPr/>
          <p:nvPr/>
        </p:nvSpPr>
        <p:spPr>
          <a:xfrm>
            <a:off x="9675812" y="5715000"/>
            <a:ext cx="2209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ĐÁP ÁN</a:t>
            </a:r>
            <a:endParaRPr lang="en-US"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2948027-A95E-B81A-82F5-A92C51E98A52}"/>
              </a:ext>
            </a:extLst>
          </p:cNvPr>
          <p:cNvSpPr/>
          <p:nvPr/>
        </p:nvSpPr>
        <p:spPr>
          <a:xfrm>
            <a:off x="9757351" y="5828437"/>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effectLst>
                  <a:outerShdw blurRad="38100" dist="38100" dir="2700000" algn="tl">
                    <a:srgbClr val="000000">
                      <a:alpha val="43137"/>
                    </a:srgbClr>
                  </a:outerShdw>
                </a:effectLst>
              </a:rPr>
              <a:t>CÂU HỎI</a:t>
            </a:r>
            <a:endParaRPr lang="en-US" sz="2400" dirty="0">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606D9B71-193F-B1DC-C974-141A9B86CA53}"/>
              </a:ext>
            </a:extLst>
          </p:cNvPr>
          <p:cNvSpPr/>
          <p:nvPr/>
        </p:nvSpPr>
        <p:spPr>
          <a:xfrm>
            <a:off x="2211819" y="5070764"/>
            <a:ext cx="4953000" cy="99060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n w="0"/>
                <a:solidFill>
                  <a:schemeClr val="accent1"/>
                </a:solidFill>
                <a:effectLst>
                  <a:outerShdw blurRad="38100" dist="25400" dir="5400000" algn="ctr" rotWithShape="0">
                    <a:srgbClr val="6E747A">
                      <a:alpha val="43000"/>
                    </a:srgbClr>
                  </a:outerShdw>
                </a:effectLst>
              </a:rPr>
              <a:t>Đáp án đúng là B</a:t>
            </a:r>
            <a:endParaRPr lang="en-US" sz="2800" b="1" dirty="0">
              <a:ln w="0"/>
              <a:solidFill>
                <a:schemeClr val="accent1"/>
              </a:solidFill>
              <a:effectLst>
                <a:outerShdw blurRad="38100" dist="25400" dir="5400000" algn="ctr" rotWithShape="0">
                  <a:srgbClr val="6E747A">
                    <a:alpha val="43000"/>
                  </a:srgbClr>
                </a:outerShdw>
              </a:effectLst>
            </a:endParaRPr>
          </a:p>
        </p:txBody>
      </p:sp>
      <p:sp>
        <p:nvSpPr>
          <p:cNvPr id="11" name="Arrow: Right 10">
            <a:extLst>
              <a:ext uri="{FF2B5EF4-FFF2-40B4-BE49-F238E27FC236}">
                <a16:creationId xmlns:a16="http://schemas.microsoft.com/office/drawing/2014/main" id="{2BC639E8-E71C-4012-1269-14B627DF65B4}"/>
              </a:ext>
            </a:extLst>
          </p:cNvPr>
          <p:cNvSpPr/>
          <p:nvPr/>
        </p:nvSpPr>
        <p:spPr>
          <a:xfrm>
            <a:off x="9980613" y="5694218"/>
            <a:ext cx="1828800" cy="878038"/>
          </a:xfrm>
          <a:prstGeom prst="rightArrow">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vi-VN" sz="2400" b="1" dirty="0">
                <a:ln/>
                <a:solidFill>
                  <a:srgbClr val="0070C0"/>
                </a:solidFill>
                <a:effectLst>
                  <a:outerShdw blurRad="38100" dist="38100" dir="2700000" algn="tl">
                    <a:srgbClr val="000000">
                      <a:alpha val="43137"/>
                    </a:srgbClr>
                  </a:outerShdw>
                </a:effectLst>
              </a:rPr>
              <a:t>KẾT THÚC</a:t>
            </a:r>
            <a:endParaRPr lang="en-US" sz="2400" b="1" dirty="0">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84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iterate type="lt">
                                    <p:tmPct val="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6" presetClass="emph" presetSubtype="0" fill="hold" grpId="1" nodeType="clickEffect">
                                  <p:stCondLst>
                                    <p:cond delay="0"/>
                                  </p:stCondLst>
                                  <p:iterate type="lt">
                                    <p:tmPct val="10000"/>
                                  </p:iterate>
                                  <p:childTnLst>
                                    <p:animScale>
                                      <p:cBhvr>
                                        <p:cTn id="19" dur="250" autoRev="1" fill="hold">
                                          <p:stCondLst>
                                            <p:cond delay="0"/>
                                          </p:stCondLst>
                                        </p:cTn>
                                        <p:tgtEl>
                                          <p:spTgt spid="7"/>
                                        </p:tgtEl>
                                      </p:cBhvr>
                                      <p:to x="80000" y="100000"/>
                                    </p:animScale>
                                    <p:anim by="(#ppt_w*0.10)" calcmode="lin" valueType="num">
                                      <p:cBhvr>
                                        <p:cTn id="20" dur="250" autoRev="1" fill="hold">
                                          <p:stCondLst>
                                            <p:cond delay="0"/>
                                          </p:stCondLst>
                                        </p:cTn>
                                        <p:tgtEl>
                                          <p:spTgt spid="7"/>
                                        </p:tgtEl>
                                        <p:attrNameLst>
                                          <p:attrName>ppt_x</p:attrName>
                                        </p:attrNameLst>
                                      </p:cBhvr>
                                    </p:anim>
                                    <p:anim by="(-#ppt_w*0.10)" calcmode="lin" valueType="num">
                                      <p:cBhvr>
                                        <p:cTn id="21" dur="250" autoRev="1" fill="hold">
                                          <p:stCondLst>
                                            <p:cond delay="0"/>
                                          </p:stCondLst>
                                        </p:cTn>
                                        <p:tgtEl>
                                          <p:spTgt spid="7"/>
                                        </p:tgtEl>
                                        <p:attrNameLst>
                                          <p:attrName>ppt_y</p:attrName>
                                        </p:attrNameLst>
                                      </p:cBhvr>
                                    </p:anim>
                                    <p:animRot by="-480000">
                                      <p:cBhvr>
                                        <p:cTn id="22" dur="250" autoRev="1"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2" nodeType="clickEffect">
                                  <p:stCondLst>
                                    <p:cond delay="0"/>
                                  </p:stCondLst>
                                  <p:iterate type="lt">
                                    <p:tmPct val="0"/>
                                  </p:iterate>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8"/>
                                        </p:tgtEl>
                                        <p:attrNameLst>
                                          <p:attrName>r</p:attrName>
                                        </p:attrNameLst>
                                      </p:cBhvr>
                                    </p:animRot>
                                    <p:animRot by="-240000">
                                      <p:cBhvr>
                                        <p:cTn id="47" dur="200" fill="hold">
                                          <p:stCondLst>
                                            <p:cond delay="200"/>
                                          </p:stCondLst>
                                        </p:cTn>
                                        <p:tgtEl>
                                          <p:spTgt spid="8"/>
                                        </p:tgtEl>
                                        <p:attrNameLst>
                                          <p:attrName>r</p:attrName>
                                        </p:attrNameLst>
                                      </p:cBhvr>
                                    </p:animRot>
                                    <p:animRot by="240000">
                                      <p:cBhvr>
                                        <p:cTn id="48" dur="200" fill="hold">
                                          <p:stCondLst>
                                            <p:cond delay="400"/>
                                          </p:stCondLst>
                                        </p:cTn>
                                        <p:tgtEl>
                                          <p:spTgt spid="8"/>
                                        </p:tgtEl>
                                        <p:attrNameLst>
                                          <p:attrName>r</p:attrName>
                                        </p:attrNameLst>
                                      </p:cBhvr>
                                    </p:animRot>
                                    <p:animRot by="-240000">
                                      <p:cBhvr>
                                        <p:cTn id="49" dur="200" fill="hold">
                                          <p:stCondLst>
                                            <p:cond delay="600"/>
                                          </p:stCondLst>
                                        </p:cTn>
                                        <p:tgtEl>
                                          <p:spTgt spid="8"/>
                                        </p:tgtEl>
                                        <p:attrNameLst>
                                          <p:attrName>r</p:attrName>
                                        </p:attrNameLst>
                                      </p:cBhvr>
                                    </p:animRot>
                                    <p:animRot by="120000">
                                      <p:cBhvr>
                                        <p:cTn id="50" dur="200" fill="hold">
                                          <p:stCondLst>
                                            <p:cond delay="800"/>
                                          </p:stCondLst>
                                        </p:cTn>
                                        <p:tgtEl>
                                          <p:spTgt spid="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2" nodeType="clickEffect">
                                  <p:stCondLst>
                                    <p:cond delay="0"/>
                                  </p:stCondLst>
                                  <p:childTnLst>
                                    <p:animEffect transition="out" filter="fade">
                                      <p:cBhvr>
                                        <p:cTn id="61" dur="1000"/>
                                        <p:tgtEl>
                                          <p:spTgt spid="8"/>
                                        </p:tgtEl>
                                      </p:cBhvr>
                                    </p:animEffect>
                                    <p:anim calcmode="lin" valueType="num">
                                      <p:cBhvr>
                                        <p:cTn id="62" dur="1000"/>
                                        <p:tgtEl>
                                          <p:spTgt spid="8"/>
                                        </p:tgtEl>
                                        <p:attrNameLst>
                                          <p:attrName>ppt_x</p:attrName>
                                        </p:attrNameLst>
                                      </p:cBhvr>
                                      <p:tavLst>
                                        <p:tav tm="0">
                                          <p:val>
                                            <p:strVal val="ppt_x"/>
                                          </p:val>
                                        </p:tav>
                                        <p:tav tm="100000">
                                          <p:val>
                                            <p:strVal val="ppt_x"/>
                                          </p:val>
                                        </p:tav>
                                      </p:tavLst>
                                    </p:anim>
                                    <p:anim calcmode="lin" valueType="num">
                                      <p:cBhvr>
                                        <p:cTn id="63" dur="1000"/>
                                        <p:tgtEl>
                                          <p:spTgt spid="8"/>
                                        </p:tgtEl>
                                        <p:attrNameLst>
                                          <p:attrName>ppt_y</p:attrName>
                                        </p:attrNameLst>
                                      </p:cBhvr>
                                      <p:tavLst>
                                        <p:tav tm="0">
                                          <p:val>
                                            <p:strVal val="ppt_y"/>
                                          </p:val>
                                        </p:tav>
                                        <p:tav tm="100000">
                                          <p:val>
                                            <p:strVal val="ppt_y+.1"/>
                                          </p:val>
                                        </p:tav>
                                      </p:tavLst>
                                    </p:anim>
                                    <p:set>
                                      <p:cBhvr>
                                        <p:cTn id="64" dur="1" fill="hold">
                                          <p:stCondLst>
                                            <p:cond delay="9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iterate type="lt">
                                    <p:tmPct val="0"/>
                                  </p:iterate>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6" presetClass="emph" presetSubtype="0" fill="hold" grpId="1" nodeType="clickEffect">
                                  <p:stCondLst>
                                    <p:cond delay="0"/>
                                  </p:stCondLst>
                                  <p:iterate type="lt">
                                    <p:tmPct val="10000"/>
                                  </p:iterate>
                                  <p:childTnLst>
                                    <p:animScale>
                                      <p:cBhvr>
                                        <p:cTn id="75" dur="250" autoRev="1" fill="hold">
                                          <p:stCondLst>
                                            <p:cond delay="0"/>
                                          </p:stCondLst>
                                        </p:cTn>
                                        <p:tgtEl>
                                          <p:spTgt spid="11"/>
                                        </p:tgtEl>
                                      </p:cBhvr>
                                      <p:to x="80000" y="100000"/>
                                    </p:animScale>
                                    <p:anim by="(#ppt_w*0.10)" calcmode="lin" valueType="num">
                                      <p:cBhvr>
                                        <p:cTn id="76" dur="250" autoRev="1" fill="hold">
                                          <p:stCondLst>
                                            <p:cond delay="0"/>
                                          </p:stCondLst>
                                        </p:cTn>
                                        <p:tgtEl>
                                          <p:spTgt spid="11"/>
                                        </p:tgtEl>
                                        <p:attrNameLst>
                                          <p:attrName>ppt_x</p:attrName>
                                        </p:attrNameLst>
                                      </p:cBhvr>
                                    </p:anim>
                                    <p:anim by="(-#ppt_w*0.10)" calcmode="lin" valueType="num">
                                      <p:cBhvr>
                                        <p:cTn id="77" dur="250" autoRev="1" fill="hold">
                                          <p:stCondLst>
                                            <p:cond delay="0"/>
                                          </p:stCondLst>
                                        </p:cTn>
                                        <p:tgtEl>
                                          <p:spTgt spid="11"/>
                                        </p:tgtEl>
                                        <p:attrNameLst>
                                          <p:attrName>ppt_y</p:attrName>
                                        </p:attrNameLst>
                                      </p:cBhvr>
                                    </p:anim>
                                    <p:animRot by="-480000">
                                      <p:cBhvr>
                                        <p:cTn id="78" dur="2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8" grpId="1" animBg="1"/>
      <p:bldP spid="8" grpId="2" animBg="1"/>
      <p:bldP spid="7" grpId="0" animBg="1"/>
      <p:bldP spid="7" grpId="1" animBg="1"/>
      <p:bldP spid="7" grpId="2" animBg="1"/>
      <p:bldP spid="9"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78A53-B93C-EAF4-06DB-9A26236F98F3}"/>
              </a:ext>
            </a:extLst>
          </p:cNvPr>
          <p:cNvSpPr>
            <a:spLocks noGrp="1"/>
          </p:cNvSpPr>
          <p:nvPr>
            <p:ph type="title"/>
          </p:nvPr>
        </p:nvSpPr>
        <p:spPr/>
        <p:txBody>
          <a:bodyPr/>
          <a:lstStyle/>
          <a:p>
            <a:r>
              <a:rPr lang="vi-VN" dirty="0"/>
              <a:t>HẾT TIẾT 1</a:t>
            </a:r>
            <a:endParaRPr lang="en-US" dirty="0"/>
          </a:p>
        </p:txBody>
      </p:sp>
    </p:spTree>
    <p:extLst>
      <p:ext uri="{BB962C8B-B14F-4D97-AF65-F5344CB8AC3E}">
        <p14:creationId xmlns:p14="http://schemas.microsoft.com/office/powerpoint/2010/main" val="21852260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vi-VN" b="1" dirty="0">
                <a:effectLst>
                  <a:outerShdw blurRad="38100" dist="38100" dir="2700000" algn="tl">
                    <a:srgbClr val="000000">
                      <a:alpha val="43137"/>
                    </a:srgbClr>
                  </a:outerShdw>
                </a:effectLst>
              </a:rPr>
              <a:t>Mục tiêu	</a:t>
            </a:r>
            <a:endParaRPr lang="en-US" b="1" dirty="0">
              <a:effectLst>
                <a:outerShdw blurRad="38100" dist="38100" dir="2700000" algn="tl">
                  <a:srgbClr val="000000">
                    <a:alpha val="43137"/>
                  </a:srgbClr>
                </a:outerShdw>
              </a:effectLst>
            </a:endParaRPr>
          </a:p>
        </p:txBody>
      </p:sp>
      <p:sp>
        <p:nvSpPr>
          <p:cNvPr id="14" name="Content Placeholder 13"/>
          <p:cNvSpPr>
            <a:spLocks noGrp="1"/>
          </p:cNvSpPr>
          <p:nvPr>
            <p:ph idx="1"/>
          </p:nvPr>
        </p:nvSpPr>
        <p:spPr/>
        <p:txBody>
          <a:bodyPr/>
          <a:lstStyle/>
          <a:p>
            <a:pPr>
              <a:buFont typeface="Wingdings" panose="05000000000000000000" pitchFamily="2" charset="2"/>
              <a:buChar char="ü"/>
            </a:pPr>
            <a:r>
              <a:rPr lang="vi-VN" b="1" dirty="0"/>
              <a:t>Vẽ được hình biểu diễn và nêu được các khái niệm: tia sáng tới, tia sáng phản xạ, pháp tuyến, góc tới, góc phản xạ, mặt phẳng tới.</a:t>
            </a:r>
          </a:p>
          <a:p>
            <a:pPr>
              <a:buFont typeface="Wingdings" panose="05000000000000000000" pitchFamily="2" charset="2"/>
              <a:buChar char="ü"/>
            </a:pPr>
            <a:r>
              <a:rPr lang="vi-VN" b="1" dirty="0"/>
              <a:t>Thực hiện được các thí nghiệm rút ra định luật và phát biểu được nội dung định luật phản xạ ánh sáng.</a:t>
            </a:r>
          </a:p>
          <a:p>
            <a:pPr>
              <a:buFont typeface="Wingdings" panose="05000000000000000000" pitchFamily="2" charset="2"/>
              <a:buChar char="ü"/>
            </a:pPr>
            <a:r>
              <a:rPr lang="vi-VN" b="1" dirty="0"/>
              <a:t>Phân biệt được phản xạ và phản xạ khuếch tán.</a:t>
            </a:r>
            <a:endParaRPr lang="en-US" b="1" dirty="0"/>
          </a:p>
        </p:txBody>
      </p:sp>
    </p:spTree>
    <p:extLst>
      <p:ext uri="{BB962C8B-B14F-4D97-AF65-F5344CB8AC3E}">
        <p14:creationId xmlns:p14="http://schemas.microsoft.com/office/powerpoint/2010/main" val="12708215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80">
                                          <p:stCondLst>
                                            <p:cond delay="0"/>
                                          </p:stCondLst>
                                        </p:cTn>
                                        <p:tgtEl>
                                          <p:spTgt spid="14">
                                            <p:txEl>
                                              <p:pRg st="0" end="0"/>
                                            </p:txEl>
                                          </p:spTgt>
                                        </p:tgtEl>
                                      </p:cBhvr>
                                    </p:animEffect>
                                    <p:anim calcmode="lin" valueType="num">
                                      <p:cBhvr>
                                        <p:cTn id="16"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xEl>
                                              <p:pRg st="0" end="0"/>
                                            </p:txEl>
                                          </p:spTgt>
                                        </p:tgtEl>
                                      </p:cBhvr>
                                      <p:to x="100000" y="60000"/>
                                    </p:animScale>
                                    <p:animScale>
                                      <p:cBhvr>
                                        <p:cTn id="22" dur="166" decel="50000">
                                          <p:stCondLst>
                                            <p:cond delay="676"/>
                                          </p:stCondLst>
                                        </p:cTn>
                                        <p:tgtEl>
                                          <p:spTgt spid="14">
                                            <p:txEl>
                                              <p:pRg st="0" end="0"/>
                                            </p:txEl>
                                          </p:spTgt>
                                        </p:tgtEl>
                                      </p:cBhvr>
                                      <p:to x="100000" y="100000"/>
                                    </p:animScale>
                                    <p:animScale>
                                      <p:cBhvr>
                                        <p:cTn id="23" dur="26">
                                          <p:stCondLst>
                                            <p:cond delay="1312"/>
                                          </p:stCondLst>
                                        </p:cTn>
                                        <p:tgtEl>
                                          <p:spTgt spid="14">
                                            <p:txEl>
                                              <p:pRg st="0" end="0"/>
                                            </p:txEl>
                                          </p:spTgt>
                                        </p:tgtEl>
                                      </p:cBhvr>
                                      <p:to x="100000" y="80000"/>
                                    </p:animScale>
                                    <p:animScale>
                                      <p:cBhvr>
                                        <p:cTn id="24" dur="166" decel="50000">
                                          <p:stCondLst>
                                            <p:cond delay="1338"/>
                                          </p:stCondLst>
                                        </p:cTn>
                                        <p:tgtEl>
                                          <p:spTgt spid="14">
                                            <p:txEl>
                                              <p:pRg st="0" end="0"/>
                                            </p:txEl>
                                          </p:spTgt>
                                        </p:tgtEl>
                                      </p:cBhvr>
                                      <p:to x="100000" y="100000"/>
                                    </p:animScale>
                                    <p:animScale>
                                      <p:cBhvr>
                                        <p:cTn id="25" dur="26">
                                          <p:stCondLst>
                                            <p:cond delay="1642"/>
                                          </p:stCondLst>
                                        </p:cTn>
                                        <p:tgtEl>
                                          <p:spTgt spid="14">
                                            <p:txEl>
                                              <p:pRg st="0" end="0"/>
                                            </p:txEl>
                                          </p:spTgt>
                                        </p:tgtEl>
                                      </p:cBhvr>
                                      <p:to x="100000" y="90000"/>
                                    </p:animScale>
                                    <p:animScale>
                                      <p:cBhvr>
                                        <p:cTn id="26" dur="166" decel="50000">
                                          <p:stCondLst>
                                            <p:cond delay="1668"/>
                                          </p:stCondLst>
                                        </p:cTn>
                                        <p:tgtEl>
                                          <p:spTgt spid="14">
                                            <p:txEl>
                                              <p:pRg st="0" end="0"/>
                                            </p:txEl>
                                          </p:spTgt>
                                        </p:tgtEl>
                                      </p:cBhvr>
                                      <p:to x="100000" y="100000"/>
                                    </p:animScale>
                                    <p:animScale>
                                      <p:cBhvr>
                                        <p:cTn id="27" dur="26">
                                          <p:stCondLst>
                                            <p:cond delay="1808"/>
                                          </p:stCondLst>
                                        </p:cTn>
                                        <p:tgtEl>
                                          <p:spTgt spid="14">
                                            <p:txEl>
                                              <p:pRg st="0" end="0"/>
                                            </p:txEl>
                                          </p:spTgt>
                                        </p:tgtEl>
                                      </p:cBhvr>
                                      <p:to x="100000" y="95000"/>
                                    </p:animScale>
                                    <p:animScale>
                                      <p:cBhvr>
                                        <p:cTn id="28" dur="166" decel="50000">
                                          <p:stCondLst>
                                            <p:cond delay="1834"/>
                                          </p:stCondLst>
                                        </p:cTn>
                                        <p:tgtEl>
                                          <p:spTgt spid="14">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wipe(down)">
                                      <p:cBhvr>
                                        <p:cTn id="33" dur="580">
                                          <p:stCondLst>
                                            <p:cond delay="0"/>
                                          </p:stCondLst>
                                        </p:cTn>
                                        <p:tgtEl>
                                          <p:spTgt spid="14">
                                            <p:txEl>
                                              <p:pRg st="1" end="1"/>
                                            </p:txEl>
                                          </p:spTgt>
                                        </p:tgtEl>
                                      </p:cBhvr>
                                    </p:animEffect>
                                    <p:anim calcmode="lin" valueType="num">
                                      <p:cBhvr>
                                        <p:cTn id="34"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xEl>
                                              <p:pRg st="1" end="1"/>
                                            </p:txEl>
                                          </p:spTgt>
                                        </p:tgtEl>
                                      </p:cBhvr>
                                      <p:to x="100000" y="60000"/>
                                    </p:animScale>
                                    <p:animScale>
                                      <p:cBhvr>
                                        <p:cTn id="40" dur="166" decel="50000">
                                          <p:stCondLst>
                                            <p:cond delay="676"/>
                                          </p:stCondLst>
                                        </p:cTn>
                                        <p:tgtEl>
                                          <p:spTgt spid="14">
                                            <p:txEl>
                                              <p:pRg st="1" end="1"/>
                                            </p:txEl>
                                          </p:spTgt>
                                        </p:tgtEl>
                                      </p:cBhvr>
                                      <p:to x="100000" y="100000"/>
                                    </p:animScale>
                                    <p:animScale>
                                      <p:cBhvr>
                                        <p:cTn id="41" dur="26">
                                          <p:stCondLst>
                                            <p:cond delay="1312"/>
                                          </p:stCondLst>
                                        </p:cTn>
                                        <p:tgtEl>
                                          <p:spTgt spid="14">
                                            <p:txEl>
                                              <p:pRg st="1" end="1"/>
                                            </p:txEl>
                                          </p:spTgt>
                                        </p:tgtEl>
                                      </p:cBhvr>
                                      <p:to x="100000" y="80000"/>
                                    </p:animScale>
                                    <p:animScale>
                                      <p:cBhvr>
                                        <p:cTn id="42" dur="166" decel="50000">
                                          <p:stCondLst>
                                            <p:cond delay="1338"/>
                                          </p:stCondLst>
                                        </p:cTn>
                                        <p:tgtEl>
                                          <p:spTgt spid="14">
                                            <p:txEl>
                                              <p:pRg st="1" end="1"/>
                                            </p:txEl>
                                          </p:spTgt>
                                        </p:tgtEl>
                                      </p:cBhvr>
                                      <p:to x="100000" y="100000"/>
                                    </p:animScale>
                                    <p:animScale>
                                      <p:cBhvr>
                                        <p:cTn id="43" dur="26">
                                          <p:stCondLst>
                                            <p:cond delay="1642"/>
                                          </p:stCondLst>
                                        </p:cTn>
                                        <p:tgtEl>
                                          <p:spTgt spid="14">
                                            <p:txEl>
                                              <p:pRg st="1" end="1"/>
                                            </p:txEl>
                                          </p:spTgt>
                                        </p:tgtEl>
                                      </p:cBhvr>
                                      <p:to x="100000" y="90000"/>
                                    </p:animScale>
                                    <p:animScale>
                                      <p:cBhvr>
                                        <p:cTn id="44" dur="166" decel="50000">
                                          <p:stCondLst>
                                            <p:cond delay="1668"/>
                                          </p:stCondLst>
                                        </p:cTn>
                                        <p:tgtEl>
                                          <p:spTgt spid="14">
                                            <p:txEl>
                                              <p:pRg st="1" end="1"/>
                                            </p:txEl>
                                          </p:spTgt>
                                        </p:tgtEl>
                                      </p:cBhvr>
                                      <p:to x="100000" y="100000"/>
                                    </p:animScale>
                                    <p:animScale>
                                      <p:cBhvr>
                                        <p:cTn id="45" dur="26">
                                          <p:stCondLst>
                                            <p:cond delay="1808"/>
                                          </p:stCondLst>
                                        </p:cTn>
                                        <p:tgtEl>
                                          <p:spTgt spid="14">
                                            <p:txEl>
                                              <p:pRg st="1" end="1"/>
                                            </p:txEl>
                                          </p:spTgt>
                                        </p:tgtEl>
                                      </p:cBhvr>
                                      <p:to x="100000" y="95000"/>
                                    </p:animScale>
                                    <p:animScale>
                                      <p:cBhvr>
                                        <p:cTn id="46" dur="166" decel="50000">
                                          <p:stCondLst>
                                            <p:cond delay="1834"/>
                                          </p:stCondLst>
                                        </p:cTn>
                                        <p:tgtEl>
                                          <p:spTgt spid="14">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Effect transition="in" filter="wipe(down)">
                                      <p:cBhvr>
                                        <p:cTn id="51" dur="580">
                                          <p:stCondLst>
                                            <p:cond delay="0"/>
                                          </p:stCondLst>
                                        </p:cTn>
                                        <p:tgtEl>
                                          <p:spTgt spid="14">
                                            <p:txEl>
                                              <p:pRg st="2" end="2"/>
                                            </p:txEl>
                                          </p:spTgt>
                                        </p:tgtEl>
                                      </p:cBhvr>
                                    </p:animEffect>
                                    <p:anim calcmode="lin" valueType="num">
                                      <p:cBhvr>
                                        <p:cTn id="52"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xEl>
                                              <p:pRg st="2" end="2"/>
                                            </p:txEl>
                                          </p:spTgt>
                                        </p:tgtEl>
                                      </p:cBhvr>
                                      <p:to x="100000" y="60000"/>
                                    </p:animScale>
                                    <p:animScale>
                                      <p:cBhvr>
                                        <p:cTn id="58" dur="166" decel="50000">
                                          <p:stCondLst>
                                            <p:cond delay="676"/>
                                          </p:stCondLst>
                                        </p:cTn>
                                        <p:tgtEl>
                                          <p:spTgt spid="14">
                                            <p:txEl>
                                              <p:pRg st="2" end="2"/>
                                            </p:txEl>
                                          </p:spTgt>
                                        </p:tgtEl>
                                      </p:cBhvr>
                                      <p:to x="100000" y="100000"/>
                                    </p:animScale>
                                    <p:animScale>
                                      <p:cBhvr>
                                        <p:cTn id="59" dur="26">
                                          <p:stCondLst>
                                            <p:cond delay="1312"/>
                                          </p:stCondLst>
                                        </p:cTn>
                                        <p:tgtEl>
                                          <p:spTgt spid="14">
                                            <p:txEl>
                                              <p:pRg st="2" end="2"/>
                                            </p:txEl>
                                          </p:spTgt>
                                        </p:tgtEl>
                                      </p:cBhvr>
                                      <p:to x="100000" y="80000"/>
                                    </p:animScale>
                                    <p:animScale>
                                      <p:cBhvr>
                                        <p:cTn id="60" dur="166" decel="50000">
                                          <p:stCondLst>
                                            <p:cond delay="1338"/>
                                          </p:stCondLst>
                                        </p:cTn>
                                        <p:tgtEl>
                                          <p:spTgt spid="14">
                                            <p:txEl>
                                              <p:pRg st="2" end="2"/>
                                            </p:txEl>
                                          </p:spTgt>
                                        </p:tgtEl>
                                      </p:cBhvr>
                                      <p:to x="100000" y="100000"/>
                                    </p:animScale>
                                    <p:animScale>
                                      <p:cBhvr>
                                        <p:cTn id="61" dur="26">
                                          <p:stCondLst>
                                            <p:cond delay="1642"/>
                                          </p:stCondLst>
                                        </p:cTn>
                                        <p:tgtEl>
                                          <p:spTgt spid="14">
                                            <p:txEl>
                                              <p:pRg st="2" end="2"/>
                                            </p:txEl>
                                          </p:spTgt>
                                        </p:tgtEl>
                                      </p:cBhvr>
                                      <p:to x="100000" y="90000"/>
                                    </p:animScale>
                                    <p:animScale>
                                      <p:cBhvr>
                                        <p:cTn id="62" dur="166" decel="50000">
                                          <p:stCondLst>
                                            <p:cond delay="1668"/>
                                          </p:stCondLst>
                                        </p:cTn>
                                        <p:tgtEl>
                                          <p:spTgt spid="14">
                                            <p:txEl>
                                              <p:pRg st="2" end="2"/>
                                            </p:txEl>
                                          </p:spTgt>
                                        </p:tgtEl>
                                      </p:cBhvr>
                                      <p:to x="100000" y="100000"/>
                                    </p:animScale>
                                    <p:animScale>
                                      <p:cBhvr>
                                        <p:cTn id="63" dur="26">
                                          <p:stCondLst>
                                            <p:cond delay="1808"/>
                                          </p:stCondLst>
                                        </p:cTn>
                                        <p:tgtEl>
                                          <p:spTgt spid="14">
                                            <p:txEl>
                                              <p:pRg st="2" end="2"/>
                                            </p:txEl>
                                          </p:spTgt>
                                        </p:tgtEl>
                                      </p:cBhvr>
                                      <p:to x="100000" y="95000"/>
                                    </p:animScale>
                                    <p:animScale>
                                      <p:cBhvr>
                                        <p:cTn id="64" dur="166" decel="50000">
                                          <p:stCondLst>
                                            <p:cond delay="1834"/>
                                          </p:stCondLst>
                                        </p:cTn>
                                        <p:tgtEl>
                                          <p:spTgt spid="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1686-66C4-AE22-046D-FA9E4776926D}"/>
              </a:ext>
            </a:extLst>
          </p:cNvPr>
          <p:cNvPicPr>
            <a:picLocks noChangeAspect="1"/>
          </p:cNvPicPr>
          <p:nvPr/>
        </p:nvPicPr>
        <p:blipFill rotWithShape="1">
          <a:blip r:embed="rId2">
            <a:extLst>
              <a:ext uri="{28A0092B-C50C-407E-A947-70E740481C1C}">
                <a14:useLocalDpi xmlns:a14="http://schemas.microsoft.com/office/drawing/2010/main" val="0"/>
              </a:ext>
            </a:extLst>
          </a:blip>
          <a:srcRect r="51688"/>
          <a:stretch/>
        </p:blipFill>
        <p:spPr>
          <a:xfrm>
            <a:off x="227012" y="152400"/>
            <a:ext cx="7038977" cy="4495800"/>
          </a:xfrm>
          <a:prstGeom prst="rect">
            <a:avLst/>
          </a:prstGeom>
        </p:spPr>
      </p:pic>
      <p:pic>
        <p:nvPicPr>
          <p:cNvPr id="7" name="Picture 6">
            <a:extLst>
              <a:ext uri="{FF2B5EF4-FFF2-40B4-BE49-F238E27FC236}">
                <a16:creationId xmlns:a16="http://schemas.microsoft.com/office/drawing/2014/main" id="{2A599799-4DCD-A774-20EA-A8988A934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589" y="4778714"/>
            <a:ext cx="4876800" cy="2072359"/>
          </a:xfrm>
          <a:prstGeom prst="rect">
            <a:avLst/>
          </a:prstGeom>
        </p:spPr>
      </p:pic>
      <p:pic>
        <p:nvPicPr>
          <p:cNvPr id="8" name="Picture 7">
            <a:extLst>
              <a:ext uri="{FF2B5EF4-FFF2-40B4-BE49-F238E27FC236}">
                <a16:creationId xmlns:a16="http://schemas.microsoft.com/office/drawing/2014/main" id="{3C6C2E22-BBD4-F4CC-E075-9B96D64A1C5E}"/>
              </a:ext>
            </a:extLst>
          </p:cNvPr>
          <p:cNvPicPr>
            <a:picLocks noChangeAspect="1"/>
          </p:cNvPicPr>
          <p:nvPr/>
        </p:nvPicPr>
        <p:blipFill>
          <a:blip r:embed="rId4"/>
          <a:stretch>
            <a:fillRect/>
          </a:stretch>
        </p:blipFill>
        <p:spPr>
          <a:xfrm>
            <a:off x="10583998" y="131618"/>
            <a:ext cx="1377815" cy="1377815"/>
          </a:xfrm>
          <a:prstGeom prst="rect">
            <a:avLst/>
          </a:prstGeom>
        </p:spPr>
      </p:pic>
    </p:spTree>
    <p:extLst>
      <p:ext uri="{BB962C8B-B14F-4D97-AF65-F5344CB8AC3E}">
        <p14:creationId xmlns:p14="http://schemas.microsoft.com/office/powerpoint/2010/main" val="14323955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78D14-92A1-72D3-47B4-69F8FA3BAF1D}"/>
              </a:ext>
            </a:extLst>
          </p:cNvPr>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7" name="Text Placeholder 6">
            <a:extLst>
              <a:ext uri="{FF2B5EF4-FFF2-40B4-BE49-F238E27FC236}">
                <a16:creationId xmlns:a16="http://schemas.microsoft.com/office/drawing/2014/main" id="{7C558FC1-05C4-C655-EB8F-080FF9D8219E}"/>
              </a:ext>
            </a:extLst>
          </p:cNvPr>
          <p:cNvSpPr>
            <a:spLocks noGrp="1"/>
          </p:cNvSpPr>
          <p:nvPr>
            <p:ph type="body" idx="1"/>
          </p:nvPr>
        </p:nvSpPr>
        <p:spPr/>
        <p:txBody>
          <a:bodyPr/>
          <a:lstStyle/>
          <a:p>
            <a:r>
              <a:rPr lang="vi-VN" dirty="0"/>
              <a:t>Trang 78-79 sgk</a:t>
            </a:r>
            <a:endParaRPr lang="en-US"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lstStyle/>
          <a:p>
            <a:r>
              <a:rPr lang="vi-VN" b="1" dirty="0"/>
              <a:t>Khi chiếu một chùm sáng vào gương thì chùm sáng bị hắt trở lại theo hướng khác. Hiện tượng đó gọi là phản xạ ánh sáng.</a:t>
            </a:r>
          </a:p>
          <a:p>
            <a:r>
              <a:rPr lang="vi-VN" b="1" dirty="0"/>
              <a:t>Hiện tượng này còn xảy ra với các bề mặt khác</a:t>
            </a:r>
            <a:endParaRPr lang="en-US" b="1" dirty="0"/>
          </a:p>
        </p:txBody>
      </p:sp>
      <p:sp>
        <p:nvSpPr>
          <p:cNvPr id="7" name="Speech Bubble: Rectangle with Corners Rounded 6">
            <a:extLst>
              <a:ext uri="{FF2B5EF4-FFF2-40B4-BE49-F238E27FC236}">
                <a16:creationId xmlns:a16="http://schemas.microsoft.com/office/drawing/2014/main" id="{6267ABE8-4F34-6FE6-5F2B-4ACB12ADE8F2}"/>
              </a:ext>
            </a:extLst>
          </p:cNvPr>
          <p:cNvSpPr/>
          <p:nvPr/>
        </p:nvSpPr>
        <p:spPr>
          <a:xfrm>
            <a:off x="7999412" y="1676400"/>
            <a:ext cx="3962400" cy="2514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Đọc nội dung bên hoặc sách giáo khoa hãy cho biết phản xạ ánh sáng là gì?</a:t>
            </a:r>
            <a:endParaRPr lang="en-US" sz="2400" dirty="0"/>
          </a:p>
        </p:txBody>
      </p:sp>
      <p:pic>
        <p:nvPicPr>
          <p:cNvPr id="3" name="Picture 2">
            <a:extLst>
              <a:ext uri="{FF2B5EF4-FFF2-40B4-BE49-F238E27FC236}">
                <a16:creationId xmlns:a16="http://schemas.microsoft.com/office/drawing/2014/main" id="{08E431A7-7492-B029-CDF5-1AAB7C49726A}"/>
              </a:ext>
            </a:extLst>
          </p:cNvPr>
          <p:cNvPicPr>
            <a:picLocks noChangeAspect="1"/>
          </p:cNvPicPr>
          <p:nvPr/>
        </p:nvPicPr>
        <p:blipFill>
          <a:blip r:embed="rId2"/>
          <a:stretch>
            <a:fillRect/>
          </a:stretch>
        </p:blipFill>
        <p:spPr>
          <a:xfrm>
            <a:off x="7107452" y="1676400"/>
            <a:ext cx="914479" cy="914479"/>
          </a:xfrm>
          <a:prstGeom prst="rect">
            <a:avLst/>
          </a:prstGeom>
        </p:spPr>
      </p:pic>
    </p:spTree>
    <p:extLst>
      <p:ext uri="{BB962C8B-B14F-4D97-AF65-F5344CB8AC3E}">
        <p14:creationId xmlns:p14="http://schemas.microsoft.com/office/powerpoint/2010/main" val="40994108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out)">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ox(out)">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lstStyle/>
          <a:p>
            <a:r>
              <a:rPr lang="vi-VN" b="1" dirty="0">
                <a:highlight>
                  <a:srgbClr val="FFFF00"/>
                </a:highlight>
              </a:rPr>
              <a:t>Khi chiếu một chùm sáng vào gương thì chùm sáng bị hắt trở lại theo hướng khác. </a:t>
            </a:r>
            <a:r>
              <a:rPr lang="vi-VN" b="1" dirty="0"/>
              <a:t>Hiện tượng đó gọi là phản xạ ánh sáng.</a:t>
            </a:r>
          </a:p>
          <a:p>
            <a:r>
              <a:rPr lang="vi-VN" b="1" dirty="0"/>
              <a:t>Hiện tượng này còn xảy ra với các bề mặt khác</a:t>
            </a:r>
            <a:endParaRPr lang="en-US" b="1" dirty="0"/>
          </a:p>
        </p:txBody>
      </p:sp>
      <p:pic>
        <p:nvPicPr>
          <p:cNvPr id="3" name="Picture 2">
            <a:extLst>
              <a:ext uri="{FF2B5EF4-FFF2-40B4-BE49-F238E27FC236}">
                <a16:creationId xmlns:a16="http://schemas.microsoft.com/office/drawing/2014/main" id="{2D6CFCF5-3FEC-33D1-A883-D823259EE74D}"/>
              </a:ext>
            </a:extLst>
          </p:cNvPr>
          <p:cNvPicPr>
            <a:picLocks noChangeAspect="1"/>
          </p:cNvPicPr>
          <p:nvPr/>
        </p:nvPicPr>
        <p:blipFill>
          <a:blip r:embed="rId2"/>
          <a:stretch>
            <a:fillRect/>
          </a:stretch>
        </p:blipFill>
        <p:spPr>
          <a:xfrm>
            <a:off x="19194" y="1219200"/>
            <a:ext cx="1377815" cy="1377815"/>
          </a:xfrm>
          <a:prstGeom prst="rect">
            <a:avLst/>
          </a:prstGeom>
        </p:spPr>
      </p:pic>
    </p:spTree>
    <p:extLst>
      <p:ext uri="{BB962C8B-B14F-4D97-AF65-F5344CB8AC3E}">
        <p14:creationId xmlns:p14="http://schemas.microsoft.com/office/powerpoint/2010/main" val="579423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lstStyle/>
          <a:p>
            <a:r>
              <a:rPr lang="vi-VN" b="1" dirty="0"/>
              <a:t>Khi chiếu một chùm sáng vào gương thì chùm sáng bị hắt trở lại theo hướng khác. Hiện tượng đó gọi là phản xạ ánh sáng.</a:t>
            </a:r>
          </a:p>
          <a:p>
            <a:r>
              <a:rPr lang="vi-VN" b="1" dirty="0"/>
              <a:t>Hiện tượng này còn xảy ra với các bề mặt khác</a:t>
            </a:r>
            <a:endParaRPr lang="en-US" b="1" dirty="0"/>
          </a:p>
        </p:txBody>
      </p:sp>
      <p:sp>
        <p:nvSpPr>
          <p:cNvPr id="7" name="Speech Bubble: Rectangle with Corners Rounded 6">
            <a:extLst>
              <a:ext uri="{FF2B5EF4-FFF2-40B4-BE49-F238E27FC236}">
                <a16:creationId xmlns:a16="http://schemas.microsoft.com/office/drawing/2014/main" id="{6267ABE8-4F34-6FE6-5F2B-4ACB12ADE8F2}"/>
              </a:ext>
            </a:extLst>
          </p:cNvPr>
          <p:cNvSpPr/>
          <p:nvPr/>
        </p:nvSpPr>
        <p:spPr>
          <a:xfrm>
            <a:off x="7999412" y="1676400"/>
            <a:ext cx="3962400" cy="2514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Đọc nội dung bên hoặc sách giáo khoa hãy cho biết thêm ví dụ về hiện tượng phản xạ ánh sáng?</a:t>
            </a:r>
            <a:endParaRPr lang="en-US" sz="2400" dirty="0"/>
          </a:p>
        </p:txBody>
      </p:sp>
      <p:pic>
        <p:nvPicPr>
          <p:cNvPr id="8" name="Picture 7">
            <a:extLst>
              <a:ext uri="{FF2B5EF4-FFF2-40B4-BE49-F238E27FC236}">
                <a16:creationId xmlns:a16="http://schemas.microsoft.com/office/drawing/2014/main" id="{3BE02468-BA7F-3A48-0536-25D7D9C8DF3F}"/>
              </a:ext>
            </a:extLst>
          </p:cNvPr>
          <p:cNvPicPr>
            <a:picLocks noChangeAspect="1"/>
          </p:cNvPicPr>
          <p:nvPr/>
        </p:nvPicPr>
        <p:blipFill>
          <a:blip r:embed="rId2"/>
          <a:stretch>
            <a:fillRect/>
          </a:stretch>
        </p:blipFill>
        <p:spPr>
          <a:xfrm>
            <a:off x="11293540" y="761921"/>
            <a:ext cx="914479" cy="914479"/>
          </a:xfrm>
          <a:prstGeom prst="rect">
            <a:avLst/>
          </a:prstGeom>
        </p:spPr>
      </p:pic>
    </p:spTree>
    <p:extLst>
      <p:ext uri="{BB962C8B-B14F-4D97-AF65-F5344CB8AC3E}">
        <p14:creationId xmlns:p14="http://schemas.microsoft.com/office/powerpoint/2010/main" val="323130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751012" y="1676400"/>
            <a:ext cx="4700016" cy="4495800"/>
          </a:xfrm>
        </p:spPr>
        <p:txBody>
          <a:bodyPr>
            <a:normAutofit/>
          </a:bodyPr>
          <a:lstStyle/>
          <a:p>
            <a:r>
              <a:rPr lang="vi-VN" b="1" dirty="0"/>
              <a:t>Khi chiếu một chùm sáng vào gương thì chùm sáng bị hắt trở lại theo hướng khác. Hiện tượng đó gọi là phản xạ ánh sáng.</a:t>
            </a:r>
          </a:p>
          <a:p>
            <a:r>
              <a:rPr lang="vi-VN" b="1" dirty="0"/>
              <a:t>Hiện tượng này còn xảy ra với các bề mặt khác</a:t>
            </a:r>
          </a:p>
          <a:p>
            <a:r>
              <a:rPr lang="vi-VN" b="1" dirty="0"/>
              <a:t>Một số ví dụ như:</a:t>
            </a:r>
          </a:p>
          <a:p>
            <a:pPr marL="342900" indent="-342900">
              <a:buFontTx/>
              <a:buChar char="-"/>
            </a:pPr>
            <a:r>
              <a:rPr lang="vi-VN" b="1" dirty="0"/>
              <a:t>Bề mặt kính nhẵn bóng;</a:t>
            </a:r>
          </a:p>
          <a:p>
            <a:pPr marL="342900" indent="-342900">
              <a:buFontTx/>
              <a:buChar char="-"/>
            </a:pPr>
            <a:r>
              <a:rPr lang="vi-VN" b="1" dirty="0"/>
              <a:t>Mặt nước ...</a:t>
            </a:r>
            <a:endParaRPr lang="en-US" b="1" dirty="0"/>
          </a:p>
        </p:txBody>
      </p:sp>
      <p:pic>
        <p:nvPicPr>
          <p:cNvPr id="3" name="Picture 2">
            <a:extLst>
              <a:ext uri="{FF2B5EF4-FFF2-40B4-BE49-F238E27FC236}">
                <a16:creationId xmlns:a16="http://schemas.microsoft.com/office/drawing/2014/main" id="{58DF5046-6CA1-4035-26C4-F13B31A944BC}"/>
              </a:ext>
            </a:extLst>
          </p:cNvPr>
          <p:cNvPicPr>
            <a:picLocks noChangeAspect="1"/>
          </p:cNvPicPr>
          <p:nvPr/>
        </p:nvPicPr>
        <p:blipFill>
          <a:blip r:embed="rId2"/>
          <a:stretch>
            <a:fillRect/>
          </a:stretch>
        </p:blipFill>
        <p:spPr>
          <a:xfrm>
            <a:off x="604904" y="1371600"/>
            <a:ext cx="1377815" cy="1377815"/>
          </a:xfrm>
          <a:prstGeom prst="rect">
            <a:avLst/>
          </a:prstGeom>
        </p:spPr>
      </p:pic>
    </p:spTree>
    <p:extLst>
      <p:ext uri="{BB962C8B-B14F-4D97-AF65-F5344CB8AC3E}">
        <p14:creationId xmlns:p14="http://schemas.microsoft.com/office/powerpoint/2010/main" val="1134739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heel(1)">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heel(1)">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heel(1)">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heel(1)">
                                      <p:cBhvr>
                                        <p:cTn id="29" dur="20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heel(1)">
                                      <p:cBhvr>
                                        <p:cTn id="3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rPr>
              <a:t>I. Hiện tượng phản xạ ánh sáng</a:t>
            </a:r>
            <a:endParaRPr lang="en-US" b="1" dirty="0">
              <a:effectLst>
                <a:outerShdw blurRad="38100" dist="38100" dir="2700000" algn="tl">
                  <a:srgbClr val="000000">
                    <a:alpha val="43137"/>
                  </a:srgbClr>
                </a:outerShdw>
              </a:effectLst>
            </a:endParaRPr>
          </a:p>
        </p:txBody>
      </p:sp>
      <p:sp>
        <p:nvSpPr>
          <p:cNvPr id="23" name="Rectangle: Rounded Corners 22">
            <a:extLst>
              <a:ext uri="{FF2B5EF4-FFF2-40B4-BE49-F238E27FC236}">
                <a16:creationId xmlns:a16="http://schemas.microsoft.com/office/drawing/2014/main" id="{91319E40-D4F1-66DC-C674-A4F45B10E85C}"/>
              </a:ext>
            </a:extLst>
          </p:cNvPr>
          <p:cNvSpPr/>
          <p:nvPr/>
        </p:nvSpPr>
        <p:spPr>
          <a:xfrm>
            <a:off x="1065212" y="1780309"/>
            <a:ext cx="8229600" cy="2410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500" dirty="0">
                <a:solidFill>
                  <a:srgbClr val="FF0000"/>
                </a:solidFill>
                <a:latin typeface="Times New Roman" panose="02020603050405020304" pitchFamily="18" charset="0"/>
                <a:cs typeface="Times New Roman" panose="02020603050405020304" pitchFamily="18" charset="0"/>
              </a:rPr>
              <a:t>Khi chiếu một chùm sáng vào bề mặt nhẵn bóng (gương, kính) thì chùm sáng bị hắt trở lại theo hướng khác. Hiện tượng đó gọi là phản xạ ánh sáng.</a:t>
            </a:r>
          </a:p>
        </p:txBody>
      </p:sp>
      <p:pic>
        <p:nvPicPr>
          <p:cNvPr id="22" name="Picture 21">
            <a:extLst>
              <a:ext uri="{FF2B5EF4-FFF2-40B4-BE49-F238E27FC236}">
                <a16:creationId xmlns:a16="http://schemas.microsoft.com/office/drawing/2014/main" id="{491F98F2-46B4-9582-530B-1E04C5C5EB23}"/>
              </a:ext>
            </a:extLst>
          </p:cNvPr>
          <p:cNvPicPr>
            <a:picLocks noChangeAspect="1"/>
          </p:cNvPicPr>
          <p:nvPr/>
        </p:nvPicPr>
        <p:blipFill>
          <a:blip r:embed="rId2"/>
          <a:stretch>
            <a:fillRect/>
          </a:stretch>
        </p:blipFill>
        <p:spPr>
          <a:xfrm>
            <a:off x="420377" y="1132609"/>
            <a:ext cx="1289669" cy="1295400"/>
          </a:xfrm>
          <a:prstGeom prst="rect">
            <a:avLst/>
          </a:prstGeom>
        </p:spPr>
      </p:pic>
    </p:spTree>
    <p:extLst>
      <p:ext uri="{BB962C8B-B14F-4D97-AF65-F5344CB8AC3E}">
        <p14:creationId xmlns:p14="http://schemas.microsoft.com/office/powerpoint/2010/main" val="1896629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140</TotalTime>
  <Words>795</Words>
  <Application>Microsoft Office PowerPoint</Application>
  <PresentationFormat>Custom</PresentationFormat>
  <Paragraphs>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Euphemia</vt:lpstr>
      <vt:lpstr>Times New Roman</vt:lpstr>
      <vt:lpstr>Wingdings</vt:lpstr>
      <vt:lpstr>Serenity 16x9</vt:lpstr>
      <vt:lpstr>Bài 16. Sự phản xạ ánh sáng</vt:lpstr>
      <vt:lpstr>Mục tiêu </vt:lpstr>
      <vt:lpstr>PowerPoint Presentation</vt:lpstr>
      <vt:lpstr>I. HIỆN TƯỢNG PHẢN XẠ ÁNH SÁNG</vt:lpstr>
      <vt:lpstr>I. Hiện tượng phản xạ ánh sáng</vt:lpstr>
      <vt:lpstr>I. Hiện tượng phản xạ ánh sáng</vt:lpstr>
      <vt:lpstr>I. Hiện tượng phản xạ ánh sáng</vt:lpstr>
      <vt:lpstr>I. Hiện tượng phản xạ ánh sáng</vt:lpstr>
      <vt:lpstr>I. Hiện tượng phản xạ ánh sáng</vt:lpstr>
      <vt:lpstr>I. Hiện tượng phản xạ ánh sáng</vt:lpstr>
      <vt:lpstr>I. Hiện tượng phản xạ ánh sáng</vt:lpstr>
      <vt:lpstr>I. Hiện tượng phản xạ ánh sáng</vt:lpstr>
      <vt:lpstr>B. BÀI TẬP LUYỆN TẬP</vt:lpstr>
      <vt:lpstr>HẾT TIẾT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Sự phản xạ ánh sáng</dc:title>
  <dc:creator>nguyenquang19062010@gmail.com</dc:creator>
  <cp:lastModifiedBy>nguyenquang19062010@gmail.com</cp:lastModifiedBy>
  <cp:revision>1</cp:revision>
  <dcterms:created xsi:type="dcterms:W3CDTF">2023-03-21T10:05:26Z</dcterms:created>
  <dcterms:modified xsi:type="dcterms:W3CDTF">2023-03-21T12:26:02Z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