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77" r:id="rId2"/>
    <p:sldId id="292" r:id="rId3"/>
    <p:sldId id="275" r:id="rId4"/>
    <p:sldId id="293" r:id="rId5"/>
    <p:sldId id="366" r:id="rId6"/>
    <p:sldId id="367" r:id="rId7"/>
    <p:sldId id="369" r:id="rId8"/>
    <p:sldId id="368" r:id="rId9"/>
    <p:sldId id="370" r:id="rId10"/>
    <p:sldId id="371" r:id="rId11"/>
    <p:sldId id="372" r:id="rId12"/>
    <p:sldId id="373" r:id="rId13"/>
    <p:sldId id="374" r:id="rId14"/>
    <p:sldId id="375" r:id="rId15"/>
    <p:sldId id="376" r:id="rId16"/>
    <p:sldId id="3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F3"/>
    <a:srgbClr val="EA1D18"/>
    <a:srgbClr val="E1F2FA"/>
    <a:srgbClr val="FEC407"/>
    <a:srgbClr val="FDC308"/>
    <a:srgbClr val="E4B3CC"/>
    <a:srgbClr val="168836"/>
    <a:srgbClr val="C43D70"/>
    <a:srgbClr val="F37121"/>
    <a:srgbClr val="DFB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1056" y="228"/>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5/20/2022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5/20/2022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1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91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87" y="0"/>
            <a:ext cx="9144000" cy="7162801"/>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2" name="Picture 1"/>
          <p:cNvPicPr>
            <a:picLocks noChangeAspect="1"/>
          </p:cNvPicPr>
          <p:nvPr/>
        </p:nvPicPr>
        <p:blipFill>
          <a:blip r:embed="rId4"/>
          <a:stretch>
            <a:fillRect/>
          </a:stretch>
        </p:blipFill>
        <p:spPr>
          <a:xfrm>
            <a:off x="-228600" y="-304801"/>
            <a:ext cx="9169179" cy="7187807"/>
          </a:xfrm>
          <a:prstGeom prst="rect">
            <a:avLst/>
          </a:prstGeom>
        </p:spPr>
      </p:pic>
      <p:sp>
        <p:nvSpPr>
          <p:cNvPr id="4" name="TextBox 3"/>
          <p:cNvSpPr txBox="1"/>
          <p:nvPr/>
        </p:nvSpPr>
        <p:spPr>
          <a:xfrm>
            <a:off x="1752600" y="533400"/>
            <a:ext cx="6274594" cy="1938992"/>
          </a:xfrm>
          <a:prstGeom prst="rect">
            <a:avLst/>
          </a:prstGeom>
          <a:noFill/>
        </p:spPr>
        <p:txBody>
          <a:bodyPr wrap="square" rtlCol="0">
            <a:spAutoFit/>
          </a:bodyPr>
          <a:lstStyle/>
          <a:p>
            <a:pPr algn="ctr"/>
            <a:r>
              <a:rPr lang="en-US" sz="6000" dirty="0" smtClean="0">
                <a:solidFill>
                  <a:srgbClr val="00B0F0"/>
                </a:solidFill>
                <a:latin typeface="Times New Roman" panose="02020603050405020304" pitchFamily="18" charset="0"/>
                <a:cs typeface="Times New Roman" panose="02020603050405020304" pitchFamily="18" charset="0"/>
              </a:rPr>
              <a:t>BÀI 13: BẾP HỒNG NGOẠI</a:t>
            </a:r>
            <a:endParaRPr lang="en-US" sz="6000" dirty="0">
              <a:solidFill>
                <a:srgbClr val="00B0F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381000" y="942218"/>
            <a:ext cx="1615580" cy="1481456"/>
          </a:xfrm>
          <a:prstGeom prst="rect">
            <a:avLst/>
          </a:prstGeom>
        </p:spPr>
      </p:pic>
      <p:pic>
        <p:nvPicPr>
          <p:cNvPr id="17" name="Picture 16"/>
          <p:cNvPicPr>
            <a:picLocks noChangeAspect="1"/>
          </p:cNvPicPr>
          <p:nvPr/>
        </p:nvPicPr>
        <p:blipFill>
          <a:blip r:embed="rId5"/>
          <a:stretch>
            <a:fillRect/>
          </a:stretch>
        </p:blipFill>
        <p:spPr>
          <a:xfrm>
            <a:off x="7175736" y="638562"/>
            <a:ext cx="1615580" cy="1481456"/>
          </a:xfrm>
          <a:prstGeom prst="rect">
            <a:avLst/>
          </a:prstGeom>
        </p:spPr>
      </p:pic>
    </p:spTree>
    <p:extLst>
      <p:ext uri="{BB962C8B-B14F-4D97-AF65-F5344CB8AC3E}">
        <p14:creationId xmlns:p14="http://schemas.microsoft.com/office/powerpoint/2010/main" val="383361117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458" name="Picture 27" descr="b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1350171"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7084"/>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5984"/>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762000" y="1184374"/>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B050"/>
                </a:solidFill>
                <a:cs typeface="Times New Roman" panose="02020603050405020304" pitchFamily="18" charset="0"/>
              </a:rPr>
              <a:t>Một</a:t>
            </a:r>
            <a:r>
              <a:rPr lang="en-US" sz="2800" dirty="0" smtClean="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số</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lưu</a:t>
            </a:r>
            <a:r>
              <a:rPr lang="en-US" sz="2800" dirty="0">
                <a:solidFill>
                  <a:srgbClr val="00B050"/>
                </a:solidFill>
                <a:cs typeface="Times New Roman" panose="02020603050405020304" pitchFamily="18" charset="0"/>
              </a:rPr>
              <a:t> ý </a:t>
            </a:r>
            <a:r>
              <a:rPr lang="en-US" sz="2800" dirty="0" err="1">
                <a:solidFill>
                  <a:srgbClr val="00B050"/>
                </a:solidFill>
                <a:cs typeface="Times New Roman" panose="02020603050405020304" pitchFamily="18" charset="0"/>
              </a:rPr>
              <a:t>khi</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sử</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dụng</a:t>
            </a:r>
            <a:endParaRPr lang="en-US" sz="2800" dirty="0">
              <a:solidFill>
                <a:srgbClr val="00B050"/>
              </a:solidFill>
              <a:cs typeface="Times New Roman" panose="02020603050405020304" pitchFamily="18" charset="0"/>
            </a:endParaRPr>
          </a:p>
        </p:txBody>
      </p:sp>
      <p:sp>
        <p:nvSpPr>
          <p:cNvPr id="9" name="Rectangle 1"/>
          <p:cNvSpPr>
            <a:spLocks noChangeArrowheads="1"/>
          </p:cNvSpPr>
          <p:nvPr/>
        </p:nvSpPr>
        <p:spPr bwMode="auto">
          <a:xfrm>
            <a:off x="551657" y="1757561"/>
            <a:ext cx="449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70C0"/>
                </a:solidFill>
                <a:cs typeface="Times New Roman" panose="02020603050405020304" pitchFamily="18" charset="0"/>
              </a:rPr>
              <a:t>Đặt</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bếp</a:t>
            </a:r>
            <a:r>
              <a:rPr lang="en-US" sz="2800" dirty="0">
                <a:solidFill>
                  <a:srgbClr val="0070C0"/>
                </a:solidFill>
                <a:cs typeface="Times New Roman" panose="02020603050405020304" pitchFamily="18" charset="0"/>
              </a:rPr>
              <a:t> ở </a:t>
            </a:r>
            <a:r>
              <a:rPr lang="en-US" sz="2800" dirty="0" err="1">
                <a:solidFill>
                  <a:srgbClr val="0070C0"/>
                </a:solidFill>
                <a:cs typeface="Times New Roman" panose="02020603050405020304" pitchFamily="18" charset="0"/>
              </a:rPr>
              <a:t>nơi</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khô</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ráo</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thoáng</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mát</a:t>
            </a:r>
            <a:endParaRPr lang="en-US" sz="2800" dirty="0">
              <a:solidFill>
                <a:srgbClr val="0070C0"/>
              </a:solidFill>
              <a:cs typeface="Times New Roman" panose="02020603050405020304" pitchFamily="18" charset="0"/>
            </a:endParaRPr>
          </a:p>
        </p:txBody>
      </p:sp>
      <p:sp>
        <p:nvSpPr>
          <p:cNvPr id="10" name="Rectangle 1"/>
          <p:cNvSpPr>
            <a:spLocks noChangeArrowheads="1"/>
          </p:cNvSpPr>
          <p:nvPr/>
        </p:nvSpPr>
        <p:spPr bwMode="auto">
          <a:xfrm>
            <a:off x="598489" y="2870289"/>
            <a:ext cx="449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70C0"/>
                </a:solidFill>
                <a:cs typeface="Times New Roman" panose="02020603050405020304" pitchFamily="18" charset="0"/>
              </a:rPr>
              <a:t>Không</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đ</a:t>
            </a:r>
            <a:r>
              <a:rPr lang="en-US" sz="2800" dirty="0" err="1" smtClean="0">
                <a:solidFill>
                  <a:srgbClr val="0070C0"/>
                </a:solidFill>
                <a:cs typeface="Times New Roman" panose="02020603050405020304" pitchFamily="18" charset="0"/>
              </a:rPr>
              <a:t>ược</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chạm</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tay</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trên</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bề</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mặt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bếp</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khi</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đang</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nấu</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hoặc</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vừa</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nấu</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xong</a:t>
            </a:r>
            <a:r>
              <a:rPr lang="en-US" sz="2800" dirty="0">
                <a:solidFill>
                  <a:srgbClr val="0070C0"/>
                </a:solidFill>
                <a:cs typeface="Times New Roman" panose="02020603050405020304" pitchFamily="18" charset="0"/>
              </a:rPr>
              <a:t> </a:t>
            </a:r>
          </a:p>
        </p:txBody>
      </p:sp>
      <p:sp>
        <p:nvSpPr>
          <p:cNvPr id="11" name="Rectangle 1"/>
          <p:cNvSpPr>
            <a:spLocks noChangeArrowheads="1"/>
          </p:cNvSpPr>
          <p:nvPr/>
        </p:nvSpPr>
        <p:spPr bwMode="auto">
          <a:xfrm>
            <a:off x="432126" y="4725481"/>
            <a:ext cx="449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a:solidFill>
                  <a:srgbClr val="0070C0"/>
                </a:solidFill>
                <a:cs typeface="Times New Roman" panose="02020603050405020304" pitchFamily="18" charset="0"/>
              </a:rPr>
              <a:t>Khi</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vệ</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sinh</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mặt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bếp</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cần</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sử</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dụng</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phần</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mềm</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và</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chất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tẩy</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rửa</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phù</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hợp</a:t>
            </a:r>
            <a:r>
              <a:rPr lang="en-US" sz="2800" dirty="0">
                <a:solidFill>
                  <a:srgbClr val="0070C0"/>
                </a:solidFill>
                <a:cs typeface="Times New Roman" panose="02020603050405020304" pitchFamily="18" charset="0"/>
              </a:rPr>
              <a:t> </a:t>
            </a:r>
          </a:p>
        </p:txBody>
      </p:sp>
      <p:pic>
        <p:nvPicPr>
          <p:cNvPr id="58370" name="Picture 2" descr="bếp hồng ngoại tự tắt , nguyên nhân và cách khắc phụ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4633" y="2069306"/>
            <a:ext cx="4448968" cy="417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689996"/>
      </p:ext>
    </p:extLst>
  </p:cSld>
  <p:clrMapOvr>
    <a:overrideClrMapping bg1="lt1" tx1="dk1" bg2="lt2" tx2="dk2" accent1="accent1" accent2="accent2" accent3="accent3" accent4="accent4" accent5="accent5" accent6="accent6" hlink="hlink" folHlink="folHlink"/>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33010" y="629215"/>
            <a:ext cx="6577589" cy="1384995"/>
          </a:xfrm>
          <a:prstGeom prst="rect">
            <a:avLst/>
          </a:prstGeom>
        </p:spPr>
        <p:txBody>
          <a:bodyPr wrap="square">
            <a:spAutoFit/>
          </a:bodyPr>
          <a:lstStyle/>
          <a:p>
            <a:pPr>
              <a:spcBef>
                <a:spcPct val="50000"/>
              </a:spcBef>
            </a:pPr>
            <a:r>
              <a:rPr lang="vi-VN" sz="2800" dirty="0">
                <a:solidFill>
                  <a:srgbClr val="00B050"/>
                </a:solidFill>
                <a:latin typeface="Times New Roman" panose="02020603050405020304" pitchFamily="18" charset="0"/>
              </a:rPr>
              <a:t>  Khi sử dụng bếp hồng ngoại, để tiết kiệm điện năng  có thể tắt bếp trước  vài phút và sử dụng nhiệt dư ở bếp để tiếp tục đun nấu</a:t>
            </a:r>
            <a:endParaRPr lang="en-US" sz="2800" dirty="0">
              <a:solidFill>
                <a:srgbClr val="00B050"/>
              </a:solidFill>
              <a:latin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2133600" y="2229504"/>
            <a:ext cx="4876800" cy="3906390"/>
          </a:xfrm>
          <a:prstGeom prst="rect">
            <a:avLst/>
          </a:prstGeom>
        </p:spPr>
      </p:pic>
      <p:pic>
        <p:nvPicPr>
          <p:cNvPr id="10" name="Picture 9"/>
          <p:cNvPicPr>
            <a:picLocks noChangeAspect="1"/>
          </p:cNvPicPr>
          <p:nvPr/>
        </p:nvPicPr>
        <p:blipFill>
          <a:blip r:embed="rId3"/>
          <a:stretch>
            <a:fillRect/>
          </a:stretch>
        </p:blipFill>
        <p:spPr>
          <a:xfrm>
            <a:off x="8482300" y="71438"/>
            <a:ext cx="609600" cy="609600"/>
          </a:xfrm>
          <a:prstGeom prst="rect">
            <a:avLst/>
          </a:prstGeom>
        </p:spPr>
      </p:pic>
    </p:spTree>
    <p:extLst>
      <p:ext uri="{BB962C8B-B14F-4D97-AF65-F5344CB8AC3E}">
        <p14:creationId xmlns:p14="http://schemas.microsoft.com/office/powerpoint/2010/main" val="572083449"/>
      </p:ext>
    </p:extLst>
  </p:cSld>
  <p:clrMapOvr>
    <a:masterClrMapping/>
  </p:clrMapOvr>
  <p:transition spd="slow" advClick="0">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0" y="11113"/>
            <a:ext cx="8812213" cy="6858000"/>
          </a:xfrm>
          <a:prstGeom prst="rect">
            <a:avLst/>
          </a:prstGeom>
          <a:solidFill>
            <a:schemeClr val="tx2">
              <a:lumMod val="60000"/>
              <a:lumOff val="40000"/>
            </a:schemeClr>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defRPr/>
            </a:pPr>
            <a:endParaRPr lang="vi-VN" altLang="en-US" sz="1800">
              <a:latin typeface="Times New Roman" panose="02020603050405020304" pitchFamily="18" charset="0"/>
            </a:endParaRPr>
          </a:p>
        </p:txBody>
      </p:sp>
      <p:sp>
        <p:nvSpPr>
          <p:cNvPr id="77829" name="Text Box 5"/>
          <p:cNvSpPr txBox="1">
            <a:spLocks noChangeArrowheads="1"/>
          </p:cNvSpPr>
          <p:nvPr/>
        </p:nvSpPr>
        <p:spPr bwMode="auto">
          <a:xfrm>
            <a:off x="3962400" y="1087438"/>
            <a:ext cx="4648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Char char="l"/>
            </a:pPr>
            <a:r>
              <a:rPr lang="vi-VN" sz="2800" dirty="0" smtClean="0">
                <a:solidFill>
                  <a:schemeClr val="bg1"/>
                </a:solidFill>
                <a:latin typeface="+mj-lt"/>
              </a:rPr>
              <a:t>Kỹ sư  điện là người tốt nghiệp chuyên ngành điện tại Trường đại học. </a:t>
            </a:r>
            <a:r>
              <a:rPr lang="en-US" sz="2800" dirty="0" smtClean="0">
                <a:solidFill>
                  <a:schemeClr val="bg1"/>
                </a:solidFill>
                <a:latin typeface="+mj-lt"/>
              </a:rPr>
              <a:t>C</a:t>
            </a:r>
            <a:r>
              <a:rPr lang="vi-VN" sz="2800" dirty="0" smtClean="0">
                <a:solidFill>
                  <a:schemeClr val="bg1"/>
                </a:solidFill>
                <a:latin typeface="+mj-lt"/>
              </a:rPr>
              <a:t>ông việc chính của người kỹ sư điện là xây dựng, thiết kế thử nghiệm giám sát và phát triển các hệ thống điện</a:t>
            </a:r>
            <a:endParaRPr lang="en-US" altLang="en-US" sz="2800" dirty="0">
              <a:solidFill>
                <a:schemeClr val="bg1"/>
              </a:solidFill>
              <a:latin typeface="+mj-lt"/>
            </a:endParaRPr>
          </a:p>
        </p:txBody>
      </p:sp>
      <p:sp>
        <p:nvSpPr>
          <p:cNvPr id="5"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2533" name="Picture 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7650"/>
            <a:ext cx="8667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3"/>
          <p:cNvSpPr txBox="1">
            <a:spLocks/>
          </p:cNvSpPr>
          <p:nvPr/>
        </p:nvSpPr>
        <p:spPr bwMode="auto">
          <a:xfrm>
            <a:off x="2293938" y="409575"/>
            <a:ext cx="3709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08ABE6"/>
                </a:solidFill>
                <a:latin typeface="#9Slide04 AdrianeSwash" panose="02000504060000090004" pitchFamily="2" charset="-93"/>
              </a:rPr>
              <a:t>Kết nối nghề nghiệp</a:t>
            </a:r>
          </a:p>
        </p:txBody>
      </p:sp>
      <p:pic>
        <p:nvPicPr>
          <p:cNvPr id="4" name="Picture 3"/>
          <p:cNvPicPr>
            <a:picLocks noChangeAspect="1"/>
          </p:cNvPicPr>
          <p:nvPr/>
        </p:nvPicPr>
        <p:blipFill>
          <a:blip r:embed="rId3"/>
          <a:stretch>
            <a:fillRect/>
          </a:stretch>
        </p:blipFill>
        <p:spPr>
          <a:xfrm>
            <a:off x="796708" y="1243878"/>
            <a:ext cx="2724150" cy="3885406"/>
          </a:xfrm>
          <a:prstGeom prst="rect">
            <a:avLst/>
          </a:prstGeom>
        </p:spPr>
      </p:pic>
    </p:spTree>
    <p:extLst>
      <p:ext uri="{BB962C8B-B14F-4D97-AF65-F5344CB8AC3E}">
        <p14:creationId xmlns:p14="http://schemas.microsoft.com/office/powerpoint/2010/main" val="1656242358"/>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829">
                                            <p:txEl>
                                              <p:pRg st="0" end="0"/>
                                            </p:txEl>
                                          </p:spTgt>
                                        </p:tgtEl>
                                        <p:attrNameLst>
                                          <p:attrName>style.visibility</p:attrName>
                                        </p:attrNameLst>
                                      </p:cBhvr>
                                      <p:to>
                                        <p:strVal val="visible"/>
                                      </p:to>
                                    </p:set>
                                    <p:animEffect transition="in" filter="fade">
                                      <p:cBhvr>
                                        <p:cTn id="12" dur="500"/>
                                        <p:tgtEl>
                                          <p:spTgt spid="778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25604" name="Title 13"/>
          <p:cNvSpPr txBox="1">
            <a:spLocks/>
          </p:cNvSpPr>
          <p:nvPr/>
        </p:nvSpPr>
        <p:spPr bwMode="auto">
          <a:xfrm>
            <a:off x="-13855" y="1129209"/>
            <a:ext cx="2892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I. </a:t>
            </a:r>
            <a:r>
              <a:rPr lang="en-US" altLang="en-US" sz="3200" b="1" dirty="0" err="1" smtClean="0">
                <a:solidFill>
                  <a:srgbClr val="64C5B4"/>
                </a:solidFill>
                <a:latin typeface="#9Slide05 Habano" panose="02040603050506020204" pitchFamily="18" charset="0"/>
              </a:rPr>
              <a:t>Chuẩn</a:t>
            </a:r>
            <a:r>
              <a:rPr lang="en-US" altLang="en-US" sz="3200" b="1" dirty="0" smtClean="0">
                <a:solidFill>
                  <a:srgbClr val="64C5B4"/>
                </a:solidFill>
                <a:latin typeface="#9Slide05 Habano" panose="02040603050506020204" pitchFamily="18" charset="0"/>
              </a:rPr>
              <a:t> </a:t>
            </a:r>
            <a:r>
              <a:rPr lang="en-US" altLang="en-US" sz="3200" b="1" dirty="0" err="1" smtClean="0">
                <a:solidFill>
                  <a:srgbClr val="64C5B4"/>
                </a:solidFill>
                <a:latin typeface="#9Slide05 Habano" panose="02040603050506020204" pitchFamily="18" charset="0"/>
              </a:rPr>
              <a:t>bị</a:t>
            </a:r>
            <a:endParaRPr lang="en-US" altLang="en-US" sz="3200" b="1" dirty="0">
              <a:solidFill>
                <a:srgbClr val="64C5B4"/>
              </a:solidFill>
              <a:latin typeface="#9Slide05 Habano" panose="02040603050506020204" pitchFamily="18" charset="0"/>
            </a:endParaRPr>
          </a:p>
        </p:txBody>
      </p:sp>
      <p:sp>
        <p:nvSpPr>
          <p:cNvPr id="2" name="Rectangle 1"/>
          <p:cNvSpPr/>
          <p:nvPr/>
        </p:nvSpPr>
        <p:spPr>
          <a:xfrm>
            <a:off x="841375" y="1765206"/>
            <a:ext cx="7235825" cy="1815882"/>
          </a:xfrm>
          <a:prstGeom prst="rect">
            <a:avLst/>
          </a:prstGeom>
        </p:spPr>
        <p:txBody>
          <a:bodyPr wrap="square">
            <a:spAutoFit/>
          </a:bodyPr>
          <a:lstStyle/>
          <a:p>
            <a:r>
              <a:rPr lang="en-US" sz="2800" dirty="0" err="1" smtClean="0">
                <a:solidFill>
                  <a:srgbClr val="0070C0"/>
                </a:solidFill>
                <a:latin typeface="Times New Roman" panose="02020603050405020304" pitchFamily="18" charset="0"/>
                <a:ea typeface="Times New Roman" panose="02020603050405020304" pitchFamily="18" charset="0"/>
              </a:rPr>
              <a:t>Dụng</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cụ</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thiết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bị</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endParaRPr lang="en-US" sz="2800" dirty="0">
              <a:solidFill>
                <a:srgbClr val="0070C0"/>
              </a:solidFill>
              <a:latin typeface="Times New Roman" panose="02020603050405020304" pitchFamily="18" charset="0"/>
              <a:ea typeface="Times New Roman" panose="02020603050405020304" pitchFamily="18" charset="0"/>
            </a:endParaRPr>
          </a:p>
          <a:p>
            <a:r>
              <a:rPr lang="en-US" sz="2800" dirty="0" err="1">
                <a:solidFill>
                  <a:srgbClr val="0070C0"/>
                </a:solidFill>
                <a:latin typeface="Times New Roman" panose="02020603050405020304" pitchFamily="18" charset="0"/>
                <a:ea typeface="Times New Roman" panose="02020603050405020304" pitchFamily="18" charset="0"/>
              </a:rPr>
              <a:t>nguồn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điện</a:t>
            </a:r>
            <a:r>
              <a:rPr lang="en-US" sz="2800" dirty="0">
                <a:solidFill>
                  <a:srgbClr val="0070C0"/>
                </a:solidFill>
                <a:latin typeface="Times New Roman" panose="02020603050405020304" pitchFamily="18" charset="0"/>
                <a:ea typeface="Times New Roman" panose="02020603050405020304" pitchFamily="18" charset="0"/>
              </a:rPr>
              <a:t> 220v </a:t>
            </a:r>
          </a:p>
          <a:p>
            <a:r>
              <a:rPr lang="en-US" sz="2800" dirty="0" err="1">
                <a:solidFill>
                  <a:srgbClr val="0070C0"/>
                </a:solidFill>
                <a:latin typeface="Times New Roman" panose="02020603050405020304" pitchFamily="18" charset="0"/>
                <a:ea typeface="Times New Roman" panose="02020603050405020304" pitchFamily="18" charset="0"/>
              </a:rPr>
              <a:t>Phiếu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báo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thực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hành</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nhân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theo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mẫu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hình</a:t>
            </a:r>
            <a:r>
              <a:rPr lang="en-US" sz="2800" dirty="0">
                <a:solidFill>
                  <a:srgbClr val="0070C0"/>
                </a:solidFill>
                <a:latin typeface="Times New Roman" panose="02020603050405020304" pitchFamily="18" charset="0"/>
                <a:ea typeface="Times New Roman" panose="02020603050405020304" pitchFamily="18" charset="0"/>
              </a:rPr>
              <a:t> 13.4)</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574161"/>
            <a:ext cx="5687219" cy="1876687"/>
          </a:xfrm>
          <a:prstGeom prst="rect">
            <a:avLst/>
          </a:prstGeom>
        </p:spPr>
      </p:pic>
      <p:pic>
        <p:nvPicPr>
          <p:cNvPr id="4" name="Picture 3"/>
          <p:cNvPicPr>
            <a:picLocks noChangeAspect="1"/>
          </p:cNvPicPr>
          <p:nvPr/>
        </p:nvPicPr>
        <p:blipFill>
          <a:blip r:embed="rId4"/>
          <a:stretch>
            <a:fillRect/>
          </a:stretch>
        </p:blipFill>
        <p:spPr>
          <a:xfrm>
            <a:off x="7924800" y="207651"/>
            <a:ext cx="609600" cy="609600"/>
          </a:xfrm>
          <a:prstGeom prst="rect">
            <a:avLst/>
          </a:prstGeom>
        </p:spPr>
      </p:pic>
    </p:spTree>
    <p:extLst>
      <p:ext uri="{BB962C8B-B14F-4D97-AF65-F5344CB8AC3E}">
        <p14:creationId xmlns:p14="http://schemas.microsoft.com/office/powerpoint/2010/main" val="882781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25604" name="Title 13"/>
          <p:cNvSpPr txBox="1">
            <a:spLocks/>
          </p:cNvSpPr>
          <p:nvPr/>
        </p:nvSpPr>
        <p:spPr bwMode="auto">
          <a:xfrm>
            <a:off x="766185" y="604196"/>
            <a:ext cx="55002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I.</a:t>
            </a:r>
            <a:r>
              <a:rPr lang="en-US" altLang="en-US" dirty="0"/>
              <a:t> </a:t>
            </a:r>
            <a:r>
              <a:rPr lang="en-US" sz="3200" b="1" dirty="0" err="1" smtClean="0">
                <a:solidFill>
                  <a:srgbClr val="64C5B4"/>
                </a:solidFill>
                <a:latin typeface="#9Slide05 Habano" panose="02040603050506020204" pitchFamily="18" charset="0"/>
              </a:rPr>
              <a:t>Nội</a:t>
            </a:r>
            <a:r>
              <a:rPr lang="en-US" sz="3200" b="1" dirty="0" smtClean="0">
                <a:solidFill>
                  <a:srgbClr val="64C5B4"/>
                </a:solidFill>
                <a:latin typeface="#9Slide05 Habano" panose="02040603050506020204" pitchFamily="18" charset="0"/>
              </a:rPr>
              <a:t> </a:t>
            </a:r>
            <a:r>
              <a:rPr lang="en-US" sz="3200" b="1" dirty="0">
                <a:solidFill>
                  <a:srgbClr val="64C5B4"/>
                </a:solidFill>
                <a:latin typeface="#9Slide05 Habano" panose="02040603050506020204" pitchFamily="18" charset="0"/>
              </a:rPr>
              <a:t>dung </a:t>
            </a:r>
            <a:r>
              <a:rPr lang="en-US" sz="3200" b="1" dirty="0" err="1">
                <a:solidFill>
                  <a:srgbClr val="64C5B4"/>
                </a:solidFill>
                <a:latin typeface="#9Slide05 Habano" panose="02040603050506020204" pitchFamily="18" charset="0"/>
              </a:rPr>
              <a:t>và</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trình</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tự</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thực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hành</a:t>
            </a:r>
            <a:endParaRPr lang="en-US" altLang="en-US" sz="3200" b="1" dirty="0">
              <a:solidFill>
                <a:srgbClr val="64C5B4"/>
              </a:solidFill>
              <a:latin typeface="#9Slide05 Habano" panose="02040603050506020204" pitchFamily="18" charset="0"/>
            </a:endParaRPr>
          </a:p>
        </p:txBody>
      </p:sp>
      <p:sp>
        <p:nvSpPr>
          <p:cNvPr id="2" name="Rectangle 1"/>
          <p:cNvSpPr/>
          <p:nvPr/>
        </p:nvSpPr>
        <p:spPr>
          <a:xfrm>
            <a:off x="839210" y="1373637"/>
            <a:ext cx="7847590" cy="523220"/>
          </a:xfrm>
          <a:prstGeom prst="rect">
            <a:avLst/>
          </a:prstGeom>
        </p:spPr>
        <p:txBody>
          <a:bodyPr wrap="square">
            <a:spAutoFit/>
          </a:bodyPr>
          <a:lstStyle/>
          <a:p>
            <a:r>
              <a:rPr lang="en-US" sz="2800" dirty="0" err="1">
                <a:solidFill>
                  <a:srgbClr val="0070C0"/>
                </a:solidFill>
                <a:latin typeface="Times New Roman" panose="02020603050405020304" pitchFamily="18" charset="0"/>
                <a:ea typeface="Times New Roman" panose="02020603050405020304" pitchFamily="18" charset="0"/>
              </a:rPr>
              <a:t>Đ</a:t>
            </a:r>
            <a:r>
              <a:rPr lang="en-US" sz="2800" dirty="0" err="1" smtClean="0">
                <a:solidFill>
                  <a:srgbClr val="0070C0"/>
                </a:solidFill>
                <a:latin typeface="Times New Roman" panose="02020603050405020304" pitchFamily="18" charset="0"/>
                <a:ea typeface="Times New Roman" panose="02020603050405020304" pitchFamily="18" charset="0"/>
              </a:rPr>
              <a:t>ọc</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thông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số</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kỹ</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thuật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ghi</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trên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endParaRPr lang="en-US" sz="2800" dirty="0">
              <a:solidFill>
                <a:srgbClr val="0070C0"/>
              </a:solidFill>
              <a:latin typeface="Times New Roman" panose="02020603050405020304" pitchFamily="18" charset="0"/>
              <a:ea typeface="Times New Roman" panose="02020603050405020304" pitchFamily="18"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205" y="3810000"/>
            <a:ext cx="7847590" cy="3352800"/>
          </a:xfrm>
          <a:prstGeom prst="rect">
            <a:avLst/>
          </a:prstGeom>
        </p:spPr>
      </p:pic>
      <p:sp>
        <p:nvSpPr>
          <p:cNvPr id="7" name="Rectangle 6"/>
          <p:cNvSpPr/>
          <p:nvPr/>
        </p:nvSpPr>
        <p:spPr>
          <a:xfrm>
            <a:off x="843972" y="1969167"/>
            <a:ext cx="8710757" cy="954107"/>
          </a:xfrm>
          <a:prstGeom prst="rect">
            <a:avLst/>
          </a:prstGeom>
        </p:spPr>
        <p:txBody>
          <a:bodyPr wrap="square">
            <a:spAutoFit/>
          </a:bodyPr>
          <a:lstStyle/>
          <a:p>
            <a:r>
              <a:rPr lang="en-US" sz="2800" dirty="0" err="1" smtClean="0">
                <a:solidFill>
                  <a:srgbClr val="0070C0"/>
                </a:solidFill>
                <a:latin typeface="Times New Roman" panose="02020603050405020304" pitchFamily="18" charset="0"/>
                <a:ea typeface="Times New Roman" panose="02020603050405020304" pitchFamily="18" charset="0"/>
              </a:rPr>
              <a:t>Quan</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sát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Chỉ</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ra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và</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nêu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chức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năng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bộ</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phận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chính</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của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endParaRPr lang="en-US" sz="2800" dirty="0">
              <a:solidFill>
                <a:srgbClr val="0070C0"/>
              </a:solidFill>
              <a:latin typeface="Times New Roman" panose="02020603050405020304" pitchFamily="18" charset="0"/>
              <a:ea typeface="Times New Roman" panose="02020603050405020304" pitchFamily="18" charset="0"/>
            </a:endParaRPr>
          </a:p>
        </p:txBody>
      </p:sp>
      <p:sp>
        <p:nvSpPr>
          <p:cNvPr id="8" name="Rectangle 7"/>
          <p:cNvSpPr/>
          <p:nvPr/>
        </p:nvSpPr>
        <p:spPr>
          <a:xfrm>
            <a:off x="839210" y="2923274"/>
            <a:ext cx="8152390" cy="954107"/>
          </a:xfrm>
          <a:prstGeom prst="rect">
            <a:avLst/>
          </a:prstGeom>
        </p:spPr>
        <p:txBody>
          <a:bodyPr wrap="square">
            <a:spAutoFit/>
          </a:bodyPr>
          <a:lstStyle/>
          <a:p>
            <a:r>
              <a:rPr lang="en-US" sz="2800" dirty="0" err="1" smtClean="0">
                <a:solidFill>
                  <a:srgbClr val="0070C0"/>
                </a:solidFill>
                <a:latin typeface="Times New Roman" panose="02020603050405020304" pitchFamily="18" charset="0"/>
                <a:ea typeface="Times New Roman" panose="02020603050405020304" pitchFamily="18" charset="0"/>
              </a:rPr>
              <a:t>Cấp</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nguồn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bật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tắt</a:t>
            </a:r>
            <a:r>
              <a:rPr lang="en-US" sz="2800" dirty="0">
                <a:solidFill>
                  <a:srgbClr val="0070C0"/>
                </a:solidFill>
                <a:latin typeface="Times New Roman" panose="02020603050405020304" pitchFamily="18" charset="0"/>
                <a:ea typeface="Times New Roman" panose="02020603050405020304" pitchFamily="18" charset="0"/>
              </a:rPr>
              <a:t>, tang/ </a:t>
            </a:r>
            <a:r>
              <a:rPr lang="en-US" sz="2800" dirty="0" err="1">
                <a:solidFill>
                  <a:srgbClr val="0070C0"/>
                </a:solidFill>
                <a:latin typeface="Times New Roman" panose="02020603050405020304" pitchFamily="18" charset="0"/>
                <a:ea typeface="Times New Roman" panose="02020603050405020304" pitchFamily="18" charset="0"/>
              </a:rPr>
              <a:t>giảm</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nhiện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độ</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chọn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chế</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độ</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nấu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của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r>
              <a:rPr lang="en-US" sz="2800" dirty="0">
                <a:solidFill>
                  <a:srgbClr val="0070C0"/>
                </a:solidFill>
                <a:latin typeface="Times New Roman" panose="02020603050405020304" pitchFamily="18" charset="0"/>
                <a:ea typeface="Times New Roman" panose="02020603050405020304" pitchFamily="18" charset="0"/>
              </a:rPr>
              <a:t>.</a:t>
            </a:r>
          </a:p>
        </p:txBody>
      </p:sp>
      <p:pic>
        <p:nvPicPr>
          <p:cNvPr id="3" name="Picture 2"/>
          <p:cNvPicPr>
            <a:picLocks noChangeAspect="1"/>
          </p:cNvPicPr>
          <p:nvPr/>
        </p:nvPicPr>
        <p:blipFill>
          <a:blip r:embed="rId4"/>
          <a:stretch>
            <a:fillRect/>
          </a:stretch>
        </p:blipFill>
        <p:spPr>
          <a:xfrm>
            <a:off x="8190995" y="250829"/>
            <a:ext cx="609600" cy="609600"/>
          </a:xfrm>
          <a:prstGeom prst="rect">
            <a:avLst/>
          </a:prstGeom>
        </p:spPr>
      </p:pic>
    </p:spTree>
    <p:extLst>
      <p:ext uri="{BB962C8B-B14F-4D97-AF65-F5344CB8AC3E}">
        <p14:creationId xmlns:p14="http://schemas.microsoft.com/office/powerpoint/2010/main" val="4233611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329387" y="-132245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smtClean="0">
                <a:solidFill>
                  <a:srgbClr val="339966"/>
                </a:solidFill>
                <a:latin typeface="Times New Roman" panose="02020603050405020304" pitchFamily="18" charset="0"/>
              </a:rPr>
              <a:t>1. </a:t>
            </a:r>
            <a:r>
              <a:rPr lang="en-US" sz="2800" b="1" dirty="0" err="1" smtClean="0">
                <a:solidFill>
                  <a:srgbClr val="339966"/>
                </a:solidFill>
                <a:latin typeface="Times New Roman" panose="02020603050405020304" pitchFamily="18" charset="0"/>
              </a:rPr>
              <a:t>Nhà</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có</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sử</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dụng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bếp</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hồng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ngoại</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không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Hãy</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quan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sát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và</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ghi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lại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những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tình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huống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có</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thể</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mất</a:t>
            </a:r>
            <a:r>
              <a:rPr lang="en-US" sz="2800" b="1" dirty="0">
                <a:solidFill>
                  <a:srgbClr val="339966"/>
                </a:solidFill>
                <a:latin typeface="Times New Roman" panose="02020603050405020304" pitchFamily="18" charset="0"/>
              </a:rPr>
              <a:t> an </a:t>
            </a:r>
            <a:r>
              <a:rPr lang="en-US" sz="2800" b="1" dirty="0" err="1">
                <a:solidFill>
                  <a:srgbClr val="339966"/>
                </a:solidFill>
                <a:latin typeface="Times New Roman" panose="02020603050405020304" pitchFamily="18" charset="0"/>
              </a:rPr>
              <a:t>toàn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khi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sử</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dụng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bếp</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đình</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a:t>
            </a:r>
          </a:p>
          <a:p>
            <a:r>
              <a:rPr lang="en-US" dirty="0" smtClean="0"/>
              <a:t>?</a:t>
            </a:r>
            <a:r>
              <a:rPr lang="vi-VN" dirty="0"/>
              <a:t/>
            </a:r>
            <a:br>
              <a:rPr lang="vi-VN" dirty="0"/>
            </a:br>
            <a:endParaRPr lang="en-US" altLang="en-US" dirty="0"/>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
          <p:cNvSpPr>
            <a:spLocks noChangeArrowheads="1"/>
          </p:cNvSpPr>
          <p:nvPr/>
        </p:nvSpPr>
        <p:spPr bwMode="auto">
          <a:xfrm>
            <a:off x="1120806" y="3118844"/>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smtClean="0">
                <a:solidFill>
                  <a:srgbClr val="339966"/>
                </a:solidFill>
                <a:latin typeface="Times New Roman" panose="02020603050405020304" pitchFamily="18" charset="0"/>
              </a:rPr>
              <a:t>2. </a:t>
            </a:r>
            <a:r>
              <a:rPr lang="en-US" sz="2800" b="1" dirty="0" err="1" smtClean="0">
                <a:solidFill>
                  <a:srgbClr val="339966"/>
                </a:solidFill>
                <a:latin typeface="Times New Roman" panose="02020603050405020304" pitchFamily="18" charset="0"/>
              </a:rPr>
              <a:t>Nếu</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được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mua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một</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loại</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bếp</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đình</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Em</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sẽ</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bếp</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nào</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Giải</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thích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sự</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endParaRPr lang="en-US" sz="2800" b="1"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376915023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7800" y="2362200"/>
            <a:ext cx="5566130" cy="1066892"/>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38200" y="3352800"/>
            <a:ext cx="1959429" cy="11430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52055" y="1108364"/>
            <a:ext cx="1959429" cy="11430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810000" y="1305791"/>
            <a:ext cx="1959429" cy="11430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181600" y="3429092"/>
            <a:ext cx="1959429" cy="11430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172200" y="914400"/>
            <a:ext cx="1959429" cy="11430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332792" y="4402282"/>
            <a:ext cx="1959429" cy="11430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769429" y="5372284"/>
            <a:ext cx="1959429" cy="11430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923594" y="2743200"/>
            <a:ext cx="1959429" cy="11430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07289" y="5468990"/>
            <a:ext cx="1959429" cy="1143000"/>
          </a:xfrm>
          <a:prstGeom prst="rect">
            <a:avLst/>
          </a:prstGeom>
        </p:spPr>
      </p:pic>
    </p:spTree>
    <p:extLst>
      <p:ext uri="{BB962C8B-B14F-4D97-AF65-F5344CB8AC3E}">
        <p14:creationId xmlns:p14="http://schemas.microsoft.com/office/powerpoint/2010/main" val="69996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57200" y="1290638"/>
            <a:ext cx="8153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3200" dirty="0">
                <a:solidFill>
                  <a:srgbClr val="0070C0"/>
                </a:solidFill>
                <a:ea typeface="+mj-ea"/>
                <a:cs typeface="Times New Roman" panose="02020603050405020304" pitchFamily="18" charset="0"/>
              </a:rPr>
              <a:t>-</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Nhận</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biết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và</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nêu</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chức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năng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các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bộ</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phận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chính</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của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endParaRPr lang="en-US" sz="3200" dirty="0">
              <a:solidFill>
                <a:srgbClr val="0070C0"/>
              </a:solidFill>
              <a:ea typeface="+mj-ea"/>
              <a:cs typeface="Times New Roman" panose="02020603050405020304" pitchFamily="18" charset="0"/>
            </a:endParaRPr>
          </a:p>
          <a:p>
            <a:r>
              <a:rPr lang="en-US" dirty="0"/>
              <a:t> </a:t>
            </a:r>
          </a:p>
          <a:p>
            <a:r>
              <a:rPr lang="en-US" dirty="0"/>
              <a:t>  </a:t>
            </a:r>
          </a:p>
        </p:txBody>
      </p:sp>
      <p:sp>
        <p:nvSpPr>
          <p:cNvPr id="9" name="Text Box 11"/>
          <p:cNvSpPr txBox="1">
            <a:spLocks noChangeArrowheads="1"/>
          </p:cNvSpPr>
          <p:nvPr/>
        </p:nvSpPr>
        <p:spPr bwMode="auto">
          <a:xfrm>
            <a:off x="609600" y="2895600"/>
            <a:ext cx="81534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smtClean="0">
                <a:solidFill>
                  <a:srgbClr val="0000FF"/>
                </a:solidFill>
                <a:latin typeface=".VnTime" panose="020B7200000000000000" pitchFamily="34" charset="0"/>
              </a:rPr>
              <a:t>-</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Vẽ</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sơ</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đồ</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khối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mô</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tả</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nguyên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lý</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làm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việc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và</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công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dụng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của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p>
          <a:p>
            <a:r>
              <a:rPr lang="en-US" dirty="0"/>
              <a:t> </a:t>
            </a:r>
          </a:p>
        </p:txBody>
      </p:sp>
      <p:sp>
        <p:nvSpPr>
          <p:cNvPr id="10" name="Text Box 11"/>
          <p:cNvSpPr txBox="1">
            <a:spLocks noChangeArrowheads="1"/>
          </p:cNvSpPr>
          <p:nvPr/>
        </p:nvSpPr>
        <p:spPr bwMode="auto">
          <a:xfrm>
            <a:off x="495300" y="4314441"/>
            <a:ext cx="8153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3200" dirty="0">
                <a:solidFill>
                  <a:srgbClr val="0070C0"/>
                </a:solidFill>
                <a:ea typeface="+mj-ea"/>
                <a:cs typeface="Times New Roman" panose="02020603050405020304" pitchFamily="18" charset="0"/>
              </a:rPr>
              <a:t>-</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Lựa</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chọn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và</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sử</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dụng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đúng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cách</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tiết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kiệm</a:t>
            </a:r>
            <a:r>
              <a:rPr lang="en-US" sz="3200" dirty="0">
                <a:solidFill>
                  <a:srgbClr val="0070C0"/>
                </a:solidFill>
                <a:ea typeface="+mj-ea"/>
                <a:cs typeface="Times New Roman" panose="02020603050405020304" pitchFamily="18" charset="0"/>
              </a:rPr>
              <a:t> an </a:t>
            </a:r>
            <a:r>
              <a:rPr lang="en-US" sz="3200" dirty="0" err="1">
                <a:solidFill>
                  <a:srgbClr val="0070C0"/>
                </a:solidFill>
                <a:ea typeface="+mj-ea"/>
                <a:cs typeface="Times New Roman" panose="02020603050405020304" pitchFamily="18" charset="0"/>
              </a:rPr>
              <a:t>toàn</a:t>
            </a:r>
            <a:endParaRPr lang="en-US" sz="3200" dirty="0">
              <a:solidFill>
                <a:srgbClr val="0070C0"/>
              </a:solidFill>
              <a:ea typeface="+mj-ea"/>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543800" y="162575"/>
            <a:ext cx="914400" cy="996300"/>
          </a:xfrm>
          <a:prstGeom prst="rect">
            <a:avLst/>
          </a:prstGeom>
        </p:spPr>
      </p:pic>
      <p:pic>
        <p:nvPicPr>
          <p:cNvPr id="3" name="Picture 2"/>
          <p:cNvPicPr>
            <a:picLocks noChangeAspect="1"/>
          </p:cNvPicPr>
          <p:nvPr/>
        </p:nvPicPr>
        <p:blipFill>
          <a:blip r:embed="rId3"/>
          <a:stretch>
            <a:fillRect/>
          </a:stretch>
        </p:blipFill>
        <p:spPr>
          <a:xfrm>
            <a:off x="762000" y="355925"/>
            <a:ext cx="609600" cy="609600"/>
          </a:xfrm>
          <a:prstGeom prst="rect">
            <a:avLst/>
          </a:prstGeom>
        </p:spPr>
      </p:pic>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amond(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amond(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57200" y="3276600"/>
            <a:ext cx="8229600" cy="1143000"/>
          </a:xfrm>
        </p:spPr>
        <p:txBody>
          <a:bodyPr>
            <a:noAutofit/>
          </a:bodyPr>
          <a:lstStyle/>
          <a:p>
            <a:r>
              <a:rPr lang="vi-VN" sz="3200" dirty="0">
                <a:solidFill>
                  <a:srgbClr val="0070C0"/>
                </a:solidFill>
              </a:rPr>
              <a:t>Sử dụng bếp điện để đun nấu có những ưu điểm gì so với các loại bếp khác?  </a:t>
            </a:r>
            <a:r>
              <a:rPr lang="en-US" sz="3200" dirty="0" smtClean="0">
                <a:solidFill>
                  <a:srgbClr val="0070C0"/>
                </a:solidFill>
              </a:rPr>
              <a:t> B</a:t>
            </a:r>
            <a:r>
              <a:rPr lang="vi-VN" sz="3200" dirty="0" smtClean="0">
                <a:solidFill>
                  <a:srgbClr val="0070C0"/>
                </a:solidFill>
              </a:rPr>
              <a:t>ếp </a:t>
            </a:r>
            <a:r>
              <a:rPr lang="vi-VN" sz="3200" dirty="0">
                <a:solidFill>
                  <a:srgbClr val="0070C0"/>
                </a:solidFill>
              </a:rPr>
              <a:t>hồng ngoại hoạt động như thế nào?  Làm thế nào để lựa chọn sử dụng bếp hồng ngoại đúng cách tiết kiệm và an toàn?</a:t>
            </a:r>
            <a:r>
              <a:rPr lang="vi-VN" dirty="0"/>
              <a:t/>
            </a:r>
            <a:br>
              <a:rPr lang="vi-VN" dirty="0"/>
            </a:br>
            <a:r>
              <a:rPr lang="vi-VN" dirty="0"/>
              <a:t/>
            </a:r>
            <a:br>
              <a:rPr lang="vi-VN" dirty="0"/>
            </a:b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457200" y="309643"/>
            <a:ext cx="908383" cy="1072989"/>
          </a:xfrm>
          <a:prstGeom prst="rect">
            <a:avLst/>
          </a:prstGeom>
        </p:spPr>
      </p:pic>
      <p:pic>
        <p:nvPicPr>
          <p:cNvPr id="2" name="Picture 1"/>
          <p:cNvPicPr>
            <a:picLocks noChangeAspect="1"/>
          </p:cNvPicPr>
          <p:nvPr/>
        </p:nvPicPr>
        <p:blipFill>
          <a:blip r:embed="rId3"/>
          <a:stretch>
            <a:fillRect/>
          </a:stretch>
        </p:blipFill>
        <p:spPr>
          <a:xfrm>
            <a:off x="7696200" y="295788"/>
            <a:ext cx="1143000" cy="694812"/>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21434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a:t>
            </a:r>
            <a:r>
              <a:rPr lang="en-US" sz="2800" b="1" u="sng" dirty="0" smtClean="0">
                <a:solidFill>
                  <a:srgbClr val="339966"/>
                </a:solidFill>
              </a:rPr>
              <a:t>CẤU TẠO</a:t>
            </a:r>
            <a:endParaRPr lang="en-US" altLang="vi-VN" sz="2800" b="1" u="sng" dirty="0">
              <a:solidFill>
                <a:srgbClr val="339966"/>
              </a:solidFill>
            </a:endParaRPr>
          </a:p>
        </p:txBody>
      </p:sp>
      <p:sp>
        <p:nvSpPr>
          <p:cNvPr id="24" name="Rectangle 23"/>
          <p:cNvSpPr/>
          <p:nvPr/>
        </p:nvSpPr>
        <p:spPr>
          <a:xfrm>
            <a:off x="762000" y="896002"/>
            <a:ext cx="4572000" cy="523220"/>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Mặt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p>
        </p:txBody>
      </p:sp>
      <p:sp>
        <p:nvSpPr>
          <p:cNvPr id="25" name="Rectangle 24"/>
          <p:cNvSpPr/>
          <p:nvPr/>
        </p:nvSpPr>
        <p:spPr>
          <a:xfrm>
            <a:off x="568117" y="2143441"/>
            <a:ext cx="4572000" cy="523220"/>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Bảng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630382" y="3359463"/>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Thân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bếp</a:t>
            </a:r>
            <a:r>
              <a:rPr lang="vi-VN" sz="2800" dirty="0" smtClean="0">
                <a:solidFill>
                  <a:srgbClr val="0070C0"/>
                </a:solidFill>
                <a:latin typeface="Times New Roman" panose="02020603050405020304" pitchFamily="18" charset="0"/>
                <a:cs typeface="Times New Roman" panose="02020603050405020304" pitchFamily="18" charset="0"/>
              </a:rPr>
              <a:t/>
            </a:r>
            <a:br>
              <a:rPr lang="vi-VN" sz="2800" dirty="0" smtClean="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259086" y="4104785"/>
            <a:ext cx="4572000" cy="1384995"/>
          </a:xfrm>
          <a:prstGeom prst="rect">
            <a:avLst/>
          </a:prstGeom>
        </p:spPr>
        <p:txBody>
          <a:bodyPr>
            <a:spAutoFit/>
          </a:bodyPr>
          <a:lstStyle/>
          <a:p>
            <a:r>
              <a:rPr lang="en-US" dirty="0"/>
              <a:t> </a:t>
            </a:r>
            <a:r>
              <a:rPr lang="en-US" sz="2800" dirty="0" err="1" smtClean="0">
                <a:solidFill>
                  <a:srgbClr val="0070C0"/>
                </a:solidFill>
                <a:latin typeface="Times New Roman" panose="02020603050405020304" pitchFamily="18" charset="0"/>
                <a:cs typeface="Times New Roman" panose="02020603050405020304" pitchFamily="18" charset="0"/>
              </a:rPr>
              <a:t>Mâm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nhiệt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hồng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ngoại</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vi-VN" sz="2800" dirty="0" smtClean="0">
                <a:solidFill>
                  <a:srgbClr val="0070C0"/>
                </a:solidFill>
                <a:latin typeface="Times New Roman" panose="02020603050405020304" pitchFamily="18" charset="0"/>
                <a:cs typeface="Times New Roman" panose="02020603050405020304" pitchFamily="18" charset="0"/>
              </a:rPr>
              <a:t/>
            </a:r>
            <a:br>
              <a:rPr lang="vi-VN" sz="2800" dirty="0" smtClean="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a:srcRect b="10176"/>
          <a:stretch/>
        </p:blipFill>
        <p:spPr>
          <a:xfrm>
            <a:off x="3622068" y="1392051"/>
            <a:ext cx="5938464" cy="3243994"/>
          </a:xfrm>
          <a:prstGeom prst="rect">
            <a:avLst/>
          </a:prstGeom>
        </p:spPr>
      </p:pic>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1+#ppt_w/2"/>
                                          </p:val>
                                        </p:tav>
                                        <p:tav tm="100000">
                                          <p:val>
                                            <p:strVal val="#ppt_x"/>
                                          </p:val>
                                        </p:tav>
                                      </p:tavLst>
                                    </p:anim>
                                    <p:anim calcmode="lin" valueType="num">
                                      <p:cBhvr additive="base">
                                        <p:cTn id="25"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1+#ppt_w/2"/>
                                          </p:val>
                                        </p:tav>
                                        <p:tav tm="100000">
                                          <p:val>
                                            <p:strVal val="#ppt_x"/>
                                          </p:val>
                                        </p:tav>
                                      </p:tavLst>
                                    </p:anim>
                                    <p:anim calcmode="lin" valueType="num">
                                      <p:cBhvr additive="base">
                                        <p:cTn id="31"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2828F3"/>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26573" y="1297238"/>
            <a:ext cx="7239000" cy="1815882"/>
          </a:xfrm>
          <a:prstGeom prst="rect">
            <a:avLst/>
          </a:prstGeom>
        </p:spPr>
        <p:txBody>
          <a:bodyPr wrap="square">
            <a:spAutoFit/>
          </a:bodyPr>
          <a:lstStyle/>
          <a:p>
            <a:r>
              <a:rPr lang="vi-VN" sz="2800" dirty="0">
                <a:solidFill>
                  <a:srgbClr val="00B050"/>
                </a:solidFill>
                <a:latin typeface="Times New Roman" panose="02020603050405020304" pitchFamily="18" charset="0"/>
              </a:rPr>
              <a:t>  Ngoài bếp hồng </a:t>
            </a:r>
            <a:r>
              <a:rPr lang="vi-VN" sz="2800" dirty="0" smtClean="0">
                <a:solidFill>
                  <a:srgbClr val="00B050"/>
                </a:solidFill>
                <a:latin typeface="Times New Roman" panose="02020603050405020304" pitchFamily="18" charset="0"/>
              </a:rPr>
              <a:t>ngoại</a:t>
            </a:r>
            <a:r>
              <a:rPr lang="en-US" sz="2800" dirty="0" smtClean="0">
                <a:solidFill>
                  <a:srgbClr val="00B050"/>
                </a:solidFill>
                <a:latin typeface="Times New Roman" panose="02020603050405020304" pitchFamily="18" charset="0"/>
              </a:rPr>
              <a:t>,</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bếp từ cũng là một loại bếp được sử dụng phổ biến hiện nay. </a:t>
            </a:r>
            <a:r>
              <a:rPr lang="en-US" sz="2800" dirty="0" smtClean="0">
                <a:solidFill>
                  <a:srgbClr val="00B050"/>
                </a:solidFill>
                <a:latin typeface="Times New Roman" panose="02020603050405020304" pitchFamily="18" charset="0"/>
              </a:rPr>
              <a:t>B</a:t>
            </a:r>
            <a:r>
              <a:rPr lang="vi-VN" sz="2800" dirty="0" smtClean="0">
                <a:solidFill>
                  <a:srgbClr val="00B050"/>
                </a:solidFill>
                <a:latin typeface="Times New Roman" panose="02020603050405020304" pitchFamily="18" charset="0"/>
              </a:rPr>
              <a:t>ếp </a:t>
            </a:r>
            <a:r>
              <a:rPr lang="vi-VN" sz="2800" dirty="0">
                <a:solidFill>
                  <a:srgbClr val="00B050"/>
                </a:solidFill>
                <a:latin typeface="Times New Roman" panose="02020603050405020304" pitchFamily="18" charset="0"/>
              </a:rPr>
              <a:t>từ có cấu tạo tương tự bếp hồng ngoại. </a:t>
            </a:r>
            <a:r>
              <a:rPr lang="en-US" sz="2800" dirty="0" smtClean="0">
                <a:solidFill>
                  <a:srgbClr val="00B050"/>
                </a:solidFill>
                <a:latin typeface="Times New Roman" panose="02020603050405020304" pitchFamily="18" charset="0"/>
              </a:rPr>
              <a:t>Ở </a:t>
            </a:r>
            <a:r>
              <a:rPr lang="vi-VN" sz="2800" dirty="0" smtClean="0">
                <a:solidFill>
                  <a:srgbClr val="00B050"/>
                </a:solidFill>
                <a:latin typeface="Times New Roman" panose="02020603050405020304" pitchFamily="18" charset="0"/>
              </a:rPr>
              <a:t>bếp </a:t>
            </a:r>
            <a:r>
              <a:rPr lang="vi-VN" sz="2800" dirty="0">
                <a:solidFill>
                  <a:srgbClr val="00B050"/>
                </a:solidFill>
                <a:latin typeface="Times New Roman" panose="02020603050405020304" pitchFamily="18" charset="0"/>
              </a:rPr>
              <a:t>từ mâm từ có chức năng cung cấp nhiệt cho bếp</a:t>
            </a:r>
            <a:endParaRPr lang="en-US" sz="2800" dirty="0">
              <a:solidFill>
                <a:srgbClr val="00B050"/>
              </a:solidFill>
              <a:latin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3312436" y="4328198"/>
            <a:ext cx="2619375" cy="1743075"/>
          </a:xfrm>
          <a:prstGeom prst="rect">
            <a:avLst/>
          </a:prstGeom>
        </p:spPr>
      </p:pic>
      <p:pic>
        <p:nvPicPr>
          <p:cNvPr id="2" name="Picture 1"/>
          <p:cNvPicPr>
            <a:picLocks noChangeAspect="1"/>
          </p:cNvPicPr>
          <p:nvPr/>
        </p:nvPicPr>
        <p:blipFill>
          <a:blip r:embed="rId3"/>
          <a:stretch>
            <a:fillRect/>
          </a:stretch>
        </p:blipFill>
        <p:spPr>
          <a:xfrm>
            <a:off x="7983682" y="269947"/>
            <a:ext cx="609600" cy="609600"/>
          </a:xfrm>
          <a:prstGeom prst="rect">
            <a:avLst/>
          </a:prstGeom>
        </p:spPr>
      </p:pic>
    </p:spTree>
    <p:extLst>
      <p:ext uri="{BB962C8B-B14F-4D97-AF65-F5344CB8AC3E}">
        <p14:creationId xmlns:p14="http://schemas.microsoft.com/office/powerpoint/2010/main" val="3714663294"/>
      </p:ext>
    </p:extLst>
  </p:cSld>
  <p:clrMapOvr>
    <a:masterClrMapping/>
  </p:clrMapOvr>
  <p:transition spd="slow" advClick="0">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46954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 </a:t>
            </a:r>
            <a:r>
              <a:rPr lang="en-US" sz="2800" b="1" u="sng" dirty="0" smtClean="0">
                <a:solidFill>
                  <a:srgbClr val="339966"/>
                </a:solidFill>
              </a:rPr>
              <a:t>NGUYÊN LÝ LÀM VIỆC</a:t>
            </a:r>
            <a:endParaRPr lang="en-US" altLang="vi-VN" sz="2800" b="1" u="sng" dirty="0">
              <a:solidFill>
                <a:srgbClr val="339966"/>
              </a:solidFill>
            </a:endParaRPr>
          </a:p>
        </p:txBody>
      </p:sp>
      <p:sp>
        <p:nvSpPr>
          <p:cNvPr id="24" name="Rectangle 23"/>
          <p:cNvSpPr/>
          <p:nvPr/>
        </p:nvSpPr>
        <p:spPr>
          <a:xfrm>
            <a:off x="990600" y="800417"/>
            <a:ext cx="4572000" cy="1815882"/>
          </a:xfrm>
          <a:prstGeom prst="rect">
            <a:avLst/>
          </a:prstGeom>
        </p:spPr>
        <p:txBody>
          <a:bodyPr>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Khi </a:t>
            </a:r>
            <a:r>
              <a:rPr lang="vi-VN" sz="2800" dirty="0">
                <a:solidFill>
                  <a:srgbClr val="0070C0"/>
                </a:solidFill>
                <a:latin typeface="Times New Roman" panose="02020603050405020304" pitchFamily="18" charset="0"/>
                <a:cs typeface="Times New Roman" panose="02020603050405020304" pitchFamily="18" charset="0"/>
              </a:rPr>
              <a:t>được cấp điện, mâm nhiệt hồng ngoại  nóng lên, truyền nhiệt tới nồi nấu và làm chín thức ăn</a:t>
            </a:r>
            <a:r>
              <a:rPr lang="en-US" sz="2800" dirty="0">
                <a:solidFill>
                  <a:srgbClr val="0070C0"/>
                </a:solidFill>
                <a:latin typeface="Times New Roman" panose="02020603050405020304" pitchFamily="18" charset="0"/>
                <a:cs typeface="Times New Roman" panose="02020603050405020304" pitchFamily="18" charset="0"/>
              </a:rPr>
              <a:t> </a:t>
            </a:r>
          </a:p>
        </p:txBody>
      </p:sp>
      <p:pic>
        <p:nvPicPr>
          <p:cNvPr id="11" name="Picture 10" descr="Screen Clipping"/>
          <p:cNvPicPr>
            <a:picLocks noChangeAspect="1"/>
          </p:cNvPicPr>
          <p:nvPr/>
        </p:nvPicPr>
        <p:blipFill rotWithShape="1">
          <a:blip r:embed="rId2">
            <a:extLst>
              <a:ext uri="{28A0092B-C50C-407E-A947-70E740481C1C}">
                <a14:useLocalDpi xmlns:a14="http://schemas.microsoft.com/office/drawing/2010/main" val="0"/>
              </a:ext>
            </a:extLst>
          </a:blip>
          <a:srcRect b="16169"/>
          <a:stretch/>
        </p:blipFill>
        <p:spPr>
          <a:xfrm>
            <a:off x="822444" y="3126463"/>
            <a:ext cx="7487696" cy="3114559"/>
          </a:xfrm>
          <a:prstGeom prst="rect">
            <a:avLst/>
          </a:prstGeom>
        </p:spPr>
      </p:pic>
      <p:pic>
        <p:nvPicPr>
          <p:cNvPr id="2" name="Picture 1"/>
          <p:cNvPicPr>
            <a:picLocks noChangeAspect="1"/>
          </p:cNvPicPr>
          <p:nvPr/>
        </p:nvPicPr>
        <p:blipFill>
          <a:blip r:embed="rId3"/>
          <a:stretch>
            <a:fillRect/>
          </a:stretch>
        </p:blipFill>
        <p:spPr>
          <a:xfrm>
            <a:off x="8005340" y="203200"/>
            <a:ext cx="609600" cy="609600"/>
          </a:xfrm>
          <a:prstGeom prst="rect">
            <a:avLst/>
          </a:prstGeom>
        </p:spPr>
      </p:pic>
    </p:spTree>
    <p:extLst>
      <p:ext uri="{BB962C8B-B14F-4D97-AF65-F5344CB8AC3E}">
        <p14:creationId xmlns:p14="http://schemas.microsoft.com/office/powerpoint/2010/main" val="107328230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50395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III. </a:t>
            </a:r>
            <a:r>
              <a:rPr lang="en-US" sz="2800" b="1" u="sng" dirty="0" smtClean="0">
                <a:solidFill>
                  <a:srgbClr val="339966"/>
                </a:solidFill>
              </a:rPr>
              <a:t>LỰA CHỌN VÀ SỬ DỤNG</a:t>
            </a:r>
            <a:endParaRPr lang="en-US" altLang="vi-VN" sz="2800" b="1" u="sng" dirty="0">
              <a:solidFill>
                <a:srgbClr val="339966"/>
              </a:solidFill>
            </a:endParaRPr>
          </a:p>
        </p:txBody>
      </p:sp>
      <p:sp>
        <p:nvSpPr>
          <p:cNvPr id="14" name="Rectangle 13"/>
          <p:cNvSpPr/>
          <p:nvPr/>
        </p:nvSpPr>
        <p:spPr>
          <a:xfrm>
            <a:off x="1022958" y="1630363"/>
            <a:ext cx="7511442" cy="1815882"/>
          </a:xfrm>
          <a:prstGeom prst="rect">
            <a:avLst/>
          </a:prstGeom>
        </p:spPr>
        <p:txBody>
          <a:bodyPr wrap="square">
            <a:spAutoFit/>
          </a:bodyPr>
          <a:lstStyle/>
          <a:p>
            <a:r>
              <a:rPr lang="vi-VN" sz="2800" dirty="0">
                <a:solidFill>
                  <a:srgbClr val="0070C0"/>
                </a:solidFill>
                <a:latin typeface="Times New Roman" panose="02020603050405020304" pitchFamily="18" charset="0"/>
                <a:cs typeface="Times New Roman" panose="02020603050405020304" pitchFamily="18" charset="0"/>
              </a:rPr>
              <a:t>Việc lựa chọn bếp hồng ngoại cần quan tâm tâm đến nhu cầu sử dụng điều kiện kinh tế của gia đình để lựa chọn chức năng chiếu sáng công suất thương hiệu của bếp</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1992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1. </a:t>
            </a:r>
            <a:r>
              <a:rPr lang="en-US" sz="2800" dirty="0" err="1" smtClean="0">
                <a:solidFill>
                  <a:srgbClr val="8DC7B0"/>
                </a:solidFill>
              </a:rPr>
              <a:t>Lựa</a:t>
            </a:r>
            <a:r>
              <a:rPr lang="en-US" sz="2800" dirty="0" smtClean="0">
                <a:solidFill>
                  <a:srgbClr val="8DC7B0"/>
                </a:solidFill>
              </a:rPr>
              <a:t> </a:t>
            </a:r>
            <a:r>
              <a:rPr lang="en-US" sz="2800" dirty="0" err="1">
                <a:solidFill>
                  <a:srgbClr val="8DC7B0"/>
                </a:solidFill>
              </a:rPr>
              <a:t>chọn</a:t>
            </a:r>
            <a:r>
              <a:rPr lang="en-US" sz="2800" dirty="0">
                <a:solidFill>
                  <a:srgbClr val="8DC7B0"/>
                </a:solidFill>
              </a:rPr>
              <a:t> </a:t>
            </a:r>
            <a:endParaRPr lang="en-US" altLang="vi-VN" sz="2800" dirty="0">
              <a:solidFill>
                <a:srgbClr val="8DC7B0"/>
              </a:solidFill>
            </a:endParaRPr>
          </a:p>
        </p:txBody>
      </p:sp>
      <p:pic>
        <p:nvPicPr>
          <p:cNvPr id="10" name="Picture 9"/>
          <p:cNvPicPr>
            <a:picLocks noChangeAspect="1"/>
          </p:cNvPicPr>
          <p:nvPr/>
        </p:nvPicPr>
        <p:blipFill rotWithShape="1">
          <a:blip r:embed="rId2"/>
          <a:srcRect b="10176"/>
          <a:stretch/>
        </p:blipFill>
        <p:spPr>
          <a:xfrm>
            <a:off x="1447800" y="3614006"/>
            <a:ext cx="5938464" cy="3243994"/>
          </a:xfrm>
          <a:prstGeom prst="rect">
            <a:avLst/>
          </a:prstGeom>
        </p:spPr>
      </p:pic>
      <p:pic>
        <p:nvPicPr>
          <p:cNvPr id="2" name="Picture 1"/>
          <p:cNvPicPr>
            <a:picLocks noChangeAspect="1"/>
          </p:cNvPicPr>
          <p:nvPr/>
        </p:nvPicPr>
        <p:blipFill>
          <a:blip r:embed="rId3"/>
          <a:stretch>
            <a:fillRect/>
          </a:stretch>
        </p:blipFill>
        <p:spPr>
          <a:xfrm>
            <a:off x="7924800" y="342675"/>
            <a:ext cx="609600" cy="609600"/>
          </a:xfrm>
          <a:prstGeom prst="rect">
            <a:avLst/>
          </a:prstGeom>
        </p:spPr>
      </p:pic>
    </p:spTree>
    <p:extLst>
      <p:ext uri="{BB962C8B-B14F-4D97-AF65-F5344CB8AC3E}">
        <p14:creationId xmlns:p14="http://schemas.microsoft.com/office/powerpoint/2010/main" val="128606748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p:cNvSpPr/>
          <p:nvPr/>
        </p:nvSpPr>
        <p:spPr>
          <a:xfrm>
            <a:off x="466739" y="1258676"/>
            <a:ext cx="4572000" cy="1384995"/>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a) </a:t>
            </a:r>
            <a:r>
              <a:rPr lang="en-US" dirty="0"/>
              <a:t>  </a:t>
            </a:r>
            <a:r>
              <a:rPr lang="en-US" sz="2800" dirty="0" err="1" smtClean="0">
                <a:solidFill>
                  <a:srgbClr val="0070C0"/>
                </a:solidFill>
                <a:latin typeface="Times New Roman" panose="02020603050405020304" pitchFamily="18" charset="0"/>
                <a:cs typeface="Times New Roman" panose="02020603050405020304" pitchFamily="18" charset="0"/>
              </a:rPr>
              <a:t>Những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17459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2. </a:t>
            </a:r>
            <a:r>
              <a:rPr lang="en-US" sz="2800" dirty="0" err="1" smtClean="0">
                <a:solidFill>
                  <a:srgbClr val="8DC7B0"/>
                </a:solidFill>
              </a:rPr>
              <a:t>Sử</a:t>
            </a:r>
            <a:r>
              <a:rPr lang="en-US" sz="2800" dirty="0" smtClean="0">
                <a:solidFill>
                  <a:srgbClr val="8DC7B0"/>
                </a:solidFill>
              </a:rPr>
              <a:t> </a:t>
            </a:r>
            <a:r>
              <a:rPr lang="en-US" sz="2800" dirty="0" err="1">
                <a:solidFill>
                  <a:srgbClr val="8DC7B0"/>
                </a:solidFill>
              </a:rPr>
              <a:t>dụng</a:t>
            </a:r>
            <a:endParaRPr lang="en-US" altLang="vi-VN" sz="2800" dirty="0">
              <a:solidFill>
                <a:srgbClr val="8DC7B0"/>
              </a:solidFill>
            </a:endParaRPr>
          </a:p>
        </p:txBody>
      </p:sp>
      <p:sp>
        <p:nvSpPr>
          <p:cNvPr id="10" name="Rectangle 9"/>
          <p:cNvSpPr/>
          <p:nvPr/>
        </p:nvSpPr>
        <p:spPr>
          <a:xfrm>
            <a:off x="865174" y="2252713"/>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Chuẩn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bị</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69190" y="4905622"/>
            <a:ext cx="4572000" cy="1661993"/>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Tắt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endParaRPr lang="vi-VN"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a:t>
            </a:r>
            <a:br>
              <a:rPr lang="vi-VN" sz="2800" dirty="0">
                <a:solidFill>
                  <a:srgbClr val="0070C0"/>
                </a:solidFill>
                <a:latin typeface="Times New Roman" panose="02020603050405020304" pitchFamily="18" charset="0"/>
                <a:cs typeface="Times New Roman" panose="02020603050405020304" pitchFamily="18" charset="0"/>
              </a:rPr>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30457" y="3367504"/>
            <a:ext cx="4572000" cy="1661993"/>
          </a:xfrm>
          <a:prstGeom prst="rect">
            <a:avLst/>
          </a:prstGeom>
        </p:spPr>
        <p:txBody>
          <a:bodyPr>
            <a:spAutoFit/>
          </a:bodyPr>
          <a:lstStyle/>
          <a:p>
            <a:r>
              <a:rPr lang="vi-VN" dirty="0"/>
              <a:t> </a:t>
            </a:r>
            <a:r>
              <a:rPr lang="en-US" dirty="0"/>
              <a:t> </a:t>
            </a:r>
            <a:r>
              <a:rPr lang="en-US" sz="2800" dirty="0" err="1" smtClean="0">
                <a:solidFill>
                  <a:srgbClr val="0070C0"/>
                </a:solidFill>
                <a:latin typeface="Times New Roman" panose="02020603050405020304" pitchFamily="18" charset="0"/>
                <a:cs typeface="Times New Roman" panose="02020603050405020304" pitchFamily="18" charset="0"/>
              </a:rPr>
              <a:t>Bật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t>
            </a:r>
            <a:br>
              <a:rPr lang="vi-VN" sz="2800" dirty="0">
                <a:solidFill>
                  <a:srgbClr val="0070C0"/>
                </a:solidFill>
                <a:latin typeface="Times New Roman" panose="02020603050405020304" pitchFamily="18" charset="0"/>
                <a:cs typeface="Times New Roman" panose="02020603050405020304" pitchFamily="18" charset="0"/>
              </a:rPr>
            </a:br>
            <a:r>
              <a:rPr lang="vi-VN" sz="2800" dirty="0">
                <a:solidFill>
                  <a:srgbClr val="0070C0"/>
                </a:solidFill>
                <a:latin typeface="Times New Roman" panose="02020603050405020304" pitchFamily="18" charset="0"/>
                <a:cs typeface="Times New Roman" panose="02020603050405020304" pitchFamily="18" charset="0"/>
              </a:rPr>
              <a:t> </a:t>
            </a:r>
            <a:br>
              <a:rPr lang="vi-VN" sz="2800" dirty="0">
                <a:solidFill>
                  <a:srgbClr val="0070C0"/>
                </a:solidFill>
                <a:latin typeface="Times New Roman" panose="02020603050405020304" pitchFamily="18" charset="0"/>
                <a:cs typeface="Times New Roman" panose="02020603050405020304" pitchFamily="18" charset="0"/>
              </a:rPr>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916864" y="3312428"/>
            <a:ext cx="1863472" cy="1593194"/>
          </a:xfrm>
          <a:prstGeom prst="rect">
            <a:avLst/>
          </a:prstGeom>
        </p:spPr>
      </p:pic>
      <p:pic>
        <p:nvPicPr>
          <p:cNvPr id="56324" name="Picture 4" descr="8 lưu ý không thể không biết khi dùng bếp hồng ngoạ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0405" y="3157572"/>
            <a:ext cx="3730893" cy="248726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
          <p:cNvSpPr>
            <a:spLocks noChangeArrowheads="1"/>
          </p:cNvSpPr>
          <p:nvPr/>
        </p:nvSpPr>
        <p:spPr bwMode="auto">
          <a:xfrm>
            <a:off x="169863" y="203200"/>
            <a:ext cx="50395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III. </a:t>
            </a:r>
            <a:r>
              <a:rPr lang="en-US" sz="2800" b="1" u="sng" dirty="0" smtClean="0">
                <a:solidFill>
                  <a:srgbClr val="339966"/>
                </a:solidFill>
              </a:rPr>
              <a:t>LỰA CHỌN VÀ SỬ DỤNG</a:t>
            </a:r>
            <a:endParaRPr lang="en-US" altLang="vi-VN" sz="2800" b="1" u="sng" dirty="0">
              <a:solidFill>
                <a:srgbClr val="339966"/>
              </a:solidFill>
            </a:endParaRPr>
          </a:p>
        </p:txBody>
      </p:sp>
      <p:pic>
        <p:nvPicPr>
          <p:cNvPr id="2" name="Picture 1"/>
          <p:cNvPicPr>
            <a:picLocks noChangeAspect="1"/>
          </p:cNvPicPr>
          <p:nvPr/>
        </p:nvPicPr>
        <p:blipFill>
          <a:blip r:embed="rId4"/>
          <a:stretch>
            <a:fillRect/>
          </a:stretch>
        </p:blipFill>
        <p:spPr>
          <a:xfrm>
            <a:off x="8305800" y="160010"/>
            <a:ext cx="609600" cy="609600"/>
          </a:xfrm>
          <a:prstGeom prst="rect">
            <a:avLst/>
          </a:prstGeom>
        </p:spPr>
      </p:pic>
    </p:spTree>
    <p:extLst>
      <p:ext uri="{BB962C8B-B14F-4D97-AF65-F5344CB8AC3E}">
        <p14:creationId xmlns:p14="http://schemas.microsoft.com/office/powerpoint/2010/main" val="210609454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0" grpId="0"/>
      <p:bldP spid="13" grpId="0"/>
      <p:bldP spid="17"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Freeform 19"/>
          <p:cNvSpPr>
            <a:spLocks/>
          </p:cNvSpPr>
          <p:nvPr/>
        </p:nvSpPr>
        <p:spPr bwMode="auto">
          <a:xfrm rot="5400000">
            <a:off x="132371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19461"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7084"/>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5984"/>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762000" y="1184374"/>
            <a:ext cx="637222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B050"/>
                </a:solidFill>
                <a:cs typeface="Times New Roman" panose="02020603050405020304" pitchFamily="18" charset="0"/>
              </a:rPr>
              <a:t>Căn</a:t>
            </a:r>
            <a:r>
              <a:rPr lang="en-US" sz="2800" dirty="0" smtClean="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cứ</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vào</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bảng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điều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khiển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hình</a:t>
            </a:r>
            <a:r>
              <a:rPr lang="en-US" sz="2800" dirty="0">
                <a:solidFill>
                  <a:srgbClr val="00B050"/>
                </a:solidFill>
                <a:cs typeface="Times New Roman" panose="02020603050405020304" pitchFamily="18" charset="0"/>
              </a:rPr>
              <a:t> 13.3 </a:t>
            </a:r>
            <a:r>
              <a:rPr lang="en-US" sz="2800" dirty="0" err="1">
                <a:solidFill>
                  <a:srgbClr val="00B050"/>
                </a:solidFill>
                <a:cs typeface="Times New Roman" panose="02020603050405020304" pitchFamily="18" charset="0"/>
              </a:rPr>
              <a:t>mô</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tả</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các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thao</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tác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để</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thực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hiện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một</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số</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yêu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cầu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sau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đây</a:t>
            </a:r>
            <a:endParaRPr lang="en-US" sz="2800" dirty="0">
              <a:solidFill>
                <a:srgbClr val="00B050"/>
              </a:solidFill>
              <a:cs typeface="Times New Roman" panose="02020603050405020304" pitchFamily="18" charset="0"/>
            </a:endParaRPr>
          </a:p>
        </p:txBody>
      </p:sp>
      <p:sp>
        <p:nvSpPr>
          <p:cNvPr id="9" name="Rectangle 1"/>
          <p:cNvSpPr>
            <a:spLocks noChangeArrowheads="1"/>
          </p:cNvSpPr>
          <p:nvPr/>
        </p:nvSpPr>
        <p:spPr bwMode="auto">
          <a:xfrm>
            <a:off x="508794" y="3129756"/>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a:solidFill>
                  <a:srgbClr val="0070C0"/>
                </a:solidFill>
                <a:cs typeface="Times New Roman" panose="02020603050405020304" pitchFamily="18" charset="0"/>
              </a:rPr>
              <a:t>Bật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tắt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bếp</a:t>
            </a:r>
            <a:endParaRPr lang="en-US" sz="2800" dirty="0">
              <a:solidFill>
                <a:srgbClr val="0070C0"/>
              </a:solidFill>
              <a:cs typeface="Times New Roman" panose="02020603050405020304" pitchFamily="18" charset="0"/>
            </a:endParaRPr>
          </a:p>
        </p:txBody>
      </p:sp>
      <p:sp>
        <p:nvSpPr>
          <p:cNvPr id="10" name="Rectangle 1"/>
          <p:cNvSpPr>
            <a:spLocks noChangeArrowheads="1"/>
          </p:cNvSpPr>
          <p:nvPr/>
        </p:nvSpPr>
        <p:spPr bwMode="auto">
          <a:xfrm>
            <a:off x="488099" y="3826124"/>
            <a:ext cx="449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70C0"/>
                </a:solidFill>
                <a:cs typeface="Times New Roman" panose="02020603050405020304" pitchFamily="18" charset="0"/>
              </a:rPr>
              <a:t>Tăng</a:t>
            </a:r>
            <a:r>
              <a:rPr lang="en-US" sz="2800" dirty="0" smtClean="0">
                <a:solidFill>
                  <a:srgbClr val="0070C0"/>
                </a:solidFill>
                <a:cs typeface="Times New Roman" panose="02020603050405020304" pitchFamily="18" charset="0"/>
              </a:rPr>
              <a:t> </a:t>
            </a:r>
            <a:r>
              <a:rPr lang="en-US" sz="2800" dirty="0" err="1" smtClean="0">
                <a:solidFill>
                  <a:srgbClr val="0070C0"/>
                </a:solidFill>
                <a:cs typeface="Times New Roman" panose="02020603050405020304" pitchFamily="18" charset="0"/>
              </a:rPr>
              <a:t>giảm</a:t>
            </a:r>
            <a:r>
              <a:rPr lang="en-US" sz="2800" dirty="0" smtClean="0">
                <a:solidFill>
                  <a:srgbClr val="0070C0"/>
                </a:solidFill>
                <a:cs typeface="Times New Roman" panose="02020603050405020304" pitchFamily="18" charset="0"/>
              </a:rPr>
              <a:t> </a:t>
            </a:r>
          </a:p>
          <a:p>
            <a:r>
              <a:rPr lang="en-US" sz="2800" dirty="0" err="1" smtClean="0">
                <a:solidFill>
                  <a:srgbClr val="0070C0"/>
                </a:solidFill>
                <a:cs typeface="Times New Roman" panose="02020603050405020304" pitchFamily="18" charset="0"/>
              </a:rPr>
              <a:t>nhiệt</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độ</a:t>
            </a:r>
            <a:endParaRPr lang="en-US" sz="2800" dirty="0">
              <a:solidFill>
                <a:srgbClr val="0070C0"/>
              </a:solidFill>
              <a:cs typeface="Times New Roman" panose="02020603050405020304" pitchFamily="18" charset="0"/>
            </a:endParaRPr>
          </a:p>
        </p:txBody>
      </p:sp>
      <p:sp>
        <p:nvSpPr>
          <p:cNvPr id="11" name="Rectangle 1"/>
          <p:cNvSpPr>
            <a:spLocks noChangeArrowheads="1"/>
          </p:cNvSpPr>
          <p:nvPr/>
        </p:nvSpPr>
        <p:spPr bwMode="auto">
          <a:xfrm>
            <a:off x="579467" y="4704418"/>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70C0"/>
                </a:solidFill>
                <a:cs typeface="Times New Roman" panose="02020603050405020304" pitchFamily="18" charset="0"/>
              </a:rPr>
              <a:t>Nấu</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lẩu</a:t>
            </a:r>
            <a:endParaRPr lang="en-US" sz="2800" dirty="0">
              <a:solidFill>
                <a:srgbClr val="0070C0"/>
              </a:solidFill>
              <a:cs typeface="Times New Roman" panose="02020603050405020304" pitchFamily="18" charset="0"/>
            </a:endParaRPr>
          </a:p>
        </p:txBody>
      </p:sp>
      <p:sp>
        <p:nvSpPr>
          <p:cNvPr id="12" name="Rectangle 1"/>
          <p:cNvSpPr>
            <a:spLocks noChangeArrowheads="1"/>
          </p:cNvSpPr>
          <p:nvPr/>
        </p:nvSpPr>
        <p:spPr bwMode="auto">
          <a:xfrm>
            <a:off x="488099" y="5396915"/>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Hẹn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giờ</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l="-1181" t="6048" r="1181" b="11298"/>
          <a:stretch/>
        </p:blipFill>
        <p:spPr>
          <a:xfrm>
            <a:off x="2753083" y="2166500"/>
            <a:ext cx="6230454" cy="4462900"/>
          </a:xfrm>
          <a:prstGeom prst="rect">
            <a:avLst/>
          </a:prstGeom>
        </p:spPr>
      </p:pic>
      <p:pic>
        <p:nvPicPr>
          <p:cNvPr id="2" name="Picture 1"/>
          <p:cNvPicPr>
            <a:picLocks noChangeAspect="1"/>
          </p:cNvPicPr>
          <p:nvPr/>
        </p:nvPicPr>
        <p:blipFill>
          <a:blip r:embed="rId4"/>
          <a:stretch>
            <a:fillRect/>
          </a:stretch>
        </p:blipFill>
        <p:spPr>
          <a:xfrm>
            <a:off x="8229600" y="184011"/>
            <a:ext cx="609600" cy="609600"/>
          </a:xfrm>
          <a:prstGeom prst="rect">
            <a:avLst/>
          </a:prstGeom>
        </p:spPr>
      </p:pic>
    </p:spTree>
    <p:extLst>
      <p:ext uri="{BB962C8B-B14F-4D97-AF65-F5344CB8AC3E}">
        <p14:creationId xmlns:p14="http://schemas.microsoft.com/office/powerpoint/2010/main" val="22111145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826</TotalTime>
  <Words>363</Words>
  <Application>Microsoft Office PowerPoint</Application>
  <PresentationFormat>On-screen Show (4:3)</PresentationFormat>
  <Paragraphs>57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Sử dụng bếp điện để đun nấu có những ưu điểm gì so với các loại bếp khác?   Bếp hồng ngoại hoạt động như thế nào?  Làm thế nào để lựa chọn sử dụng bếp hồng ngoại đúng cách tiết kiệm và an toàn?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84983600112</cp:lastModifiedBy>
  <cp:revision>93</cp:revision>
  <dcterms:created xsi:type="dcterms:W3CDTF">2013-08-28T08:21:51Z</dcterms:created>
  <dcterms:modified xsi:type="dcterms:W3CDTF">2022-05-20T08:20:29Z</dcterms:modified>
</cp:coreProperties>
</file>