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22" r:id="rId2"/>
    <p:sldId id="294" r:id="rId3"/>
    <p:sldId id="296" r:id="rId4"/>
    <p:sldId id="256" r:id="rId5"/>
    <p:sldId id="323" r:id="rId6"/>
    <p:sldId id="297" r:id="rId7"/>
    <p:sldId id="299" r:id="rId8"/>
    <p:sldId id="318" r:id="rId9"/>
    <p:sldId id="302" r:id="rId10"/>
    <p:sldId id="314" r:id="rId11"/>
    <p:sldId id="304" r:id="rId12"/>
    <p:sldId id="315" r:id="rId13"/>
    <p:sldId id="303" r:id="rId14"/>
    <p:sldId id="320" r:id="rId15"/>
    <p:sldId id="306" r:id="rId16"/>
    <p:sldId id="308" r:id="rId17"/>
    <p:sldId id="307" r:id="rId18"/>
    <p:sldId id="310" r:id="rId19"/>
    <p:sldId id="311" r:id="rId20"/>
    <p:sldId id="282" r:id="rId21"/>
    <p:sldId id="284" r:id="rId22"/>
    <p:sldId id="285" r:id="rId23"/>
    <p:sldId id="286" r:id="rId24"/>
    <p:sldId id="287" r:id="rId25"/>
    <p:sldId id="288" r:id="rId26"/>
    <p:sldId id="289" r:id="rId27"/>
    <p:sldId id="291" r:id="rId28"/>
    <p:sldId id="290" r:id="rId29"/>
    <p:sldId id="29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0967D-4F7B-49EE-AD95-EE731E3CE13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7064C-B9F0-4AD8-8B84-954019160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06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ac8208b228_0_1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2" name="Google Shape;2502;gac8208b228_0_1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0995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866A-2648-4841-B697-47CB8A9D96B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2F7E-654F-45AC-8E90-991FA0C24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866A-2648-4841-B697-47CB8A9D96B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2F7E-654F-45AC-8E90-991FA0C24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866A-2648-4841-B697-47CB8A9D96B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2F7E-654F-45AC-8E90-991FA0C24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03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12312019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50094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 1"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14"/>
          <p:cNvSpPr txBox="1">
            <a:spLocks noGrp="1"/>
          </p:cNvSpPr>
          <p:nvPr>
            <p:ph type="title"/>
          </p:nvPr>
        </p:nvSpPr>
        <p:spPr>
          <a:xfrm>
            <a:off x="950967" y="4457551"/>
            <a:ext cx="5153200" cy="8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180" name="Google Shape;1180;p14"/>
          <p:cNvSpPr txBox="1">
            <a:spLocks noGrp="1"/>
          </p:cNvSpPr>
          <p:nvPr>
            <p:ph type="subTitle" idx="1"/>
          </p:nvPr>
        </p:nvSpPr>
        <p:spPr>
          <a:xfrm>
            <a:off x="950967" y="1885667"/>
            <a:ext cx="5153200" cy="2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1" name="Google Shape;1181;p14"/>
          <p:cNvSpPr/>
          <p:nvPr/>
        </p:nvSpPr>
        <p:spPr>
          <a:xfrm rot="-906735" flipH="1">
            <a:off x="7355180" y="2241214"/>
            <a:ext cx="3812653" cy="3809177"/>
          </a:xfrm>
          <a:prstGeom prst="ellipse">
            <a:avLst/>
          </a:prstGeom>
          <a:solidFill>
            <a:srgbClr val="496A95">
              <a:alpha val="39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2" name="Google Shape;1182;p14"/>
          <p:cNvSpPr/>
          <p:nvPr/>
        </p:nvSpPr>
        <p:spPr>
          <a:xfrm rot="-3600004" flipH="1">
            <a:off x="6971392" y="1201632"/>
            <a:ext cx="4257609" cy="4257609"/>
          </a:xfrm>
          <a:prstGeom prst="ellipse">
            <a:avLst/>
          </a:prstGeom>
          <a:solidFill>
            <a:srgbClr val="00899C">
              <a:alpha val="382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3" name="Google Shape;1183;p14"/>
          <p:cNvSpPr/>
          <p:nvPr/>
        </p:nvSpPr>
        <p:spPr>
          <a:xfrm rot="900059">
            <a:off x="6537987" y="1511953"/>
            <a:ext cx="3076855" cy="3076855"/>
          </a:xfrm>
          <a:prstGeom prst="ellipse">
            <a:avLst/>
          </a:prstGeom>
          <a:solidFill>
            <a:srgbClr val="81B0C5">
              <a:alpha val="410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4" name="Google Shape;1184;p14"/>
          <p:cNvSpPr/>
          <p:nvPr/>
        </p:nvSpPr>
        <p:spPr>
          <a:xfrm rot="-907145" flipH="1">
            <a:off x="6556644" y="2028793"/>
            <a:ext cx="3768027" cy="3764552"/>
          </a:xfrm>
          <a:prstGeom prst="ellipse">
            <a:avLst/>
          </a:prstGeom>
          <a:solidFill>
            <a:srgbClr val="496A95">
              <a:alpha val="39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5" name="Google Shape;1185;p14"/>
          <p:cNvSpPr/>
          <p:nvPr/>
        </p:nvSpPr>
        <p:spPr>
          <a:xfrm rot="5400000">
            <a:off x="6381674" y="-133437"/>
            <a:ext cx="24252" cy="643743"/>
          </a:xfrm>
          <a:custGeom>
            <a:avLst/>
            <a:gdLst/>
            <a:ahLst/>
            <a:cxnLst/>
            <a:rect l="l" t="t" r="r" b="b"/>
            <a:pathLst>
              <a:path w="351" h="9317" extrusionOk="0">
                <a:moveTo>
                  <a:pt x="176" y="1"/>
                </a:moveTo>
                <a:cubicBezTo>
                  <a:pt x="88" y="1"/>
                  <a:pt x="1" y="60"/>
                  <a:pt x="1" y="179"/>
                </a:cubicBezTo>
                <a:lnTo>
                  <a:pt x="1" y="9135"/>
                </a:lnTo>
                <a:cubicBezTo>
                  <a:pt x="1" y="9233"/>
                  <a:pt x="85" y="9317"/>
                  <a:pt x="183" y="9317"/>
                </a:cubicBezTo>
                <a:cubicBezTo>
                  <a:pt x="281" y="9317"/>
                  <a:pt x="350" y="9233"/>
                  <a:pt x="350" y="9149"/>
                </a:cubicBezTo>
                <a:lnTo>
                  <a:pt x="350" y="179"/>
                </a:lnTo>
                <a:cubicBezTo>
                  <a:pt x="350" y="60"/>
                  <a:pt x="263" y="1"/>
                  <a:pt x="176" y="1"/>
                </a:cubicBezTo>
                <a:close/>
              </a:path>
            </a:pathLst>
          </a:custGeom>
          <a:solidFill>
            <a:srgbClr val="81B0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6" name="Google Shape;1186;p14"/>
          <p:cNvSpPr/>
          <p:nvPr/>
        </p:nvSpPr>
        <p:spPr>
          <a:xfrm rot="5400000">
            <a:off x="6381674" y="6347698"/>
            <a:ext cx="24252" cy="643743"/>
          </a:xfrm>
          <a:custGeom>
            <a:avLst/>
            <a:gdLst/>
            <a:ahLst/>
            <a:cxnLst/>
            <a:rect l="l" t="t" r="r" b="b"/>
            <a:pathLst>
              <a:path w="351" h="9317" extrusionOk="0">
                <a:moveTo>
                  <a:pt x="175" y="1"/>
                </a:moveTo>
                <a:cubicBezTo>
                  <a:pt x="88" y="1"/>
                  <a:pt x="0" y="60"/>
                  <a:pt x="0" y="179"/>
                </a:cubicBezTo>
                <a:lnTo>
                  <a:pt x="0" y="9135"/>
                </a:lnTo>
                <a:cubicBezTo>
                  <a:pt x="0" y="9233"/>
                  <a:pt x="70" y="9317"/>
                  <a:pt x="168" y="9317"/>
                </a:cubicBezTo>
                <a:cubicBezTo>
                  <a:pt x="266" y="9317"/>
                  <a:pt x="336" y="9233"/>
                  <a:pt x="350" y="9149"/>
                </a:cubicBezTo>
                <a:lnTo>
                  <a:pt x="350" y="179"/>
                </a:lnTo>
                <a:cubicBezTo>
                  <a:pt x="350" y="60"/>
                  <a:pt x="263" y="1"/>
                  <a:pt x="175" y="1"/>
                </a:cubicBezTo>
                <a:close/>
              </a:path>
            </a:pathLst>
          </a:custGeom>
          <a:solidFill>
            <a:srgbClr val="81B0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7" name="Google Shape;1187;p14"/>
          <p:cNvSpPr/>
          <p:nvPr/>
        </p:nvSpPr>
        <p:spPr>
          <a:xfrm rot="5400000">
            <a:off x="5786083" y="6347698"/>
            <a:ext cx="24252" cy="643743"/>
          </a:xfrm>
          <a:custGeom>
            <a:avLst/>
            <a:gdLst/>
            <a:ahLst/>
            <a:cxnLst/>
            <a:rect l="l" t="t" r="r" b="b"/>
            <a:pathLst>
              <a:path w="351" h="9317" extrusionOk="0">
                <a:moveTo>
                  <a:pt x="175" y="1"/>
                </a:moveTo>
                <a:cubicBezTo>
                  <a:pt x="88" y="1"/>
                  <a:pt x="0" y="60"/>
                  <a:pt x="0" y="179"/>
                </a:cubicBezTo>
                <a:lnTo>
                  <a:pt x="0" y="9135"/>
                </a:lnTo>
                <a:cubicBezTo>
                  <a:pt x="0" y="9233"/>
                  <a:pt x="70" y="9317"/>
                  <a:pt x="168" y="9317"/>
                </a:cubicBezTo>
                <a:cubicBezTo>
                  <a:pt x="266" y="9317"/>
                  <a:pt x="336" y="9233"/>
                  <a:pt x="350" y="9149"/>
                </a:cubicBezTo>
                <a:lnTo>
                  <a:pt x="350" y="179"/>
                </a:lnTo>
                <a:cubicBezTo>
                  <a:pt x="350" y="60"/>
                  <a:pt x="263" y="1"/>
                  <a:pt x="175" y="1"/>
                </a:cubicBezTo>
                <a:close/>
              </a:path>
            </a:pathLst>
          </a:custGeom>
          <a:solidFill>
            <a:srgbClr val="81B0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8" name="Google Shape;1188;p14"/>
          <p:cNvSpPr/>
          <p:nvPr/>
        </p:nvSpPr>
        <p:spPr>
          <a:xfrm rot="5400000">
            <a:off x="5786083" y="-133437"/>
            <a:ext cx="24252" cy="643743"/>
          </a:xfrm>
          <a:custGeom>
            <a:avLst/>
            <a:gdLst/>
            <a:ahLst/>
            <a:cxnLst/>
            <a:rect l="l" t="t" r="r" b="b"/>
            <a:pathLst>
              <a:path w="351" h="9317" extrusionOk="0">
                <a:moveTo>
                  <a:pt x="176" y="1"/>
                </a:moveTo>
                <a:cubicBezTo>
                  <a:pt x="88" y="1"/>
                  <a:pt x="1" y="60"/>
                  <a:pt x="1" y="179"/>
                </a:cubicBezTo>
                <a:lnTo>
                  <a:pt x="1" y="9135"/>
                </a:lnTo>
                <a:cubicBezTo>
                  <a:pt x="1" y="9233"/>
                  <a:pt x="85" y="9317"/>
                  <a:pt x="183" y="9317"/>
                </a:cubicBezTo>
                <a:cubicBezTo>
                  <a:pt x="281" y="9317"/>
                  <a:pt x="350" y="9233"/>
                  <a:pt x="350" y="9149"/>
                </a:cubicBezTo>
                <a:lnTo>
                  <a:pt x="350" y="179"/>
                </a:lnTo>
                <a:cubicBezTo>
                  <a:pt x="350" y="60"/>
                  <a:pt x="263" y="1"/>
                  <a:pt x="176" y="1"/>
                </a:cubicBezTo>
                <a:close/>
              </a:path>
            </a:pathLst>
          </a:custGeom>
          <a:solidFill>
            <a:srgbClr val="81B0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89" name="Google Shape;1189;p14"/>
          <p:cNvGrpSpPr/>
          <p:nvPr/>
        </p:nvGrpSpPr>
        <p:grpSpPr>
          <a:xfrm>
            <a:off x="10539241" y="599333"/>
            <a:ext cx="1183315" cy="769195"/>
            <a:chOff x="7811019" y="1134049"/>
            <a:chExt cx="887486" cy="576896"/>
          </a:xfrm>
        </p:grpSpPr>
        <p:sp>
          <p:nvSpPr>
            <p:cNvPr id="1190" name="Google Shape;1190;p14"/>
            <p:cNvSpPr/>
            <p:nvPr/>
          </p:nvSpPr>
          <p:spPr>
            <a:xfrm>
              <a:off x="8438121" y="1607363"/>
              <a:ext cx="67381" cy="52530"/>
            </a:xfrm>
            <a:custGeom>
              <a:avLst/>
              <a:gdLst/>
              <a:ahLst/>
              <a:cxnLst/>
              <a:rect l="l" t="t" r="r" b="b"/>
              <a:pathLst>
                <a:path w="1275" h="994" extrusionOk="0">
                  <a:moveTo>
                    <a:pt x="644" y="0"/>
                  </a:moveTo>
                  <a:cubicBezTo>
                    <a:pt x="1" y="0"/>
                    <a:pt x="1" y="994"/>
                    <a:pt x="644" y="994"/>
                  </a:cubicBezTo>
                  <a:cubicBezTo>
                    <a:pt x="1274" y="994"/>
                    <a:pt x="1274" y="0"/>
                    <a:pt x="644" y="0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7953763" y="1502352"/>
              <a:ext cx="68068" cy="52530"/>
            </a:xfrm>
            <a:custGeom>
              <a:avLst/>
              <a:gdLst/>
              <a:ahLst/>
              <a:cxnLst/>
              <a:rect l="l" t="t" r="r" b="b"/>
              <a:pathLst>
                <a:path w="1288" h="994" extrusionOk="0">
                  <a:moveTo>
                    <a:pt x="644" y="0"/>
                  </a:moveTo>
                  <a:cubicBezTo>
                    <a:pt x="0" y="0"/>
                    <a:pt x="0" y="994"/>
                    <a:pt x="644" y="994"/>
                  </a:cubicBezTo>
                  <a:cubicBezTo>
                    <a:pt x="1274" y="994"/>
                    <a:pt x="1288" y="0"/>
                    <a:pt x="644" y="0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8262875" y="1245719"/>
              <a:ext cx="68068" cy="52583"/>
            </a:xfrm>
            <a:custGeom>
              <a:avLst/>
              <a:gdLst/>
              <a:ahLst/>
              <a:cxnLst/>
              <a:rect l="l" t="t" r="r" b="b"/>
              <a:pathLst>
                <a:path w="1288" h="995" extrusionOk="0">
                  <a:moveTo>
                    <a:pt x="644" y="1"/>
                  </a:moveTo>
                  <a:cubicBezTo>
                    <a:pt x="0" y="1"/>
                    <a:pt x="0" y="994"/>
                    <a:pt x="644" y="994"/>
                  </a:cubicBezTo>
                  <a:cubicBezTo>
                    <a:pt x="1288" y="994"/>
                    <a:pt x="1288" y="1"/>
                    <a:pt x="644" y="1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8262875" y="1537814"/>
              <a:ext cx="68068" cy="52583"/>
            </a:xfrm>
            <a:custGeom>
              <a:avLst/>
              <a:gdLst/>
              <a:ahLst/>
              <a:cxnLst/>
              <a:rect l="l" t="t" r="r" b="b"/>
              <a:pathLst>
                <a:path w="1288" h="995" extrusionOk="0">
                  <a:moveTo>
                    <a:pt x="644" y="1"/>
                  </a:moveTo>
                  <a:cubicBezTo>
                    <a:pt x="0" y="1"/>
                    <a:pt x="0" y="995"/>
                    <a:pt x="644" y="995"/>
                  </a:cubicBezTo>
                  <a:cubicBezTo>
                    <a:pt x="1288" y="995"/>
                    <a:pt x="1288" y="1"/>
                    <a:pt x="644" y="1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4" name="Google Shape;1194;p14"/>
            <p:cNvSpPr/>
            <p:nvPr/>
          </p:nvSpPr>
          <p:spPr>
            <a:xfrm>
              <a:off x="7811019" y="1358128"/>
              <a:ext cx="38526" cy="31867"/>
            </a:xfrm>
            <a:custGeom>
              <a:avLst/>
              <a:gdLst/>
              <a:ahLst/>
              <a:cxnLst/>
              <a:rect l="l" t="t" r="r" b="b"/>
              <a:pathLst>
                <a:path w="729" h="603" extrusionOk="0">
                  <a:moveTo>
                    <a:pt x="364" y="1"/>
                  </a:moveTo>
                  <a:cubicBezTo>
                    <a:pt x="0" y="29"/>
                    <a:pt x="0" y="574"/>
                    <a:pt x="364" y="602"/>
                  </a:cubicBezTo>
                  <a:cubicBezTo>
                    <a:pt x="728" y="574"/>
                    <a:pt x="728" y="29"/>
                    <a:pt x="364" y="1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5" name="Google Shape;1195;p14"/>
            <p:cNvSpPr/>
            <p:nvPr/>
          </p:nvSpPr>
          <p:spPr>
            <a:xfrm>
              <a:off x="8461057" y="1384764"/>
              <a:ext cx="39266" cy="31867"/>
            </a:xfrm>
            <a:custGeom>
              <a:avLst/>
              <a:gdLst/>
              <a:ahLst/>
              <a:cxnLst/>
              <a:rect l="l" t="t" r="r" b="b"/>
              <a:pathLst>
                <a:path w="743" h="603" extrusionOk="0">
                  <a:moveTo>
                    <a:pt x="364" y="0"/>
                  </a:moveTo>
                  <a:cubicBezTo>
                    <a:pt x="1" y="28"/>
                    <a:pt x="1" y="560"/>
                    <a:pt x="364" y="602"/>
                  </a:cubicBezTo>
                  <a:cubicBezTo>
                    <a:pt x="742" y="560"/>
                    <a:pt x="742" y="28"/>
                    <a:pt x="364" y="0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8018080" y="1200639"/>
              <a:ext cx="38526" cy="31814"/>
            </a:xfrm>
            <a:custGeom>
              <a:avLst/>
              <a:gdLst/>
              <a:ahLst/>
              <a:cxnLst/>
              <a:rect l="l" t="t" r="r" b="b"/>
              <a:pathLst>
                <a:path w="729" h="602" extrusionOk="0">
                  <a:moveTo>
                    <a:pt x="364" y="0"/>
                  </a:moveTo>
                  <a:cubicBezTo>
                    <a:pt x="1" y="28"/>
                    <a:pt x="1" y="574"/>
                    <a:pt x="364" y="602"/>
                  </a:cubicBezTo>
                  <a:cubicBezTo>
                    <a:pt x="728" y="574"/>
                    <a:pt x="728" y="28"/>
                    <a:pt x="364" y="0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8140107" y="1679078"/>
              <a:ext cx="39266" cy="31867"/>
            </a:xfrm>
            <a:custGeom>
              <a:avLst/>
              <a:gdLst/>
              <a:ahLst/>
              <a:cxnLst/>
              <a:rect l="l" t="t" r="r" b="b"/>
              <a:pathLst>
                <a:path w="743" h="603" extrusionOk="0">
                  <a:moveTo>
                    <a:pt x="378" y="1"/>
                  </a:moveTo>
                  <a:cubicBezTo>
                    <a:pt x="0" y="29"/>
                    <a:pt x="0" y="574"/>
                    <a:pt x="378" y="602"/>
                  </a:cubicBezTo>
                  <a:cubicBezTo>
                    <a:pt x="742" y="574"/>
                    <a:pt x="742" y="29"/>
                    <a:pt x="378" y="1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8659240" y="1551132"/>
              <a:ext cx="39266" cy="31127"/>
            </a:xfrm>
            <a:custGeom>
              <a:avLst/>
              <a:gdLst/>
              <a:ahLst/>
              <a:cxnLst/>
              <a:rect l="l" t="t" r="r" b="b"/>
              <a:pathLst>
                <a:path w="743" h="589" extrusionOk="0">
                  <a:moveTo>
                    <a:pt x="365" y="1"/>
                  </a:moveTo>
                  <a:cubicBezTo>
                    <a:pt x="1" y="29"/>
                    <a:pt x="1" y="561"/>
                    <a:pt x="365" y="589"/>
                  </a:cubicBezTo>
                  <a:cubicBezTo>
                    <a:pt x="742" y="561"/>
                    <a:pt x="742" y="29"/>
                    <a:pt x="365" y="1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8630437" y="1294551"/>
              <a:ext cx="38473" cy="31074"/>
            </a:xfrm>
            <a:custGeom>
              <a:avLst/>
              <a:gdLst/>
              <a:ahLst/>
              <a:cxnLst/>
              <a:rect l="l" t="t" r="r" b="b"/>
              <a:pathLst>
                <a:path w="728" h="588" extrusionOk="0">
                  <a:moveTo>
                    <a:pt x="364" y="0"/>
                  </a:moveTo>
                  <a:cubicBezTo>
                    <a:pt x="0" y="28"/>
                    <a:pt x="0" y="560"/>
                    <a:pt x="364" y="588"/>
                  </a:cubicBezTo>
                  <a:cubicBezTo>
                    <a:pt x="728" y="560"/>
                    <a:pt x="728" y="28"/>
                    <a:pt x="364" y="0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8339030" y="1134049"/>
              <a:ext cx="34827" cy="31127"/>
            </a:xfrm>
            <a:custGeom>
              <a:avLst/>
              <a:gdLst/>
              <a:ahLst/>
              <a:cxnLst/>
              <a:rect l="l" t="t" r="r" b="b"/>
              <a:pathLst>
                <a:path w="659" h="589" extrusionOk="0">
                  <a:moveTo>
                    <a:pt x="309" y="1"/>
                  </a:moveTo>
                  <a:cubicBezTo>
                    <a:pt x="267" y="1"/>
                    <a:pt x="225" y="1"/>
                    <a:pt x="183" y="29"/>
                  </a:cubicBezTo>
                  <a:cubicBezTo>
                    <a:pt x="155" y="29"/>
                    <a:pt x="113" y="57"/>
                    <a:pt x="99" y="85"/>
                  </a:cubicBezTo>
                  <a:cubicBezTo>
                    <a:pt x="71" y="113"/>
                    <a:pt x="43" y="141"/>
                    <a:pt x="29" y="183"/>
                  </a:cubicBezTo>
                  <a:cubicBezTo>
                    <a:pt x="15" y="211"/>
                    <a:pt x="1" y="253"/>
                    <a:pt x="15" y="294"/>
                  </a:cubicBezTo>
                  <a:lnTo>
                    <a:pt x="15" y="378"/>
                  </a:lnTo>
                  <a:cubicBezTo>
                    <a:pt x="29" y="420"/>
                    <a:pt x="57" y="462"/>
                    <a:pt x="99" y="504"/>
                  </a:cubicBezTo>
                  <a:lnTo>
                    <a:pt x="155" y="546"/>
                  </a:lnTo>
                  <a:cubicBezTo>
                    <a:pt x="197" y="574"/>
                    <a:pt x="253" y="588"/>
                    <a:pt x="309" y="588"/>
                  </a:cubicBezTo>
                  <a:lnTo>
                    <a:pt x="364" y="588"/>
                  </a:lnTo>
                  <a:cubicBezTo>
                    <a:pt x="392" y="588"/>
                    <a:pt x="434" y="588"/>
                    <a:pt x="476" y="574"/>
                  </a:cubicBezTo>
                  <a:cubicBezTo>
                    <a:pt x="546" y="532"/>
                    <a:pt x="602" y="476"/>
                    <a:pt x="630" y="406"/>
                  </a:cubicBezTo>
                  <a:cubicBezTo>
                    <a:pt x="644" y="378"/>
                    <a:pt x="658" y="336"/>
                    <a:pt x="658" y="294"/>
                  </a:cubicBezTo>
                  <a:lnTo>
                    <a:pt x="644" y="211"/>
                  </a:lnTo>
                  <a:cubicBezTo>
                    <a:pt x="630" y="169"/>
                    <a:pt x="602" y="127"/>
                    <a:pt x="574" y="85"/>
                  </a:cubicBezTo>
                  <a:lnTo>
                    <a:pt x="504" y="43"/>
                  </a:lnTo>
                  <a:cubicBezTo>
                    <a:pt x="462" y="15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01" name="Google Shape;1201;p14"/>
          <p:cNvGrpSpPr/>
          <p:nvPr/>
        </p:nvGrpSpPr>
        <p:grpSpPr>
          <a:xfrm>
            <a:off x="10510150" y="5340766"/>
            <a:ext cx="1241519" cy="849103"/>
            <a:chOff x="7906411" y="3766023"/>
            <a:chExt cx="931139" cy="636827"/>
          </a:xfrm>
        </p:grpSpPr>
        <p:sp>
          <p:nvSpPr>
            <p:cNvPr id="1202" name="Google Shape;1202;p14"/>
            <p:cNvSpPr/>
            <p:nvPr/>
          </p:nvSpPr>
          <p:spPr>
            <a:xfrm>
              <a:off x="8140847" y="4174279"/>
              <a:ext cx="67328" cy="52530"/>
            </a:xfrm>
            <a:custGeom>
              <a:avLst/>
              <a:gdLst/>
              <a:ahLst/>
              <a:cxnLst/>
              <a:rect l="l" t="t" r="r" b="b"/>
              <a:pathLst>
                <a:path w="1274" h="994" extrusionOk="0">
                  <a:moveTo>
                    <a:pt x="630" y="0"/>
                  </a:moveTo>
                  <a:cubicBezTo>
                    <a:pt x="0" y="0"/>
                    <a:pt x="0" y="994"/>
                    <a:pt x="630" y="994"/>
                  </a:cubicBezTo>
                  <a:cubicBezTo>
                    <a:pt x="1274" y="994"/>
                    <a:pt x="1274" y="0"/>
                    <a:pt x="630" y="0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8408578" y="3998980"/>
              <a:ext cx="68068" cy="52583"/>
            </a:xfrm>
            <a:custGeom>
              <a:avLst/>
              <a:gdLst/>
              <a:ahLst/>
              <a:cxnLst/>
              <a:rect l="l" t="t" r="r" b="b"/>
              <a:pathLst>
                <a:path w="1288" h="995" extrusionOk="0">
                  <a:moveTo>
                    <a:pt x="644" y="1"/>
                  </a:moveTo>
                  <a:cubicBezTo>
                    <a:pt x="0" y="1"/>
                    <a:pt x="0" y="994"/>
                    <a:pt x="644" y="994"/>
                  </a:cubicBezTo>
                  <a:cubicBezTo>
                    <a:pt x="1287" y="994"/>
                    <a:pt x="1287" y="1"/>
                    <a:pt x="644" y="1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8729528" y="3766023"/>
              <a:ext cx="68068" cy="52583"/>
            </a:xfrm>
            <a:custGeom>
              <a:avLst/>
              <a:gdLst/>
              <a:ahLst/>
              <a:cxnLst/>
              <a:rect l="l" t="t" r="r" b="b"/>
              <a:pathLst>
                <a:path w="1288" h="995" extrusionOk="0">
                  <a:moveTo>
                    <a:pt x="644" y="1"/>
                  </a:moveTo>
                  <a:cubicBezTo>
                    <a:pt x="0" y="1"/>
                    <a:pt x="0" y="994"/>
                    <a:pt x="644" y="994"/>
                  </a:cubicBezTo>
                  <a:cubicBezTo>
                    <a:pt x="1274" y="994"/>
                    <a:pt x="1287" y="1"/>
                    <a:pt x="644" y="1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8418144" y="4214920"/>
              <a:ext cx="67381" cy="52583"/>
            </a:xfrm>
            <a:custGeom>
              <a:avLst/>
              <a:gdLst/>
              <a:ahLst/>
              <a:cxnLst/>
              <a:rect l="l" t="t" r="r" b="b"/>
              <a:pathLst>
                <a:path w="1275" h="995" extrusionOk="0">
                  <a:moveTo>
                    <a:pt x="645" y="1"/>
                  </a:moveTo>
                  <a:cubicBezTo>
                    <a:pt x="1" y="1"/>
                    <a:pt x="1" y="994"/>
                    <a:pt x="645" y="994"/>
                  </a:cubicBezTo>
                  <a:cubicBezTo>
                    <a:pt x="1274" y="994"/>
                    <a:pt x="1274" y="1"/>
                    <a:pt x="645" y="1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6" name="Google Shape;1206;p14"/>
            <p:cNvSpPr/>
            <p:nvPr/>
          </p:nvSpPr>
          <p:spPr>
            <a:xfrm>
              <a:off x="8573466" y="4023396"/>
              <a:ext cx="41485" cy="31127"/>
            </a:xfrm>
            <a:custGeom>
              <a:avLst/>
              <a:gdLst/>
              <a:ahLst/>
              <a:cxnLst/>
              <a:rect l="l" t="t" r="r" b="b"/>
              <a:pathLst>
                <a:path w="785" h="589" extrusionOk="0">
                  <a:moveTo>
                    <a:pt x="406" y="0"/>
                  </a:moveTo>
                  <a:cubicBezTo>
                    <a:pt x="401" y="0"/>
                    <a:pt x="397" y="0"/>
                    <a:pt x="392" y="1"/>
                  </a:cubicBezTo>
                  <a:cubicBezTo>
                    <a:pt x="1" y="1"/>
                    <a:pt x="1" y="588"/>
                    <a:pt x="392" y="588"/>
                  </a:cubicBezTo>
                  <a:cubicBezTo>
                    <a:pt x="780" y="588"/>
                    <a:pt x="784" y="0"/>
                    <a:pt x="406" y="0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7" name="Google Shape;1207;p14"/>
            <p:cNvSpPr/>
            <p:nvPr/>
          </p:nvSpPr>
          <p:spPr>
            <a:xfrm>
              <a:off x="8559408" y="3770462"/>
              <a:ext cx="42225" cy="31127"/>
            </a:xfrm>
            <a:custGeom>
              <a:avLst/>
              <a:gdLst/>
              <a:ahLst/>
              <a:cxnLst/>
              <a:rect l="l" t="t" r="r" b="b"/>
              <a:pathLst>
                <a:path w="799" h="589" extrusionOk="0">
                  <a:moveTo>
                    <a:pt x="406" y="1"/>
                  </a:moveTo>
                  <a:cubicBezTo>
                    <a:pt x="1" y="1"/>
                    <a:pt x="1" y="589"/>
                    <a:pt x="406" y="589"/>
                  </a:cubicBezTo>
                  <a:cubicBezTo>
                    <a:pt x="798" y="589"/>
                    <a:pt x="798" y="1"/>
                    <a:pt x="406" y="1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8" name="Google Shape;1208;p14"/>
            <p:cNvSpPr/>
            <p:nvPr/>
          </p:nvSpPr>
          <p:spPr>
            <a:xfrm>
              <a:off x="8798284" y="3937623"/>
              <a:ext cx="39266" cy="31127"/>
            </a:xfrm>
            <a:custGeom>
              <a:avLst/>
              <a:gdLst/>
              <a:ahLst/>
              <a:cxnLst/>
              <a:rect l="l" t="t" r="r" b="b"/>
              <a:pathLst>
                <a:path w="743" h="589" extrusionOk="0">
                  <a:moveTo>
                    <a:pt x="364" y="0"/>
                  </a:moveTo>
                  <a:cubicBezTo>
                    <a:pt x="0" y="28"/>
                    <a:pt x="0" y="560"/>
                    <a:pt x="364" y="588"/>
                  </a:cubicBezTo>
                  <a:cubicBezTo>
                    <a:pt x="742" y="560"/>
                    <a:pt x="742" y="28"/>
                    <a:pt x="364" y="0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9" name="Google Shape;1209;p14"/>
            <p:cNvSpPr/>
            <p:nvPr/>
          </p:nvSpPr>
          <p:spPr>
            <a:xfrm>
              <a:off x="8174142" y="4357665"/>
              <a:ext cx="39213" cy="31127"/>
            </a:xfrm>
            <a:custGeom>
              <a:avLst/>
              <a:gdLst/>
              <a:ahLst/>
              <a:cxnLst/>
              <a:rect l="l" t="t" r="r" b="b"/>
              <a:pathLst>
                <a:path w="742" h="589" extrusionOk="0">
                  <a:moveTo>
                    <a:pt x="378" y="1"/>
                  </a:moveTo>
                  <a:cubicBezTo>
                    <a:pt x="0" y="29"/>
                    <a:pt x="0" y="560"/>
                    <a:pt x="378" y="588"/>
                  </a:cubicBezTo>
                  <a:cubicBezTo>
                    <a:pt x="742" y="560"/>
                    <a:pt x="742" y="29"/>
                    <a:pt x="378" y="1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0" name="Google Shape;1210;p14"/>
            <p:cNvSpPr/>
            <p:nvPr/>
          </p:nvSpPr>
          <p:spPr>
            <a:xfrm>
              <a:off x="7960422" y="4166881"/>
              <a:ext cx="39213" cy="31814"/>
            </a:xfrm>
            <a:custGeom>
              <a:avLst/>
              <a:gdLst/>
              <a:ahLst/>
              <a:cxnLst/>
              <a:rect l="l" t="t" r="r" b="b"/>
              <a:pathLst>
                <a:path w="742" h="602" extrusionOk="0">
                  <a:moveTo>
                    <a:pt x="364" y="0"/>
                  </a:moveTo>
                  <a:cubicBezTo>
                    <a:pt x="0" y="28"/>
                    <a:pt x="0" y="574"/>
                    <a:pt x="364" y="602"/>
                  </a:cubicBezTo>
                  <a:cubicBezTo>
                    <a:pt x="742" y="574"/>
                    <a:pt x="742" y="28"/>
                    <a:pt x="364" y="0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1" name="Google Shape;1211;p14"/>
            <p:cNvSpPr/>
            <p:nvPr/>
          </p:nvSpPr>
          <p:spPr>
            <a:xfrm>
              <a:off x="7906411" y="4370983"/>
              <a:ext cx="42225" cy="31867"/>
            </a:xfrm>
            <a:custGeom>
              <a:avLst/>
              <a:gdLst/>
              <a:ahLst/>
              <a:cxnLst/>
              <a:rect l="l" t="t" r="r" b="b"/>
              <a:pathLst>
                <a:path w="799" h="603" extrusionOk="0">
                  <a:moveTo>
                    <a:pt x="392" y="0"/>
                  </a:moveTo>
                  <a:cubicBezTo>
                    <a:pt x="1" y="0"/>
                    <a:pt x="1" y="602"/>
                    <a:pt x="392" y="602"/>
                  </a:cubicBezTo>
                  <a:cubicBezTo>
                    <a:pt x="798" y="602"/>
                    <a:pt x="798" y="0"/>
                    <a:pt x="392" y="0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12" name="Google Shape;1212;p14"/>
          <p:cNvGrpSpPr/>
          <p:nvPr/>
        </p:nvGrpSpPr>
        <p:grpSpPr>
          <a:xfrm rot="603685">
            <a:off x="5656717" y="4614728"/>
            <a:ext cx="1474161" cy="1123117"/>
            <a:chOff x="306300" y="3598175"/>
            <a:chExt cx="1105645" cy="842356"/>
          </a:xfrm>
        </p:grpSpPr>
        <p:sp>
          <p:nvSpPr>
            <p:cNvPr id="1213" name="Google Shape;1213;p14"/>
            <p:cNvSpPr/>
            <p:nvPr/>
          </p:nvSpPr>
          <p:spPr>
            <a:xfrm>
              <a:off x="439426" y="3754185"/>
              <a:ext cx="68120" cy="52583"/>
            </a:xfrm>
            <a:custGeom>
              <a:avLst/>
              <a:gdLst/>
              <a:ahLst/>
              <a:cxnLst/>
              <a:rect l="l" t="t" r="r" b="b"/>
              <a:pathLst>
                <a:path w="1289" h="995" extrusionOk="0">
                  <a:moveTo>
                    <a:pt x="644" y="1"/>
                  </a:moveTo>
                  <a:cubicBezTo>
                    <a:pt x="1" y="1"/>
                    <a:pt x="1" y="995"/>
                    <a:pt x="644" y="995"/>
                  </a:cubicBezTo>
                  <a:cubicBezTo>
                    <a:pt x="1288" y="995"/>
                    <a:pt x="1288" y="1"/>
                    <a:pt x="644" y="1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4" name="Google Shape;1214;p14"/>
            <p:cNvSpPr/>
            <p:nvPr/>
          </p:nvSpPr>
          <p:spPr>
            <a:xfrm>
              <a:off x="859467" y="4045593"/>
              <a:ext cx="68120" cy="52530"/>
            </a:xfrm>
            <a:custGeom>
              <a:avLst/>
              <a:gdLst/>
              <a:ahLst/>
              <a:cxnLst/>
              <a:rect l="l" t="t" r="r" b="b"/>
              <a:pathLst>
                <a:path w="1289" h="994" extrusionOk="0">
                  <a:moveTo>
                    <a:pt x="645" y="0"/>
                  </a:moveTo>
                  <a:cubicBezTo>
                    <a:pt x="1" y="0"/>
                    <a:pt x="1" y="994"/>
                    <a:pt x="645" y="994"/>
                  </a:cubicBezTo>
                  <a:cubicBezTo>
                    <a:pt x="1288" y="994"/>
                    <a:pt x="1288" y="0"/>
                    <a:pt x="645" y="0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5" name="Google Shape;1215;p14"/>
            <p:cNvSpPr/>
            <p:nvPr/>
          </p:nvSpPr>
          <p:spPr>
            <a:xfrm>
              <a:off x="1343877" y="4191297"/>
              <a:ext cx="68068" cy="52530"/>
            </a:xfrm>
            <a:custGeom>
              <a:avLst/>
              <a:gdLst/>
              <a:ahLst/>
              <a:cxnLst/>
              <a:rect l="l" t="t" r="r" b="b"/>
              <a:pathLst>
                <a:path w="1288" h="994" extrusionOk="0">
                  <a:moveTo>
                    <a:pt x="644" y="0"/>
                  </a:moveTo>
                  <a:cubicBezTo>
                    <a:pt x="1" y="0"/>
                    <a:pt x="1" y="994"/>
                    <a:pt x="644" y="994"/>
                  </a:cubicBezTo>
                  <a:cubicBezTo>
                    <a:pt x="1288" y="994"/>
                    <a:pt x="1288" y="0"/>
                    <a:pt x="644" y="0"/>
                  </a:cubicBezTo>
                  <a:close/>
                </a:path>
              </a:pathLst>
            </a:custGeom>
            <a:solidFill>
              <a:srgbClr val="81B0C5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6" name="Google Shape;1216;p14"/>
            <p:cNvSpPr/>
            <p:nvPr/>
          </p:nvSpPr>
          <p:spPr>
            <a:xfrm>
              <a:off x="847682" y="4249695"/>
              <a:ext cx="68068" cy="52583"/>
            </a:xfrm>
            <a:custGeom>
              <a:avLst/>
              <a:gdLst/>
              <a:ahLst/>
              <a:cxnLst/>
              <a:rect l="l" t="t" r="r" b="b"/>
              <a:pathLst>
                <a:path w="1288" h="995" extrusionOk="0">
                  <a:moveTo>
                    <a:pt x="644" y="1"/>
                  </a:moveTo>
                  <a:cubicBezTo>
                    <a:pt x="0" y="1"/>
                    <a:pt x="0" y="994"/>
                    <a:pt x="644" y="994"/>
                  </a:cubicBezTo>
                  <a:cubicBezTo>
                    <a:pt x="1287" y="994"/>
                    <a:pt x="1287" y="1"/>
                    <a:pt x="644" y="1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7" name="Google Shape;1217;p14"/>
            <p:cNvSpPr/>
            <p:nvPr/>
          </p:nvSpPr>
          <p:spPr>
            <a:xfrm>
              <a:off x="515634" y="4057431"/>
              <a:ext cx="67328" cy="52530"/>
            </a:xfrm>
            <a:custGeom>
              <a:avLst/>
              <a:gdLst/>
              <a:ahLst/>
              <a:cxnLst/>
              <a:rect l="l" t="t" r="r" b="b"/>
              <a:pathLst>
                <a:path w="1274" h="994" extrusionOk="0">
                  <a:moveTo>
                    <a:pt x="630" y="0"/>
                  </a:moveTo>
                  <a:cubicBezTo>
                    <a:pt x="0" y="0"/>
                    <a:pt x="0" y="994"/>
                    <a:pt x="630" y="994"/>
                  </a:cubicBezTo>
                  <a:cubicBezTo>
                    <a:pt x="1273" y="994"/>
                    <a:pt x="1273" y="0"/>
                    <a:pt x="630" y="0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8" name="Google Shape;1218;p14"/>
            <p:cNvSpPr/>
            <p:nvPr/>
          </p:nvSpPr>
          <p:spPr>
            <a:xfrm>
              <a:off x="662764" y="3898409"/>
              <a:ext cx="41485" cy="31867"/>
            </a:xfrm>
            <a:custGeom>
              <a:avLst/>
              <a:gdLst/>
              <a:ahLst/>
              <a:cxnLst/>
              <a:rect l="l" t="t" r="r" b="b"/>
              <a:pathLst>
                <a:path w="785" h="603" extrusionOk="0">
                  <a:moveTo>
                    <a:pt x="393" y="1"/>
                  </a:moveTo>
                  <a:cubicBezTo>
                    <a:pt x="1" y="1"/>
                    <a:pt x="1" y="602"/>
                    <a:pt x="393" y="602"/>
                  </a:cubicBezTo>
                  <a:cubicBezTo>
                    <a:pt x="784" y="602"/>
                    <a:pt x="784" y="1"/>
                    <a:pt x="393" y="1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9" name="Google Shape;1219;p14"/>
            <p:cNvSpPr/>
            <p:nvPr/>
          </p:nvSpPr>
          <p:spPr>
            <a:xfrm>
              <a:off x="653886" y="4306613"/>
              <a:ext cx="41485" cy="31867"/>
            </a:xfrm>
            <a:custGeom>
              <a:avLst/>
              <a:gdLst/>
              <a:ahLst/>
              <a:cxnLst/>
              <a:rect l="l" t="t" r="r" b="b"/>
              <a:pathLst>
                <a:path w="785" h="603" extrusionOk="0">
                  <a:moveTo>
                    <a:pt x="393" y="1"/>
                  </a:moveTo>
                  <a:cubicBezTo>
                    <a:pt x="1" y="1"/>
                    <a:pt x="1" y="603"/>
                    <a:pt x="393" y="603"/>
                  </a:cubicBezTo>
                  <a:cubicBezTo>
                    <a:pt x="784" y="603"/>
                    <a:pt x="784" y="1"/>
                    <a:pt x="393" y="1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0" name="Google Shape;1220;p14"/>
            <p:cNvSpPr/>
            <p:nvPr/>
          </p:nvSpPr>
          <p:spPr>
            <a:xfrm>
              <a:off x="1231468" y="4408717"/>
              <a:ext cx="41485" cy="31814"/>
            </a:xfrm>
            <a:custGeom>
              <a:avLst/>
              <a:gdLst/>
              <a:ahLst/>
              <a:cxnLst/>
              <a:rect l="l" t="t" r="r" b="b"/>
              <a:pathLst>
                <a:path w="785" h="602" extrusionOk="0">
                  <a:moveTo>
                    <a:pt x="392" y="0"/>
                  </a:moveTo>
                  <a:cubicBezTo>
                    <a:pt x="1" y="0"/>
                    <a:pt x="1" y="602"/>
                    <a:pt x="392" y="602"/>
                  </a:cubicBezTo>
                  <a:cubicBezTo>
                    <a:pt x="784" y="602"/>
                    <a:pt x="784" y="0"/>
                    <a:pt x="392" y="0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1" name="Google Shape;1221;p14"/>
            <p:cNvSpPr/>
            <p:nvPr/>
          </p:nvSpPr>
          <p:spPr>
            <a:xfrm>
              <a:off x="306300" y="3884351"/>
              <a:ext cx="42225" cy="31127"/>
            </a:xfrm>
            <a:custGeom>
              <a:avLst/>
              <a:gdLst/>
              <a:ahLst/>
              <a:cxnLst/>
              <a:rect l="l" t="t" r="r" b="b"/>
              <a:pathLst>
                <a:path w="799" h="589" extrusionOk="0">
                  <a:moveTo>
                    <a:pt x="420" y="1"/>
                  </a:moveTo>
                  <a:cubicBezTo>
                    <a:pt x="416" y="1"/>
                    <a:pt x="411" y="1"/>
                    <a:pt x="407" y="1"/>
                  </a:cubicBezTo>
                  <a:cubicBezTo>
                    <a:pt x="1" y="1"/>
                    <a:pt x="1" y="589"/>
                    <a:pt x="407" y="589"/>
                  </a:cubicBezTo>
                  <a:cubicBezTo>
                    <a:pt x="794" y="589"/>
                    <a:pt x="799" y="1"/>
                    <a:pt x="420" y="1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488998" y="3598175"/>
              <a:ext cx="39213" cy="31867"/>
            </a:xfrm>
            <a:custGeom>
              <a:avLst/>
              <a:gdLst/>
              <a:ahLst/>
              <a:cxnLst/>
              <a:rect l="l" t="t" r="r" b="b"/>
              <a:pathLst>
                <a:path w="742" h="603" extrusionOk="0">
                  <a:moveTo>
                    <a:pt x="364" y="0"/>
                  </a:moveTo>
                  <a:cubicBezTo>
                    <a:pt x="0" y="28"/>
                    <a:pt x="0" y="574"/>
                    <a:pt x="364" y="602"/>
                  </a:cubicBezTo>
                  <a:cubicBezTo>
                    <a:pt x="742" y="574"/>
                    <a:pt x="742" y="28"/>
                    <a:pt x="364" y="0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316658" y="3770462"/>
              <a:ext cx="41485" cy="31127"/>
            </a:xfrm>
            <a:custGeom>
              <a:avLst/>
              <a:gdLst/>
              <a:ahLst/>
              <a:cxnLst/>
              <a:rect l="l" t="t" r="r" b="b"/>
              <a:pathLst>
                <a:path w="785" h="589" extrusionOk="0">
                  <a:moveTo>
                    <a:pt x="393" y="1"/>
                  </a:moveTo>
                  <a:cubicBezTo>
                    <a:pt x="1" y="1"/>
                    <a:pt x="1" y="589"/>
                    <a:pt x="393" y="589"/>
                  </a:cubicBezTo>
                  <a:cubicBezTo>
                    <a:pt x="785" y="589"/>
                    <a:pt x="785" y="1"/>
                    <a:pt x="393" y="1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24" name="Google Shape;1224;p14"/>
          <p:cNvSpPr/>
          <p:nvPr/>
        </p:nvSpPr>
        <p:spPr>
          <a:xfrm rot="5400000">
            <a:off x="-3317200" y="3317200"/>
            <a:ext cx="6862000" cy="22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25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866A-2648-4841-B697-47CB8A9D96B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2F7E-654F-45AC-8E90-991FA0C24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1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866A-2648-4841-B697-47CB8A9D96B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2F7E-654F-45AC-8E90-991FA0C24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78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866A-2648-4841-B697-47CB8A9D96B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2F7E-654F-45AC-8E90-991FA0C24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866A-2648-4841-B697-47CB8A9D96B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2F7E-654F-45AC-8E90-991FA0C24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7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866A-2648-4841-B697-47CB8A9D96B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2F7E-654F-45AC-8E90-991FA0C24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2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866A-2648-4841-B697-47CB8A9D96B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2F7E-654F-45AC-8E90-991FA0C24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3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866A-2648-4841-B697-47CB8A9D96B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2F7E-654F-45AC-8E90-991FA0C24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22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866A-2648-4841-B697-47CB8A9D96B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2F7E-654F-45AC-8E90-991FA0C24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3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6866A-2648-4841-B697-47CB8A9D96B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92F7E-654F-45AC-8E90-991FA0C24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2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sv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20.svg"/><Relationship Id="rId4" Type="http://schemas.openxmlformats.org/officeDocument/2006/relationships/image" Target="../media/image350.sv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png"/><Relationship Id="rId12" Type="http://schemas.openxmlformats.org/officeDocument/2006/relationships/slide" Target="slide2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microsoft.com/office/2007/relationships/hdphoto" Target="../media/hdphoto3.wdp"/><Relationship Id="rId4" Type="http://schemas.openxmlformats.org/officeDocument/2006/relationships/image" Target="../media/image26.jpg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image" Target="../media/image35.jpe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image" Target="../media/image35.jpe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8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slide" Target="slide23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9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slide" Target="slide23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43.png"/><Relationship Id="rId7" Type="http://schemas.openxmlformats.org/officeDocument/2006/relationships/image" Target="../media/image42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Relationship Id="rId9" Type="http://schemas.openxmlformats.org/officeDocument/2006/relationships/image" Target="../media/image4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0.svg"/><Relationship Id="rId13" Type="http://schemas.openxmlformats.org/officeDocument/2006/relationships/image" Target="../media/image12.png"/><Relationship Id="rId18" Type="http://schemas.openxmlformats.org/officeDocument/2006/relationships/image" Target="../media/image92.svg"/><Relationship Id="rId7" Type="http://schemas.openxmlformats.org/officeDocument/2006/relationships/image" Target="../media/image6.png"/><Relationship Id="rId12" Type="http://schemas.openxmlformats.org/officeDocument/2006/relationships/image" Target="../media/image126.svg"/><Relationship Id="rId17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30.sv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0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124.svg"/><Relationship Id="rId19" Type="http://schemas.openxmlformats.org/officeDocument/2006/relationships/image" Target="../media/image15.png"/><Relationship Id="rId4" Type="http://schemas.openxmlformats.org/officeDocument/2006/relationships/image" Target="../media/image35.svg"/><Relationship Id="rId9" Type="http://schemas.openxmlformats.org/officeDocument/2006/relationships/image" Target="../media/image10.png"/><Relationship Id="rId14" Type="http://schemas.openxmlformats.org/officeDocument/2006/relationships/image" Target="../media/image128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688" y="538745"/>
            <a:ext cx="6314954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6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ừ đồ thị ở Hình 10.2 SGK KHTN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" y="712694"/>
            <a:ext cx="5355771" cy="574804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58434" y="495421"/>
            <a:ext cx="6096000" cy="19800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đi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 = 0,  t= 0.	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598" y="239593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A, B, C,D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1h, 2h, 3h, 4h.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94294" y="4317409"/>
            <a:ext cx="6096000" cy="8826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O, A, B, C, D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98774" y="5379727"/>
            <a:ext cx="6096000" cy="8826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O, A, B, C, D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4h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 rot="18495246" flipV="1">
            <a:off x="330324" y="4367876"/>
            <a:ext cx="3271271" cy="133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992777" y="3239589"/>
            <a:ext cx="2573383" cy="39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74879" y="5037970"/>
            <a:ext cx="0" cy="743047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940527" y="4950823"/>
            <a:ext cx="640079" cy="13062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966651" y="3239589"/>
            <a:ext cx="2011680" cy="26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188719" y="4519748"/>
            <a:ext cx="352697" cy="326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490650" y="2817222"/>
            <a:ext cx="352697" cy="326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846216" y="3648891"/>
            <a:ext cx="352697" cy="326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61211" y="2821576"/>
            <a:ext cx="352697" cy="326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120749" y="4269969"/>
            <a:ext cx="431528" cy="58484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2667" dirty="0"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2233749" y="4153988"/>
            <a:ext cx="26125" cy="1685109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962299" y="4084319"/>
            <a:ext cx="1336764" cy="30481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795663" y="3494906"/>
            <a:ext cx="431528" cy="549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667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2667" dirty="0"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895601" y="3274421"/>
            <a:ext cx="4353" cy="2551613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971007" y="3230880"/>
            <a:ext cx="1968135" cy="8709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418326" y="2615339"/>
            <a:ext cx="431528" cy="549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667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US" sz="2667" dirty="0"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2947853" y="3235234"/>
            <a:ext cx="640079" cy="13062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236932" y="2558733"/>
            <a:ext cx="394543" cy="549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667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US" sz="2667" dirty="0"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3544390" y="3283130"/>
            <a:ext cx="4353" cy="2551613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910444" y="3265714"/>
            <a:ext cx="2002573" cy="252027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 flipV="1">
            <a:off x="2913017" y="3217332"/>
            <a:ext cx="653143" cy="5490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3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2" grpId="0" animBg="1"/>
      <p:bldP spid="30" grpId="0" animBg="1"/>
      <p:bldP spid="37" grpId="0" animBg="1"/>
      <p:bldP spid="41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ừ đồ thị ở Hình 10.2 SGK KHTN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24" y="712694"/>
            <a:ext cx="5478570" cy="574804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58434" y="495421"/>
            <a:ext cx="6096000" cy="47758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NX: 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 thị biểu diễn quãng đường đi được trong 3h đầu là một đoạn thẳng nằm nghiêng. Quãng đường đi được trong 3h đầu tỉ lệ thuận với thời gian đi.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Đồ thị biểu diễn quãng đường đi được từ 3h tới 4h là đường nằm ngang (tương ứng thời gian nghỉ)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8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1429" y="224373"/>
            <a:ext cx="5213485" cy="3129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5h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6h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 . </a:t>
            </a:r>
          </a:p>
          <a:p>
            <a:pPr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Từ đồ thị ở Hình 10.2 SGK KHTN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4" y="456815"/>
            <a:ext cx="5693338" cy="602236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75656" y="2540724"/>
            <a:ext cx="352698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4446" y="2549434"/>
            <a:ext cx="357052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3074126" y="2538547"/>
            <a:ext cx="296092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29690" y="2553788"/>
            <a:ext cx="378823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3775166" y="2516775"/>
            <a:ext cx="269966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10743" y="2505890"/>
            <a:ext cx="278674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Từ đồ thị ở Hình 10.2 SGK KHTN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00" y="462459"/>
            <a:ext cx="5693338" cy="602236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81300" y="2535080"/>
            <a:ext cx="352698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96223" y="2555079"/>
            <a:ext cx="357052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3079770" y="2532903"/>
            <a:ext cx="296092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35334" y="2548144"/>
            <a:ext cx="378823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3780810" y="2511131"/>
            <a:ext cx="269966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16387" y="2500246"/>
            <a:ext cx="278674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4415567" y="5622595"/>
            <a:ext cx="352698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5400000">
            <a:off x="4432180" y="4953971"/>
            <a:ext cx="357052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5400000" flipV="1">
            <a:off x="4451372" y="3723884"/>
            <a:ext cx="296092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5400000">
            <a:off x="4405247" y="4416457"/>
            <a:ext cx="378823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5400000" flipV="1">
            <a:off x="4475078" y="3182823"/>
            <a:ext cx="269966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5400000">
            <a:off x="4446211" y="2663938"/>
            <a:ext cx="278674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209692" y="1967036"/>
            <a:ext cx="372217" cy="50404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en-US" sz="2400" dirty="0"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53077" y="1863391"/>
            <a:ext cx="352698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768000" y="1883390"/>
            <a:ext cx="357052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flipV="1">
            <a:off x="3051547" y="1861214"/>
            <a:ext cx="296092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407111" y="1876455"/>
            <a:ext cx="378823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flipV="1">
            <a:off x="3752587" y="1839442"/>
            <a:ext cx="269966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88164" y="1828557"/>
            <a:ext cx="278674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5400000">
            <a:off x="5177567" y="5041217"/>
            <a:ext cx="352698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5400000">
            <a:off x="5194179" y="4406460"/>
            <a:ext cx="357052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5400000" flipV="1">
            <a:off x="5224661" y="3074773"/>
            <a:ext cx="296092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5400000">
            <a:off x="5178535" y="3665746"/>
            <a:ext cx="378823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5400000" flipV="1">
            <a:off x="5203211" y="2465980"/>
            <a:ext cx="269966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5400000">
            <a:off x="5184726" y="2002632"/>
            <a:ext cx="325644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078235" y="1329213"/>
            <a:ext cx="407484" cy="50404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lang="en-US" sz="2400" dirty="0"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 rot="5400000">
            <a:off x="5194501" y="5611307"/>
            <a:ext cx="352698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10800000" flipV="1">
            <a:off x="5014443" y="1829530"/>
            <a:ext cx="352698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8445894" flipV="1">
            <a:off x="3785667" y="2795802"/>
            <a:ext cx="875226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rot="8445894" flipV="1">
            <a:off x="4453130" y="2182190"/>
            <a:ext cx="991151" cy="5345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508252" y="3529276"/>
            <a:ext cx="5526994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 thị biểu diễn quãng đường đi 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4h đến 5h, 5h tới 6h  là 2 một đoạn thẳng nằm nghiêng.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64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5078" y="853386"/>
            <a:ext cx="3861940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 thị biểu diễn quãng đường và thời gian đi trong 6h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539381" y="1353400"/>
          <a:ext cx="4707379" cy="3855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1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89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1123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123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123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123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123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5511163" y="5209013"/>
            <a:ext cx="536448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5524861" y="908180"/>
            <a:ext cx="0" cy="42672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93577" y="732427"/>
            <a:ext cx="1067920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(km)</a:t>
            </a:r>
            <a:endParaRPr lang="en-US" sz="2667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39615" y="5139028"/>
            <a:ext cx="1082971" cy="58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(h)</a:t>
            </a:r>
            <a:endParaRPr lang="en-US" sz="2667" dirty="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17848" y="4922589"/>
            <a:ext cx="356188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2667" dirty="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61369" y="5156584"/>
            <a:ext cx="361639" cy="58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2667" dirty="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7689" y="5139028"/>
            <a:ext cx="361639" cy="58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667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14009" y="5166425"/>
            <a:ext cx="361639" cy="58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2667" dirty="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33579" y="5181584"/>
            <a:ext cx="361639" cy="58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2667" dirty="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0834" y="4123288"/>
            <a:ext cx="527709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  <a:endParaRPr lang="en-US" sz="2667" dirty="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33239" y="3349833"/>
            <a:ext cx="699229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120</a:t>
            </a:r>
            <a:endParaRPr lang="en-US" sz="2667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69471" y="2562480"/>
            <a:ext cx="699229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180</a:t>
            </a:r>
            <a:endParaRPr lang="en-US" sz="2667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329759" y="4476267"/>
            <a:ext cx="0" cy="743047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5503903" y="4434660"/>
            <a:ext cx="853440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140996" y="3648984"/>
            <a:ext cx="0" cy="158496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5488183" y="3662683"/>
            <a:ext cx="1706880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908525" y="2853841"/>
            <a:ext cx="0" cy="243840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5489769" y="2892491"/>
            <a:ext cx="2438400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508570" y="2901408"/>
            <a:ext cx="2378437" cy="23228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640002" y="1869493"/>
            <a:ext cx="1618508" cy="10315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09236" y="2901408"/>
            <a:ext cx="7315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 flipH="1">
            <a:off x="9256270" y="5166425"/>
            <a:ext cx="522301" cy="58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2667" dirty="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 flipH="1">
            <a:off x="9975840" y="5132427"/>
            <a:ext cx="522301" cy="58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2667" dirty="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80959" y="1753505"/>
            <a:ext cx="699229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240</a:t>
            </a:r>
            <a:endParaRPr lang="en-US" sz="2667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92451" y="1113052"/>
            <a:ext cx="699229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300</a:t>
            </a:r>
            <a:endParaRPr lang="en-US" sz="2667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14817" y="3930335"/>
            <a:ext cx="431528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2667" dirty="0"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44054" y="3133789"/>
            <a:ext cx="412292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2667"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512058" y="2389153"/>
            <a:ext cx="412292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US" sz="2667"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8657484" y="2853841"/>
            <a:ext cx="0" cy="243840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882877" y="2905532"/>
            <a:ext cx="731520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214680" y="2336229"/>
            <a:ext cx="431528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US" sz="2667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9462625" y="2374388"/>
            <a:ext cx="0" cy="280416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5447087" y="2388897"/>
            <a:ext cx="4023360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822264" y="2110752"/>
            <a:ext cx="699229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220</a:t>
            </a:r>
            <a:endParaRPr lang="en-US" sz="2667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10236991" y="1843172"/>
            <a:ext cx="0" cy="341376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5447087" y="1843172"/>
            <a:ext cx="4754880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856521" y="1477968"/>
            <a:ext cx="699229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260</a:t>
            </a:r>
            <a:endParaRPr lang="en-US" sz="2667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555567" y="2153755"/>
            <a:ext cx="393056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67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en-US" sz="2667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299802" y="1491995"/>
            <a:ext cx="431528" cy="541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667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lang="en-US" sz="2667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6132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9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6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3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1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4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9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3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3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7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1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1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8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8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30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18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3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8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300"/>
                            </p:stCondLst>
                            <p:childTnLst>
                              <p:par>
                                <p:cTn id="151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18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2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700"/>
                            </p:stCondLst>
                            <p:childTnLst>
                              <p:par>
                                <p:cTn id="1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400"/>
                            </p:stCondLst>
                            <p:childTnLst>
                              <p:par>
                                <p:cTn id="1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1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9" grpId="0"/>
      <p:bldP spid="42" grpId="0"/>
      <p:bldP spid="45" grpId="0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ảng dưới đây mô tả chuyển động của một ô tô trong 4 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989" y="3677516"/>
            <a:ext cx="3411152" cy="260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Bảng dưới đây mô tả chuyển động của một ô tô trong 4 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436" y="3301830"/>
            <a:ext cx="2967106" cy="294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80057" y="2764217"/>
            <a:ext cx="53091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.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endParaRPr kumimoji="0" lang="en-US" altLang="en-US" sz="1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2" descr="Bảng dưới đây mô tả chuyển động của một ô tô trong 4 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54" y="3359588"/>
            <a:ext cx="2833199" cy="298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95073" y="2750537"/>
            <a:ext cx="6722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</a:t>
            </a:r>
            <a:endParaRPr kumimoji="0" lang="en-US" altLang="en-US" sz="13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208818" y="2810508"/>
            <a:ext cx="6976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2333" y="277061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D.</a:t>
            </a:r>
            <a:endParaRPr lang="en-US" dirty="0"/>
          </a:p>
        </p:txBody>
      </p:sp>
      <p:pic>
        <p:nvPicPr>
          <p:cNvPr id="11" name="Picture 10" descr="Bảng dưới đây mô tả chuyển động của một ô tô trong 4 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494" y="3674505"/>
            <a:ext cx="3173506" cy="252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739523"/>
              </p:ext>
            </p:extLst>
          </p:nvPr>
        </p:nvGraphicFramePr>
        <p:xfrm>
          <a:off x="1825729" y="1534961"/>
          <a:ext cx="8712924" cy="1145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5870">
                  <a:extLst>
                    <a:ext uri="{9D8B030D-6E8A-4147-A177-3AD203B41FA5}">
                      <a16:colId xmlns:a16="http://schemas.microsoft.com/office/drawing/2014/main" val="4049488731"/>
                    </a:ext>
                  </a:extLst>
                </a:gridCol>
                <a:gridCol w="1310593">
                  <a:extLst>
                    <a:ext uri="{9D8B030D-6E8A-4147-A177-3AD203B41FA5}">
                      <a16:colId xmlns:a16="http://schemas.microsoft.com/office/drawing/2014/main" val="2810016119"/>
                    </a:ext>
                  </a:extLst>
                </a:gridCol>
                <a:gridCol w="1342557">
                  <a:extLst>
                    <a:ext uri="{9D8B030D-6E8A-4147-A177-3AD203B41FA5}">
                      <a16:colId xmlns:a16="http://schemas.microsoft.com/office/drawing/2014/main" val="1626278685"/>
                    </a:ext>
                  </a:extLst>
                </a:gridCol>
                <a:gridCol w="1342557">
                  <a:extLst>
                    <a:ext uri="{9D8B030D-6E8A-4147-A177-3AD203B41FA5}">
                      <a16:colId xmlns:a16="http://schemas.microsoft.com/office/drawing/2014/main" val="1634372949"/>
                    </a:ext>
                  </a:extLst>
                </a:gridCol>
                <a:gridCol w="1671347">
                  <a:extLst>
                    <a:ext uri="{9D8B030D-6E8A-4147-A177-3AD203B41FA5}">
                      <a16:colId xmlns:a16="http://schemas.microsoft.com/office/drawing/2014/main" val="1935162532"/>
                    </a:ext>
                  </a:extLst>
                </a:gridCol>
              </a:tblGrid>
              <a:tr h="572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6457779"/>
                  </a:ext>
                </a:extLst>
              </a:tr>
              <a:tr h="572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 (km)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6262537"/>
                  </a:ext>
                </a:extLst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97393" y="276999"/>
            <a:ext cx="112546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Bài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tập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: 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Bảng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dưới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đây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mô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tả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chuyển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động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của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một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ô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tô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trong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4h.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Hình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vẽ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nào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sau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đây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biểu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diễn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đúng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đồ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thị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quãng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đường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–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thời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gian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của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chuyển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động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trên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?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2530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9764" y="422311"/>
            <a:ext cx="8492796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vi-V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ồ 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 </a:t>
            </a:r>
            <a:r>
              <a:rPr lang="vi-V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 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 </a:t>
            </a:r>
            <a:r>
              <a:rPr lang="vi-V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10082" y="1316609"/>
            <a:ext cx="487861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/SGK55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 vào đồ thị hình 10.2 trả 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891" indent="-342891" algn="just">
              <a:lnSpc>
                <a:spcPct val="120000"/>
              </a:lnSpc>
              <a:buFont typeface="+mj-lt"/>
              <a:buAutoNum type="alphaLcPeriod"/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 tả lại bằng lời chuyển động của ô tô trong 4h đầu:</a:t>
            </a:r>
          </a:p>
          <a:p>
            <a:pPr marL="342891" indent="-342891" algn="just">
              <a:lnSpc>
                <a:spcPct val="120000"/>
              </a:lnSpc>
              <a:buFont typeface="+mj-lt"/>
              <a:buAutoNum type="alphaLcPeriod"/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tốc độ của ô tô trong 3h đầu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 algn="just">
              <a:lnSpc>
                <a:spcPct val="120000"/>
              </a:lnSpc>
              <a:buFont typeface="+mj-lt"/>
              <a:buAutoNum type="alphaLcPeriod"/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quãng đường ô tô đi được sau 1h 30 min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Từ đồ thị ở Hình 10.2 SGK KHTN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9" y="940526"/>
            <a:ext cx="5693338" cy="523820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33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ừ đồ thị ở Hình 10.2 SGK KHTN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4" y="903236"/>
            <a:ext cx="4885509" cy="506648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1406" y="427191"/>
            <a:ext cx="6096000" cy="55659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+mj-lt"/>
              </a:rPr>
              <a:t>a) Mô tả bằng lời chuyển động của ô tô trong 4 h đầu: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+mj-lt"/>
              </a:rPr>
              <a:t>Trong 3 h đầu tiên, ô tô đi được quãng đường 180 km. Sau đó, 1 h tiếp theo ô tô dừng lại để hành khách nghỉ ngơi.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+mj-lt"/>
              </a:rPr>
              <a:t>b)Tốc độ của ô tô trong 3 h đầu là: 180 : 3 = 60 (km/h)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+mj-lt"/>
              </a:rPr>
              <a:t>c)Quãng đường ô tô đi được sau 1 h 30 min từ khi khởi hành là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+mj-lt"/>
              </a:rPr>
              <a:t>s = 60 . 1,5 = 90 km.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402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C63C2F-912C-47E2-9CD2-2834B8853A14}"/>
              </a:ext>
            </a:extLst>
          </p:cNvPr>
          <p:cNvSpPr/>
          <p:nvPr/>
        </p:nvSpPr>
        <p:spPr>
          <a:xfrm>
            <a:off x="1" y="0"/>
            <a:ext cx="1030015" cy="6858000"/>
          </a:xfrm>
          <a:prstGeom prst="rect">
            <a:avLst/>
          </a:prstGeom>
          <a:solidFill>
            <a:srgbClr val="FFF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6687" y="927241"/>
            <a:ext cx="1089123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/SGK55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6h sáng, bạn A đi bộ từ nhà ra công viên để tập thể dục cùng các bạn. Trong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min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đầu, A đi thong thả được 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gặp B. A đứng lại nói chuyện với B trong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min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Chợt A nhớ ra là các bạn hẹn mình bắt đầu tập thể dục ở công viên vào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6h 30 min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vội vã đi nốt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m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còn lại và đến công viên vào đúng lúc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6h 30 min.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Em hãy lập bảng quãng đường đi được theo thời gian của A.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vẽ đồ thị quãng đường – thời gian của bạn A trong suốt hành trình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30 min đi từ nhà đến công viên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b. Xác định tốc độ của A trong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15 min đầu và 10 min cuối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của hành trình?</a:t>
            </a:r>
            <a:endParaRPr lang="en-US" sz="2400" dirty="0">
              <a:solidFill>
                <a:srgbClr val="002060"/>
              </a:solidFill>
              <a:latin typeface="Calibri Light" panose="020F0302020204030204"/>
            </a:endParaRPr>
          </a:p>
          <a:p>
            <a:pPr algn="just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7172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62000" y="681204"/>
            <a:ext cx="1028917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min (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 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Lúc 6 h sáng, bạn A đi bộ từ nhà ra công viên để tập thể dục (ảnh 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806" y="1487861"/>
            <a:ext cx="5538651" cy="456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1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9823" y="649967"/>
            <a:ext cx="7260771" cy="2547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-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min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1000m.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min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en-US" altLang="en-US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</a:t>
            </a:r>
            <a:r>
              <a:rPr lang="en-US" altLang="en-US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≈ 66.67 ( m/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≈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1,11 (m/s)</a:t>
            </a:r>
          </a:p>
          <a:p>
            <a:pPr marL="0" indent="0" algn="just"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        15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9823" y="3417528"/>
            <a:ext cx="83188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min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 </a:t>
            </a:r>
            <a:r>
              <a:rPr lang="en-US" altLang="en-US" sz="2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</a:t>
            </a:r>
            <a:r>
              <a:rPr lang="en-US" altLang="en-US" sz="2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≈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m/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       10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min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km/h,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min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km/h.</a:t>
            </a:r>
          </a:p>
        </p:txBody>
      </p:sp>
      <p:pic>
        <p:nvPicPr>
          <p:cNvPr id="6" name="Picture 2" descr="Lúc 6 h sáng, bạn A đi bộ từ nhà ra công viên để tập thể dục (ảnh 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411" y="429770"/>
            <a:ext cx="3605348" cy="456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99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43786"/>
          <a:stretch>
            <a:fillRect/>
          </a:stretch>
        </p:blipFill>
        <p:spPr>
          <a:xfrm>
            <a:off x="474133" y="171371"/>
            <a:ext cx="11497734" cy="646332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998133" y="406400"/>
            <a:ext cx="9973734" cy="6228293"/>
            <a:chOff x="0" y="0"/>
            <a:chExt cx="20190051" cy="13381817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11700"/>
              <a:ext cx="19837815" cy="13070117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72366" y="0"/>
              <a:ext cx="19817685" cy="12979202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214149" y="506192"/>
            <a:ext cx="2684400" cy="25352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762934">
            <a:off x="1318600" y="5867677"/>
            <a:ext cx="1174212" cy="3842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720983">
            <a:off x="1778992" y="4439376"/>
            <a:ext cx="897284" cy="154395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78685" y="1347722"/>
            <a:ext cx="2355327" cy="561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4200"/>
              </a:lnSpc>
            </a:pPr>
            <a:r>
              <a:rPr lang="en-US" sz="4666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666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66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666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666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922366" y="569477"/>
            <a:ext cx="8667135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Camera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sang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60km/h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604E7C-D1FD-4089-ABCD-7CA13508F6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57542" y="4718576"/>
            <a:ext cx="1454151" cy="7270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B7DB96-F8EB-447F-BE2B-CC39BA281A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298993">
            <a:off x="3399908" y="3167749"/>
            <a:ext cx="698135" cy="6950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99A84B-3F30-42D7-8A67-283A46C5DD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94951" y="4730217"/>
            <a:ext cx="1454151" cy="727076"/>
          </a:xfrm>
          <a:prstGeom prst="rect">
            <a:avLst/>
          </a:prstGeom>
        </p:spPr>
      </p:pic>
      <p:sp>
        <p:nvSpPr>
          <p:cNvPr id="19" name="Minus Sign 18">
            <a:extLst>
              <a:ext uri="{FF2B5EF4-FFF2-40B4-BE49-F238E27FC236}">
                <a16:creationId xmlns:a16="http://schemas.microsoft.com/office/drawing/2014/main" id="{87F6F8C1-DEBF-4AE3-B79F-A01CD180E0BC}"/>
              </a:ext>
            </a:extLst>
          </p:cNvPr>
          <p:cNvSpPr/>
          <p:nvPr/>
        </p:nvSpPr>
        <p:spPr>
          <a:xfrm>
            <a:off x="1591734" y="5304893"/>
            <a:ext cx="11328400" cy="304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Sign 19">
            <a:extLst>
              <a:ext uri="{FF2B5EF4-FFF2-40B4-BE49-F238E27FC236}">
                <a16:creationId xmlns:a16="http://schemas.microsoft.com/office/drawing/2014/main" id="{6D8ED64C-9DF8-4864-8F59-FD789D53482E}"/>
              </a:ext>
            </a:extLst>
          </p:cNvPr>
          <p:cNvSpPr/>
          <p:nvPr/>
        </p:nvSpPr>
        <p:spPr>
          <a:xfrm flipH="1">
            <a:off x="3521319" y="982134"/>
            <a:ext cx="107567" cy="7179729"/>
          </a:xfrm>
          <a:prstGeom prst="mathMinus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A02A474-BF14-4F17-8303-7CFDA1A7A125}"/>
              </a:ext>
            </a:extLst>
          </p:cNvPr>
          <p:cNvCxnSpPr/>
          <p:nvPr/>
        </p:nvCxnSpPr>
        <p:spPr>
          <a:xfrm>
            <a:off x="6011332" y="5445652"/>
            <a:ext cx="0" cy="819677"/>
          </a:xfrm>
          <a:prstGeom prst="line">
            <a:avLst/>
          </a:prstGeom>
          <a:ln w="57150"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542B7F2-B3E6-4A91-A031-7EA94D1DF82F}"/>
              </a:ext>
            </a:extLst>
          </p:cNvPr>
          <p:cNvCxnSpPr/>
          <p:nvPr/>
        </p:nvCxnSpPr>
        <p:spPr>
          <a:xfrm>
            <a:off x="10193865" y="5391413"/>
            <a:ext cx="0" cy="819677"/>
          </a:xfrm>
          <a:prstGeom prst="line">
            <a:avLst/>
          </a:prstGeom>
          <a:ln w="57150"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C5AD21A-FFE9-453D-AF5E-652F5FF1E98D}"/>
              </a:ext>
            </a:extLst>
          </p:cNvPr>
          <p:cNvCxnSpPr/>
          <p:nvPr/>
        </p:nvCxnSpPr>
        <p:spPr>
          <a:xfrm>
            <a:off x="6032169" y="5855490"/>
            <a:ext cx="4162591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1FD0FB-079D-4BF0-AB4F-71145164A1ED}"/>
              </a:ext>
            </a:extLst>
          </p:cNvPr>
          <p:cNvCxnSpPr/>
          <p:nvPr/>
        </p:nvCxnSpPr>
        <p:spPr>
          <a:xfrm flipH="1">
            <a:off x="4809067" y="5474226"/>
            <a:ext cx="1202265" cy="3981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C34D8B2-0016-41A5-934E-C4E1729F4346}"/>
              </a:ext>
            </a:extLst>
          </p:cNvPr>
          <p:cNvCxnSpPr>
            <a:cxnSpLocks/>
          </p:cNvCxnSpPr>
          <p:nvPr/>
        </p:nvCxnSpPr>
        <p:spPr>
          <a:xfrm>
            <a:off x="10211694" y="5457293"/>
            <a:ext cx="665101" cy="5283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1E9687A-CA49-4824-8522-71A1D1DFE639}"/>
              </a:ext>
            </a:extLst>
          </p:cNvPr>
          <p:cNvSpPr txBox="1"/>
          <p:nvPr/>
        </p:nvSpPr>
        <p:spPr>
          <a:xfrm>
            <a:off x="3287336" y="593840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Vạch mốc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B42393-6BF1-4C5B-830E-5A989E493CC6}"/>
              </a:ext>
            </a:extLst>
          </p:cNvPr>
          <p:cNvSpPr txBox="1"/>
          <p:nvPr/>
        </p:nvSpPr>
        <p:spPr>
          <a:xfrm>
            <a:off x="10306512" y="6007163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Vạch mốc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5AFF89-42A8-455B-9FB4-0FC00C2B9F9A}"/>
              </a:ext>
            </a:extLst>
          </p:cNvPr>
          <p:cNvSpPr txBox="1"/>
          <p:nvPr/>
        </p:nvSpPr>
        <p:spPr>
          <a:xfrm>
            <a:off x="8000268" y="5609693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8773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5" y="-510921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62402" y="859552"/>
            <a:ext cx="65849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3005665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2" y="3283345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nkey Kong Them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41252" y="5531453"/>
            <a:ext cx="812800" cy="812800"/>
          </a:xfrm>
          <a:prstGeom prst="rect">
            <a:avLst/>
          </a:prstGeom>
        </p:spPr>
      </p:pic>
      <p:pic>
        <p:nvPicPr>
          <p:cNvPr id="11" name="Picture 10" descr="C:\Users\ADMIN\Desktop\Tai nguyen thiet ke tro choi\Angry birds epic birds\1505573783630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125" y="2116163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1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2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5642" y="2035629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6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73426" y="3747760"/>
            <a:ext cx="65561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</a:rPr>
              <a:t>Đồ thị của chuyển động có tốc độ không đổi là một đường</a:t>
            </a:r>
            <a:endParaRPr lang="en-US" sz="2800" dirty="0">
              <a:solidFill>
                <a:prstClr val="black"/>
              </a:solidFill>
            </a:endParaRPr>
          </a:p>
          <a:p>
            <a:pPr marL="514338" indent="-514338">
              <a:buFontTx/>
              <a:buAutoNum type="alphaUcPeriod"/>
            </a:pPr>
            <a:r>
              <a:rPr lang="vi-VN" sz="2800" dirty="0">
                <a:solidFill>
                  <a:prstClr val="black"/>
                </a:solidFill>
              </a:rPr>
              <a:t>thẳng		B. cong	</a:t>
            </a:r>
          </a:p>
          <a:p>
            <a:r>
              <a:rPr lang="vi-VN" sz="2800" dirty="0">
                <a:solidFill>
                  <a:prstClr val="black"/>
                </a:solidFill>
              </a:rPr>
              <a:t>C. Zíc zắc		D. Không xác định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5697" y="1084387"/>
            <a:ext cx="4165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733">
                <a:solidFill>
                  <a:srgbClr val="C00000"/>
                </a:solidFill>
                <a:cs typeface="Arial" panose="020B0604020202020204" pitchFamily="34" charset="0"/>
              </a:rPr>
              <a:t>A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3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88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2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795130"/>
            <a:ext cx="13090819" cy="647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6" y="-604903"/>
            <a:ext cx="4818209" cy="264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13077" y="3110591"/>
            <a:ext cx="6935304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prstClr val="black"/>
                </a:solidFill>
              </a:rPr>
              <a:t>Đồ thị quãng đường – thời gian cho biết:</a:t>
            </a:r>
            <a:endParaRPr lang="en-US" sz="2800">
              <a:solidFill>
                <a:prstClr val="black"/>
              </a:solidFill>
            </a:endParaRPr>
          </a:p>
          <a:p>
            <a:pPr marL="514338" indent="-514338">
              <a:buFontTx/>
              <a:buAutoNum type="alphaUcPeriod"/>
            </a:pPr>
            <a:r>
              <a:rPr lang="vi-VN" sz="2800">
                <a:solidFill>
                  <a:prstClr val="black"/>
                </a:solidFill>
              </a:rPr>
              <a:t>tốc độ đi được				</a:t>
            </a:r>
          </a:p>
          <a:p>
            <a:pPr marL="514338" indent="-514338">
              <a:buFontTx/>
              <a:buAutoNum type="alphaUcPeriod"/>
            </a:pPr>
            <a:r>
              <a:rPr lang="vi-VN" sz="2800">
                <a:solidFill>
                  <a:prstClr val="black"/>
                </a:solidFill>
              </a:rPr>
              <a:t>thời gian đi được</a:t>
            </a:r>
            <a:endParaRPr lang="en-US" sz="2800">
              <a:solidFill>
                <a:prstClr val="black"/>
              </a:solidFill>
            </a:endParaRPr>
          </a:p>
          <a:p>
            <a:r>
              <a:rPr lang="vi-VN" sz="2800">
                <a:solidFill>
                  <a:prstClr val="black"/>
                </a:solidFill>
              </a:rPr>
              <a:t>C. quãng đường đi được		</a:t>
            </a:r>
          </a:p>
          <a:p>
            <a:r>
              <a:rPr lang="vi-VN" sz="2800">
                <a:solidFill>
                  <a:prstClr val="black"/>
                </a:solidFill>
              </a:rPr>
              <a:t>D. cả tốc độ, thời gian và quãng đường đi được.</a:t>
            </a:r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2781" y="640079"/>
            <a:ext cx="4165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733">
                <a:solidFill>
                  <a:srgbClr val="C00000"/>
                </a:solidFill>
                <a:cs typeface="Arial" panose="020B0604020202020204" pitchFamily="34" charset="0"/>
              </a:rPr>
              <a:t>D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3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32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" y="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89" y="0"/>
            <a:ext cx="4818209" cy="159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29817" y="1433240"/>
            <a:ext cx="9520305" cy="569386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Bảng dưới đây mô tả chuyển động của một ô tô trong 4 h.</a:t>
            </a:r>
            <a:endParaRPr lang="vi-VN" sz="2800">
              <a:solidFill>
                <a:prstClr val="white"/>
              </a:solidFill>
            </a:endParaRPr>
          </a:p>
          <a:p>
            <a:pPr algn="ctr"/>
            <a:endParaRPr lang="vi-VN" sz="280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/>
            <a:endParaRPr lang="vi-VN" sz="28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2800">
                <a:solidFill>
                  <a:prstClr val="white"/>
                </a:solidFill>
              </a:rPr>
              <a:t>Hình vẽ nào sau biểu</a:t>
            </a:r>
            <a:r>
              <a:rPr lang="vi-VN" sz="2800">
                <a:solidFill>
                  <a:prstClr val="white"/>
                </a:solidFill>
              </a:rPr>
              <a:t> diễn </a:t>
            </a:r>
            <a:r>
              <a:rPr lang="en-US" sz="2800">
                <a:solidFill>
                  <a:prstClr val="white"/>
                </a:solidFill>
              </a:rPr>
              <a:t>đ</a:t>
            </a:r>
            <a:r>
              <a:rPr lang="vi-VN" sz="2800">
                <a:solidFill>
                  <a:prstClr val="white"/>
                </a:solidFill>
              </a:rPr>
              <a:t>úng đồ thị quãng đường – thời gian của </a:t>
            </a:r>
            <a:r>
              <a:rPr lang="en-US" sz="2800">
                <a:solidFill>
                  <a:prstClr val="white"/>
                </a:solidFill>
              </a:rPr>
              <a:t>chuyển động trên?</a:t>
            </a:r>
          </a:p>
          <a:p>
            <a:pPr algn="ctr"/>
            <a:endParaRPr lang="vi-VN" sz="28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8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8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8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8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8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8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4933" y="545135"/>
            <a:ext cx="4165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733">
                <a:solidFill>
                  <a:srgbClr val="C00000"/>
                </a:solidFill>
                <a:cs typeface="Arial" panose="020B0604020202020204" pitchFamily="34" charset="0"/>
              </a:rPr>
              <a:t>D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3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1893881" y="1988264"/>
          <a:ext cx="8392175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9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6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85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indent="1524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Thời gian (h)</a:t>
                      </a:r>
                      <a:endParaRPr lang="en-US" sz="15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15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15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15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15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indent="1524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Quãng đường (km)</a:t>
                      </a:r>
                      <a:endParaRPr lang="en-US" sz="15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60</a:t>
                      </a:r>
                      <a:endParaRPr lang="en-US" sz="15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120</a:t>
                      </a:r>
                      <a:endParaRPr lang="en-US" sz="15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180</a:t>
                      </a:r>
                      <a:endParaRPr lang="en-US" sz="15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240</a:t>
                      </a:r>
                      <a:endParaRPr lang="en-US" sz="15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Picture 15"/>
          <p:cNvPicPr/>
          <p:nvPr/>
        </p:nvPicPr>
        <p:blipFill>
          <a:blip r:embed="rId8"/>
          <a:stretch>
            <a:fillRect/>
          </a:stretch>
        </p:blipFill>
        <p:spPr>
          <a:xfrm>
            <a:off x="2130290" y="3722917"/>
            <a:ext cx="7919357" cy="295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8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" y="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89" y="0"/>
            <a:ext cx="4818209" cy="159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6525" y="1617953"/>
            <a:ext cx="11672279" cy="526297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vi-VN" sz="28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8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8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8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8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8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8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8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8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8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8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8792" y="741568"/>
            <a:ext cx="4165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>
                <a:solidFill>
                  <a:srgbClr val="C00000"/>
                </a:solidFill>
                <a:cs typeface="Arial" panose="020B0604020202020204" pitchFamily="34" charset="0"/>
              </a:rPr>
              <a:t>B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3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1" y="1643635"/>
            <a:ext cx="115316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Lúc 1h sáng</a:t>
            </a:r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một</a:t>
            </a:r>
            <a:r>
              <a:rPr lang="vi-VN" sz="280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đoàn tàu hỏa chạy từ ga A đến ga B với tốc độ 60 km/h đến ga B lúc 2 h và đứng ở ga B 15 min. Sau đó đoàn tàu tiếp tục chạy với tốc độ cũ thì đến ga C lúc 3h 15 min. Hình vẽ nào sau đây biểu diễn đúng đồ thị quãng đường – thời gian của đoàn tàu nói trên?</a:t>
            </a:r>
          </a:p>
        </p:txBody>
      </p:sp>
      <p:pic>
        <p:nvPicPr>
          <p:cNvPr id="14" name="Picture 13"/>
          <p:cNvPicPr/>
          <p:nvPr/>
        </p:nvPicPr>
        <p:blipFill>
          <a:blip r:embed="rId8"/>
          <a:stretch>
            <a:fillRect/>
          </a:stretch>
        </p:blipFill>
        <p:spPr>
          <a:xfrm>
            <a:off x="1744829" y="3520459"/>
            <a:ext cx="9090567" cy="325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1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" y="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89" y="0"/>
            <a:ext cx="4818209" cy="159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2033" y="1799277"/>
            <a:ext cx="11763937" cy="46782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10.2,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nhiểu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  <a:endParaRPr lang="vi-VN" sz="2800" dirty="0">
              <a:cs typeface="Arial" panose="020B0604020202020204" pitchFamily="34" charset="0"/>
            </a:endParaRPr>
          </a:p>
          <a:p>
            <a:pPr algn="ctr"/>
            <a:endParaRPr lang="vi-VN" sz="2800" dirty="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4933" y="545135"/>
            <a:ext cx="4165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733">
                <a:solidFill>
                  <a:srgbClr val="C00000"/>
                </a:solidFill>
                <a:cs typeface="Arial" panose="020B0604020202020204" pitchFamily="34" charset="0"/>
              </a:rPr>
              <a:t>C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3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3663" y="3417569"/>
            <a:ext cx="2915139" cy="278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4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" y="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89" y="0"/>
            <a:ext cx="4818209" cy="159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2033" y="1799276"/>
            <a:ext cx="11763937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10.3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1, 2, 3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v</a:t>
            </a:r>
            <a:r>
              <a:rPr lang="vi-V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v</a:t>
            </a:r>
            <a:r>
              <a:rPr lang="vi-V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 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v</a:t>
            </a:r>
            <a:r>
              <a:rPr lang="vi-V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 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v</a:t>
            </a:r>
            <a:r>
              <a:rPr lang="vi-V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8000"/>
              </a:solidFill>
              <a:cs typeface="Arial" panose="020B0604020202020204" pitchFamily="34" charset="0"/>
            </a:endParaRPr>
          </a:p>
          <a:p>
            <a:endParaRPr lang="vi-VN" sz="3200" dirty="0">
              <a:solidFill>
                <a:srgbClr val="008000"/>
              </a:solidFill>
              <a:cs typeface="Arial" panose="020B0604020202020204" pitchFamily="34" charset="0"/>
            </a:endParaRPr>
          </a:p>
          <a:p>
            <a:endParaRPr lang="vi-VN" sz="3200" dirty="0">
              <a:solidFill>
                <a:srgbClr val="008000"/>
              </a:solidFill>
              <a:cs typeface="Arial" panose="020B0604020202020204" pitchFamily="34" charset="0"/>
            </a:endParaRPr>
          </a:p>
          <a:p>
            <a:endParaRPr lang="vi-VN" sz="3200" dirty="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4933" y="545135"/>
            <a:ext cx="4165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733">
                <a:solidFill>
                  <a:srgbClr val="C00000"/>
                </a:solidFill>
                <a:cs typeface="Arial" panose="020B0604020202020204" pitchFamily="34" charset="0"/>
              </a:rPr>
              <a:t>B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3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0533" y="3088579"/>
            <a:ext cx="3280576" cy="28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7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216" y="126516"/>
            <a:ext cx="1979957" cy="1593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1" y="1"/>
            <a:ext cx="960869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vi-VN" sz="24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10.7/sbt. 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10.5 là đồ thị quãng đường- thời gian của một người đi xe đạp và một người đi mò tô. Biết mò tỏ chuyển động nhanh hơn xe đạp.</a:t>
            </a:r>
          </a:p>
          <a:p>
            <a:pPr>
              <a:spcBef>
                <a:spcPts val="600"/>
              </a:spcBef>
            </a:pP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Đường biểu diễn nào ứng với chuyển động của xe đạp?</a:t>
            </a:r>
          </a:p>
          <a:p>
            <a:pPr>
              <a:spcBef>
                <a:spcPts val="600"/>
              </a:spcBef>
            </a:pP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Tính tốc độ của mỗi chuyển động.</a:t>
            </a:r>
          </a:p>
          <a:p>
            <a:pPr>
              <a:spcBef>
                <a:spcPts val="600"/>
              </a:spcBef>
            </a:pP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Sau bao lâu thì hai xe gặp nhau?</a:t>
            </a:r>
            <a:endParaRPr lang="en-US" sz="240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 descr="Download File - Professor - Professor Cartoon Png PNG Image with No  Background - PNGkey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517269"/>
            <a:ext cx="1854927" cy="222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05926" y="2417233"/>
            <a:ext cx="8256351" cy="187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vi-VN" sz="24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làm</a:t>
            </a:r>
          </a:p>
          <a:p>
            <a:pPr>
              <a:spcBef>
                <a:spcPts val="600"/>
              </a:spcBef>
            </a:pP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Đường biểu diễn 2</a:t>
            </a:r>
            <a:r>
              <a:rPr lang="vi-V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ứng với chuyển động của xe đạp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vi-VN" sz="24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đạp</a:t>
            </a:r>
            <a:r>
              <a:rPr lang="vi-V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 km/h và v</a:t>
            </a:r>
            <a:r>
              <a:rPr lang="en-US" sz="24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tò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60 km/h.</a:t>
            </a:r>
          </a:p>
          <a:p>
            <a:pPr>
              <a:spcBef>
                <a:spcPts val="600"/>
              </a:spcBef>
            </a:pP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1 h tính từ lúc người đi mô tô bắt đầu chuyển động.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8954799" y="2621177"/>
            <a:ext cx="3070984" cy="2733467"/>
            <a:chOff x="0" y="0"/>
            <a:chExt cx="4373017" cy="2861958"/>
          </a:xfrm>
        </p:grpSpPr>
        <p:pic>
          <p:nvPicPr>
            <p:cNvPr id="46" name="Picutre 40"/>
            <p:cNvPicPr/>
            <p:nvPr/>
          </p:nvPicPr>
          <p:blipFill>
            <a:blip r:embed="rId4"/>
            <a:stretch/>
          </p:blipFill>
          <p:spPr>
            <a:xfrm>
              <a:off x="0" y="0"/>
              <a:ext cx="2868768" cy="2712527"/>
            </a:xfrm>
            <a:prstGeom prst="rect">
              <a:avLst/>
            </a:prstGeom>
          </p:spPr>
        </p:pic>
        <p:sp>
          <p:nvSpPr>
            <p:cNvPr id="48" name="TextBox 10"/>
            <p:cNvSpPr txBox="1"/>
            <p:nvPr/>
          </p:nvSpPr>
          <p:spPr>
            <a:xfrm>
              <a:off x="3188050" y="2414802"/>
              <a:ext cx="1184967" cy="4471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vi-VN" sz="2400">
                  <a:solidFill>
                    <a:prstClr val="black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 (h)</a:t>
              </a: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2730316" y="2414802"/>
              <a:ext cx="530182" cy="0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025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496" y="99668"/>
            <a:ext cx="2888987" cy="23254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1" y="0"/>
            <a:ext cx="899693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4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10.8/sbt. </a:t>
            </a:r>
            <a:r>
              <a:rPr lang="vi-VN" sz="24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người đi xe đạp sau khi đi được 8 km với tốc độ 12km/h thì dừng lại để sửa xe trong 40 min, sau đó đi tiếp 12km với tốc độ 9 km/h. Hãy vẽ đồ thị quãng đường – thời gian của người đi xe đạp.</a:t>
            </a:r>
            <a:endParaRPr lang="en-US" sz="24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 descr="Download File - Professor - Professor Cartoon Png PNG Image with No  Background - PNGkey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35192"/>
            <a:ext cx="2089779" cy="250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5309" y="1438352"/>
            <a:ext cx="82563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làm</a:t>
            </a:r>
          </a:p>
          <a:p>
            <a:pPr>
              <a:lnSpc>
                <a:spcPct val="120000"/>
              </a:lnSpc>
            </a:pPr>
            <a:r>
              <a:rPr lang="vi-VN" sz="24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 40 min = 2/3 h</a:t>
            </a:r>
            <a:endParaRPr lang="en-US" sz="24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24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 gian đi 8km đầu: t = s/v = 8: 12 = 2/3h</a:t>
            </a:r>
            <a:endParaRPr lang="en-US" sz="24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24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 gian đi hết 12 km tiếp theo: t = 12:9 = 4/3 h</a:t>
            </a:r>
            <a:endParaRPr lang="en-US" sz="24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24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Lập bảng</a:t>
            </a:r>
            <a:endParaRPr lang="en-US" sz="24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101501" y="3780170"/>
          <a:ext cx="5375647" cy="2135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9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7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597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Thời gian </a:t>
                      </a:r>
                      <a:r>
                        <a:rPr lang="vi-VN" sz="2400" smtClean="0">
                          <a:effectLst/>
                          <a:latin typeface="+mj-lt"/>
                        </a:rPr>
                        <a:t>t (h</a:t>
                      </a:r>
                      <a:r>
                        <a:rPr lang="vi-VN" sz="2400">
                          <a:effectLst/>
                          <a:latin typeface="+mj-lt"/>
                        </a:rPr>
                        <a:t>)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32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Quãng </a:t>
                      </a:r>
                      <a:r>
                        <a:rPr lang="vi-VN" sz="2400" smtClean="0">
                          <a:effectLst/>
                          <a:latin typeface="+mj-lt"/>
                        </a:rPr>
                        <a:t>đường s </a:t>
                      </a:r>
                      <a:r>
                        <a:rPr lang="vi-VN" sz="2400">
                          <a:effectLst/>
                          <a:latin typeface="+mj-lt"/>
                        </a:rPr>
                        <a:t>(km)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8392583" y="3281485"/>
          <a:ext cx="3001012" cy="2816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2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4163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163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163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163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8369039" y="6103041"/>
            <a:ext cx="347472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380759" y="3158391"/>
            <a:ext cx="0" cy="295637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22595" y="3955505"/>
            <a:ext cx="364202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800">
                <a:solidFill>
                  <a:prstClr val="black"/>
                </a:solidFill>
                <a:latin typeface="Times New Roman" panose="02020603050405020304" pitchFamily="18" charset="0"/>
              </a:rPr>
              <a:t>0</a:t>
            </a:r>
            <a:endParaRPr lang="en-US" sz="2400">
              <a:solidFill>
                <a:prstClr val="black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67380" y="3954063"/>
            <a:ext cx="364202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800">
                <a:solidFill>
                  <a:prstClr val="black"/>
                </a:solidFill>
                <a:latin typeface="Times New Roman" panose="02020603050405020304" pitchFamily="18" charset="0"/>
              </a:rPr>
              <a:t>8</a:t>
            </a:r>
            <a:endParaRPr lang="en-US" sz="2400">
              <a:solidFill>
                <a:prstClr val="black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49883" y="4888068"/>
            <a:ext cx="364202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800">
                <a:solidFill>
                  <a:prstClr val="black"/>
                </a:solidFill>
                <a:latin typeface="Times New Roman" panose="02020603050405020304" pitchFamily="18" charset="0"/>
              </a:rPr>
              <a:t>0</a:t>
            </a:r>
            <a:endParaRPr lang="en-US" sz="2400">
              <a:solidFill>
                <a:prstClr val="black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700830" y="4791190"/>
                <a:ext cx="423513" cy="9249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>
                  <a:solidFill>
                    <a:prstClr val="black"/>
                  </a:solidFill>
                  <a:latin typeface="Calibri Light" panose="020F03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830" y="4791190"/>
                <a:ext cx="423513" cy="9249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6261820" y="3957045"/>
            <a:ext cx="364202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800">
                <a:solidFill>
                  <a:prstClr val="black"/>
                </a:solidFill>
                <a:latin typeface="Times New Roman" panose="02020603050405020304" pitchFamily="18" charset="0"/>
              </a:rPr>
              <a:t>8</a:t>
            </a:r>
            <a:endParaRPr lang="en-US" sz="2400">
              <a:solidFill>
                <a:prstClr val="black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266409" y="4799961"/>
                <a:ext cx="42351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>
                  <a:solidFill>
                    <a:prstClr val="black"/>
                  </a:solidFill>
                  <a:latin typeface="Calibri Light" panose="020F03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409" y="4799961"/>
                <a:ext cx="423513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6782309" y="3957045"/>
            <a:ext cx="543739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800">
                <a:solidFill>
                  <a:prstClr val="black"/>
                </a:solidFill>
                <a:latin typeface="Times New Roman" panose="02020603050405020304" pitchFamily="18" charset="0"/>
              </a:rPr>
              <a:t>20</a:t>
            </a:r>
            <a:endParaRPr lang="en-US" sz="2400">
              <a:solidFill>
                <a:prstClr val="black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842422" y="4766118"/>
                <a:ext cx="423513" cy="9249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>
                  <a:solidFill>
                    <a:prstClr val="black"/>
                  </a:solidFill>
                  <a:latin typeface="Calibri Light" panose="020F03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422" y="4766118"/>
                <a:ext cx="423513" cy="9249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7481755" y="3050361"/>
            <a:ext cx="97975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(km)</a:t>
            </a:r>
            <a:endParaRPr lang="en-US" sz="240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85742" y="6033168"/>
            <a:ext cx="70564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(h)</a:t>
            </a:r>
            <a:endParaRPr lang="en-US" sz="240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077660" y="6021337"/>
            <a:ext cx="33855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240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982423" y="6042093"/>
            <a:ext cx="33855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240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737240" y="6033168"/>
            <a:ext cx="33855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40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492059" y="6024241"/>
            <a:ext cx="33855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240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235523" y="6017012"/>
            <a:ext cx="33855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240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45224" y="5171180"/>
            <a:ext cx="33855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US" sz="240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984496" y="4463582"/>
            <a:ext cx="49244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en-US" sz="240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943004" y="3755984"/>
            <a:ext cx="49244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endParaRPr lang="en-US" sz="2400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8765523" y="6024241"/>
                <a:ext cx="385041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>
                  <a:solidFill>
                    <a:srgbClr val="0070C0"/>
                  </a:solidFill>
                  <a:latin typeface="Calibri Light" panose="020F03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523" y="6024241"/>
                <a:ext cx="385041" cy="7862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>
            <a:off x="8889883" y="5371715"/>
            <a:ext cx="0" cy="74304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8362125" y="5397417"/>
            <a:ext cx="507883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261000" y="6017010"/>
                <a:ext cx="385041" cy="7848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>
                  <a:solidFill>
                    <a:srgbClr val="0070C0"/>
                  </a:solidFill>
                  <a:latin typeface="Calibri Light" panose="020F03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1000" y="6017010"/>
                <a:ext cx="385041" cy="7848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>
            <a:off x="9400512" y="5397418"/>
            <a:ext cx="0" cy="74304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8892629" y="5397417"/>
            <a:ext cx="507883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0361295" y="4333988"/>
            <a:ext cx="0" cy="182880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0195203" y="6016826"/>
                <a:ext cx="385041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vi-VN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>
                  <a:solidFill>
                    <a:srgbClr val="0070C0"/>
                  </a:solidFill>
                  <a:latin typeface="Calibri Light" panose="020F03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5203" y="6016826"/>
                <a:ext cx="385041" cy="7862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 flipH="1" flipV="1">
            <a:off x="8348499" y="4333988"/>
            <a:ext cx="201168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932743" y="4103626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endParaRPr lang="en-US" sz="2000">
              <a:solidFill>
                <a:srgbClr val="0070C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8407109" y="5397418"/>
            <a:ext cx="468063" cy="7056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9399007" y="4321314"/>
            <a:ext cx="977388" cy="106294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871395" y="5397141"/>
            <a:ext cx="5212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46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500"/>
                            </p:stCondLst>
                            <p:childTnLst>
                              <p:par>
                                <p:cTn id="1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8" grpId="0"/>
      <p:bldP spid="42" grpId="0"/>
      <p:bldP spid="4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ình ảnh Nhà Hoạt Hình, Nhà Clipart, Png Vector, Ngôi Nhà Nhỏ miễn phí tải  tập tin PNG PSDComment và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0" b="90000" l="6250" r="9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756" y="1229623"/>
            <a:ext cx="5429533" cy="542953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4794" y="562096"/>
            <a:ext cx="8774154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vi-VN" sz="5867" kern="0" dirty="0">
                <a:solidFill>
                  <a:srgbClr val="003956"/>
                </a:solidFill>
                <a:latin typeface="+mj-lt"/>
                <a:cs typeface="Arial"/>
                <a:sym typeface="Arial"/>
              </a:rPr>
              <a:t>HƯỚNG DẪN </a:t>
            </a:r>
            <a:r>
              <a:rPr lang="vi-VN" sz="5867" kern="0" dirty="0" smtClean="0">
                <a:solidFill>
                  <a:srgbClr val="003956"/>
                </a:solidFill>
                <a:latin typeface="+mj-lt"/>
                <a:cs typeface="Arial"/>
                <a:sym typeface="Arial"/>
              </a:rPr>
              <a:t>HỌC</a:t>
            </a:r>
            <a:endParaRPr lang="en-US" sz="5867" kern="0" dirty="0">
              <a:solidFill>
                <a:srgbClr val="003956"/>
              </a:solidFill>
              <a:latin typeface="+mj-lt"/>
              <a:cs typeface="Arial"/>
              <a:sym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95287" y="2005537"/>
            <a:ext cx="5986235" cy="2858541"/>
            <a:chOff x="1227908" y="1234984"/>
            <a:chExt cx="7354389" cy="3337016"/>
          </a:xfrm>
        </p:grpSpPr>
        <p:sp>
          <p:nvSpPr>
            <p:cNvPr id="10" name="Rounded Rectangle 9"/>
            <p:cNvSpPr/>
            <p:nvPr/>
          </p:nvSpPr>
          <p:spPr>
            <a:xfrm>
              <a:off x="1227908" y="1234984"/>
              <a:ext cx="7354389" cy="333701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867" kern="0">
                <a:solidFill>
                  <a:srgbClr val="003956"/>
                </a:solidFill>
                <a:sym typeface="Arial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476102" y="1449626"/>
              <a:ext cx="6871063" cy="2926430"/>
            </a:xfrm>
            <a:prstGeom prst="roundRect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178" indent="-457178" algn="just">
                <a:buClr>
                  <a:srgbClr val="000000"/>
                </a:buClr>
                <a:buFont typeface="Wingdings" panose="05000000000000000000" pitchFamily="2" charset="2"/>
                <a:buChar char="ü"/>
              </a:pPr>
              <a:r>
                <a:rPr lang="en-US" sz="2800" kern="0" dirty="0" err="1">
                  <a:solidFill>
                    <a:srgbClr val="0039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Hoàn</a:t>
              </a:r>
              <a:r>
                <a:rPr lang="en-US" sz="2800" kern="0" dirty="0">
                  <a:solidFill>
                    <a:srgbClr val="0039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39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thành</a:t>
              </a:r>
              <a:r>
                <a:rPr lang="en-US" sz="2800" kern="0" dirty="0">
                  <a:solidFill>
                    <a:srgbClr val="0039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39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các</a:t>
              </a:r>
              <a:r>
                <a:rPr lang="en-US" sz="2800" kern="0" dirty="0">
                  <a:solidFill>
                    <a:srgbClr val="0039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39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bài</a:t>
              </a:r>
              <a:r>
                <a:rPr lang="en-US" sz="2800" kern="0" dirty="0">
                  <a:solidFill>
                    <a:srgbClr val="0039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39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tập</a:t>
              </a:r>
              <a:r>
                <a:rPr lang="en-US" sz="2800" kern="0" dirty="0">
                  <a:solidFill>
                    <a:srgbClr val="0039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39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trong</a:t>
              </a:r>
              <a:r>
                <a:rPr lang="en-US" sz="2800" kern="0" dirty="0">
                  <a:solidFill>
                    <a:srgbClr val="0039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SBT </a:t>
              </a:r>
              <a:r>
                <a:rPr lang="en-US" sz="2800" kern="0" dirty="0" err="1">
                  <a:solidFill>
                    <a:srgbClr val="0039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và</a:t>
              </a:r>
              <a:r>
                <a:rPr lang="en-US" sz="2800" kern="0" dirty="0">
                  <a:solidFill>
                    <a:srgbClr val="0039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SGK.</a:t>
              </a:r>
            </a:p>
            <a:p>
              <a:pPr marL="457178" indent="-457178" algn="just">
                <a:buClr>
                  <a:srgbClr val="000000"/>
                </a:buClr>
                <a:buFont typeface="Wingdings" panose="05000000000000000000" pitchFamily="2" charset="2"/>
                <a:buChar char="ü"/>
              </a:pPr>
              <a:r>
                <a:rPr lang="en-US" sz="2800" kern="0" dirty="0" err="1">
                  <a:solidFill>
                    <a:srgbClr val="0039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Chuẩn</a:t>
              </a:r>
              <a:r>
                <a:rPr lang="en-US" sz="2800" kern="0" dirty="0">
                  <a:solidFill>
                    <a:srgbClr val="0039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39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bị</a:t>
              </a:r>
              <a:r>
                <a:rPr lang="en-US" sz="2800" kern="0" dirty="0">
                  <a:solidFill>
                    <a:srgbClr val="0039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39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bài</a:t>
              </a:r>
              <a:r>
                <a:rPr lang="en-US" sz="2800" kern="0" dirty="0">
                  <a:solidFill>
                    <a:srgbClr val="0039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vi-VN" sz="2800" kern="0" dirty="0">
                  <a:solidFill>
                    <a:srgbClr val="0039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11: Thảo luận về tốc độ trong an toàn giao thông</a:t>
              </a:r>
              <a:endParaRPr lang="en-US" sz="2800" kern="0" dirty="0">
                <a:solidFill>
                  <a:srgbClr val="00395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927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43786"/>
          <a:stretch>
            <a:fillRect/>
          </a:stretch>
        </p:blipFill>
        <p:spPr>
          <a:xfrm>
            <a:off x="801375" y="355327"/>
            <a:ext cx="11146013" cy="626560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269067" y="793937"/>
            <a:ext cx="9678321" cy="5826996"/>
            <a:chOff x="0" y="0"/>
            <a:chExt cx="20190051" cy="13381817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11700"/>
              <a:ext cx="19837815" cy="13070117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72366" y="0"/>
              <a:ext cx="19817685" cy="12979202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856430" y="975151"/>
            <a:ext cx="2148069" cy="202873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8762934">
            <a:off x="1531217" y="5321330"/>
            <a:ext cx="1174212" cy="3842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1688538" y="4086112"/>
            <a:ext cx="1537165" cy="735918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7340286" y="1977919"/>
            <a:ext cx="1309860" cy="1161494"/>
            <a:chOff x="0" y="0"/>
            <a:chExt cx="4746796" cy="187348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746796" cy="1873484"/>
            </a:xfrm>
            <a:custGeom>
              <a:avLst/>
              <a:gdLst/>
              <a:ahLst/>
              <a:cxnLst/>
              <a:rect l="l" t="t" r="r" b="b"/>
              <a:pathLst>
                <a:path w="4746796" h="1873484">
                  <a:moveTo>
                    <a:pt x="4520736" y="0"/>
                  </a:moveTo>
                  <a:lnTo>
                    <a:pt x="0" y="0"/>
                  </a:lnTo>
                  <a:lnTo>
                    <a:pt x="0" y="1873484"/>
                  </a:lnTo>
                  <a:lnTo>
                    <a:pt x="4746796" y="1873484"/>
                  </a:lnTo>
                  <a:lnTo>
                    <a:pt x="4746796" y="0"/>
                  </a:lnTo>
                  <a:lnTo>
                    <a:pt x="4520736" y="0"/>
                  </a:lnTo>
                  <a:close/>
                  <a:moveTo>
                    <a:pt x="4520736" y="1647424"/>
                  </a:moveTo>
                  <a:lnTo>
                    <a:pt x="228600" y="1647424"/>
                  </a:lnTo>
                  <a:lnTo>
                    <a:pt x="228600" y="228600"/>
                  </a:lnTo>
                  <a:lnTo>
                    <a:pt x="4520736" y="228600"/>
                  </a:lnTo>
                  <a:lnTo>
                    <a:pt x="4520736" y="1647424"/>
                  </a:lnTo>
                  <a:close/>
                </a:path>
              </a:pathLst>
            </a:custGeom>
            <a:solidFill>
              <a:srgbClr val="E83F3F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075140" y="1669297"/>
            <a:ext cx="1571276" cy="399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2962"/>
              </a:lnSpc>
            </a:pPr>
            <a:r>
              <a:rPr lang="en-US" sz="329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163913" y="833984"/>
            <a:ext cx="993098" cy="541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DejaVu Serif Bold"/>
              </a:rPr>
              <a:t>Giải</a:t>
            </a:r>
            <a:endParaRPr lang="en-US" sz="3200" dirty="0">
              <a:solidFill>
                <a:srgbClr val="000000"/>
              </a:solidFill>
              <a:latin typeface="DejaVu Serif Bold"/>
            </a:endParaRPr>
          </a:p>
        </p:txBody>
      </p:sp>
      <p:pic>
        <p:nvPicPr>
          <p:cNvPr id="23" name="Picture 16">
            <a:extLst>
              <a:ext uri="{FF2B5EF4-FFF2-40B4-BE49-F238E27FC236}">
                <a16:creationId xmlns:a16="http://schemas.microsoft.com/office/drawing/2014/main" id="{DDFA52C7-099E-4632-82A9-A240450C5C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068631" y="2173462"/>
            <a:ext cx="3735067" cy="3091230"/>
          </a:xfrm>
          <a:prstGeom prst="rect">
            <a:avLst/>
          </a:prstGeom>
        </p:spPr>
      </p:pic>
      <p:grpSp>
        <p:nvGrpSpPr>
          <p:cNvPr id="25" name="Group 2">
            <a:extLst>
              <a:ext uri="{FF2B5EF4-FFF2-40B4-BE49-F238E27FC236}">
                <a16:creationId xmlns:a16="http://schemas.microsoft.com/office/drawing/2014/main" id="{27B1121C-E417-48C1-B846-AC6CAD9D99B5}"/>
              </a:ext>
            </a:extLst>
          </p:cNvPr>
          <p:cNvGrpSpPr/>
          <p:nvPr/>
        </p:nvGrpSpPr>
        <p:grpSpPr>
          <a:xfrm rot="2246906">
            <a:off x="3611598" y="650130"/>
            <a:ext cx="1860541" cy="1260248"/>
            <a:chOff x="0" y="0"/>
            <a:chExt cx="4961442" cy="3360661"/>
          </a:xfrm>
        </p:grpSpPr>
        <p:pic>
          <p:nvPicPr>
            <p:cNvPr id="26" name="Picture 3">
              <a:extLst>
                <a:ext uri="{FF2B5EF4-FFF2-40B4-BE49-F238E27FC236}">
                  <a16:creationId xmlns:a16="http://schemas.microsoft.com/office/drawing/2014/main" id="{FA163527-032B-4D68-9E76-CCCBA1856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 rot="-746841">
              <a:off x="209940" y="465347"/>
              <a:ext cx="4542534" cy="2434370"/>
            </a:xfrm>
            <a:prstGeom prst="rect">
              <a:avLst/>
            </a:prstGeom>
          </p:spPr>
        </p:pic>
        <p:pic>
          <p:nvPicPr>
            <p:cNvPr id="27" name="Picture 4">
              <a:extLst>
                <a:ext uri="{FF2B5EF4-FFF2-40B4-BE49-F238E27FC236}">
                  <a16:creationId xmlns:a16="http://schemas.microsoft.com/office/drawing/2014/main" id="{CFFE84B6-A8E6-4F08-8693-01DB3776E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>
              <a:fillRect/>
            </a:stretch>
          </p:blipFill>
          <p:spPr>
            <a:xfrm rot="-746841">
              <a:off x="209454" y="460891"/>
              <a:ext cx="4542534" cy="2438879"/>
            </a:xfrm>
            <a:prstGeom prst="rect">
              <a:avLst/>
            </a:prstGeom>
          </p:spPr>
        </p:pic>
      </p:grpSp>
      <p:pic>
        <p:nvPicPr>
          <p:cNvPr id="24" name="Picture 20">
            <a:extLst>
              <a:ext uri="{FF2B5EF4-FFF2-40B4-BE49-F238E27FC236}">
                <a16:creationId xmlns:a16="http://schemas.microsoft.com/office/drawing/2014/main" id="{1A923344-7F53-4858-AAD9-389169B720F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-1322191">
            <a:off x="5512458" y="1977226"/>
            <a:ext cx="1224009" cy="596705"/>
          </a:xfrm>
          <a:prstGeom prst="rect">
            <a:avLst/>
          </a:prstGeom>
        </p:spPr>
      </p:pic>
      <p:grpSp>
        <p:nvGrpSpPr>
          <p:cNvPr id="28" name="Group 10">
            <a:extLst>
              <a:ext uri="{FF2B5EF4-FFF2-40B4-BE49-F238E27FC236}">
                <a16:creationId xmlns:a16="http://schemas.microsoft.com/office/drawing/2014/main" id="{4429B8B6-34BB-47F2-A04A-43FC4A2FDBE4}"/>
              </a:ext>
            </a:extLst>
          </p:cNvPr>
          <p:cNvGrpSpPr/>
          <p:nvPr/>
        </p:nvGrpSpPr>
        <p:grpSpPr>
          <a:xfrm rot="781159">
            <a:off x="3220415" y="1354358"/>
            <a:ext cx="1818862" cy="663180"/>
            <a:chOff x="103303" y="345428"/>
            <a:chExt cx="4850297" cy="1768480"/>
          </a:xfrm>
        </p:grpSpPr>
        <p:grpSp>
          <p:nvGrpSpPr>
            <p:cNvPr id="29" name="Group 11">
              <a:extLst>
                <a:ext uri="{FF2B5EF4-FFF2-40B4-BE49-F238E27FC236}">
                  <a16:creationId xmlns:a16="http://schemas.microsoft.com/office/drawing/2014/main" id="{D5863DE0-3D7E-477E-8187-2F402DA9F96F}"/>
                </a:ext>
              </a:extLst>
            </p:cNvPr>
            <p:cNvGrpSpPr/>
            <p:nvPr/>
          </p:nvGrpSpPr>
          <p:grpSpPr>
            <a:xfrm rot="-504970">
              <a:off x="103303" y="345428"/>
              <a:ext cx="4850297" cy="1768480"/>
              <a:chOff x="0" y="0"/>
              <a:chExt cx="16284628" cy="5937582"/>
            </a:xfrm>
          </p:grpSpPr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97CA5B8F-7D39-43BA-AC39-593837A3A313}"/>
                  </a:ext>
                </a:extLst>
              </p:cNvPr>
              <p:cNvSpPr/>
              <p:nvPr/>
            </p:nvSpPr>
            <p:spPr>
              <a:xfrm>
                <a:off x="72390" y="72390"/>
                <a:ext cx="16139848" cy="5792802"/>
              </a:xfrm>
              <a:custGeom>
                <a:avLst/>
                <a:gdLst/>
                <a:ahLst/>
                <a:cxnLst/>
                <a:rect l="l" t="t" r="r" b="b"/>
                <a:pathLst>
                  <a:path w="16139848" h="5792802">
                    <a:moveTo>
                      <a:pt x="0" y="0"/>
                    </a:moveTo>
                    <a:lnTo>
                      <a:pt x="16139848" y="0"/>
                    </a:lnTo>
                    <a:lnTo>
                      <a:pt x="16139848" y="5792802"/>
                    </a:lnTo>
                    <a:lnTo>
                      <a:pt x="0" y="57928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4CC"/>
              </a:solidFill>
            </p:spPr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71E6B9F8-A750-427A-88DE-A387A69C38E7}"/>
                  </a:ext>
                </a:extLst>
              </p:cNvPr>
              <p:cNvSpPr/>
              <p:nvPr/>
            </p:nvSpPr>
            <p:spPr>
              <a:xfrm>
                <a:off x="0" y="0"/>
                <a:ext cx="16284628" cy="5937583"/>
              </a:xfrm>
              <a:custGeom>
                <a:avLst/>
                <a:gdLst/>
                <a:ahLst/>
                <a:cxnLst/>
                <a:rect l="l" t="t" r="r" b="b"/>
                <a:pathLst>
                  <a:path w="16284628" h="5937583">
                    <a:moveTo>
                      <a:pt x="16139847" y="5792803"/>
                    </a:moveTo>
                    <a:lnTo>
                      <a:pt x="16284628" y="5792803"/>
                    </a:lnTo>
                    <a:lnTo>
                      <a:pt x="16284628" y="5937583"/>
                    </a:lnTo>
                    <a:lnTo>
                      <a:pt x="16139847" y="5937583"/>
                    </a:lnTo>
                    <a:lnTo>
                      <a:pt x="16139847" y="579280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5792803"/>
                    </a:lnTo>
                    <a:lnTo>
                      <a:pt x="0" y="5792803"/>
                    </a:lnTo>
                    <a:lnTo>
                      <a:pt x="0" y="144780"/>
                    </a:lnTo>
                    <a:close/>
                    <a:moveTo>
                      <a:pt x="0" y="5792803"/>
                    </a:moveTo>
                    <a:lnTo>
                      <a:pt x="144780" y="5792803"/>
                    </a:lnTo>
                    <a:lnTo>
                      <a:pt x="144780" y="5937583"/>
                    </a:lnTo>
                    <a:lnTo>
                      <a:pt x="0" y="5937583"/>
                    </a:lnTo>
                    <a:lnTo>
                      <a:pt x="0" y="5792803"/>
                    </a:lnTo>
                    <a:close/>
                    <a:moveTo>
                      <a:pt x="16139847" y="144780"/>
                    </a:moveTo>
                    <a:lnTo>
                      <a:pt x="16284628" y="144780"/>
                    </a:lnTo>
                    <a:lnTo>
                      <a:pt x="16284628" y="5792803"/>
                    </a:lnTo>
                    <a:lnTo>
                      <a:pt x="16139847" y="5792803"/>
                    </a:lnTo>
                    <a:lnTo>
                      <a:pt x="16139847" y="144780"/>
                    </a:lnTo>
                    <a:close/>
                    <a:moveTo>
                      <a:pt x="144780" y="5792803"/>
                    </a:moveTo>
                    <a:lnTo>
                      <a:pt x="16139847" y="5792803"/>
                    </a:lnTo>
                    <a:lnTo>
                      <a:pt x="16139847" y="5937583"/>
                    </a:lnTo>
                    <a:lnTo>
                      <a:pt x="144780" y="5937583"/>
                    </a:lnTo>
                    <a:lnTo>
                      <a:pt x="144780" y="5792803"/>
                    </a:lnTo>
                    <a:close/>
                    <a:moveTo>
                      <a:pt x="16139847" y="0"/>
                    </a:moveTo>
                    <a:lnTo>
                      <a:pt x="16284628" y="0"/>
                    </a:lnTo>
                    <a:lnTo>
                      <a:pt x="16284628" y="144780"/>
                    </a:lnTo>
                    <a:lnTo>
                      <a:pt x="16139847" y="144780"/>
                    </a:lnTo>
                    <a:lnTo>
                      <a:pt x="1613984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6139847" y="0"/>
                    </a:lnTo>
                    <a:lnTo>
                      <a:pt x="1613984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0" name="TextBox 14">
              <a:extLst>
                <a:ext uri="{FF2B5EF4-FFF2-40B4-BE49-F238E27FC236}">
                  <a16:creationId xmlns:a16="http://schemas.microsoft.com/office/drawing/2014/main" id="{3CE6BA78-884B-4D93-89C2-273BF137354D}"/>
                </a:ext>
              </a:extLst>
            </p:cNvPr>
            <p:cNvSpPr txBox="1"/>
            <p:nvPr/>
          </p:nvSpPr>
          <p:spPr>
            <a:xfrm rot="21095030">
              <a:off x="417708" y="568049"/>
              <a:ext cx="4206903" cy="1219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97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Tóm tắt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EB95C6-B5D9-42B9-A6AB-12F11FAFF7AB}"/>
              </a:ext>
            </a:extLst>
          </p:cNvPr>
          <p:cNvSpPr/>
          <p:nvPr/>
        </p:nvSpPr>
        <p:spPr>
          <a:xfrm rot="21185687">
            <a:off x="3700115" y="2287265"/>
            <a:ext cx="2670585" cy="270779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 =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t =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0,5s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v = 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60 km/h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30F3D1C-CAEC-4841-8D4C-FFB06CB6D3E7}"/>
              </a:ext>
            </a:extLst>
          </p:cNvPr>
          <p:cNvSpPr/>
          <p:nvPr/>
        </p:nvSpPr>
        <p:spPr>
          <a:xfrm>
            <a:off x="7052164" y="4483618"/>
            <a:ext cx="4904882" cy="1444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 =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72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km/h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 km/h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62EBA9-633E-46A5-916C-DA5E00FE3B33}"/>
              </a:ext>
            </a:extLst>
          </p:cNvPr>
          <p:cNvSpPr/>
          <p:nvPr/>
        </p:nvSpPr>
        <p:spPr>
          <a:xfrm>
            <a:off x="6803698" y="1098320"/>
            <a:ext cx="6096000" cy="52225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85A19C4-D97B-406C-B1D1-3C5B6201591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52202" y="2154991"/>
            <a:ext cx="1088412" cy="824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D1E0015-76C8-41E3-A645-78A1861E794A}"/>
                  </a:ext>
                </a:extLst>
              </p:cNvPr>
              <p:cNvSpPr/>
              <p:nvPr/>
            </p:nvSpPr>
            <p:spPr>
              <a:xfrm>
                <a:off x="9909931" y="2271304"/>
                <a:ext cx="1786451" cy="522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  <m:r>
                      <a:rPr lang="pt-BR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(m/s)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D1E0015-76C8-41E3-A645-78A1861E79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9931" y="2271304"/>
                <a:ext cx="1786451" cy="522259"/>
              </a:xfrm>
              <a:prstGeom prst="rect">
                <a:avLst/>
              </a:prstGeom>
              <a:blipFill>
                <a:blip r:embed="rId20"/>
                <a:stretch>
                  <a:fillRect t="-12941" r="-5802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2D66B12F-65DE-4F33-A589-1401282C337E}"/>
              </a:ext>
            </a:extLst>
          </p:cNvPr>
          <p:cNvSpPr txBox="1"/>
          <p:nvPr/>
        </p:nvSpPr>
        <p:spPr>
          <a:xfrm>
            <a:off x="8783603" y="2063802"/>
            <a:ext cx="949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EB94F76-BDE2-462F-B504-A388E80F66F5}"/>
              </a:ext>
            </a:extLst>
          </p:cNvPr>
          <p:cNvCxnSpPr>
            <a:cxnSpLocks/>
          </p:cNvCxnSpPr>
          <p:nvPr/>
        </p:nvCxnSpPr>
        <p:spPr>
          <a:xfrm>
            <a:off x="8918975" y="2562510"/>
            <a:ext cx="74148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35AD6DD-3F00-435F-828D-C36BAA3AD6CD}"/>
              </a:ext>
            </a:extLst>
          </p:cNvPr>
          <p:cNvSpPr txBox="1"/>
          <p:nvPr/>
        </p:nvSpPr>
        <p:spPr>
          <a:xfrm>
            <a:off x="8545053" y="2279246"/>
            <a:ext cx="508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=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4ED5476-7815-415E-9AD8-5E404776D043}"/>
              </a:ext>
            </a:extLst>
          </p:cNvPr>
          <p:cNvSpPr/>
          <p:nvPr/>
        </p:nvSpPr>
        <p:spPr>
          <a:xfrm>
            <a:off x="6845112" y="3358167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endParaRPr lang="en-US" sz="28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7028B00-54F3-4A4B-BE60-A2B597B54335}"/>
              </a:ext>
            </a:extLst>
          </p:cNvPr>
          <p:cNvSpPr/>
          <p:nvPr/>
        </p:nvSpPr>
        <p:spPr>
          <a:xfrm>
            <a:off x="7224427" y="3732266"/>
            <a:ext cx="344677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m/s =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72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km/h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4EC3693-8A2C-48B8-8256-6CF9F1154564}"/>
              </a:ext>
            </a:extLst>
          </p:cNvPr>
          <p:cNvSpPr/>
          <p:nvPr/>
        </p:nvSpPr>
        <p:spPr>
          <a:xfrm>
            <a:off x="7465671" y="1377779"/>
            <a:ext cx="3450004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55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/>
      <p:bldP spid="34" grpId="0"/>
      <p:bldP spid="36" grpId="0"/>
      <p:bldP spid="37" grpId="0"/>
      <p:bldP spid="44" grpId="0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4391" y="1197260"/>
            <a:ext cx="10993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s=v.t</a:t>
            </a:r>
          </a:p>
        </p:txBody>
      </p:sp>
    </p:spTree>
    <p:extLst>
      <p:ext uri="{BB962C8B-B14F-4D97-AF65-F5344CB8AC3E}">
        <p14:creationId xmlns:p14="http://schemas.microsoft.com/office/powerpoint/2010/main" val="170582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18" y="2205317"/>
            <a:ext cx="8767482" cy="4491318"/>
          </a:xfrm>
          <a:prstGeom prst="rect">
            <a:avLst/>
          </a:prstGeom>
        </p:spPr>
      </p:pic>
      <p:sp>
        <p:nvSpPr>
          <p:cNvPr id="5" name="文本框 3"/>
          <p:cNvSpPr txBox="1"/>
          <p:nvPr/>
        </p:nvSpPr>
        <p:spPr>
          <a:xfrm>
            <a:off x="519457" y="1363879"/>
            <a:ext cx="11149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ĐỒ THỊ QUÃNG ĐƯỜNG </a:t>
            </a:r>
            <a:endParaRPr lang="zh-CN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37437" y="374453"/>
            <a:ext cx="7249886" cy="76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TIẾT 41- 42 – 43: BÀI </a:t>
            </a:r>
            <a:r>
              <a:rPr lang="en-US" altLang="zh-CN" sz="4400" dirty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10</a:t>
            </a:r>
            <a:endParaRPr lang="zh-CN" altLang="en-US" sz="4400" dirty="0"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2781494" y="3721559"/>
            <a:ext cx="5573484" cy="287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166" y="279634"/>
            <a:ext cx="10934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gian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629194" y="1015728"/>
            <a:ext cx="10515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gian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3494" y="1731920"/>
            <a:ext cx="10834547" cy="249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1067"/>
              </a:spcAft>
            </a:pPr>
            <a:r>
              <a:rPr lang="vi-VN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Bảng 10.1. Bảng ghi quãng đường đi được theo thời gian</a:t>
            </a:r>
          </a:p>
          <a:p>
            <a:pPr algn="ctr">
              <a:lnSpc>
                <a:spcPct val="107000"/>
              </a:lnSpc>
              <a:spcAft>
                <a:spcPts val="1067"/>
              </a:spcAft>
            </a:pPr>
            <a:endParaRPr lang="vi-VN" sz="280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1067"/>
              </a:spcAft>
            </a:pPr>
            <a:endParaRPr lang="vi-VN" sz="32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en-US" sz="3200" dirty="0" smtClean="0">
                <a:latin typeface="Times New Roman"/>
                <a:ea typeface="Calibri"/>
                <a:cs typeface="Times New Roman"/>
              </a:rPr>
              <a:t>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709328"/>
              </p:ext>
            </p:extLst>
          </p:nvPr>
        </p:nvGraphicFramePr>
        <p:xfrm>
          <a:off x="1084279" y="2457554"/>
          <a:ext cx="9835794" cy="1323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4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0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2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66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47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9264">
                <a:tc>
                  <a:txBody>
                    <a:bodyPr/>
                    <a:lstStyle/>
                    <a:p>
                      <a:r>
                        <a:rPr lang="vi-VN" sz="29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(h)</a:t>
                      </a:r>
                      <a:endParaRPr lang="en-US" sz="29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560">
                <a:tc>
                  <a:txBody>
                    <a:bodyPr/>
                    <a:lstStyle/>
                    <a:p>
                      <a:r>
                        <a:rPr lang="vi-VN" sz="2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 (km)</a:t>
                      </a:r>
                      <a:endParaRPr lang="en-US" sz="2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870550" y="4117164"/>
            <a:ext cx="10048462" cy="2218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en-US" sz="2800" dirty="0" err="1">
                <a:latin typeface="Times New Roman"/>
                <a:ea typeface="Calibri"/>
                <a:cs typeface="Times New Roman"/>
              </a:rPr>
              <a:t>Dựa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vào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bảng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số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liệu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trên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trả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lời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3h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đầu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 ô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tô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chạy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tốc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bao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nhiêu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km/h?</a:t>
            </a:r>
          </a:p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2.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khoảng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gian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thì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ô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tô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dừng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khách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nghỉ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ngơi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en-US" sz="28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252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 noGrp="1"/>
          </p:cNvSpPr>
          <p:nvPr>
            <p:ph idx="1"/>
          </p:nvPr>
        </p:nvSpPr>
        <p:spPr>
          <a:xfrm>
            <a:off x="681445" y="649968"/>
            <a:ext cx="10515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569" y="1598986"/>
            <a:ext cx="10834547" cy="401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1067"/>
              </a:spcAft>
            </a:pPr>
            <a:r>
              <a:rPr lang="vi-VN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Bảng 10.1. Bảng ghi quãng đường đi được theo thời gian</a:t>
            </a:r>
          </a:p>
          <a:p>
            <a:pPr algn="ctr">
              <a:lnSpc>
                <a:spcPct val="107000"/>
              </a:lnSpc>
              <a:spcAft>
                <a:spcPts val="1067"/>
              </a:spcAft>
            </a:pPr>
            <a:endParaRPr lang="vi-VN" sz="280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1067"/>
              </a:spcAft>
            </a:pPr>
            <a:endParaRPr lang="vi-VN" sz="32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en-US" sz="3200" dirty="0" smtClean="0">
                <a:latin typeface="Times New Roman"/>
                <a:ea typeface="Calibri"/>
                <a:cs typeface="Times New Roman"/>
              </a:rPr>
              <a:t>  </a:t>
            </a:r>
          </a:p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Dựa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vào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bảng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10.1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để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vẽ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đồ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thị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quãng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đường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thời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gian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(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hoặc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đồ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thị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s – t)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để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mô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tả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mối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quan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hệ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giữa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quãng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đường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đi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thời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gian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quá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trình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chuyển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vật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8916"/>
              </p:ext>
            </p:extLst>
          </p:nvPr>
        </p:nvGraphicFramePr>
        <p:xfrm>
          <a:off x="1214907" y="2405303"/>
          <a:ext cx="9835794" cy="1323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4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0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2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66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47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9264">
                <a:tc>
                  <a:txBody>
                    <a:bodyPr/>
                    <a:lstStyle/>
                    <a:p>
                      <a:r>
                        <a:rPr lang="vi-VN" sz="29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(h)</a:t>
                      </a:r>
                      <a:endParaRPr lang="en-US" sz="29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560">
                <a:tc>
                  <a:txBody>
                    <a:bodyPr/>
                    <a:lstStyle/>
                    <a:p>
                      <a:r>
                        <a:rPr lang="vi-VN" sz="2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 (km)</a:t>
                      </a:r>
                      <a:endParaRPr lang="en-US" sz="2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en-US" sz="29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81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540036" y="459213"/>
            <a:ext cx="855617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trục tọa độ Os (km) và Ot (h) vuông góc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 tại O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9645" t="789" r="2988" b="2307"/>
          <a:stretch/>
        </p:blipFill>
        <p:spPr>
          <a:xfrm>
            <a:off x="2071234" y="1356232"/>
            <a:ext cx="6955201" cy="52405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29244" y="1371600"/>
            <a:ext cx="914400" cy="4807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5114108" y="3045827"/>
            <a:ext cx="914400" cy="70147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9771" y="128016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030584" y="2168434"/>
            <a:ext cx="13062" cy="39449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030585" y="6113417"/>
            <a:ext cx="4911632" cy="13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 rot="10800000" flipH="1">
            <a:off x="3004457" y="1828799"/>
            <a:ext cx="78377" cy="427155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6200000">
            <a:off x="5551716" y="3500848"/>
            <a:ext cx="143692" cy="521207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40147" y="1201782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s(km)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86445" y="5861031"/>
            <a:ext cx="444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6540" y="5791685"/>
            <a:ext cx="87876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h)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55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6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4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2" grpId="0"/>
      <p:bldP spid="13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5400000">
            <a:off x="5817328" y="-979711"/>
            <a:ext cx="914400" cy="4511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0271" y="201707"/>
            <a:ext cx="29787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645" t="789" r="2988" b="2307"/>
          <a:stretch/>
        </p:blipFill>
        <p:spPr>
          <a:xfrm>
            <a:off x="412250" y="794530"/>
            <a:ext cx="6955201" cy="52405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87737" y="673605"/>
            <a:ext cx="5225143" cy="26001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 thẳng đứng (trục tung) Os : biểu diễn các độ lớn của quãng đường đi theo một tỉ lệ xích thích 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2698" y="1515292"/>
            <a:ext cx="914400" cy="3879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4766" y="2155372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0411" y="3653245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412" y="289560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0411" y="1367246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1520" y="450668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 rot="5400000">
            <a:off x="3934485" y="3889697"/>
            <a:ext cx="914400" cy="4566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059575" y="5560425"/>
            <a:ext cx="657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91098" y="556042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3246" y="557348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37017" y="554736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1164892">
            <a:off x="5264331" y="5545186"/>
            <a:ext cx="313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82936" y="552123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Down Arrow 26"/>
          <p:cNvSpPr/>
          <p:nvPr/>
        </p:nvSpPr>
        <p:spPr>
          <a:xfrm rot="10800000" flipH="1">
            <a:off x="1319349" y="1319348"/>
            <a:ext cx="78377" cy="427155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16200000">
            <a:off x="3866608" y="2991397"/>
            <a:ext cx="143692" cy="521207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96446" y="3373262"/>
            <a:ext cx="5225143" cy="195386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 thẳng ngang (trục hoành ) Ot : biểu diễn thời gian theo một tỉ lệ xích thích hợp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71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1741</Words>
  <Application>Microsoft Office PowerPoint</Application>
  <PresentationFormat>Widescreen</PresentationFormat>
  <Paragraphs>274</Paragraphs>
  <Slides>29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微软雅黑</vt:lpstr>
      <vt:lpstr>Arial</vt:lpstr>
      <vt:lpstr>Arial-Rounded</vt:lpstr>
      <vt:lpstr>Calibri</vt:lpstr>
      <vt:lpstr>Calibri Light</vt:lpstr>
      <vt:lpstr>Cambria Math</vt:lpstr>
      <vt:lpstr>DejaVu Serif Bold</vt:lpstr>
      <vt:lpstr>Open Sans</vt:lpstr>
      <vt:lpstr>Segoe UI</vt:lpstr>
      <vt:lpstr>Times New Roman</vt:lpstr>
      <vt:lpstr>Wingdings</vt:lpstr>
      <vt:lpstr>Office Theme</vt:lpstr>
      <vt:lpstr>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42</cp:revision>
  <dcterms:created xsi:type="dcterms:W3CDTF">2023-11-10T13:04:48Z</dcterms:created>
  <dcterms:modified xsi:type="dcterms:W3CDTF">2024-11-12T08:24:48Z</dcterms:modified>
</cp:coreProperties>
</file>