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58" r:id="rId5"/>
    <p:sldId id="278" r:id="rId6"/>
    <p:sldId id="261" r:id="rId7"/>
    <p:sldId id="262" r:id="rId8"/>
    <p:sldId id="279" r:id="rId9"/>
    <p:sldId id="280" r:id="rId10"/>
    <p:sldId id="268" r:id="rId11"/>
    <p:sldId id="276" r:id="rId12"/>
    <p:sldId id="269" r:id="rId13"/>
    <p:sldId id="277" r:id="rId14"/>
    <p:sldId id="270" r:id="rId15"/>
    <p:sldId id="282" r:id="rId16"/>
    <p:sldId id="283"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83" d="100"/>
          <a:sy n="83" d="100"/>
        </p:scale>
        <p:origin x="139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02/09/2022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02/09/2022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02/09/2022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02/09/2022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02/09/2022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02/09/2022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02/09/2022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02/09/2022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02/09/2022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02/09/2022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02/09/2022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02/09/2022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1665"/>
          </a:xfrm>
          <a:prstGeom prst="rect">
            <a:avLst/>
          </a:prstGeom>
        </p:spPr>
        <p:txBody>
          <a:bodyPr wrap="square">
            <a:spAutoFit/>
          </a:bodyPr>
          <a:lstStyle/>
          <a:p>
            <a:pPr algn="ctr"/>
            <a:r>
              <a:rPr lang="en-US" sz="2400" b="1" dirty="0">
                <a:solidFill>
                  <a:srgbClr val="FF0000"/>
                </a:solidFill>
                <a:latin typeface="Arial" pitchFamily="34" charset="0"/>
                <a:cs typeface="Arial" pitchFamily="34" charset="0"/>
              </a:rPr>
              <a:t>TIẾT </a:t>
            </a:r>
            <a:r>
              <a:rPr lang="en-US" sz="2400" b="1" dirty="0" smtClean="0">
                <a:solidFill>
                  <a:srgbClr val="FF0000"/>
                </a:solidFill>
                <a:latin typeface="Arial" pitchFamily="34" charset="0"/>
                <a:cs typeface="Arial" pitchFamily="34" charset="0"/>
              </a:rPr>
              <a:t>14 - BÀI 7. GIỚI THIỆU VỀ RỪNG</a:t>
            </a:r>
            <a:endParaRPr lang="en-US" sz="2400" dirty="0">
              <a:solidFill>
                <a:srgbClr val="FF0000"/>
              </a:solidFill>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5324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830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8" name="Picture 14" descr="C:\Users\USER\Desktop\rung-quoc-gia-cuc-phuong-1274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038"/>
                                        </p:tgtEl>
                                        <p:attrNameLst>
                                          <p:attrName>style.visibility</p:attrName>
                                        </p:attrNameLst>
                                      </p:cBhvr>
                                      <p:to>
                                        <p:strVal val="visible"/>
                                      </p:to>
                                    </p:set>
                                    <p:animEffect transition="in" filter="barn(inVertical)">
                                      <p:cBhvr>
                                        <p:cTn id="19"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78433" cy="1200329"/>
          </a:xfrm>
          <a:prstGeom prst="rect">
            <a:avLst/>
          </a:prstGeom>
        </p:spPr>
        <p:txBody>
          <a:bodyPr wrap="square">
            <a:spAutoFit/>
          </a:bodyPr>
          <a:lstStyle/>
          <a:p>
            <a:r>
              <a:rPr lang="en-US" sz="2400" b="1">
                <a:solidFill>
                  <a:srgbClr val="0000FF"/>
                </a:solidFill>
                <a:latin typeface="Arial" pitchFamily="34" charset="0"/>
                <a:cs typeface="Arial" pitchFamily="34" charset="0"/>
              </a:rPr>
              <a:t>Bài tập 1.</a:t>
            </a:r>
          </a:p>
          <a:p>
            <a:r>
              <a:rPr lang="en-US" sz="2400" b="1">
                <a:solidFill>
                  <a:srgbClr val="0000FF"/>
                </a:solidFill>
                <a:latin typeface="Arial" pitchFamily="34" charset="0"/>
                <a:cs typeface="Arial" pitchFamily="34" charset="0"/>
              </a:rPr>
              <a:t> Xác định từng loại rừng phù hợp với mỗi ảnh trong hình 7.3 theo mẫu bảng dưới đây:</a:t>
            </a:r>
          </a:p>
        </p:txBody>
      </p:sp>
      <p:pic>
        <p:nvPicPr>
          <p:cNvPr id="5" name="Picture 4" descr="C:\Users\USER\Desktop\image12.png"/>
          <p:cNvPicPr/>
          <p:nvPr/>
        </p:nvPicPr>
        <p:blipFill>
          <a:blip r:embed="rId2">
            <a:extLst>
              <a:ext uri="{28A0092B-C50C-407E-A947-70E740481C1C}">
                <a14:useLocalDpi xmlns:a14="http://schemas.microsoft.com/office/drawing/2010/main" val="0"/>
              </a:ext>
            </a:extLst>
          </a:blip>
          <a:srcRect/>
          <a:stretch>
            <a:fillRect/>
          </a:stretch>
        </p:blipFill>
        <p:spPr bwMode="auto">
          <a:xfrm>
            <a:off x="215441" y="1682086"/>
            <a:ext cx="4051759" cy="2737514"/>
          </a:xfrm>
          <a:prstGeom prst="rect">
            <a:avLst/>
          </a:prstGeom>
          <a:noFill/>
          <a:ln>
            <a:noFill/>
          </a:ln>
        </p:spPr>
      </p:pic>
      <p:pic>
        <p:nvPicPr>
          <p:cNvPr id="7" name="Picture 6" descr="C:\Users\USER\Desktop\image21.png"/>
          <p:cNvPicPr/>
          <p:nvPr/>
        </p:nvPicPr>
        <p:blipFill>
          <a:blip r:embed="rId3">
            <a:extLst>
              <a:ext uri="{28A0092B-C50C-407E-A947-70E740481C1C}">
                <a14:useLocalDpi xmlns:a14="http://schemas.microsoft.com/office/drawing/2010/main" val="0"/>
              </a:ext>
            </a:extLst>
          </a:blip>
          <a:srcRect/>
          <a:stretch>
            <a:fillRect/>
          </a:stretch>
        </p:blipFill>
        <p:spPr bwMode="auto">
          <a:xfrm>
            <a:off x="4488975" y="1229436"/>
            <a:ext cx="4495799" cy="5476164"/>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449545327"/>
              </p:ext>
            </p:extLst>
          </p:nvPr>
        </p:nvGraphicFramePr>
        <p:xfrm>
          <a:off x="215442" y="4600433"/>
          <a:ext cx="4051758" cy="1981200"/>
        </p:xfrm>
        <a:graphic>
          <a:graphicData uri="http://schemas.openxmlformats.org/drawingml/2006/table">
            <a:tbl>
              <a:tblPr firstRow="1" firstCol="1" bandRow="1">
                <a:tableStyleId>{5C22544A-7EE6-4342-B048-85BDC9FD1C3A}</a:tableStyleId>
              </a:tblPr>
              <a:tblGrid>
                <a:gridCol w="698958">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495300">
                <a:tc>
                  <a:txBody>
                    <a:bodyPr/>
                    <a:lstStyle/>
                    <a:p>
                      <a:pPr algn="ctr">
                        <a:spcAft>
                          <a:spcPts val="0"/>
                        </a:spcAft>
                      </a:pPr>
                      <a:r>
                        <a:rPr lang="en-US" sz="2000">
                          <a:effectLst/>
                          <a:latin typeface="Arial" pitchFamily="34" charset="0"/>
                          <a:cs typeface="Arial" pitchFamily="34" charset="0"/>
                        </a:rPr>
                        <a:t>STT</a:t>
                      </a:r>
                      <a:endParaRPr lang="en-US" sz="2000">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000">
                          <a:effectLst/>
                          <a:latin typeface="Arial" pitchFamily="34" charset="0"/>
                          <a:cs typeface="Arial" pitchFamily="34" charset="0"/>
                        </a:rPr>
                        <a:t>Loại rừng</a:t>
                      </a:r>
                      <a:endParaRPr lang="en-US" sz="2000">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000">
                          <a:effectLst/>
                          <a:latin typeface="Arial" pitchFamily="34" charset="0"/>
                          <a:cs typeface="Arial" pitchFamily="34" charset="0"/>
                        </a:rPr>
                        <a:t>Tên ảnh</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495300">
                <a:tc>
                  <a:txBody>
                    <a:bodyPr/>
                    <a:lstStyle/>
                    <a:p>
                      <a:pPr>
                        <a:spcAft>
                          <a:spcPts val="0"/>
                        </a:spcAft>
                      </a:pPr>
                      <a:r>
                        <a:rPr lang="en-US" sz="2000">
                          <a:effectLst/>
                          <a:latin typeface="Arial" pitchFamily="34" charset="0"/>
                          <a:cs typeface="Arial" pitchFamily="34" charset="0"/>
                        </a:rPr>
                        <a:t>1</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Rừng phòng hộ</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 </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r h="495300">
                <a:tc>
                  <a:txBody>
                    <a:bodyPr/>
                    <a:lstStyle/>
                    <a:p>
                      <a:pPr>
                        <a:spcAft>
                          <a:spcPts val="0"/>
                        </a:spcAft>
                      </a:pPr>
                      <a:r>
                        <a:rPr lang="en-US" sz="2000">
                          <a:effectLst/>
                          <a:latin typeface="Arial" pitchFamily="34" charset="0"/>
                          <a:cs typeface="Arial" pitchFamily="34" charset="0"/>
                        </a:rPr>
                        <a:t>2</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Rừng sản xuất</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 </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2"/>
                  </a:ext>
                </a:extLst>
              </a:tr>
              <a:tr h="495300">
                <a:tc>
                  <a:txBody>
                    <a:bodyPr/>
                    <a:lstStyle/>
                    <a:p>
                      <a:pPr>
                        <a:spcAft>
                          <a:spcPts val="0"/>
                        </a:spcAft>
                      </a:pPr>
                      <a:r>
                        <a:rPr lang="en-US" sz="2000">
                          <a:effectLst/>
                          <a:latin typeface="Arial" pitchFamily="34" charset="0"/>
                          <a:cs typeface="Arial" pitchFamily="34" charset="0"/>
                        </a:rPr>
                        <a:t>3</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Rừng đặc dụng</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 </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pic>
        <p:nvPicPr>
          <p:cNvPr id="7" name="Picture 6" descr="C:\Users\USER\Desktop\pasted image 0.png"/>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5791200"/>
          </a:xfrm>
          <a:prstGeom prst="rect">
            <a:avLst/>
          </a:prstGeom>
          <a:noFill/>
          <a:ln>
            <a:noFill/>
          </a:ln>
        </p:spPr>
      </p:pic>
    </p:spTree>
    <p:extLst>
      <p:ext uri="{BB962C8B-B14F-4D97-AF65-F5344CB8AC3E}">
        <p14:creationId xmlns:p14="http://schemas.microsoft.com/office/powerpoint/2010/main" val="394279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02234" cy="1107996"/>
          </a:xfrm>
          <a:prstGeom prst="rect">
            <a:avLst/>
          </a:prstGeom>
        </p:spPr>
        <p:txBody>
          <a:bodyPr wrap="square">
            <a:spAutoFit/>
          </a:bodyPr>
          <a:lstStyle/>
          <a:p>
            <a:r>
              <a:rPr lang="en-US" sz="2400" b="1">
                <a:solidFill>
                  <a:srgbClr val="000099"/>
                </a:solidFill>
                <a:latin typeface="Arial" pitchFamily="34" charset="0"/>
                <a:cs typeface="Arial" pitchFamily="34" charset="0"/>
              </a:rPr>
              <a:t>2.Hãy cho biết mục đích sử dụng các loại rừng thể hiện ở </a:t>
            </a:r>
            <a:r>
              <a:rPr lang="en-US" sz="2400" b="1" smtClean="0">
                <a:solidFill>
                  <a:srgbClr val="000099"/>
                </a:solidFill>
                <a:latin typeface="Arial" pitchFamily="34" charset="0"/>
                <a:cs typeface="Arial" pitchFamily="34" charset="0"/>
              </a:rPr>
              <a:t>hình sau</a:t>
            </a:r>
            <a:r>
              <a:rPr lang="en-US" sz="2400" b="1">
                <a:solidFill>
                  <a:srgbClr val="000099"/>
                </a:solidFill>
                <a:latin typeface="Arial" pitchFamily="34" charset="0"/>
                <a:cs typeface="Arial" pitchFamily="34" charset="0"/>
              </a:rPr>
              <a:t/>
            </a:r>
            <a:br>
              <a:rPr lang="en-US" sz="2400" b="1">
                <a:solidFill>
                  <a:srgbClr val="000099"/>
                </a:solidFill>
                <a:latin typeface="Arial" pitchFamily="34" charset="0"/>
                <a:cs typeface="Arial" pitchFamily="34" charset="0"/>
              </a:rPr>
            </a:br>
            <a:endParaRPr lang="vi-VN" b="1">
              <a:solidFill>
                <a:srgbClr val="000099"/>
              </a:solidFill>
              <a:latin typeface="Arial" pitchFamily="34" charset="0"/>
              <a:cs typeface="Arial" pitchFamily="34" charset="0"/>
            </a:endParaRPr>
          </a:p>
        </p:txBody>
      </p:sp>
      <p:pic>
        <p:nvPicPr>
          <p:cNvPr id="6" name="Picture 5" descr="C:\Users\USER\Desktop\66.pn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534400" cy="5181600"/>
          </a:xfrm>
          <a:prstGeom prst="rect">
            <a:avLst/>
          </a:prstGeom>
          <a:noFill/>
          <a:ln>
            <a:noFill/>
          </a:ln>
        </p:spPr>
      </p:pic>
    </p:spTree>
    <p:extLst>
      <p:ext uri="{BB962C8B-B14F-4D97-AF65-F5344CB8AC3E}">
        <p14:creationId xmlns:p14="http://schemas.microsoft.com/office/powerpoint/2010/main" val="10219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02234" cy="1107996"/>
          </a:xfrm>
          <a:prstGeom prst="rect">
            <a:avLst/>
          </a:prstGeom>
        </p:spPr>
        <p:txBody>
          <a:bodyPr wrap="square">
            <a:spAutoFit/>
          </a:bodyPr>
          <a:lstStyle/>
          <a:p>
            <a:r>
              <a:rPr lang="en-US" sz="2400" b="1">
                <a:solidFill>
                  <a:srgbClr val="000099"/>
                </a:solidFill>
                <a:latin typeface="Arial" pitchFamily="34" charset="0"/>
                <a:cs typeface="Arial" pitchFamily="34" charset="0"/>
              </a:rPr>
              <a:t>2.Hãy cho biết mục đích sử dụng các loại rừng thể hiện ở hình </a:t>
            </a:r>
            <a:r>
              <a:rPr lang="en-US" sz="2400" b="1" smtClean="0">
                <a:solidFill>
                  <a:srgbClr val="000099"/>
                </a:solidFill>
                <a:latin typeface="Arial" pitchFamily="34" charset="0"/>
                <a:cs typeface="Arial" pitchFamily="34" charset="0"/>
              </a:rPr>
              <a:t>sau</a:t>
            </a:r>
            <a:r>
              <a:rPr lang="en-US" sz="2400" b="1">
                <a:solidFill>
                  <a:srgbClr val="000099"/>
                </a:solidFill>
                <a:latin typeface="Arial" pitchFamily="34" charset="0"/>
                <a:cs typeface="Arial" pitchFamily="34" charset="0"/>
              </a:rPr>
              <a:t/>
            </a:r>
            <a:br>
              <a:rPr lang="en-US" sz="2400" b="1">
                <a:solidFill>
                  <a:srgbClr val="000099"/>
                </a:solidFill>
                <a:latin typeface="Arial" pitchFamily="34" charset="0"/>
                <a:cs typeface="Arial" pitchFamily="34" charset="0"/>
              </a:rPr>
            </a:br>
            <a:endParaRPr lang="vi-VN" b="1">
              <a:solidFill>
                <a:srgbClr val="000099"/>
              </a:solidFill>
              <a:latin typeface="Arial" pitchFamily="34" charset="0"/>
              <a:cs typeface="Arial" pitchFamily="34" charset="0"/>
            </a:endParaRPr>
          </a:p>
        </p:txBody>
      </p:sp>
      <p:pic>
        <p:nvPicPr>
          <p:cNvPr id="6" name="Picture 5" descr="C:\Users\USER\Desktop\66.pn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534400" cy="3657600"/>
          </a:xfrm>
          <a:prstGeom prst="rect">
            <a:avLst/>
          </a:prstGeom>
          <a:noFill/>
          <a:ln>
            <a:noFill/>
          </a:ln>
        </p:spPr>
      </p:pic>
      <p:sp>
        <p:nvSpPr>
          <p:cNvPr id="3" name="Rectangle 2"/>
          <p:cNvSpPr/>
          <p:nvPr/>
        </p:nvSpPr>
        <p:spPr>
          <a:xfrm>
            <a:off x="213166" y="5041155"/>
            <a:ext cx="8702234" cy="1569660"/>
          </a:xfrm>
          <a:prstGeom prst="rect">
            <a:avLst/>
          </a:prstGeom>
        </p:spPr>
        <p:txBody>
          <a:bodyPr wrap="square">
            <a:spAutoFit/>
          </a:bodyPr>
          <a:lstStyle/>
          <a:p>
            <a:r>
              <a:rPr lang="vi-VN" sz="2400" b="1">
                <a:solidFill>
                  <a:srgbClr val="FF0000"/>
                </a:solidFill>
              </a:rPr>
              <a:t>2.</a:t>
            </a:r>
          </a:p>
          <a:p>
            <a:r>
              <a:rPr lang="vi-VN" sz="2400" b="1">
                <a:solidFill>
                  <a:srgbClr val="FF0000"/>
                </a:solidFill>
              </a:rPr>
              <a:t>+ Hình 6.6: Rừng Cúc Phương: rừng đặc dụng</a:t>
            </a:r>
          </a:p>
          <a:p>
            <a:r>
              <a:rPr lang="vi-VN" sz="2400" b="1">
                <a:solidFill>
                  <a:srgbClr val="FF0000"/>
                </a:solidFill>
              </a:rPr>
              <a:t>+ Hình 6.7: Rừng keo trồng: Rừng sản xuất</a:t>
            </a:r>
          </a:p>
          <a:p>
            <a:r>
              <a:rPr lang="vi-VN" sz="2400" b="1">
                <a:solidFill>
                  <a:srgbClr val="FF0000"/>
                </a:solidFill>
              </a:rPr>
              <a:t>+ Hình 6.8: Rừng phi lao: Rừng phòng hộ</a:t>
            </a:r>
          </a:p>
        </p:txBody>
      </p:sp>
    </p:spTree>
    <p:extLst>
      <p:ext uri="{BB962C8B-B14F-4D97-AF65-F5344CB8AC3E}">
        <p14:creationId xmlns:p14="http://schemas.microsoft.com/office/powerpoint/2010/main" val="37809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dirty="0" smtClean="0">
                <a:solidFill>
                  <a:srgbClr val="FF0000"/>
                </a:solidFill>
                <a:latin typeface="Arial" pitchFamily="34" charset="0"/>
                <a:cs typeface="Arial" pitchFamily="34" charset="0"/>
              </a:rPr>
              <a:t>VẬN DỤNG</a:t>
            </a:r>
            <a:endParaRPr lang="en-US" sz="2800" b="1" dirty="0">
              <a:solidFill>
                <a:srgbClr val="FF0000"/>
              </a:solidFill>
              <a:latin typeface="Arial" pitchFamily="34" charset="0"/>
              <a:cs typeface="Arial" pitchFamily="34" charset="0"/>
            </a:endParaRPr>
          </a:p>
        </p:txBody>
      </p:sp>
      <p:sp>
        <p:nvSpPr>
          <p:cNvPr id="6" name="Rectangle 5"/>
          <p:cNvSpPr/>
          <p:nvPr/>
        </p:nvSpPr>
        <p:spPr>
          <a:xfrm>
            <a:off x="406078" y="609600"/>
            <a:ext cx="85344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Viết một đoạn văn hay kể một câu chuyện có nội dung đề cập đến vai trò của rừng</a:t>
            </a:r>
            <a:br>
              <a:rPr lang="en-US" sz="2400" b="1">
                <a:solidFill>
                  <a:srgbClr val="0000FF"/>
                </a:solidFill>
                <a:latin typeface="Arial" pitchFamily="34" charset="0"/>
                <a:cs typeface="Arial" pitchFamily="34" charset="0"/>
              </a:rPr>
            </a:br>
            <a:r>
              <a:rPr lang="vi-VN" sz="2400" b="1" smtClean="0">
                <a:solidFill>
                  <a:srgbClr val="0000FF"/>
                </a:solidFill>
              </a:rPr>
              <a:t>Ghi trên giấy A4. Giờ sau nộp </a:t>
            </a:r>
            <a:r>
              <a:rPr lang="en-US" sz="2400" b="1" smtClean="0">
                <a:solidFill>
                  <a:srgbClr val="0000FF"/>
                </a:solidFill>
              </a:rPr>
              <a:t>GV</a:t>
            </a:r>
            <a:endParaRPr lang="en-US" sz="2400" b="1">
              <a:solidFill>
                <a:srgbClr val="0000FF"/>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TRẮC NGHIỆM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4909" y="1600200"/>
            <a:ext cx="8229600" cy="4525963"/>
          </a:xfrm>
        </p:spPr>
        <p:txBody>
          <a:bodyPr>
            <a:normAutofit fontScale="77500" lnSpcReduction="20000"/>
          </a:bodyPr>
          <a:lstStyle/>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tai,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endParaRPr lang="en-US" dirty="0">
              <a:latin typeface="Times New Roman" panose="02020603050405020304" pitchFamily="18" charset="0"/>
              <a:cs typeface="Times New Roman" panose="02020603050405020304" pitchFamily="18" charset="0"/>
            </a:endParaRPr>
          </a:p>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Oval 3"/>
          <p:cNvSpPr/>
          <p:nvPr/>
        </p:nvSpPr>
        <p:spPr>
          <a:xfrm>
            <a:off x="533400" y="2971800"/>
            <a:ext cx="228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3400" y="5638800"/>
            <a:ext cx="228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5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457200"/>
            <a:ext cx="8229600" cy="5668963"/>
          </a:xfrm>
        </p:spPr>
        <p:txBody>
          <a:bodyPr>
            <a:normAutofit fontScale="92500" lnSpcReduction="10000"/>
          </a:bodyPr>
          <a:lstStyle/>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Chắn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Chắn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gió</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endParaRPr lang="en-US" dirty="0">
              <a:latin typeface="Times New Roman" panose="02020603050405020304" pitchFamily="18" charset="0"/>
              <a:cs typeface="Times New Roman" panose="02020603050405020304" pitchFamily="18" charset="0"/>
            </a:endParaRPr>
          </a:p>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tai. </a:t>
            </a: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gene </a:t>
            </a:r>
            <a:r>
              <a:rPr lang="en-US" dirty="0" err="1">
                <a:latin typeface="Times New Roman" panose="02020603050405020304" pitchFamily="18" charset="0"/>
                <a:cs typeface="Times New Roman" panose="02020603050405020304" pitchFamily="18" charset="0"/>
              </a:rPr>
              <a:t>quý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hiếm</a:t>
            </a:r>
            <a:r>
              <a:rPr lang="en-US"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4" name="Oval 3"/>
          <p:cNvSpPr/>
          <p:nvPr/>
        </p:nvSpPr>
        <p:spPr>
          <a:xfrm>
            <a:off x="266700" y="2514600"/>
            <a:ext cx="3429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 y="5410200"/>
            <a:ext cx="381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HƯỚNG DẪN VỀ NHÀ</a:t>
            </a:r>
            <a:endParaRPr lang="en-US" dirty="0"/>
          </a:p>
        </p:txBody>
      </p:sp>
      <p:sp>
        <p:nvSpPr>
          <p:cNvPr id="3" name="Content Placeholder 2"/>
          <p:cNvSpPr>
            <a:spLocks noGrp="1"/>
          </p:cNvSpPr>
          <p:nvPr>
            <p:ph idx="1"/>
          </p:nvPr>
        </p:nvSpPr>
        <p:spPr/>
        <p:txBody>
          <a:bodyPr/>
          <a:lstStyle/>
          <a:p>
            <a:pPr marL="0" indent="0">
              <a:buNone/>
            </a:pPr>
            <a:r>
              <a:rPr lang="nl-NL" dirty="0"/>
              <a:t>- </a:t>
            </a:r>
            <a:r>
              <a:rPr lang="nl-NL" dirty="0">
                <a:latin typeface="Times New Roman" panose="02020603050405020304" pitchFamily="18" charset="0"/>
                <a:cs typeface="Times New Roman" panose="02020603050405020304" pitchFamily="18" charset="0"/>
              </a:rPr>
              <a:t>Học thuộc bài 7.</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 Hoàn thành bài tập viết đoạn văn về vai trò của rừng.</a:t>
            </a:r>
            <a:endParaRPr lang="en-US" dirty="0">
              <a:latin typeface="Times New Roman" panose="02020603050405020304" pitchFamily="18" charset="0"/>
              <a:cs typeface="Times New Roman" panose="02020603050405020304" pitchFamily="18" charset="0"/>
            </a:endParaRPr>
          </a:p>
          <a:p>
            <a:pPr>
              <a:buFontTx/>
              <a:buChar char="-"/>
            </a:pPr>
            <a:r>
              <a:rPr lang="nl-NL" dirty="0" smtClean="0">
                <a:latin typeface="Times New Roman" panose="02020603050405020304" pitchFamily="18" charset="0"/>
                <a:cs typeface="Times New Roman" panose="02020603050405020304" pitchFamily="18" charset="0"/>
              </a:rPr>
              <a:t>Làm </a:t>
            </a:r>
            <a:r>
              <a:rPr lang="nl-NL" dirty="0">
                <a:latin typeface="Times New Roman" panose="02020603050405020304" pitchFamily="18" charset="0"/>
                <a:cs typeface="Times New Roman" panose="02020603050405020304" pitchFamily="18" charset="0"/>
              </a:rPr>
              <a:t>bài tập phần luyện tập sgk/32</a:t>
            </a:r>
            <a:r>
              <a:rPr lang="nl-NL" dirty="0" smtClean="0">
                <a:latin typeface="Times New Roman" panose="02020603050405020304" pitchFamily="18" charset="0"/>
                <a:cs typeface="Times New Roman" panose="02020603050405020304" pitchFamily="18" charset="0"/>
              </a:rPr>
              <a:t>.</a:t>
            </a:r>
          </a:p>
          <a:p>
            <a:pPr>
              <a:buFontTx/>
              <a:buChar char="-"/>
            </a:pPr>
            <a:r>
              <a:rPr lang="nl-NL" dirty="0" smtClean="0">
                <a:latin typeface="Times New Roman" panose="02020603050405020304" pitchFamily="18" charset="0"/>
                <a:cs typeface="Times New Roman" panose="02020603050405020304" pitchFamily="18" charset="0"/>
              </a:rPr>
              <a:t>Chuẩn bị ôn tập cuối học kì I.</a:t>
            </a:r>
            <a:endParaRPr lang="en-US" dirty="0">
              <a:latin typeface="Times New Roman" panose="02020603050405020304" pitchFamily="18" charset="0"/>
              <a:cs typeface="Times New Roman" panose="02020603050405020304" pitchFamily="18" charset="0"/>
            </a:endParaRPr>
          </a:p>
          <a:p>
            <a:pPr marL="0" indent="0">
              <a:buNone/>
            </a:pPr>
            <a:r>
              <a:rPr lang="nl-NL" i="1" dirty="0"/>
              <a:t> </a:t>
            </a:r>
            <a:endParaRPr lang="en-US" dirty="0"/>
          </a:p>
          <a:p>
            <a:endParaRPr lang="en-US" dirty="0"/>
          </a:p>
        </p:txBody>
      </p:sp>
    </p:spTree>
    <p:extLst>
      <p:ext uri="{BB962C8B-B14F-4D97-AF65-F5344CB8AC3E}">
        <p14:creationId xmlns:p14="http://schemas.microsoft.com/office/powerpoint/2010/main" val="3149057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9" descr="Description: bo ban ghe don gi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12202"/>
            <a:ext cx="39624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8" descr="Description: tu-quan-ao-go-tu-nhien-co-thiet-ke-de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228600"/>
            <a:ext cx="4038600" cy="1776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7" descr="Description: Giường-ngủ-gỗ-xoan-đào-lá-vạt-thường-1m2-1m6-1m82m-4-sca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2206299"/>
            <a:ext cx="3962399" cy="13751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6" descr="Description: luong_thuc-16_39_35_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399" y="2205335"/>
            <a:ext cx="3733800" cy="1376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Description: unnam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51" y="4011342"/>
            <a:ext cx="400194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1-1200x676-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011342"/>
            <a:ext cx="3962400" cy="16399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152401" y="16338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380999" y="1882169"/>
            <a:ext cx="66391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                                                                               B</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152401" y="48628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990600" y="3694495"/>
            <a:ext cx="6304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                                                                                </a:t>
            </a:r>
            <a:r>
              <a:rPr kumimoji="0" lang="en-US" sz="1600" b="1" i="0" u="none" strike="noStrike" cap="none" normalizeH="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830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606124" y="5716702"/>
            <a:ext cx="8236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                                                                                                    G            </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606124" y="6057225"/>
            <a:ext cx="8236550" cy="461665"/>
          </a:xfrm>
          <a:prstGeom prst="rect">
            <a:avLst/>
          </a:prstGeom>
        </p:spPr>
        <p:txBody>
          <a:bodyPr wrap="square">
            <a:spAutoFit/>
          </a:bodyPr>
          <a:lstStyle/>
          <a:p>
            <a:r>
              <a:rPr lang="vi-VN" sz="2400" b="1">
                <a:solidFill>
                  <a:srgbClr val="000099"/>
                </a:solidFill>
              </a:rPr>
              <a:t>Xác định những sản phẩm của rừng và trồng rừng?</a:t>
            </a:r>
            <a:endParaRPr lang="en-US" sz="2400" b="1">
              <a:solidFill>
                <a:srgbClr val="000099"/>
              </a:solidFill>
            </a:endParaRPr>
          </a:p>
        </p:txBody>
      </p:sp>
    </p:spTree>
    <p:extLst>
      <p:ext uri="{BB962C8B-B14F-4D97-AF65-F5344CB8AC3E}">
        <p14:creationId xmlns:p14="http://schemas.microsoft.com/office/powerpoint/2010/main" val="5121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additive="base">
                                        <p:cTn id="11" dur="500" fill="hold"/>
                                        <p:tgtEl>
                                          <p:spTgt spid="1029"/>
                                        </p:tgtEl>
                                        <p:attrNameLst>
                                          <p:attrName>ppt_x</p:attrName>
                                        </p:attrNameLst>
                                      </p:cBhvr>
                                      <p:tavLst>
                                        <p:tav tm="0">
                                          <p:val>
                                            <p:strVal val="#ppt_x"/>
                                          </p:val>
                                        </p:tav>
                                        <p:tav tm="100000">
                                          <p:val>
                                            <p:strVal val="#ppt_x"/>
                                          </p:val>
                                        </p:tav>
                                      </p:tavLst>
                                    </p:anim>
                                    <p:anim calcmode="lin" valueType="num">
                                      <p:cBhvr additive="base">
                                        <p:cTn id="12" dur="500" fill="hold"/>
                                        <p:tgtEl>
                                          <p:spTgt spid="10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5"/>
                                        </p:tgtEl>
                                        <p:attrNameLst>
                                          <p:attrName>style.visibility</p:attrName>
                                        </p:attrNameLst>
                                      </p:cBhvr>
                                      <p:to>
                                        <p:strVal val="visible"/>
                                      </p:to>
                                    </p:set>
                                    <p:anim calcmode="lin" valueType="num">
                                      <p:cBhvr additive="base">
                                        <p:cTn id="27" dur="500" fill="hold"/>
                                        <p:tgtEl>
                                          <p:spTgt spid="1025"/>
                                        </p:tgtEl>
                                        <p:attrNameLst>
                                          <p:attrName>ppt_x</p:attrName>
                                        </p:attrNameLst>
                                      </p:cBhvr>
                                      <p:tavLst>
                                        <p:tav tm="0">
                                          <p:val>
                                            <p:strVal val="#ppt_x"/>
                                          </p:val>
                                        </p:tav>
                                        <p:tav tm="100000">
                                          <p:val>
                                            <p:strVal val="#ppt_x"/>
                                          </p:val>
                                        </p:tav>
                                      </p:tavLst>
                                    </p:anim>
                                    <p:anim calcmode="lin" valueType="num">
                                      <p:cBhvr additive="base">
                                        <p:cTn id="28" dur="500" fill="hold"/>
                                        <p:tgtEl>
                                          <p:spTgt spid="10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9" descr="Description: bo ban ghe don gi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03" y="-110084"/>
            <a:ext cx="39624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8" descr="Description: tu-quan-ao-go-tu-nhien-co-thiet-ke-de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003" y="-93686"/>
            <a:ext cx="4038600" cy="1776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7" descr="Description: Giường-ngủ-gỗ-xoan-đào-lá-vạt-thường-1m2-1m6-1m82m-4-sca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03" y="1884013"/>
            <a:ext cx="3962399" cy="13751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6" descr="Description: luong_thuc-16_39_35_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803" y="1883049"/>
            <a:ext cx="3733800" cy="1376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Description: unnam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55" y="3689056"/>
            <a:ext cx="400194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Description: 1-1200x676-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5404" y="3689056"/>
            <a:ext cx="3962400" cy="16399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43404" y="-3222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108997" y="1311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424403" y="1559883"/>
            <a:ext cx="66391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                                                                               B</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108997" y="45405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1034004" y="3372209"/>
            <a:ext cx="6304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                                                                                </a:t>
            </a:r>
            <a:r>
              <a:rPr kumimoji="0" lang="en-US" sz="1600" b="1" i="0" u="none" strike="noStrike" cap="none" normalizeH="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830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649528" y="5394416"/>
            <a:ext cx="8236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                                                                                                    G            </a:t>
            </a: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700551" y="5691567"/>
            <a:ext cx="8236550" cy="461665"/>
          </a:xfrm>
          <a:prstGeom prst="rect">
            <a:avLst/>
          </a:prstGeom>
        </p:spPr>
        <p:txBody>
          <a:bodyPr wrap="square">
            <a:spAutoFit/>
          </a:bodyPr>
          <a:lstStyle/>
          <a:p>
            <a:r>
              <a:rPr lang="vi-VN" sz="2400" b="1">
                <a:solidFill>
                  <a:srgbClr val="000099"/>
                </a:solidFill>
              </a:rPr>
              <a:t>Xác định những sản phẩm của rừng và trồng rừng?</a:t>
            </a:r>
            <a:endParaRPr lang="en-US" sz="2400" b="1">
              <a:solidFill>
                <a:srgbClr val="000099"/>
              </a:solidFill>
            </a:endParaRPr>
          </a:p>
        </p:txBody>
      </p:sp>
      <p:sp>
        <p:nvSpPr>
          <p:cNvPr id="4" name="Rectangle 3"/>
          <p:cNvSpPr/>
          <p:nvPr/>
        </p:nvSpPr>
        <p:spPr>
          <a:xfrm>
            <a:off x="1365765" y="6153232"/>
            <a:ext cx="7212039" cy="461665"/>
          </a:xfrm>
          <a:prstGeom prst="rect">
            <a:avLst/>
          </a:prstGeom>
        </p:spPr>
        <p:txBody>
          <a:bodyPr wrap="none">
            <a:spAutoFit/>
          </a:bodyPr>
          <a:lstStyle/>
          <a:p>
            <a:r>
              <a:rPr lang="en-US" sz="2400" b="1">
                <a:solidFill>
                  <a:srgbClr val="FF0000"/>
                </a:solidFill>
                <a:latin typeface="Arial" pitchFamily="34" charset="0"/>
                <a:cs typeface="Arial" pitchFamily="34" charset="0"/>
              </a:rPr>
              <a:t>Hình A, B, C: Sản phẩm của rừng và trồng rừng.</a:t>
            </a:r>
          </a:p>
        </p:txBody>
      </p:sp>
    </p:spTree>
    <p:extLst>
      <p:ext uri="{BB962C8B-B14F-4D97-AF65-F5344CB8AC3E}">
        <p14:creationId xmlns:p14="http://schemas.microsoft.com/office/powerpoint/2010/main" val="234289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030" y="533400"/>
            <a:ext cx="4113663" cy="2308324"/>
          </a:xfrm>
          <a:prstGeom prst="rect">
            <a:avLst/>
          </a:prstGeom>
        </p:spPr>
        <p:txBody>
          <a:bodyPr wrap="square">
            <a:spAutoFit/>
          </a:bodyPr>
          <a:lstStyle/>
          <a:p>
            <a:r>
              <a:rPr lang="nl-NL" sz="2400" b="1">
                <a:solidFill>
                  <a:srgbClr val="0000FF"/>
                </a:solidFill>
                <a:latin typeface="Arial" pitchFamily="34" charset="0"/>
                <a:cs typeface="Arial" pitchFamily="34" charset="0"/>
              </a:rPr>
              <a:t>1.Quan sát hình 7.1(SGk-T29) và nêu các thành phần của rừng:</a:t>
            </a:r>
            <a:endParaRPr lang="en-US" sz="2400" b="1">
              <a:solidFill>
                <a:srgbClr val="0000FF"/>
              </a:solidFill>
              <a:latin typeface="Arial" pitchFamily="34" charset="0"/>
              <a:cs typeface="Arial" pitchFamily="34" charset="0"/>
            </a:endParaRPr>
          </a:p>
          <a:p>
            <a:r>
              <a:rPr lang="nl-NL" sz="2400" b="1">
                <a:solidFill>
                  <a:srgbClr val="0000FF"/>
                </a:solidFill>
                <a:latin typeface="Arial" pitchFamily="34" charset="0"/>
                <a:cs typeface="Arial" pitchFamily="34" charset="0"/>
              </a:rPr>
              <a:t>- Thành phần sinh vật</a:t>
            </a:r>
            <a:endParaRPr lang="en-US" sz="2400" b="1">
              <a:solidFill>
                <a:srgbClr val="0000FF"/>
              </a:solidFill>
              <a:latin typeface="Arial" pitchFamily="34" charset="0"/>
              <a:cs typeface="Arial" pitchFamily="34" charset="0"/>
            </a:endParaRPr>
          </a:p>
          <a:p>
            <a:r>
              <a:rPr lang="nl-NL" sz="2400" b="1">
                <a:solidFill>
                  <a:srgbClr val="0000FF"/>
                </a:solidFill>
                <a:latin typeface="Arial" pitchFamily="34" charset="0"/>
                <a:cs typeface="Arial" pitchFamily="34" charset="0"/>
              </a:rPr>
              <a:t>- Thành phần không phải sinh vật</a:t>
            </a:r>
            <a:endParaRPr lang="en-US" sz="2400" b="1">
              <a:solidFill>
                <a:srgbClr val="0000FF"/>
              </a:solidFill>
              <a:latin typeface="Arial" pitchFamily="34" charset="0"/>
              <a:cs typeface="Arial" pitchFamily="34" charset="0"/>
            </a:endParaRPr>
          </a:p>
        </p:txBody>
      </p:sp>
      <p:sp>
        <p:nvSpPr>
          <p:cNvPr id="3" name="Rectangle 2"/>
          <p:cNvSpPr/>
          <p:nvPr/>
        </p:nvSpPr>
        <p:spPr>
          <a:xfrm>
            <a:off x="4545842" y="625733"/>
            <a:ext cx="4573137" cy="1200329"/>
          </a:xfrm>
          <a:prstGeom prst="rect">
            <a:avLst/>
          </a:prstGeom>
        </p:spPr>
        <p:txBody>
          <a:bodyPr wrap="square">
            <a:spAutoFit/>
          </a:bodyPr>
          <a:lstStyle/>
          <a:p>
            <a:pPr lvl="0"/>
            <a:r>
              <a:rPr lang="nl-NL" sz="2400" b="1" smtClean="0">
                <a:solidFill>
                  <a:srgbClr val="0000FF"/>
                </a:solidFill>
                <a:latin typeface="Arial" pitchFamily="34" charset="0"/>
                <a:cs typeface="Arial" pitchFamily="34" charset="0"/>
              </a:rPr>
              <a:t>2.Chọn </a:t>
            </a:r>
            <a:r>
              <a:rPr lang="nl-NL" sz="2400" b="1">
                <a:solidFill>
                  <a:srgbClr val="0000FF"/>
                </a:solidFill>
                <a:latin typeface="Arial" pitchFamily="34" charset="0"/>
                <a:cs typeface="Arial" pitchFamily="34" charset="0"/>
              </a:rPr>
              <a:t>nội dung đúng về vai trò của rừng theo mẫu bảng dưới đây</a:t>
            </a:r>
            <a:endParaRPr lang="en-US" sz="2400" b="1">
              <a:solidFill>
                <a:srgbClr val="0000FF"/>
              </a:solidFill>
              <a:latin typeface="Arial" pitchFamily="34" charset="0"/>
              <a:cs typeface="Arial" pitchFamily="34" charset="0"/>
            </a:endParaRPr>
          </a:p>
        </p:txBody>
      </p:sp>
      <p:pic>
        <p:nvPicPr>
          <p:cNvPr id="5" name="Picture 4" descr="C:\Users\USER\Desktop\image1.png"/>
          <p:cNvPicPr/>
          <p:nvPr/>
        </p:nvPicPr>
        <p:blipFill>
          <a:blip r:embed="rId2">
            <a:extLst>
              <a:ext uri="{28A0092B-C50C-407E-A947-70E740481C1C}">
                <a14:useLocalDpi xmlns:a14="http://schemas.microsoft.com/office/drawing/2010/main" val="0"/>
              </a:ext>
            </a:extLst>
          </a:blip>
          <a:srcRect/>
          <a:stretch>
            <a:fillRect/>
          </a:stretch>
        </p:blipFill>
        <p:spPr bwMode="auto">
          <a:xfrm>
            <a:off x="200167" y="2971800"/>
            <a:ext cx="4113663" cy="3657600"/>
          </a:xfrm>
          <a:prstGeom prst="rect">
            <a:avLst/>
          </a:prstGeom>
          <a:noFill/>
          <a:ln>
            <a:noFill/>
          </a:ln>
        </p:spPr>
      </p:pic>
      <p:pic>
        <p:nvPicPr>
          <p:cNvPr id="6" name="Picture 5" descr="C:\Users\USER\Desktop\image4.png"/>
          <p:cNvPicPr/>
          <p:nvPr/>
        </p:nvPicPr>
        <p:blipFill>
          <a:blip r:embed="rId3">
            <a:extLst>
              <a:ext uri="{28A0092B-C50C-407E-A947-70E740481C1C}">
                <a14:useLocalDpi xmlns:a14="http://schemas.microsoft.com/office/drawing/2010/main" val="0"/>
              </a:ext>
            </a:extLst>
          </a:blip>
          <a:srcRect/>
          <a:stretch>
            <a:fillRect/>
          </a:stretch>
        </p:blipFill>
        <p:spPr bwMode="auto">
          <a:xfrm>
            <a:off x="4549254" y="1826062"/>
            <a:ext cx="4573137" cy="4803338"/>
          </a:xfrm>
          <a:prstGeom prst="rect">
            <a:avLst/>
          </a:prstGeom>
          <a:noFill/>
          <a:ln>
            <a:noFill/>
          </a:ln>
        </p:spPr>
      </p:pic>
      <p:sp>
        <p:nvSpPr>
          <p:cNvPr id="4" name="Rectangle 3"/>
          <p:cNvSpPr/>
          <p:nvPr/>
        </p:nvSpPr>
        <p:spPr>
          <a:xfrm>
            <a:off x="3681250" y="164068"/>
            <a:ext cx="2823273" cy="461665"/>
          </a:xfrm>
          <a:prstGeom prst="rect">
            <a:avLst/>
          </a:prstGeom>
        </p:spPr>
        <p:txBody>
          <a:bodyPr wrap="none">
            <a:spAutoFit/>
          </a:bodyPr>
          <a:lstStyle/>
          <a:p>
            <a:r>
              <a:rPr lang="en-US" sz="2400" b="1">
                <a:solidFill>
                  <a:srgbClr val="FF0000"/>
                </a:solidFill>
                <a:latin typeface="Arial" pitchFamily="34" charset="0"/>
                <a:cs typeface="Arial" pitchFamily="34" charset="0"/>
              </a:rPr>
              <a:t>PHIẾU HỌC TẬP 1</a:t>
            </a:r>
          </a:p>
        </p:txBody>
      </p:sp>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1250" y="164068"/>
            <a:ext cx="2823273" cy="461665"/>
          </a:xfrm>
          <a:prstGeom prst="rect">
            <a:avLst/>
          </a:prstGeom>
        </p:spPr>
        <p:txBody>
          <a:bodyPr wrap="none">
            <a:spAutoFit/>
          </a:bodyPr>
          <a:lstStyle/>
          <a:p>
            <a:r>
              <a:rPr lang="en-US" sz="2400" b="1">
                <a:solidFill>
                  <a:srgbClr val="FF0000"/>
                </a:solidFill>
                <a:latin typeface="Arial" pitchFamily="34" charset="0"/>
                <a:cs typeface="Arial" pitchFamily="34" charset="0"/>
              </a:rPr>
              <a:t>PHIẾU HỌC TẬP 1</a:t>
            </a:r>
          </a:p>
        </p:txBody>
      </p:sp>
      <p:sp>
        <p:nvSpPr>
          <p:cNvPr id="7" name="Rectangle 6"/>
          <p:cNvSpPr/>
          <p:nvPr/>
        </p:nvSpPr>
        <p:spPr>
          <a:xfrm>
            <a:off x="304800" y="612845"/>
            <a:ext cx="8534400" cy="5262979"/>
          </a:xfrm>
          <a:prstGeom prst="rect">
            <a:avLst/>
          </a:prstGeom>
        </p:spPr>
        <p:txBody>
          <a:bodyPr wrap="square">
            <a:spAutoFit/>
          </a:bodyPr>
          <a:lstStyle/>
          <a:p>
            <a:r>
              <a:rPr lang="en-US" sz="2400" b="1" dirty="0" err="1" smtClean="0">
                <a:solidFill>
                  <a:srgbClr val="FF0000"/>
                </a:solidFill>
                <a:latin typeface="Arial" pitchFamily="34" charset="0"/>
                <a:cs typeface="Arial" pitchFamily="34" charset="0"/>
              </a:rPr>
              <a:t>Câu</a:t>
            </a:r>
            <a:r>
              <a:rPr lang="en-US" sz="2400" b="1" dirty="0" smtClean="0">
                <a:solidFill>
                  <a:srgbClr val="FF0000"/>
                </a:solidFill>
                <a:latin typeface="Arial" pitchFamily="34" charset="0"/>
                <a:cs typeface="Arial" pitchFamily="34" charset="0"/>
              </a:rPr>
              <a:t> </a:t>
            </a:r>
            <a:r>
              <a:rPr lang="vi-VN" sz="2400" b="1" dirty="0" smtClean="0">
                <a:solidFill>
                  <a:srgbClr val="FF0000"/>
                </a:solidFill>
                <a:latin typeface="Arial" pitchFamily="34" charset="0"/>
                <a:cs typeface="Arial" pitchFamily="34" charset="0"/>
              </a:rPr>
              <a:t>1</a:t>
            </a:r>
            <a:r>
              <a:rPr lang="vi-VN" sz="2400" b="1" dirty="0">
                <a:solidFill>
                  <a:srgbClr val="FF0000"/>
                </a:solidFill>
                <a:latin typeface="Arial" pitchFamily="34" charset="0"/>
                <a:cs typeface="Arial" pitchFamily="34" charset="0"/>
              </a:rPr>
              <a:t>. Các thành phần của rừng trong Hình 7.1:</a:t>
            </a:r>
          </a:p>
          <a:p>
            <a:r>
              <a:rPr lang="vi-VN" sz="2400" b="1" dirty="0">
                <a:solidFill>
                  <a:srgbClr val="FF0000"/>
                </a:solidFill>
                <a:latin typeface="Arial" pitchFamily="34" charset="0"/>
                <a:cs typeface="Arial" pitchFamily="34" charset="0"/>
              </a:rPr>
              <a:t>- Thành phần sinh vật: chim, cò, cây cối.</a:t>
            </a:r>
          </a:p>
          <a:p>
            <a:r>
              <a:rPr lang="vi-VN" sz="2400" b="1" dirty="0">
                <a:solidFill>
                  <a:srgbClr val="FF0000"/>
                </a:solidFill>
                <a:latin typeface="Arial" pitchFamily="34" charset="0"/>
                <a:cs typeface="Arial" pitchFamily="34" charset="0"/>
              </a:rPr>
              <a:t>- Thành phần không phải sinh vật: nước, đất, không khí.</a:t>
            </a:r>
          </a:p>
          <a:p>
            <a:r>
              <a:rPr lang="en-US" sz="2400" b="1" dirty="0" err="1" smtClean="0">
                <a:solidFill>
                  <a:srgbClr val="FF0000"/>
                </a:solidFill>
                <a:latin typeface="Arial" pitchFamily="34" charset="0"/>
                <a:cs typeface="Arial" pitchFamily="34" charset="0"/>
              </a:rPr>
              <a:t>Câu</a:t>
            </a:r>
            <a:r>
              <a:rPr lang="en-US" sz="2400" b="1" dirty="0" smtClean="0">
                <a:solidFill>
                  <a:srgbClr val="FF0000"/>
                </a:solidFill>
                <a:latin typeface="Arial" pitchFamily="34" charset="0"/>
                <a:cs typeface="Arial" pitchFamily="34" charset="0"/>
              </a:rPr>
              <a:t> </a:t>
            </a:r>
            <a:r>
              <a:rPr lang="vi-VN" sz="2400" b="1" dirty="0" smtClean="0">
                <a:solidFill>
                  <a:srgbClr val="FF0000"/>
                </a:solidFill>
                <a:latin typeface="Arial" pitchFamily="34" charset="0"/>
                <a:cs typeface="Arial" pitchFamily="34" charset="0"/>
              </a:rPr>
              <a:t>2.</a:t>
            </a:r>
            <a:r>
              <a:rPr lang="en-US" sz="2400" b="1" dirty="0" smtClean="0">
                <a:solidFill>
                  <a:srgbClr val="FF0000"/>
                </a:solidFill>
                <a:latin typeface="Arial" pitchFamily="34" charset="0"/>
                <a:cs typeface="Arial" pitchFamily="34" charset="0"/>
              </a:rPr>
              <a:t> </a:t>
            </a:r>
            <a:r>
              <a:rPr lang="vi-VN" sz="2400" b="1" dirty="0" smtClean="0">
                <a:solidFill>
                  <a:srgbClr val="FF0000"/>
                </a:solidFill>
                <a:latin typeface="Arial" pitchFamily="34" charset="0"/>
                <a:cs typeface="Arial" pitchFamily="34" charset="0"/>
              </a:rPr>
              <a:t>Các </a:t>
            </a:r>
            <a:r>
              <a:rPr lang="vi-VN" sz="2400" b="1" dirty="0">
                <a:solidFill>
                  <a:srgbClr val="FF0000"/>
                </a:solidFill>
                <a:latin typeface="Arial" pitchFamily="34" charset="0"/>
                <a:cs typeface="Arial" pitchFamily="34" charset="0"/>
              </a:rPr>
              <a:t>nội dung đúng về vai trò của rừng:</a:t>
            </a:r>
          </a:p>
          <a:p>
            <a:r>
              <a:rPr lang="vi-VN" sz="2400" b="1" dirty="0">
                <a:solidFill>
                  <a:srgbClr val="FF0000"/>
                </a:solidFill>
                <a:latin typeface="Arial" pitchFamily="34" charset="0"/>
                <a:cs typeface="Arial" pitchFamily="34" charset="0"/>
              </a:rPr>
              <a:t>1. Rừng bảo vệ nguồn nước, chống xói mòn.</a:t>
            </a:r>
          </a:p>
          <a:p>
            <a:r>
              <a:rPr lang="vi-VN" sz="2400" b="1" dirty="0">
                <a:solidFill>
                  <a:srgbClr val="FF0000"/>
                </a:solidFill>
                <a:latin typeface="Arial" pitchFamily="34" charset="0"/>
                <a:cs typeface="Arial" pitchFamily="34" charset="0"/>
              </a:rPr>
              <a:t>2. Rừng chắn gió, chắn sóng, chắn cát bay, bảo vệ đê biển.</a:t>
            </a:r>
          </a:p>
          <a:p>
            <a:r>
              <a:rPr lang="vi-VN" sz="2400" b="1" dirty="0">
                <a:solidFill>
                  <a:srgbClr val="FF0000"/>
                </a:solidFill>
                <a:latin typeface="Arial" pitchFamily="34" charset="0"/>
                <a:cs typeface="Arial" pitchFamily="34" charset="0"/>
              </a:rPr>
              <a:t>3. Rừng điều hòa khí hậu, bảo vệ và điều hòa môi trường sinh thái.</a:t>
            </a:r>
          </a:p>
          <a:p>
            <a:r>
              <a:rPr lang="vi-VN" sz="2400" b="1" dirty="0">
                <a:solidFill>
                  <a:srgbClr val="FF0000"/>
                </a:solidFill>
                <a:latin typeface="Arial" pitchFamily="34" charset="0"/>
                <a:cs typeface="Arial" pitchFamily="34" charset="0"/>
              </a:rPr>
              <a:t>4. Rừng cung cấp gỗ cho con người.</a:t>
            </a:r>
          </a:p>
          <a:p>
            <a:r>
              <a:rPr lang="vi-VN" sz="2400" b="1" dirty="0">
                <a:solidFill>
                  <a:srgbClr val="FF0000"/>
                </a:solidFill>
                <a:latin typeface="Arial" pitchFamily="34" charset="0"/>
                <a:cs typeface="Arial" pitchFamily="34" charset="0"/>
              </a:rPr>
              <a:t>5. Rừng là nơi bảo vệ di tích và danh lam thắng cảnh.</a:t>
            </a:r>
          </a:p>
          <a:p>
            <a:r>
              <a:rPr lang="vi-VN" sz="2400" b="1" dirty="0">
                <a:solidFill>
                  <a:srgbClr val="FF0000"/>
                </a:solidFill>
                <a:latin typeface="Arial" pitchFamily="34" charset="0"/>
                <a:cs typeface="Arial" pitchFamily="34" charset="0"/>
              </a:rPr>
              <a:t>7. Rừng là nơi bảo tồn thiên nhiên, nguồn gene sinh vật.</a:t>
            </a:r>
          </a:p>
          <a:p>
            <a:r>
              <a:rPr lang="vi-VN" sz="2400" b="1" dirty="0">
                <a:solidFill>
                  <a:srgbClr val="FF0000"/>
                </a:solidFill>
                <a:latin typeface="Arial" pitchFamily="34" charset="0"/>
                <a:cs typeface="Arial" pitchFamily="34" charset="0"/>
              </a:rPr>
              <a:t>8. Rừng là nơi phục vụ nghiên cứu.</a:t>
            </a:r>
          </a:p>
          <a:p>
            <a:r>
              <a:rPr lang="vi-VN" sz="2400" b="1" dirty="0">
                <a:solidFill>
                  <a:srgbClr val="FF0000"/>
                </a:solidFill>
                <a:latin typeface="Arial" pitchFamily="34" charset="0"/>
                <a:cs typeface="Arial" pitchFamily="34" charset="0"/>
              </a:rPr>
              <a:t>9. Rừng là nơi cư trú của nhiều loài động, thực vật.</a:t>
            </a:r>
          </a:p>
        </p:txBody>
      </p:sp>
    </p:spTree>
    <p:extLst>
      <p:ext uri="{BB962C8B-B14F-4D97-AF65-F5344CB8AC3E}">
        <p14:creationId xmlns:p14="http://schemas.microsoft.com/office/powerpoint/2010/main" val="25469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82000" cy="5632311"/>
          </a:xfrm>
          <a:prstGeom prst="rect">
            <a:avLst/>
          </a:prstGeom>
        </p:spPr>
        <p:txBody>
          <a:bodyPr wrap="square">
            <a:spAutoFit/>
          </a:bodyPr>
          <a:lstStyle/>
          <a:p>
            <a:r>
              <a:rPr lang="en-US" sz="2400" b="1" dirty="0" smtClean="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một</a:t>
            </a:r>
            <a:r>
              <a:rPr lang="en-US" sz="2400" b="1" dirty="0">
                <a:latin typeface="Arial" pitchFamily="34" charset="0"/>
                <a:cs typeface="Arial" pitchFamily="34" charset="0"/>
              </a:rPr>
              <a:t> </a:t>
            </a:r>
            <a:r>
              <a:rPr lang="en-US" sz="2400" b="1" dirty="0" err="1">
                <a:latin typeface="Arial" pitchFamily="34" charset="0"/>
                <a:cs typeface="Arial" pitchFamily="34" charset="0"/>
              </a:rPr>
              <a:t>hệ</a:t>
            </a:r>
            <a:r>
              <a:rPr lang="en-US" sz="2400" b="1" dirty="0">
                <a:latin typeface="Arial" pitchFamily="34" charset="0"/>
                <a:cs typeface="Arial" pitchFamily="34" charset="0"/>
              </a:rPr>
              <a:t> </a:t>
            </a:r>
            <a:r>
              <a:rPr lang="en-US" sz="2400" b="1" dirty="0" err="1">
                <a:latin typeface="Arial" pitchFamily="34" charset="0"/>
                <a:cs typeface="Arial" pitchFamily="34" charset="0"/>
              </a:rPr>
              <a:t>sinh</a:t>
            </a:r>
            <a:r>
              <a:rPr lang="en-US" sz="2400" b="1" dirty="0">
                <a:latin typeface="Arial" pitchFamily="34" charset="0"/>
                <a:cs typeface="Arial" pitchFamily="34" charset="0"/>
              </a:rPr>
              <a:t> </a:t>
            </a:r>
            <a:r>
              <a:rPr lang="en-US" sz="2400" b="1" dirty="0" err="1">
                <a:latin typeface="Arial" pitchFamily="34" charset="0"/>
                <a:cs typeface="Arial" pitchFamily="34" charset="0"/>
              </a:rPr>
              <a:t>thái</a:t>
            </a:r>
            <a:r>
              <a:rPr lang="en-US" sz="2400" b="1" dirty="0">
                <a:latin typeface="Arial" pitchFamily="34" charset="0"/>
                <a:cs typeface="Arial" pitchFamily="34" charset="0"/>
              </a:rPr>
              <a:t> </a:t>
            </a:r>
            <a:r>
              <a:rPr lang="en-US" sz="2400" b="1" dirty="0" err="1">
                <a:latin typeface="Arial" pitchFamily="34" charset="0"/>
                <a:cs typeface="Arial" pitchFamily="34" charset="0"/>
              </a:rPr>
              <a:t>bao</a:t>
            </a:r>
            <a:r>
              <a:rPr lang="en-US" sz="2400" b="1" dirty="0">
                <a:latin typeface="Arial" pitchFamily="34" charset="0"/>
                <a:cs typeface="Arial" pitchFamily="34" charset="0"/>
              </a:rPr>
              <a:t> </a:t>
            </a:r>
            <a:r>
              <a:rPr lang="en-US" sz="2400" b="1" dirty="0" err="1">
                <a:latin typeface="Arial" pitchFamily="34" charset="0"/>
                <a:cs typeface="Arial" pitchFamily="34" charset="0"/>
              </a:rPr>
              <a:t>gồm</a:t>
            </a:r>
            <a:r>
              <a:rPr lang="en-US" sz="2400" b="1" dirty="0">
                <a:latin typeface="Arial" pitchFamily="34" charset="0"/>
                <a:cs typeface="Arial" pitchFamily="34" charset="0"/>
              </a:rPr>
              <a:t> </a:t>
            </a:r>
            <a:r>
              <a:rPr lang="en-US" sz="2400" b="1" dirty="0" err="1">
                <a:latin typeface="Arial" pitchFamily="34" charset="0"/>
                <a:cs typeface="Arial" pitchFamily="34" charset="0"/>
              </a:rPr>
              <a:t>hệ</a:t>
            </a:r>
            <a:r>
              <a:rPr lang="en-US" sz="2400" b="1" dirty="0">
                <a:latin typeface="Arial" pitchFamily="34" charset="0"/>
                <a:cs typeface="Arial" pitchFamily="34" charset="0"/>
              </a:rPr>
              <a:t> </a:t>
            </a:r>
            <a:r>
              <a:rPr lang="en-US" sz="2400" b="1" dirty="0" err="1">
                <a:latin typeface="Arial" pitchFamily="34" charset="0"/>
                <a:cs typeface="Arial" pitchFamily="34" charset="0"/>
              </a:rPr>
              <a:t>thực</a:t>
            </a:r>
            <a:r>
              <a:rPr lang="en-US" sz="2400" b="1" dirty="0">
                <a:latin typeface="Arial" pitchFamily="34" charset="0"/>
                <a:cs typeface="Arial" pitchFamily="34" charset="0"/>
              </a:rPr>
              <a:t> </a:t>
            </a:r>
            <a:r>
              <a:rPr lang="en-US" sz="2400" b="1" dirty="0" err="1">
                <a:latin typeface="Arial" pitchFamily="34" charset="0"/>
                <a:cs typeface="Arial" pitchFamily="34" charset="0"/>
              </a:rPr>
              <a:t>vật</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r>
              <a:rPr lang="en-US" sz="2400" b="1" dirty="0">
                <a:latin typeface="Arial" pitchFamily="34" charset="0"/>
                <a:cs typeface="Arial" pitchFamily="34" charset="0"/>
              </a:rPr>
              <a:t> </a:t>
            </a:r>
            <a:r>
              <a:rPr lang="en-US" sz="2400" b="1" dirty="0" err="1">
                <a:latin typeface="Arial" pitchFamily="34" charset="0"/>
                <a:cs typeface="Arial" pitchFamily="34" charset="0"/>
              </a:rPr>
              <a:t>vật</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vi </a:t>
            </a:r>
            <a:r>
              <a:rPr lang="en-US" sz="2400" b="1" dirty="0" err="1">
                <a:latin typeface="Arial" pitchFamily="34" charset="0"/>
                <a:cs typeface="Arial" pitchFamily="34" charset="0"/>
              </a:rPr>
              <a:t>sinh</a:t>
            </a:r>
            <a:r>
              <a:rPr lang="en-US" sz="2400" b="1" dirty="0">
                <a:latin typeface="Arial" pitchFamily="34" charset="0"/>
                <a:cs typeface="Arial" pitchFamily="34" charset="0"/>
              </a:rPr>
              <a:t> </a:t>
            </a:r>
            <a:r>
              <a:rPr lang="en-US" sz="2400" b="1" dirty="0" err="1">
                <a:latin typeface="Arial" pitchFamily="34" charset="0"/>
                <a:cs typeface="Arial" pitchFamily="34" charset="0"/>
              </a:rPr>
              <a:t>vật</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đất</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yếu</a:t>
            </a:r>
            <a:r>
              <a:rPr lang="en-US" sz="2400" b="1" dirty="0">
                <a:latin typeface="Arial" pitchFamily="34" charset="0"/>
                <a:cs typeface="Arial" pitchFamily="34" charset="0"/>
              </a:rPr>
              <a:t> </a:t>
            </a:r>
            <a:r>
              <a:rPr lang="en-US" sz="2400" b="1" dirty="0" err="1">
                <a:latin typeface="Arial" pitchFamily="34" charset="0"/>
                <a:cs typeface="Arial" pitchFamily="34" charset="0"/>
              </a:rPr>
              <a:t>tố</a:t>
            </a:r>
            <a:r>
              <a:rPr lang="en-US" sz="2400" b="1" dirty="0">
                <a:latin typeface="Arial" pitchFamily="34" charset="0"/>
                <a:cs typeface="Arial" pitchFamily="34" charset="0"/>
              </a:rPr>
              <a:t> </a:t>
            </a:r>
            <a:r>
              <a:rPr lang="en-US" sz="2400" b="1" dirty="0" err="1">
                <a:latin typeface="Arial" pitchFamily="34" charset="0"/>
                <a:cs typeface="Arial" pitchFamily="34" charset="0"/>
              </a:rPr>
              <a:t>môi</a:t>
            </a:r>
            <a:r>
              <a:rPr lang="en-US" sz="2400" b="1" dirty="0">
                <a:latin typeface="Arial" pitchFamily="34" charset="0"/>
                <a:cs typeface="Arial" pitchFamily="34" charset="0"/>
              </a:rPr>
              <a:t> </a:t>
            </a:r>
            <a:r>
              <a:rPr lang="en-US" sz="2400" b="1" dirty="0" err="1">
                <a:latin typeface="Arial" pitchFamily="34" charset="0"/>
                <a:cs typeface="Arial" pitchFamily="34" charset="0"/>
              </a:rPr>
              <a:t>trường</a:t>
            </a:r>
            <a:r>
              <a:rPr lang="en-US" sz="2400" b="1" dirty="0">
                <a:latin typeface="Arial" pitchFamily="34" charset="0"/>
                <a:cs typeface="Arial" pitchFamily="34" charset="0"/>
              </a:rPr>
              <a:t> </a:t>
            </a:r>
            <a:r>
              <a:rPr lang="en-US" sz="2400" b="1" dirty="0" err="1">
                <a:latin typeface="Arial" pitchFamily="34" charset="0"/>
                <a:cs typeface="Arial" pitchFamily="34" charset="0"/>
              </a:rPr>
              <a:t>khác</a:t>
            </a:r>
            <a:r>
              <a:rPr lang="en-US" sz="2400" b="1" dirty="0">
                <a:latin typeface="Arial" pitchFamily="34" charset="0"/>
                <a:cs typeface="Arial" pitchFamily="34" charset="0"/>
              </a:rPr>
              <a:t>, </a:t>
            </a:r>
            <a:r>
              <a:rPr lang="en-US" sz="2400" b="1" dirty="0" err="1">
                <a:latin typeface="Arial" pitchFamily="34" charset="0"/>
                <a:cs typeface="Arial" pitchFamily="34" charset="0"/>
              </a:rPr>
              <a:t>trong</a:t>
            </a:r>
            <a:r>
              <a:rPr lang="en-US" sz="2400" b="1" dirty="0">
                <a:latin typeface="Arial" pitchFamily="34" charset="0"/>
                <a:cs typeface="Arial" pitchFamily="34" charset="0"/>
              </a:rPr>
              <a:t> </a:t>
            </a:r>
            <a:r>
              <a:rPr lang="en-US" sz="2400" b="1" dirty="0" err="1">
                <a:latin typeface="Arial" pitchFamily="34" charset="0"/>
                <a:cs typeface="Arial" pitchFamily="34" charset="0"/>
              </a:rPr>
              <a:t>đó</a:t>
            </a:r>
            <a:r>
              <a:rPr lang="en-US" sz="2400" b="1" dirty="0">
                <a:latin typeface="Arial" pitchFamily="34" charset="0"/>
                <a:cs typeface="Arial" pitchFamily="34" charset="0"/>
              </a:rPr>
              <a:t> </a:t>
            </a:r>
            <a:r>
              <a:rPr lang="en-US" sz="2400" b="1" dirty="0" err="1">
                <a:latin typeface="Arial" pitchFamily="34" charset="0"/>
                <a:cs typeface="Arial" pitchFamily="34" charset="0"/>
              </a:rPr>
              <a:t>hệ</a:t>
            </a:r>
            <a:r>
              <a:rPr lang="en-US" sz="2400" b="1" dirty="0">
                <a:latin typeface="Arial" pitchFamily="34" charset="0"/>
                <a:cs typeface="Arial" pitchFamily="34" charset="0"/>
              </a:rPr>
              <a:t> </a:t>
            </a:r>
            <a:r>
              <a:rPr lang="en-US" sz="2400" b="1" dirty="0" err="1">
                <a:latin typeface="Arial" pitchFamily="34" charset="0"/>
                <a:cs typeface="Arial" pitchFamily="34" charset="0"/>
              </a:rPr>
              <a:t>thực</a:t>
            </a:r>
            <a:r>
              <a:rPr lang="en-US" sz="2400" b="1" dirty="0">
                <a:latin typeface="Arial" pitchFamily="34" charset="0"/>
                <a:cs typeface="Arial" pitchFamily="34" charset="0"/>
              </a:rPr>
              <a:t> </a:t>
            </a:r>
            <a:r>
              <a:rPr lang="en-US" sz="2400" b="1" dirty="0" err="1">
                <a:latin typeface="Arial" pitchFamily="34" charset="0"/>
                <a:cs typeface="Arial" pitchFamily="34" charset="0"/>
              </a:rPr>
              <a:t>vật</a:t>
            </a:r>
            <a:r>
              <a:rPr lang="en-US" sz="2400" b="1" dirty="0">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thành</a:t>
            </a:r>
            <a:r>
              <a:rPr lang="en-US" sz="2400" b="1" dirty="0">
                <a:latin typeface="Arial" pitchFamily="34" charset="0"/>
                <a:cs typeface="Arial" pitchFamily="34" charset="0"/>
              </a:rPr>
              <a:t> </a:t>
            </a:r>
            <a:r>
              <a:rPr lang="en-US" sz="2400" b="1" dirty="0" err="1">
                <a:latin typeface="Arial" pitchFamily="34" charset="0"/>
                <a:cs typeface="Arial" pitchFamily="34" charset="0"/>
              </a:rPr>
              <a:t>phần</a:t>
            </a:r>
            <a:r>
              <a:rPr lang="en-US" sz="2400" b="1" dirty="0">
                <a:latin typeface="Arial" pitchFamily="34" charset="0"/>
                <a:cs typeface="Arial" pitchFamily="34" charset="0"/>
              </a:rPr>
              <a:t> </a:t>
            </a:r>
            <a:r>
              <a:rPr lang="en-US" sz="2400" b="1" dirty="0" err="1">
                <a:latin typeface="Arial" pitchFamily="34" charset="0"/>
                <a:cs typeface="Arial" pitchFamily="34" charset="0"/>
              </a:rPr>
              <a:t>chính</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Vai</a:t>
            </a:r>
            <a:r>
              <a:rPr lang="en-US" sz="2400" b="1" dirty="0">
                <a:latin typeface="Arial" pitchFamily="34" charset="0"/>
                <a:cs typeface="Arial" pitchFamily="34" charset="0"/>
              </a:rPr>
              <a:t> </a:t>
            </a:r>
            <a:r>
              <a:rPr lang="en-US" sz="2400" b="1" dirty="0" err="1">
                <a:latin typeface="Arial" pitchFamily="34" charset="0"/>
                <a:cs typeface="Arial" pitchFamily="34" charset="0"/>
              </a:rPr>
              <a:t>trò</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endParaRPr lang="en-US" sz="2400" b="1" dirty="0">
              <a:latin typeface="Arial" pitchFamily="34" charset="0"/>
              <a:cs typeface="Arial" pitchFamily="34" charset="0"/>
            </a:endParaRP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nguồn</a:t>
            </a:r>
            <a:r>
              <a:rPr lang="en-US" sz="2400" b="1" dirty="0">
                <a:latin typeface="Arial" pitchFamily="34" charset="0"/>
                <a:cs typeface="Arial" pitchFamily="34" charset="0"/>
              </a:rPr>
              <a:t> </a:t>
            </a:r>
            <a:r>
              <a:rPr lang="en-US" sz="2400" b="1" dirty="0" err="1">
                <a:latin typeface="Arial" pitchFamily="34" charset="0"/>
                <a:cs typeface="Arial" pitchFamily="34" charset="0"/>
              </a:rPr>
              <a:t>nước</a:t>
            </a:r>
            <a:r>
              <a:rPr lang="en-US" sz="2400" b="1" dirty="0">
                <a:latin typeface="Arial" pitchFamily="34" charset="0"/>
                <a:cs typeface="Arial" pitchFamily="34" charset="0"/>
              </a:rPr>
              <a:t>, </a:t>
            </a:r>
            <a:r>
              <a:rPr lang="en-US" sz="2400" b="1" dirty="0" err="1">
                <a:latin typeface="Arial" pitchFamily="34" charset="0"/>
                <a:cs typeface="Arial" pitchFamily="34" charset="0"/>
              </a:rPr>
              <a:t>chống</a:t>
            </a:r>
            <a:r>
              <a:rPr lang="en-US" sz="2400" b="1" dirty="0">
                <a:latin typeface="Arial" pitchFamily="34" charset="0"/>
                <a:cs typeface="Arial" pitchFamily="34" charset="0"/>
              </a:rPr>
              <a:t> </a:t>
            </a:r>
            <a:r>
              <a:rPr lang="en-US" sz="2400" b="1" dirty="0" err="1">
                <a:latin typeface="Arial" pitchFamily="34" charset="0"/>
                <a:cs typeface="Arial" pitchFamily="34" charset="0"/>
              </a:rPr>
              <a:t>xói</a:t>
            </a:r>
            <a:r>
              <a:rPr lang="en-US" sz="2400" b="1" dirty="0">
                <a:latin typeface="Arial" pitchFamily="34" charset="0"/>
                <a:cs typeface="Arial" pitchFamily="34" charset="0"/>
              </a:rPr>
              <a:t> </a:t>
            </a:r>
            <a:r>
              <a:rPr lang="en-US" sz="2400" b="1" dirty="0" err="1">
                <a:latin typeface="Arial" pitchFamily="34" charset="0"/>
                <a:cs typeface="Arial" pitchFamily="34" charset="0"/>
              </a:rPr>
              <a:t>mòn</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chắn</a:t>
            </a:r>
            <a:r>
              <a:rPr lang="en-US" sz="2400" b="1" dirty="0">
                <a:latin typeface="Arial" pitchFamily="34" charset="0"/>
                <a:cs typeface="Arial" pitchFamily="34" charset="0"/>
              </a:rPr>
              <a:t> </a:t>
            </a:r>
            <a:r>
              <a:rPr lang="en-US" sz="2400" b="1" dirty="0" err="1">
                <a:latin typeface="Arial" pitchFamily="34" charset="0"/>
                <a:cs typeface="Arial" pitchFamily="34" charset="0"/>
              </a:rPr>
              <a:t>gió</a:t>
            </a:r>
            <a:r>
              <a:rPr lang="en-US" sz="2400" b="1" dirty="0">
                <a:latin typeface="Arial" pitchFamily="34" charset="0"/>
                <a:cs typeface="Arial" pitchFamily="34" charset="0"/>
              </a:rPr>
              <a:t>, </a:t>
            </a:r>
            <a:r>
              <a:rPr lang="en-US" sz="2400" b="1" dirty="0" err="1">
                <a:latin typeface="Arial" pitchFamily="34" charset="0"/>
                <a:cs typeface="Arial" pitchFamily="34" charset="0"/>
              </a:rPr>
              <a:t>chắn</a:t>
            </a:r>
            <a:r>
              <a:rPr lang="en-US" sz="2400" b="1" dirty="0">
                <a:latin typeface="Arial" pitchFamily="34" charset="0"/>
                <a:cs typeface="Arial" pitchFamily="34" charset="0"/>
              </a:rPr>
              <a:t> </a:t>
            </a:r>
            <a:r>
              <a:rPr lang="en-US" sz="2400" b="1" dirty="0" err="1">
                <a:latin typeface="Arial" pitchFamily="34" charset="0"/>
                <a:cs typeface="Arial" pitchFamily="34" charset="0"/>
              </a:rPr>
              <a:t>sóng</a:t>
            </a:r>
            <a:r>
              <a:rPr lang="en-US" sz="2400" b="1" dirty="0">
                <a:latin typeface="Arial" pitchFamily="34" charset="0"/>
                <a:cs typeface="Arial" pitchFamily="34" charset="0"/>
              </a:rPr>
              <a:t>, </a:t>
            </a:r>
            <a:r>
              <a:rPr lang="en-US" sz="2400" b="1" dirty="0" err="1">
                <a:latin typeface="Arial" pitchFamily="34" charset="0"/>
                <a:cs typeface="Arial" pitchFamily="34" charset="0"/>
              </a:rPr>
              <a:t>chắn</a:t>
            </a:r>
            <a:r>
              <a:rPr lang="en-US" sz="2400" b="1" dirty="0">
                <a:latin typeface="Arial" pitchFamily="34" charset="0"/>
                <a:cs typeface="Arial" pitchFamily="34" charset="0"/>
              </a:rPr>
              <a:t> </a:t>
            </a:r>
            <a:r>
              <a:rPr lang="en-US" sz="2400" b="1" dirty="0" err="1">
                <a:latin typeface="Arial" pitchFamily="34" charset="0"/>
                <a:cs typeface="Arial" pitchFamily="34" charset="0"/>
              </a:rPr>
              <a:t>cát</a:t>
            </a:r>
            <a:r>
              <a:rPr lang="en-US" sz="2400" b="1" dirty="0">
                <a:latin typeface="Arial" pitchFamily="34" charset="0"/>
                <a:cs typeface="Arial" pitchFamily="34" charset="0"/>
              </a:rPr>
              <a:t> bay,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đê</a:t>
            </a:r>
            <a:r>
              <a:rPr lang="en-US" sz="2400" b="1" dirty="0">
                <a:latin typeface="Arial" pitchFamily="34" charset="0"/>
                <a:cs typeface="Arial" pitchFamily="34" charset="0"/>
              </a:rPr>
              <a:t> </a:t>
            </a:r>
            <a:r>
              <a:rPr lang="en-US" sz="2400" b="1" dirty="0" err="1">
                <a:latin typeface="Arial" pitchFamily="34" charset="0"/>
                <a:cs typeface="Arial" pitchFamily="34" charset="0"/>
              </a:rPr>
              <a:t>biển</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điều</a:t>
            </a:r>
            <a:r>
              <a:rPr lang="en-US" sz="2400" b="1" dirty="0">
                <a:latin typeface="Arial" pitchFamily="34" charset="0"/>
                <a:cs typeface="Arial" pitchFamily="34" charset="0"/>
              </a:rPr>
              <a:t> </a:t>
            </a:r>
            <a:r>
              <a:rPr lang="en-US" sz="2400" b="1" dirty="0" err="1">
                <a:latin typeface="Arial" pitchFamily="34" charset="0"/>
                <a:cs typeface="Arial" pitchFamily="34" charset="0"/>
              </a:rPr>
              <a:t>hòa</a:t>
            </a:r>
            <a:r>
              <a:rPr lang="en-US" sz="2400" b="1" dirty="0">
                <a:latin typeface="Arial" pitchFamily="34" charset="0"/>
                <a:cs typeface="Arial" pitchFamily="34" charset="0"/>
              </a:rPr>
              <a:t> </a:t>
            </a:r>
            <a:r>
              <a:rPr lang="en-US" sz="2400" b="1" dirty="0" err="1">
                <a:latin typeface="Arial" pitchFamily="34" charset="0"/>
                <a:cs typeface="Arial" pitchFamily="34" charset="0"/>
              </a:rPr>
              <a:t>khí</a:t>
            </a:r>
            <a:r>
              <a:rPr lang="en-US" sz="2400" b="1" dirty="0">
                <a:latin typeface="Arial" pitchFamily="34" charset="0"/>
                <a:cs typeface="Arial" pitchFamily="34" charset="0"/>
              </a:rPr>
              <a:t> </a:t>
            </a:r>
            <a:r>
              <a:rPr lang="en-US" sz="2400" b="1" dirty="0" err="1">
                <a:latin typeface="Arial" pitchFamily="34" charset="0"/>
                <a:cs typeface="Arial" pitchFamily="34" charset="0"/>
              </a:rPr>
              <a:t>hậu</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điều</a:t>
            </a:r>
            <a:r>
              <a:rPr lang="en-US" sz="2400" b="1" dirty="0">
                <a:latin typeface="Arial" pitchFamily="34" charset="0"/>
                <a:cs typeface="Arial" pitchFamily="34" charset="0"/>
              </a:rPr>
              <a:t> </a:t>
            </a:r>
            <a:r>
              <a:rPr lang="en-US" sz="2400" b="1" dirty="0" err="1">
                <a:latin typeface="Arial" pitchFamily="34" charset="0"/>
                <a:cs typeface="Arial" pitchFamily="34" charset="0"/>
              </a:rPr>
              <a:t>hòa</a:t>
            </a:r>
            <a:r>
              <a:rPr lang="en-US" sz="2400" b="1" dirty="0">
                <a:latin typeface="Arial" pitchFamily="34" charset="0"/>
                <a:cs typeface="Arial" pitchFamily="34" charset="0"/>
              </a:rPr>
              <a:t> </a:t>
            </a:r>
            <a:r>
              <a:rPr lang="en-US" sz="2400" b="1" dirty="0" err="1">
                <a:latin typeface="Arial" pitchFamily="34" charset="0"/>
                <a:cs typeface="Arial" pitchFamily="34" charset="0"/>
              </a:rPr>
              <a:t>môi</a:t>
            </a:r>
            <a:r>
              <a:rPr lang="en-US" sz="2400" b="1" dirty="0">
                <a:latin typeface="Arial" pitchFamily="34" charset="0"/>
                <a:cs typeface="Arial" pitchFamily="34" charset="0"/>
              </a:rPr>
              <a:t> </a:t>
            </a:r>
            <a:r>
              <a:rPr lang="en-US" sz="2400" b="1" dirty="0" err="1">
                <a:latin typeface="Arial" pitchFamily="34" charset="0"/>
                <a:cs typeface="Arial" pitchFamily="34" charset="0"/>
              </a:rPr>
              <a:t>trường</a:t>
            </a:r>
            <a:r>
              <a:rPr lang="en-US" sz="2400" b="1" dirty="0">
                <a:latin typeface="Arial" pitchFamily="34" charset="0"/>
                <a:cs typeface="Arial" pitchFamily="34" charset="0"/>
              </a:rPr>
              <a:t> </a:t>
            </a:r>
            <a:r>
              <a:rPr lang="en-US" sz="2400" b="1" dirty="0" err="1">
                <a:latin typeface="Arial" pitchFamily="34" charset="0"/>
                <a:cs typeface="Arial" pitchFamily="34" charset="0"/>
              </a:rPr>
              <a:t>sinh</a:t>
            </a:r>
            <a:r>
              <a:rPr lang="en-US" sz="2400" b="1" dirty="0">
                <a:latin typeface="Arial" pitchFamily="34" charset="0"/>
                <a:cs typeface="Arial" pitchFamily="34" charset="0"/>
              </a:rPr>
              <a:t> </a:t>
            </a:r>
            <a:r>
              <a:rPr lang="en-US" sz="2400" b="1" dirty="0" err="1">
                <a:latin typeface="Arial" pitchFamily="34" charset="0"/>
                <a:cs typeface="Arial" pitchFamily="34" charset="0"/>
              </a:rPr>
              <a:t>thái</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cung</a:t>
            </a:r>
            <a:r>
              <a:rPr lang="en-US" sz="2400" b="1" dirty="0">
                <a:latin typeface="Arial" pitchFamily="34" charset="0"/>
                <a:cs typeface="Arial" pitchFamily="34" charset="0"/>
              </a:rPr>
              <a:t> </a:t>
            </a:r>
            <a:r>
              <a:rPr lang="en-US" sz="2400" b="1" dirty="0" err="1">
                <a:latin typeface="Arial" pitchFamily="34" charset="0"/>
                <a:cs typeface="Arial" pitchFamily="34" charset="0"/>
              </a:rPr>
              <a:t>cấp</a:t>
            </a:r>
            <a:r>
              <a:rPr lang="en-US" sz="2400" b="1" dirty="0">
                <a:latin typeface="Arial" pitchFamily="34" charset="0"/>
                <a:cs typeface="Arial" pitchFamily="34" charset="0"/>
              </a:rPr>
              <a:t> </a:t>
            </a:r>
            <a:r>
              <a:rPr lang="en-US" sz="2400" b="1" dirty="0" err="1">
                <a:latin typeface="Arial" pitchFamily="34" charset="0"/>
                <a:cs typeface="Arial" pitchFamily="34" charset="0"/>
              </a:rPr>
              <a:t>gỗ</a:t>
            </a:r>
            <a:r>
              <a:rPr lang="en-US" sz="2400" b="1" dirty="0">
                <a:latin typeface="Arial" pitchFamily="34" charset="0"/>
                <a:cs typeface="Arial" pitchFamily="34" charset="0"/>
              </a:rPr>
              <a:t> </a:t>
            </a:r>
            <a:r>
              <a:rPr lang="en-US" sz="2400" b="1" dirty="0" err="1">
                <a:latin typeface="Arial" pitchFamily="34" charset="0"/>
                <a:cs typeface="Arial" pitchFamily="34" charset="0"/>
              </a:rPr>
              <a:t>cho</a:t>
            </a:r>
            <a:r>
              <a:rPr lang="en-US" sz="2400" b="1" dirty="0">
                <a:latin typeface="Arial" pitchFamily="34" charset="0"/>
                <a:cs typeface="Arial" pitchFamily="34" charset="0"/>
              </a:rPr>
              <a:t> con </a:t>
            </a:r>
            <a:r>
              <a:rPr lang="en-US" sz="2400" b="1" dirty="0" err="1">
                <a:latin typeface="Arial" pitchFamily="34" charset="0"/>
                <a:cs typeface="Arial" pitchFamily="34" charset="0"/>
              </a:rPr>
              <a:t>người</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nơi</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di </a:t>
            </a:r>
            <a:r>
              <a:rPr lang="en-US" sz="2400" b="1" dirty="0" err="1">
                <a:latin typeface="Arial" pitchFamily="34" charset="0"/>
                <a:cs typeface="Arial" pitchFamily="34" charset="0"/>
              </a:rPr>
              <a:t>tích</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danh</a:t>
            </a:r>
            <a:r>
              <a:rPr lang="en-US" sz="2400" b="1" dirty="0">
                <a:latin typeface="Arial" pitchFamily="34" charset="0"/>
                <a:cs typeface="Arial" pitchFamily="34" charset="0"/>
              </a:rPr>
              <a:t> lam </a:t>
            </a:r>
            <a:r>
              <a:rPr lang="en-US" sz="2400" b="1" dirty="0" err="1">
                <a:latin typeface="Arial" pitchFamily="34" charset="0"/>
                <a:cs typeface="Arial" pitchFamily="34" charset="0"/>
              </a:rPr>
              <a:t>thắng</a:t>
            </a:r>
            <a:r>
              <a:rPr lang="en-US" sz="2400" b="1" dirty="0">
                <a:latin typeface="Arial" pitchFamily="34" charset="0"/>
                <a:cs typeface="Arial" pitchFamily="34" charset="0"/>
              </a:rPr>
              <a:t> </a:t>
            </a:r>
            <a:r>
              <a:rPr lang="en-US" sz="2400" b="1" dirty="0" err="1">
                <a:latin typeface="Arial" pitchFamily="34" charset="0"/>
                <a:cs typeface="Arial" pitchFamily="34" charset="0"/>
              </a:rPr>
              <a:t>cảnh</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nơi</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tồn</a:t>
            </a:r>
            <a:r>
              <a:rPr lang="en-US" sz="2400" b="1" dirty="0">
                <a:latin typeface="Arial" pitchFamily="34" charset="0"/>
                <a:cs typeface="Arial" pitchFamily="34" charset="0"/>
              </a:rPr>
              <a:t> </a:t>
            </a:r>
            <a:r>
              <a:rPr lang="en-US" sz="2400" b="1" dirty="0" err="1">
                <a:latin typeface="Arial" pitchFamily="34" charset="0"/>
                <a:cs typeface="Arial" pitchFamily="34" charset="0"/>
              </a:rPr>
              <a:t>thiên</a:t>
            </a:r>
            <a:r>
              <a:rPr lang="en-US" sz="2400" b="1" dirty="0">
                <a:latin typeface="Arial" pitchFamily="34" charset="0"/>
                <a:cs typeface="Arial" pitchFamily="34" charset="0"/>
              </a:rPr>
              <a:t> </a:t>
            </a:r>
            <a:r>
              <a:rPr lang="en-US" sz="2400" b="1" dirty="0" err="1">
                <a:latin typeface="Arial" pitchFamily="34" charset="0"/>
                <a:cs typeface="Arial" pitchFamily="34" charset="0"/>
              </a:rPr>
              <a:t>nhiên</a:t>
            </a:r>
            <a:r>
              <a:rPr lang="en-US" sz="2400" b="1" dirty="0">
                <a:latin typeface="Arial" pitchFamily="34" charset="0"/>
                <a:cs typeface="Arial" pitchFamily="34" charset="0"/>
              </a:rPr>
              <a:t>, </a:t>
            </a:r>
            <a:r>
              <a:rPr lang="en-US" sz="2400" b="1" dirty="0" err="1">
                <a:latin typeface="Arial" pitchFamily="34" charset="0"/>
                <a:cs typeface="Arial" pitchFamily="34" charset="0"/>
              </a:rPr>
              <a:t>nguồn</a:t>
            </a:r>
            <a:r>
              <a:rPr lang="en-US" sz="2400" b="1" dirty="0">
                <a:latin typeface="Arial" pitchFamily="34" charset="0"/>
                <a:cs typeface="Arial" pitchFamily="34" charset="0"/>
              </a:rPr>
              <a:t> gene </a:t>
            </a:r>
            <a:r>
              <a:rPr lang="en-US" sz="2400" b="1" dirty="0" err="1">
                <a:latin typeface="Arial" pitchFamily="34" charset="0"/>
                <a:cs typeface="Arial" pitchFamily="34" charset="0"/>
              </a:rPr>
              <a:t>sinh</a:t>
            </a:r>
            <a:r>
              <a:rPr lang="en-US" sz="2400" b="1" dirty="0">
                <a:latin typeface="Arial" pitchFamily="34" charset="0"/>
                <a:cs typeface="Arial" pitchFamily="34" charset="0"/>
              </a:rPr>
              <a:t> </a:t>
            </a:r>
            <a:r>
              <a:rPr lang="en-US" sz="2400" b="1" dirty="0" err="1">
                <a:latin typeface="Arial" pitchFamily="34" charset="0"/>
                <a:cs typeface="Arial" pitchFamily="34" charset="0"/>
              </a:rPr>
              <a:t>vật</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nơi</a:t>
            </a:r>
            <a:r>
              <a:rPr lang="en-US" sz="2400" b="1" dirty="0">
                <a:latin typeface="Arial" pitchFamily="34" charset="0"/>
                <a:cs typeface="Arial" pitchFamily="34" charset="0"/>
              </a:rPr>
              <a:t> </a:t>
            </a:r>
            <a:r>
              <a:rPr lang="en-US" sz="2400" b="1" dirty="0" err="1">
                <a:latin typeface="Arial" pitchFamily="34" charset="0"/>
                <a:cs typeface="Arial" pitchFamily="34" charset="0"/>
              </a:rPr>
              <a:t>phục</a:t>
            </a:r>
            <a:r>
              <a:rPr lang="en-US" sz="2400" b="1" dirty="0">
                <a:latin typeface="Arial" pitchFamily="34" charset="0"/>
                <a:cs typeface="Arial" pitchFamily="34" charset="0"/>
              </a:rPr>
              <a:t> </a:t>
            </a:r>
            <a:r>
              <a:rPr lang="en-US" sz="2400" b="1" dirty="0" err="1">
                <a:latin typeface="Arial" pitchFamily="34" charset="0"/>
                <a:cs typeface="Arial" pitchFamily="34" charset="0"/>
              </a:rPr>
              <a:t>vụ</a:t>
            </a:r>
            <a:r>
              <a:rPr lang="en-US" sz="2400" b="1" dirty="0">
                <a:latin typeface="Arial" pitchFamily="34" charset="0"/>
                <a:cs typeface="Arial" pitchFamily="34" charset="0"/>
              </a:rPr>
              <a:t> </a:t>
            </a:r>
            <a:r>
              <a:rPr lang="en-US" sz="2400" b="1" dirty="0" err="1">
                <a:latin typeface="Arial" pitchFamily="34" charset="0"/>
                <a:cs typeface="Arial" pitchFamily="34" charset="0"/>
              </a:rPr>
              <a:t>nghiên</a:t>
            </a:r>
            <a:r>
              <a:rPr lang="en-US" sz="2400" b="1" dirty="0">
                <a:latin typeface="Arial" pitchFamily="34" charset="0"/>
                <a:cs typeface="Arial" pitchFamily="34" charset="0"/>
              </a:rPr>
              <a:t> </a:t>
            </a:r>
            <a:r>
              <a:rPr lang="en-US" sz="2400" b="1" dirty="0" err="1">
                <a:latin typeface="Arial" pitchFamily="34" charset="0"/>
                <a:cs typeface="Arial" pitchFamily="34" charset="0"/>
              </a:rPr>
              <a:t>cứu</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nơi</a:t>
            </a:r>
            <a:r>
              <a:rPr lang="en-US" sz="2400" b="1" dirty="0">
                <a:latin typeface="Arial" pitchFamily="34" charset="0"/>
                <a:cs typeface="Arial" pitchFamily="34" charset="0"/>
              </a:rPr>
              <a:t> </a:t>
            </a:r>
            <a:r>
              <a:rPr lang="en-US" sz="2400" b="1" dirty="0" err="1">
                <a:latin typeface="Arial" pitchFamily="34" charset="0"/>
                <a:cs typeface="Arial" pitchFamily="34" charset="0"/>
              </a:rPr>
              <a:t>cư</a:t>
            </a:r>
            <a:r>
              <a:rPr lang="en-US" sz="2400" b="1" dirty="0">
                <a:latin typeface="Arial" pitchFamily="34" charset="0"/>
                <a:cs typeface="Arial" pitchFamily="34" charset="0"/>
              </a:rPr>
              <a:t> </a:t>
            </a:r>
            <a:r>
              <a:rPr lang="en-US" sz="2400" b="1" dirty="0" err="1">
                <a:latin typeface="Arial" pitchFamily="34" charset="0"/>
                <a:cs typeface="Arial" pitchFamily="34" charset="0"/>
              </a:rPr>
              <a:t>trú</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nhiều</a:t>
            </a:r>
            <a:r>
              <a:rPr lang="en-US" sz="2400" b="1" dirty="0">
                <a:latin typeface="Arial" pitchFamily="34" charset="0"/>
                <a:cs typeface="Arial" pitchFamily="34" charset="0"/>
              </a:rPr>
              <a:t> </a:t>
            </a:r>
            <a:r>
              <a:rPr lang="en-US" sz="2400" b="1" dirty="0" err="1">
                <a:latin typeface="Arial" pitchFamily="34" charset="0"/>
                <a:cs typeface="Arial" pitchFamily="34" charset="0"/>
              </a:rPr>
              <a:t>loài</a:t>
            </a:r>
            <a:r>
              <a:rPr lang="en-US" sz="2400" b="1" dirty="0">
                <a:latin typeface="Arial" pitchFamily="34" charset="0"/>
                <a:cs typeface="Arial" pitchFamily="34" charset="0"/>
              </a:rPr>
              <a:t> </a:t>
            </a:r>
            <a:r>
              <a:rPr lang="en-US" sz="2400" b="1" dirty="0" err="1">
                <a:latin typeface="Arial" pitchFamily="34" charset="0"/>
                <a:cs typeface="Arial" pitchFamily="34" charset="0"/>
              </a:rPr>
              <a:t>động</a:t>
            </a:r>
            <a:r>
              <a:rPr lang="en-US" sz="2400" b="1" dirty="0">
                <a:latin typeface="Arial" pitchFamily="34" charset="0"/>
                <a:cs typeface="Arial" pitchFamily="34" charset="0"/>
              </a:rPr>
              <a:t>, </a:t>
            </a:r>
            <a:r>
              <a:rPr lang="en-US" sz="2400" b="1" dirty="0" err="1">
                <a:latin typeface="Arial" pitchFamily="34" charset="0"/>
                <a:cs typeface="Arial" pitchFamily="34" charset="0"/>
              </a:rPr>
              <a:t>thực</a:t>
            </a:r>
            <a:r>
              <a:rPr lang="en-US" sz="2400" b="1" dirty="0">
                <a:latin typeface="Arial" pitchFamily="34" charset="0"/>
                <a:cs typeface="Arial" pitchFamily="34" charset="0"/>
              </a:rPr>
              <a:t> </a:t>
            </a:r>
            <a:r>
              <a:rPr lang="en-US" sz="2400" b="1" dirty="0" err="1">
                <a:latin typeface="Arial" pitchFamily="34" charset="0"/>
                <a:cs typeface="Arial" pitchFamily="34" charset="0"/>
              </a:rPr>
              <a:t>vật</a:t>
            </a:r>
            <a:r>
              <a:rPr lang="en-US" sz="2400" b="1" dirty="0">
                <a:latin typeface="Arial" pitchFamily="34" charset="0"/>
                <a:cs typeface="Arial" pitchFamily="34" charset="0"/>
              </a:rPr>
              <a:t>.</a:t>
            </a:r>
            <a:endParaRPr lang="vi-VN" b="1" dirty="0">
              <a:latin typeface="Arial" pitchFamily="34" charset="0"/>
              <a:cs typeface="Arial" pitchFamily="34" charset="0"/>
            </a:endParaRPr>
          </a:p>
        </p:txBody>
      </p:sp>
    </p:spTree>
    <p:extLst>
      <p:ext uri="{BB962C8B-B14F-4D97-AF65-F5344CB8AC3E}">
        <p14:creationId xmlns:p14="http://schemas.microsoft.com/office/powerpoint/2010/main" val="3252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619" y="79849"/>
            <a:ext cx="88777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2</a:t>
            </a:r>
          </a:p>
          <a:p>
            <a:r>
              <a:rPr lang="en-US" sz="2400" b="1">
                <a:solidFill>
                  <a:srgbClr val="0000FF"/>
                </a:solidFill>
                <a:latin typeface="Arial" pitchFamily="34" charset="0"/>
                <a:cs typeface="Arial" pitchFamily="34" charset="0"/>
              </a:rPr>
              <a:t>1.Xác định từng loại rừng phù hợp với mỗi ảnh và hoàn thành đặc điểm của từng loại rừng  vào bảng dưới đây</a:t>
            </a:r>
          </a:p>
        </p:txBody>
      </p:sp>
      <p:pic>
        <p:nvPicPr>
          <p:cNvPr id="1027" name="Picture 11" descr="Description: C:\Users\USER\Desktop\1_AED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80178"/>
            <a:ext cx="2743200" cy="33680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2" descr="Description: C:\Users\USER\Desktop\301215_phanloair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89276"/>
            <a:ext cx="2895600" cy="335892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3" descr="Description: C:\Users\USER\Desktop\rung-dac-d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350833"/>
            <a:ext cx="2895601" cy="32973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457200" y="4846023"/>
            <a:ext cx="7811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smtClean="0">
                <a:ln>
                  <a:noFill/>
                </a:ln>
                <a:solidFill>
                  <a:schemeClr val="tx1"/>
                </a:solidFill>
                <a:effectLst/>
                <a:latin typeface="Arial" pitchFamily="34" charset="0"/>
                <a:ea typeface="Times New Roman" pitchFamily="18" charset="0"/>
                <a:cs typeface="Arial" pitchFamily="34" charset="0"/>
              </a:rPr>
              <a:t>A                                       B                                                       C</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83075380"/>
              </p:ext>
            </p:extLst>
          </p:nvPr>
        </p:nvGraphicFramePr>
        <p:xfrm>
          <a:off x="67189" y="5410200"/>
          <a:ext cx="8772011" cy="922180"/>
        </p:xfrm>
        <a:graphic>
          <a:graphicData uri="http://schemas.openxmlformats.org/drawingml/2006/table">
            <a:tbl>
              <a:tblPr firstRow="1" firstCol="1" bandRow="1">
                <a:tableStyleId>{5C22544A-7EE6-4342-B048-85BDC9FD1C3A}</a:tableStyleId>
              </a:tblPr>
              <a:tblGrid>
                <a:gridCol w="853267">
                  <a:extLst>
                    <a:ext uri="{9D8B030D-6E8A-4147-A177-3AD203B41FA5}">
                      <a16:colId xmlns:a16="http://schemas.microsoft.com/office/drawing/2014/main" val="20000"/>
                    </a:ext>
                  </a:extLst>
                </a:gridCol>
                <a:gridCol w="2356144">
                  <a:extLst>
                    <a:ext uri="{9D8B030D-6E8A-4147-A177-3AD203B41FA5}">
                      <a16:colId xmlns:a16="http://schemas.microsoft.com/office/drawing/2014/main" val="20001"/>
                    </a:ext>
                  </a:extLst>
                </a:gridCol>
                <a:gridCol w="3367595">
                  <a:extLst>
                    <a:ext uri="{9D8B030D-6E8A-4147-A177-3AD203B41FA5}">
                      <a16:colId xmlns:a16="http://schemas.microsoft.com/office/drawing/2014/main" val="20002"/>
                    </a:ext>
                  </a:extLst>
                </a:gridCol>
                <a:gridCol w="2195005">
                  <a:extLst>
                    <a:ext uri="{9D8B030D-6E8A-4147-A177-3AD203B41FA5}">
                      <a16:colId xmlns:a16="http://schemas.microsoft.com/office/drawing/2014/main" val="20003"/>
                    </a:ext>
                  </a:extLst>
                </a:gridCol>
              </a:tblGrid>
              <a:tr h="461090">
                <a:tc>
                  <a:txBody>
                    <a:bodyPr/>
                    <a:lstStyle/>
                    <a:p>
                      <a:pPr algn="ctr">
                        <a:spcAft>
                          <a:spcPts val="0"/>
                        </a:spcAft>
                      </a:pPr>
                      <a:r>
                        <a:rPr lang="en-US" sz="2400" b="1">
                          <a:effectLst/>
                          <a:latin typeface="Arial" pitchFamily="34" charset="0"/>
                          <a:cs typeface="Arial" pitchFamily="34" charset="0"/>
                        </a:rPr>
                        <a:t>STT</a:t>
                      </a:r>
                      <a:endParaRPr lang="en-US" sz="2400" b="1">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400" b="1">
                          <a:effectLst/>
                          <a:latin typeface="Arial" pitchFamily="34" charset="0"/>
                          <a:cs typeface="Arial" pitchFamily="34" charset="0"/>
                        </a:rPr>
                        <a:t>Loại rừng</a:t>
                      </a:r>
                      <a:endParaRPr lang="en-US" sz="2400" b="1">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400" b="1">
                          <a:effectLst/>
                          <a:latin typeface="Arial" pitchFamily="34" charset="0"/>
                          <a:cs typeface="Arial" pitchFamily="34" charset="0"/>
                        </a:rPr>
                        <a:t>Tên ảnh</a:t>
                      </a:r>
                      <a:endParaRPr lang="en-US" sz="2400" b="1">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400" b="1">
                          <a:effectLst/>
                          <a:latin typeface="Arial" pitchFamily="34" charset="0"/>
                          <a:cs typeface="Arial" pitchFamily="34" charset="0"/>
                        </a:rPr>
                        <a:t>Đặc điểm</a:t>
                      </a:r>
                      <a:endParaRPr lang="en-US" sz="2400" b="1">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461090">
                <a:tc>
                  <a:txBody>
                    <a:bodyPr/>
                    <a:lstStyle/>
                    <a:p>
                      <a:pPr algn="ctr">
                        <a:spcAft>
                          <a:spcPts val="0"/>
                        </a:spcAft>
                      </a:pPr>
                      <a:r>
                        <a:rPr lang="en-US" sz="2400" b="1">
                          <a:effectLst/>
                          <a:latin typeface="Arial" pitchFamily="34" charset="0"/>
                          <a:cs typeface="Arial" pitchFamily="34" charset="0"/>
                        </a:rPr>
                        <a:t> </a:t>
                      </a:r>
                      <a:endParaRPr lang="en-US" sz="2400" b="1">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400" b="1">
                          <a:effectLst/>
                          <a:latin typeface="Arial" pitchFamily="34" charset="0"/>
                          <a:cs typeface="Arial" pitchFamily="34" charset="0"/>
                        </a:rPr>
                        <a:t> </a:t>
                      </a:r>
                      <a:endParaRPr lang="en-US" sz="2400" b="1">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400" b="1">
                          <a:effectLst/>
                          <a:latin typeface="Arial" pitchFamily="34" charset="0"/>
                          <a:cs typeface="Arial" pitchFamily="34" charset="0"/>
                        </a:rPr>
                        <a:t> </a:t>
                      </a:r>
                      <a:endParaRPr lang="en-US" sz="2400" b="1">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400" b="1">
                          <a:effectLst/>
                          <a:latin typeface="Arial" pitchFamily="34" charset="0"/>
                          <a:cs typeface="Arial" pitchFamily="34" charset="0"/>
                        </a:rPr>
                        <a:t> </a:t>
                      </a:r>
                      <a:endParaRPr lang="en-US" sz="2400" b="1">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16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fade">
                                      <p:cBhvr>
                                        <p:cTn id="22" dur="1000"/>
                                        <p:tgtEl>
                                          <p:spTgt spid="1025"/>
                                        </p:tgtEl>
                                      </p:cBhvr>
                                    </p:animEffect>
                                    <p:anim calcmode="lin" valueType="num">
                                      <p:cBhvr>
                                        <p:cTn id="23" dur="1000" fill="hold"/>
                                        <p:tgtEl>
                                          <p:spTgt spid="1025"/>
                                        </p:tgtEl>
                                        <p:attrNameLst>
                                          <p:attrName>ppt_x</p:attrName>
                                        </p:attrNameLst>
                                      </p:cBhvr>
                                      <p:tavLst>
                                        <p:tav tm="0">
                                          <p:val>
                                            <p:strVal val="#ppt_x"/>
                                          </p:val>
                                        </p:tav>
                                        <p:tav tm="100000">
                                          <p:val>
                                            <p:strVal val="#ppt_x"/>
                                          </p:val>
                                        </p:tav>
                                      </p:tavLst>
                                    </p:anim>
                                    <p:anim calcmode="lin" valueType="num">
                                      <p:cBhvr>
                                        <p:cTn id="24" dur="1000" fill="hold"/>
                                        <p:tgtEl>
                                          <p:spTgt spid="10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09" y="2610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2</a:t>
            </a: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73425803"/>
              </p:ext>
            </p:extLst>
          </p:nvPr>
        </p:nvGraphicFramePr>
        <p:xfrm>
          <a:off x="228600" y="488902"/>
          <a:ext cx="8610600" cy="6230721"/>
        </p:xfrm>
        <a:graphic>
          <a:graphicData uri="http://schemas.openxmlformats.org/drawingml/2006/table">
            <a:tbl>
              <a:tblPr firstRow="1" firstCol="1" bandRow="1">
                <a:tableStyleId>{5C22544A-7EE6-4342-B048-85BDC9FD1C3A}</a:tableStyleId>
              </a:tblPr>
              <a:tblGrid>
                <a:gridCol w="837566">
                  <a:extLst>
                    <a:ext uri="{9D8B030D-6E8A-4147-A177-3AD203B41FA5}">
                      <a16:colId xmlns:a16="http://schemas.microsoft.com/office/drawing/2014/main" val="20000"/>
                    </a:ext>
                  </a:extLst>
                </a:gridCol>
                <a:gridCol w="1480370">
                  <a:extLst>
                    <a:ext uri="{9D8B030D-6E8A-4147-A177-3AD203B41FA5}">
                      <a16:colId xmlns:a16="http://schemas.microsoft.com/office/drawing/2014/main" val="20001"/>
                    </a:ext>
                  </a:extLst>
                </a:gridCol>
                <a:gridCol w="1237572">
                  <a:extLst>
                    <a:ext uri="{9D8B030D-6E8A-4147-A177-3AD203B41FA5}">
                      <a16:colId xmlns:a16="http://schemas.microsoft.com/office/drawing/2014/main" val="20002"/>
                    </a:ext>
                  </a:extLst>
                </a:gridCol>
                <a:gridCol w="5055092">
                  <a:extLst>
                    <a:ext uri="{9D8B030D-6E8A-4147-A177-3AD203B41FA5}">
                      <a16:colId xmlns:a16="http://schemas.microsoft.com/office/drawing/2014/main" val="20003"/>
                    </a:ext>
                  </a:extLst>
                </a:gridCol>
              </a:tblGrid>
              <a:tr h="315164">
                <a:tc>
                  <a:txBody>
                    <a:bodyPr/>
                    <a:lstStyle/>
                    <a:p>
                      <a:pPr algn="ctr">
                        <a:spcAft>
                          <a:spcPts val="0"/>
                        </a:spcAft>
                      </a:pPr>
                      <a:r>
                        <a:rPr lang="en-US" sz="2000">
                          <a:effectLst/>
                          <a:latin typeface="Arial" pitchFamily="34" charset="0"/>
                          <a:cs typeface="Arial" pitchFamily="34" charset="0"/>
                        </a:rPr>
                        <a:t>STT</a:t>
                      </a:r>
                      <a:endParaRPr lang="en-US" sz="2000">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000">
                          <a:effectLst/>
                          <a:latin typeface="Arial" pitchFamily="34" charset="0"/>
                          <a:cs typeface="Arial" pitchFamily="34" charset="0"/>
                        </a:rPr>
                        <a:t>Loại rừng</a:t>
                      </a:r>
                      <a:endParaRPr lang="en-US" sz="2000">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000">
                          <a:effectLst/>
                          <a:latin typeface="Arial" pitchFamily="34" charset="0"/>
                          <a:cs typeface="Arial" pitchFamily="34" charset="0"/>
                        </a:rPr>
                        <a:t>Tên ảnh</a:t>
                      </a:r>
                      <a:endParaRPr lang="en-US" sz="2000">
                        <a:effectLst/>
                        <a:latin typeface="Arial" pitchFamily="34" charset="0"/>
                        <a:ea typeface="Times New Roman"/>
                        <a:cs typeface="Arial" pitchFamily="34" charset="0"/>
                      </a:endParaRPr>
                    </a:p>
                  </a:txBody>
                  <a:tcPr marL="68580" marR="68580" marT="0" marB="0"/>
                </a:tc>
                <a:tc>
                  <a:txBody>
                    <a:bodyPr/>
                    <a:lstStyle/>
                    <a:p>
                      <a:pPr algn="ctr">
                        <a:spcAft>
                          <a:spcPts val="0"/>
                        </a:spcAft>
                      </a:pPr>
                      <a:r>
                        <a:rPr lang="en-US" sz="2000">
                          <a:effectLst/>
                          <a:latin typeface="Arial" pitchFamily="34" charset="0"/>
                          <a:cs typeface="Arial" pitchFamily="34" charset="0"/>
                        </a:rPr>
                        <a:t>Đặc điểm</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2521305">
                <a:tc>
                  <a:txBody>
                    <a:bodyPr/>
                    <a:lstStyle/>
                    <a:p>
                      <a:pPr>
                        <a:spcAft>
                          <a:spcPts val="0"/>
                        </a:spcAft>
                      </a:pPr>
                      <a:r>
                        <a:rPr lang="en-US" sz="2000">
                          <a:effectLst/>
                          <a:latin typeface="Arial" pitchFamily="34" charset="0"/>
                          <a:cs typeface="Arial" pitchFamily="34" charset="0"/>
                        </a:rPr>
                        <a:t>1</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Rừng phòng hộ</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Hình A</a:t>
                      </a:r>
                      <a:endParaRPr lang="en-US" sz="2000">
                        <a:effectLst/>
                        <a:latin typeface="Arial" pitchFamily="34" charset="0"/>
                        <a:ea typeface="Times New Roman"/>
                        <a:cs typeface="Arial" pitchFamily="34" charset="0"/>
                      </a:endParaRPr>
                    </a:p>
                  </a:txBody>
                  <a:tcPr marL="68580" marR="68580" marT="0" marB="0"/>
                </a:tc>
                <a:tc>
                  <a:txBody>
                    <a:bodyPr/>
                    <a:lstStyle/>
                    <a:p>
                      <a:pPr algn="just">
                        <a:spcAft>
                          <a:spcPts val="0"/>
                        </a:spcAft>
                      </a:pPr>
                      <a:r>
                        <a:rPr lang="en-US" sz="2000">
                          <a:effectLst/>
                          <a:latin typeface="Arial" pitchFamily="34" charset="0"/>
                          <a:cs typeface="Arial" pitchFamily="34" charset="0"/>
                        </a:rPr>
                        <a:t>Là loại rừng sử dụng chủ yếu để bảo vệ nguồn nước, bảo vệ đất, chống xói mòn, chống sa mạc hóa, hạn chế thiên tai, điều hòa khí hậu, góp phần bảo vệ môi trường.</a:t>
                      </a:r>
                    </a:p>
                    <a:p>
                      <a:pPr algn="just">
                        <a:spcAft>
                          <a:spcPts val="0"/>
                        </a:spcAft>
                      </a:pPr>
                      <a:r>
                        <a:rPr lang="en-US" sz="2000">
                          <a:effectLst/>
                          <a:latin typeface="Arial" pitchFamily="34" charset="0"/>
                          <a:cs typeface="Arial" pitchFamily="34" charset="0"/>
                        </a:rPr>
                        <a:t>Rừng phòng hộ gồm 4 loại: Rừng phòng hộ đầu nguồn, rừng phòng hộ chắn gió, chắn cát bay; rừng phòng hộ chắn sóng, lấn biển; rừng phòng hộ bảo vệ môi trường.</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r h="1260652">
                <a:tc>
                  <a:txBody>
                    <a:bodyPr/>
                    <a:lstStyle/>
                    <a:p>
                      <a:pPr>
                        <a:spcAft>
                          <a:spcPts val="0"/>
                        </a:spcAft>
                      </a:pPr>
                      <a:r>
                        <a:rPr lang="en-US" sz="2000">
                          <a:effectLst/>
                          <a:latin typeface="Arial" pitchFamily="34" charset="0"/>
                          <a:cs typeface="Arial" pitchFamily="34" charset="0"/>
                        </a:rPr>
                        <a:t>2</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Rừng sản xuất</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Hình B</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Là loại rừng được sử dụng chủ yếu để sản xuất, kinh doanh gỗ và lâm sản ngoài gỗ. Ngoài ra, nó còn có vai trò phòng hộ và góp phần bảo vệ môi trường</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2"/>
                  </a:ext>
                </a:extLst>
              </a:tr>
              <a:tr h="1890978">
                <a:tc>
                  <a:txBody>
                    <a:bodyPr/>
                    <a:lstStyle/>
                    <a:p>
                      <a:pPr>
                        <a:spcAft>
                          <a:spcPts val="0"/>
                        </a:spcAft>
                      </a:pPr>
                      <a:r>
                        <a:rPr lang="en-US" sz="2000">
                          <a:effectLst/>
                          <a:latin typeface="Arial" pitchFamily="34" charset="0"/>
                          <a:cs typeface="Arial" pitchFamily="34" charset="0"/>
                        </a:rPr>
                        <a:t>3</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Rừng đặc dụng</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Hình C</a:t>
                      </a:r>
                      <a:endParaRPr lang="en-US" sz="20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2000">
                          <a:effectLst/>
                          <a:latin typeface="Arial" pitchFamily="34" charset="0"/>
                          <a:cs typeface="Arial" pitchFamily="34" charset="0"/>
                        </a:rPr>
                        <a:t>Là loại rừng sử dụng chủ yếu để bảo tồn thiên nhiên, nguồn gene sinh vật, bảo vệ di tích lịch sử, danh lam thắng cảnh; phục vụ nghỉ ngơi, du lịch và nghiên cứu. Có 3 loại dạng rừng đặc dụng chủ yếu là Vườn quốc gia; khu bảo tồn thiên nhiên; rừng văn hóa Lịch Sử</a:t>
                      </a:r>
                      <a:endParaRPr lang="en-US" sz="20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16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56272"/>
            <a:ext cx="8762999" cy="5632311"/>
          </a:xfrm>
          <a:prstGeom prst="rect">
            <a:avLst/>
          </a:prstGeom>
        </p:spPr>
        <p:txBody>
          <a:bodyPr wrap="square">
            <a:spAutoFit/>
          </a:bodyPr>
          <a:lstStyle/>
          <a:p>
            <a:r>
              <a:rPr lang="en-US" sz="2400" b="1" dirty="0" smtClean="0">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Rừng</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phòng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hộ</a:t>
            </a:r>
            <a:r>
              <a:rPr lang="en-US" sz="2400" b="1" dirty="0">
                <a:solidFill>
                  <a:srgbClr val="FF0000"/>
                </a:solidFill>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loại</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sử</a:t>
            </a:r>
            <a:r>
              <a:rPr lang="en-US" sz="2400" b="1" dirty="0">
                <a:latin typeface="Arial" pitchFamily="34" charset="0"/>
                <a:cs typeface="Arial" pitchFamily="34" charset="0"/>
              </a:rPr>
              <a:t> </a:t>
            </a:r>
            <a:r>
              <a:rPr lang="en-US" sz="2400" b="1" dirty="0" err="1">
                <a:latin typeface="Arial" pitchFamily="34" charset="0"/>
                <a:cs typeface="Arial" pitchFamily="34" charset="0"/>
              </a:rPr>
              <a:t>dụng</a:t>
            </a:r>
            <a:r>
              <a:rPr lang="en-US" sz="2400" b="1" dirty="0">
                <a:latin typeface="Arial" pitchFamily="34" charset="0"/>
                <a:cs typeface="Arial" pitchFamily="34" charset="0"/>
              </a:rPr>
              <a:t> </a:t>
            </a:r>
            <a:r>
              <a:rPr lang="en-US" sz="2400" b="1" dirty="0" err="1">
                <a:latin typeface="Arial" pitchFamily="34" charset="0"/>
                <a:cs typeface="Arial" pitchFamily="34" charset="0"/>
              </a:rPr>
              <a:t>chủ</a:t>
            </a:r>
            <a:r>
              <a:rPr lang="en-US" sz="2400" b="1" dirty="0">
                <a:latin typeface="Arial" pitchFamily="34" charset="0"/>
                <a:cs typeface="Arial" pitchFamily="34" charset="0"/>
              </a:rPr>
              <a:t> </a:t>
            </a:r>
            <a:r>
              <a:rPr lang="en-US" sz="2400" b="1" dirty="0" err="1">
                <a:latin typeface="Arial" pitchFamily="34" charset="0"/>
                <a:cs typeface="Arial" pitchFamily="34" charset="0"/>
              </a:rPr>
              <a:t>yếu</a:t>
            </a:r>
            <a:r>
              <a:rPr lang="en-US" sz="2400" b="1" dirty="0">
                <a:latin typeface="Arial" pitchFamily="34" charset="0"/>
                <a:cs typeface="Arial" pitchFamily="34" charset="0"/>
              </a:rPr>
              <a:t> </a:t>
            </a:r>
            <a:r>
              <a:rPr lang="en-US" sz="2400" b="1" dirty="0" err="1">
                <a:latin typeface="Arial" pitchFamily="34" charset="0"/>
                <a:cs typeface="Arial" pitchFamily="34" charset="0"/>
              </a:rPr>
              <a:t>để</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nguồn</a:t>
            </a:r>
            <a:r>
              <a:rPr lang="en-US" sz="2400" b="1" dirty="0">
                <a:latin typeface="Arial" pitchFamily="34" charset="0"/>
                <a:cs typeface="Arial" pitchFamily="34" charset="0"/>
              </a:rPr>
              <a:t> </a:t>
            </a:r>
            <a:r>
              <a:rPr lang="en-US" sz="2400" b="1" dirty="0" err="1">
                <a:latin typeface="Arial" pitchFamily="34" charset="0"/>
                <a:cs typeface="Arial" pitchFamily="34" charset="0"/>
              </a:rPr>
              <a:t>nước</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đất</a:t>
            </a:r>
            <a:r>
              <a:rPr lang="en-US" sz="2400" b="1" dirty="0">
                <a:latin typeface="Arial" pitchFamily="34" charset="0"/>
                <a:cs typeface="Arial" pitchFamily="34" charset="0"/>
              </a:rPr>
              <a:t>, </a:t>
            </a:r>
            <a:r>
              <a:rPr lang="en-US" sz="2400" b="1" dirty="0" err="1">
                <a:latin typeface="Arial" pitchFamily="34" charset="0"/>
                <a:cs typeface="Arial" pitchFamily="34" charset="0"/>
              </a:rPr>
              <a:t>chống</a:t>
            </a:r>
            <a:r>
              <a:rPr lang="en-US" sz="2400" b="1" dirty="0">
                <a:latin typeface="Arial" pitchFamily="34" charset="0"/>
                <a:cs typeface="Arial" pitchFamily="34" charset="0"/>
              </a:rPr>
              <a:t> </a:t>
            </a:r>
            <a:r>
              <a:rPr lang="en-US" sz="2400" b="1" dirty="0" err="1">
                <a:latin typeface="Arial" pitchFamily="34" charset="0"/>
                <a:cs typeface="Arial" pitchFamily="34" charset="0"/>
              </a:rPr>
              <a:t>xói</a:t>
            </a:r>
            <a:r>
              <a:rPr lang="en-US" sz="2400" b="1" dirty="0">
                <a:latin typeface="Arial" pitchFamily="34" charset="0"/>
                <a:cs typeface="Arial" pitchFamily="34" charset="0"/>
              </a:rPr>
              <a:t> </a:t>
            </a:r>
            <a:r>
              <a:rPr lang="en-US" sz="2400" b="1" dirty="0" err="1">
                <a:latin typeface="Arial" pitchFamily="34" charset="0"/>
                <a:cs typeface="Arial" pitchFamily="34" charset="0"/>
              </a:rPr>
              <a:t>mòn</a:t>
            </a:r>
            <a:r>
              <a:rPr lang="en-US" sz="2400" b="1" dirty="0">
                <a:latin typeface="Arial" pitchFamily="34" charset="0"/>
                <a:cs typeface="Arial" pitchFamily="34" charset="0"/>
              </a:rPr>
              <a:t>, </a:t>
            </a:r>
            <a:r>
              <a:rPr lang="en-US" sz="2400" b="1" dirty="0" err="1">
                <a:latin typeface="Arial" pitchFamily="34" charset="0"/>
                <a:cs typeface="Arial" pitchFamily="34" charset="0"/>
              </a:rPr>
              <a:t>chống</a:t>
            </a:r>
            <a:r>
              <a:rPr lang="en-US" sz="2400" b="1" dirty="0">
                <a:latin typeface="Arial" pitchFamily="34" charset="0"/>
                <a:cs typeface="Arial" pitchFamily="34" charset="0"/>
              </a:rPr>
              <a:t> </a:t>
            </a:r>
            <a:r>
              <a:rPr lang="en-US" sz="2400" b="1" dirty="0" err="1">
                <a:latin typeface="Arial" pitchFamily="34" charset="0"/>
                <a:cs typeface="Arial" pitchFamily="34" charset="0"/>
              </a:rPr>
              <a:t>sa</a:t>
            </a:r>
            <a:r>
              <a:rPr lang="en-US" sz="2400" b="1" dirty="0">
                <a:latin typeface="Arial" pitchFamily="34" charset="0"/>
                <a:cs typeface="Arial" pitchFamily="34" charset="0"/>
              </a:rPr>
              <a:t> </a:t>
            </a:r>
            <a:r>
              <a:rPr lang="en-US" sz="2400" b="1" dirty="0" err="1">
                <a:latin typeface="Arial" pitchFamily="34" charset="0"/>
                <a:cs typeface="Arial" pitchFamily="34" charset="0"/>
              </a:rPr>
              <a:t>mạc</a:t>
            </a:r>
            <a:r>
              <a:rPr lang="en-US" sz="2400" b="1" dirty="0">
                <a:latin typeface="Arial" pitchFamily="34" charset="0"/>
                <a:cs typeface="Arial" pitchFamily="34" charset="0"/>
              </a:rPr>
              <a:t> </a:t>
            </a:r>
            <a:r>
              <a:rPr lang="en-US" sz="2400" b="1" dirty="0" err="1">
                <a:latin typeface="Arial" pitchFamily="34" charset="0"/>
                <a:cs typeface="Arial" pitchFamily="34" charset="0"/>
              </a:rPr>
              <a:t>hóa</a:t>
            </a:r>
            <a:r>
              <a:rPr lang="en-US" sz="2400" b="1" dirty="0">
                <a:latin typeface="Arial" pitchFamily="34" charset="0"/>
                <a:cs typeface="Arial" pitchFamily="34" charset="0"/>
              </a:rPr>
              <a:t>, </a:t>
            </a:r>
            <a:r>
              <a:rPr lang="en-US" sz="2400" b="1" dirty="0" err="1">
                <a:latin typeface="Arial" pitchFamily="34" charset="0"/>
                <a:cs typeface="Arial" pitchFamily="34" charset="0"/>
              </a:rPr>
              <a:t>hạn</a:t>
            </a:r>
            <a:r>
              <a:rPr lang="en-US" sz="2400" b="1" dirty="0">
                <a:latin typeface="Arial" pitchFamily="34" charset="0"/>
                <a:cs typeface="Arial" pitchFamily="34" charset="0"/>
              </a:rPr>
              <a:t> </a:t>
            </a:r>
            <a:r>
              <a:rPr lang="en-US" sz="2400" b="1" dirty="0" err="1">
                <a:latin typeface="Arial" pitchFamily="34" charset="0"/>
                <a:cs typeface="Arial" pitchFamily="34" charset="0"/>
              </a:rPr>
              <a:t>chế</a:t>
            </a:r>
            <a:r>
              <a:rPr lang="en-US" sz="2400" b="1" dirty="0">
                <a:latin typeface="Arial" pitchFamily="34" charset="0"/>
                <a:cs typeface="Arial" pitchFamily="34" charset="0"/>
              </a:rPr>
              <a:t> </a:t>
            </a:r>
            <a:r>
              <a:rPr lang="en-US" sz="2400" b="1" dirty="0" err="1">
                <a:latin typeface="Arial" pitchFamily="34" charset="0"/>
                <a:cs typeface="Arial" pitchFamily="34" charset="0"/>
              </a:rPr>
              <a:t>thiên</a:t>
            </a:r>
            <a:r>
              <a:rPr lang="en-US" sz="2400" b="1" dirty="0">
                <a:latin typeface="Arial" pitchFamily="34" charset="0"/>
                <a:cs typeface="Arial" pitchFamily="34" charset="0"/>
              </a:rPr>
              <a:t> tai, </a:t>
            </a:r>
            <a:r>
              <a:rPr lang="en-US" sz="2400" b="1" dirty="0" err="1">
                <a:latin typeface="Arial" pitchFamily="34" charset="0"/>
                <a:cs typeface="Arial" pitchFamily="34" charset="0"/>
              </a:rPr>
              <a:t>điều</a:t>
            </a:r>
            <a:r>
              <a:rPr lang="en-US" sz="2400" b="1" dirty="0">
                <a:latin typeface="Arial" pitchFamily="34" charset="0"/>
                <a:cs typeface="Arial" pitchFamily="34" charset="0"/>
              </a:rPr>
              <a:t> </a:t>
            </a:r>
            <a:r>
              <a:rPr lang="en-US" sz="2400" b="1" dirty="0" err="1">
                <a:latin typeface="Arial" pitchFamily="34" charset="0"/>
                <a:cs typeface="Arial" pitchFamily="34" charset="0"/>
              </a:rPr>
              <a:t>hòa</a:t>
            </a:r>
            <a:r>
              <a:rPr lang="en-US" sz="2400" b="1" dirty="0">
                <a:latin typeface="Arial" pitchFamily="34" charset="0"/>
                <a:cs typeface="Arial" pitchFamily="34" charset="0"/>
              </a:rPr>
              <a:t> </a:t>
            </a:r>
            <a:r>
              <a:rPr lang="en-US" sz="2400" b="1" dirty="0" err="1">
                <a:latin typeface="Arial" pitchFamily="34" charset="0"/>
                <a:cs typeface="Arial" pitchFamily="34" charset="0"/>
              </a:rPr>
              <a:t>khí</a:t>
            </a:r>
            <a:r>
              <a:rPr lang="en-US" sz="2400" b="1" dirty="0">
                <a:latin typeface="Arial" pitchFamily="34" charset="0"/>
                <a:cs typeface="Arial" pitchFamily="34" charset="0"/>
              </a:rPr>
              <a:t> </a:t>
            </a:r>
            <a:r>
              <a:rPr lang="en-US" sz="2400" b="1" dirty="0" err="1">
                <a:latin typeface="Arial" pitchFamily="34" charset="0"/>
                <a:cs typeface="Arial" pitchFamily="34" charset="0"/>
              </a:rPr>
              <a:t>hậu</a:t>
            </a:r>
            <a:r>
              <a:rPr lang="en-US" sz="2400" b="1" dirty="0">
                <a:latin typeface="Arial" pitchFamily="34" charset="0"/>
                <a:cs typeface="Arial" pitchFamily="34" charset="0"/>
              </a:rPr>
              <a:t>, </a:t>
            </a:r>
            <a:r>
              <a:rPr lang="en-US" sz="2400" b="1" dirty="0" err="1">
                <a:latin typeface="Arial" pitchFamily="34" charset="0"/>
                <a:cs typeface="Arial" pitchFamily="34" charset="0"/>
              </a:rPr>
              <a:t>góp</a:t>
            </a:r>
            <a:r>
              <a:rPr lang="en-US" sz="2400" b="1" dirty="0">
                <a:latin typeface="Arial" pitchFamily="34" charset="0"/>
                <a:cs typeface="Arial" pitchFamily="34" charset="0"/>
              </a:rPr>
              <a:t> </a:t>
            </a:r>
            <a:r>
              <a:rPr lang="en-US" sz="2400" b="1" dirty="0" err="1">
                <a:latin typeface="Arial" pitchFamily="34" charset="0"/>
                <a:cs typeface="Arial" pitchFamily="34" charset="0"/>
              </a:rPr>
              <a:t>phần</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môi</a:t>
            </a:r>
            <a:r>
              <a:rPr lang="en-US" sz="2400" b="1" dirty="0">
                <a:latin typeface="Arial" pitchFamily="34" charset="0"/>
                <a:cs typeface="Arial" pitchFamily="34" charset="0"/>
              </a:rPr>
              <a:t> </a:t>
            </a:r>
            <a:r>
              <a:rPr lang="en-US" sz="2400" b="1" dirty="0" err="1">
                <a:latin typeface="Arial" pitchFamily="34" charset="0"/>
                <a:cs typeface="Arial" pitchFamily="34" charset="0"/>
              </a:rPr>
              <a:t>trường</a:t>
            </a:r>
            <a:r>
              <a:rPr lang="en-US" sz="2400" b="1" dirty="0">
                <a:latin typeface="Arial" pitchFamily="34" charset="0"/>
                <a:cs typeface="Arial" pitchFamily="34" charset="0"/>
              </a:rPr>
              <a:t>.</a:t>
            </a:r>
          </a:p>
          <a:p>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phòng</a:t>
            </a:r>
            <a:r>
              <a:rPr lang="en-US" sz="2400" b="1" dirty="0">
                <a:latin typeface="Arial" pitchFamily="34" charset="0"/>
                <a:cs typeface="Arial" pitchFamily="34" charset="0"/>
              </a:rPr>
              <a:t> </a:t>
            </a:r>
            <a:r>
              <a:rPr lang="en-US" sz="2400" b="1" dirty="0" err="1">
                <a:latin typeface="Arial" pitchFamily="34" charset="0"/>
                <a:cs typeface="Arial" pitchFamily="34" charset="0"/>
              </a:rPr>
              <a:t>hộ</a:t>
            </a:r>
            <a:r>
              <a:rPr lang="en-US" sz="2400" b="1" dirty="0">
                <a:latin typeface="Arial" pitchFamily="34" charset="0"/>
                <a:cs typeface="Arial" pitchFamily="34" charset="0"/>
              </a:rPr>
              <a:t> </a:t>
            </a:r>
            <a:r>
              <a:rPr lang="en-US" sz="2400" b="1" dirty="0" err="1">
                <a:latin typeface="Arial" pitchFamily="34" charset="0"/>
                <a:cs typeface="Arial" pitchFamily="34" charset="0"/>
              </a:rPr>
              <a:t>gồm</a:t>
            </a:r>
            <a:r>
              <a:rPr lang="en-US" sz="2400" b="1" dirty="0">
                <a:latin typeface="Arial" pitchFamily="34" charset="0"/>
                <a:cs typeface="Arial" pitchFamily="34" charset="0"/>
              </a:rPr>
              <a:t> 4 </a:t>
            </a:r>
            <a:r>
              <a:rPr lang="en-US" sz="2400" b="1" dirty="0" err="1">
                <a:latin typeface="Arial" pitchFamily="34" charset="0"/>
                <a:cs typeface="Arial" pitchFamily="34" charset="0"/>
              </a:rPr>
              <a:t>loại</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phòng</a:t>
            </a:r>
            <a:r>
              <a:rPr lang="en-US" sz="2400" b="1" dirty="0">
                <a:latin typeface="Arial" pitchFamily="34" charset="0"/>
                <a:cs typeface="Arial" pitchFamily="34" charset="0"/>
              </a:rPr>
              <a:t> </a:t>
            </a:r>
            <a:r>
              <a:rPr lang="en-US" sz="2400" b="1" dirty="0" err="1">
                <a:latin typeface="Arial" pitchFamily="34" charset="0"/>
                <a:cs typeface="Arial" pitchFamily="34" charset="0"/>
              </a:rPr>
              <a:t>hộ</a:t>
            </a:r>
            <a:r>
              <a:rPr lang="en-US" sz="2400" b="1" dirty="0">
                <a:latin typeface="Arial" pitchFamily="34" charset="0"/>
                <a:cs typeface="Arial" pitchFamily="34" charset="0"/>
              </a:rPr>
              <a:t> </a:t>
            </a:r>
            <a:r>
              <a:rPr lang="en-US" sz="2400" b="1" dirty="0" err="1">
                <a:latin typeface="Arial" pitchFamily="34" charset="0"/>
                <a:cs typeface="Arial" pitchFamily="34" charset="0"/>
              </a:rPr>
              <a:t>đầu</a:t>
            </a:r>
            <a:r>
              <a:rPr lang="en-US" sz="2400" b="1" dirty="0">
                <a:latin typeface="Arial" pitchFamily="34" charset="0"/>
                <a:cs typeface="Arial" pitchFamily="34" charset="0"/>
              </a:rPr>
              <a:t> </a:t>
            </a:r>
            <a:r>
              <a:rPr lang="en-US" sz="2400" b="1" dirty="0" err="1">
                <a:latin typeface="Arial" pitchFamily="34" charset="0"/>
                <a:cs typeface="Arial" pitchFamily="34" charset="0"/>
              </a:rPr>
              <a:t>nguồn</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phòng</a:t>
            </a:r>
            <a:r>
              <a:rPr lang="en-US" sz="2400" b="1" dirty="0">
                <a:latin typeface="Arial" pitchFamily="34" charset="0"/>
                <a:cs typeface="Arial" pitchFamily="34" charset="0"/>
              </a:rPr>
              <a:t> </a:t>
            </a:r>
            <a:r>
              <a:rPr lang="en-US" sz="2400" b="1" dirty="0" err="1">
                <a:latin typeface="Arial" pitchFamily="34" charset="0"/>
                <a:cs typeface="Arial" pitchFamily="34" charset="0"/>
              </a:rPr>
              <a:t>hộ</a:t>
            </a:r>
            <a:r>
              <a:rPr lang="en-US" sz="2400" b="1" dirty="0">
                <a:latin typeface="Arial" pitchFamily="34" charset="0"/>
                <a:cs typeface="Arial" pitchFamily="34" charset="0"/>
              </a:rPr>
              <a:t> </a:t>
            </a:r>
            <a:r>
              <a:rPr lang="en-US" sz="2400" b="1" dirty="0" err="1">
                <a:latin typeface="Arial" pitchFamily="34" charset="0"/>
                <a:cs typeface="Arial" pitchFamily="34" charset="0"/>
              </a:rPr>
              <a:t>chắn</a:t>
            </a:r>
            <a:r>
              <a:rPr lang="en-US" sz="2400" b="1" dirty="0">
                <a:latin typeface="Arial" pitchFamily="34" charset="0"/>
                <a:cs typeface="Arial" pitchFamily="34" charset="0"/>
              </a:rPr>
              <a:t> </a:t>
            </a:r>
            <a:r>
              <a:rPr lang="en-US" sz="2400" b="1" dirty="0" err="1">
                <a:latin typeface="Arial" pitchFamily="34" charset="0"/>
                <a:cs typeface="Arial" pitchFamily="34" charset="0"/>
              </a:rPr>
              <a:t>gió</a:t>
            </a:r>
            <a:r>
              <a:rPr lang="en-US" sz="2400" b="1" dirty="0">
                <a:latin typeface="Arial" pitchFamily="34" charset="0"/>
                <a:cs typeface="Arial" pitchFamily="34" charset="0"/>
              </a:rPr>
              <a:t>, </a:t>
            </a:r>
            <a:r>
              <a:rPr lang="en-US" sz="2400" b="1" dirty="0" err="1">
                <a:latin typeface="Arial" pitchFamily="34" charset="0"/>
                <a:cs typeface="Arial" pitchFamily="34" charset="0"/>
              </a:rPr>
              <a:t>chắn</a:t>
            </a:r>
            <a:r>
              <a:rPr lang="en-US" sz="2400" b="1" dirty="0">
                <a:latin typeface="Arial" pitchFamily="34" charset="0"/>
                <a:cs typeface="Arial" pitchFamily="34" charset="0"/>
              </a:rPr>
              <a:t> </a:t>
            </a:r>
            <a:r>
              <a:rPr lang="en-US" sz="2400" b="1" dirty="0" err="1">
                <a:latin typeface="Arial" pitchFamily="34" charset="0"/>
                <a:cs typeface="Arial" pitchFamily="34" charset="0"/>
              </a:rPr>
              <a:t>cát</a:t>
            </a:r>
            <a:r>
              <a:rPr lang="en-US" sz="2400" b="1" dirty="0">
                <a:latin typeface="Arial" pitchFamily="34" charset="0"/>
                <a:cs typeface="Arial" pitchFamily="34" charset="0"/>
              </a:rPr>
              <a:t> bay;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phòng</a:t>
            </a:r>
            <a:r>
              <a:rPr lang="en-US" sz="2400" b="1" dirty="0">
                <a:latin typeface="Arial" pitchFamily="34" charset="0"/>
                <a:cs typeface="Arial" pitchFamily="34" charset="0"/>
              </a:rPr>
              <a:t> </a:t>
            </a:r>
            <a:r>
              <a:rPr lang="en-US" sz="2400" b="1" dirty="0" err="1">
                <a:latin typeface="Arial" pitchFamily="34" charset="0"/>
                <a:cs typeface="Arial" pitchFamily="34" charset="0"/>
              </a:rPr>
              <a:t>hộ</a:t>
            </a:r>
            <a:r>
              <a:rPr lang="en-US" sz="2400" b="1" dirty="0">
                <a:latin typeface="Arial" pitchFamily="34" charset="0"/>
                <a:cs typeface="Arial" pitchFamily="34" charset="0"/>
              </a:rPr>
              <a:t> </a:t>
            </a:r>
            <a:r>
              <a:rPr lang="en-US" sz="2400" b="1" dirty="0" err="1">
                <a:latin typeface="Arial" pitchFamily="34" charset="0"/>
                <a:cs typeface="Arial" pitchFamily="34" charset="0"/>
              </a:rPr>
              <a:t>chắn</a:t>
            </a:r>
            <a:r>
              <a:rPr lang="en-US" sz="2400" b="1" dirty="0">
                <a:latin typeface="Arial" pitchFamily="34" charset="0"/>
                <a:cs typeface="Arial" pitchFamily="34" charset="0"/>
              </a:rPr>
              <a:t> </a:t>
            </a:r>
            <a:r>
              <a:rPr lang="en-US" sz="2400" b="1" dirty="0" err="1">
                <a:latin typeface="Arial" pitchFamily="34" charset="0"/>
                <a:cs typeface="Arial" pitchFamily="34" charset="0"/>
              </a:rPr>
              <a:t>sóng</a:t>
            </a:r>
            <a:r>
              <a:rPr lang="en-US" sz="2400" b="1" dirty="0">
                <a:latin typeface="Arial" pitchFamily="34" charset="0"/>
                <a:cs typeface="Arial" pitchFamily="34" charset="0"/>
              </a:rPr>
              <a:t>, </a:t>
            </a:r>
            <a:r>
              <a:rPr lang="en-US" sz="2400" b="1" dirty="0" err="1">
                <a:latin typeface="Arial" pitchFamily="34" charset="0"/>
                <a:cs typeface="Arial" pitchFamily="34" charset="0"/>
              </a:rPr>
              <a:t>lấn</a:t>
            </a:r>
            <a:r>
              <a:rPr lang="en-US" sz="2400" b="1" dirty="0">
                <a:latin typeface="Arial" pitchFamily="34" charset="0"/>
                <a:cs typeface="Arial" pitchFamily="34" charset="0"/>
              </a:rPr>
              <a:t> </a:t>
            </a:r>
            <a:r>
              <a:rPr lang="en-US" sz="2400" b="1" dirty="0" err="1">
                <a:latin typeface="Arial" pitchFamily="34" charset="0"/>
                <a:cs typeface="Arial" pitchFamily="34" charset="0"/>
              </a:rPr>
              <a:t>biển</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phòng</a:t>
            </a:r>
            <a:r>
              <a:rPr lang="en-US" sz="2400" b="1" dirty="0">
                <a:latin typeface="Arial" pitchFamily="34" charset="0"/>
                <a:cs typeface="Arial" pitchFamily="34" charset="0"/>
              </a:rPr>
              <a:t> </a:t>
            </a:r>
            <a:r>
              <a:rPr lang="en-US" sz="2400" b="1" dirty="0" err="1">
                <a:latin typeface="Arial" pitchFamily="34" charset="0"/>
                <a:cs typeface="Arial" pitchFamily="34" charset="0"/>
              </a:rPr>
              <a:t>hộ</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môi</a:t>
            </a:r>
            <a:r>
              <a:rPr lang="en-US" sz="2400" b="1" dirty="0">
                <a:latin typeface="Arial" pitchFamily="34" charset="0"/>
                <a:cs typeface="Arial" pitchFamily="34" charset="0"/>
              </a:rPr>
              <a:t> </a:t>
            </a:r>
            <a:r>
              <a:rPr lang="en-US" sz="2400" b="1" dirty="0" err="1">
                <a:latin typeface="Arial" pitchFamily="34" charset="0"/>
                <a:cs typeface="Arial" pitchFamily="34" charset="0"/>
              </a:rPr>
              <a:t>trường</a:t>
            </a:r>
            <a:r>
              <a:rPr lang="en-US" sz="2400" b="1" dirty="0">
                <a:latin typeface="Arial" pitchFamily="34" charset="0"/>
                <a:cs typeface="Arial" pitchFamily="34" charset="0"/>
              </a:rPr>
              <a:t>.</a:t>
            </a:r>
          </a:p>
          <a:p>
            <a:r>
              <a:rPr lang="en-US" sz="2400" b="1" dirty="0" smtClean="0">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Rừng</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sản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xuất</a:t>
            </a:r>
            <a:r>
              <a:rPr lang="en-US" sz="2400" b="1" dirty="0">
                <a:solidFill>
                  <a:srgbClr val="FF0000"/>
                </a:solidFill>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loại</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được</a:t>
            </a:r>
            <a:r>
              <a:rPr lang="en-US" sz="2400" b="1" dirty="0">
                <a:latin typeface="Arial" pitchFamily="34" charset="0"/>
                <a:cs typeface="Arial" pitchFamily="34" charset="0"/>
              </a:rPr>
              <a:t> </a:t>
            </a:r>
            <a:r>
              <a:rPr lang="en-US" sz="2400" b="1" dirty="0" err="1">
                <a:latin typeface="Arial" pitchFamily="34" charset="0"/>
                <a:cs typeface="Arial" pitchFamily="34" charset="0"/>
              </a:rPr>
              <a:t>sử</a:t>
            </a:r>
            <a:r>
              <a:rPr lang="en-US" sz="2400" b="1" dirty="0">
                <a:latin typeface="Arial" pitchFamily="34" charset="0"/>
                <a:cs typeface="Arial" pitchFamily="34" charset="0"/>
              </a:rPr>
              <a:t> </a:t>
            </a:r>
            <a:r>
              <a:rPr lang="en-US" sz="2400" b="1" dirty="0" err="1">
                <a:latin typeface="Arial" pitchFamily="34" charset="0"/>
                <a:cs typeface="Arial" pitchFamily="34" charset="0"/>
              </a:rPr>
              <a:t>dụng</a:t>
            </a:r>
            <a:r>
              <a:rPr lang="en-US" sz="2400" b="1" dirty="0">
                <a:latin typeface="Arial" pitchFamily="34" charset="0"/>
                <a:cs typeface="Arial" pitchFamily="34" charset="0"/>
              </a:rPr>
              <a:t> </a:t>
            </a:r>
            <a:r>
              <a:rPr lang="en-US" sz="2400" b="1" dirty="0" err="1">
                <a:latin typeface="Arial" pitchFamily="34" charset="0"/>
                <a:cs typeface="Arial" pitchFamily="34" charset="0"/>
              </a:rPr>
              <a:t>chủ</a:t>
            </a:r>
            <a:r>
              <a:rPr lang="en-US" sz="2400" b="1" dirty="0">
                <a:latin typeface="Arial" pitchFamily="34" charset="0"/>
                <a:cs typeface="Arial" pitchFamily="34" charset="0"/>
              </a:rPr>
              <a:t> </a:t>
            </a:r>
            <a:r>
              <a:rPr lang="en-US" sz="2400" b="1" dirty="0" err="1">
                <a:latin typeface="Arial" pitchFamily="34" charset="0"/>
                <a:cs typeface="Arial" pitchFamily="34" charset="0"/>
              </a:rPr>
              <a:t>yếu</a:t>
            </a:r>
            <a:r>
              <a:rPr lang="en-US" sz="2400" b="1" dirty="0">
                <a:latin typeface="Arial" pitchFamily="34" charset="0"/>
                <a:cs typeface="Arial" pitchFamily="34" charset="0"/>
              </a:rPr>
              <a:t> </a:t>
            </a:r>
            <a:r>
              <a:rPr lang="en-US" sz="2400" b="1" dirty="0" err="1">
                <a:latin typeface="Arial" pitchFamily="34" charset="0"/>
                <a:cs typeface="Arial" pitchFamily="34" charset="0"/>
              </a:rPr>
              <a:t>để</a:t>
            </a:r>
            <a:r>
              <a:rPr lang="en-US" sz="2400" b="1" dirty="0">
                <a:latin typeface="Arial" pitchFamily="34" charset="0"/>
                <a:cs typeface="Arial" pitchFamily="34" charset="0"/>
              </a:rPr>
              <a:t> </a:t>
            </a:r>
            <a:r>
              <a:rPr lang="en-US" sz="2400" b="1" dirty="0" err="1">
                <a:latin typeface="Arial" pitchFamily="34" charset="0"/>
                <a:cs typeface="Arial" pitchFamily="34" charset="0"/>
              </a:rPr>
              <a:t>sản</a:t>
            </a:r>
            <a:r>
              <a:rPr lang="en-US" sz="2400" b="1" dirty="0">
                <a:latin typeface="Arial" pitchFamily="34" charset="0"/>
                <a:cs typeface="Arial" pitchFamily="34" charset="0"/>
              </a:rPr>
              <a:t> </a:t>
            </a:r>
            <a:r>
              <a:rPr lang="en-US" sz="2400" b="1" dirty="0" err="1">
                <a:latin typeface="Arial" pitchFamily="34" charset="0"/>
                <a:cs typeface="Arial" pitchFamily="34" charset="0"/>
              </a:rPr>
              <a:t>xuất</a:t>
            </a:r>
            <a:r>
              <a:rPr lang="en-US" sz="2400" b="1" dirty="0">
                <a:latin typeface="Arial" pitchFamily="34" charset="0"/>
                <a:cs typeface="Arial" pitchFamily="34" charset="0"/>
              </a:rPr>
              <a:t>, </a:t>
            </a:r>
            <a:r>
              <a:rPr lang="en-US" sz="2400" b="1" dirty="0" err="1">
                <a:latin typeface="Arial" pitchFamily="34" charset="0"/>
                <a:cs typeface="Arial" pitchFamily="34" charset="0"/>
              </a:rPr>
              <a:t>kinh</a:t>
            </a:r>
            <a:r>
              <a:rPr lang="en-US" sz="2400" b="1" dirty="0">
                <a:latin typeface="Arial" pitchFamily="34" charset="0"/>
                <a:cs typeface="Arial" pitchFamily="34" charset="0"/>
              </a:rPr>
              <a:t> </a:t>
            </a:r>
            <a:r>
              <a:rPr lang="en-US" sz="2400" b="1" dirty="0" err="1">
                <a:latin typeface="Arial" pitchFamily="34" charset="0"/>
                <a:cs typeface="Arial" pitchFamily="34" charset="0"/>
              </a:rPr>
              <a:t>doanh</a:t>
            </a:r>
            <a:r>
              <a:rPr lang="en-US" sz="2400" b="1" dirty="0">
                <a:latin typeface="Arial" pitchFamily="34" charset="0"/>
                <a:cs typeface="Arial" pitchFamily="34" charset="0"/>
              </a:rPr>
              <a:t> </a:t>
            </a:r>
            <a:r>
              <a:rPr lang="en-US" sz="2400" b="1" dirty="0" err="1">
                <a:latin typeface="Arial" pitchFamily="34" charset="0"/>
                <a:cs typeface="Arial" pitchFamily="34" charset="0"/>
              </a:rPr>
              <a:t>gỗ</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lâm</a:t>
            </a:r>
            <a:r>
              <a:rPr lang="en-US" sz="2400" b="1" dirty="0">
                <a:latin typeface="Arial" pitchFamily="34" charset="0"/>
                <a:cs typeface="Arial" pitchFamily="34" charset="0"/>
              </a:rPr>
              <a:t> </a:t>
            </a:r>
            <a:r>
              <a:rPr lang="en-US" sz="2400" b="1" dirty="0" err="1">
                <a:latin typeface="Arial" pitchFamily="34" charset="0"/>
                <a:cs typeface="Arial" pitchFamily="34" charset="0"/>
              </a:rPr>
              <a:t>sản</a:t>
            </a:r>
            <a:r>
              <a:rPr lang="en-US" sz="2400" b="1" dirty="0">
                <a:latin typeface="Arial" pitchFamily="34" charset="0"/>
                <a:cs typeface="Arial" pitchFamily="34" charset="0"/>
              </a:rPr>
              <a:t> </a:t>
            </a:r>
            <a:r>
              <a:rPr lang="en-US" sz="2400" b="1" dirty="0" err="1">
                <a:latin typeface="Arial" pitchFamily="34" charset="0"/>
                <a:cs typeface="Arial" pitchFamily="34" charset="0"/>
              </a:rPr>
              <a:t>ngoài</a:t>
            </a:r>
            <a:r>
              <a:rPr lang="en-US" sz="2400" b="1" dirty="0">
                <a:latin typeface="Arial" pitchFamily="34" charset="0"/>
                <a:cs typeface="Arial" pitchFamily="34" charset="0"/>
              </a:rPr>
              <a:t> </a:t>
            </a:r>
            <a:r>
              <a:rPr lang="en-US" sz="2400" b="1" dirty="0" err="1">
                <a:latin typeface="Arial" pitchFamily="34" charset="0"/>
                <a:cs typeface="Arial" pitchFamily="34" charset="0"/>
              </a:rPr>
              <a:t>gỗ</a:t>
            </a:r>
            <a:r>
              <a:rPr lang="en-US" sz="2400" b="1" dirty="0">
                <a:latin typeface="Arial" pitchFamily="34" charset="0"/>
                <a:cs typeface="Arial" pitchFamily="34" charset="0"/>
              </a:rPr>
              <a:t>. </a:t>
            </a:r>
            <a:r>
              <a:rPr lang="en-US" sz="2400" b="1" dirty="0" err="1">
                <a:latin typeface="Arial" pitchFamily="34" charset="0"/>
                <a:cs typeface="Arial" pitchFamily="34" charset="0"/>
              </a:rPr>
              <a:t>Ngoài</a:t>
            </a:r>
            <a:r>
              <a:rPr lang="en-US" sz="2400" b="1" dirty="0">
                <a:latin typeface="Arial" pitchFamily="34" charset="0"/>
                <a:cs typeface="Arial" pitchFamily="34" charset="0"/>
              </a:rPr>
              <a:t> </a:t>
            </a:r>
            <a:r>
              <a:rPr lang="en-US" sz="2400" b="1" dirty="0" err="1">
                <a:latin typeface="Arial" pitchFamily="34" charset="0"/>
                <a:cs typeface="Arial" pitchFamily="34" charset="0"/>
              </a:rPr>
              <a:t>ra</a:t>
            </a:r>
            <a:r>
              <a:rPr lang="en-US" sz="2400" b="1" dirty="0">
                <a:latin typeface="Arial" pitchFamily="34" charset="0"/>
                <a:cs typeface="Arial" pitchFamily="34" charset="0"/>
              </a:rPr>
              <a:t>, </a:t>
            </a:r>
            <a:r>
              <a:rPr lang="en-US" sz="2400" b="1" dirty="0" err="1">
                <a:latin typeface="Arial" pitchFamily="34" charset="0"/>
                <a:cs typeface="Arial" pitchFamily="34" charset="0"/>
              </a:rPr>
              <a:t>nó</a:t>
            </a:r>
            <a:r>
              <a:rPr lang="en-US" sz="2400" b="1" dirty="0">
                <a:latin typeface="Arial" pitchFamily="34" charset="0"/>
                <a:cs typeface="Arial" pitchFamily="34" charset="0"/>
              </a:rPr>
              <a:t> </a:t>
            </a:r>
            <a:r>
              <a:rPr lang="en-US" sz="2400" b="1" dirty="0" err="1">
                <a:latin typeface="Arial" pitchFamily="34" charset="0"/>
                <a:cs typeface="Arial" pitchFamily="34" charset="0"/>
              </a:rPr>
              <a:t>còn</a:t>
            </a:r>
            <a:r>
              <a:rPr lang="en-US" sz="2400" b="1" dirty="0">
                <a:latin typeface="Arial" pitchFamily="34" charset="0"/>
                <a:cs typeface="Arial" pitchFamily="34" charset="0"/>
              </a:rPr>
              <a:t> </a:t>
            </a:r>
            <a:r>
              <a:rPr lang="en-US" sz="2400" b="1" dirty="0" err="1">
                <a:latin typeface="Arial" pitchFamily="34" charset="0"/>
                <a:cs typeface="Arial" pitchFamily="34" charset="0"/>
              </a:rPr>
              <a:t>có</a:t>
            </a:r>
            <a:r>
              <a:rPr lang="en-US" sz="2400" b="1" dirty="0">
                <a:latin typeface="Arial" pitchFamily="34" charset="0"/>
                <a:cs typeface="Arial" pitchFamily="34" charset="0"/>
              </a:rPr>
              <a:t> </a:t>
            </a:r>
            <a:r>
              <a:rPr lang="en-US" sz="2400" b="1" dirty="0" err="1">
                <a:latin typeface="Arial" pitchFamily="34" charset="0"/>
                <a:cs typeface="Arial" pitchFamily="34" charset="0"/>
              </a:rPr>
              <a:t>vai</a:t>
            </a:r>
            <a:r>
              <a:rPr lang="en-US" sz="2400" b="1" dirty="0">
                <a:latin typeface="Arial" pitchFamily="34" charset="0"/>
                <a:cs typeface="Arial" pitchFamily="34" charset="0"/>
              </a:rPr>
              <a:t> </a:t>
            </a:r>
            <a:r>
              <a:rPr lang="en-US" sz="2400" b="1" dirty="0" err="1">
                <a:latin typeface="Arial" pitchFamily="34" charset="0"/>
                <a:cs typeface="Arial" pitchFamily="34" charset="0"/>
              </a:rPr>
              <a:t>trò</a:t>
            </a:r>
            <a:r>
              <a:rPr lang="en-US" sz="2400" b="1" dirty="0">
                <a:latin typeface="Arial" pitchFamily="34" charset="0"/>
                <a:cs typeface="Arial" pitchFamily="34" charset="0"/>
              </a:rPr>
              <a:t> </a:t>
            </a:r>
            <a:r>
              <a:rPr lang="en-US" sz="2400" b="1" dirty="0" err="1">
                <a:latin typeface="Arial" pitchFamily="34" charset="0"/>
                <a:cs typeface="Arial" pitchFamily="34" charset="0"/>
              </a:rPr>
              <a:t>phòng</a:t>
            </a:r>
            <a:r>
              <a:rPr lang="en-US" sz="2400" b="1" dirty="0">
                <a:latin typeface="Arial" pitchFamily="34" charset="0"/>
                <a:cs typeface="Arial" pitchFamily="34" charset="0"/>
              </a:rPr>
              <a:t> </a:t>
            </a:r>
            <a:r>
              <a:rPr lang="en-US" sz="2400" b="1" dirty="0" err="1">
                <a:latin typeface="Arial" pitchFamily="34" charset="0"/>
                <a:cs typeface="Arial" pitchFamily="34" charset="0"/>
              </a:rPr>
              <a:t>hộ</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góp</a:t>
            </a:r>
            <a:r>
              <a:rPr lang="en-US" sz="2400" b="1" dirty="0">
                <a:latin typeface="Arial" pitchFamily="34" charset="0"/>
                <a:cs typeface="Arial" pitchFamily="34" charset="0"/>
              </a:rPr>
              <a:t> </a:t>
            </a:r>
            <a:r>
              <a:rPr lang="en-US" sz="2400" b="1" dirty="0" err="1">
                <a:latin typeface="Arial" pitchFamily="34" charset="0"/>
                <a:cs typeface="Arial" pitchFamily="34" charset="0"/>
              </a:rPr>
              <a:t>phần</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a:t>
            </a:r>
            <a:r>
              <a:rPr lang="en-US" sz="2400" b="1" dirty="0" err="1">
                <a:latin typeface="Arial" pitchFamily="34" charset="0"/>
                <a:cs typeface="Arial" pitchFamily="34" charset="0"/>
              </a:rPr>
              <a:t>môi</a:t>
            </a:r>
            <a:r>
              <a:rPr lang="en-US" sz="2400" b="1" dirty="0">
                <a:latin typeface="Arial" pitchFamily="34" charset="0"/>
                <a:cs typeface="Arial" pitchFamily="34" charset="0"/>
              </a:rPr>
              <a:t> </a:t>
            </a:r>
            <a:r>
              <a:rPr lang="en-US" sz="2400" b="1" dirty="0" err="1">
                <a:latin typeface="Arial" pitchFamily="34" charset="0"/>
                <a:cs typeface="Arial" pitchFamily="34" charset="0"/>
              </a:rPr>
              <a:t>trườn</a:t>
            </a:r>
            <a:r>
              <a:rPr lang="en-US" sz="2400" b="1" dirty="0">
                <a:latin typeface="Arial" pitchFamily="34" charset="0"/>
                <a:cs typeface="Arial" pitchFamily="34" charset="0"/>
              </a:rPr>
              <a:t>.</a:t>
            </a:r>
          </a:p>
          <a:p>
            <a:r>
              <a:rPr lang="en-US" sz="2400" b="1" dirty="0">
                <a:latin typeface="Arial" pitchFamily="34" charset="0"/>
                <a:cs typeface="Arial" pitchFamily="34" charset="0"/>
              </a:rPr>
              <a:t>- </a:t>
            </a:r>
            <a:r>
              <a:rPr lang="en-US" sz="2400" b="1" dirty="0" err="1">
                <a:solidFill>
                  <a:srgbClr val="FF0000"/>
                </a:solidFill>
                <a:latin typeface="Arial" pitchFamily="34" charset="0"/>
                <a:cs typeface="Arial" pitchFamily="34" charset="0"/>
              </a:rPr>
              <a:t>Rừng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đặc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dụng</a:t>
            </a:r>
            <a:r>
              <a:rPr lang="en-US" sz="2400" b="1" dirty="0">
                <a:solidFill>
                  <a:srgbClr val="FF0000"/>
                </a:solidFill>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loại</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sử</a:t>
            </a:r>
            <a:r>
              <a:rPr lang="en-US" sz="2400" b="1" dirty="0">
                <a:latin typeface="Arial" pitchFamily="34" charset="0"/>
                <a:cs typeface="Arial" pitchFamily="34" charset="0"/>
              </a:rPr>
              <a:t> </a:t>
            </a:r>
            <a:r>
              <a:rPr lang="en-US" sz="2400" b="1" dirty="0" err="1">
                <a:latin typeface="Arial" pitchFamily="34" charset="0"/>
                <a:cs typeface="Arial" pitchFamily="34" charset="0"/>
              </a:rPr>
              <a:t>dụng</a:t>
            </a:r>
            <a:r>
              <a:rPr lang="en-US" sz="2400" b="1" dirty="0">
                <a:latin typeface="Arial" pitchFamily="34" charset="0"/>
                <a:cs typeface="Arial" pitchFamily="34" charset="0"/>
              </a:rPr>
              <a:t> </a:t>
            </a:r>
            <a:r>
              <a:rPr lang="en-US" sz="2400" b="1" dirty="0" err="1">
                <a:latin typeface="Arial" pitchFamily="34" charset="0"/>
                <a:cs typeface="Arial" pitchFamily="34" charset="0"/>
              </a:rPr>
              <a:t>chủ</a:t>
            </a:r>
            <a:r>
              <a:rPr lang="en-US" sz="2400" b="1" dirty="0">
                <a:latin typeface="Arial" pitchFamily="34" charset="0"/>
                <a:cs typeface="Arial" pitchFamily="34" charset="0"/>
              </a:rPr>
              <a:t> </a:t>
            </a:r>
            <a:r>
              <a:rPr lang="en-US" sz="2400" b="1" dirty="0" err="1">
                <a:latin typeface="Arial" pitchFamily="34" charset="0"/>
                <a:cs typeface="Arial" pitchFamily="34" charset="0"/>
              </a:rPr>
              <a:t>yếu</a:t>
            </a:r>
            <a:r>
              <a:rPr lang="en-US" sz="2400" b="1" dirty="0">
                <a:latin typeface="Arial" pitchFamily="34" charset="0"/>
                <a:cs typeface="Arial" pitchFamily="34" charset="0"/>
              </a:rPr>
              <a:t> </a:t>
            </a:r>
            <a:r>
              <a:rPr lang="en-US" sz="2400" b="1" dirty="0" err="1">
                <a:latin typeface="Arial" pitchFamily="34" charset="0"/>
                <a:cs typeface="Arial" pitchFamily="34" charset="0"/>
              </a:rPr>
              <a:t>để</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tồn</a:t>
            </a:r>
            <a:r>
              <a:rPr lang="en-US" sz="2400" b="1" dirty="0">
                <a:latin typeface="Arial" pitchFamily="34" charset="0"/>
                <a:cs typeface="Arial" pitchFamily="34" charset="0"/>
              </a:rPr>
              <a:t> </a:t>
            </a:r>
            <a:r>
              <a:rPr lang="en-US" sz="2400" b="1" dirty="0" err="1">
                <a:latin typeface="Arial" pitchFamily="34" charset="0"/>
                <a:cs typeface="Arial" pitchFamily="34" charset="0"/>
              </a:rPr>
              <a:t>thiên</a:t>
            </a:r>
            <a:r>
              <a:rPr lang="en-US" sz="2400" b="1" dirty="0">
                <a:latin typeface="Arial" pitchFamily="34" charset="0"/>
                <a:cs typeface="Arial" pitchFamily="34" charset="0"/>
              </a:rPr>
              <a:t> </a:t>
            </a:r>
            <a:r>
              <a:rPr lang="en-US" sz="2400" b="1" dirty="0" err="1">
                <a:latin typeface="Arial" pitchFamily="34" charset="0"/>
                <a:cs typeface="Arial" pitchFamily="34" charset="0"/>
              </a:rPr>
              <a:t>nhiên</a:t>
            </a:r>
            <a:r>
              <a:rPr lang="en-US" sz="2400" b="1" dirty="0">
                <a:latin typeface="Arial" pitchFamily="34" charset="0"/>
                <a:cs typeface="Arial" pitchFamily="34" charset="0"/>
              </a:rPr>
              <a:t>, </a:t>
            </a:r>
            <a:r>
              <a:rPr lang="en-US" sz="2400" b="1" dirty="0" err="1">
                <a:latin typeface="Arial" pitchFamily="34" charset="0"/>
                <a:cs typeface="Arial" pitchFamily="34" charset="0"/>
              </a:rPr>
              <a:t>nguồn</a:t>
            </a:r>
            <a:r>
              <a:rPr lang="en-US" sz="2400" b="1" dirty="0">
                <a:latin typeface="Arial" pitchFamily="34" charset="0"/>
                <a:cs typeface="Arial" pitchFamily="34" charset="0"/>
              </a:rPr>
              <a:t> gene </a:t>
            </a:r>
            <a:r>
              <a:rPr lang="en-US" sz="2400" b="1" dirty="0" err="1">
                <a:latin typeface="Arial" pitchFamily="34" charset="0"/>
                <a:cs typeface="Arial" pitchFamily="34" charset="0"/>
              </a:rPr>
              <a:t>sinh</a:t>
            </a:r>
            <a:r>
              <a:rPr lang="en-US" sz="2400" b="1" dirty="0">
                <a:latin typeface="Arial" pitchFamily="34" charset="0"/>
                <a:cs typeface="Arial" pitchFamily="34" charset="0"/>
              </a:rPr>
              <a:t> </a:t>
            </a:r>
            <a:r>
              <a:rPr lang="en-US" sz="2400" b="1" dirty="0" err="1">
                <a:latin typeface="Arial" pitchFamily="34" charset="0"/>
                <a:cs typeface="Arial" pitchFamily="34" charset="0"/>
              </a:rPr>
              <a:t>vật</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vệ</a:t>
            </a:r>
            <a:r>
              <a:rPr lang="en-US" sz="2400" b="1" dirty="0">
                <a:latin typeface="Arial" pitchFamily="34" charset="0"/>
                <a:cs typeface="Arial" pitchFamily="34" charset="0"/>
              </a:rPr>
              <a:t> di </a:t>
            </a:r>
            <a:r>
              <a:rPr lang="en-US" sz="2400" b="1" dirty="0" err="1">
                <a:latin typeface="Arial" pitchFamily="34" charset="0"/>
                <a:cs typeface="Arial" pitchFamily="34" charset="0"/>
              </a:rPr>
              <a:t>tích</a:t>
            </a:r>
            <a:r>
              <a:rPr lang="en-US" sz="2400" b="1" dirty="0">
                <a:latin typeface="Arial" pitchFamily="34" charset="0"/>
                <a:cs typeface="Arial" pitchFamily="34" charset="0"/>
              </a:rPr>
              <a:t> </a:t>
            </a:r>
            <a:r>
              <a:rPr lang="en-US" sz="2400" b="1" dirty="0" err="1">
                <a:latin typeface="Arial" pitchFamily="34" charset="0"/>
                <a:cs typeface="Arial" pitchFamily="34" charset="0"/>
              </a:rPr>
              <a:t>lịch</a:t>
            </a:r>
            <a:r>
              <a:rPr lang="en-US" sz="2400" b="1" dirty="0">
                <a:latin typeface="Arial" pitchFamily="34" charset="0"/>
                <a:cs typeface="Arial" pitchFamily="34" charset="0"/>
              </a:rPr>
              <a:t> </a:t>
            </a:r>
            <a:r>
              <a:rPr lang="en-US" sz="2400" b="1" dirty="0" err="1">
                <a:latin typeface="Arial" pitchFamily="34" charset="0"/>
                <a:cs typeface="Arial" pitchFamily="34" charset="0"/>
              </a:rPr>
              <a:t>sử</a:t>
            </a:r>
            <a:r>
              <a:rPr lang="en-US" sz="2400" b="1" dirty="0">
                <a:latin typeface="Arial" pitchFamily="34" charset="0"/>
                <a:cs typeface="Arial" pitchFamily="34" charset="0"/>
              </a:rPr>
              <a:t>, </a:t>
            </a:r>
            <a:r>
              <a:rPr lang="en-US" sz="2400" b="1" dirty="0" err="1">
                <a:latin typeface="Arial" pitchFamily="34" charset="0"/>
                <a:cs typeface="Arial" pitchFamily="34" charset="0"/>
              </a:rPr>
              <a:t>danh</a:t>
            </a:r>
            <a:r>
              <a:rPr lang="en-US" sz="2400" b="1" dirty="0">
                <a:latin typeface="Arial" pitchFamily="34" charset="0"/>
                <a:cs typeface="Arial" pitchFamily="34" charset="0"/>
              </a:rPr>
              <a:t> lam </a:t>
            </a:r>
            <a:r>
              <a:rPr lang="en-US" sz="2400" b="1" dirty="0" err="1">
                <a:latin typeface="Arial" pitchFamily="34" charset="0"/>
                <a:cs typeface="Arial" pitchFamily="34" charset="0"/>
              </a:rPr>
              <a:t>thắng</a:t>
            </a:r>
            <a:r>
              <a:rPr lang="en-US" sz="2400" b="1" dirty="0">
                <a:latin typeface="Arial" pitchFamily="34" charset="0"/>
                <a:cs typeface="Arial" pitchFamily="34" charset="0"/>
              </a:rPr>
              <a:t> </a:t>
            </a:r>
            <a:r>
              <a:rPr lang="en-US" sz="2400" b="1" dirty="0" err="1">
                <a:latin typeface="Arial" pitchFamily="34" charset="0"/>
                <a:cs typeface="Arial" pitchFamily="34" charset="0"/>
              </a:rPr>
              <a:t>cảnh</a:t>
            </a:r>
            <a:r>
              <a:rPr lang="en-US" sz="2400" b="1" dirty="0">
                <a:latin typeface="Arial" pitchFamily="34" charset="0"/>
                <a:cs typeface="Arial" pitchFamily="34" charset="0"/>
              </a:rPr>
              <a:t>; </a:t>
            </a:r>
            <a:r>
              <a:rPr lang="en-US" sz="2400" b="1" dirty="0" err="1">
                <a:latin typeface="Arial" pitchFamily="34" charset="0"/>
                <a:cs typeface="Arial" pitchFamily="34" charset="0"/>
              </a:rPr>
              <a:t>phục</a:t>
            </a:r>
            <a:r>
              <a:rPr lang="en-US" sz="2400" b="1" dirty="0">
                <a:latin typeface="Arial" pitchFamily="34" charset="0"/>
                <a:cs typeface="Arial" pitchFamily="34" charset="0"/>
              </a:rPr>
              <a:t> </a:t>
            </a:r>
            <a:r>
              <a:rPr lang="en-US" sz="2400" b="1" dirty="0" err="1">
                <a:latin typeface="Arial" pitchFamily="34" charset="0"/>
                <a:cs typeface="Arial" pitchFamily="34" charset="0"/>
              </a:rPr>
              <a:t>vụ</a:t>
            </a:r>
            <a:r>
              <a:rPr lang="en-US" sz="2400" b="1" dirty="0">
                <a:latin typeface="Arial" pitchFamily="34" charset="0"/>
                <a:cs typeface="Arial" pitchFamily="34" charset="0"/>
              </a:rPr>
              <a:t> </a:t>
            </a:r>
            <a:r>
              <a:rPr lang="en-US" sz="2400" b="1" dirty="0" err="1">
                <a:latin typeface="Arial" pitchFamily="34" charset="0"/>
                <a:cs typeface="Arial" pitchFamily="34" charset="0"/>
              </a:rPr>
              <a:t>nghỉ</a:t>
            </a:r>
            <a:r>
              <a:rPr lang="en-US" sz="2400" b="1" dirty="0">
                <a:latin typeface="Arial" pitchFamily="34" charset="0"/>
                <a:cs typeface="Arial" pitchFamily="34" charset="0"/>
              </a:rPr>
              <a:t> </a:t>
            </a:r>
            <a:r>
              <a:rPr lang="en-US" sz="2400" b="1" dirty="0" err="1">
                <a:latin typeface="Arial" pitchFamily="34" charset="0"/>
                <a:cs typeface="Arial" pitchFamily="34" charset="0"/>
              </a:rPr>
              <a:t>ngơi</a:t>
            </a:r>
            <a:r>
              <a:rPr lang="en-US" sz="2400" b="1" dirty="0">
                <a:latin typeface="Arial" pitchFamily="34" charset="0"/>
                <a:cs typeface="Arial" pitchFamily="34" charset="0"/>
              </a:rPr>
              <a:t>, du </a:t>
            </a:r>
            <a:r>
              <a:rPr lang="en-US" sz="2400" b="1" dirty="0" err="1">
                <a:latin typeface="Arial" pitchFamily="34" charset="0"/>
                <a:cs typeface="Arial" pitchFamily="34" charset="0"/>
              </a:rPr>
              <a:t>lịch</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nghiên</a:t>
            </a:r>
            <a:r>
              <a:rPr lang="en-US" sz="2400" b="1" dirty="0">
                <a:latin typeface="Arial" pitchFamily="34" charset="0"/>
                <a:cs typeface="Arial" pitchFamily="34" charset="0"/>
              </a:rPr>
              <a:t> </a:t>
            </a:r>
            <a:r>
              <a:rPr lang="en-US" sz="2400" b="1" dirty="0" err="1">
                <a:latin typeface="Arial" pitchFamily="34" charset="0"/>
                <a:cs typeface="Arial" pitchFamily="34" charset="0"/>
              </a:rPr>
              <a:t>cứu</a:t>
            </a:r>
            <a:r>
              <a:rPr lang="en-US" sz="2400" b="1" dirty="0">
                <a:latin typeface="Arial" pitchFamily="34" charset="0"/>
                <a:cs typeface="Arial" pitchFamily="34" charset="0"/>
              </a:rPr>
              <a:t>. </a:t>
            </a:r>
            <a:r>
              <a:rPr lang="en-US" sz="2400" b="1" dirty="0" err="1">
                <a:latin typeface="Arial" pitchFamily="34" charset="0"/>
                <a:cs typeface="Arial" pitchFamily="34" charset="0"/>
              </a:rPr>
              <a:t>Có</a:t>
            </a:r>
            <a:r>
              <a:rPr lang="en-US" sz="2400" b="1" dirty="0">
                <a:latin typeface="Arial" pitchFamily="34" charset="0"/>
                <a:cs typeface="Arial" pitchFamily="34" charset="0"/>
              </a:rPr>
              <a:t> 3 </a:t>
            </a:r>
            <a:r>
              <a:rPr lang="en-US" sz="2400" b="1" dirty="0" err="1">
                <a:latin typeface="Arial" pitchFamily="34" charset="0"/>
                <a:cs typeface="Arial" pitchFamily="34" charset="0"/>
              </a:rPr>
              <a:t>loại</a:t>
            </a:r>
            <a:r>
              <a:rPr lang="en-US" sz="2400" b="1" dirty="0">
                <a:latin typeface="Arial" pitchFamily="34" charset="0"/>
                <a:cs typeface="Arial" pitchFamily="34" charset="0"/>
              </a:rPr>
              <a:t> </a:t>
            </a:r>
            <a:r>
              <a:rPr lang="en-US" sz="2400" b="1" dirty="0" err="1">
                <a:latin typeface="Arial" pitchFamily="34" charset="0"/>
                <a:cs typeface="Arial" pitchFamily="34" charset="0"/>
              </a:rPr>
              <a:t>dạng</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đặc</a:t>
            </a:r>
            <a:r>
              <a:rPr lang="en-US" sz="2400" b="1" dirty="0">
                <a:latin typeface="Arial" pitchFamily="34" charset="0"/>
                <a:cs typeface="Arial" pitchFamily="34" charset="0"/>
              </a:rPr>
              <a:t> </a:t>
            </a:r>
            <a:r>
              <a:rPr lang="en-US" sz="2400" b="1" dirty="0" err="1">
                <a:latin typeface="Arial" pitchFamily="34" charset="0"/>
                <a:cs typeface="Arial" pitchFamily="34" charset="0"/>
              </a:rPr>
              <a:t>dụng</a:t>
            </a:r>
            <a:r>
              <a:rPr lang="en-US" sz="2400" b="1" dirty="0">
                <a:latin typeface="Arial" pitchFamily="34" charset="0"/>
                <a:cs typeface="Arial" pitchFamily="34" charset="0"/>
              </a:rPr>
              <a:t> </a:t>
            </a:r>
            <a:r>
              <a:rPr lang="en-US" sz="2400" b="1" dirty="0" err="1">
                <a:latin typeface="Arial" pitchFamily="34" charset="0"/>
                <a:cs typeface="Arial" pitchFamily="34" charset="0"/>
              </a:rPr>
              <a:t>chủ</a:t>
            </a:r>
            <a:r>
              <a:rPr lang="en-US" sz="2400" b="1" dirty="0">
                <a:latin typeface="Arial" pitchFamily="34" charset="0"/>
                <a:cs typeface="Arial" pitchFamily="34" charset="0"/>
              </a:rPr>
              <a:t> </a:t>
            </a:r>
            <a:r>
              <a:rPr lang="en-US" sz="2400" b="1" dirty="0" err="1">
                <a:latin typeface="Arial" pitchFamily="34" charset="0"/>
                <a:cs typeface="Arial" pitchFamily="34" charset="0"/>
              </a:rPr>
              <a:t>yếu</a:t>
            </a:r>
            <a:r>
              <a:rPr lang="en-US" sz="2400" b="1" dirty="0">
                <a:latin typeface="Arial" pitchFamily="34" charset="0"/>
                <a:cs typeface="Arial" pitchFamily="34" charset="0"/>
              </a:rPr>
              <a:t> </a:t>
            </a:r>
            <a:r>
              <a:rPr lang="en-US" sz="2400" b="1" dirty="0" err="1">
                <a:latin typeface="Arial" pitchFamily="34" charset="0"/>
                <a:cs typeface="Arial" pitchFamily="34" charset="0"/>
              </a:rPr>
              <a:t>là</a:t>
            </a:r>
            <a:r>
              <a:rPr lang="en-US" sz="2400" b="1" dirty="0">
                <a:latin typeface="Arial" pitchFamily="34" charset="0"/>
                <a:cs typeface="Arial" pitchFamily="34" charset="0"/>
              </a:rPr>
              <a:t> </a:t>
            </a:r>
            <a:r>
              <a:rPr lang="en-US" sz="2400" b="1" dirty="0" err="1">
                <a:latin typeface="Arial" pitchFamily="34" charset="0"/>
                <a:cs typeface="Arial" pitchFamily="34" charset="0"/>
              </a:rPr>
              <a:t>Vườn</a:t>
            </a:r>
            <a:r>
              <a:rPr lang="en-US" sz="2400" b="1" dirty="0">
                <a:latin typeface="Arial" pitchFamily="34" charset="0"/>
                <a:cs typeface="Arial" pitchFamily="34" charset="0"/>
              </a:rPr>
              <a:t> </a:t>
            </a:r>
            <a:r>
              <a:rPr lang="en-US" sz="2400" b="1" dirty="0" err="1">
                <a:latin typeface="Arial" pitchFamily="34" charset="0"/>
                <a:cs typeface="Arial" pitchFamily="34" charset="0"/>
              </a:rPr>
              <a:t>quốc</a:t>
            </a:r>
            <a:r>
              <a:rPr lang="en-US" sz="2400" b="1" dirty="0">
                <a:latin typeface="Arial" pitchFamily="34" charset="0"/>
                <a:cs typeface="Arial" pitchFamily="34" charset="0"/>
              </a:rPr>
              <a:t> </a:t>
            </a:r>
            <a:r>
              <a:rPr lang="en-US" sz="2400" b="1" dirty="0" err="1">
                <a:latin typeface="Arial" pitchFamily="34" charset="0"/>
                <a:cs typeface="Arial" pitchFamily="34" charset="0"/>
              </a:rPr>
              <a:t>gia</a:t>
            </a:r>
            <a:r>
              <a:rPr lang="en-US" sz="2400" b="1" dirty="0">
                <a:latin typeface="Arial" pitchFamily="34" charset="0"/>
                <a:cs typeface="Arial" pitchFamily="34" charset="0"/>
              </a:rPr>
              <a:t>; </a:t>
            </a:r>
            <a:r>
              <a:rPr lang="en-US" sz="2400" b="1" dirty="0" err="1">
                <a:latin typeface="Arial" pitchFamily="34" charset="0"/>
                <a:cs typeface="Arial" pitchFamily="34" charset="0"/>
              </a:rPr>
              <a:t>khu</a:t>
            </a:r>
            <a:r>
              <a:rPr lang="en-US" sz="2400" b="1" dirty="0">
                <a:latin typeface="Arial" pitchFamily="34" charset="0"/>
                <a:cs typeface="Arial" pitchFamily="34" charset="0"/>
              </a:rPr>
              <a:t> </a:t>
            </a:r>
            <a:r>
              <a:rPr lang="en-US" sz="2400" b="1" dirty="0" err="1">
                <a:latin typeface="Arial" pitchFamily="34" charset="0"/>
                <a:cs typeface="Arial" pitchFamily="34" charset="0"/>
              </a:rPr>
              <a:t>bảo</a:t>
            </a:r>
            <a:r>
              <a:rPr lang="en-US" sz="2400" b="1" dirty="0">
                <a:latin typeface="Arial" pitchFamily="34" charset="0"/>
                <a:cs typeface="Arial" pitchFamily="34" charset="0"/>
              </a:rPr>
              <a:t> </a:t>
            </a:r>
            <a:r>
              <a:rPr lang="en-US" sz="2400" b="1" dirty="0" err="1">
                <a:latin typeface="Arial" pitchFamily="34" charset="0"/>
                <a:cs typeface="Arial" pitchFamily="34" charset="0"/>
              </a:rPr>
              <a:t>tồn</a:t>
            </a:r>
            <a:r>
              <a:rPr lang="en-US" sz="2400" b="1" dirty="0">
                <a:latin typeface="Arial" pitchFamily="34" charset="0"/>
                <a:cs typeface="Arial" pitchFamily="34" charset="0"/>
              </a:rPr>
              <a:t> </a:t>
            </a:r>
            <a:r>
              <a:rPr lang="en-US" sz="2400" b="1" dirty="0" err="1">
                <a:latin typeface="Arial" pitchFamily="34" charset="0"/>
                <a:cs typeface="Arial" pitchFamily="34" charset="0"/>
              </a:rPr>
              <a:t>thiên</a:t>
            </a:r>
            <a:r>
              <a:rPr lang="en-US" sz="2400" b="1" dirty="0">
                <a:latin typeface="Arial" pitchFamily="34" charset="0"/>
                <a:cs typeface="Arial" pitchFamily="34" charset="0"/>
              </a:rPr>
              <a:t> </a:t>
            </a:r>
            <a:r>
              <a:rPr lang="en-US" sz="2400" b="1" dirty="0" err="1">
                <a:latin typeface="Arial" pitchFamily="34" charset="0"/>
                <a:cs typeface="Arial" pitchFamily="34" charset="0"/>
              </a:rPr>
              <a:t>nhiên</a:t>
            </a:r>
            <a:r>
              <a:rPr lang="en-US" sz="2400" b="1" dirty="0">
                <a:latin typeface="Arial" pitchFamily="34" charset="0"/>
                <a:cs typeface="Arial" pitchFamily="34" charset="0"/>
              </a:rPr>
              <a:t>; </a:t>
            </a:r>
            <a:r>
              <a:rPr lang="en-US" sz="2400" b="1" dirty="0" err="1">
                <a:latin typeface="Arial" pitchFamily="34" charset="0"/>
                <a:cs typeface="Arial" pitchFamily="34" charset="0"/>
              </a:rPr>
              <a:t>rừng</a:t>
            </a:r>
            <a:r>
              <a:rPr lang="en-US" sz="2400" b="1" dirty="0">
                <a:latin typeface="Arial" pitchFamily="34" charset="0"/>
                <a:cs typeface="Arial" pitchFamily="34" charset="0"/>
              </a:rPr>
              <a:t> </a:t>
            </a:r>
            <a:r>
              <a:rPr lang="en-US" sz="2400" b="1" dirty="0" err="1">
                <a:latin typeface="Arial" pitchFamily="34" charset="0"/>
                <a:cs typeface="Arial" pitchFamily="34" charset="0"/>
              </a:rPr>
              <a:t>văn</a:t>
            </a:r>
            <a:r>
              <a:rPr lang="en-US" sz="2400" b="1" dirty="0">
                <a:latin typeface="Arial" pitchFamily="34" charset="0"/>
                <a:cs typeface="Arial" pitchFamily="34" charset="0"/>
              </a:rPr>
              <a:t> </a:t>
            </a:r>
            <a:r>
              <a:rPr lang="en-US" sz="2400" b="1" dirty="0" err="1">
                <a:latin typeface="Arial" pitchFamily="34" charset="0"/>
                <a:cs typeface="Arial" pitchFamily="34" charset="0"/>
              </a:rPr>
              <a:t>hóa</a:t>
            </a:r>
            <a:r>
              <a:rPr lang="en-US" sz="2400" b="1" dirty="0">
                <a:latin typeface="Arial" pitchFamily="34" charset="0"/>
                <a:cs typeface="Arial" pitchFamily="34" charset="0"/>
              </a:rPr>
              <a:t> </a:t>
            </a:r>
            <a:r>
              <a:rPr lang="en-US" sz="2400" b="1" dirty="0" err="1">
                <a:latin typeface="Arial" pitchFamily="34" charset="0"/>
                <a:cs typeface="Arial" pitchFamily="34" charset="0"/>
              </a:rPr>
              <a:t>Lịch</a:t>
            </a:r>
            <a:r>
              <a:rPr lang="en-US" sz="2400" b="1" dirty="0">
                <a:latin typeface="Arial" pitchFamily="34" charset="0"/>
                <a:cs typeface="Arial" pitchFamily="34" charset="0"/>
              </a:rPr>
              <a:t> </a:t>
            </a:r>
            <a:r>
              <a:rPr lang="en-US" sz="2400" b="1" dirty="0" err="1">
                <a:latin typeface="Arial" pitchFamily="34" charset="0"/>
                <a:cs typeface="Arial" pitchFamily="34" charset="0"/>
              </a:rPr>
              <a:t>Sử</a:t>
            </a:r>
            <a:endParaRPr lang="vi-VN" b="1" dirty="0">
              <a:latin typeface="Arial" pitchFamily="34" charset="0"/>
              <a:cs typeface="Arial" pitchFamily="34" charset="0"/>
            </a:endParaRPr>
          </a:p>
        </p:txBody>
      </p:sp>
    </p:spTree>
    <p:extLst>
      <p:ext uri="{BB962C8B-B14F-4D97-AF65-F5344CB8AC3E}">
        <p14:creationId xmlns:p14="http://schemas.microsoft.com/office/powerpoint/2010/main" val="253373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1085</Words>
  <Application>Microsoft Office PowerPoint</Application>
  <PresentationFormat>On-screen Show (4:3)</PresentationFormat>
  <Paragraphs>133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VẬN DỤNG</vt:lpstr>
      <vt:lpstr>TRẮC NGHIỆM</vt:lpstr>
      <vt:lpstr>PowerPoint Presentation</vt:lpstr>
      <vt:lpstr>HƯỚNG DẪN VỀ NHÀ</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HHC</cp:lastModifiedBy>
  <cp:revision>19</cp:revision>
  <dcterms:created xsi:type="dcterms:W3CDTF">2022-07-15T07:39:46Z</dcterms:created>
  <dcterms:modified xsi:type="dcterms:W3CDTF">2022-09-02T08:46:05Z</dcterms:modified>
</cp:coreProperties>
</file>