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0" r:id="rId5"/>
    <p:sldId id="259" r:id="rId6"/>
    <p:sldId id="261" r:id="rId7"/>
    <p:sldId id="262" r:id="rId8"/>
    <p:sldId id="264" r:id="rId9"/>
    <p:sldId id="265" r:id="rId10"/>
    <p:sldId id="266" r:id="rId11"/>
    <p:sldId id="267" r:id="rId12"/>
    <p:sldId id="268" r:id="rId13"/>
    <p:sldId id="274" r:id="rId14"/>
    <p:sldId id="275" r:id="rId15"/>
    <p:sldId id="273" r:id="rId16"/>
    <p:sldId id="1311" r:id="rId17"/>
    <p:sldId id="1312" r:id="rId18"/>
    <p:sldId id="1308" r:id="rId19"/>
    <p:sldId id="1313" r:id="rId20"/>
    <p:sldId id="1315" r:id="rId21"/>
    <p:sldId id="1316" r:id="rId22"/>
    <p:sldId id="278" r:id="rId23"/>
    <p:sldId id="283" r:id="rId24"/>
    <p:sldId id="1326" r:id="rId25"/>
    <p:sldId id="1327" r:id="rId26"/>
    <p:sldId id="285" r:id="rId27"/>
    <p:sldId id="286" r:id="rId28"/>
    <p:sldId id="1319" r:id="rId29"/>
    <p:sldId id="1321" r:id="rId30"/>
    <p:sldId id="289" r:id="rId31"/>
    <p:sldId id="1322" r:id="rId32"/>
    <p:sldId id="1323" r:id="rId33"/>
    <p:sldId id="1328" r:id="rId34"/>
    <p:sldId id="292" r:id="rId35"/>
    <p:sldId id="1329" r:id="rId36"/>
    <p:sldId id="271" r:id="rId37"/>
    <p:sldId id="279" r:id="rId38"/>
    <p:sldId id="1310" r:id="rId39"/>
    <p:sldId id="272" r:id="rId40"/>
    <p:sldId id="293" r:id="rId41"/>
    <p:sldId id="294" r:id="rId42"/>
    <p:sldId id="297" r:id="rId43"/>
    <p:sldId id="299" r:id="rId44"/>
    <p:sldId id="298" r:id="rId45"/>
    <p:sldId id="300" r:id="rId46"/>
    <p:sldId id="301" r:id="rId47"/>
    <p:sldId id="305" r:id="rId48"/>
    <p:sldId id="1292" r:id="rId49"/>
    <p:sldId id="1293" r:id="rId50"/>
    <p:sldId id="1300" r:id="rId51"/>
    <p:sldId id="1301" r:id="rId52"/>
    <p:sldId id="1302" r:id="rId53"/>
    <p:sldId id="1303" r:id="rId54"/>
    <p:sldId id="1304" r:id="rId55"/>
    <p:sldId id="1305" r:id="rId56"/>
    <p:sldId id="303" r:id="rId57"/>
    <p:sldId id="304" r:id="rId58"/>
    <p:sldId id="269" r:id="rId59"/>
    <p:sldId id="1309" r:id="rId60"/>
    <p:sldId id="270" r:id="rId61"/>
    <p:sldId id="30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58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512F-E894-12A9-7ED6-5A79B44E3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CEE537-6CF8-C3C9-EE53-B0375735B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CABD8A-0150-E8B8-BD38-51196A1292F8}"/>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5" name="Footer Placeholder 4">
            <a:extLst>
              <a:ext uri="{FF2B5EF4-FFF2-40B4-BE49-F238E27FC236}">
                <a16:creationId xmlns:a16="http://schemas.microsoft.com/office/drawing/2014/main" id="{A6F0A8C2-3FB6-485A-74FE-378ADB8BB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3FE2B-53FD-B4BC-0331-794D6DE29975}"/>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426078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4E4E-878D-40CD-62C5-A678137A20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A3D46-90C1-6C64-47AC-AC151D879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59D3-56EE-A513-8EA8-790FBB02072B}"/>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5" name="Footer Placeholder 4">
            <a:extLst>
              <a:ext uri="{FF2B5EF4-FFF2-40B4-BE49-F238E27FC236}">
                <a16:creationId xmlns:a16="http://schemas.microsoft.com/office/drawing/2014/main" id="{B2FE52E9-34FE-0076-B365-E3786122A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19187-7F6F-EA17-51B9-35D92E33DFDE}"/>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9596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0B8B1-2A25-D44E-8ED9-208618467A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C3544-A80F-89FF-3177-A2A71A472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F939B-EF2D-1B35-73B3-255377C6C945}"/>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5" name="Footer Placeholder 4">
            <a:extLst>
              <a:ext uri="{FF2B5EF4-FFF2-40B4-BE49-F238E27FC236}">
                <a16:creationId xmlns:a16="http://schemas.microsoft.com/office/drawing/2014/main" id="{E2D0028A-37E0-96DD-8759-27B65C61F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DFC9E-7FAF-97AE-8790-F878C68A433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57046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80"/>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0675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70462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5"/>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8"/>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83496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57517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6551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4589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6871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8077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0A2B-7921-70E4-A189-166E629CA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41C4B-0F3A-C629-2F8E-1B0660ABE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1829F-2A3B-AAD6-9733-092A01AC5678}"/>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5" name="Footer Placeholder 4">
            <a:extLst>
              <a:ext uri="{FF2B5EF4-FFF2-40B4-BE49-F238E27FC236}">
                <a16:creationId xmlns:a16="http://schemas.microsoft.com/office/drawing/2014/main" id="{8A64D7DD-4341-FBBC-CBDB-2EBAFA484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D776C-F80E-77DB-2EFE-3B51DB2DE0A4}"/>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729175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9"/>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53244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94556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29/6/2022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2953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5019-C633-40F1-5615-FB006FBAB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ED3AD-A075-6D76-C51C-2EF3A6B1E6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CF5DB-5384-24BC-538A-0D4BF5C696E6}"/>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5" name="Footer Placeholder 4">
            <a:extLst>
              <a:ext uri="{FF2B5EF4-FFF2-40B4-BE49-F238E27FC236}">
                <a16:creationId xmlns:a16="http://schemas.microsoft.com/office/drawing/2014/main" id="{151C1A1B-56CC-E5C4-A318-E90DD26DC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8EF82-5FBB-C16B-555F-CC957C5810A9}"/>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2317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5EC3-CF86-8510-D57C-91F068B85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BA915-332F-C6E9-9291-7E576E335E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19594-1EEA-21C1-A83D-2A483F5A41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34023-DADF-8FEE-4EFA-E7B40B27BD3F}"/>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6" name="Footer Placeholder 5">
            <a:extLst>
              <a:ext uri="{FF2B5EF4-FFF2-40B4-BE49-F238E27FC236}">
                <a16:creationId xmlns:a16="http://schemas.microsoft.com/office/drawing/2014/main" id="{92577418-6170-6A07-B248-CD5F4DB17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06456-C5F6-2646-401D-9B623E8C9EE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17823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AD0E-B562-A654-225D-1FF2DB6577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0CA128-897F-4DBD-E10D-C74463347B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104D6-136C-71D6-8274-B1E8018A5E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81222-B393-97F1-07B8-401A28D88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862C19-7C14-D232-A655-223981075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C86248-A0B9-17FD-B3D8-24C3901B34B5}"/>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8" name="Footer Placeholder 7">
            <a:extLst>
              <a:ext uri="{FF2B5EF4-FFF2-40B4-BE49-F238E27FC236}">
                <a16:creationId xmlns:a16="http://schemas.microsoft.com/office/drawing/2014/main" id="{71D9E704-DD13-2AD4-6B1D-7184A1997F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AA9B1-5395-77AE-CD5F-842F08751BE3}"/>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6597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776C-FEB1-D9AC-FA41-71706B7D29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585F1B-5534-27BC-E4DE-A8DC14F2B6B7}"/>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4" name="Footer Placeholder 3">
            <a:extLst>
              <a:ext uri="{FF2B5EF4-FFF2-40B4-BE49-F238E27FC236}">
                <a16:creationId xmlns:a16="http://schemas.microsoft.com/office/drawing/2014/main" id="{15B9A95C-C436-BBB1-55B2-2B4E17194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49A28-6EA4-7F1D-63AB-9A21DF759BB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30284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83287B-6246-2BA6-CA92-74D27412AB7A}"/>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3" name="Footer Placeholder 2">
            <a:extLst>
              <a:ext uri="{FF2B5EF4-FFF2-40B4-BE49-F238E27FC236}">
                <a16:creationId xmlns:a16="http://schemas.microsoft.com/office/drawing/2014/main" id="{55929F06-5EB6-9608-610E-2EC18C5D7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ECF65F-5EF8-4D35-C35E-CDEDEAC47753}"/>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60398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4F89-D438-A126-4A9A-D0E901B33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05994-90D7-9F11-4991-1A2F1511C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22241-8B7C-F77E-C903-F5F548453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EFE4F-697C-8032-8162-67C0E7ABAAA0}"/>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6" name="Footer Placeholder 5">
            <a:extLst>
              <a:ext uri="{FF2B5EF4-FFF2-40B4-BE49-F238E27FC236}">
                <a16:creationId xmlns:a16="http://schemas.microsoft.com/office/drawing/2014/main" id="{B8023A9E-E52C-4B27-B132-02C5FB3E1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49AAA-B646-F237-0A51-94875E6B557B}"/>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142624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003B-2460-E7FF-7E3A-1D391057C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3BA78-0BE2-0989-FC0D-8E18AD1F9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1CCF93-0C0F-4E83-AACE-B2EEB2BBF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DC1AE2-9D63-D87A-0E8E-D4E852C69141}"/>
              </a:ext>
            </a:extLst>
          </p:cNvPr>
          <p:cNvSpPr>
            <a:spLocks noGrp="1"/>
          </p:cNvSpPr>
          <p:nvPr>
            <p:ph type="dt" sz="half" idx="10"/>
          </p:nvPr>
        </p:nvSpPr>
        <p:spPr/>
        <p:txBody>
          <a:bodyPr/>
          <a:lstStyle/>
          <a:p>
            <a:fld id="{71DFA42E-97A1-43B8-8C77-70B94B7FCF45}" type="datetimeFigureOut">
              <a:rPr lang="en-US" smtClean="0"/>
              <a:t>29/6/2022</a:t>
            </a:fld>
            <a:endParaRPr lang="en-US"/>
          </a:p>
        </p:txBody>
      </p:sp>
      <p:sp>
        <p:nvSpPr>
          <p:cNvPr id="6" name="Footer Placeholder 5">
            <a:extLst>
              <a:ext uri="{FF2B5EF4-FFF2-40B4-BE49-F238E27FC236}">
                <a16:creationId xmlns:a16="http://schemas.microsoft.com/office/drawing/2014/main" id="{6D29833A-1A5D-91A0-8E27-9D4DE0ADE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B1B1F-14E6-0BE8-7457-F659F1CF06B9}"/>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7878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E60AE-8703-014A-389C-D141E2FE7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3FCC43-5752-6A5F-4825-5183518D8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FA4CE-540F-2571-266F-B82D01FB8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FA42E-97A1-43B8-8C77-70B94B7FCF45}" type="datetimeFigureOut">
              <a:rPr lang="en-US" smtClean="0"/>
              <a:t>29/6/2022</a:t>
            </a:fld>
            <a:endParaRPr lang="en-US"/>
          </a:p>
        </p:txBody>
      </p:sp>
      <p:sp>
        <p:nvSpPr>
          <p:cNvPr id="5" name="Footer Placeholder 4">
            <a:extLst>
              <a:ext uri="{FF2B5EF4-FFF2-40B4-BE49-F238E27FC236}">
                <a16:creationId xmlns:a16="http://schemas.microsoft.com/office/drawing/2014/main" id="{5158A933-C0C1-8B56-6A39-E5B602D3FC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C6D52F-5F87-B0EB-66B3-A9B1F0379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D00AB-5929-406A-8CF4-BF7405619119}" type="slidenum">
              <a:rPr lang="en-US" smtClean="0"/>
              <a:t>‹#›</a:t>
            </a:fld>
            <a:endParaRPr lang="en-US"/>
          </a:p>
        </p:txBody>
      </p:sp>
    </p:spTree>
    <p:extLst>
      <p:ext uri="{BB962C8B-B14F-4D97-AF65-F5344CB8AC3E}">
        <p14:creationId xmlns:p14="http://schemas.microsoft.com/office/powerpoint/2010/main" val="39163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5"/>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77"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77" eaLnBrk="0" fontAlgn="base" hangingPunct="0">
                <a:spcBef>
                  <a:spcPct val="0"/>
                </a:spcBef>
                <a:spcAft>
                  <a:spcPct val="0"/>
                </a:spcAft>
                <a:defRPr/>
              </a:pPr>
              <a:t>29/6/2022</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5"/>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77"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5"/>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77"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77"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531180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54.xml"/><Relationship Id="rId3" Type="http://schemas.openxmlformats.org/officeDocument/2006/relationships/slideLayout" Target="../slideLayouts/slideLayout12.xml"/><Relationship Id="rId7" Type="http://schemas.openxmlformats.org/officeDocument/2006/relationships/slide" Target="slide53.xml"/><Relationship Id="rId12" Type="http://schemas.openxmlformats.org/officeDocument/2006/relationships/image" Target="../media/image3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52.xml"/><Relationship Id="rId11" Type="http://schemas.openxmlformats.org/officeDocument/2006/relationships/slide" Target="slide55.xml"/><Relationship Id="rId5" Type="http://schemas.openxmlformats.org/officeDocument/2006/relationships/slide" Target="slide49.xml"/><Relationship Id="rId10" Type="http://schemas.openxmlformats.org/officeDocument/2006/relationships/image" Target="../media/image35.gif"/><Relationship Id="rId4" Type="http://schemas.openxmlformats.org/officeDocument/2006/relationships/slide" Target="slide48.xml"/><Relationship Id="rId9" Type="http://schemas.openxmlformats.org/officeDocument/2006/relationships/slide" Target="slide5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47.xml"/><Relationship Id="rId5" Type="http://schemas.openxmlformats.org/officeDocument/2006/relationships/image" Target="../media/image39.gif"/><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47.xml"/><Relationship Id="rId5" Type="http://schemas.openxmlformats.org/officeDocument/2006/relationships/image" Target="../media/image39.gif"/><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9.wdp"/></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1900114" y="351993"/>
            <a:ext cx="9335523" cy="2862322"/>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CHÀO MỪNG QUÝ THẦY CÔ GIÁO VÀ CÁC EM HỌC SINH</a:t>
            </a:r>
          </a:p>
        </p:txBody>
      </p:sp>
      <p:sp>
        <p:nvSpPr>
          <p:cNvPr id="20" name="TextBox 19">
            <a:extLst>
              <a:ext uri="{FF2B5EF4-FFF2-40B4-BE49-F238E27FC236}">
                <a16:creationId xmlns:a16="http://schemas.microsoft.com/office/drawing/2014/main" id="{59A03783-0AA5-9FE5-CFC1-DFC7C603A6F1}"/>
              </a:ext>
            </a:extLst>
          </p:cNvPr>
          <p:cNvSpPr txBox="1"/>
          <p:nvPr/>
        </p:nvSpPr>
        <p:spPr>
          <a:xfrm>
            <a:off x="2938057" y="4381181"/>
            <a:ext cx="7963949"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Giáo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viên</a:t>
            </a:r>
            <a:r>
              <a:rPr lang="en-US" sz="6000" b="1" dirty="0">
                <a:latin typeface="Times New Roman" panose="02020603050405020304" pitchFamily="18" charset="0"/>
                <a:cs typeface="Times New Roman" panose="02020603050405020304" pitchFamily="18" charset="0"/>
              </a:rPr>
              <a:t>:……………</a:t>
            </a: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0" name="TextBox 29">
            <a:extLst>
              <a:ext uri="{FF2B5EF4-FFF2-40B4-BE49-F238E27FC236}">
                <a16:creationId xmlns:a16="http://schemas.microsoft.com/office/drawing/2014/main" id="{96B89FAD-3D22-F00A-2657-B8B501FE772B}"/>
              </a:ext>
            </a:extLst>
          </p:cNvPr>
          <p:cNvSpPr txBox="1"/>
          <p:nvPr/>
        </p:nvSpPr>
        <p:spPr>
          <a:xfrm>
            <a:off x="1686907" y="3214315"/>
            <a:ext cx="9713790"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Lớp</a:t>
            </a:r>
            <a:r>
              <a:rPr lang="en-US" sz="6000" b="1" dirty="0">
                <a:latin typeface="Times New Roman" panose="02020603050405020304" pitchFamily="18" charset="0"/>
                <a:cs typeface="Times New Roman" panose="02020603050405020304" pitchFamily="18" charset="0"/>
              </a:rPr>
              <a:t>: 7A…..</a:t>
            </a:r>
          </a:p>
        </p:txBody>
      </p:sp>
    </p:spTree>
    <p:extLst>
      <p:ext uri="{BB962C8B-B14F-4D97-AF65-F5344CB8AC3E}">
        <p14:creationId xmlns:p14="http://schemas.microsoft.com/office/powerpoint/2010/main" val="45595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dirty="0">
                <a:solidFill>
                  <a:srgbClr val="000000"/>
                </a:solidFill>
                <a:latin typeface="Times New Roman" panose="02020603050405020304" pitchFamily="18" charset="0"/>
                <a:ea typeface="SimSun" panose="02010600030101010101" pitchFamily="2" charset="-122"/>
              </a:rPr>
              <a:t>Ngân hà rộng chẳng có đò</a:t>
            </a:r>
          </a:p>
          <a:p>
            <a:pPr algn="ctr"/>
            <a:r>
              <a:rPr lang="vi-VN" sz="3200" b="1" i="1" kern="100" dirty="0">
                <a:solidFill>
                  <a:srgbClr val="000000"/>
                </a:solidFill>
                <a:latin typeface="Times New Roman" panose="02020603050405020304" pitchFamily="18" charset="0"/>
                <a:ea typeface="SimSun" panose="02010600030101010101" pitchFamily="2" charset="-122"/>
              </a:rPr>
              <a:t>Muốn sang sông được phải nhờ đến ai – Là gì?</a:t>
            </a:r>
          </a:p>
        </p:txBody>
      </p:sp>
      <p:sp>
        <p:nvSpPr>
          <p:cNvPr id="11" name="TextBox 10">
            <a:extLst>
              <a:ext uri="{FF2B5EF4-FFF2-40B4-BE49-F238E27FC236}">
                <a16:creationId xmlns:a16="http://schemas.microsoft.com/office/drawing/2014/main" id="{1B8318F1-9F82-481A-8647-4875BB545E85}"/>
              </a:ext>
            </a:extLst>
          </p:cNvPr>
          <p:cNvSpPr txBox="1"/>
          <p:nvPr/>
        </p:nvSpPr>
        <p:spPr>
          <a:xfrm>
            <a:off x="2931458"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Vượt</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AF652EF-005D-2B30-2B79-3FE22AA7C6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192370" y="3220571"/>
            <a:ext cx="3429000" cy="3429000"/>
          </a:xfrm>
          <a:prstGeom prst="rect">
            <a:avLst/>
          </a:prstGeom>
        </p:spPr>
      </p:pic>
    </p:spTree>
    <p:extLst>
      <p:ext uri="{BB962C8B-B14F-4D97-AF65-F5344CB8AC3E}">
        <p14:creationId xmlns:p14="http://schemas.microsoft.com/office/powerpoint/2010/main" val="12045701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2065174" y="1445933"/>
            <a:ext cx="9335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NGÀN SAO LÀM VIỆC</a:t>
            </a:r>
          </a:p>
        </p:txBody>
      </p:sp>
      <p:sp>
        <p:nvSpPr>
          <p:cNvPr id="20" name="TextBox 19">
            <a:extLst>
              <a:ext uri="{FF2B5EF4-FFF2-40B4-BE49-F238E27FC236}">
                <a16:creationId xmlns:a16="http://schemas.microsoft.com/office/drawing/2014/main" id="{59A03783-0AA5-9FE5-CFC1-DFC7C603A6F1}"/>
              </a:ext>
            </a:extLst>
          </p:cNvPr>
          <p:cNvSpPr txBox="1"/>
          <p:nvPr/>
        </p:nvSpPr>
        <p:spPr>
          <a:xfrm>
            <a:off x="2812684" y="362657"/>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8,9</a:t>
            </a: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0" name="TextBox 29">
            <a:extLst>
              <a:ext uri="{FF2B5EF4-FFF2-40B4-BE49-F238E27FC236}">
                <a16:creationId xmlns:a16="http://schemas.microsoft.com/office/drawing/2014/main" id="{96B89FAD-3D22-F00A-2657-B8B501FE772B}"/>
              </a:ext>
            </a:extLst>
          </p:cNvPr>
          <p:cNvSpPr txBox="1"/>
          <p:nvPr/>
        </p:nvSpPr>
        <p:spPr>
          <a:xfrm>
            <a:off x="1843455" y="2620849"/>
            <a:ext cx="97137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65B480FF-FBCC-0AB3-0E21-8A18564FA370}"/>
              </a:ext>
            </a:extLst>
          </p:cNvPr>
          <p:cNvSpPr txBox="1"/>
          <p:nvPr/>
        </p:nvSpPr>
        <p:spPr>
          <a:xfrm>
            <a:off x="2585901" y="4244684"/>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3054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160041"/>
            <a:ext cx="933552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THỨC</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0467573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346651" y="1629868"/>
            <a:ext cx="81803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523867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222376" y="2540470"/>
            <a:ext cx="5035239" cy="707886"/>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Chú</a:t>
            </a:r>
            <a:r>
              <a:rPr lang="en-US" sz="4000" b="1" i="1" kern="100" dirty="0">
                <a:solidFill>
                  <a:srgbClr val="000000"/>
                </a:solidFill>
                <a:latin typeface="Times New Roman" panose="02020603050405020304" pitchFamily="18" charset="0"/>
                <a:ea typeface="SimSun" panose="02010600030101010101" pitchFamily="2" charset="-122"/>
              </a:rPr>
              <a:t> ý </a:t>
            </a:r>
            <a:r>
              <a:rPr lang="en-US" sz="4000" b="1" i="1" kern="100" dirty="0" err="1">
                <a:solidFill>
                  <a:srgbClr val="000000"/>
                </a:solidFill>
                <a:latin typeface="Times New Roman" panose="02020603050405020304" pitchFamily="18" charset="0"/>
                <a:ea typeface="SimSun" panose="02010600030101010101" pitchFamily="2" charset="-122"/>
              </a:rPr>
              <a:t>đọc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diễn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cảm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7682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99D86DCC-63BA-6CFD-735C-7A876646DA79}"/>
              </a:ext>
            </a:extLst>
          </p:cNvPr>
          <p:cNvSpPr txBox="1"/>
          <p:nvPr/>
        </p:nvSpPr>
        <p:spPr>
          <a:xfrm>
            <a:off x="7214494" y="1932973"/>
            <a:ext cx="4253257"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24665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3516" y="19715"/>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1209373" y="247300"/>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CA12024-7F08-BC2A-9C96-FD0CA5AE3780}"/>
              </a:ext>
            </a:extLst>
          </p:cNvPr>
          <p:cNvSpPr txBox="1"/>
          <p:nvPr/>
        </p:nvSpPr>
        <p:spPr>
          <a:xfrm>
            <a:off x="2862783" y="1220441"/>
            <a:ext cx="4209135" cy="440120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đuốc đèn soi cá</a:t>
            </a:r>
            <a:endPar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1F6527A2-7DAA-9C97-4055-6CF47CEC1582}"/>
              </a:ext>
            </a:extLst>
          </p:cNvPr>
          <p:cNvSpPr txBox="1"/>
          <p:nvPr/>
        </p:nvSpPr>
        <p:spPr>
          <a:xfrm>
            <a:off x="7168003" y="1600449"/>
            <a:ext cx="4322427" cy="267765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8CD2369D-2756-8D19-EBDC-A56E578B6C78}"/>
              </a:ext>
            </a:extLst>
          </p:cNvPr>
          <p:cNvSpPr txBox="1"/>
          <p:nvPr/>
        </p:nvSpPr>
        <p:spPr>
          <a:xfrm>
            <a:off x="7604231" y="5046479"/>
            <a:ext cx="2882008" cy="58477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64D"/>
                </a:solidFill>
                <a:effectLst/>
                <a:uLnTx/>
                <a:uFillTx/>
                <a:latin typeface="Times New Roman" panose="02020603050405020304" pitchFamily="18" charset="0"/>
                <a:ea typeface="+mn-ea"/>
                <a:cs typeface="Times New Roman" panose="02020603050405020304" pitchFamily="18" charset="0"/>
              </a:rPr>
              <a:t>Võ</a:t>
            </a:r>
            <a:r>
              <a:rPr kumimoji="0" lang="en-US" sz="32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64D"/>
                </a:solidFill>
                <a:effectLst/>
                <a:uLnTx/>
                <a:uFillTx/>
                <a:latin typeface="Times New Roman" panose="02020603050405020304" pitchFamily="18" charset="0"/>
                <a:ea typeface="+mn-ea"/>
                <a:cs typeface="Times New Roman" panose="02020603050405020304" pitchFamily="18" charset="0"/>
              </a:rPr>
              <a:t>Quảng</a:t>
            </a:r>
            <a:endParaRPr kumimoji="0" lang="vi-VN" sz="32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83291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276165" y="2943881"/>
            <a:ext cx="503523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Trình</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bày</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thông</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tin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về</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tác</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giả</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tác</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phẩm</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5430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3925385-899E-1602-4F50-E1440334D7E8}"/>
              </a:ext>
            </a:extLst>
          </p:cNvPr>
          <p:cNvPicPr>
            <a:picLocks noChangeAspect="1"/>
          </p:cNvPicPr>
          <p:nvPr/>
        </p:nvPicPr>
        <p:blipFill>
          <a:blip r:embed="rId3"/>
          <a:stretch>
            <a:fillRect/>
          </a:stretch>
        </p:blipFill>
        <p:spPr>
          <a:xfrm>
            <a:off x="0" y="-297"/>
            <a:ext cx="12192000" cy="6858297"/>
          </a:xfrm>
          <a:prstGeom prst="rect">
            <a:avLst/>
          </a:prstGeom>
        </p:spPr>
      </p:pic>
    </p:spTree>
    <p:extLst>
      <p:ext uri="{BB962C8B-B14F-4D97-AF65-F5344CB8AC3E}">
        <p14:creationId xmlns:p14="http://schemas.microsoft.com/office/powerpoint/2010/main" val="284789989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3880779" y="1379826"/>
            <a:ext cx="5531670"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3959695" y="1500342"/>
            <a:ext cx="53688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1920- 2007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0AA0F98-CDA0-8DA8-94D7-1BDB8D1969F9}"/>
              </a:ext>
            </a:extLst>
          </p:cNvPr>
          <p:cNvSpPr txBox="1"/>
          <p:nvPr/>
        </p:nvSpPr>
        <p:spPr>
          <a:xfrm>
            <a:off x="3729352" y="2887154"/>
            <a:ext cx="5829548"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3806149" y="3016608"/>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Sáng tác thơ, truyện, viết kịch bản phim...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9D9A683-6EB8-349A-FF11-79C0FA84E1D1}"/>
              </a:ext>
            </a:extLst>
          </p:cNvPr>
          <p:cNvPicPr>
            <a:picLocks noChangeAspect="1"/>
          </p:cNvPicPr>
          <p:nvPr/>
        </p:nvPicPr>
        <p:blipFill>
          <a:blip r:embed="rId5"/>
          <a:stretch>
            <a:fillRect/>
          </a:stretch>
        </p:blipFill>
        <p:spPr>
          <a:xfrm>
            <a:off x="398451" y="658438"/>
            <a:ext cx="3358556" cy="4366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a:extLst>
              <a:ext uri="{FF2B5EF4-FFF2-40B4-BE49-F238E27FC236}">
                <a16:creationId xmlns:a16="http://schemas.microsoft.com/office/drawing/2014/main" id="{0B2C7A39-DB9F-42EF-33F7-B0E52641B70D}"/>
              </a:ext>
            </a:extLst>
          </p:cNvPr>
          <p:cNvSpPr txBox="1"/>
          <p:nvPr/>
        </p:nvSpPr>
        <p:spPr>
          <a:xfrm rot="21328145">
            <a:off x="669477" y="5102465"/>
            <a:ext cx="26074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74D0A07-85D3-98B8-8F00-36BD8C1BAC63}"/>
              </a:ext>
            </a:extLst>
          </p:cNvPr>
          <p:cNvSpPr txBox="1"/>
          <p:nvPr/>
        </p:nvSpPr>
        <p:spPr>
          <a:xfrm>
            <a:off x="3582901" y="4819049"/>
            <a:ext cx="5829548"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6" name="TextBox 15">
            <a:extLst>
              <a:ext uri="{FF2B5EF4-FFF2-40B4-BE49-F238E27FC236}">
                <a16:creationId xmlns:a16="http://schemas.microsoft.com/office/drawing/2014/main" id="{ECC47607-DC8D-407F-150E-38E7E2F4CA21}"/>
              </a:ext>
            </a:extLst>
          </p:cNvPr>
          <p:cNvSpPr txBox="1"/>
          <p:nvPr/>
        </p:nvSpPr>
        <p:spPr>
          <a:xfrm>
            <a:off x="3737342" y="4875387"/>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ành trọn tài năng và tâm huyết ở các sáng tác cho trẻ em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623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P spid="11" grpId="0" animBg="1"/>
      <p:bldP spid="1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428238" y="2544107"/>
            <a:ext cx="9335523" cy="1323439"/>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KHỞI ĐỘNG</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180126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3624304" y="1497383"/>
            <a:ext cx="6000713"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3775137" y="1505075"/>
            <a:ext cx="5699049"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Thơ viết cho thiếu nhi của ông giản dị, trong sáng, gợi nhiều liên tưởng bất ngờ, độc đáo</a:t>
            </a:r>
          </a:p>
        </p:txBody>
      </p:sp>
      <p:sp>
        <p:nvSpPr>
          <p:cNvPr id="14" name="TextBox 13">
            <a:extLst>
              <a:ext uri="{FF2B5EF4-FFF2-40B4-BE49-F238E27FC236}">
                <a16:creationId xmlns:a16="http://schemas.microsoft.com/office/drawing/2014/main" id="{B0AA0F98-CDA0-8DA8-94D7-1BDB8D1969F9}"/>
              </a:ext>
            </a:extLst>
          </p:cNvPr>
          <p:cNvSpPr txBox="1"/>
          <p:nvPr/>
        </p:nvSpPr>
        <p:spPr>
          <a:xfrm>
            <a:off x="3848165" y="4545606"/>
            <a:ext cx="5829548"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3946450" y="4668655"/>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Ngôn ngữ, hình ảnh, giọng điệu hồn nhiên, ngộ nghĩnh, tươi vui</a:t>
            </a:r>
          </a:p>
        </p:txBody>
      </p:sp>
      <p:pic>
        <p:nvPicPr>
          <p:cNvPr id="9" name="Picture 8">
            <a:extLst>
              <a:ext uri="{FF2B5EF4-FFF2-40B4-BE49-F238E27FC236}">
                <a16:creationId xmlns:a16="http://schemas.microsoft.com/office/drawing/2014/main" id="{99D9A683-6EB8-349A-FF11-79C0FA84E1D1}"/>
              </a:ext>
            </a:extLst>
          </p:cNvPr>
          <p:cNvPicPr>
            <a:picLocks noChangeAspect="1"/>
          </p:cNvPicPr>
          <p:nvPr/>
        </p:nvPicPr>
        <p:blipFill>
          <a:blip r:embed="rId5"/>
          <a:stretch>
            <a:fillRect/>
          </a:stretch>
        </p:blipFill>
        <p:spPr>
          <a:xfrm>
            <a:off x="398451" y="658438"/>
            <a:ext cx="3358556" cy="4366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a:extLst>
              <a:ext uri="{FF2B5EF4-FFF2-40B4-BE49-F238E27FC236}">
                <a16:creationId xmlns:a16="http://schemas.microsoft.com/office/drawing/2014/main" id="{0B2C7A39-DB9F-42EF-33F7-B0E52641B70D}"/>
              </a:ext>
            </a:extLst>
          </p:cNvPr>
          <p:cNvSpPr txBox="1"/>
          <p:nvPr/>
        </p:nvSpPr>
        <p:spPr>
          <a:xfrm rot="21328145">
            <a:off x="669477" y="5102465"/>
            <a:ext cx="26074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493421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86504" y="303153"/>
            <a:ext cx="7963949" cy="1015663"/>
          </a:xfrm>
          <a:prstGeom prst="rect">
            <a:avLst/>
          </a:prstGeom>
          <a:noFill/>
        </p:spPr>
        <p:txBody>
          <a:bodyPr wrap="square" rtlCol="0">
            <a:spAutoFit/>
          </a:bodyPr>
          <a:lstStyle/>
          <a:p>
            <a:pPr lvl="0" algn="ctr">
              <a:defRPr/>
            </a:pPr>
            <a:r>
              <a:rPr lang="en-US" sz="6000" b="1" dirty="0" err="1">
                <a:solidFill>
                  <a:prstClr val="black"/>
                </a:solidFill>
                <a:latin typeface="Times New Roman" panose="02020603050405020304" pitchFamily="18" charset="0"/>
                <a:cs typeface="Times New Roman" panose="02020603050405020304" pitchFamily="18" charset="0"/>
              </a:rPr>
              <a:t>Tác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phẩm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chính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3D1C34A-EF6F-28BA-D6ED-0E6AF79C7C18}"/>
              </a:ext>
            </a:extLst>
          </p:cNvPr>
          <p:cNvPicPr>
            <a:picLocks noChangeAspect="1"/>
          </p:cNvPicPr>
          <p:nvPr/>
        </p:nvPicPr>
        <p:blipFill>
          <a:blip r:embed="rId5"/>
          <a:stretch>
            <a:fillRect/>
          </a:stretch>
        </p:blipFill>
        <p:spPr>
          <a:xfrm>
            <a:off x="1855100" y="1483292"/>
            <a:ext cx="8826758" cy="50501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17253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lvl="0" algn="ctr">
              <a:defRPr/>
            </a:pPr>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1656861" y="1565240"/>
            <a:ext cx="7594134"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dirty="0">
                <a:latin typeface="+mj-lt"/>
              </a:rPr>
              <a:t> </a:t>
            </a:r>
          </a:p>
          <a:p>
            <a:pPr algn="just"/>
            <a:endParaRPr lang="en-US" sz="3200" b="1" dirty="0">
              <a:latin typeface="+mj-lt"/>
            </a:endParaRPr>
          </a:p>
          <a:p>
            <a:pPr algn="just"/>
            <a:endParaRPr lang="en-US" sz="3200" b="1" dirty="0">
              <a:latin typeface="+mj-lt"/>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1847745" y="1841264"/>
            <a:ext cx="7212366"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i="0" dirty="0" err="1">
                <a:solidFill>
                  <a:srgbClr val="000000"/>
                </a:solidFill>
                <a:effectLst/>
                <a:latin typeface="Times New Roman" panose="02020603050405020304" pitchFamily="18" charset="0"/>
                <a:cs typeface="Times New Roman" panose="02020603050405020304" pitchFamily="18" charset="0"/>
              </a:rPr>
              <a:t>Xuất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xứ</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a:solidFill>
                  <a:srgbClr val="000000"/>
                </a:solidFill>
                <a:effectLst/>
                <a:latin typeface="Times New Roman" panose="02020603050405020304" pitchFamily="18" charset="0"/>
                <a:cs typeface="Times New Roman" panose="02020603050405020304" pitchFamily="18" charset="0"/>
              </a:rPr>
              <a:t>Trích </a:t>
            </a:r>
            <a:r>
              <a:rPr lang="vi-VN" sz="3200" b="1" i="1" dirty="0">
                <a:solidFill>
                  <a:srgbClr val="000000"/>
                </a:solidFill>
                <a:effectLst/>
                <a:latin typeface="Times New Roman" panose="02020603050405020304" pitchFamily="18" charset="0"/>
                <a:cs typeface="Times New Roman" panose="02020603050405020304" pitchFamily="18" charset="0"/>
              </a:rPr>
              <a:t>Tuyển tập Võ Quảng</a:t>
            </a:r>
            <a:r>
              <a:rPr lang="vi-VN" sz="3200" b="1" i="0" dirty="0">
                <a:solidFill>
                  <a:srgbClr val="000000"/>
                </a:solidFill>
                <a:effectLst/>
                <a:latin typeface="Times New Roman" panose="02020603050405020304" pitchFamily="18" charset="0"/>
                <a:cs typeface="Times New Roman" panose="02020603050405020304" pitchFamily="18" charset="0"/>
              </a:rPr>
              <a:t>, tập II, NXB Văn học, Hà Nội, 1998</a:t>
            </a:r>
            <a:r>
              <a:rPr lang="en-US" sz="3200" b="1" i="0" dirty="0">
                <a:solidFill>
                  <a:srgbClr val="000000"/>
                </a:solidFill>
                <a:effectLst/>
                <a:latin typeface="Times New Roman" panose="02020603050405020304" pitchFamily="18" charset="0"/>
                <a:cs typeface="Times New Roman" panose="02020603050405020304" pitchFamily="18" charset="0"/>
              </a:rPr>
              <a:t>.</a:t>
            </a:r>
          </a:p>
          <a:p>
            <a:pPr algn="just"/>
            <a:endParaRPr lang="en-US" sz="32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0AA0F98-CDA0-8DA8-94D7-1BDB8D1969F9}"/>
              </a:ext>
            </a:extLst>
          </p:cNvPr>
          <p:cNvSpPr txBox="1"/>
          <p:nvPr/>
        </p:nvSpPr>
        <p:spPr>
          <a:xfrm>
            <a:off x="1992421" y="4254188"/>
            <a:ext cx="7594134"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dirty="0">
                <a:latin typeface="+mj-lt"/>
              </a:rPr>
              <a:t> </a:t>
            </a:r>
          </a:p>
          <a:p>
            <a:pPr algn="just"/>
            <a:endParaRPr lang="en-US" sz="3200" b="1" dirty="0">
              <a:latin typeface="+mj-lt"/>
            </a:endParaRPr>
          </a:p>
          <a:p>
            <a:pPr algn="just"/>
            <a:endParaRPr lang="en-US" sz="3200" b="1" dirty="0">
              <a:latin typeface="+mj-lt"/>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2216861" y="4573804"/>
            <a:ext cx="7212366"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i="0" dirty="0" err="1">
                <a:solidFill>
                  <a:srgbClr val="000000"/>
                </a:solidFill>
                <a:effectLst/>
                <a:latin typeface="Times New Roman" panose="02020603050405020304" pitchFamily="18" charset="0"/>
                <a:cs typeface="Times New Roman" panose="02020603050405020304" pitchFamily="18" charset="0"/>
              </a:rPr>
              <a:t>Thể</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loại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thơ</a:t>
            </a:r>
            <a:r>
              <a:rPr lang="en-US" sz="3200" b="1" i="0" dirty="0">
                <a:solidFill>
                  <a:srgbClr val="000000"/>
                </a:solidFill>
                <a:effectLst/>
                <a:latin typeface="Times New Roman" panose="02020603050405020304" pitchFamily="18" charset="0"/>
                <a:cs typeface="Times New Roman" panose="02020603050405020304" pitchFamily="18" charset="0"/>
              </a:rPr>
              <a:t> 5 </a:t>
            </a:r>
            <a:r>
              <a:rPr lang="en-US" sz="3200" b="1" i="0" dirty="0" err="1">
                <a:solidFill>
                  <a:srgbClr val="000000"/>
                </a:solidFill>
                <a:effectLst/>
                <a:latin typeface="Times New Roman" panose="02020603050405020304" pitchFamily="18" charset="0"/>
                <a:cs typeface="Times New Roman" panose="02020603050405020304" pitchFamily="18" charset="0"/>
              </a:rPr>
              <a:t>chữ</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just"/>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3581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99D86DCC-63BA-6CFD-735C-7A876646DA79}"/>
              </a:ext>
            </a:extLst>
          </p:cNvPr>
          <p:cNvSpPr txBox="1"/>
          <p:nvPr/>
        </p:nvSpPr>
        <p:spPr>
          <a:xfrm>
            <a:off x="2902552" y="5641680"/>
            <a:ext cx="810380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Màn đêm buông xuống, chú bé và trâu bắt đầu nghỉ ngơi.</a:t>
            </a:r>
          </a:p>
        </p:txBody>
      </p:sp>
      <p:sp>
        <p:nvSpPr>
          <p:cNvPr id="2" name="Right Brace 1">
            <a:extLst>
              <a:ext uri="{FF2B5EF4-FFF2-40B4-BE49-F238E27FC236}">
                <a16:creationId xmlns:a16="http://schemas.microsoft.com/office/drawing/2014/main" id="{AF98CF0D-15E2-DAF3-2576-635775C776AA}"/>
              </a:ext>
            </a:extLst>
          </p:cNvPr>
          <p:cNvSpPr/>
          <p:nvPr/>
        </p:nvSpPr>
        <p:spPr>
          <a:xfrm>
            <a:off x="7214532" y="1535185"/>
            <a:ext cx="1841344" cy="3629442"/>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C90B59-2008-8147-AFA2-657AE58A4650}"/>
              </a:ext>
            </a:extLst>
          </p:cNvPr>
          <p:cNvSpPr txBox="1"/>
          <p:nvPr/>
        </p:nvSpPr>
        <p:spPr>
          <a:xfrm>
            <a:off x="9055876" y="2872852"/>
            <a:ext cx="225458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Phần 1 (khổ 1 + 2</a:t>
            </a:r>
          </a:p>
        </p:txBody>
      </p:sp>
    </p:spTree>
    <p:extLst>
      <p:ext uri="{BB962C8B-B14F-4D97-AF65-F5344CB8AC3E}">
        <p14:creationId xmlns:p14="http://schemas.microsoft.com/office/powerpoint/2010/main" val="7843026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rot="19327858">
            <a:off x="63235" y="1511243"/>
            <a:ext cx="2762788" cy="584775"/>
          </a:xfrm>
          <a:prstGeom prst="rect">
            <a:avLst/>
          </a:prstGeom>
          <a:solidFill>
            <a:schemeClr val="accent6"/>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CA12024-7F08-BC2A-9C96-FD0CA5AE3780}"/>
              </a:ext>
            </a:extLst>
          </p:cNvPr>
          <p:cNvSpPr txBox="1"/>
          <p:nvPr/>
        </p:nvSpPr>
        <p:spPr>
          <a:xfrm>
            <a:off x="2832683" y="328397"/>
            <a:ext cx="4209135"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 đuốc đèn soi cá</a:t>
            </a:r>
          </a:p>
        </p:txBody>
      </p:sp>
      <p:sp>
        <p:nvSpPr>
          <p:cNvPr id="7" name="TextBox 6">
            <a:extLst>
              <a:ext uri="{FF2B5EF4-FFF2-40B4-BE49-F238E27FC236}">
                <a16:creationId xmlns:a16="http://schemas.microsoft.com/office/drawing/2014/main" id="{1F6527A2-7DAA-9C97-4055-6CF47CEC1582}"/>
              </a:ext>
            </a:extLst>
          </p:cNvPr>
          <p:cNvSpPr txBox="1"/>
          <p:nvPr/>
        </p:nvSpPr>
        <p:spPr>
          <a:xfrm>
            <a:off x="6899247" y="62611"/>
            <a:ext cx="4322427"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78CF1BD5-6BC1-8E92-1EC6-517CBCA7E442}"/>
              </a:ext>
            </a:extLst>
          </p:cNvPr>
          <p:cNvSpPr txBox="1"/>
          <p:nvPr/>
        </p:nvSpPr>
        <p:spPr>
          <a:xfrm>
            <a:off x="2917273" y="5837386"/>
            <a:ext cx="7963948"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Ngàn sao làm việc dưới góc nhìn của chú bé chăn trâu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id="{E8B6E9CF-BBF2-46F8-5F96-E9A0F1EACAC0}"/>
              </a:ext>
            </a:extLst>
          </p:cNvPr>
          <p:cNvSpPr txBox="1"/>
          <p:nvPr/>
        </p:nvSpPr>
        <p:spPr>
          <a:xfrm>
            <a:off x="2832683" y="5237755"/>
            <a:ext cx="432242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Phần 2 (khổ 3, 4, 5, 6</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Right Brace 11">
            <a:extLst>
              <a:ext uri="{FF2B5EF4-FFF2-40B4-BE49-F238E27FC236}">
                <a16:creationId xmlns:a16="http://schemas.microsoft.com/office/drawing/2014/main" id="{7A887667-DF47-3FF8-211D-CE6440DBB205}"/>
              </a:ext>
            </a:extLst>
          </p:cNvPr>
          <p:cNvSpPr/>
          <p:nvPr/>
        </p:nvSpPr>
        <p:spPr>
          <a:xfrm rot="5400000">
            <a:off x="6297279" y="926921"/>
            <a:ext cx="841578" cy="8157126"/>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51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animBg="1"/>
      <p:bldP spid="10" grpId="0"/>
      <p:bldP spid="11"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778425" y="2301845"/>
            <a:ext cx="73468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1241152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26716" y="2540470"/>
            <a:ext cx="5230899" cy="2554545"/>
          </a:xfrm>
          <a:prstGeom prst="rect">
            <a:avLst/>
          </a:prstGeom>
          <a:noFill/>
        </p:spPr>
        <p:txBody>
          <a:bodyPr wrap="square">
            <a:spAutoFit/>
          </a:bodyPr>
          <a:lstStyle/>
          <a:p>
            <a:pPr lvl="0" algn="ctr"/>
            <a:r>
              <a:rPr lang="vi-VN" sz="4000" b="1" i="1" kern="100" dirty="0">
                <a:solidFill>
                  <a:srgbClr val="000000"/>
                </a:solidFill>
                <a:latin typeface="Times New Roman" panose="02020603050405020304" pitchFamily="18" charset="0"/>
                <a:ea typeface="SimSun" panose="02010600030101010101" pitchFamily="2" charset="-122"/>
              </a:rPr>
              <a:t>Cảnh vật ở hai khổ thơ đầu được miêu tả trong khoảng không gian, thời gian nào?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Hai khổ thơ đầu</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12031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931B149-0352-6295-58A3-39375F3740A7}"/>
              </a:ext>
            </a:extLst>
          </p:cNvPr>
          <p:cNvCxnSpPr>
            <a:cxnSpLocks/>
          </p:cNvCxnSpPr>
          <p:nvPr/>
        </p:nvCxnSpPr>
        <p:spPr>
          <a:xfrm>
            <a:off x="2986481" y="2568760"/>
            <a:ext cx="394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AB2F1-3139-E9B9-3D63-173E8DCBFD02}"/>
              </a:ext>
            </a:extLst>
          </p:cNvPr>
          <p:cNvCxnSpPr>
            <a:cxnSpLocks/>
          </p:cNvCxnSpPr>
          <p:nvPr/>
        </p:nvCxnSpPr>
        <p:spPr>
          <a:xfrm>
            <a:off x="4697835" y="4263336"/>
            <a:ext cx="1770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28203D6-FBFF-E406-63E5-3A44F625FA9D}"/>
              </a:ext>
            </a:extLst>
          </p:cNvPr>
          <p:cNvPicPr>
            <a:picLocks noChangeAspect="1"/>
          </p:cNvPicPr>
          <p:nvPr/>
        </p:nvPicPr>
        <p:blipFill>
          <a:blip r:embed="rId3"/>
          <a:stretch>
            <a:fillRect/>
          </a:stretch>
        </p:blipFill>
        <p:spPr>
          <a:xfrm>
            <a:off x="8022623" y="1286642"/>
            <a:ext cx="2533650" cy="1809750"/>
          </a:xfrm>
          <a:prstGeom prst="rect">
            <a:avLst/>
          </a:prstGeom>
        </p:spPr>
      </p:pic>
      <p:pic>
        <p:nvPicPr>
          <p:cNvPr id="19" name="Picture 18">
            <a:extLst>
              <a:ext uri="{FF2B5EF4-FFF2-40B4-BE49-F238E27FC236}">
                <a16:creationId xmlns:a16="http://schemas.microsoft.com/office/drawing/2014/main" id="{5B3D95DC-A8A1-DAA7-34CC-FD4EFD048B5C}"/>
              </a:ext>
            </a:extLst>
          </p:cNvPr>
          <p:cNvPicPr>
            <a:picLocks noChangeAspect="1"/>
          </p:cNvPicPr>
          <p:nvPr/>
        </p:nvPicPr>
        <p:blipFill>
          <a:blip r:embed="rId4"/>
          <a:stretch>
            <a:fillRect/>
          </a:stretch>
        </p:blipFill>
        <p:spPr>
          <a:xfrm>
            <a:off x="7231688" y="3377511"/>
            <a:ext cx="2581275" cy="1771650"/>
          </a:xfrm>
          <a:prstGeom prst="rect">
            <a:avLst/>
          </a:prstGeom>
        </p:spPr>
      </p:pic>
      <p:sp>
        <p:nvSpPr>
          <p:cNvPr id="21" name="TextBox 20">
            <a:extLst>
              <a:ext uri="{FF2B5EF4-FFF2-40B4-BE49-F238E27FC236}">
                <a16:creationId xmlns:a16="http://schemas.microsoft.com/office/drawing/2014/main" id="{78E976CF-550D-75D5-9861-466AACDCD6C9}"/>
              </a:ext>
            </a:extLst>
          </p:cNvPr>
          <p:cNvSpPr txBox="1"/>
          <p:nvPr/>
        </p:nvSpPr>
        <p:spPr>
          <a:xfrm>
            <a:off x="3045203" y="5480739"/>
            <a:ext cx="615332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thẫm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tĩnh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156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752A335-9D5D-9D31-8822-CEA7BA82D638}"/>
              </a:ext>
            </a:extLst>
          </p:cNvPr>
          <p:cNvCxnSpPr>
            <a:cxnSpLocks/>
          </p:cNvCxnSpPr>
          <p:nvPr/>
        </p:nvCxnSpPr>
        <p:spPr>
          <a:xfrm>
            <a:off x="3028426" y="1755028"/>
            <a:ext cx="14680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931B149-0352-6295-58A3-39375F3740A7}"/>
              </a:ext>
            </a:extLst>
          </p:cNvPr>
          <p:cNvCxnSpPr>
            <a:cxnSpLocks/>
          </p:cNvCxnSpPr>
          <p:nvPr/>
        </p:nvCxnSpPr>
        <p:spPr>
          <a:xfrm>
            <a:off x="2986481" y="2568760"/>
            <a:ext cx="394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AB2F1-3139-E9B9-3D63-173E8DCBFD02}"/>
              </a:ext>
            </a:extLst>
          </p:cNvPr>
          <p:cNvCxnSpPr>
            <a:cxnSpLocks/>
          </p:cNvCxnSpPr>
          <p:nvPr/>
        </p:nvCxnSpPr>
        <p:spPr>
          <a:xfrm>
            <a:off x="4697835" y="4263336"/>
            <a:ext cx="1770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B0836B-4D08-B32D-83FF-A4CB5EB4965C}"/>
              </a:ext>
            </a:extLst>
          </p:cNvPr>
          <p:cNvCxnSpPr>
            <a:cxnSpLocks/>
          </p:cNvCxnSpPr>
          <p:nvPr/>
        </p:nvCxnSpPr>
        <p:spPr>
          <a:xfrm>
            <a:off x="5201175" y="3021766"/>
            <a:ext cx="989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7800DA-AE5C-6DA1-8B02-23C4267DB03D}"/>
              </a:ext>
            </a:extLst>
          </p:cNvPr>
          <p:cNvCxnSpPr>
            <a:cxnSpLocks/>
          </p:cNvCxnSpPr>
          <p:nvPr/>
        </p:nvCxnSpPr>
        <p:spPr>
          <a:xfrm>
            <a:off x="5352177" y="5144180"/>
            <a:ext cx="1283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28203D6-FBFF-E406-63E5-3A44F625FA9D}"/>
              </a:ext>
            </a:extLst>
          </p:cNvPr>
          <p:cNvPicPr>
            <a:picLocks noChangeAspect="1"/>
          </p:cNvPicPr>
          <p:nvPr/>
        </p:nvPicPr>
        <p:blipFill>
          <a:blip r:embed="rId3"/>
          <a:stretch>
            <a:fillRect/>
          </a:stretch>
        </p:blipFill>
        <p:spPr>
          <a:xfrm>
            <a:off x="9142562" y="497097"/>
            <a:ext cx="2533650" cy="1809750"/>
          </a:xfrm>
          <a:prstGeom prst="rect">
            <a:avLst/>
          </a:prstGeom>
        </p:spPr>
      </p:pic>
      <p:pic>
        <p:nvPicPr>
          <p:cNvPr id="19" name="Picture 18">
            <a:extLst>
              <a:ext uri="{FF2B5EF4-FFF2-40B4-BE49-F238E27FC236}">
                <a16:creationId xmlns:a16="http://schemas.microsoft.com/office/drawing/2014/main" id="{5B3D95DC-A8A1-DAA7-34CC-FD4EFD048B5C}"/>
              </a:ext>
            </a:extLst>
          </p:cNvPr>
          <p:cNvPicPr>
            <a:picLocks noChangeAspect="1"/>
          </p:cNvPicPr>
          <p:nvPr/>
        </p:nvPicPr>
        <p:blipFill>
          <a:blip r:embed="rId4"/>
          <a:stretch>
            <a:fillRect/>
          </a:stretch>
        </p:blipFill>
        <p:spPr>
          <a:xfrm>
            <a:off x="7463652" y="1355930"/>
            <a:ext cx="2581275" cy="1771650"/>
          </a:xfrm>
          <a:prstGeom prst="rect">
            <a:avLst/>
          </a:prstGeom>
        </p:spPr>
      </p:pic>
      <p:sp>
        <p:nvSpPr>
          <p:cNvPr id="21" name="TextBox 20">
            <a:extLst>
              <a:ext uri="{FF2B5EF4-FFF2-40B4-BE49-F238E27FC236}">
                <a16:creationId xmlns:a16="http://schemas.microsoft.com/office/drawing/2014/main" id="{78E976CF-550D-75D5-9861-466AACDCD6C9}"/>
              </a:ext>
            </a:extLst>
          </p:cNvPr>
          <p:cNvSpPr txBox="1"/>
          <p:nvPr/>
        </p:nvSpPr>
        <p:spPr>
          <a:xfrm>
            <a:off x="6853805" y="3282071"/>
            <a:ext cx="458877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thẫm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tĩnh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EDD27B7F-0A59-4551-64D6-3471F6FD0126}"/>
              </a:ext>
            </a:extLst>
          </p:cNvPr>
          <p:cNvSpPr txBox="1"/>
          <p:nvPr/>
        </p:nvSpPr>
        <p:spPr>
          <a:xfrm>
            <a:off x="2986481" y="5571358"/>
            <a:ext cx="458877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bóng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mò</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4081DA8-78F4-F0B7-FEB7-7C7F39C3AEDC}"/>
              </a:ext>
            </a:extLst>
          </p:cNvPr>
          <p:cNvPicPr>
            <a:picLocks noChangeAspect="1"/>
          </p:cNvPicPr>
          <p:nvPr/>
        </p:nvPicPr>
        <p:blipFill>
          <a:blip r:embed="rId5"/>
          <a:stretch>
            <a:fillRect/>
          </a:stretch>
        </p:blipFill>
        <p:spPr>
          <a:xfrm>
            <a:off x="7717911" y="4341704"/>
            <a:ext cx="2869033" cy="2077343"/>
          </a:xfrm>
          <a:prstGeom prst="rect">
            <a:avLst/>
          </a:prstGeom>
        </p:spPr>
      </p:pic>
      <p:pic>
        <p:nvPicPr>
          <p:cNvPr id="2" name="Picture 1">
            <a:extLst>
              <a:ext uri="{FF2B5EF4-FFF2-40B4-BE49-F238E27FC236}">
                <a16:creationId xmlns:a16="http://schemas.microsoft.com/office/drawing/2014/main" id="{9E525D54-2CBA-EB92-8F56-BF94F4D54E36}"/>
              </a:ext>
            </a:extLst>
          </p:cNvPr>
          <p:cNvPicPr>
            <a:picLocks noChangeAspect="1"/>
          </p:cNvPicPr>
          <p:nvPr/>
        </p:nvPicPr>
        <p:blipFill>
          <a:blip r:embed="rId6"/>
          <a:stretch>
            <a:fillRect/>
          </a:stretch>
        </p:blipFill>
        <p:spPr>
          <a:xfrm>
            <a:off x="137371" y="1527380"/>
            <a:ext cx="2678495" cy="1600200"/>
          </a:xfrm>
          <a:prstGeom prst="rect">
            <a:avLst/>
          </a:prstGeom>
        </p:spPr>
      </p:pic>
      <p:pic>
        <p:nvPicPr>
          <p:cNvPr id="5" name="Picture 4">
            <a:extLst>
              <a:ext uri="{FF2B5EF4-FFF2-40B4-BE49-F238E27FC236}">
                <a16:creationId xmlns:a16="http://schemas.microsoft.com/office/drawing/2014/main" id="{0819DB4F-DB16-4734-442F-512F6805C0B6}"/>
              </a:ext>
            </a:extLst>
          </p:cNvPr>
          <p:cNvPicPr>
            <a:picLocks noChangeAspect="1"/>
          </p:cNvPicPr>
          <p:nvPr/>
        </p:nvPicPr>
        <p:blipFill>
          <a:blip r:embed="rId7"/>
          <a:stretch>
            <a:fillRect/>
          </a:stretch>
        </p:blipFill>
        <p:spPr>
          <a:xfrm>
            <a:off x="0" y="3527316"/>
            <a:ext cx="2809875" cy="1628775"/>
          </a:xfrm>
          <a:prstGeom prst="rect">
            <a:avLst/>
          </a:prstGeom>
        </p:spPr>
      </p:pic>
    </p:spTree>
    <p:extLst>
      <p:ext uri="{BB962C8B-B14F-4D97-AF65-F5344CB8AC3E}">
        <p14:creationId xmlns:p14="http://schemas.microsoft.com/office/powerpoint/2010/main" val="2996159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par>
                                <p:cTn id="59" presetID="53" presetClass="entr" presetSubtype="16"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par>
                                <p:cTn id="64" presetID="53" presetClass="entr" presetSubtype="16"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par>
                                <p:cTn id="69" presetID="53" presetClass="entr" presetSubtype="16"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500" fill="hold"/>
                                        <p:tgtEl>
                                          <p:spTgt spid="2"/>
                                        </p:tgtEl>
                                        <p:attrNameLst>
                                          <p:attrName>ppt_w</p:attrName>
                                        </p:attrNameLst>
                                      </p:cBhvr>
                                      <p:tavLst>
                                        <p:tav tm="0">
                                          <p:val>
                                            <p:fltVal val="0"/>
                                          </p:val>
                                        </p:tav>
                                        <p:tav tm="100000">
                                          <p:val>
                                            <p:strVal val="#ppt_w"/>
                                          </p:val>
                                        </p:tav>
                                      </p:tavLst>
                                    </p:anim>
                                    <p:anim calcmode="lin" valueType="num">
                                      <p:cBhvr>
                                        <p:cTn id="72" dur="500" fill="hold"/>
                                        <p:tgtEl>
                                          <p:spTgt spid="2"/>
                                        </p:tgtEl>
                                        <p:attrNameLst>
                                          <p:attrName>ppt_h</p:attrName>
                                        </p:attrNameLst>
                                      </p:cBhvr>
                                      <p:tavLst>
                                        <p:tav tm="0">
                                          <p:val>
                                            <p:fltVal val="0"/>
                                          </p:val>
                                        </p:tav>
                                        <p:tav tm="100000">
                                          <p:val>
                                            <p:strVal val="#ppt_h"/>
                                          </p:val>
                                        </p:tav>
                                      </p:tavLst>
                                    </p:anim>
                                    <p:animEffect transition="in" filter="fade">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anim calcmode="lin" valueType="num">
                                      <p:cBhvr>
                                        <p:cTn id="78"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43494" y="2892808"/>
            <a:ext cx="5230899" cy="1323439"/>
          </a:xfrm>
          <a:prstGeom prst="rect">
            <a:avLst/>
          </a:prstGeom>
          <a:noFill/>
        </p:spPr>
        <p:txBody>
          <a:bodyPr wrap="square">
            <a:spAutoFit/>
          </a:bodyPr>
          <a:lstStyle/>
          <a:p>
            <a:pPr lvl="0" algn="ctr"/>
            <a:r>
              <a:rPr lang="vi-VN" sz="4000" b="1" i="1" kern="100" dirty="0">
                <a:solidFill>
                  <a:srgbClr val="000000"/>
                </a:solidFill>
                <a:latin typeface="Times New Roman" panose="02020603050405020304" pitchFamily="18" charset="0"/>
                <a:ea typeface="SimSun" panose="02010600030101010101" pitchFamily="2" charset="-122"/>
              </a:rPr>
              <a:t>Theo em, nhân vật tôi trong bài thơ là ai?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lvl="0" algn="ctr">
              <a:defRPr/>
            </a:pPr>
            <a:r>
              <a:rPr lang="vi-VN" sz="6000" b="1" dirty="0">
                <a:solidFill>
                  <a:prstClr val="black"/>
                </a:solidFill>
                <a:latin typeface="Times New Roman" panose="02020603050405020304" pitchFamily="18" charset="0"/>
                <a:cs typeface="Times New Roman" panose="02020603050405020304" pitchFamily="18" charset="0"/>
              </a:rPr>
              <a:t>b. Nhân vật “tôi”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96064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9BF3253-7EFD-4553-71AD-2CE5B5FD1313}"/>
              </a:ext>
            </a:extLst>
          </p:cNvPr>
          <p:cNvPicPr>
            <a:picLocks noChangeAspect="1"/>
          </p:cNvPicPr>
          <p:nvPr/>
        </p:nvPicPr>
        <p:blipFill>
          <a:blip r:embed="rId3"/>
          <a:stretch>
            <a:fillRect/>
          </a:stretch>
        </p:blipFill>
        <p:spPr>
          <a:xfrm>
            <a:off x="1034041" y="844335"/>
            <a:ext cx="4118635" cy="4599336"/>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52999" y="76473"/>
            <a:ext cx="5982495" cy="5982495"/>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6490105" y="2406000"/>
            <a:ext cx="2908281" cy="1323439"/>
          </a:xfrm>
          <a:prstGeom prst="rect">
            <a:avLst/>
          </a:prstGeom>
          <a:noFill/>
        </p:spPr>
        <p:txBody>
          <a:bodyPr wrap="square">
            <a:spAutoFit/>
          </a:bodyPr>
          <a:lstStyle/>
          <a:p>
            <a:pPr algn="ctr"/>
            <a:r>
              <a:rPr lang="en-US" sz="4000" b="1" i="1" kern="100" dirty="0" err="1">
                <a:solidFill>
                  <a:srgbClr val="000000"/>
                </a:solidFill>
                <a:effectLst/>
                <a:latin typeface="Times New Roman" panose="02020603050405020304" pitchFamily="18" charset="0"/>
                <a:ea typeface="SimSun" panose="02010600030101010101" pitchFamily="2" charset="-122"/>
              </a:rPr>
              <a:t>Trò</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chơi</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Đố</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vui</a:t>
            </a:r>
            <a:endParaRPr lang="en-US" sz="4000" b="1" dirty="0"/>
          </a:p>
        </p:txBody>
      </p:sp>
    </p:spTree>
    <p:extLst>
      <p:ext uri="{BB962C8B-B14F-4D97-AF65-F5344CB8AC3E}">
        <p14:creationId xmlns:p14="http://schemas.microsoft.com/office/powerpoint/2010/main" val="288780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Nhân vật “tôi”</a:t>
            </a:r>
            <a:endPar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6" name="Straight Connector 5">
            <a:extLst>
              <a:ext uri="{FF2B5EF4-FFF2-40B4-BE49-F238E27FC236}">
                <a16:creationId xmlns:a16="http://schemas.microsoft.com/office/drawing/2014/main" id="{A88E0BDC-9D64-AF01-4D5D-AC750D533C1D}"/>
              </a:ext>
            </a:extLst>
          </p:cNvPr>
          <p:cNvCxnSpPr>
            <a:cxnSpLocks/>
          </p:cNvCxnSpPr>
          <p:nvPr/>
        </p:nvCxnSpPr>
        <p:spPr>
          <a:xfrm>
            <a:off x="3733102" y="4556951"/>
            <a:ext cx="3858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B2C2952-2CBA-BBC3-253E-366DF83D30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917817" y="5132781"/>
            <a:ext cx="778066" cy="778066"/>
          </a:xfrm>
          <a:prstGeom prst="rect">
            <a:avLst/>
          </a:prstGeom>
        </p:spPr>
      </p:pic>
      <p:cxnSp>
        <p:nvCxnSpPr>
          <p:cNvPr id="11" name="Straight Connector 10">
            <a:extLst>
              <a:ext uri="{FF2B5EF4-FFF2-40B4-BE49-F238E27FC236}">
                <a16:creationId xmlns:a16="http://schemas.microsoft.com/office/drawing/2014/main" id="{4326EC52-773F-602A-04A7-85F9873835CC}"/>
              </a:ext>
            </a:extLst>
          </p:cNvPr>
          <p:cNvCxnSpPr>
            <a:cxnSpLocks/>
          </p:cNvCxnSpPr>
          <p:nvPr/>
        </p:nvCxnSpPr>
        <p:spPr>
          <a:xfrm>
            <a:off x="3641660" y="6348327"/>
            <a:ext cx="6229652"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50EE00-E5F4-6701-D7BC-7F14A41BACC8}"/>
              </a:ext>
            </a:extLst>
          </p:cNvPr>
          <p:cNvSpPr txBox="1"/>
          <p:nvPr/>
        </p:nvSpPr>
        <p:spPr>
          <a:xfrm>
            <a:off x="3568534" y="5687244"/>
            <a:ext cx="66832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A8A8FC0-A7DA-CA46-5238-F3393D90B3FF}"/>
              </a:ext>
            </a:extLst>
          </p:cNvPr>
          <p:cNvPicPr>
            <a:picLocks noChangeAspect="1"/>
          </p:cNvPicPr>
          <p:nvPr/>
        </p:nvPicPr>
        <p:blipFill>
          <a:blip r:embed="rId5"/>
          <a:stretch>
            <a:fillRect/>
          </a:stretch>
        </p:blipFill>
        <p:spPr>
          <a:xfrm>
            <a:off x="7256217" y="1551595"/>
            <a:ext cx="3262983" cy="3246908"/>
          </a:xfrm>
          <a:prstGeom prst="rect">
            <a:avLst/>
          </a:prstGeom>
        </p:spPr>
      </p:pic>
    </p:spTree>
    <p:extLst>
      <p:ext uri="{BB962C8B-B14F-4D97-AF65-F5344CB8AC3E}">
        <p14:creationId xmlns:p14="http://schemas.microsoft.com/office/powerpoint/2010/main" val="10341014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Nhân vật “tôi”</a:t>
            </a:r>
            <a:endPar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EA8A8FC0-A7DA-CA46-5238-F3393D90B3FF}"/>
              </a:ext>
            </a:extLst>
          </p:cNvPr>
          <p:cNvPicPr>
            <a:picLocks noChangeAspect="1"/>
          </p:cNvPicPr>
          <p:nvPr/>
        </p:nvPicPr>
        <p:blipFill>
          <a:blip r:embed="rId3"/>
          <a:stretch>
            <a:fillRect/>
          </a:stretch>
        </p:blipFill>
        <p:spPr>
          <a:xfrm>
            <a:off x="8130917" y="482518"/>
            <a:ext cx="2807733" cy="2793902"/>
          </a:xfrm>
          <a:prstGeom prst="rect">
            <a:avLst/>
          </a:prstGeom>
        </p:spPr>
      </p:pic>
      <p:pic>
        <p:nvPicPr>
          <p:cNvPr id="12" name="Picture 11">
            <a:extLst>
              <a:ext uri="{FF2B5EF4-FFF2-40B4-BE49-F238E27FC236}">
                <a16:creationId xmlns:a16="http://schemas.microsoft.com/office/drawing/2014/main" id="{94167C88-ECB3-176C-C814-944AA0E9B8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5895240" y="2528720"/>
            <a:ext cx="5985897" cy="5207045"/>
          </a:xfrm>
          <a:prstGeom prst="rect">
            <a:avLst/>
          </a:prstGeom>
        </p:spPr>
      </p:pic>
      <p:sp>
        <p:nvSpPr>
          <p:cNvPr id="14" name="TextBox 13">
            <a:extLst>
              <a:ext uri="{FF2B5EF4-FFF2-40B4-BE49-F238E27FC236}">
                <a16:creationId xmlns:a16="http://schemas.microsoft.com/office/drawing/2014/main" id="{C94376FA-56E2-B883-45F2-F5EDFF900CA5}"/>
              </a:ext>
            </a:extLst>
          </p:cNvPr>
          <p:cNvSpPr txBox="1"/>
          <p:nvPr/>
        </p:nvSpPr>
        <p:spPr>
          <a:xfrm>
            <a:off x="7105765" y="4200352"/>
            <a:ext cx="3325905" cy="193899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Tâm trạng nhân vật tôi có gì đặc biệt?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879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Nhân vật “tôi”</a:t>
            </a:r>
            <a:endPar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563AB51A-1201-F18F-4A6C-5A48A036B880}"/>
              </a:ext>
            </a:extLst>
          </p:cNvPr>
          <p:cNvCxnSpPr>
            <a:cxnSpLocks/>
          </p:cNvCxnSpPr>
          <p:nvPr/>
        </p:nvCxnSpPr>
        <p:spPr>
          <a:xfrm>
            <a:off x="2919370" y="2845597"/>
            <a:ext cx="1476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AA1EF5-29F4-A246-49DA-5E83EED34A0B}"/>
              </a:ext>
            </a:extLst>
          </p:cNvPr>
          <p:cNvCxnSpPr>
            <a:cxnSpLocks/>
          </p:cNvCxnSpPr>
          <p:nvPr/>
        </p:nvCxnSpPr>
        <p:spPr>
          <a:xfrm>
            <a:off x="4689447" y="4573729"/>
            <a:ext cx="1476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10575B-7E04-CC5F-E193-DE6564C5E553}"/>
              </a:ext>
            </a:extLst>
          </p:cNvPr>
          <p:cNvCxnSpPr>
            <a:cxnSpLocks/>
          </p:cNvCxnSpPr>
          <p:nvPr/>
        </p:nvCxnSpPr>
        <p:spPr>
          <a:xfrm>
            <a:off x="4496500" y="5095809"/>
            <a:ext cx="2122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EFDD0C8-DFCD-D6B3-A6AD-B06139E31A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772751" y="-228002"/>
            <a:ext cx="5519957" cy="4934225"/>
          </a:xfrm>
          <a:prstGeom prst="rect">
            <a:avLst/>
          </a:prstGeom>
        </p:spPr>
      </p:pic>
      <p:sp>
        <p:nvSpPr>
          <p:cNvPr id="16" name="TextBox 15">
            <a:extLst>
              <a:ext uri="{FF2B5EF4-FFF2-40B4-BE49-F238E27FC236}">
                <a16:creationId xmlns:a16="http://schemas.microsoft.com/office/drawing/2014/main" id="{0F9BDE7E-75E3-7E0A-5D27-730573E6A9BA}"/>
              </a:ext>
            </a:extLst>
          </p:cNvPr>
          <p:cNvSpPr txBox="1"/>
          <p:nvPr/>
        </p:nvSpPr>
        <p:spPr>
          <a:xfrm>
            <a:off x="7633983" y="1319282"/>
            <a:ext cx="346915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Nhận ra sự thay đổi của thời gian nhưng rất thư thả, thong dong.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AAB64AD-F780-369A-196E-9A54284BD3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772751" y="2508550"/>
            <a:ext cx="5519957" cy="4934225"/>
          </a:xfrm>
          <a:prstGeom prst="rect">
            <a:avLst/>
          </a:prstGeom>
        </p:spPr>
      </p:pic>
      <p:sp>
        <p:nvSpPr>
          <p:cNvPr id="14" name="TextBox 13">
            <a:extLst>
              <a:ext uri="{FF2B5EF4-FFF2-40B4-BE49-F238E27FC236}">
                <a16:creationId xmlns:a16="http://schemas.microsoft.com/office/drawing/2014/main" id="{979DC1BE-2362-CE5E-9EA1-05409F9F25D1}"/>
              </a:ext>
            </a:extLst>
          </p:cNvPr>
          <p:cNvSpPr txBox="1"/>
          <p:nvPr/>
        </p:nvSpPr>
        <p:spPr>
          <a:xfrm>
            <a:off x="7533314" y="4055834"/>
            <a:ext cx="3569823"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C</a:t>
            </a: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ậu và chú trâu của mình đang thoải mái ngắm sao trời.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E440199-A114-C091-5EA1-CA0882FBAE9C}"/>
              </a:ext>
            </a:extLst>
          </p:cNvPr>
          <p:cNvSpPr/>
          <p:nvPr/>
        </p:nvSpPr>
        <p:spPr>
          <a:xfrm>
            <a:off x="2829886" y="5735353"/>
            <a:ext cx="4804097" cy="914400"/>
          </a:xfrm>
          <a:prstGeom prst="roundRect">
            <a:avLst>
              <a:gd name="adj" fmla="val 50000"/>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Một khung cảnh yên bình, vô lo, vô nghĩ.</a:t>
            </a:r>
          </a:p>
        </p:txBody>
      </p:sp>
    </p:spTree>
    <p:extLst>
      <p:ext uri="{BB962C8B-B14F-4D97-AF65-F5344CB8AC3E}">
        <p14:creationId xmlns:p14="http://schemas.microsoft.com/office/powerpoint/2010/main" val="19852105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4"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43494" y="2892808"/>
            <a:ext cx="5230899" cy="2554545"/>
          </a:xfrm>
          <a:prstGeom prst="rect">
            <a:avLst/>
          </a:prstGeom>
          <a:noFill/>
        </p:spPr>
        <p:txBody>
          <a:bodyPr wrap="square">
            <a:spAutoFit/>
          </a:bodyPr>
          <a:lstStyle/>
          <a:p>
            <a:pPr algn="ctr">
              <a:defRPr/>
            </a:pPr>
            <a:r>
              <a:rPr kumimoji="0" lang="en-US" sz="40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Em</a:t>
            </a:r>
            <a:r>
              <a:rPr kumimoji="0" lang="en-US" sz="40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40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hãy</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nêu</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ấn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tượng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khung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cảnh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bầu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trời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đêm</a:t>
            </a:r>
            <a:r>
              <a:rPr lang="en-US" sz="4000" b="1" i="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lvl="0" algn="ctr">
              <a:defRPr/>
            </a:pPr>
            <a:r>
              <a:rPr lang="vi-VN" sz="6000" b="1" dirty="0">
                <a:solidFill>
                  <a:prstClr val="black"/>
                </a:solidFill>
                <a:latin typeface="Times New Roman" panose="02020603050405020304" pitchFamily="18" charset="0"/>
                <a:cs typeface="Times New Roman" panose="02020603050405020304" pitchFamily="18" charset="0"/>
              </a:rPr>
              <a:t>2. Bốn khổ thơ cuối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94908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CA12024-7F08-BC2A-9C96-FD0CA5AE3780}"/>
              </a:ext>
            </a:extLst>
          </p:cNvPr>
          <p:cNvSpPr txBox="1"/>
          <p:nvPr/>
        </p:nvSpPr>
        <p:spPr>
          <a:xfrm>
            <a:off x="2857892" y="773937"/>
            <a:ext cx="4209135"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 đuốc đèn soi 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1F6527A2-7DAA-9C97-4055-6CF47CEC1582}"/>
              </a:ext>
            </a:extLst>
          </p:cNvPr>
          <p:cNvSpPr txBox="1"/>
          <p:nvPr/>
        </p:nvSpPr>
        <p:spPr>
          <a:xfrm>
            <a:off x="7067027" y="1740409"/>
            <a:ext cx="4322427"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8D5DBCB5-1AEE-99D6-19F5-BCFCF08ABB53}"/>
              </a:ext>
            </a:extLst>
          </p:cNvPr>
          <p:cNvCxnSpPr>
            <a:cxnSpLocks/>
          </p:cNvCxnSpPr>
          <p:nvPr/>
        </p:nvCxnSpPr>
        <p:spPr>
          <a:xfrm>
            <a:off x="2986481" y="1262041"/>
            <a:ext cx="2122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39F76B-14FA-10A3-9961-96A15513A1AE}"/>
              </a:ext>
            </a:extLst>
          </p:cNvPr>
          <p:cNvCxnSpPr>
            <a:cxnSpLocks/>
          </p:cNvCxnSpPr>
          <p:nvPr/>
        </p:nvCxnSpPr>
        <p:spPr>
          <a:xfrm>
            <a:off x="3028426" y="1647934"/>
            <a:ext cx="3548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BB4D41-E3D4-4BC9-A2D4-B95A1ECA8288}"/>
              </a:ext>
            </a:extLst>
          </p:cNvPr>
          <p:cNvCxnSpPr>
            <a:cxnSpLocks/>
          </p:cNvCxnSpPr>
          <p:nvPr/>
        </p:nvCxnSpPr>
        <p:spPr>
          <a:xfrm>
            <a:off x="2986481" y="2067384"/>
            <a:ext cx="3548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FFAA2B-EBA1-094C-16A5-C388721A3C53}"/>
              </a:ext>
            </a:extLst>
          </p:cNvPr>
          <p:cNvCxnSpPr>
            <a:cxnSpLocks/>
          </p:cNvCxnSpPr>
          <p:nvPr/>
        </p:nvCxnSpPr>
        <p:spPr>
          <a:xfrm>
            <a:off x="3716323" y="2520389"/>
            <a:ext cx="2818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C1EA29-27CB-E142-0F6F-02D9397C9CC2}"/>
              </a:ext>
            </a:extLst>
          </p:cNvPr>
          <p:cNvCxnSpPr>
            <a:cxnSpLocks/>
          </p:cNvCxnSpPr>
          <p:nvPr/>
        </p:nvCxnSpPr>
        <p:spPr>
          <a:xfrm>
            <a:off x="2986481" y="2939839"/>
            <a:ext cx="38337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1E493B-0F0B-6C82-4E6E-F53B0BF7F1AF}"/>
              </a:ext>
            </a:extLst>
          </p:cNvPr>
          <p:cNvCxnSpPr>
            <a:cxnSpLocks/>
          </p:cNvCxnSpPr>
          <p:nvPr/>
        </p:nvCxnSpPr>
        <p:spPr>
          <a:xfrm>
            <a:off x="2986481" y="4231743"/>
            <a:ext cx="3280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CABD12-BC86-462C-255C-8416B344B9E9}"/>
              </a:ext>
            </a:extLst>
          </p:cNvPr>
          <p:cNvCxnSpPr>
            <a:cxnSpLocks/>
          </p:cNvCxnSpPr>
          <p:nvPr/>
        </p:nvCxnSpPr>
        <p:spPr>
          <a:xfrm>
            <a:off x="4806892" y="4617637"/>
            <a:ext cx="14596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B93835-5096-8675-8363-C961E2F1A099}"/>
              </a:ext>
            </a:extLst>
          </p:cNvPr>
          <p:cNvCxnSpPr>
            <a:cxnSpLocks/>
          </p:cNvCxnSpPr>
          <p:nvPr/>
        </p:nvCxnSpPr>
        <p:spPr>
          <a:xfrm>
            <a:off x="2776757" y="5070642"/>
            <a:ext cx="1174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17D3A9-5075-BC63-7F7E-6CA29254DE59}"/>
              </a:ext>
            </a:extLst>
          </p:cNvPr>
          <p:cNvCxnSpPr>
            <a:cxnSpLocks/>
          </p:cNvCxnSpPr>
          <p:nvPr/>
        </p:nvCxnSpPr>
        <p:spPr>
          <a:xfrm>
            <a:off x="4806892" y="5070642"/>
            <a:ext cx="1174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B311C8-08D6-A794-FC51-1D9916EB30B4}"/>
              </a:ext>
            </a:extLst>
          </p:cNvPr>
          <p:cNvCxnSpPr>
            <a:cxnSpLocks/>
          </p:cNvCxnSpPr>
          <p:nvPr/>
        </p:nvCxnSpPr>
        <p:spPr>
          <a:xfrm>
            <a:off x="7222922" y="2612668"/>
            <a:ext cx="302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B7E776-9DF1-492F-3DF7-DABFA24DC636}"/>
              </a:ext>
            </a:extLst>
          </p:cNvPr>
          <p:cNvCxnSpPr>
            <a:cxnSpLocks/>
          </p:cNvCxnSpPr>
          <p:nvPr/>
        </p:nvCxnSpPr>
        <p:spPr>
          <a:xfrm>
            <a:off x="8665828" y="3082452"/>
            <a:ext cx="2122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A3852B-A60E-2C1B-3EFB-5985DE6359AD}"/>
              </a:ext>
            </a:extLst>
          </p:cNvPr>
          <p:cNvCxnSpPr>
            <a:cxnSpLocks/>
          </p:cNvCxnSpPr>
          <p:nvPr/>
        </p:nvCxnSpPr>
        <p:spPr>
          <a:xfrm>
            <a:off x="7222922" y="4726694"/>
            <a:ext cx="31374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5224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p:cTn id="98" dur="500" fill="hold"/>
                                        <p:tgtEl>
                                          <p:spTgt spid="28"/>
                                        </p:tgtEl>
                                        <p:attrNameLst>
                                          <p:attrName>ppt_w</p:attrName>
                                        </p:attrNameLst>
                                      </p:cBhvr>
                                      <p:tavLst>
                                        <p:tav tm="0">
                                          <p:val>
                                            <p:fltVal val="0"/>
                                          </p:val>
                                        </p:tav>
                                        <p:tav tm="100000">
                                          <p:val>
                                            <p:strVal val="#ppt_w"/>
                                          </p:val>
                                        </p:tav>
                                      </p:tavLst>
                                    </p:anim>
                                    <p:anim calcmode="lin" valueType="num">
                                      <p:cBhvr>
                                        <p:cTn id="99" dur="500" fill="hold"/>
                                        <p:tgtEl>
                                          <p:spTgt spid="28"/>
                                        </p:tgtEl>
                                        <p:attrNameLst>
                                          <p:attrName>ppt_h</p:attrName>
                                        </p:attrNameLst>
                                      </p:cBhvr>
                                      <p:tavLst>
                                        <p:tav tm="0">
                                          <p:val>
                                            <p:fltVal val="0"/>
                                          </p:val>
                                        </p:tav>
                                        <p:tav tm="100000">
                                          <p:val>
                                            <p:strVal val="#ppt_h"/>
                                          </p:val>
                                        </p:tav>
                                      </p:tavLst>
                                    </p:anim>
                                    <p:animEffect transition="in" filter="fade">
                                      <p:cBhvr>
                                        <p:cTn id="10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2866938" y="500317"/>
            <a:ext cx="5504072" cy="8237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Khung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cảnh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đêm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32246" y="679327"/>
            <a:ext cx="5874597" cy="5110227"/>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667635" y="2331946"/>
            <a:ext cx="3715797"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H</a:t>
            </a: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iện lên thật rộng lớn, mênh mông với không khí vui tươi, rộn rã.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CD3F9EE-0848-5F8F-73EB-2D0CF5B411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63866" y="184377"/>
            <a:ext cx="5874597" cy="5511748"/>
          </a:xfrm>
          <a:prstGeom prst="rect">
            <a:avLst/>
          </a:prstGeom>
        </p:spPr>
      </p:pic>
      <p:sp>
        <p:nvSpPr>
          <p:cNvPr id="13" name="TextBox 12">
            <a:extLst>
              <a:ext uri="{FF2B5EF4-FFF2-40B4-BE49-F238E27FC236}">
                <a16:creationId xmlns:a16="http://schemas.microsoft.com/office/drawing/2014/main" id="{AFAAC59E-90DB-0B2B-4954-69851D6641A2}"/>
              </a:ext>
            </a:extLst>
          </p:cNvPr>
          <p:cNvSpPr txBox="1"/>
          <p:nvPr/>
        </p:nvSpPr>
        <p:spPr>
          <a:xfrm>
            <a:off x="5866123" y="1836997"/>
            <a:ext cx="3613421"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Hàng ngàn vì sao tỏa sáng, dải ngân hà như một dòng sông chảy giữa trời.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FBB5982-6EC9-7401-4F0C-C8178FD59222}"/>
              </a:ext>
            </a:extLst>
          </p:cNvPr>
          <p:cNvPicPr>
            <a:picLocks noChangeAspect="1"/>
          </p:cNvPicPr>
          <p:nvPr/>
        </p:nvPicPr>
        <p:blipFill>
          <a:blip r:embed="rId7"/>
          <a:stretch>
            <a:fillRect/>
          </a:stretch>
        </p:blipFill>
        <p:spPr>
          <a:xfrm>
            <a:off x="4036512" y="4571890"/>
            <a:ext cx="3266095" cy="1959657"/>
          </a:xfrm>
          <a:prstGeom prst="rect">
            <a:avLst/>
          </a:prstGeom>
        </p:spPr>
      </p:pic>
    </p:spTree>
    <p:extLst>
      <p:ext uri="{BB962C8B-B14F-4D97-AF65-F5344CB8AC3E}">
        <p14:creationId xmlns:p14="http://schemas.microsoft.com/office/powerpoint/2010/main" val="879795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 calcmode="lin" valueType="num">
                                      <p:cBhvr>
                                        <p:cTn id="44" dur="1000" fill="hold"/>
                                        <p:tgtEl>
                                          <p:spTgt spid="3"/>
                                        </p:tgtEl>
                                        <p:attrNameLst>
                                          <p:attrName>style.rotation</p:attrName>
                                        </p:attrNameLst>
                                      </p:cBhvr>
                                      <p:tavLst>
                                        <p:tav tm="0">
                                          <p:val>
                                            <p:fltVal val="90"/>
                                          </p:val>
                                        </p:tav>
                                        <p:tav tm="100000">
                                          <p:val>
                                            <p:fltVal val="0"/>
                                          </p:val>
                                        </p:tav>
                                      </p:tavLst>
                                    </p:anim>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928603"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Khung cảnh bầu trời đêm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35C40F3-23E9-75C1-560A-F28A45930FE9}"/>
              </a:ext>
            </a:extLst>
          </p:cNvPr>
          <p:cNvPicPr>
            <a:picLocks noChangeAspect="1"/>
          </p:cNvPicPr>
          <p:nvPr/>
        </p:nvPicPr>
        <p:blipFill>
          <a:blip r:embed="rId5"/>
          <a:stretch>
            <a:fillRect/>
          </a:stretch>
        </p:blipFill>
        <p:spPr>
          <a:xfrm>
            <a:off x="980915" y="1560485"/>
            <a:ext cx="3405742" cy="2551019"/>
          </a:xfrm>
          <a:prstGeom prst="rect">
            <a:avLst/>
          </a:prstGeom>
        </p:spPr>
      </p:pic>
      <p:sp>
        <p:nvSpPr>
          <p:cNvPr id="10" name="TextBox 9">
            <a:extLst>
              <a:ext uri="{FF2B5EF4-FFF2-40B4-BE49-F238E27FC236}">
                <a16:creationId xmlns:a16="http://schemas.microsoft.com/office/drawing/2014/main" id="{4A77EEFD-6663-1420-B1C7-F0118900E2DC}"/>
              </a:ext>
            </a:extLst>
          </p:cNvPr>
          <p:cNvSpPr txBox="1"/>
          <p:nvPr/>
        </p:nvSpPr>
        <p:spPr>
          <a:xfrm>
            <a:off x="980915" y="3526729"/>
            <a:ext cx="340574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2889E2B-C755-ADA8-774E-2CAAB24EF665}"/>
              </a:ext>
            </a:extLst>
          </p:cNvPr>
          <p:cNvPicPr>
            <a:picLocks noChangeAspect="1"/>
          </p:cNvPicPr>
          <p:nvPr/>
        </p:nvPicPr>
        <p:blipFill>
          <a:blip r:embed="rId6"/>
          <a:stretch>
            <a:fillRect/>
          </a:stretch>
        </p:blipFill>
        <p:spPr>
          <a:xfrm>
            <a:off x="4760425" y="1530067"/>
            <a:ext cx="2857500" cy="2551018"/>
          </a:xfrm>
          <a:prstGeom prst="rect">
            <a:avLst/>
          </a:prstGeom>
        </p:spPr>
      </p:pic>
      <p:pic>
        <p:nvPicPr>
          <p:cNvPr id="3" name="Picture 2">
            <a:extLst>
              <a:ext uri="{FF2B5EF4-FFF2-40B4-BE49-F238E27FC236}">
                <a16:creationId xmlns:a16="http://schemas.microsoft.com/office/drawing/2014/main" id="{3AE35F6E-8BCD-8276-5CFB-3F2726AA71BA}"/>
              </a:ext>
            </a:extLst>
          </p:cNvPr>
          <p:cNvPicPr>
            <a:picLocks noChangeAspect="1"/>
          </p:cNvPicPr>
          <p:nvPr/>
        </p:nvPicPr>
        <p:blipFill>
          <a:blip r:embed="rId7"/>
          <a:stretch>
            <a:fillRect/>
          </a:stretch>
        </p:blipFill>
        <p:spPr>
          <a:xfrm>
            <a:off x="7991693" y="1530067"/>
            <a:ext cx="2857500" cy="2551018"/>
          </a:xfrm>
          <a:prstGeom prst="rect">
            <a:avLst/>
          </a:prstGeom>
        </p:spPr>
      </p:pic>
      <p:sp>
        <p:nvSpPr>
          <p:cNvPr id="11" name="TextBox 10">
            <a:extLst>
              <a:ext uri="{FF2B5EF4-FFF2-40B4-BE49-F238E27FC236}">
                <a16:creationId xmlns:a16="http://schemas.microsoft.com/office/drawing/2014/main" id="{147E7297-B87F-FC95-79EC-98435D957389}"/>
              </a:ext>
            </a:extLst>
          </p:cNvPr>
          <p:cNvSpPr txBox="1"/>
          <p:nvPr/>
        </p:nvSpPr>
        <p:spPr>
          <a:xfrm>
            <a:off x="4760425" y="3480788"/>
            <a:ext cx="285750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CEAD7C6-F668-3500-C316-5EADA30E94C2}"/>
              </a:ext>
            </a:extLst>
          </p:cNvPr>
          <p:cNvSpPr txBox="1"/>
          <p:nvPr/>
        </p:nvSpPr>
        <p:spPr>
          <a:xfrm>
            <a:off x="7991693" y="3480788"/>
            <a:ext cx="285750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04442974-38D0-101F-8D2F-55923239E79C}"/>
              </a:ext>
            </a:extLst>
          </p:cNvPr>
          <p:cNvSpPr txBox="1"/>
          <p:nvPr/>
        </p:nvSpPr>
        <p:spPr>
          <a:xfrm>
            <a:off x="2432107" y="4830983"/>
            <a:ext cx="7114563" cy="13075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việc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những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của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vũ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97670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2866938" y="500317"/>
            <a:ext cx="5504072" cy="823752"/>
          </a:xfrm>
          <a:prstGeom prst="rect">
            <a:avLst/>
          </a:prstGeom>
          <a:noFill/>
        </p:spPr>
        <p:txBody>
          <a:bodyPr wrap="square">
            <a:spAutoFit/>
          </a:bodyPr>
          <a:lstStyle/>
          <a:p>
            <a:pPr algn="just">
              <a:lnSpc>
                <a:spcPct val="150000"/>
              </a:lnSpc>
            </a:pPr>
            <a:r>
              <a:rPr lang="en-US" sz="3600" b="1" dirty="0" err="1">
                <a:solidFill>
                  <a:srgbClr val="000000"/>
                </a:solidFill>
                <a:effectLst/>
                <a:latin typeface="Times New Roman" panose="02020603050405020304" pitchFamily="18" charset="0"/>
                <a:ea typeface="Times New Roman" panose="02020603050405020304" pitchFamily="18" charset="0"/>
              </a:rPr>
              <a:t>Khung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cảnh</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bầu</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trời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đêm</a:t>
            </a:r>
            <a:endParaRPr lang="en-US" sz="36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32246" y="679327"/>
            <a:ext cx="5874597" cy="5110227"/>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667635" y="2331946"/>
            <a:ext cx="3715797" cy="1569660"/>
          </a:xfrm>
          <a:prstGeom prst="rect">
            <a:avLst/>
          </a:prstGeom>
          <a:noFill/>
        </p:spPr>
        <p:txBody>
          <a:bodyPr wrap="square">
            <a:spAutoFit/>
          </a:bodyPr>
          <a:lstStyle/>
          <a:p>
            <a:pPr lvl="0" algn="ctr"/>
            <a:r>
              <a:rPr lang="en-US" sz="3200" b="1" i="1" kern="100" dirty="0">
                <a:solidFill>
                  <a:srgbClr val="000000"/>
                </a:solidFill>
                <a:latin typeface="Times New Roman" panose="02020603050405020304" pitchFamily="18" charset="0"/>
                <a:ea typeface="SimSun" panose="02010600030101010101" pitchFamily="2" charset="-122"/>
              </a:rPr>
              <a:t>H</a:t>
            </a:r>
            <a:r>
              <a:rPr lang="vi-VN" sz="3200" b="1" i="1" kern="100" dirty="0">
                <a:solidFill>
                  <a:srgbClr val="000000"/>
                </a:solidFill>
                <a:latin typeface="Times New Roman" panose="02020603050405020304" pitchFamily="18" charset="0"/>
                <a:ea typeface="SimSun" panose="02010600030101010101" pitchFamily="2" charset="-122"/>
              </a:rPr>
              <a:t>iện lên thật rộng lớn, mênh mông</a:t>
            </a:r>
            <a:r>
              <a:rPr lang="en-US" sz="3200" b="1" i="1" kern="100" dirty="0">
                <a:solidFill>
                  <a:srgbClr val="000000"/>
                </a:solidFill>
                <a:latin typeface="Times New Roman" panose="02020603050405020304" pitchFamily="18" charset="0"/>
                <a:ea typeface="SimSun" panose="02010600030101010101" pitchFamily="2" charset="-122"/>
              </a:rPr>
              <a:t>,</a:t>
            </a:r>
            <a:r>
              <a:rPr lang="vi-VN" sz="3200" b="1" i="1" kern="100" dirty="0">
                <a:solidFill>
                  <a:srgbClr val="000000"/>
                </a:solidFill>
                <a:latin typeface="Times New Roman" panose="02020603050405020304" pitchFamily="18" charset="0"/>
                <a:ea typeface="SimSun" panose="02010600030101010101" pitchFamily="2" charset="-122"/>
              </a:rPr>
              <a:t> vui tươi, rộn rã. </a:t>
            </a:r>
            <a:endParaRPr kumimoji="0" lang="en-US" sz="3200" b="1"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2" name="Picture 11">
            <a:extLst>
              <a:ext uri="{FF2B5EF4-FFF2-40B4-BE49-F238E27FC236}">
                <a16:creationId xmlns:a16="http://schemas.microsoft.com/office/drawing/2014/main" id="{CCD3F9EE-0848-5F8F-73EB-2D0CF5B411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63866" y="184377"/>
            <a:ext cx="5874597" cy="5511748"/>
          </a:xfrm>
          <a:prstGeom prst="rect">
            <a:avLst/>
          </a:prstGeom>
        </p:spPr>
      </p:pic>
      <p:sp>
        <p:nvSpPr>
          <p:cNvPr id="13" name="TextBox 12">
            <a:extLst>
              <a:ext uri="{FF2B5EF4-FFF2-40B4-BE49-F238E27FC236}">
                <a16:creationId xmlns:a16="http://schemas.microsoft.com/office/drawing/2014/main" id="{AFAAC59E-90DB-0B2B-4954-69851D6641A2}"/>
              </a:ext>
            </a:extLst>
          </p:cNvPr>
          <p:cNvSpPr txBox="1"/>
          <p:nvPr/>
        </p:nvSpPr>
        <p:spPr>
          <a:xfrm>
            <a:off x="5866123" y="1836997"/>
            <a:ext cx="3613421" cy="2062103"/>
          </a:xfrm>
          <a:prstGeom prst="rect">
            <a:avLst/>
          </a:prstGeom>
          <a:noFill/>
        </p:spPr>
        <p:txBody>
          <a:bodyPr wrap="square">
            <a:spAutoFit/>
          </a:bodyPr>
          <a:lstStyle/>
          <a:p>
            <a:pPr lvl="0" algn="ctr"/>
            <a:r>
              <a:rPr lang="en-US" sz="3200" b="1" i="1" kern="100" dirty="0" err="1">
                <a:solidFill>
                  <a:srgbClr val="000000"/>
                </a:solidFill>
                <a:latin typeface="Times New Roman" panose="02020603050405020304" pitchFamily="18" charset="0"/>
                <a:ea typeface="SimSun" panose="02010600030101010101" pitchFamily="2" charset="-122"/>
              </a:rPr>
              <a:t>Các</a:t>
            </a:r>
            <a:r>
              <a:rPr lang="en-US" sz="3200" b="1" i="1" kern="100" dirty="0">
                <a:solidFill>
                  <a:srgbClr val="000000"/>
                </a:solidFill>
                <a:latin typeface="Times New Roman" panose="02020603050405020304" pitchFamily="18" charset="0"/>
                <a:ea typeface="SimSun" panose="02010600030101010101" pitchFamily="2" charset="-122"/>
              </a:rPr>
              <a:t> </a:t>
            </a:r>
            <a:r>
              <a:rPr lang="vi-VN" sz="3200" b="1" i="1" kern="100" dirty="0">
                <a:solidFill>
                  <a:srgbClr val="000000"/>
                </a:solidFill>
                <a:latin typeface="Times New Roman" panose="02020603050405020304" pitchFamily="18" charset="0"/>
                <a:ea typeface="SimSun" panose="02010600030101010101" pitchFamily="2" charset="-122"/>
              </a:rPr>
              <a:t>vì sao tỏa sáng, dải ngân hà như một dòng sông chảy giữa trời. </a:t>
            </a:r>
            <a:endParaRPr kumimoji="0" lang="en-US" sz="3200" b="1"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3" name="Picture 2">
            <a:extLst>
              <a:ext uri="{FF2B5EF4-FFF2-40B4-BE49-F238E27FC236}">
                <a16:creationId xmlns:a16="http://schemas.microsoft.com/office/drawing/2014/main" id="{CFBB5982-6EC9-7401-4F0C-C8178FD59222}"/>
              </a:ext>
            </a:extLst>
          </p:cNvPr>
          <p:cNvPicPr>
            <a:picLocks noChangeAspect="1"/>
          </p:cNvPicPr>
          <p:nvPr/>
        </p:nvPicPr>
        <p:blipFill>
          <a:blip r:embed="rId7"/>
          <a:stretch>
            <a:fillRect/>
          </a:stretch>
        </p:blipFill>
        <p:spPr>
          <a:xfrm>
            <a:off x="4036512" y="4571890"/>
            <a:ext cx="3266095" cy="1959657"/>
          </a:xfrm>
          <a:prstGeom prst="rect">
            <a:avLst/>
          </a:prstGeom>
        </p:spPr>
      </p:pic>
    </p:spTree>
    <p:extLst>
      <p:ext uri="{BB962C8B-B14F-4D97-AF65-F5344CB8AC3E}">
        <p14:creationId xmlns:p14="http://schemas.microsoft.com/office/powerpoint/2010/main" val="31463201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 calcmode="lin" valueType="num">
                                      <p:cBhvr>
                                        <p:cTn id="44" dur="1000" fill="hold"/>
                                        <p:tgtEl>
                                          <p:spTgt spid="3"/>
                                        </p:tgtEl>
                                        <p:attrNameLst>
                                          <p:attrName>style.rotation</p:attrName>
                                        </p:attrNameLst>
                                      </p:cBhvr>
                                      <p:tavLst>
                                        <p:tav tm="0">
                                          <p:val>
                                            <p:fltVal val="90"/>
                                          </p:val>
                                        </p:tav>
                                        <p:tav tm="100000">
                                          <p:val>
                                            <p:fltVal val="0"/>
                                          </p:val>
                                        </p:tav>
                                      </p:tavLst>
                                    </p:anim>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pic>
        <p:nvPicPr>
          <p:cNvPr id="2" name="Picture 1">
            <a:extLst>
              <a:ext uri="{FF2B5EF4-FFF2-40B4-BE49-F238E27FC236}">
                <a16:creationId xmlns:a16="http://schemas.microsoft.com/office/drawing/2014/main" id="{54C020CB-2D5F-04E7-B3B6-B8614AB1534E}"/>
              </a:ext>
            </a:extLst>
          </p:cNvPr>
          <p:cNvPicPr>
            <a:picLocks noChangeAspect="1"/>
          </p:cNvPicPr>
          <p:nvPr/>
        </p:nvPicPr>
        <p:blipFill>
          <a:blip r:embed="rId5"/>
          <a:stretch>
            <a:fillRect/>
          </a:stretch>
        </p:blipFill>
        <p:spPr>
          <a:xfrm>
            <a:off x="1886655" y="286469"/>
            <a:ext cx="7618071" cy="6634448"/>
          </a:xfrm>
          <a:prstGeom prst="rect">
            <a:avLst/>
          </a:prstGeom>
        </p:spPr>
      </p:pic>
    </p:spTree>
    <p:extLst>
      <p:ext uri="{BB962C8B-B14F-4D97-AF65-F5344CB8AC3E}">
        <p14:creationId xmlns:p14="http://schemas.microsoft.com/office/powerpoint/2010/main" val="25224549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303234" y="-352073"/>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4212512" y="2283571"/>
            <a:ext cx="2865588" cy="1077218"/>
          </a:xfrm>
          <a:prstGeom prst="rect">
            <a:avLst/>
          </a:prstGeom>
          <a:noFill/>
        </p:spPr>
        <p:txBody>
          <a:bodyPr wrap="square" rtlCol="0">
            <a:spAutoFit/>
          </a:bodyPr>
          <a:lstStyle/>
          <a:p>
            <a:pPr lvl="0" algn="ctr">
              <a:defRPr/>
            </a:pPr>
            <a:r>
              <a:rPr lang="vi-VN" sz="3200" b="1" dirty="0">
                <a:solidFill>
                  <a:srgbClr val="FF0000"/>
                </a:solidFill>
                <a:latin typeface="Times New Roman" panose="02020603050405020304" pitchFamily="18" charset="0"/>
                <a:cs typeface="Times New Roman" panose="02020603050405020304" pitchFamily="18" charset="0"/>
              </a:rPr>
              <a:t>Những hình </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3200" b="1" dirty="0">
                <a:solidFill>
                  <a:srgbClr val="FF0000"/>
                </a:solidFill>
                <a:latin typeface="Times New Roman" panose="02020603050405020304" pitchFamily="18" charset="0"/>
                <a:cs typeface="Times New Roman" panose="02020603050405020304" pitchFamily="18" charset="0"/>
              </a:rPr>
              <a:t>ảnh so sánh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994513" y="205099"/>
            <a:ext cx="1912063" cy="169590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vi-VN" sz="2400" b="1" dirty="0">
                <a:solidFill>
                  <a:srgbClr val="000000"/>
                </a:solidFill>
                <a:latin typeface="Times New Roman" panose="02020603050405020304" pitchFamily="18" charset="0"/>
                <a:ea typeface="Times New Roman" panose="02020603050405020304" pitchFamily="18" charset="0"/>
              </a:rPr>
              <a:t>Dải Ngân Hà: như một dòng sông</a:t>
            </a:r>
            <a:endParaRPr lang="en-US" sz="2400" b="1" dirty="0">
              <a:solidFill>
                <a:prstClr val="black"/>
              </a:solidFill>
              <a:latin typeface="Times New Roman" panose="02020603050405020304" pitchFamily="18" charset="0"/>
              <a:ea typeface="Times New Roman" panose="02020603050405020304" pitchFamily="18" charset="0"/>
            </a:endParaRPr>
          </a:p>
          <a:p>
            <a:pPr lvl="0" algn="ctr" defTabSz="685800"/>
            <a:endParaRPr lang="en-US" sz="1350" dirty="0">
              <a:solidFill>
                <a:prstClr val="black"/>
              </a:solidFill>
              <a:latin typeface="Calibri" panose="020F0502020204030204"/>
            </a:endParaRPr>
          </a:p>
        </p:txBody>
      </p:sp>
      <p:sp>
        <p:nvSpPr>
          <p:cNvPr id="15" name="Rounded Rectangle 14"/>
          <p:cNvSpPr/>
          <p:nvPr/>
        </p:nvSpPr>
        <p:spPr>
          <a:xfrm>
            <a:off x="7241683" y="3621442"/>
            <a:ext cx="2133106" cy="196449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vi-VN" sz="2400" b="1" dirty="0">
                <a:solidFill>
                  <a:srgbClr val="000000"/>
                </a:solidFill>
                <a:latin typeface="Times New Roman" panose="02020603050405020304" pitchFamily="18" charset="0"/>
                <a:ea typeface="Times New Roman" panose="02020603050405020304" pitchFamily="18" charset="0"/>
              </a:rPr>
              <a:t>Chòm sao Thần Nông: như chiếc vó bằng vàng</a:t>
            </a:r>
            <a:endParaRPr lang="en-US" sz="2400" b="1" dirty="0">
              <a:solidFill>
                <a:prstClr val="black"/>
              </a:solidFill>
              <a:latin typeface="Times New Roman" panose="02020603050405020304" pitchFamily="18" charset="0"/>
              <a:ea typeface="Times New Roman" panose="02020603050405020304" pitchFamily="18" charset="0"/>
            </a:endParaRPr>
          </a:p>
          <a:p>
            <a:pPr algn="ctr" defTabSz="685800"/>
            <a:endParaRPr lang="en-US" sz="2400" b="1" dirty="0">
              <a:solidFill>
                <a:prstClr val="black"/>
              </a:solidFill>
              <a:latin typeface="Times New Roman" panose="02020603050405020304" pitchFamily="18" charset="0"/>
              <a:ea typeface="Times New Roman" panose="02020603050405020304" pitchFamily="18" charset="0"/>
            </a:endParaRPr>
          </a:p>
          <a:p>
            <a:pPr lvl="0" algn="ctr" defTabSz="685800"/>
            <a:endParaRPr lang="en-US" sz="1350" dirty="0">
              <a:solidFill>
                <a:prstClr val="black"/>
              </a:solidFill>
              <a:latin typeface="Calibri" panose="020F0502020204030204"/>
            </a:endParaRPr>
          </a:p>
        </p:txBody>
      </p:sp>
      <p:sp>
        <p:nvSpPr>
          <p:cNvPr id="16" name="Rounded Rectangle 15"/>
          <p:cNvSpPr/>
          <p:nvPr/>
        </p:nvSpPr>
        <p:spPr>
          <a:xfrm>
            <a:off x="7036654" y="205099"/>
            <a:ext cx="2141118" cy="169590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just"/>
            <a:r>
              <a:rPr lang="vi-VN" sz="2400" b="1" dirty="0">
                <a:solidFill>
                  <a:schemeClr val="tx1"/>
                </a:solidFill>
                <a:latin typeface="Times New Roman" panose="02020603050405020304" pitchFamily="18" charset="0"/>
                <a:ea typeface="Times New Roman" panose="02020603050405020304" pitchFamily="18" charset="0"/>
              </a:rPr>
              <a:t>Những sao dọc ngang: như tôm cua bơi lội</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17" name="Rounded Rectangle 16"/>
          <p:cNvSpPr/>
          <p:nvPr/>
        </p:nvSpPr>
        <p:spPr>
          <a:xfrm>
            <a:off x="1854272" y="3536751"/>
            <a:ext cx="2219057" cy="187692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just"/>
            <a:r>
              <a:rPr lang="vi-VN" sz="2400" b="1" dirty="0">
                <a:solidFill>
                  <a:schemeClr val="tx1"/>
                </a:solidFill>
                <a:latin typeface="Times New Roman" panose="02020603050405020304" pitchFamily="18" charset="0"/>
                <a:ea typeface="Times New Roman" panose="02020603050405020304" pitchFamily="18" charset="0"/>
              </a:rPr>
              <a:t>Sao Hôm: như đèn đuốc soi cá</a:t>
            </a:r>
            <a:endParaRPr lang="en-US" sz="2400" b="1" dirty="0">
              <a:solidFill>
                <a:schemeClr val="tx1"/>
              </a:solidFill>
              <a:latin typeface="Times New Roman" panose="02020603050405020304" pitchFamily="18" charset="0"/>
              <a:ea typeface="Times New Roman" panose="02020603050405020304" pitchFamily="18" charset="0"/>
            </a:endParaRPr>
          </a:p>
        </p:txBody>
      </p:sp>
      <p:cxnSp>
        <p:nvCxnSpPr>
          <p:cNvPr id="22" name="Straight Arrow Connector 21"/>
          <p:cNvCxnSpPr/>
          <p:nvPr/>
        </p:nvCxnSpPr>
        <p:spPr>
          <a:xfrm flipH="1" flipV="1">
            <a:off x="3928650" y="1701652"/>
            <a:ext cx="966806" cy="648956"/>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597779" y="3160601"/>
            <a:ext cx="1052455" cy="228921"/>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627979" y="3144800"/>
            <a:ext cx="1151991" cy="384613"/>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383708" y="1901006"/>
            <a:ext cx="1179320" cy="449602"/>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7745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Phải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chăng</a:t>
            </a:r>
            <a:r>
              <a:rPr lang="en-US" sz="3200" b="1" i="1" kern="100" dirty="0">
                <a:solidFill>
                  <a:srgbClr val="000000"/>
                </a:solidFill>
                <a:latin typeface="Times New Roman" panose="02020603050405020304" pitchFamily="18" charset="0"/>
                <a:ea typeface="SimSun" panose="02010600030101010101" pitchFamily="2" charset="-122"/>
              </a:rPr>
              <a:t> ở </a:t>
            </a:r>
            <a:r>
              <a:rPr lang="en-US" sz="3200" b="1" i="1" kern="100" dirty="0" err="1">
                <a:solidFill>
                  <a:srgbClr val="000000"/>
                </a:solidFill>
                <a:latin typeface="Times New Roman" panose="02020603050405020304" pitchFamily="18" charset="0"/>
                <a:ea typeface="SimSun" panose="02010600030101010101" pitchFamily="2" charset="-122"/>
              </a:rPr>
              <a:t>với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nàng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tiên</a:t>
            </a:r>
            <a:endParaRPr lang="en-US" sz="3200" b="1" i="1" kern="100" dirty="0">
              <a:solidFill>
                <a:srgbClr val="000000"/>
              </a:solidFill>
              <a:latin typeface="Times New Roman" panose="02020603050405020304" pitchFamily="18" charset="0"/>
              <a:ea typeface="SimSun" panose="02010600030101010101" pitchFamily="2" charset="-122"/>
            </a:endParaRP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phải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cày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cấy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ngày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đêm</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giữa</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trời</a:t>
            </a:r>
            <a:r>
              <a:rPr lang="en-US" sz="3200" b="1" i="1" kern="100" dirty="0">
                <a:solidFill>
                  <a:srgbClr val="000000"/>
                </a:solidFill>
                <a:latin typeface="Times New Roman" panose="02020603050405020304" pitchFamily="18" charset="0"/>
                <a:ea typeface="SimSun" panose="02010600030101010101" pitchFamily="2" charset="-122"/>
              </a:rPr>
              <a:t> –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endParaRPr lang="en-US" sz="3200" b="1" i="1" kern="100" dirty="0">
              <a:solidFill>
                <a:srgbClr val="000000"/>
              </a:solidFill>
              <a:latin typeface="Times New Roman" panose="02020603050405020304" pitchFamily="18" charset="0"/>
              <a:ea typeface="SimSun" panose="02010600030101010101" pitchFamily="2" charset="-122"/>
            </a:endParaRPr>
          </a:p>
        </p:txBody>
      </p:sp>
      <p:pic>
        <p:nvPicPr>
          <p:cNvPr id="9" name="Picture 8">
            <a:extLst>
              <a:ext uri="{FF2B5EF4-FFF2-40B4-BE49-F238E27FC236}">
                <a16:creationId xmlns:a16="http://schemas.microsoft.com/office/drawing/2014/main" id="{53CC116C-C68B-8196-D32D-0FC5BC12093E}"/>
              </a:ext>
            </a:extLst>
          </p:cNvPr>
          <p:cNvPicPr>
            <a:picLocks noChangeAspect="1"/>
          </p:cNvPicPr>
          <p:nvPr/>
        </p:nvPicPr>
        <p:blipFill>
          <a:blip r:embed="rId7"/>
          <a:stretch>
            <a:fillRect/>
          </a:stretch>
        </p:blipFill>
        <p:spPr>
          <a:xfrm>
            <a:off x="6198253" y="3749417"/>
            <a:ext cx="3405742" cy="2551019"/>
          </a:xfrm>
          <a:prstGeom prst="rect">
            <a:avLst/>
          </a:prstGeom>
        </p:spPr>
      </p:pic>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Thần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Nông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9115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2B2150-EA7B-3723-0B93-D58C7E40AA65}"/>
              </a:ext>
            </a:extLst>
          </p:cNvPr>
          <p:cNvPicPr>
            <a:picLocks noChangeAspect="1"/>
          </p:cNvPicPr>
          <p:nvPr/>
        </p:nvPicPr>
        <p:blipFill>
          <a:blip r:embed="rId2"/>
          <a:stretch>
            <a:fillRect/>
          </a:stretch>
        </p:blipFill>
        <p:spPr>
          <a:xfrm>
            <a:off x="0" y="-17714"/>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98845" y="-4669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593176" y="292530"/>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A4C0F88E-68CA-0485-23A2-80582B0E2A41}"/>
              </a:ext>
            </a:extLst>
          </p:cNvPr>
          <p:cNvSpPr txBox="1"/>
          <p:nvPr/>
        </p:nvSpPr>
        <p:spPr>
          <a:xfrm>
            <a:off x="4418121" y="1507858"/>
            <a:ext cx="1961884" cy="1200329"/>
          </a:xfrm>
          <a:prstGeom prst="rect">
            <a:avLst/>
          </a:prstGeom>
          <a:noFill/>
        </p:spPr>
        <p:txBody>
          <a:bodyPr wrap="square">
            <a:spAutoFit/>
          </a:bodyPr>
          <a:lstStyle/>
          <a:p>
            <a:pPr algn="ctr"/>
            <a:r>
              <a:rPr lang="en-US" sz="3600" b="1" dirty="0" err="1">
                <a:solidFill>
                  <a:srgbClr val="0070C0"/>
                </a:solidFill>
                <a:effectLst/>
                <a:latin typeface="Times New Roman" panose="02020603050405020304" pitchFamily="18" charset="0"/>
                <a:ea typeface="Times New Roman" panose="02020603050405020304" pitchFamily="18" charset="0"/>
              </a:rPr>
              <a:t>được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a:solidFill>
                  <a:srgbClr val="0070C0"/>
                </a:solidFill>
                <a:latin typeface="Times New Roman" panose="02020603050405020304" pitchFamily="18" charset="0"/>
                <a:ea typeface="Times New Roman" panose="02020603050405020304" pitchFamily="18" charset="0"/>
              </a:rPr>
              <a:t>s</a:t>
            </a:r>
            <a:r>
              <a:rPr lang="en-US" sz="3600" b="1" dirty="0">
                <a:solidFill>
                  <a:srgbClr val="0070C0"/>
                </a:solidFill>
                <a:effectLst/>
                <a:latin typeface="Times New Roman" panose="02020603050405020304" pitchFamily="18" charset="0"/>
                <a:ea typeface="Times New Roman" panose="02020603050405020304" pitchFamily="18" charset="0"/>
              </a:rPr>
              <a:t>o</a:t>
            </a:r>
          </a:p>
          <a:p>
            <a:pPr algn="ct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sánh</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với</a:t>
            </a:r>
            <a:endParaRPr lang="en-US" sz="3600" b="1" dirty="0">
              <a:solidFill>
                <a:srgbClr val="0070C0"/>
              </a:solidFill>
            </a:endParaRPr>
          </a:p>
        </p:txBody>
      </p:sp>
      <p:sp>
        <p:nvSpPr>
          <p:cNvPr id="16" name="Pentagon 9@|1FFC:4308095|FBC:16777215|LFC:16777215|LBC:16777215">
            <a:extLst>
              <a:ext uri="{FF2B5EF4-FFF2-40B4-BE49-F238E27FC236}">
                <a16:creationId xmlns:a16="http://schemas.microsoft.com/office/drawing/2014/main" id="{6274601C-15A6-4B7D-9ACA-35A5D6B43CC7}"/>
              </a:ext>
            </a:extLst>
          </p:cNvPr>
          <p:cNvSpPr>
            <a:spLocks noChangeArrowheads="1"/>
          </p:cNvSpPr>
          <p:nvPr/>
        </p:nvSpPr>
        <p:spPr bwMode="auto">
          <a:xfrm rot="5400000">
            <a:off x="5225169" y="2952014"/>
            <a:ext cx="536915" cy="163048"/>
          </a:xfrm>
          <a:prstGeom prst="homePlate">
            <a:avLst>
              <a:gd name="adj" fmla="val 31722"/>
            </a:avLst>
          </a:prstGeom>
          <a:solidFill>
            <a:srgbClr val="FF0066"/>
          </a:solidFill>
          <a:ln>
            <a:noFill/>
          </a:ln>
        </p:spPr>
        <p:txBody>
          <a:bodyPr anchor="ctr"/>
          <a:lstStyle/>
          <a:p>
            <a:pPr algn="ctr"/>
            <a:endParaRPr lang="en-US" altLang="zh-CN">
              <a:solidFill>
                <a:srgbClr val="2D99C9"/>
              </a:solidFill>
              <a:latin typeface="Arial" pitchFamily="34" charset="0"/>
              <a:ea typeface="微软雅黑" pitchFamily="34" charset="-122"/>
            </a:endParaRPr>
          </a:p>
        </p:txBody>
      </p:sp>
      <p:sp>
        <p:nvSpPr>
          <p:cNvPr id="22" name="Pentagon 9@|1FFC:4308095|FBC:16777215|LFC:16777215|LBC:16777215">
            <a:extLst>
              <a:ext uri="{FF2B5EF4-FFF2-40B4-BE49-F238E27FC236}">
                <a16:creationId xmlns:a16="http://schemas.microsoft.com/office/drawing/2014/main" id="{6274601C-15A6-4B7D-9ACA-35A5D6B43CC7}"/>
              </a:ext>
            </a:extLst>
          </p:cNvPr>
          <p:cNvSpPr>
            <a:spLocks noChangeArrowheads="1"/>
          </p:cNvSpPr>
          <p:nvPr/>
        </p:nvSpPr>
        <p:spPr bwMode="auto">
          <a:xfrm rot="5400000">
            <a:off x="5259287" y="5061312"/>
            <a:ext cx="546273" cy="162371"/>
          </a:xfrm>
          <a:prstGeom prst="homePlate">
            <a:avLst>
              <a:gd name="adj" fmla="val 31722"/>
            </a:avLst>
          </a:prstGeom>
          <a:solidFill>
            <a:srgbClr val="7030A0"/>
          </a:solidFill>
          <a:ln>
            <a:noFill/>
          </a:ln>
        </p:spPr>
        <p:txBody>
          <a:bodyPr anchor="ctr"/>
          <a:lstStyle/>
          <a:p>
            <a:pPr algn="ctr"/>
            <a:endParaRPr lang="en-US" altLang="zh-CN">
              <a:solidFill>
                <a:srgbClr val="2D99C9"/>
              </a:solidFill>
              <a:latin typeface="Arial" pitchFamily="34" charset="0"/>
              <a:ea typeface="微软雅黑" pitchFamily="34" charset="-122"/>
            </a:endParaRPr>
          </a:p>
        </p:txBody>
      </p:sp>
      <p:sp>
        <p:nvSpPr>
          <p:cNvPr id="23" name="Rounded Rectangle 22"/>
          <p:cNvSpPr/>
          <p:nvPr/>
        </p:nvSpPr>
        <p:spPr>
          <a:xfrm>
            <a:off x="3099816" y="5433657"/>
            <a:ext cx="4782312"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a:solidFill>
                  <a:srgbClr val="000000"/>
                </a:solidFill>
                <a:latin typeface="Times New Roman" panose="02020603050405020304" pitchFamily="18" charset="0"/>
                <a:ea typeface="SimSun" panose="02010600030101010101" pitchFamily="2" charset="-122"/>
              </a:rPr>
              <a:t>- C</a:t>
            </a:r>
            <a:r>
              <a:rPr lang="vi-VN" sz="2400" b="1" i="1" kern="100" dirty="0">
                <a:solidFill>
                  <a:srgbClr val="000000"/>
                </a:solidFill>
                <a:latin typeface="Times New Roman" panose="02020603050405020304" pitchFamily="18" charset="0"/>
                <a:ea typeface="SimSun" panose="02010600030101010101" pitchFamily="2" charset="-122"/>
              </a:rPr>
              <a:t>ảnh vật hiện lên rất sinh động </a:t>
            </a:r>
            <a:endParaRPr lang="en-US" sz="2400" b="1" i="1" kern="100" dirty="0">
              <a:solidFill>
                <a:srgbClr val="000000"/>
              </a:solidFill>
              <a:latin typeface="Times New Roman" panose="02020603050405020304" pitchFamily="18" charset="0"/>
              <a:ea typeface="SimSun" panose="02010600030101010101" pitchFamily="2" charset="-122"/>
            </a:endParaRPr>
          </a:p>
          <a:p>
            <a:pPr lvl="0" algn="ctr" defTabSz="685800"/>
            <a:r>
              <a:rPr lang="en-US" sz="2400" b="1" i="1" kern="100" dirty="0">
                <a:solidFill>
                  <a:srgbClr val="000000"/>
                </a:solidFill>
                <a:latin typeface="Times New Roman" panose="02020603050405020304" pitchFamily="18" charset="0"/>
                <a:ea typeface="SimSun" panose="02010600030101010101" pitchFamily="2" charset="-122"/>
              </a:rPr>
              <a:t>- V</a:t>
            </a:r>
            <a:r>
              <a:rPr lang="vi-VN" sz="2400" b="1" i="1" kern="100" dirty="0">
                <a:solidFill>
                  <a:srgbClr val="000000"/>
                </a:solidFill>
                <a:latin typeface="Times New Roman" panose="02020603050405020304" pitchFamily="18" charset="0"/>
                <a:ea typeface="SimSun" panose="02010600030101010101" pitchFamily="2" charset="-122"/>
              </a:rPr>
              <a:t>ẻ đẹp tâm hồn của nhân vật "tôi"</a:t>
            </a:r>
            <a:endParaRPr lang="en-US" sz="2400" b="1" dirty="0">
              <a:solidFill>
                <a:prstClr val="black"/>
              </a:solidFill>
            </a:endParaRPr>
          </a:p>
          <a:p>
            <a:pPr algn="ctr" defTabSz="685800"/>
            <a:endParaRPr lang="en-US" sz="2400" dirty="0">
              <a:solidFill>
                <a:prstClr val="black"/>
              </a:solidFill>
              <a:latin typeface="Calibri" panose="020F0502020204030204"/>
            </a:endParaRPr>
          </a:p>
        </p:txBody>
      </p:sp>
      <p:sp>
        <p:nvSpPr>
          <p:cNvPr id="24" name="Rounded Rectangle 23"/>
          <p:cNvSpPr/>
          <p:nvPr/>
        </p:nvSpPr>
        <p:spPr>
          <a:xfrm>
            <a:off x="1019088" y="1507858"/>
            <a:ext cx="2983026"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err="1">
                <a:solidFill>
                  <a:srgbClr val="000000"/>
                </a:solidFill>
                <a:latin typeface="Times New Roman" panose="02020603050405020304" pitchFamily="18" charset="0"/>
                <a:ea typeface="SimSun" panose="02010600030101010101" pitchFamily="2" charset="-122"/>
              </a:rPr>
              <a:t>Các</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chòm</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sao</a:t>
            </a:r>
            <a:endParaRPr lang="en-US" sz="2400" dirty="0">
              <a:solidFill>
                <a:prstClr val="black"/>
              </a:solidFill>
              <a:latin typeface="Calibri" panose="020F0502020204030204"/>
            </a:endParaRPr>
          </a:p>
        </p:txBody>
      </p:sp>
      <p:sp>
        <p:nvSpPr>
          <p:cNvPr id="25" name="Rounded Rectangle 24"/>
          <p:cNvSpPr/>
          <p:nvPr/>
        </p:nvSpPr>
        <p:spPr>
          <a:xfrm>
            <a:off x="6985139" y="1485033"/>
            <a:ext cx="2983026"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err="1">
                <a:solidFill>
                  <a:srgbClr val="000000"/>
                </a:solidFill>
                <a:latin typeface="Times New Roman" panose="02020603050405020304" pitchFamily="18" charset="0"/>
                <a:ea typeface="SimSun" panose="02010600030101010101" pitchFamily="2" charset="-122"/>
              </a:rPr>
              <a:t>Những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vật</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dụng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lao</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động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của</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người</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nông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dân</a:t>
            </a:r>
            <a:endParaRPr lang="en-US" sz="2400" dirty="0">
              <a:solidFill>
                <a:prstClr val="black"/>
              </a:solidFill>
              <a:latin typeface="Calibri" panose="020F0502020204030204"/>
            </a:endParaRPr>
          </a:p>
        </p:txBody>
      </p:sp>
      <p:sp>
        <p:nvSpPr>
          <p:cNvPr id="26" name="Rounded Rectangle 25"/>
          <p:cNvSpPr/>
          <p:nvPr/>
        </p:nvSpPr>
        <p:spPr>
          <a:xfrm>
            <a:off x="2606040" y="3387944"/>
            <a:ext cx="6281928"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2400" b="1" i="1" kern="100" dirty="0">
                <a:solidFill>
                  <a:srgbClr val="000000"/>
                </a:solidFill>
                <a:latin typeface="Times New Roman" panose="02020603050405020304" pitchFamily="18" charset="0"/>
                <a:ea typeface="SimSun" panose="02010600030101010101" pitchFamily="2" charset="-122"/>
              </a:rPr>
              <a:t>G</a:t>
            </a:r>
            <a:r>
              <a:rPr lang="vi-VN" sz="2400" b="1" i="1" kern="100" dirty="0">
                <a:solidFill>
                  <a:srgbClr val="000000"/>
                </a:solidFill>
                <a:latin typeface="Times New Roman" panose="02020603050405020304" pitchFamily="18" charset="0"/>
                <a:ea typeface="SimSun" panose="02010600030101010101" pitchFamily="2" charset="-122"/>
              </a:rPr>
              <a:t>ợi liên tưởng đến khung cảnh lao động của người nông dân: rất quen thuộc, gần gũi, sống động, nhộn nhịp, tươi vui. </a:t>
            </a:r>
            <a:endParaRPr lang="en-US" sz="2400" b="1" dirty="0">
              <a:solidFill>
                <a:prstClr val="black"/>
              </a:solidFill>
            </a:endParaRPr>
          </a:p>
          <a:p>
            <a:pPr lvl="0" algn="ctr" defTabSz="685800"/>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9576184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mph" presetSubtype="0" fill="hold" grpId="0" nodeType="clickEffect">
                                  <p:stCondLst>
                                    <p:cond delay="0"/>
                                  </p:stCondLst>
                                  <p:childTnLst>
                                    <p:animClr clrSpc="hsl" dir="cw">
                                      <p:cBhvr override="childStyle">
                                        <p:cTn id="16" dur="500" fill="hold"/>
                                        <p:tgtEl>
                                          <p:spTgt spid="15"/>
                                        </p:tgtEl>
                                        <p:attrNameLst>
                                          <p:attrName>style.color</p:attrName>
                                        </p:attrNameLst>
                                      </p:cBhvr>
                                      <p:by>
                                        <p:hsl h="0" s="-70588" l="0"/>
                                      </p:by>
                                    </p:animClr>
                                    <p:animClr clrSpc="hsl" dir="cw">
                                      <p:cBhvr>
                                        <p:cTn id="17" dur="500" fill="hold"/>
                                        <p:tgtEl>
                                          <p:spTgt spid="15"/>
                                        </p:tgtEl>
                                        <p:attrNameLst>
                                          <p:attrName>fillcolor</p:attrName>
                                        </p:attrNameLst>
                                      </p:cBhvr>
                                      <p:by>
                                        <p:hsl h="0" s="-70588" l="0"/>
                                      </p:by>
                                    </p:animClr>
                                    <p:animClr clrSpc="hsl" dir="cw">
                                      <p:cBhvr>
                                        <p:cTn id="18" dur="500" fill="hold"/>
                                        <p:tgtEl>
                                          <p:spTgt spid="15"/>
                                        </p:tgtEl>
                                        <p:attrNameLst>
                                          <p:attrName>stroke.color</p:attrName>
                                        </p:attrNameLst>
                                      </p:cBhvr>
                                      <p:by>
                                        <p:hsl h="0" s="-70588" l="0"/>
                                      </p:by>
                                    </p:animClr>
                                    <p:set>
                                      <p:cBhvr>
                                        <p:cTn id="19" dur="500" fill="hold"/>
                                        <p:tgtEl>
                                          <p:spTgt spid="1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animBg="1"/>
      <p:bldP spid="22" grpId="0" animBg="1"/>
      <p:bldP spid="24" grpId="0" animBg="1"/>
      <p:bldP spid="25"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3431352" y="474453"/>
            <a:ext cx="5504072" cy="823752"/>
          </a:xfrm>
          <a:prstGeom prst="rect">
            <a:avLst/>
          </a:prstGeom>
          <a:noFill/>
        </p:spPr>
        <p:txBody>
          <a:bodyPr wrap="square">
            <a:spAutoFit/>
          </a:bodyPr>
          <a:lstStyle/>
          <a:p>
            <a:pPr lvl="0" algn="just">
              <a:lnSpc>
                <a:spcPct val="150000"/>
              </a:lnSpc>
              <a:defRPr/>
            </a:pPr>
            <a:r>
              <a:rPr lang="en-US" sz="3600" b="1" dirty="0">
                <a:solidFill>
                  <a:srgbClr val="000000"/>
                </a:solidFill>
                <a:latin typeface="Times New Roman" panose="02020603050405020304" pitchFamily="18" charset="0"/>
                <a:ea typeface="Times New Roman" panose="02020603050405020304" pitchFamily="18" charset="0"/>
              </a:rPr>
              <a:t>Chi </a:t>
            </a:r>
            <a:r>
              <a:rPr lang="en-US" sz="3600" b="1" dirty="0" err="1">
                <a:solidFill>
                  <a:srgbClr val="000000"/>
                </a:solidFill>
                <a:latin typeface="Times New Roman" panose="02020603050405020304" pitchFamily="18" charset="0"/>
                <a:ea typeface="Times New Roman" panose="02020603050405020304" pitchFamily="18" charset="0"/>
              </a:rPr>
              <a:t>tiết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gợi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tả</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đặc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sắc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973510" y="367978"/>
            <a:ext cx="6283353" cy="6392592"/>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679149" y="2753763"/>
            <a:ext cx="4586361" cy="1938992"/>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Hãy</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chọn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một</a:t>
            </a:r>
            <a:r>
              <a:rPr lang="en-US" sz="4000" b="1" i="1" kern="100" dirty="0">
                <a:solidFill>
                  <a:srgbClr val="000000"/>
                </a:solidFill>
                <a:latin typeface="Times New Roman" panose="02020603050405020304" pitchFamily="18" charset="0"/>
                <a:ea typeface="SimSun" panose="02010600030101010101" pitchFamily="2" charset="-122"/>
              </a:rPr>
              <a:t> chi </a:t>
            </a:r>
            <a:r>
              <a:rPr lang="en-US" sz="4000" b="1" i="1" kern="100" dirty="0" err="1">
                <a:solidFill>
                  <a:srgbClr val="000000"/>
                </a:solidFill>
                <a:latin typeface="Times New Roman" panose="02020603050405020304" pitchFamily="18" charset="0"/>
                <a:ea typeface="SimSun" panose="02010600030101010101" pitchFamily="2" charset="-122"/>
              </a:rPr>
              <a:t>tiết</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gợi</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tả</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đặc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sắc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để</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phân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tích</a:t>
            </a:r>
            <a:r>
              <a:rPr lang="en-US" sz="4000" b="1" i="1" kern="100" dirty="0">
                <a:solidFill>
                  <a:srgbClr val="000000"/>
                </a:solidFill>
                <a:latin typeface="Times New Roman" panose="02020603050405020304" pitchFamily="18" charset="0"/>
                <a:ea typeface="SimSun" panose="02010600030101010101" pitchFamily="2" charset="-122"/>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414007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3431352" y="474453"/>
            <a:ext cx="5504072" cy="823752"/>
          </a:xfrm>
          <a:prstGeom prst="rect">
            <a:avLst/>
          </a:prstGeom>
          <a:noFill/>
        </p:spPr>
        <p:txBody>
          <a:bodyPr wrap="square">
            <a:spAutoFit/>
          </a:bodyPr>
          <a:lstStyle/>
          <a:p>
            <a:pPr lvl="0" algn="just">
              <a:lnSpc>
                <a:spcPct val="150000"/>
              </a:lnSpc>
              <a:defRPr/>
            </a:pPr>
            <a:r>
              <a:rPr lang="en-US" sz="3600" b="1" dirty="0">
                <a:solidFill>
                  <a:srgbClr val="000000"/>
                </a:solidFill>
                <a:latin typeface="Times New Roman" panose="02020603050405020304" pitchFamily="18" charset="0"/>
                <a:ea typeface="Times New Roman" panose="02020603050405020304" pitchFamily="18" charset="0"/>
              </a:rPr>
              <a:t>Chi </a:t>
            </a:r>
            <a:r>
              <a:rPr lang="en-US" sz="3600" b="1" dirty="0" err="1">
                <a:solidFill>
                  <a:srgbClr val="000000"/>
                </a:solidFill>
                <a:latin typeface="Times New Roman" panose="02020603050405020304" pitchFamily="18" charset="0"/>
                <a:ea typeface="Times New Roman" panose="02020603050405020304" pitchFamily="18" charset="0"/>
              </a:rPr>
              <a:t>tiết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gợi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tả</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đặc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sắc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973510" y="367978"/>
            <a:ext cx="6283353" cy="6392592"/>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687538" y="2902554"/>
            <a:ext cx="4586361" cy="1323439"/>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Hình</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ảnh</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Ngàn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sao</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vui</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làm</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việc</a:t>
            </a:r>
            <a:r>
              <a:rPr lang="en-US" sz="4000" b="1" i="1" kern="100" dirty="0">
                <a:solidFill>
                  <a:srgbClr val="000000"/>
                </a:solidFill>
                <a:latin typeface="Times New Roman" panose="02020603050405020304" pitchFamily="18" charset="0"/>
                <a:ea typeface="SimSun" panose="02010600030101010101" pitchFamily="2" charset="-122"/>
              </a:rPr>
              <a:t>”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656770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3"/>
          <a:stretch>
            <a:fillRect/>
          </a:stretch>
        </p:blipFill>
        <p:spPr>
          <a:xfrm>
            <a:off x="-647406" y="-247835"/>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55355" y="1216511"/>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189471" y="160738"/>
            <a:ext cx="7963949" cy="707886"/>
          </a:xfrm>
          <a:prstGeom prst="rect">
            <a:avLst/>
          </a:prstGeom>
          <a:noFill/>
        </p:spPr>
        <p:txBody>
          <a:bodyPr wrap="square" rtlCol="0">
            <a:spAutoFit/>
          </a:bodyPr>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Hình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Ngàn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vui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việc</a:t>
            </a:r>
            <a:r>
              <a:rPr lang="en-US" sz="4000" b="1" dirty="0">
                <a:solidFill>
                  <a:prstClr val="black"/>
                </a:solidFill>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7">
            <a:extLst>
              <a:ext uri="{FF2B5EF4-FFF2-40B4-BE49-F238E27FC236}">
                <a16:creationId xmlns:a16="http://schemas.microsoft.com/office/drawing/2014/main" id="{34C26BB5-3E0E-4AF4-950D-67F110B1CB79}"/>
              </a:ext>
            </a:extLst>
          </p:cNvPr>
          <p:cNvSpPr/>
          <p:nvPr/>
        </p:nvSpPr>
        <p:spPr>
          <a:xfrm>
            <a:off x="1603934" y="1133604"/>
            <a:ext cx="3258623" cy="1131031"/>
          </a:xfrm>
          <a:prstGeom prst="roundRect">
            <a:avLst/>
          </a:prstGeom>
          <a:solidFill>
            <a:schemeClr val="accent5">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r>
              <a:rPr lang="en-US" sz="2400" b="1" dirty="0">
                <a:solidFill>
                  <a:schemeClr val="tx1"/>
                </a:solidFill>
                <a:latin typeface="Times New Roman" panose="02020603050405020304" pitchFamily="18" charset="0"/>
                <a:ea typeface="Times New Roman" panose="02020603050405020304" pitchFamily="18" charset="0"/>
              </a:rPr>
              <a:t>H</a:t>
            </a:r>
            <a:r>
              <a:rPr lang="vi-VN" sz="2400" b="1" dirty="0">
                <a:solidFill>
                  <a:schemeClr val="tx1"/>
                </a:solidFill>
                <a:latin typeface="Times New Roman" panose="02020603050405020304" pitchFamily="18" charset="0"/>
                <a:ea typeface="Times New Roman" panose="02020603050405020304" pitchFamily="18" charset="0"/>
              </a:rPr>
              <a:t>ình ảnh thơ hay và ý nghĩa nhất trong toàn bài thơ.</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13" name="Rounded Rectangle 7">
            <a:extLst>
              <a:ext uri="{FF2B5EF4-FFF2-40B4-BE49-F238E27FC236}">
                <a16:creationId xmlns:a16="http://schemas.microsoft.com/office/drawing/2014/main" id="{34C26BB5-3E0E-4AF4-950D-67F110B1CB79}"/>
              </a:ext>
            </a:extLst>
          </p:cNvPr>
          <p:cNvSpPr/>
          <p:nvPr/>
        </p:nvSpPr>
        <p:spPr>
          <a:xfrm>
            <a:off x="1552124" y="2712419"/>
            <a:ext cx="3387880" cy="1262231"/>
          </a:xfrm>
          <a:prstGeom prst="roundRect">
            <a:avLst/>
          </a:prstGeom>
          <a:solidFill>
            <a:schemeClr val="accent6">
              <a:lumMod val="40000"/>
              <a:lumOff val="6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algn="ctr">
              <a:defRPr/>
            </a:pPr>
            <a:r>
              <a:rPr lang="en-US" sz="2400" b="1" dirty="0">
                <a:solidFill>
                  <a:srgbClr val="000000"/>
                </a:solidFill>
                <a:latin typeface="Times New Roman" panose="02020603050405020304" pitchFamily="18" charset="0"/>
                <a:ea typeface="Times New Roman" panose="02020603050405020304" pitchFamily="18" charset="0"/>
              </a:rPr>
              <a:t>N</a:t>
            </a:r>
            <a:r>
              <a:rPr lang="vi-VN" sz="2400" b="1" dirty="0">
                <a:solidFill>
                  <a:srgbClr val="000000"/>
                </a:solidFill>
                <a:latin typeface="Times New Roman" panose="02020603050405020304" pitchFamily="18" charset="0"/>
                <a:ea typeface="Times New Roman" panose="02020603050405020304" pitchFamily="18" charset="0"/>
              </a:rPr>
              <a:t>gôn từ rất giản dị nhưng lại đúc kết được vẻ đẹp của toàn bài.</a:t>
            </a:r>
            <a:endParaRPr lang="en-US" sz="2400" b="1" dirty="0">
              <a:solidFill>
                <a:prstClr val="black"/>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4" name="Rounded Rectangle 7">
            <a:extLst>
              <a:ext uri="{FF2B5EF4-FFF2-40B4-BE49-F238E27FC236}">
                <a16:creationId xmlns:a16="http://schemas.microsoft.com/office/drawing/2014/main" id="{34C26BB5-3E0E-4AF4-950D-67F110B1CB79}"/>
              </a:ext>
            </a:extLst>
          </p:cNvPr>
          <p:cNvSpPr/>
          <p:nvPr/>
        </p:nvSpPr>
        <p:spPr>
          <a:xfrm>
            <a:off x="1552124" y="4461595"/>
            <a:ext cx="3387880" cy="1349544"/>
          </a:xfrm>
          <a:prstGeom prst="roundRect">
            <a:avLst/>
          </a:prstGeom>
          <a:solidFill>
            <a:schemeClr val="accent2">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lvl="0" algn="just"/>
            <a:r>
              <a:rPr lang="en-US" sz="2400" b="1" dirty="0">
                <a:solidFill>
                  <a:prstClr val="black"/>
                </a:solidFill>
                <a:latin typeface="Times New Roman" panose="02020603050405020304" pitchFamily="18" charset="0"/>
                <a:ea typeface="Times New Roman" panose="02020603050405020304" pitchFamily="18" charset="0"/>
              </a:rPr>
              <a:t>L</a:t>
            </a:r>
            <a:r>
              <a:rPr lang="vi-VN" sz="2400" b="1" dirty="0">
                <a:solidFill>
                  <a:prstClr val="black"/>
                </a:solidFill>
                <a:latin typeface="Times New Roman" panose="02020603050405020304" pitchFamily="18" charset="0"/>
                <a:ea typeface="Times New Roman" panose="02020603050405020304" pitchFamily="18" charset="0"/>
              </a:rPr>
              <a:t>àm nên vẻ đẹp huyền diệu của trời đêm</a:t>
            </a:r>
            <a:endParaRPr lang="en-US" sz="2400" b="1" dirty="0">
              <a:solidFill>
                <a:prstClr val="black"/>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5" name="Rounded Rectangle 7">
            <a:extLst>
              <a:ext uri="{FF2B5EF4-FFF2-40B4-BE49-F238E27FC236}">
                <a16:creationId xmlns:a16="http://schemas.microsoft.com/office/drawing/2014/main" id="{34C26BB5-3E0E-4AF4-950D-67F110B1CB79}"/>
              </a:ext>
            </a:extLst>
          </p:cNvPr>
          <p:cNvSpPr/>
          <p:nvPr/>
        </p:nvSpPr>
        <p:spPr>
          <a:xfrm>
            <a:off x="6648279" y="1602060"/>
            <a:ext cx="2052796" cy="3874231"/>
          </a:xfrm>
          <a:prstGeom prst="roundRect">
            <a:avLst/>
          </a:prstGeom>
          <a:solidFill>
            <a:schemeClr val="accent5">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Lao động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và</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biết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đoàn kết,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a:solidFill>
                  <a:schemeClr val="tx1"/>
                </a:solidFill>
                <a:latin typeface="Times New Roman" panose="02020603050405020304" pitchFamily="18" charset="0"/>
                <a:ea typeface="Times New Roman" panose="02020603050405020304" pitchFamily="18" charset="0"/>
              </a:rPr>
              <a:t>y</a:t>
            </a:r>
            <a:r>
              <a:rPr lang="vi-VN" sz="2400" b="1" dirty="0">
                <a:solidFill>
                  <a:schemeClr val="tx1"/>
                </a:solidFill>
                <a:latin typeface="Times New Roman" panose="02020603050405020304" pitchFamily="18" charset="0"/>
                <a:ea typeface="Times New Roman" panose="02020603050405020304" pitchFamily="18" charset="0"/>
              </a:rPr>
              <a:t>êu</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thương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a:solidFill>
                  <a:schemeClr val="tx1"/>
                </a:solidFill>
                <a:latin typeface="Times New Roman" panose="02020603050405020304" pitchFamily="18" charset="0"/>
                <a:ea typeface="Times New Roman" panose="02020603050405020304" pitchFamily="18" charset="0"/>
              </a:rPr>
              <a:t>đ</a:t>
            </a:r>
            <a:r>
              <a:rPr lang="vi-VN" sz="2400" b="1" dirty="0">
                <a:solidFill>
                  <a:schemeClr val="tx1"/>
                </a:solidFill>
                <a:latin typeface="Times New Roman" panose="02020603050405020304" pitchFamily="18" charset="0"/>
                <a:ea typeface="Times New Roman" panose="02020603050405020304" pitchFamily="18" charset="0"/>
              </a:rPr>
              <a:t>ã</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làm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cho vạn vật</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trở nên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đẹp đẽ,</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đáng yêu</a:t>
            </a:r>
            <a:endParaRPr lang="en-US" sz="2400" b="1" dirty="0">
              <a:solidFill>
                <a:schemeClr val="tx1"/>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6" name="Right Brace 15"/>
          <p:cNvSpPr/>
          <p:nvPr/>
        </p:nvSpPr>
        <p:spPr>
          <a:xfrm>
            <a:off x="5468104" y="1985082"/>
            <a:ext cx="1044259" cy="2878391"/>
          </a:xfrm>
          <a:prstGeom prst="rightBrac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4143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5"/>
                  </p:tgtEl>
                </p:cond>
              </p:nextCondLst>
            </p:seq>
          </p:childTnLst>
        </p:cTn>
      </p:par>
    </p:tnLst>
    <p:bldLst>
      <p:bldP spid="7" grpId="0"/>
      <p:bldP spid="10" grpId="0" animBg="1"/>
      <p:bldP spid="10" grpId="1" animBg="1"/>
      <p:bldP spid="13" grpId="0" animBg="1"/>
      <p:bldP spid="13" grpId="1" animBg="1"/>
      <p:bldP spid="14" grpId="0" animBg="1"/>
      <p:bldP spid="14" grpId="1" animBg="1"/>
      <p:bldP spid="15" grpId="0" animBg="1"/>
      <p:bldP spid="15" grpId="1"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778425" y="2301845"/>
            <a:ext cx="734687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599152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123772" y="1301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10" name="TextBox 9">
            <a:extLst>
              <a:ext uri="{FF2B5EF4-FFF2-40B4-BE49-F238E27FC236}">
                <a16:creationId xmlns:a16="http://schemas.microsoft.com/office/drawing/2014/main" id="{ECC1C883-3D8F-65A4-F769-617662823A9B}"/>
              </a:ext>
            </a:extLst>
          </p:cNvPr>
          <p:cNvSpPr txBox="1"/>
          <p:nvPr/>
        </p:nvSpPr>
        <p:spPr>
          <a:xfrm>
            <a:off x="1828800" y="1660968"/>
            <a:ext cx="3364678" cy="304698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2038628" y="1760337"/>
            <a:ext cx="3154849" cy="267765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a:t>
            </a:r>
          </a:p>
          <a:p>
            <a:pPr lvl="0" algn="just"/>
            <a:r>
              <a:rPr lang="vi-VN" sz="2400" b="1" dirty="0">
                <a:solidFill>
                  <a:srgbClr val="000000"/>
                </a:solidFill>
                <a:latin typeface="Times New Roman" panose="02020603050405020304" pitchFamily="18" charset="0"/>
                <a:cs typeface="Times New Roman" panose="02020603050405020304" pitchFamily="18" charset="0"/>
              </a:rPr>
              <a:t>Bài thơ nói về vẻ đẹp của khung cảnh êm đềm và nhịp sống bình yên nơi đồng quê và vẻ đẹp của vũ trụ bao la và gần gũi, thân thuộc. </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DB446D6-B924-8C8C-D347-CFAC89A9B3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131676" y="5223664"/>
            <a:ext cx="1183755" cy="1183755"/>
          </a:xfrm>
          <a:prstGeom prst="rect">
            <a:avLst/>
          </a:prstGeom>
        </p:spPr>
      </p:pic>
      <p:pic>
        <p:nvPicPr>
          <p:cNvPr id="11" name="Picture 10">
            <a:extLst>
              <a:ext uri="{FF2B5EF4-FFF2-40B4-BE49-F238E27FC236}">
                <a16:creationId xmlns:a16="http://schemas.microsoft.com/office/drawing/2014/main" id="{FD0A6824-E1CE-A2EF-948A-E7B7F54CB9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6531361" y="5205335"/>
            <a:ext cx="1183755" cy="1183755"/>
          </a:xfrm>
          <a:prstGeom prst="rect">
            <a:avLst/>
          </a:prstGeom>
        </p:spPr>
      </p:pic>
      <p:sp>
        <p:nvSpPr>
          <p:cNvPr id="14" name="TextBox 13">
            <a:extLst>
              <a:ext uri="{FF2B5EF4-FFF2-40B4-BE49-F238E27FC236}">
                <a16:creationId xmlns:a16="http://schemas.microsoft.com/office/drawing/2014/main" id="{ECC1C883-3D8F-65A4-F769-617662823A9B}"/>
              </a:ext>
            </a:extLst>
          </p:cNvPr>
          <p:cNvSpPr txBox="1"/>
          <p:nvPr/>
        </p:nvSpPr>
        <p:spPr>
          <a:xfrm>
            <a:off x="5531977" y="1660968"/>
            <a:ext cx="2897024" cy="304698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p:txBody>
      </p:sp>
      <p:sp>
        <p:nvSpPr>
          <p:cNvPr id="15" name="TextBox 14">
            <a:extLst>
              <a:ext uri="{FF2B5EF4-FFF2-40B4-BE49-F238E27FC236}">
                <a16:creationId xmlns:a16="http://schemas.microsoft.com/office/drawing/2014/main" id="{2A521E4A-8277-46FD-0B28-FA42DBB8E63F}"/>
              </a:ext>
            </a:extLst>
          </p:cNvPr>
          <p:cNvSpPr txBox="1"/>
          <p:nvPr/>
        </p:nvSpPr>
        <p:spPr>
          <a:xfrm>
            <a:off x="5743714" y="1794003"/>
            <a:ext cx="2473550" cy="267765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vi-VN" sz="2400" b="1" dirty="0">
                <a:solidFill>
                  <a:srgbClr val="FF0000"/>
                </a:solidFill>
                <a:latin typeface="Times New Roman" panose="02020603050405020304" pitchFamily="18" charset="0"/>
                <a:cs typeface="Times New Roman" panose="02020603050405020304" pitchFamily="18" charset="0"/>
              </a:rPr>
              <a:t>Nghệ thuật </a:t>
            </a:r>
            <a:endParaRPr lang="en-US" sz="2400" b="1" dirty="0">
              <a:solidFill>
                <a:srgbClr val="FF0000"/>
              </a:solidFill>
              <a:latin typeface="Times New Roman" panose="02020603050405020304" pitchFamily="18" charset="0"/>
              <a:cs typeface="Times New Roman" panose="02020603050405020304" pitchFamily="18" charset="0"/>
            </a:endParaRPr>
          </a:p>
          <a:p>
            <a:pPr marL="342900" lvl="0" indent="-342900" algn="just">
              <a:buFontTx/>
              <a:buChar char="-"/>
            </a:pPr>
            <a:r>
              <a:rPr lang="en-US" sz="2400" b="1" dirty="0">
                <a:solidFill>
                  <a:srgbClr val="000000"/>
                </a:solidFill>
                <a:latin typeface="Times New Roman" panose="02020603050405020304" pitchFamily="18" charset="0"/>
                <a:cs typeface="Times New Roman" panose="02020603050405020304" pitchFamily="18" charset="0"/>
              </a:rPr>
              <a:t>S</a:t>
            </a:r>
            <a:r>
              <a:rPr lang="vi-VN" sz="2400" b="1" dirty="0">
                <a:solidFill>
                  <a:srgbClr val="000000"/>
                </a:solidFill>
                <a:latin typeface="Times New Roman" panose="02020603050405020304" pitchFamily="18" charset="0"/>
                <a:cs typeface="Times New Roman" panose="02020603050405020304" pitchFamily="18" charset="0"/>
              </a:rPr>
              <a:t>o sánh độc đáo, liên tưởng thú vị</a:t>
            </a:r>
            <a:endParaRPr lang="en-US" sz="2400" b="1" dirty="0">
              <a:solidFill>
                <a:srgbClr val="000000"/>
              </a:solidFill>
              <a:latin typeface="Times New Roman" panose="02020603050405020304" pitchFamily="18" charset="0"/>
              <a:cs typeface="Times New Roman" panose="02020603050405020304" pitchFamily="18" charset="0"/>
            </a:endParaRPr>
          </a:p>
          <a:p>
            <a:pPr marL="342900" lvl="0" indent="-342900" algn="just">
              <a:buFontTx/>
              <a:buChar char="-"/>
            </a:pPr>
            <a:r>
              <a:rPr lang="en-US" sz="2400" b="1" dirty="0">
                <a:solidFill>
                  <a:srgbClr val="000000"/>
                </a:solidFill>
                <a:latin typeface="Times New Roman" panose="02020603050405020304" pitchFamily="18" charset="0"/>
                <a:cs typeface="Times New Roman" panose="02020603050405020304" pitchFamily="18" charset="0"/>
              </a:rPr>
              <a:t>G</a:t>
            </a:r>
            <a:r>
              <a:rPr lang="vi-VN" sz="2400" b="1" dirty="0">
                <a:solidFill>
                  <a:srgbClr val="000000"/>
                </a:solidFill>
                <a:latin typeface="Times New Roman" panose="02020603050405020304" pitchFamily="18" charset="0"/>
                <a:cs typeface="Times New Roman" panose="02020603050405020304" pitchFamily="18" charset="0"/>
              </a:rPr>
              <a:t>iọng thơ nhẹ nhàng, vui tươi</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1B0C3DA-1823-DA18-40B8-97DC050F0C61}"/>
              </a:ext>
            </a:extLst>
          </p:cNvPr>
          <p:cNvSpPr txBox="1"/>
          <p:nvPr/>
        </p:nvSpPr>
        <p:spPr>
          <a:xfrm>
            <a:off x="1590492" y="712832"/>
            <a:ext cx="73468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7986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891017"/>
            <a:ext cx="93355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2132930047"/>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8"/>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TextBox 28"/>
          <p:cNvSpPr txBox="1"/>
          <p:nvPr/>
        </p:nvSpPr>
        <p:spPr>
          <a:xfrm>
            <a:off x="1820475" y="125266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1</a:t>
            </a:r>
          </a:p>
        </p:txBody>
      </p:sp>
      <p:sp>
        <p:nvSpPr>
          <p:cNvPr id="48" name="Isosceles Triangle 47"/>
          <p:cNvSpPr/>
          <p:nvPr/>
        </p:nvSpPr>
        <p:spPr>
          <a:xfrm>
            <a:off x="2703" y="4097065"/>
            <a:ext cx="5350548" cy="1903687"/>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TextBox 51"/>
          <p:cNvSpPr txBox="1"/>
          <p:nvPr/>
        </p:nvSpPr>
        <p:spPr>
          <a:xfrm>
            <a:off x="3533329" y="1897022"/>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2</a:t>
            </a:r>
          </a:p>
        </p:txBody>
      </p:sp>
      <p:sp>
        <p:nvSpPr>
          <p:cNvPr id="53" name="5-Point Star 52">
            <a:hlinkClick r:id="rId5" action="ppaction://hlinksldjump"/>
          </p:cNvPr>
          <p:cNvSpPr/>
          <p:nvPr/>
        </p:nvSpPr>
        <p:spPr>
          <a:xfrm>
            <a:off x="3300288" y="2222683"/>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4" name="TextBox 53"/>
          <p:cNvSpPr txBox="1"/>
          <p:nvPr/>
        </p:nvSpPr>
        <p:spPr>
          <a:xfrm>
            <a:off x="6346085" y="124913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5</a:t>
            </a:r>
          </a:p>
        </p:txBody>
      </p:sp>
      <p:sp>
        <p:nvSpPr>
          <p:cNvPr id="55" name="5-Point Star 54">
            <a:hlinkClick r:id="rId6" action="ppaction://hlinksldjump"/>
          </p:cNvPr>
          <p:cNvSpPr/>
          <p:nvPr/>
        </p:nvSpPr>
        <p:spPr>
          <a:xfrm>
            <a:off x="6113044" y="1574797"/>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6" name="TextBox 55"/>
          <p:cNvSpPr txBox="1"/>
          <p:nvPr/>
        </p:nvSpPr>
        <p:spPr>
          <a:xfrm>
            <a:off x="9158841" y="2219200"/>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6</a:t>
            </a:r>
          </a:p>
        </p:txBody>
      </p:sp>
      <p:sp>
        <p:nvSpPr>
          <p:cNvPr id="57" name="5-Point Star 56">
            <a:hlinkClick r:id="rId7" action="ppaction://hlinksldjump"/>
          </p:cNvPr>
          <p:cNvSpPr/>
          <p:nvPr/>
        </p:nvSpPr>
        <p:spPr>
          <a:xfrm>
            <a:off x="8925800" y="2544861"/>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57"/>
          <p:cNvSpPr txBox="1"/>
          <p:nvPr/>
        </p:nvSpPr>
        <p:spPr>
          <a:xfrm>
            <a:off x="7088705" y="295517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4</a:t>
            </a:r>
          </a:p>
        </p:txBody>
      </p:sp>
      <p:sp>
        <p:nvSpPr>
          <p:cNvPr id="59" name="5-Point Star 58">
            <a:hlinkClick r:id="rId8" action="ppaction://hlinksldjump"/>
          </p:cNvPr>
          <p:cNvSpPr/>
          <p:nvPr/>
        </p:nvSpPr>
        <p:spPr>
          <a:xfrm>
            <a:off x="6972185" y="3280837"/>
            <a:ext cx="626099" cy="46957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2" name="TextBox 61"/>
          <p:cNvSpPr txBox="1"/>
          <p:nvPr/>
        </p:nvSpPr>
        <p:spPr>
          <a:xfrm>
            <a:off x="750953" y="2219198"/>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3</a:t>
            </a:r>
          </a:p>
        </p:txBody>
      </p:sp>
      <p:sp>
        <p:nvSpPr>
          <p:cNvPr id="63" name="5-Point Star 62">
            <a:hlinkClick r:id="rId9" action="ppaction://hlinksldjump"/>
          </p:cNvPr>
          <p:cNvSpPr/>
          <p:nvPr/>
        </p:nvSpPr>
        <p:spPr>
          <a:xfrm>
            <a:off x="732697" y="2544860"/>
            <a:ext cx="429571" cy="3221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8" name="TextBox 67"/>
          <p:cNvSpPr txBox="1"/>
          <p:nvPr/>
        </p:nvSpPr>
        <p:spPr>
          <a:xfrm>
            <a:off x="4584973" y="2750681"/>
            <a:ext cx="1232517"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Đặc</a:t>
            </a: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biệt</a:t>
            </a:r>
            <a:endParaRPr kumimoji="0" lang="en-US" sz="24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9" name="5-Point Star 68">
            <a:hlinkClick r:id="rId7" action="ppaction://hlinksldjump"/>
          </p:cNvPr>
          <p:cNvSpPr/>
          <p:nvPr/>
        </p:nvSpPr>
        <p:spPr>
          <a:xfrm>
            <a:off x="3866341" y="3127009"/>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0" name="Pentagon 69"/>
          <p:cNvSpPr/>
          <p:nvPr/>
        </p:nvSpPr>
        <p:spPr>
          <a:xfrm flipH="1">
            <a:off x="10159134" y="54361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pipi</a:t>
            </a:r>
          </a:p>
        </p:txBody>
      </p:sp>
      <p:sp>
        <p:nvSpPr>
          <p:cNvPr id="71" name="Rectangle 70"/>
          <p:cNvSpPr/>
          <p:nvPr/>
        </p:nvSpPr>
        <p:spPr>
          <a:xfrm>
            <a:off x="2800453" y="4478042"/>
            <a:ext cx="6591099" cy="1084914"/>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Ngôi</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sao</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may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mắn</a:t>
            </a:r>
            <a:endPar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6" y="3168687"/>
            <a:ext cx="149975" cy="99503"/>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7"/>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9" y="2256887"/>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4"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100885"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black"/>
                </a:solidFill>
                <a:effectLst/>
                <a:uLnTx/>
                <a:uFillTx/>
                <a:latin typeface="Calibri"/>
                <a:ea typeface="+mn-ea"/>
                <a:cs typeface="+mn-cs"/>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
        <p:nvSpPr>
          <p:cNvPr id="26" name="TextBox 25">
            <a:extLst>
              <a:ext uri="{FF2B5EF4-FFF2-40B4-BE49-F238E27FC236}">
                <a16:creationId xmlns:a16="http://schemas.microsoft.com/office/drawing/2014/main" id="{539F984B-8D4A-6EB1-01C1-71F1D190B4D7}"/>
              </a:ext>
            </a:extLst>
          </p:cNvPr>
          <p:cNvSpPr txBox="1"/>
          <p:nvPr/>
        </p:nvSpPr>
        <p:spPr>
          <a:xfrm>
            <a:off x="10224243" y="3504095"/>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7</a:t>
            </a:r>
          </a:p>
        </p:txBody>
      </p:sp>
      <p:sp>
        <p:nvSpPr>
          <p:cNvPr id="27" name="5-Point Star 56">
            <a:hlinkClick r:id="rId13" action="ppaction://hlinksldjump"/>
            <a:extLst>
              <a:ext uri="{FF2B5EF4-FFF2-40B4-BE49-F238E27FC236}">
                <a16:creationId xmlns:a16="http://schemas.microsoft.com/office/drawing/2014/main" id="{629A3E1C-40D6-F0DF-AAE7-3CED025043AA}"/>
              </a:ext>
            </a:extLst>
          </p:cNvPr>
          <p:cNvSpPr/>
          <p:nvPr/>
        </p:nvSpPr>
        <p:spPr>
          <a:xfrm>
            <a:off x="9991202" y="3829756"/>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8857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par>
                                <p:cTn id="28" presetID="8" presetClass="emph" presetSubtype="0" repeatCount="indefinite" fill="hold" grpId="1" nodeType="withEffect">
                                  <p:stCondLst>
                                    <p:cond delay="0"/>
                                  </p:stCondLst>
                                  <p:childTnLst>
                                    <p:animRot by="21600000">
                                      <p:cBhvr>
                                        <p:cTn id="29" dur="1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3" presetClass="exit" presetSubtype="544" fill="hold" grpId="0" nodeType="clickEffect">
                                  <p:stCondLst>
                                    <p:cond delay="0"/>
                                  </p:stCondLst>
                                  <p:childTnLst>
                                    <p:anim calcmode="lin" valueType="num">
                                      <p:cBhvr>
                                        <p:cTn id="34" dur="500"/>
                                        <p:tgtEl>
                                          <p:spTgt spid="51"/>
                                        </p:tgtEl>
                                        <p:attrNameLst>
                                          <p:attrName>ppt_w</p:attrName>
                                        </p:attrNameLst>
                                      </p:cBhvr>
                                      <p:tavLst>
                                        <p:tav tm="0">
                                          <p:val>
                                            <p:strVal val="ppt_w"/>
                                          </p:val>
                                        </p:tav>
                                        <p:tav tm="100000">
                                          <p:val>
                                            <p:fltVal val="0"/>
                                          </p:val>
                                        </p:tav>
                                      </p:tavLst>
                                    </p:anim>
                                    <p:anim calcmode="lin" valueType="num">
                                      <p:cBhvr>
                                        <p:cTn id="35" dur="500"/>
                                        <p:tgtEl>
                                          <p:spTgt spid="51"/>
                                        </p:tgtEl>
                                        <p:attrNameLst>
                                          <p:attrName>ppt_h</p:attrName>
                                        </p:attrNameLst>
                                      </p:cBhvr>
                                      <p:tavLst>
                                        <p:tav tm="0">
                                          <p:val>
                                            <p:strVal val="ppt_h"/>
                                          </p:val>
                                        </p:tav>
                                        <p:tav tm="100000">
                                          <p:val>
                                            <p:fltVal val="0"/>
                                          </p:val>
                                        </p:tav>
                                      </p:tavLst>
                                    </p:anim>
                                    <p:anim calcmode="lin" valueType="num">
                                      <p:cBhvr>
                                        <p:cTn id="36" dur="500"/>
                                        <p:tgtEl>
                                          <p:spTgt spid="51"/>
                                        </p:tgtEl>
                                        <p:attrNameLst>
                                          <p:attrName>ppt_x</p:attrName>
                                        </p:attrNameLst>
                                      </p:cBhvr>
                                      <p:tavLst>
                                        <p:tav tm="0">
                                          <p:val>
                                            <p:strVal val="ppt_x"/>
                                          </p:val>
                                        </p:tav>
                                        <p:tav tm="100000">
                                          <p:val>
                                            <p:fltVal val="0.5"/>
                                          </p:val>
                                        </p:tav>
                                      </p:tavLst>
                                    </p:anim>
                                    <p:anim calcmode="lin" valueType="num">
                                      <p:cBhvr>
                                        <p:cTn id="37" dur="500"/>
                                        <p:tgtEl>
                                          <p:spTgt spid="51"/>
                                        </p:tgtEl>
                                        <p:attrNameLst>
                                          <p:attrName>ppt_y</p:attrName>
                                        </p:attrNameLst>
                                      </p:cBhvr>
                                      <p:tavLst>
                                        <p:tav tm="0">
                                          <p:val>
                                            <p:strVal val="ppt_y"/>
                                          </p:val>
                                        </p:tav>
                                        <p:tav tm="100000">
                                          <p:val>
                                            <p:fltVal val="0.5"/>
                                          </p:val>
                                        </p:tav>
                                      </p:tavLst>
                                    </p:anim>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
                                        <p:tgtEl>
                                          <p:spTgt spid="29"/>
                                        </p:tgtEl>
                                      </p:cBhvr>
                                    </p:animEffect>
                                    <p:set>
                                      <p:cBhvr>
                                        <p:cTn id="41"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3"/>
                    </p:tgtEl>
                  </p:cond>
                </p:stCondLst>
                <p:endSync evt="end" delay="0">
                  <p:rtn val="all"/>
                </p:endSync>
                <p:childTnLst>
                  <p:par>
                    <p:cTn id="43" fill="hold">
                      <p:stCondLst>
                        <p:cond delay="0"/>
                      </p:stCondLst>
                      <p:childTnLst>
                        <p:par>
                          <p:cTn id="44" fill="hold">
                            <p:stCondLst>
                              <p:cond delay="0"/>
                            </p:stCondLst>
                            <p:childTnLst>
                              <p:par>
                                <p:cTn id="45" presetID="23" presetClass="exit" presetSubtype="544" fill="hold" grpId="0" nodeType="clickEffect">
                                  <p:stCondLst>
                                    <p:cond delay="0"/>
                                  </p:stCondLst>
                                  <p:childTnLst>
                                    <p:anim calcmode="lin" valueType="num">
                                      <p:cBhvr>
                                        <p:cTn id="46" dur="500"/>
                                        <p:tgtEl>
                                          <p:spTgt spid="53"/>
                                        </p:tgtEl>
                                        <p:attrNameLst>
                                          <p:attrName>ppt_w</p:attrName>
                                        </p:attrNameLst>
                                      </p:cBhvr>
                                      <p:tavLst>
                                        <p:tav tm="0">
                                          <p:val>
                                            <p:strVal val="ppt_w"/>
                                          </p:val>
                                        </p:tav>
                                        <p:tav tm="100000">
                                          <p:val>
                                            <p:fltVal val="0"/>
                                          </p:val>
                                        </p:tav>
                                      </p:tavLst>
                                    </p:anim>
                                    <p:anim calcmode="lin" valueType="num">
                                      <p:cBhvr>
                                        <p:cTn id="47" dur="500"/>
                                        <p:tgtEl>
                                          <p:spTgt spid="53"/>
                                        </p:tgtEl>
                                        <p:attrNameLst>
                                          <p:attrName>ppt_h</p:attrName>
                                        </p:attrNameLst>
                                      </p:cBhvr>
                                      <p:tavLst>
                                        <p:tav tm="0">
                                          <p:val>
                                            <p:strVal val="ppt_h"/>
                                          </p:val>
                                        </p:tav>
                                        <p:tav tm="100000">
                                          <p:val>
                                            <p:fltVal val="0"/>
                                          </p:val>
                                        </p:tav>
                                      </p:tavLst>
                                    </p:anim>
                                    <p:anim calcmode="lin" valueType="num">
                                      <p:cBhvr>
                                        <p:cTn id="48" dur="500"/>
                                        <p:tgtEl>
                                          <p:spTgt spid="53"/>
                                        </p:tgtEl>
                                        <p:attrNameLst>
                                          <p:attrName>ppt_x</p:attrName>
                                        </p:attrNameLst>
                                      </p:cBhvr>
                                      <p:tavLst>
                                        <p:tav tm="0">
                                          <p:val>
                                            <p:strVal val="ppt_x"/>
                                          </p:val>
                                        </p:tav>
                                        <p:tav tm="100000">
                                          <p:val>
                                            <p:fltVal val="0.5"/>
                                          </p:val>
                                        </p:tav>
                                      </p:tavLst>
                                    </p:anim>
                                    <p:anim calcmode="lin" valueType="num">
                                      <p:cBhvr>
                                        <p:cTn id="49" dur="500"/>
                                        <p:tgtEl>
                                          <p:spTgt spid="53"/>
                                        </p:tgtEl>
                                        <p:attrNameLst>
                                          <p:attrName>ppt_y</p:attrName>
                                        </p:attrNameLst>
                                      </p:cBhvr>
                                      <p:tavLst>
                                        <p:tav tm="0">
                                          <p:val>
                                            <p:strVal val="ppt_y"/>
                                          </p:val>
                                        </p:tav>
                                        <p:tav tm="100000">
                                          <p:val>
                                            <p:fltVal val="0.5"/>
                                          </p:val>
                                        </p:tav>
                                      </p:tavLst>
                                    </p:anim>
                                    <p:set>
                                      <p:cBhvr>
                                        <p:cTn id="50" dur="1" fill="hold">
                                          <p:stCondLst>
                                            <p:cond delay="499"/>
                                          </p:stCondLst>
                                        </p:cTn>
                                        <p:tgtEl>
                                          <p:spTgt spid="53"/>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
                                        <p:tgtEl>
                                          <p:spTgt spid="52"/>
                                        </p:tgtEl>
                                      </p:cBhvr>
                                    </p:animEffect>
                                    <p:set>
                                      <p:cBhvr>
                                        <p:cTn id="53"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p:stCondLst>
                        <p:cond delay="0"/>
                      </p:stCondLst>
                      <p:childTnLst>
                        <p:par>
                          <p:cTn id="56" fill="hold">
                            <p:stCondLst>
                              <p:cond delay="0"/>
                            </p:stCondLst>
                            <p:childTnLst>
                              <p:par>
                                <p:cTn id="57" presetID="23" presetClass="exit" presetSubtype="544" fill="hold" grpId="0" nodeType="clickEffect">
                                  <p:stCondLst>
                                    <p:cond delay="0"/>
                                  </p:stCondLst>
                                  <p:childTnLst>
                                    <p:anim calcmode="lin" valueType="num">
                                      <p:cBhvr>
                                        <p:cTn id="58" dur="500"/>
                                        <p:tgtEl>
                                          <p:spTgt spid="55"/>
                                        </p:tgtEl>
                                        <p:attrNameLst>
                                          <p:attrName>ppt_w</p:attrName>
                                        </p:attrNameLst>
                                      </p:cBhvr>
                                      <p:tavLst>
                                        <p:tav tm="0">
                                          <p:val>
                                            <p:strVal val="ppt_w"/>
                                          </p:val>
                                        </p:tav>
                                        <p:tav tm="100000">
                                          <p:val>
                                            <p:fltVal val="0"/>
                                          </p:val>
                                        </p:tav>
                                      </p:tavLst>
                                    </p:anim>
                                    <p:anim calcmode="lin" valueType="num">
                                      <p:cBhvr>
                                        <p:cTn id="59" dur="500"/>
                                        <p:tgtEl>
                                          <p:spTgt spid="55"/>
                                        </p:tgtEl>
                                        <p:attrNameLst>
                                          <p:attrName>ppt_h</p:attrName>
                                        </p:attrNameLst>
                                      </p:cBhvr>
                                      <p:tavLst>
                                        <p:tav tm="0">
                                          <p:val>
                                            <p:strVal val="ppt_h"/>
                                          </p:val>
                                        </p:tav>
                                        <p:tav tm="100000">
                                          <p:val>
                                            <p:fltVal val="0"/>
                                          </p:val>
                                        </p:tav>
                                      </p:tavLst>
                                    </p:anim>
                                    <p:anim calcmode="lin" valueType="num">
                                      <p:cBhvr>
                                        <p:cTn id="60" dur="500"/>
                                        <p:tgtEl>
                                          <p:spTgt spid="55"/>
                                        </p:tgtEl>
                                        <p:attrNameLst>
                                          <p:attrName>ppt_x</p:attrName>
                                        </p:attrNameLst>
                                      </p:cBhvr>
                                      <p:tavLst>
                                        <p:tav tm="0">
                                          <p:val>
                                            <p:strVal val="ppt_x"/>
                                          </p:val>
                                        </p:tav>
                                        <p:tav tm="100000">
                                          <p:val>
                                            <p:fltVal val="0.5"/>
                                          </p:val>
                                        </p:tav>
                                      </p:tavLst>
                                    </p:anim>
                                    <p:anim calcmode="lin" valueType="num">
                                      <p:cBhvr>
                                        <p:cTn id="61" dur="500"/>
                                        <p:tgtEl>
                                          <p:spTgt spid="55"/>
                                        </p:tgtEl>
                                        <p:attrNameLst>
                                          <p:attrName>ppt_y</p:attrName>
                                        </p:attrNameLst>
                                      </p:cBhvr>
                                      <p:tavLst>
                                        <p:tav tm="0">
                                          <p:val>
                                            <p:strVal val="ppt_y"/>
                                          </p:val>
                                        </p:tav>
                                        <p:tav tm="100000">
                                          <p:val>
                                            <p:fltVal val="0.5"/>
                                          </p:val>
                                        </p:tav>
                                      </p:tavLst>
                                    </p:anim>
                                    <p:set>
                                      <p:cBhvr>
                                        <p:cTn id="62" dur="1" fill="hold">
                                          <p:stCondLst>
                                            <p:cond delay="499"/>
                                          </p:stCondLst>
                                        </p:cTn>
                                        <p:tgtEl>
                                          <p:spTgt spid="55"/>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
                                        <p:tgtEl>
                                          <p:spTgt spid="54"/>
                                        </p:tgtEl>
                                      </p:cBhvr>
                                    </p:animEffect>
                                    <p:set>
                                      <p:cBhvr>
                                        <p:cTn id="65"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p:stCondLst>
                        <p:cond delay="0"/>
                      </p:stCondLst>
                      <p:childTnLst>
                        <p:par>
                          <p:cTn id="68" fill="hold">
                            <p:stCondLst>
                              <p:cond delay="0"/>
                            </p:stCondLst>
                            <p:childTnLst>
                              <p:par>
                                <p:cTn id="69" presetID="23" presetClass="exit" presetSubtype="544" fill="hold" grpId="0" nodeType="clickEffect">
                                  <p:stCondLst>
                                    <p:cond delay="0"/>
                                  </p:stCondLst>
                                  <p:childTnLst>
                                    <p:anim calcmode="lin" valueType="num">
                                      <p:cBhvr>
                                        <p:cTn id="70" dur="500"/>
                                        <p:tgtEl>
                                          <p:spTgt spid="57"/>
                                        </p:tgtEl>
                                        <p:attrNameLst>
                                          <p:attrName>ppt_w</p:attrName>
                                        </p:attrNameLst>
                                      </p:cBhvr>
                                      <p:tavLst>
                                        <p:tav tm="0">
                                          <p:val>
                                            <p:strVal val="ppt_w"/>
                                          </p:val>
                                        </p:tav>
                                        <p:tav tm="100000">
                                          <p:val>
                                            <p:fltVal val="0"/>
                                          </p:val>
                                        </p:tav>
                                      </p:tavLst>
                                    </p:anim>
                                    <p:anim calcmode="lin" valueType="num">
                                      <p:cBhvr>
                                        <p:cTn id="71" dur="500"/>
                                        <p:tgtEl>
                                          <p:spTgt spid="57"/>
                                        </p:tgtEl>
                                        <p:attrNameLst>
                                          <p:attrName>ppt_h</p:attrName>
                                        </p:attrNameLst>
                                      </p:cBhvr>
                                      <p:tavLst>
                                        <p:tav tm="0">
                                          <p:val>
                                            <p:strVal val="ppt_h"/>
                                          </p:val>
                                        </p:tav>
                                        <p:tav tm="100000">
                                          <p:val>
                                            <p:fltVal val="0"/>
                                          </p:val>
                                        </p:tav>
                                      </p:tavLst>
                                    </p:anim>
                                    <p:anim calcmode="lin" valueType="num">
                                      <p:cBhvr>
                                        <p:cTn id="72" dur="500"/>
                                        <p:tgtEl>
                                          <p:spTgt spid="57"/>
                                        </p:tgtEl>
                                        <p:attrNameLst>
                                          <p:attrName>ppt_x</p:attrName>
                                        </p:attrNameLst>
                                      </p:cBhvr>
                                      <p:tavLst>
                                        <p:tav tm="0">
                                          <p:val>
                                            <p:strVal val="ppt_x"/>
                                          </p:val>
                                        </p:tav>
                                        <p:tav tm="100000">
                                          <p:val>
                                            <p:fltVal val="0.5"/>
                                          </p:val>
                                        </p:tav>
                                      </p:tavLst>
                                    </p:anim>
                                    <p:anim calcmode="lin" valueType="num">
                                      <p:cBhvr>
                                        <p:cTn id="73" dur="500"/>
                                        <p:tgtEl>
                                          <p:spTgt spid="57"/>
                                        </p:tgtEl>
                                        <p:attrNameLst>
                                          <p:attrName>ppt_y</p:attrName>
                                        </p:attrNameLst>
                                      </p:cBhvr>
                                      <p:tavLst>
                                        <p:tav tm="0">
                                          <p:val>
                                            <p:strVal val="ppt_y"/>
                                          </p:val>
                                        </p:tav>
                                        <p:tav tm="100000">
                                          <p:val>
                                            <p:fltVal val="0.5"/>
                                          </p:val>
                                        </p:tav>
                                      </p:tavLst>
                                    </p:anim>
                                    <p:set>
                                      <p:cBhvr>
                                        <p:cTn id="74" dur="1" fill="hold">
                                          <p:stCondLst>
                                            <p:cond delay="499"/>
                                          </p:stCondLst>
                                        </p:cTn>
                                        <p:tgtEl>
                                          <p:spTgt spid="5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
                                        <p:tgtEl>
                                          <p:spTgt spid="56"/>
                                        </p:tgtEl>
                                      </p:cBhvr>
                                    </p:animEffect>
                                    <p:set>
                                      <p:cBhvr>
                                        <p:cTn id="77"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8" restart="whenNotActive" fill="hold" evtFilter="cancelBubble" nodeType="interactiveSeq">
                <p:stCondLst>
                  <p:cond evt="onClick" delay="0">
                    <p:tgtEl>
                      <p:spTgt spid="59"/>
                    </p:tgtEl>
                  </p:cond>
                </p:stCondLst>
                <p:endSync evt="end" delay="0">
                  <p:rtn val="all"/>
                </p:endSync>
                <p:childTnLst>
                  <p:par>
                    <p:cTn id="79" fill="hold">
                      <p:stCondLst>
                        <p:cond delay="0"/>
                      </p:stCondLst>
                      <p:childTnLst>
                        <p:par>
                          <p:cTn id="80" fill="hold">
                            <p:stCondLst>
                              <p:cond delay="0"/>
                            </p:stCondLst>
                            <p:childTnLst>
                              <p:par>
                                <p:cTn id="81" presetID="23" presetClass="exit" presetSubtype="544" fill="hold" grpId="0" nodeType="clickEffect">
                                  <p:stCondLst>
                                    <p:cond delay="0"/>
                                  </p:stCondLst>
                                  <p:childTnLst>
                                    <p:anim calcmode="lin" valueType="num">
                                      <p:cBhvr>
                                        <p:cTn id="82" dur="500"/>
                                        <p:tgtEl>
                                          <p:spTgt spid="59"/>
                                        </p:tgtEl>
                                        <p:attrNameLst>
                                          <p:attrName>ppt_w</p:attrName>
                                        </p:attrNameLst>
                                      </p:cBhvr>
                                      <p:tavLst>
                                        <p:tav tm="0">
                                          <p:val>
                                            <p:strVal val="ppt_w"/>
                                          </p:val>
                                        </p:tav>
                                        <p:tav tm="100000">
                                          <p:val>
                                            <p:fltVal val="0"/>
                                          </p:val>
                                        </p:tav>
                                      </p:tavLst>
                                    </p:anim>
                                    <p:anim calcmode="lin" valueType="num">
                                      <p:cBhvr>
                                        <p:cTn id="83" dur="500"/>
                                        <p:tgtEl>
                                          <p:spTgt spid="59"/>
                                        </p:tgtEl>
                                        <p:attrNameLst>
                                          <p:attrName>ppt_h</p:attrName>
                                        </p:attrNameLst>
                                      </p:cBhvr>
                                      <p:tavLst>
                                        <p:tav tm="0">
                                          <p:val>
                                            <p:strVal val="ppt_h"/>
                                          </p:val>
                                        </p:tav>
                                        <p:tav tm="100000">
                                          <p:val>
                                            <p:fltVal val="0"/>
                                          </p:val>
                                        </p:tav>
                                      </p:tavLst>
                                    </p:anim>
                                    <p:anim calcmode="lin" valueType="num">
                                      <p:cBhvr>
                                        <p:cTn id="84" dur="500"/>
                                        <p:tgtEl>
                                          <p:spTgt spid="59"/>
                                        </p:tgtEl>
                                        <p:attrNameLst>
                                          <p:attrName>ppt_x</p:attrName>
                                        </p:attrNameLst>
                                      </p:cBhvr>
                                      <p:tavLst>
                                        <p:tav tm="0">
                                          <p:val>
                                            <p:strVal val="ppt_x"/>
                                          </p:val>
                                        </p:tav>
                                        <p:tav tm="100000">
                                          <p:val>
                                            <p:fltVal val="0.5"/>
                                          </p:val>
                                        </p:tav>
                                      </p:tavLst>
                                    </p:anim>
                                    <p:anim calcmode="lin" valueType="num">
                                      <p:cBhvr>
                                        <p:cTn id="85" dur="500"/>
                                        <p:tgtEl>
                                          <p:spTgt spid="59"/>
                                        </p:tgtEl>
                                        <p:attrNameLst>
                                          <p:attrName>ppt_y</p:attrName>
                                        </p:attrNameLst>
                                      </p:cBhvr>
                                      <p:tavLst>
                                        <p:tav tm="0">
                                          <p:val>
                                            <p:strVal val="ppt_y"/>
                                          </p:val>
                                        </p:tav>
                                        <p:tav tm="100000">
                                          <p:val>
                                            <p:fltVal val="0.5"/>
                                          </p:val>
                                        </p:tav>
                                      </p:tavLst>
                                    </p:anim>
                                    <p:set>
                                      <p:cBhvr>
                                        <p:cTn id="86" dur="1" fill="hold">
                                          <p:stCondLst>
                                            <p:cond delay="499"/>
                                          </p:stCondLst>
                                        </p:cTn>
                                        <p:tgtEl>
                                          <p:spTgt spid="59"/>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
                                        <p:tgtEl>
                                          <p:spTgt spid="58"/>
                                        </p:tgtEl>
                                      </p:cBhvr>
                                    </p:animEffect>
                                    <p:set>
                                      <p:cBhvr>
                                        <p:cTn id="89"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23" presetClass="exit" presetSubtype="544" fill="hold" grpId="0" nodeType="clickEffect">
                                  <p:stCondLst>
                                    <p:cond delay="0"/>
                                  </p:stCondLst>
                                  <p:childTnLst>
                                    <p:anim calcmode="lin" valueType="num">
                                      <p:cBhvr>
                                        <p:cTn id="94" dur="500"/>
                                        <p:tgtEl>
                                          <p:spTgt spid="63"/>
                                        </p:tgtEl>
                                        <p:attrNameLst>
                                          <p:attrName>ppt_w</p:attrName>
                                        </p:attrNameLst>
                                      </p:cBhvr>
                                      <p:tavLst>
                                        <p:tav tm="0">
                                          <p:val>
                                            <p:strVal val="ppt_w"/>
                                          </p:val>
                                        </p:tav>
                                        <p:tav tm="100000">
                                          <p:val>
                                            <p:fltVal val="0"/>
                                          </p:val>
                                        </p:tav>
                                      </p:tavLst>
                                    </p:anim>
                                    <p:anim calcmode="lin" valueType="num">
                                      <p:cBhvr>
                                        <p:cTn id="95" dur="500"/>
                                        <p:tgtEl>
                                          <p:spTgt spid="63"/>
                                        </p:tgtEl>
                                        <p:attrNameLst>
                                          <p:attrName>ppt_h</p:attrName>
                                        </p:attrNameLst>
                                      </p:cBhvr>
                                      <p:tavLst>
                                        <p:tav tm="0">
                                          <p:val>
                                            <p:strVal val="ppt_h"/>
                                          </p:val>
                                        </p:tav>
                                        <p:tav tm="100000">
                                          <p:val>
                                            <p:fltVal val="0"/>
                                          </p:val>
                                        </p:tav>
                                      </p:tavLst>
                                    </p:anim>
                                    <p:anim calcmode="lin" valueType="num">
                                      <p:cBhvr>
                                        <p:cTn id="96" dur="500"/>
                                        <p:tgtEl>
                                          <p:spTgt spid="63"/>
                                        </p:tgtEl>
                                        <p:attrNameLst>
                                          <p:attrName>ppt_x</p:attrName>
                                        </p:attrNameLst>
                                      </p:cBhvr>
                                      <p:tavLst>
                                        <p:tav tm="0">
                                          <p:val>
                                            <p:strVal val="ppt_x"/>
                                          </p:val>
                                        </p:tav>
                                        <p:tav tm="100000">
                                          <p:val>
                                            <p:fltVal val="0.5"/>
                                          </p:val>
                                        </p:tav>
                                      </p:tavLst>
                                    </p:anim>
                                    <p:anim calcmode="lin" valueType="num">
                                      <p:cBhvr>
                                        <p:cTn id="97" dur="500"/>
                                        <p:tgtEl>
                                          <p:spTgt spid="63"/>
                                        </p:tgtEl>
                                        <p:attrNameLst>
                                          <p:attrName>ppt_y</p:attrName>
                                        </p:attrNameLst>
                                      </p:cBhvr>
                                      <p:tavLst>
                                        <p:tav tm="0">
                                          <p:val>
                                            <p:strVal val="ppt_y"/>
                                          </p:val>
                                        </p:tav>
                                        <p:tav tm="100000">
                                          <p:val>
                                            <p:fltVal val="0.5"/>
                                          </p:val>
                                        </p:tav>
                                      </p:tavLst>
                                    </p:anim>
                                    <p:set>
                                      <p:cBhvr>
                                        <p:cTn id="98" dur="1" fill="hold">
                                          <p:stCondLst>
                                            <p:cond delay="499"/>
                                          </p:stCondLst>
                                        </p:cTn>
                                        <p:tgtEl>
                                          <p:spTgt spid="6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
                                        <p:tgtEl>
                                          <p:spTgt spid="62"/>
                                        </p:tgtEl>
                                      </p:cBhvr>
                                    </p:animEffect>
                                    <p:set>
                                      <p:cBhvr>
                                        <p:cTn id="101"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2" restart="whenNotActive" fill="hold" evtFilter="cancelBubble" nodeType="interactiveSeq">
                <p:stCondLst>
                  <p:cond evt="onClick" delay="0">
                    <p:tgtEl>
                      <p:spTgt spid="69"/>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544" fill="hold" grpId="0" nodeType="clickEffect">
                                  <p:stCondLst>
                                    <p:cond delay="0"/>
                                  </p:stCondLst>
                                  <p:childTnLst>
                                    <p:anim calcmode="lin" valueType="num">
                                      <p:cBhvr>
                                        <p:cTn id="106" dur="500"/>
                                        <p:tgtEl>
                                          <p:spTgt spid="69"/>
                                        </p:tgtEl>
                                        <p:attrNameLst>
                                          <p:attrName>ppt_w</p:attrName>
                                        </p:attrNameLst>
                                      </p:cBhvr>
                                      <p:tavLst>
                                        <p:tav tm="0">
                                          <p:val>
                                            <p:strVal val="ppt_w"/>
                                          </p:val>
                                        </p:tav>
                                        <p:tav tm="100000">
                                          <p:val>
                                            <p:fltVal val="0"/>
                                          </p:val>
                                        </p:tav>
                                      </p:tavLst>
                                    </p:anim>
                                    <p:anim calcmode="lin" valueType="num">
                                      <p:cBhvr>
                                        <p:cTn id="107" dur="500"/>
                                        <p:tgtEl>
                                          <p:spTgt spid="69"/>
                                        </p:tgtEl>
                                        <p:attrNameLst>
                                          <p:attrName>ppt_h</p:attrName>
                                        </p:attrNameLst>
                                      </p:cBhvr>
                                      <p:tavLst>
                                        <p:tav tm="0">
                                          <p:val>
                                            <p:strVal val="ppt_h"/>
                                          </p:val>
                                        </p:tav>
                                        <p:tav tm="100000">
                                          <p:val>
                                            <p:fltVal val="0"/>
                                          </p:val>
                                        </p:tav>
                                      </p:tavLst>
                                    </p:anim>
                                    <p:anim calcmode="lin" valueType="num">
                                      <p:cBhvr>
                                        <p:cTn id="108" dur="500"/>
                                        <p:tgtEl>
                                          <p:spTgt spid="69"/>
                                        </p:tgtEl>
                                        <p:attrNameLst>
                                          <p:attrName>ppt_x</p:attrName>
                                        </p:attrNameLst>
                                      </p:cBhvr>
                                      <p:tavLst>
                                        <p:tav tm="0">
                                          <p:val>
                                            <p:strVal val="ppt_x"/>
                                          </p:val>
                                        </p:tav>
                                        <p:tav tm="100000">
                                          <p:val>
                                            <p:fltVal val="0.5"/>
                                          </p:val>
                                        </p:tav>
                                      </p:tavLst>
                                    </p:anim>
                                    <p:anim calcmode="lin" valueType="num">
                                      <p:cBhvr>
                                        <p:cTn id="109" dur="500"/>
                                        <p:tgtEl>
                                          <p:spTgt spid="69"/>
                                        </p:tgtEl>
                                        <p:attrNameLst>
                                          <p:attrName>ppt_y</p:attrName>
                                        </p:attrNameLst>
                                      </p:cBhvr>
                                      <p:tavLst>
                                        <p:tav tm="0">
                                          <p:val>
                                            <p:strVal val="ppt_y"/>
                                          </p:val>
                                        </p:tav>
                                        <p:tav tm="100000">
                                          <p:val>
                                            <p:fltVal val="0.5"/>
                                          </p:val>
                                        </p:tav>
                                      </p:tavLst>
                                    </p:anim>
                                    <p:set>
                                      <p:cBhvr>
                                        <p:cTn id="110" dur="1" fill="hold">
                                          <p:stCondLst>
                                            <p:cond delay="499"/>
                                          </p:stCondLst>
                                        </p:cTn>
                                        <p:tgtEl>
                                          <p:spTgt spid="69"/>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
                                        <p:tgtEl>
                                          <p:spTgt spid="68"/>
                                        </p:tgtEl>
                                      </p:cBhvr>
                                    </p:animEffect>
                                    <p:set>
                                      <p:cBhvr>
                                        <p:cTn id="113"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4" fill="hold" display="0">
                  <p:stCondLst>
                    <p:cond delay="indefinite"/>
                  </p:stCondLst>
                  <p:endCondLst>
                    <p:cond evt="onStopAudio" delay="0">
                      <p:tgtEl>
                        <p:sldTgt/>
                      </p:tgtEl>
                    </p:cond>
                  </p:endCondLst>
                </p:cTn>
                <p:tgtEl>
                  <p:spTgt spid="4"/>
                </p:tgtEl>
              </p:cMediaNode>
            </p:audio>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544" fill="hold" grpId="0" nodeType="clickEffect">
                                  <p:stCondLst>
                                    <p:cond delay="0"/>
                                  </p:stCondLst>
                                  <p:childTnLst>
                                    <p:anim calcmode="lin" valueType="num">
                                      <p:cBhvr>
                                        <p:cTn id="119" dur="500"/>
                                        <p:tgtEl>
                                          <p:spTgt spid="27"/>
                                        </p:tgtEl>
                                        <p:attrNameLst>
                                          <p:attrName>ppt_w</p:attrName>
                                        </p:attrNameLst>
                                      </p:cBhvr>
                                      <p:tavLst>
                                        <p:tav tm="0">
                                          <p:val>
                                            <p:strVal val="ppt_w"/>
                                          </p:val>
                                        </p:tav>
                                        <p:tav tm="100000">
                                          <p:val>
                                            <p:fltVal val="0"/>
                                          </p:val>
                                        </p:tav>
                                      </p:tavLst>
                                    </p:anim>
                                    <p:anim calcmode="lin" valueType="num">
                                      <p:cBhvr>
                                        <p:cTn id="120" dur="500"/>
                                        <p:tgtEl>
                                          <p:spTgt spid="27"/>
                                        </p:tgtEl>
                                        <p:attrNameLst>
                                          <p:attrName>ppt_h</p:attrName>
                                        </p:attrNameLst>
                                      </p:cBhvr>
                                      <p:tavLst>
                                        <p:tav tm="0">
                                          <p:val>
                                            <p:strVal val="ppt_h"/>
                                          </p:val>
                                        </p:tav>
                                        <p:tav tm="100000">
                                          <p:val>
                                            <p:fltVal val="0"/>
                                          </p:val>
                                        </p:tav>
                                      </p:tavLst>
                                    </p:anim>
                                    <p:anim calcmode="lin" valueType="num">
                                      <p:cBhvr>
                                        <p:cTn id="121" dur="500"/>
                                        <p:tgtEl>
                                          <p:spTgt spid="27"/>
                                        </p:tgtEl>
                                        <p:attrNameLst>
                                          <p:attrName>ppt_x</p:attrName>
                                        </p:attrNameLst>
                                      </p:cBhvr>
                                      <p:tavLst>
                                        <p:tav tm="0">
                                          <p:val>
                                            <p:strVal val="ppt_x"/>
                                          </p:val>
                                        </p:tav>
                                        <p:tav tm="100000">
                                          <p:val>
                                            <p:fltVal val="0.5"/>
                                          </p:val>
                                        </p:tav>
                                      </p:tavLst>
                                    </p:anim>
                                    <p:anim calcmode="lin" valueType="num">
                                      <p:cBhvr>
                                        <p:cTn id="122" dur="500"/>
                                        <p:tgtEl>
                                          <p:spTgt spid="27"/>
                                        </p:tgtEl>
                                        <p:attrNameLst>
                                          <p:attrName>ppt_y</p:attrName>
                                        </p:attrNameLst>
                                      </p:cBhvr>
                                      <p:tavLst>
                                        <p:tav tm="0">
                                          <p:val>
                                            <p:strVal val="ppt_y"/>
                                          </p:val>
                                        </p:tav>
                                        <p:tav tm="100000">
                                          <p:val>
                                            <p:fltVal val="0.5"/>
                                          </p:val>
                                        </p:tav>
                                      </p:tavLst>
                                    </p:anim>
                                    <p:set>
                                      <p:cBhvr>
                                        <p:cTn id="123" dur="1" fill="hold">
                                          <p:stCondLst>
                                            <p:cond delay="499"/>
                                          </p:stCondLst>
                                        </p:cTn>
                                        <p:tgtEl>
                                          <p:spTgt spid="27"/>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
                                        <p:tgtEl>
                                          <p:spTgt spid="26"/>
                                        </p:tgtEl>
                                      </p:cBhvr>
                                    </p:animEffect>
                                    <p:set>
                                      <p:cBhvr>
                                        <p:cTn id="126"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P spid="26" grpId="0"/>
      <p:bldP spid="27" grpId="0" animBg="1"/>
      <p:bldP spid="2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8" y="475711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623848" y="105991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anose="02020603050405020304" pitchFamily="18" charset="0"/>
              </a:rPr>
              <a:t>Câu 1: Tác giả của bài thơ Ngàn sao làm việc là?</a:t>
            </a:r>
          </a:p>
        </p:txBody>
      </p:sp>
      <p:sp>
        <p:nvSpPr>
          <p:cNvPr id="5" name="Rectangle 4"/>
          <p:cNvSpPr/>
          <p:nvPr/>
        </p:nvSpPr>
        <p:spPr>
          <a:xfrm>
            <a:off x="2286000" y="44024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dirty="0">
                <a:solidFill>
                  <a:prstClr val="black"/>
                </a:solidFill>
                <a:latin typeface="Times New Roman" pitchFamily="18" charset="0"/>
                <a:cs typeface="Times New Roman" pitchFamily="18" charset="0"/>
                <a:sym typeface="Arial"/>
              </a:rPr>
              <a:t>Võ Quảng</a:t>
            </a:r>
          </a:p>
        </p:txBody>
      </p:sp>
      <p:sp>
        <p:nvSpPr>
          <p:cNvPr id="15" name="Rectangle 14"/>
          <p:cNvSpPr/>
          <p:nvPr/>
        </p:nvSpPr>
        <p:spPr>
          <a:xfrm>
            <a:off x="3938290" y="3646688"/>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3 candies</a:t>
            </a:r>
          </a:p>
        </p:txBody>
      </p:sp>
      <p:sp>
        <p:nvSpPr>
          <p:cNvPr id="8" name="Pentagon 7">
            <a:hlinkClick r:id="rId7" action="ppaction://hlinksldjump"/>
          </p:cNvPr>
          <p:cNvSpPr/>
          <p:nvPr/>
        </p:nvSpPr>
        <p:spPr>
          <a:xfrm flipH="1">
            <a:off x="10062590" y="574713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15404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5" y="4757106"/>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2: Trong bài thơ, hình ảnh Dải Ngân hà được so sánh với</a:t>
            </a:r>
          </a:p>
        </p:txBody>
      </p:sp>
      <p:sp>
        <p:nvSpPr>
          <p:cNvPr id="5" name="Rectangle 4"/>
          <p:cNvSpPr/>
          <p:nvPr/>
        </p:nvSpPr>
        <p:spPr>
          <a:xfrm>
            <a:off x="2203823" y="3733345"/>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Dòng sông</a:t>
            </a:r>
            <a:endParaRPr lang="en-US" sz="2400" b="1" dirty="0" err="1">
              <a:solidFill>
                <a:prstClr val="black"/>
              </a:solidFill>
              <a:latin typeface="Times New Roman" pitchFamily="18" charset="0"/>
              <a:cs typeface="Times New Roman" pitchFamily="18" charset="0"/>
            </a:endParaRPr>
          </a:p>
        </p:txBody>
      </p:sp>
      <p:sp>
        <p:nvSpPr>
          <p:cNvPr id="15" name="Rectangle 14"/>
          <p:cNvSpPr/>
          <p:nvPr/>
        </p:nvSpPr>
        <p:spPr>
          <a:xfrm>
            <a:off x="3722559"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 candies</a:t>
            </a:r>
          </a:p>
        </p:txBody>
      </p:sp>
      <p:sp>
        <p:nvSpPr>
          <p:cNvPr id="8" name="Pentagon 7">
            <a:hlinkClick r:id="rId7" action="ppaction://hlinksldjump"/>
          </p:cNvPr>
          <p:cNvSpPr/>
          <p:nvPr/>
        </p:nvSpPr>
        <p:spPr>
          <a:xfrm flipH="1">
            <a:off x="10024994" y="59140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a:t>
            </a:r>
            <a:r>
              <a:rPr kumimoji="0" lang="en-US" sz="2100" b="0" i="0" u="none" strike="noStrike" kern="1200" cap="none" spc="0" normalizeH="0" baseline="0" noProof="0">
                <a:ln>
                  <a:noFill/>
                </a:ln>
                <a:solidFill>
                  <a:prstClr val="black"/>
                </a:solidFill>
                <a:effectLst/>
                <a:uLnTx/>
                <a:uFillTx/>
                <a:latin typeface="Calibri"/>
                <a:ea typeface="+mn-ea"/>
                <a:cs typeface="+mn-cs"/>
                <a:sym typeface="Arial"/>
                <a:hlinkClick r:id="rId8" action="ppaction://hlinksldjump"/>
              </a:rPr>
              <a:t>HOME</a:t>
            </a:r>
            <a:endParaRPr kumimoji="0" lang="en-US" sz="21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2855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Giữa</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trời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sao</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ngóng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trông</a:t>
            </a:r>
            <a:r>
              <a:rPr lang="en-US" sz="3200" b="1" i="1" kern="100" dirty="0">
                <a:solidFill>
                  <a:srgbClr val="000000"/>
                </a:solidFill>
                <a:latin typeface="Times New Roman" panose="02020603050405020304" pitchFamily="18" charset="0"/>
                <a:ea typeface="SimSun" panose="02010600030101010101" pitchFamily="2" charset="-122"/>
              </a:rPr>
              <a:t> ai</a:t>
            </a: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anh</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xòe</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rộng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đôi</a:t>
            </a:r>
            <a:r>
              <a:rPr lang="en-US" sz="3200" b="1" i="1" kern="100" dirty="0">
                <a:solidFill>
                  <a:srgbClr val="000000"/>
                </a:solidFill>
                <a:latin typeface="Times New Roman" panose="02020603050405020304" pitchFamily="18" charset="0"/>
                <a:ea typeface="SimSun" panose="02010600030101010101" pitchFamily="2" charset="-122"/>
              </a:rPr>
              <a:t> tai </a:t>
            </a:r>
            <a:r>
              <a:rPr lang="en-US" sz="3200" b="1" i="1" kern="100" dirty="0" err="1">
                <a:solidFill>
                  <a:srgbClr val="000000"/>
                </a:solidFill>
                <a:latin typeface="Times New Roman" panose="02020603050405020304" pitchFamily="18" charset="0"/>
                <a:ea typeface="SimSun" panose="02010600030101010101" pitchFamily="2" charset="-122"/>
              </a:rPr>
              <a:t>đợi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chờ</a:t>
            </a:r>
            <a:r>
              <a:rPr lang="en-US" sz="3200" b="1" i="1" kern="100" dirty="0">
                <a:solidFill>
                  <a:srgbClr val="000000"/>
                </a:solidFill>
                <a:latin typeface="Times New Roman" panose="02020603050405020304" pitchFamily="18" charset="0"/>
                <a:ea typeface="SimSun" panose="02010600030101010101" pitchFamily="2" charset="-122"/>
              </a:rPr>
              <a:t> –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r>
              <a:rPr lang="en-US" sz="3200" b="1" i="1" kern="100" dirty="0">
                <a:solidFill>
                  <a:srgbClr val="000000"/>
                </a:solidFill>
                <a:latin typeface="Times New Roman" panose="02020603050405020304" pitchFamily="18" charset="0"/>
                <a:ea typeface="SimSun" panose="02010600030101010101" pitchFamily="2" charset="-122"/>
              </a:rPr>
              <a:t>?</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Mộc</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DC0A40-8FD4-982B-C217-B63340AFC5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4478054" y="3628742"/>
            <a:ext cx="6496044" cy="2449328"/>
          </a:xfrm>
          <a:prstGeom prst="rect">
            <a:avLst/>
          </a:prstGeom>
        </p:spPr>
      </p:pic>
    </p:spTree>
    <p:extLst>
      <p:ext uri="{BB962C8B-B14F-4D97-AF65-F5344CB8AC3E}">
        <p14:creationId xmlns:p14="http://schemas.microsoft.com/office/powerpoint/2010/main" val="2195936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1" y="475710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88"/>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3: Liệt kê ít nhất một từ láy có trong bài thơ?</a:t>
            </a:r>
          </a:p>
        </p:txBody>
      </p:sp>
      <p:sp>
        <p:nvSpPr>
          <p:cNvPr id="5" name="Rectangle 4"/>
          <p:cNvSpPr/>
          <p:nvPr/>
        </p:nvSpPr>
        <p:spPr>
          <a:xfrm>
            <a:off x="2203823" y="37333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Đủng đỉnh/ lồng lộng/ rộn rã</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5 candies</a:t>
            </a:r>
          </a:p>
        </p:txBody>
      </p:sp>
      <p:sp>
        <p:nvSpPr>
          <p:cNvPr id="8" name="Pentagon 7">
            <a:hlinkClick r:id="rId7" action="ppaction://hlinksldjump"/>
          </p:cNvPr>
          <p:cNvSpPr/>
          <p:nvPr/>
        </p:nvSpPr>
        <p:spPr>
          <a:xfrm flipH="1">
            <a:off x="10159105" y="592585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7204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6" y="475709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897622"/>
            <a:ext cx="9375819" cy="221272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4: “Như đuốc đèn rọi cá” là hình ảnh được so sánh với ngôi sao nào?</a:t>
            </a:r>
          </a:p>
        </p:txBody>
      </p:sp>
      <p:sp>
        <p:nvSpPr>
          <p:cNvPr id="5" name="Rectangle 4"/>
          <p:cNvSpPr/>
          <p:nvPr/>
        </p:nvSpPr>
        <p:spPr>
          <a:xfrm>
            <a:off x="2203823" y="3733330"/>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Sao Hôm</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50"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8 candies</a:t>
            </a:r>
          </a:p>
        </p:txBody>
      </p:sp>
      <p:sp>
        <p:nvSpPr>
          <p:cNvPr id="8" name="Pentagon 7">
            <a:hlinkClick r:id="rId7" action="ppaction://hlinksldjump"/>
          </p:cNvPr>
          <p:cNvSpPr/>
          <p:nvPr/>
        </p:nvSpPr>
        <p:spPr>
          <a:xfrm flipH="1">
            <a:off x="10159106" y="598719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5233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9" y="4757082"/>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417739"/>
            <a:ext cx="9375819" cy="169259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5: Bài thơ Ngàn sao làm việc được viết theo thể loại nào?</a:t>
            </a:r>
          </a:p>
        </p:txBody>
      </p:sp>
      <p:sp>
        <p:nvSpPr>
          <p:cNvPr id="5" name="Rectangle 4"/>
          <p:cNvSpPr/>
          <p:nvPr/>
        </p:nvSpPr>
        <p:spPr>
          <a:xfrm>
            <a:off x="2203823" y="3733321"/>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a:solidFill>
                  <a:srgbClr val="002060"/>
                </a:solidFill>
                <a:latin typeface="Times New Roman" pitchFamily="18" charset="0"/>
                <a:cs typeface="Times New Roman" pitchFamily="18" charset="0"/>
                <a:sym typeface="Arial"/>
              </a:rPr>
              <a:t>Thơ 5 chữ</a:t>
            </a:r>
            <a:endParaRPr lang="vi-VN"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20" y="3117377"/>
            <a:ext cx="4977773"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10 candies</a:t>
            </a:r>
          </a:p>
        </p:txBody>
      </p:sp>
      <p:sp>
        <p:nvSpPr>
          <p:cNvPr id="8" name="Pentagon 7">
            <a:hlinkClick r:id="rId7" action="ppaction://hlinksldjump"/>
          </p:cNvPr>
          <p:cNvSpPr/>
          <p:nvPr/>
        </p:nvSpPr>
        <p:spPr>
          <a:xfrm flipH="1">
            <a:off x="10317842" y="5838440"/>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805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591743"/>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6: Con vật nào xuất hiện ở phần đầu bài thơ?</a:t>
            </a: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Con trâu</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4202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591743"/>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7: Bài thơ thuộc chủ điểm nào?</a:t>
            </a: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dirty="0" err="1">
                <a:solidFill>
                  <a:srgbClr val="002060"/>
                </a:solidFill>
                <a:latin typeface="Times New Roman" pitchFamily="18" charset="0"/>
                <a:cs typeface="Times New Roman" pitchFamily="18" charset="0"/>
                <a:sym typeface="Arial"/>
              </a:rPr>
              <a:t>Bầu</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trời</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tuổi</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thơ</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39146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160041"/>
            <a:ext cx="93355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0041505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rot="20157325">
            <a:off x="1879387" y="513371"/>
            <a:ext cx="3221118" cy="8237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VẬN DỤNG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981511" y="-627077"/>
            <a:ext cx="10595296" cy="8112154"/>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820603" y="2264988"/>
            <a:ext cx="634016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Giáo viên gửi file Bầu trời sao lung linh để học sinh đọc. Sau đó viết 1 đoạn văn khoảng 5-7 câu chia sẻ cảm xúc của em khi được ngắm sao trên bầu trời.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5159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pic>
        <p:nvPicPr>
          <p:cNvPr id="7" name="Picture 6">
            <a:extLst>
              <a:ext uri="{FF2B5EF4-FFF2-40B4-BE49-F238E27FC236}">
                <a16:creationId xmlns:a16="http://schemas.microsoft.com/office/drawing/2014/main" id="{18EE4D68-DCC5-61D8-BC30-43AB0AF64805}"/>
              </a:ext>
            </a:extLst>
          </p:cNvPr>
          <p:cNvPicPr>
            <a:picLocks noChangeAspect="1"/>
          </p:cNvPicPr>
          <p:nvPr/>
        </p:nvPicPr>
        <p:blipFill>
          <a:blip r:embed="rId5"/>
          <a:stretch>
            <a:fillRect/>
          </a:stretch>
        </p:blipFill>
        <p:spPr>
          <a:xfrm>
            <a:off x="0" y="0"/>
            <a:ext cx="5989739" cy="6858000"/>
          </a:xfrm>
          <a:prstGeom prst="rect">
            <a:avLst/>
          </a:prstGeom>
        </p:spPr>
      </p:pic>
      <p:pic>
        <p:nvPicPr>
          <p:cNvPr id="8" name="Picture 7">
            <a:extLst>
              <a:ext uri="{FF2B5EF4-FFF2-40B4-BE49-F238E27FC236}">
                <a16:creationId xmlns:a16="http://schemas.microsoft.com/office/drawing/2014/main" id="{261427FF-AE58-1D11-4C44-2EF51DF7C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9739" y="0"/>
            <a:ext cx="6202261" cy="6858000"/>
          </a:xfrm>
          <a:prstGeom prst="rect">
            <a:avLst/>
          </a:prstGeom>
        </p:spPr>
      </p:pic>
    </p:spTree>
    <p:extLst>
      <p:ext uri="{BB962C8B-B14F-4D97-AF65-F5344CB8AC3E}">
        <p14:creationId xmlns:p14="http://schemas.microsoft.com/office/powerpoint/2010/main" val="184041850"/>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101469" y="603607"/>
            <a:ext cx="1110056" cy="1110056"/>
          </a:xfrm>
          <a:prstGeom prst="rect">
            <a:avLst/>
          </a:prstGeom>
        </p:spPr>
      </p:pic>
      <p:sp>
        <p:nvSpPr>
          <p:cNvPr id="9" name="TextBox 8">
            <a:extLst>
              <a:ext uri="{FF2B5EF4-FFF2-40B4-BE49-F238E27FC236}">
                <a16:creationId xmlns:a16="http://schemas.microsoft.com/office/drawing/2014/main" id="{F36FEFD5-B337-3DD5-774A-8A4C1240532A}"/>
              </a:ext>
            </a:extLst>
          </p:cNvPr>
          <p:cNvSpPr txBox="1"/>
          <p:nvPr/>
        </p:nvSpPr>
        <p:spPr>
          <a:xfrm>
            <a:off x="1290919" y="354880"/>
            <a:ext cx="8337176" cy="6555641"/>
          </a:xfrm>
          <a:prstGeom prst="rect">
            <a:avLst/>
          </a:prstGeom>
          <a:noFill/>
        </p:spPr>
        <p:txBody>
          <a:bodyPr wrap="square">
            <a:spAutoFit/>
          </a:bodyPr>
          <a:lstStyle/>
          <a:p>
            <a:pPr algn="just"/>
            <a:r>
              <a:rPr lang="en-US" sz="2800" i="1" dirty="0"/>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vẫn</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thềm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lánh</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chít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hôm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Hôm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muốn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nhìn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không. </a:t>
            </a:r>
            <a:r>
              <a:rPr lang="en-US" sz="2800" b="1" dirty="0" err="1">
                <a:latin typeface="Times New Roman" panose="02020603050405020304" pitchFamily="18" charset="0"/>
                <a:cs typeface="Times New Roman" panose="02020603050405020304" pitchFamily="18" charset="0"/>
              </a:rPr>
              <a:t>Đôi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87026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8" name="TextBox 7">
            <a:extLst>
              <a:ext uri="{FF2B5EF4-FFF2-40B4-BE49-F238E27FC236}">
                <a16:creationId xmlns:a16="http://schemas.microsoft.com/office/drawing/2014/main" id="{C1431C4C-8034-2564-DF65-5B1F8E3C6B48}"/>
              </a:ext>
            </a:extLst>
          </p:cNvPr>
          <p:cNvSpPr txBox="1"/>
          <p:nvPr/>
        </p:nvSpPr>
        <p:spPr>
          <a:xfrm>
            <a:off x="1081366" y="650022"/>
            <a:ext cx="93355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TỰ HỌC</a:t>
            </a:r>
          </a:p>
        </p:txBody>
      </p:sp>
      <p:pic>
        <p:nvPicPr>
          <p:cNvPr id="9" name="Picture 8">
            <a:extLst>
              <a:ext uri="{FF2B5EF4-FFF2-40B4-BE49-F238E27FC236}">
                <a16:creationId xmlns:a16="http://schemas.microsoft.com/office/drawing/2014/main" id="{9774D1D5-AD1D-15A2-96DF-861A445776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19450" y="-627077"/>
            <a:ext cx="6761527" cy="8112154"/>
          </a:xfrm>
          <a:prstGeom prst="rect">
            <a:avLst/>
          </a:prstGeom>
        </p:spPr>
      </p:pic>
      <p:sp>
        <p:nvSpPr>
          <p:cNvPr id="10" name="TextBox 9">
            <a:extLst>
              <a:ext uri="{FF2B5EF4-FFF2-40B4-BE49-F238E27FC236}">
                <a16:creationId xmlns:a16="http://schemas.microsoft.com/office/drawing/2014/main" id="{982EA0DA-0238-0413-7BF2-73EAA693B294}"/>
              </a:ext>
            </a:extLst>
          </p:cNvPr>
          <p:cNvSpPr txBox="1"/>
          <p:nvPr/>
        </p:nvSpPr>
        <p:spPr>
          <a:xfrm>
            <a:off x="826820" y="2151727"/>
            <a:ext cx="4567301"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Bài</a:t>
            </a:r>
            <a:r>
              <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cũ</a:t>
            </a:r>
            <a:endPar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b="1" dirty="0" err="1">
                <a:solidFill>
                  <a:prstClr val="black"/>
                </a:solidFill>
                <a:latin typeface="Times New Roman" panose="02020603050405020304" pitchFamily="18" charset="0"/>
                <a:cs typeface="Times New Roman" panose="02020603050405020304" pitchFamily="18" charset="0"/>
              </a:rPr>
              <a:t>Vẽ</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bức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theo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trí</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tưởng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tượng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96113D-6EA5-81A8-4695-C6C96DD12F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075305" y="787411"/>
            <a:ext cx="4499957" cy="7421091"/>
          </a:xfrm>
          <a:prstGeom prst="rect">
            <a:avLst/>
          </a:prstGeom>
        </p:spPr>
      </p:pic>
      <p:sp>
        <p:nvSpPr>
          <p:cNvPr id="12" name="TextBox 11">
            <a:extLst>
              <a:ext uri="{FF2B5EF4-FFF2-40B4-BE49-F238E27FC236}">
                <a16:creationId xmlns:a16="http://schemas.microsoft.com/office/drawing/2014/main" id="{91A0253B-9B66-118E-9E70-2A320D6EBD5A}"/>
              </a:ext>
            </a:extLst>
          </p:cNvPr>
          <p:cNvSpPr txBox="1"/>
          <p:nvPr/>
        </p:nvSpPr>
        <p:spPr>
          <a:xfrm>
            <a:off x="6879593" y="3527521"/>
            <a:ext cx="320294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Bài</a:t>
            </a:r>
            <a:r>
              <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mới</a:t>
            </a:r>
            <a:endPar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5407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par>
                                <p:cTn id="33" presetID="3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Chẳng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vỗ</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cánh</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trắng</a:t>
            </a:r>
            <a:r>
              <a:rPr lang="en-US" sz="3200" b="1" i="1" kern="100" dirty="0">
                <a:solidFill>
                  <a:srgbClr val="000000"/>
                </a:solidFill>
                <a:latin typeface="Times New Roman" panose="02020603050405020304" pitchFamily="18" charset="0"/>
                <a:ea typeface="SimSun" panose="02010600030101010101" pitchFamily="2" charset="-122"/>
              </a:rPr>
              <a:t> bay </a:t>
            </a:r>
            <a:r>
              <a:rPr lang="en-US" sz="3200" b="1" i="1" kern="100" dirty="0" err="1">
                <a:solidFill>
                  <a:srgbClr val="000000"/>
                </a:solidFill>
                <a:latin typeface="Times New Roman" panose="02020603050405020304" pitchFamily="18" charset="0"/>
                <a:ea typeface="SimSun" panose="02010600030101010101" pitchFamily="2" charset="-122"/>
              </a:rPr>
              <a:t>xa</a:t>
            </a:r>
            <a:endParaRPr lang="en-US" sz="3200" b="1" i="1" kern="100" dirty="0">
              <a:solidFill>
                <a:srgbClr val="000000"/>
              </a:solidFill>
              <a:latin typeface="Times New Roman" panose="02020603050405020304" pitchFamily="18" charset="0"/>
              <a:ea typeface="SimSun" panose="02010600030101010101" pitchFamily="2" charset="-122"/>
            </a:endParaRP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sao</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tên</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đặt</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cũng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loài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chim</a:t>
            </a:r>
            <a:r>
              <a:rPr lang="en-US" sz="3200" b="1" i="1" kern="100" dirty="0">
                <a:solidFill>
                  <a:srgbClr val="000000"/>
                </a:solidFill>
                <a:latin typeface="Times New Roman" panose="02020603050405020304" pitchFamily="18" charset="0"/>
                <a:ea typeface="SimSun" panose="02010600030101010101" pitchFamily="2" charset="-122"/>
              </a:rPr>
              <a:t> ?</a:t>
            </a:r>
          </a:p>
          <a:p>
            <a:pPr algn="ct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r>
              <a:rPr lang="en-US" sz="3200" b="1" i="1" kern="100" dirty="0">
                <a:solidFill>
                  <a:srgbClr val="000000"/>
                </a:solidFill>
                <a:latin typeface="Times New Roman" panose="02020603050405020304" pitchFamily="18" charset="0"/>
                <a:ea typeface="SimSun" panose="02010600030101010101" pitchFamily="2" charset="-122"/>
              </a:rPr>
              <a:t>?</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Thiên</a:t>
            </a:r>
            <a:r>
              <a:rPr lang="en-US" sz="4000" b="1" dirty="0">
                <a:latin typeface="Times New Roman" panose="02020603050405020304" pitchFamily="18" charset="0"/>
                <a:cs typeface="Times New Roman" panose="02020603050405020304" pitchFamily="18" charset="0"/>
              </a:rPr>
              <a:t> Nga</a:t>
            </a:r>
          </a:p>
        </p:txBody>
      </p:sp>
      <p:pic>
        <p:nvPicPr>
          <p:cNvPr id="3" name="Picture 2">
            <a:extLst>
              <a:ext uri="{FF2B5EF4-FFF2-40B4-BE49-F238E27FC236}">
                <a16:creationId xmlns:a16="http://schemas.microsoft.com/office/drawing/2014/main" id="{73CAEDCE-44C5-061B-139C-2935BEC71B73}"/>
              </a:ext>
            </a:extLst>
          </p:cNvPr>
          <p:cNvPicPr>
            <a:picLocks noChangeAspect="1"/>
          </p:cNvPicPr>
          <p:nvPr/>
        </p:nvPicPr>
        <p:blipFill>
          <a:blip r:embed="rId7"/>
          <a:stretch>
            <a:fillRect/>
          </a:stretch>
        </p:blipFill>
        <p:spPr>
          <a:xfrm>
            <a:off x="6732811" y="2564474"/>
            <a:ext cx="3810000" cy="3810000"/>
          </a:xfrm>
          <a:prstGeom prst="rect">
            <a:avLst/>
          </a:prstGeom>
        </p:spPr>
      </p:pic>
    </p:spTree>
    <p:extLst>
      <p:ext uri="{BB962C8B-B14F-4D97-AF65-F5344CB8AC3E}">
        <p14:creationId xmlns:p14="http://schemas.microsoft.com/office/powerpoint/2010/main" val="1776963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3095225" y="1016958"/>
            <a:ext cx="8028177"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ƠN CÁC EM ĐÃ LẮNG NGHE.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HẸN</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GẶP LẠI!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1" name="TextBox 30">
            <a:extLst>
              <a:ext uri="{FF2B5EF4-FFF2-40B4-BE49-F238E27FC236}">
                <a16:creationId xmlns:a16="http://schemas.microsoft.com/office/drawing/2014/main" id="{65B480FF-FBCC-0AB3-0E21-8A18564FA370}"/>
              </a:ext>
            </a:extLst>
          </p:cNvPr>
          <p:cNvSpPr txBox="1"/>
          <p:nvPr/>
        </p:nvSpPr>
        <p:spPr>
          <a:xfrm>
            <a:off x="2585901" y="4244684"/>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1562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a:solidFill>
                  <a:srgbClr val="000000"/>
                </a:solidFill>
                <a:latin typeface="Times New Roman" panose="02020603050405020304" pitchFamily="18" charset="0"/>
                <a:ea typeface="SimSun" panose="02010600030101010101" pitchFamily="2" charset="-122"/>
              </a:rPr>
              <a:t>Không có cánh mà có đuôi</a:t>
            </a:r>
          </a:p>
          <a:p>
            <a:pPr algn="ctr"/>
            <a:r>
              <a:rPr lang="vi-VN" sz="3200" b="1" i="1" kern="100">
                <a:solidFill>
                  <a:srgbClr val="000000"/>
                </a:solidFill>
                <a:latin typeface="Times New Roman" panose="02020603050405020304" pitchFamily="18" charset="0"/>
                <a:ea typeface="SimSun" panose="02010600030101010101" pitchFamily="2" charset="-122"/>
              </a:rPr>
              <a:t>Những toán dọn cả bầu trời sạch trong – Là gì?</a:t>
            </a:r>
            <a:endParaRPr lang="vi-VN" sz="3200" b="1" i="1" kern="100" dirty="0">
              <a:solidFill>
                <a:srgbClr val="000000"/>
              </a:solidFill>
              <a:latin typeface="Times New Roman" panose="02020603050405020304" pitchFamily="18" charset="0"/>
              <a:ea typeface="SimSun" panose="02010600030101010101" pitchFamily="2" charset="-122"/>
            </a:endParaRPr>
          </a:p>
        </p:txBody>
      </p:sp>
      <p:sp>
        <p:nvSpPr>
          <p:cNvPr id="11" name="TextBox 10">
            <a:extLst>
              <a:ext uri="{FF2B5EF4-FFF2-40B4-BE49-F238E27FC236}">
                <a16:creationId xmlns:a16="http://schemas.microsoft.com/office/drawing/2014/main" id="{1B8318F1-9F82-481A-8647-4875BB545E85}"/>
              </a:ext>
            </a:extLst>
          </p:cNvPr>
          <p:cNvSpPr txBox="1"/>
          <p:nvPr/>
        </p:nvSpPr>
        <p:spPr>
          <a:xfrm>
            <a:off x="2788025" y="4670984"/>
            <a:ext cx="2259105"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chổi</a:t>
            </a:r>
            <a:endParaRPr lang="en-US" sz="40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F15FB63-A577-0729-DAC8-7278EDC0ABBA}"/>
              </a:ext>
            </a:extLst>
          </p:cNvPr>
          <p:cNvPicPr>
            <a:picLocks noChangeAspect="1"/>
          </p:cNvPicPr>
          <p:nvPr/>
        </p:nvPicPr>
        <p:blipFill>
          <a:blip r:embed="rId7"/>
          <a:stretch>
            <a:fillRect/>
          </a:stretch>
        </p:blipFill>
        <p:spPr>
          <a:xfrm>
            <a:off x="5468472" y="3740598"/>
            <a:ext cx="4431108" cy="2568658"/>
          </a:xfrm>
          <a:prstGeom prst="rect">
            <a:avLst/>
          </a:prstGeom>
        </p:spPr>
      </p:pic>
    </p:spTree>
    <p:extLst>
      <p:ext uri="{BB962C8B-B14F-4D97-AF65-F5344CB8AC3E}">
        <p14:creationId xmlns:p14="http://schemas.microsoft.com/office/powerpoint/2010/main" val="36755062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a:solidFill>
                  <a:srgbClr val="000000"/>
                </a:solidFill>
                <a:latin typeface="Times New Roman" panose="02020603050405020304" pitchFamily="18" charset="0"/>
                <a:ea typeface="SimSun" panose="02010600030101010101" pitchFamily="2" charset="-122"/>
              </a:rPr>
              <a:t>Xinh như đóa hoa cải ngồng</a:t>
            </a:r>
          </a:p>
          <a:p>
            <a:pPr algn="ctr"/>
            <a:r>
              <a:rPr lang="vi-VN" sz="3200" b="1" i="1" kern="100">
                <a:solidFill>
                  <a:srgbClr val="000000"/>
                </a:solidFill>
                <a:latin typeface="Times New Roman" panose="02020603050405020304" pitchFamily="18" charset="0"/>
                <a:ea typeface="SimSun" panose="02010600030101010101" pitchFamily="2" charset="-122"/>
              </a:rPr>
              <a:t>Cứu nguy bao kẻ bềnh bồng giữa khơi – Là gì?</a:t>
            </a:r>
            <a:endParaRPr lang="vi-VN" sz="3200" b="1" i="1" kern="100" dirty="0">
              <a:solidFill>
                <a:srgbClr val="000000"/>
              </a:solidFill>
              <a:latin typeface="Times New Roman" panose="02020603050405020304" pitchFamily="18" charset="0"/>
              <a:ea typeface="SimSun" panose="02010600030101010101" pitchFamily="2" charset="-122"/>
            </a:endParaRPr>
          </a:p>
        </p:txBody>
      </p:sp>
      <p:sp>
        <p:nvSpPr>
          <p:cNvPr id="11" name="TextBox 10">
            <a:extLst>
              <a:ext uri="{FF2B5EF4-FFF2-40B4-BE49-F238E27FC236}">
                <a16:creationId xmlns:a16="http://schemas.microsoft.com/office/drawing/2014/main" id="{1B8318F1-9F82-481A-8647-4875BB545E85}"/>
              </a:ext>
            </a:extLst>
          </p:cNvPr>
          <p:cNvSpPr txBox="1"/>
          <p:nvPr/>
        </p:nvSpPr>
        <p:spPr>
          <a:xfrm>
            <a:off x="1882589"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Bắc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Đẩu</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5CCA3CC-3344-4A80-30C7-B09A26121BF6}"/>
              </a:ext>
            </a:extLst>
          </p:cNvPr>
          <p:cNvPicPr>
            <a:picLocks noChangeAspect="1"/>
          </p:cNvPicPr>
          <p:nvPr/>
        </p:nvPicPr>
        <p:blipFill>
          <a:blip r:embed="rId7"/>
          <a:stretch>
            <a:fillRect/>
          </a:stretch>
        </p:blipFill>
        <p:spPr>
          <a:xfrm>
            <a:off x="5831541" y="3209081"/>
            <a:ext cx="3810000" cy="2857500"/>
          </a:xfrm>
          <a:prstGeom prst="rect">
            <a:avLst/>
          </a:prstGeom>
        </p:spPr>
      </p:pic>
    </p:spTree>
    <p:extLst>
      <p:ext uri="{BB962C8B-B14F-4D97-AF65-F5344CB8AC3E}">
        <p14:creationId xmlns:p14="http://schemas.microsoft.com/office/powerpoint/2010/main" val="24057632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dirty="0">
                <a:solidFill>
                  <a:srgbClr val="000000"/>
                </a:solidFill>
                <a:latin typeface="Times New Roman" panose="02020603050405020304" pitchFamily="18" charset="0"/>
                <a:ea typeface="SimSun" panose="02010600030101010101" pitchFamily="2" charset="-122"/>
              </a:rPr>
              <a:t>Tiếng gà gáy sớm thật tài</a:t>
            </a:r>
          </a:p>
          <a:p>
            <a:pPr algn="ctr"/>
            <a:r>
              <a:rPr lang="vi-VN" sz="3200" b="1" i="1" kern="100" dirty="0">
                <a:solidFill>
                  <a:srgbClr val="000000"/>
                </a:solidFill>
                <a:latin typeface="Times New Roman" panose="02020603050405020304" pitchFamily="18" charset="0"/>
                <a:ea typeface="SimSun" panose="02010600030101010101" pitchFamily="2" charset="-122"/>
              </a:rPr>
              <a:t>Gọi lên được đóa hoa nhài lung linh – Là gì?</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882589"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Mai</a:t>
            </a:r>
          </a:p>
        </p:txBody>
      </p:sp>
      <p:pic>
        <p:nvPicPr>
          <p:cNvPr id="3" name="Picture 2">
            <a:extLst>
              <a:ext uri="{FF2B5EF4-FFF2-40B4-BE49-F238E27FC236}">
                <a16:creationId xmlns:a16="http://schemas.microsoft.com/office/drawing/2014/main" id="{1C5127D7-1EDD-480A-28A1-937A0BD5FCA4}"/>
              </a:ext>
            </a:extLst>
          </p:cNvPr>
          <p:cNvPicPr>
            <a:picLocks noChangeAspect="1"/>
          </p:cNvPicPr>
          <p:nvPr/>
        </p:nvPicPr>
        <p:blipFill>
          <a:blip r:embed="rId7"/>
          <a:stretch>
            <a:fillRect/>
          </a:stretch>
        </p:blipFill>
        <p:spPr>
          <a:xfrm>
            <a:off x="5047131" y="3430921"/>
            <a:ext cx="4453778" cy="2635660"/>
          </a:xfrm>
          <a:prstGeom prst="rect">
            <a:avLst/>
          </a:prstGeom>
        </p:spPr>
      </p:pic>
    </p:spTree>
    <p:extLst>
      <p:ext uri="{BB962C8B-B14F-4D97-AF65-F5344CB8AC3E}">
        <p14:creationId xmlns:p14="http://schemas.microsoft.com/office/powerpoint/2010/main" val="917156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2145</Words>
  <Application>Microsoft Office PowerPoint</Application>
  <PresentationFormat>Widescreen</PresentationFormat>
  <Paragraphs>220</Paragraphs>
  <Slides>60</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Calibri Light</vt:lpstr>
      <vt:lpstr>Times New Roman</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34</cp:revision>
  <dcterms:created xsi:type="dcterms:W3CDTF">2022-06-28T04:57:51Z</dcterms:created>
  <dcterms:modified xsi:type="dcterms:W3CDTF">2022-06-29T02:54:16Z</dcterms:modified>
</cp:coreProperties>
</file>