
<file path=[Content_Types].xml><?xml version="1.0" encoding="utf-8"?>
<Types xmlns="http://schemas.openxmlformats.org/package/2006/content-types">
  <Default Extension="mp3" ContentType="audio/mpeg"/>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80" r:id="rId2"/>
    <p:sldId id="281" r:id="rId3"/>
    <p:sldId id="338" r:id="rId4"/>
    <p:sldId id="339" r:id="rId5"/>
    <p:sldId id="340" r:id="rId6"/>
    <p:sldId id="341" r:id="rId7"/>
    <p:sldId id="342" r:id="rId8"/>
    <p:sldId id="343" r:id="rId9"/>
    <p:sldId id="344" r:id="rId10"/>
    <p:sldId id="345" r:id="rId11"/>
    <p:sldId id="346" r:id="rId12"/>
    <p:sldId id="347" r:id="rId13"/>
    <p:sldId id="332" r:id="rId14"/>
    <p:sldId id="337" r:id="rId15"/>
    <p:sldId id="348" r:id="rId16"/>
    <p:sldId id="333" r:id="rId17"/>
    <p:sldId id="354" r:id="rId18"/>
    <p:sldId id="350" r:id="rId19"/>
    <p:sldId id="355" r:id="rId20"/>
    <p:sldId id="381" r:id="rId21"/>
    <p:sldId id="382" r:id="rId22"/>
    <p:sldId id="383" r:id="rId23"/>
    <p:sldId id="384" r:id="rId24"/>
    <p:sldId id="385" r:id="rId25"/>
    <p:sldId id="356" r:id="rId26"/>
    <p:sldId id="352" r:id="rId27"/>
    <p:sldId id="351" r:id="rId28"/>
    <p:sldId id="349" r:id="rId29"/>
    <p:sldId id="334" r:id="rId30"/>
    <p:sldId id="335" r:id="rId31"/>
    <p:sldId id="336" r:id="rId32"/>
    <p:sldId id="387" r:id="rId33"/>
    <p:sldId id="369" r:id="rId34"/>
    <p:sldId id="388" r:id="rId35"/>
    <p:sldId id="389" r:id="rId36"/>
    <p:sldId id="390" r:id="rId37"/>
    <p:sldId id="391" r:id="rId38"/>
    <p:sldId id="393" r:id="rId39"/>
    <p:sldId id="395" r:id="rId40"/>
    <p:sldId id="394" r:id="rId41"/>
    <p:sldId id="397" r:id="rId42"/>
    <p:sldId id="396" r:id="rId43"/>
    <p:sldId id="398" r:id="rId44"/>
    <p:sldId id="399" r:id="rId45"/>
    <p:sldId id="367" r:id="rId46"/>
    <p:sldId id="368" r:id="rId47"/>
    <p:sldId id="386" r:id="rId48"/>
    <p:sldId id="365" r:id="rId49"/>
    <p:sldId id="366" r:id="rId50"/>
  </p:sldIdLst>
  <p:sldSz cx="12192000" cy="6858000"/>
  <p:notesSz cx="6858000" cy="9144000"/>
  <p:embeddedFontLst>
    <p:embeddedFont>
      <p:font typeface="微软雅黑" panose="020B0503020204020204" pitchFamily="34" charset="-122"/>
      <p:regular r:id="rId52"/>
      <p:bold r:id="rId53"/>
    </p:embeddedFont>
    <p:embeddedFont>
      <p:font typeface="方正粗谭黑简体" panose="020B0604020202020204" charset="-122"/>
      <p:regular r:id="rId54"/>
    </p:embeddedFont>
    <p:embeddedFont>
      <p:font typeface="宋体" panose="02010600030101010101" pitchFamily="2" charset="-122"/>
      <p:regular r:id="rId55"/>
    </p:embeddedFont>
    <p:embeddedFont>
      <p:font typeface="宋体" panose="02010600030101010101" pitchFamily="2" charset="-122"/>
      <p:regular r:id="rId55"/>
    </p:embeddedFont>
    <p:embeddedFont>
      <p:font typeface="Calibri Light" panose="020F0302020204030204" pitchFamily="34" charset="0"/>
      <p:regular r:id="rId56"/>
      <p:italic r:id="rId57"/>
    </p:embeddedFont>
    <p:embeddedFont>
      <p:font typeface="Calibri" panose="020F0502020204030204" pitchFamily="34" charset="0"/>
      <p:regular r:id="rId58"/>
      <p:bold r:id="rId59"/>
      <p:italic r:id="rId60"/>
      <p:boldItalic r:id="rId61"/>
    </p:embeddedFont>
  </p:embeddedFontLst>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0E2B"/>
    <a:srgbClr val="74AC40"/>
    <a:srgbClr val="7BC39D"/>
    <a:srgbClr val="ACD9C1"/>
    <a:srgbClr val="1B2F47"/>
    <a:srgbClr val="00B0CC"/>
    <a:srgbClr val="008A9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69" d="100"/>
          <a:sy n="69" d="100"/>
        </p:scale>
        <p:origin x="756" y="-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DB611-38FA-45E6-929A-B6836CA75E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125A3-77AE-496B-B04C-07CB24D2E360}" type="slidenum">
              <a:rPr lang="zh-CN" altLang="en-US" smtClean="0"/>
              <a:t>‹#›</a:t>
            </a:fld>
            <a:endParaRPr lang="zh-CN" altLang="en-US"/>
          </a:p>
        </p:txBody>
      </p:sp>
    </p:spTree>
    <p:extLst>
      <p:ext uri="{BB962C8B-B14F-4D97-AF65-F5344CB8AC3E}">
        <p14:creationId xmlns:p14="http://schemas.microsoft.com/office/powerpoint/2010/main" val="214546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a:t>
            </a:fld>
            <a:endParaRPr lang="zh-CN" altLang="en-US"/>
          </a:p>
        </p:txBody>
      </p:sp>
    </p:spTree>
    <p:extLst>
      <p:ext uri="{BB962C8B-B14F-4D97-AF65-F5344CB8AC3E}">
        <p14:creationId xmlns:p14="http://schemas.microsoft.com/office/powerpoint/2010/main" val="400899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18</a:t>
            </a:fld>
            <a:endParaRPr lang="zh-CN" altLang="en-US"/>
          </a:p>
        </p:txBody>
      </p:sp>
    </p:spTree>
    <p:extLst>
      <p:ext uri="{BB962C8B-B14F-4D97-AF65-F5344CB8AC3E}">
        <p14:creationId xmlns:p14="http://schemas.microsoft.com/office/powerpoint/2010/main" val="989828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19</a:t>
            </a:fld>
            <a:endParaRPr lang="zh-CN" altLang="en-US"/>
          </a:p>
        </p:txBody>
      </p:sp>
    </p:spTree>
    <p:extLst>
      <p:ext uri="{BB962C8B-B14F-4D97-AF65-F5344CB8AC3E}">
        <p14:creationId xmlns:p14="http://schemas.microsoft.com/office/powerpoint/2010/main" val="191205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3345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355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020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7275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0884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25</a:t>
            </a:fld>
            <a:endParaRPr lang="zh-CN" altLang="en-US"/>
          </a:p>
        </p:txBody>
      </p:sp>
    </p:spTree>
    <p:extLst>
      <p:ext uri="{BB962C8B-B14F-4D97-AF65-F5344CB8AC3E}">
        <p14:creationId xmlns:p14="http://schemas.microsoft.com/office/powerpoint/2010/main" val="2570695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26</a:t>
            </a:fld>
            <a:endParaRPr lang="zh-CN" altLang="en-US"/>
          </a:p>
        </p:txBody>
      </p:sp>
    </p:spTree>
    <p:extLst>
      <p:ext uri="{BB962C8B-B14F-4D97-AF65-F5344CB8AC3E}">
        <p14:creationId xmlns:p14="http://schemas.microsoft.com/office/powerpoint/2010/main" val="138223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27</a:t>
            </a:fld>
            <a:endParaRPr lang="zh-CN" altLang="en-US"/>
          </a:p>
        </p:txBody>
      </p:sp>
    </p:spTree>
    <p:extLst>
      <p:ext uri="{BB962C8B-B14F-4D97-AF65-F5344CB8AC3E}">
        <p14:creationId xmlns:p14="http://schemas.microsoft.com/office/powerpoint/2010/main" val="309865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a:t>
            </a:fld>
            <a:endParaRPr lang="zh-CN" altLang="en-US"/>
          </a:p>
        </p:txBody>
      </p:sp>
    </p:spTree>
    <p:extLst>
      <p:ext uri="{BB962C8B-B14F-4D97-AF65-F5344CB8AC3E}">
        <p14:creationId xmlns:p14="http://schemas.microsoft.com/office/powerpoint/2010/main" val="361584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28</a:t>
            </a:fld>
            <a:endParaRPr lang="zh-CN" altLang="en-US"/>
          </a:p>
        </p:txBody>
      </p:sp>
    </p:spTree>
    <p:extLst>
      <p:ext uri="{BB962C8B-B14F-4D97-AF65-F5344CB8AC3E}">
        <p14:creationId xmlns:p14="http://schemas.microsoft.com/office/powerpoint/2010/main" val="245415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29</a:t>
            </a:fld>
            <a:endParaRPr lang="zh-CN" altLang="en-US"/>
          </a:p>
        </p:txBody>
      </p:sp>
    </p:spTree>
    <p:extLst>
      <p:ext uri="{BB962C8B-B14F-4D97-AF65-F5344CB8AC3E}">
        <p14:creationId xmlns:p14="http://schemas.microsoft.com/office/powerpoint/2010/main" val="919458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30</a:t>
            </a:fld>
            <a:endParaRPr lang="zh-CN" altLang="en-US"/>
          </a:p>
        </p:txBody>
      </p:sp>
    </p:spTree>
    <p:extLst>
      <p:ext uri="{BB962C8B-B14F-4D97-AF65-F5344CB8AC3E}">
        <p14:creationId xmlns:p14="http://schemas.microsoft.com/office/powerpoint/2010/main" val="2679053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31</a:t>
            </a:fld>
            <a:endParaRPr lang="zh-CN" altLang="en-US"/>
          </a:p>
        </p:txBody>
      </p:sp>
    </p:spTree>
    <p:extLst>
      <p:ext uri="{BB962C8B-B14F-4D97-AF65-F5344CB8AC3E}">
        <p14:creationId xmlns:p14="http://schemas.microsoft.com/office/powerpoint/2010/main" val="3822623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19483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3243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6127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8781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9446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8972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624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52111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99134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13</a:t>
            </a:fld>
            <a:endParaRPr lang="zh-CN" altLang="en-US"/>
          </a:p>
        </p:txBody>
      </p:sp>
    </p:spTree>
    <p:extLst>
      <p:ext uri="{BB962C8B-B14F-4D97-AF65-F5344CB8AC3E}">
        <p14:creationId xmlns:p14="http://schemas.microsoft.com/office/powerpoint/2010/main" val="31788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14</a:t>
            </a:fld>
            <a:endParaRPr lang="zh-CN" altLang="en-US"/>
          </a:p>
        </p:txBody>
      </p:sp>
    </p:spTree>
    <p:extLst>
      <p:ext uri="{BB962C8B-B14F-4D97-AF65-F5344CB8AC3E}">
        <p14:creationId xmlns:p14="http://schemas.microsoft.com/office/powerpoint/2010/main" val="3217919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197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4125A3-77AE-496B-B04C-07CB24D2E360}" type="slidenum">
              <a:rPr lang="zh-CN" altLang="en-US" smtClean="0"/>
              <a:t>16</a:t>
            </a:fld>
            <a:endParaRPr lang="zh-CN" altLang="en-US"/>
          </a:p>
        </p:txBody>
      </p:sp>
    </p:spTree>
    <p:extLst>
      <p:ext uri="{BB962C8B-B14F-4D97-AF65-F5344CB8AC3E}">
        <p14:creationId xmlns:p14="http://schemas.microsoft.com/office/powerpoint/2010/main" val="4123300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498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545554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24496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5407316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8169925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6511518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520362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6161735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81124511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44717238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488583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489228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933536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4.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jpe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6"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54046"/>
          <a:stretch/>
        </p:blipFill>
        <p:spPr>
          <a:xfrm>
            <a:off x="5888114" y="0"/>
            <a:ext cx="6303886" cy="6858000"/>
          </a:xfrm>
          <a:prstGeom prst="rect">
            <a:avLst/>
          </a:prstGeom>
        </p:spPr>
      </p:pic>
      <p:sp>
        <p:nvSpPr>
          <p:cNvPr id="10" name="矩形 259"/>
          <p:cNvSpPr>
            <a:spLocks noChangeArrowheads="1"/>
          </p:cNvSpPr>
          <p:nvPr/>
        </p:nvSpPr>
        <p:spPr bwMode="auto">
          <a:xfrm>
            <a:off x="569613" y="3317298"/>
            <a:ext cx="52740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000" cap="all" smtClean="0">
                <a:solidFill>
                  <a:srgbClr val="063A3C"/>
                </a:solidFill>
                <a:latin typeface="Times New Roman" panose="02020603050405020304" pitchFamily="18" charset="0"/>
                <a:cs typeface="Times New Roman" panose="02020603050405020304" pitchFamily="18" charset="0"/>
              </a:rPr>
              <a:t>GIÁO VIÊN:…………</a:t>
            </a:r>
            <a:endParaRPr lang="zh-CN" altLang="en-US" sz="4000" cap="all" dirty="0">
              <a:solidFill>
                <a:srgbClr val="063A3C"/>
              </a:solidFill>
              <a:latin typeface="Times New Roman" panose="02020603050405020304" pitchFamily="18" charset="0"/>
              <a:cs typeface="Times New Roman" panose="02020603050405020304" pitchFamily="18" charset="0"/>
            </a:endParaRPr>
          </a:p>
        </p:txBody>
      </p:sp>
      <p:cxnSp>
        <p:nvCxnSpPr>
          <p:cNvPr id="11" name="直接连接符 10"/>
          <p:cNvCxnSpPr/>
          <p:nvPr/>
        </p:nvCxnSpPr>
        <p:spPr>
          <a:xfrm>
            <a:off x="717512" y="3860508"/>
            <a:ext cx="5188843"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259"/>
          <p:cNvSpPr>
            <a:spLocks noChangeArrowheads="1"/>
          </p:cNvSpPr>
          <p:nvPr/>
        </p:nvSpPr>
        <p:spPr bwMode="auto">
          <a:xfrm>
            <a:off x="1836501" y="222871"/>
            <a:ext cx="30043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6000" b="1" cap="all" smtClean="0">
                <a:solidFill>
                  <a:srgbClr val="74AC40"/>
                </a:solidFill>
                <a:latin typeface="Times New Roman" panose="02020603050405020304" pitchFamily="18" charset="0"/>
                <a:cs typeface="Times New Roman" panose="02020603050405020304" pitchFamily="18" charset="0"/>
              </a:rPr>
              <a:t>TIẾT: 1</a:t>
            </a:r>
            <a:endParaRPr lang="zh-CN" altLang="en-US" sz="6000" b="1" cap="all" dirty="0">
              <a:solidFill>
                <a:srgbClr val="74AC40"/>
              </a:solidFill>
              <a:latin typeface="Times New Roman" panose="02020603050405020304" pitchFamily="18" charset="0"/>
              <a:cs typeface="Times New Roman" panose="02020603050405020304" pitchFamily="18" charset="0"/>
            </a:endParaRPr>
          </a:p>
        </p:txBody>
      </p:sp>
      <p:sp>
        <p:nvSpPr>
          <p:cNvPr id="13" name="TextBox 10"/>
          <p:cNvSpPr txBox="1"/>
          <p:nvPr/>
        </p:nvSpPr>
        <p:spPr>
          <a:xfrm>
            <a:off x="-88863" y="1766108"/>
            <a:ext cx="7234737" cy="988989"/>
          </a:xfrm>
          <a:prstGeom prst="rect">
            <a:avLst/>
          </a:prstGeom>
          <a:noFill/>
        </p:spPr>
        <p:txBody>
          <a:bodyPr wrap="none" lIns="65024" tIns="32512" rIns="65024" bIns="32512">
            <a:spAutoFit/>
          </a:bodyPr>
          <a:lstStyle/>
          <a:p>
            <a:pPr algn="ctr">
              <a:buNone/>
            </a:pPr>
            <a:r>
              <a:rPr lang="en-US" altLang="zh-CN" sz="6000" b="1" cap="all"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THẾ GIỚI CỔ TÍCH</a:t>
            </a:r>
            <a:endParaRPr lang="zh-CN" altLang="en-US" sz="6000" b="1" cap="all"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15" name="Flo Rida - Whist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1982" y="121103"/>
            <a:ext cx="609600" cy="609600"/>
          </a:xfrm>
          <a:prstGeom prst="rect">
            <a:avLst/>
          </a:prstGeom>
        </p:spPr>
      </p:pic>
    </p:spTree>
    <p:extLst>
      <p:ext uri="{BB962C8B-B14F-4D97-AF65-F5344CB8AC3E}">
        <p14:creationId xmlns:p14="http://schemas.microsoft.com/office/powerpoint/2010/main" val="427432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782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321"/>
                                </p:stCondLst>
                                <p:childTnLst>
                                  <p:par>
                                    <p:cTn id="29" presetID="2" presetClass="entr" presetSubtype="2" fill="hold" grpId="0" nodeType="afterEffect" p14:presetBounceEnd="21250">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14:bounceEnd="21250">
                                          <p:cBhvr additive="base">
                                            <p:cTn id="31" dur="800" fill="hold"/>
                                            <p:tgtEl>
                                              <p:spTgt spid="13"/>
                                            </p:tgtEl>
                                            <p:attrNameLst>
                                              <p:attrName>ppt_x</p:attrName>
                                            </p:attrNameLst>
                                          </p:cBhvr>
                                          <p:tavLst>
                                            <p:tav tm="0">
                                              <p:val>
                                                <p:strVal val="1+#ppt_w/2"/>
                                              </p:val>
                                            </p:tav>
                                            <p:tav tm="100000">
                                              <p:val>
                                                <p:strVal val="#ppt_x"/>
                                              </p:val>
                                            </p:tav>
                                          </p:tavLst>
                                        </p:anim>
                                        <p:anim calcmode="lin" valueType="num" p14:bounceEnd="21250">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3008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30581"/>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0"/>
                                            </p:tgtEl>
                                            <p:attrNameLst>
                                              <p:attrName>ppt_y</p:attrName>
                                            </p:attrNameLst>
                                          </p:cBhvr>
                                          <p:tavLst>
                                            <p:tav tm="0">
                                              <p:val>
                                                <p:strVal val="#ppt_y"/>
                                              </p:val>
                                            </p:tav>
                                            <p:tav tm="100000">
                                              <p:val>
                                                <p:strVal val="#ppt_y"/>
                                              </p:val>
                                            </p:tav>
                                          </p:tavLst>
                                        </p:anim>
                                        <p:anim calcmode="lin" valueType="num">
                                          <p:cBhvr>
                                            <p:cTn id="4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0"/>
                                            </p:tgtEl>
                                          </p:cBhvr>
                                        </p:animEffect>
                                      </p:childTnLst>
                                    </p:cTn>
                                  </p:par>
                                </p:childTnLst>
                              </p:cTn>
                            </p:par>
                            <p:par>
                              <p:cTn id="45" fill="hold">
                                <p:stCondLst>
                                  <p:cond delay="231681"/>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5"/>
                    </p:tgtEl>
                  </p:cMediaNode>
                </p:audio>
              </p:childTnLst>
            </p:cTn>
          </p:par>
        </p:tnLst>
        <p:bldLst>
          <p:bldP spid="10" grpId="0"/>
          <p:bldP spid="10" grpId="1"/>
          <p:bldP spid="12" grpId="0"/>
          <p:bldP spid="12" grpId="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5071" fill="hold"/>
                                            <p:tgtEl>
                                              <p:spTgt spid="15"/>
                                            </p:tgtEl>
                                          </p:cBhvr>
                                        </p:cmd>
                                      </p:childTnLst>
                                    </p:cTn>
                                  </p:par>
                                </p:childTnLst>
                              </p:cTn>
                            </p:par>
                            <p:par>
                              <p:cTn id="7" fill="hold">
                                <p:stCondLst>
                                  <p:cond delay="225071"/>
                                </p:stCondLst>
                                <p:childTnLst>
                                  <p:par>
                                    <p:cTn id="8" presetID="22" presetClass="entr" presetSubtype="4"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1000"/>
                                            <p:tgtEl>
                                              <p:spTgt spid="3"/>
                                            </p:tgtEl>
                                          </p:cBhvr>
                                        </p:animEffect>
                                      </p:childTnLst>
                                    </p:cTn>
                                  </p:par>
                                </p:childTnLst>
                              </p:cTn>
                            </p:par>
                            <p:par>
                              <p:cTn id="11" fill="hold">
                                <p:stCondLst>
                                  <p:cond delay="226071"/>
                                </p:stCondLst>
                                <p:childTnLst>
                                  <p:par>
                                    <p:cTn id="12" presetID="2" presetClass="entr" presetSubtype="2"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227071"/>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
                                            </p:tgtEl>
                                            <p:attrNameLst>
                                              <p:attrName>ppt_y</p:attrName>
                                            </p:attrNameLst>
                                          </p:cBhvr>
                                          <p:tavLst>
                                            <p:tav tm="0">
                                              <p:val>
                                                <p:strVal val="#ppt_y"/>
                                              </p:val>
                                            </p:tav>
                                            <p:tav tm="100000">
                                              <p:val>
                                                <p:strVal val="#ppt_y"/>
                                              </p:val>
                                            </p:tav>
                                          </p:tavLst>
                                        </p:anim>
                                        <p:anim calcmode="lin" valueType="num">
                                          <p:cBhvr>
                                            <p:cTn id="2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
                                            </p:tgtEl>
                                          </p:cBhvr>
                                        </p:animEffect>
                                      </p:childTnLst>
                                    </p:cTn>
                                  </p:par>
                                </p:childTnLst>
                              </p:cTn>
                            </p:par>
                            <p:par>
                              <p:cTn id="24" fill="hold">
                                <p:stCondLst>
                                  <p:cond delay="227821"/>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par>
                              <p:cTn id="28" fill="hold">
                                <p:stCondLst>
                                  <p:cond delay="228321"/>
                                </p:stCondLst>
                                <p:childTnLst>
                                  <p:par>
                                    <p:cTn id="29" presetID="2" presetClass="entr" presetSubtype="2" fill="hold" grpId="0" nodeType="afterEffect">
                                      <p:stCondLst>
                                        <p:cond delay="0"/>
                                      </p:stCondLst>
                                      <p:iterate type="lt">
                                        <p:tmPct val="10000"/>
                                      </p:iterate>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800" fill="hold"/>
                                            <p:tgtEl>
                                              <p:spTgt spid="13"/>
                                            </p:tgtEl>
                                            <p:attrNameLst>
                                              <p:attrName>ppt_x</p:attrName>
                                            </p:attrNameLst>
                                          </p:cBhvr>
                                          <p:tavLst>
                                            <p:tav tm="0">
                                              <p:val>
                                                <p:strVal val="1+#ppt_w/2"/>
                                              </p:val>
                                            </p:tav>
                                            <p:tav tm="100000">
                                              <p:val>
                                                <p:strVal val="#ppt_x"/>
                                              </p:val>
                                            </p:tav>
                                          </p:tavLst>
                                        </p:anim>
                                        <p:anim calcmode="lin" valueType="num">
                                          <p:cBhvr additive="base">
                                            <p:cTn id="32" dur="8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30081"/>
                                </p:stCondLst>
                                <p:childTnLst>
                                  <p:par>
                                    <p:cTn id="34" presetID="2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par>
                              <p:cTn id="37" fill="hold">
                                <p:stCondLst>
                                  <p:cond delay="230581"/>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10"/>
                                            </p:tgtEl>
                                            <p:attrNameLst>
                                              <p:attrName>ppt_y</p:attrName>
                                            </p:attrNameLst>
                                          </p:cBhvr>
                                          <p:tavLst>
                                            <p:tav tm="0">
                                              <p:val>
                                                <p:strVal val="#ppt_y"/>
                                              </p:val>
                                            </p:tav>
                                            <p:tav tm="100000">
                                              <p:val>
                                                <p:strVal val="#ppt_y"/>
                                              </p:val>
                                            </p:tav>
                                          </p:tavLst>
                                        </p:anim>
                                        <p:anim calcmode="lin" valueType="num">
                                          <p:cBhvr>
                                            <p:cTn id="42"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10"/>
                                            </p:tgtEl>
                                          </p:cBhvr>
                                        </p:animEffect>
                                      </p:childTnLst>
                                    </p:cTn>
                                  </p:par>
                                </p:childTnLst>
                              </p:cTn>
                            </p:par>
                            <p:par>
                              <p:cTn id="45" fill="hold">
                                <p:stCondLst>
                                  <p:cond delay="231681"/>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5"/>
                    </p:tgtEl>
                  </p:cMediaNode>
                </p:audio>
              </p:childTnLst>
            </p:cTn>
          </p:par>
        </p:tnLst>
        <p:bldLst>
          <p:bldP spid="10" grpId="0"/>
          <p:bldP spid="10" grpId="1"/>
          <p:bldP spid="12" grpId="0"/>
          <p:bldP spid="12" grpId="1"/>
          <p:bldP spid="13" grpId="0"/>
        </p:bldLst>
      </p:timing>
    </mc:Fallback>
  </mc:AlternateContent>
  <p:extLst mod="1">
    <p:ext uri="{E180D4A7-C9FB-4DFB-919C-405C955672EB}">
      <p14:showEvtLst xmlns:p14="http://schemas.microsoft.com/office/powerpoint/2010/main">
        <p14:playEvt time="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2183" y="1143056"/>
            <a:ext cx="2903285"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a:off x="5173580" y="1143055"/>
            <a:ext cx="2659652"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a:off x="8662737" y="1143054"/>
            <a:ext cx="2610851" cy="19490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p:cNvPicPr>
            <a:picLocks noChangeAspect="1"/>
          </p:cNvPicPr>
          <p:nvPr/>
        </p:nvPicPr>
        <p:blipFill>
          <a:blip r:embed="rId6"/>
          <a:stretch>
            <a:fillRect/>
          </a:stretch>
        </p:blipFill>
        <p:spPr>
          <a:xfrm>
            <a:off x="1022183" y="3970420"/>
            <a:ext cx="2837098" cy="19143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7"/>
          <a:stretch>
            <a:fillRect/>
          </a:stretch>
        </p:blipFill>
        <p:spPr>
          <a:xfrm>
            <a:off x="5173580" y="4069959"/>
            <a:ext cx="2659652" cy="18148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p:cNvPicPr>
            <a:picLocks noChangeAspect="1"/>
          </p:cNvPicPr>
          <p:nvPr/>
        </p:nvPicPr>
        <p:blipFill>
          <a:blip r:embed="rId8"/>
          <a:stretch>
            <a:fillRect/>
          </a:stretch>
        </p:blipFill>
        <p:spPr>
          <a:xfrm>
            <a:off x="8662737" y="4069959"/>
            <a:ext cx="2610852" cy="18966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Cloud Callout 10"/>
          <p:cNvSpPr/>
          <p:nvPr/>
        </p:nvSpPr>
        <p:spPr>
          <a:xfrm>
            <a:off x="4707699" y="1846846"/>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Chia sẻ suy nghĩ, cảm xúc của em về những câu </a:t>
            </a:r>
            <a:r>
              <a:rPr lang="en-US" sz="2800" i="1" kern="100" smtClean="0">
                <a:solidFill>
                  <a:srgbClr val="000000"/>
                </a:solidFill>
                <a:latin typeface="Times New Roman" panose="02020603050405020304" pitchFamily="18" charset="0"/>
                <a:ea typeface="SimSun" panose="02010600030101010101" pitchFamily="2" charset="-122"/>
              </a:rPr>
              <a:t>truyện </a:t>
            </a:r>
            <a:r>
              <a:rPr lang="en-US" sz="2800" i="1" kern="100">
                <a:solidFill>
                  <a:srgbClr val="000000"/>
                </a:solidFill>
                <a:latin typeface="Times New Roman" panose="02020603050405020304" pitchFamily="18" charset="0"/>
                <a:ea typeface="SimSun" panose="02010600030101010101" pitchFamily="2" charset="-122"/>
              </a:rPr>
              <a:t>đó? </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17340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par>
                                <p:cTn id="25" presetID="5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par>
                                <p:cTn id="30" presetID="5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Scale>
                                      <p:cBhvr>
                                        <p:cTn id="32"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0"/>
                                        </p:tgtEl>
                                        <p:attrNameLst>
                                          <p:attrName>ppt_x</p:attrName>
                                          <p:attrName>ppt_y</p:attrName>
                                        </p:attrNameLst>
                                      </p:cBhvr>
                                    </p:animMotion>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228669"/>
            <a:ext cx="8048649" cy="2708434"/>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HÌNH</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THÀNH KIẾN THỨC</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45217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592587" y="1755620"/>
            <a:ext cx="7152343"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I. Tìm hiểu giới thiệu bài </a:t>
            </a: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250639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Cloud Callout 6"/>
          <p:cNvSpPr/>
          <p:nvPr/>
        </p:nvSpPr>
        <p:spPr>
          <a:xfrm>
            <a:off x="4298626"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Chủ đề của bài học là gì</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298625" y="1076825"/>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“Thế giới cổ tích”</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7"/>
          <a:stretch>
            <a:fillRect/>
          </a:stretch>
        </p:blipFill>
        <p:spPr>
          <a:xfrm>
            <a:off x="384509" y="370968"/>
            <a:ext cx="2952750" cy="1543050"/>
          </a:xfrm>
          <a:prstGeom prst="rect">
            <a:avLst/>
          </a:prstGeom>
        </p:spPr>
      </p:pic>
      <p:pic>
        <p:nvPicPr>
          <p:cNvPr id="5" name="Picture 4"/>
          <p:cNvPicPr>
            <a:picLocks noChangeAspect="1"/>
          </p:cNvPicPr>
          <p:nvPr/>
        </p:nvPicPr>
        <p:blipFill>
          <a:blip r:embed="rId8"/>
          <a:stretch>
            <a:fillRect/>
          </a:stretch>
        </p:blipFill>
        <p:spPr>
          <a:xfrm>
            <a:off x="1441126" y="2697628"/>
            <a:ext cx="2857500" cy="1600200"/>
          </a:xfrm>
          <a:prstGeom prst="rect">
            <a:avLst/>
          </a:prstGeom>
        </p:spPr>
      </p:pic>
      <p:pic>
        <p:nvPicPr>
          <p:cNvPr id="6" name="Picture 5"/>
          <p:cNvPicPr>
            <a:picLocks noChangeAspect="1"/>
          </p:cNvPicPr>
          <p:nvPr/>
        </p:nvPicPr>
        <p:blipFill>
          <a:blip r:embed="rId9"/>
          <a:stretch>
            <a:fillRect/>
          </a:stretch>
        </p:blipFill>
        <p:spPr>
          <a:xfrm>
            <a:off x="9383398" y="370968"/>
            <a:ext cx="2652192" cy="2143125"/>
          </a:xfrm>
          <a:prstGeom prst="rect">
            <a:avLst/>
          </a:prstGeom>
        </p:spPr>
      </p:pic>
      <p:pic>
        <p:nvPicPr>
          <p:cNvPr id="9" name="Picture 8"/>
          <p:cNvPicPr>
            <a:picLocks noChangeAspect="1"/>
          </p:cNvPicPr>
          <p:nvPr/>
        </p:nvPicPr>
        <p:blipFill>
          <a:blip r:embed="rId10"/>
          <a:stretch>
            <a:fillRect/>
          </a:stretch>
        </p:blipFill>
        <p:spPr>
          <a:xfrm>
            <a:off x="8673265" y="3469153"/>
            <a:ext cx="2762250" cy="1657350"/>
          </a:xfrm>
          <a:prstGeom prst="rect">
            <a:avLst/>
          </a:prstGeom>
        </p:spPr>
      </p:pic>
      <p:pic>
        <p:nvPicPr>
          <p:cNvPr id="10" name="Picture 9"/>
          <p:cNvPicPr>
            <a:picLocks noChangeAspect="1"/>
          </p:cNvPicPr>
          <p:nvPr/>
        </p:nvPicPr>
        <p:blipFill>
          <a:blip r:embed="rId11"/>
          <a:stretch>
            <a:fillRect/>
          </a:stretch>
        </p:blipFill>
        <p:spPr>
          <a:xfrm>
            <a:off x="4493418" y="3159686"/>
            <a:ext cx="3205163" cy="3205163"/>
          </a:xfrm>
          <a:prstGeom prst="rect">
            <a:avLst/>
          </a:prstGeom>
        </p:spPr>
      </p:pic>
    </p:spTree>
    <p:extLst>
      <p:ext uri="{BB962C8B-B14F-4D97-AF65-F5344CB8AC3E}">
        <p14:creationId xmlns:p14="http://schemas.microsoft.com/office/powerpoint/2010/main" val="206463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4" presetClass="emph" presetSubtype="0" fill="hold" grpId="0" nodeType="clickEffect">
                                  <p:stCondLst>
                                    <p:cond delay="0"/>
                                  </p:stCondLst>
                                  <p:iterate type="lt">
                                    <p:tmPct val="10000"/>
                                  </p:iterate>
                                  <p:childTnLst>
                                    <p:animMotion origin="layout" path="M 2.08333E-6 1.48148E-6 L 2.08333E-6 -0.07222 " pathEditMode="relative" rAng="0" ptsTypes="AA">
                                      <p:cBhvr>
                                        <p:cTn id="19" dur="250" accel="50000" decel="50000" autoRev="1" fill="hold">
                                          <p:stCondLst>
                                            <p:cond delay="0"/>
                                          </p:stCondLst>
                                        </p:cTn>
                                        <p:tgtEl>
                                          <p:spTgt spid="8"/>
                                        </p:tgtEl>
                                        <p:attrNameLst>
                                          <p:attrName>ppt_x</p:attrName>
                                          <p:attrName>ppt_y</p:attrName>
                                        </p:attrNameLst>
                                      </p:cBhvr>
                                      <p:rCtr x="0" y="-3611"/>
                                    </p:animMotion>
                                    <p:animRot by="1500000">
                                      <p:cBhvr>
                                        <p:cTn id="20" dur="125" fill="hold">
                                          <p:stCondLst>
                                            <p:cond delay="0"/>
                                          </p:stCondLst>
                                        </p:cTn>
                                        <p:tgtEl>
                                          <p:spTgt spid="8"/>
                                        </p:tgtEl>
                                        <p:attrNameLst>
                                          <p:attrName>r</p:attrName>
                                        </p:attrNameLst>
                                      </p:cBhvr>
                                    </p:animRot>
                                    <p:animRot by="-1500000">
                                      <p:cBhvr>
                                        <p:cTn id="21" dur="125" fill="hold">
                                          <p:stCondLst>
                                            <p:cond delay="125"/>
                                          </p:stCondLst>
                                        </p:cTn>
                                        <p:tgtEl>
                                          <p:spTgt spid="8"/>
                                        </p:tgtEl>
                                        <p:attrNameLst>
                                          <p:attrName>r</p:attrName>
                                        </p:attrNameLst>
                                      </p:cBhvr>
                                    </p:animRot>
                                    <p:animRot by="-1500000">
                                      <p:cBhvr>
                                        <p:cTn id="22" dur="125" fill="hold">
                                          <p:stCondLst>
                                            <p:cond delay="250"/>
                                          </p:stCondLst>
                                        </p:cTn>
                                        <p:tgtEl>
                                          <p:spTgt spid="8"/>
                                        </p:tgtEl>
                                        <p:attrNameLst>
                                          <p:attrName>r</p:attrName>
                                        </p:attrNameLst>
                                      </p:cBhvr>
                                    </p:animRot>
                                    <p:animRot by="1500000">
                                      <p:cBhvr>
                                        <p:cTn id="23" dur="125" fill="hold">
                                          <p:stCondLst>
                                            <p:cond delay="375"/>
                                          </p:stCondLst>
                                        </p:cTn>
                                        <p:tgtEl>
                                          <p:spTgt spid="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6692911" y="697832"/>
            <a:ext cx="4388174"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Theo em hiện nay, truyện cổ tích có còn giá, sức hấp dẫn nữa không?</a:t>
            </a:r>
            <a:endParaRPr lang="en-US" sz="2800"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4535906" y="425846"/>
            <a:ext cx="7519735"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smtClean="0">
                <a:solidFill>
                  <a:srgbClr val="000000"/>
                </a:solidFill>
                <a:latin typeface="Times New Roman" panose="02020603050405020304" pitchFamily="18" charset="0"/>
                <a:ea typeface="SimSun" panose="02010600030101010101" pitchFamily="2" charset="-122"/>
              </a:rPr>
              <a:t>Truyện cổ tích </a:t>
            </a:r>
            <a:r>
              <a:rPr lang="en-US" sz="2800" i="1" kern="100">
                <a:solidFill>
                  <a:srgbClr val="000000"/>
                </a:solidFill>
                <a:latin typeface="Times New Roman" panose="02020603050405020304" pitchFamily="18" charset="0"/>
                <a:ea typeface="SimSun" panose="02010600030101010101" pitchFamily="2" charset="-122"/>
              </a:rPr>
              <a:t>vẫn còn nguyên vẹn giá trị, đó là những câu chuyện hấp dẫn, kì diệu, mở ra một thế giới bí ẩn, kì lạ đặc biệt là có những bài học vô cùng sâu sắc…</a:t>
            </a:r>
            <a:endParaRPr lang="en-US" sz="2800" kern="100">
              <a:effectLst/>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7"/>
          <a:stretch>
            <a:fillRect/>
          </a:stretch>
        </p:blipFill>
        <p:spPr>
          <a:xfrm>
            <a:off x="216879" y="360948"/>
            <a:ext cx="4069683" cy="3404936"/>
          </a:xfrm>
          <a:prstGeom prst="ellipse">
            <a:avLst/>
          </a:prstGeom>
          <a:ln>
            <a:noFill/>
          </a:ln>
          <a:effectLst>
            <a:softEdge rad="112500"/>
          </a:effectLst>
        </p:spPr>
      </p:pic>
      <p:pic>
        <p:nvPicPr>
          <p:cNvPr id="7" name="Picture 6"/>
          <p:cNvPicPr>
            <a:picLocks noChangeAspect="1"/>
          </p:cNvPicPr>
          <p:nvPr/>
        </p:nvPicPr>
        <p:blipFill>
          <a:blip r:embed="rId8"/>
          <a:stretch>
            <a:fillRect/>
          </a:stretch>
        </p:blipFill>
        <p:spPr>
          <a:xfrm>
            <a:off x="4286562" y="4595085"/>
            <a:ext cx="2705100" cy="1685925"/>
          </a:xfrm>
          <a:prstGeom prst="ellipse">
            <a:avLst/>
          </a:prstGeom>
          <a:ln>
            <a:noFill/>
          </a:ln>
          <a:effectLst>
            <a:softEdge rad="112500"/>
          </a:effectLst>
        </p:spPr>
      </p:pic>
      <p:pic>
        <p:nvPicPr>
          <p:cNvPr id="9" name="Picture 8"/>
          <p:cNvPicPr>
            <a:picLocks noChangeAspect="1"/>
          </p:cNvPicPr>
          <p:nvPr/>
        </p:nvPicPr>
        <p:blipFill>
          <a:blip r:embed="rId9"/>
          <a:stretch>
            <a:fillRect/>
          </a:stretch>
        </p:blipFill>
        <p:spPr>
          <a:xfrm>
            <a:off x="7658273" y="4060622"/>
            <a:ext cx="2457450" cy="1866900"/>
          </a:xfrm>
          <a:prstGeom prst="ellipse">
            <a:avLst/>
          </a:prstGeom>
          <a:ln>
            <a:noFill/>
          </a:ln>
          <a:effectLst>
            <a:softEdge rad="112500"/>
          </a:effectLst>
        </p:spPr>
      </p:pic>
    </p:spTree>
    <p:extLst>
      <p:ext uri="{BB962C8B-B14F-4D97-AF65-F5344CB8AC3E}">
        <p14:creationId xmlns:p14="http://schemas.microsoft.com/office/powerpoint/2010/main" val="197411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1615271" y="1862017"/>
            <a:ext cx="5061001" cy="904863"/>
          </a:xfrm>
          <a:prstGeom prst="rect">
            <a:avLst/>
          </a:prstGeom>
        </p:spPr>
        <p:txBody>
          <a:bodyPr wrap="none">
            <a:spAutoFit/>
          </a:bodyPr>
          <a:lstStyle/>
          <a:p>
            <a:pPr lvl="0">
              <a:lnSpc>
                <a:spcPct val="120000"/>
              </a:lnSpc>
            </a:pPr>
            <a:r>
              <a:rPr lang="en-US" altLang="zh-CN" sz="4400" b="1">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1. Giới thiệu bài </a:t>
            </a:r>
            <a:r>
              <a:rPr lang="en-US" altLang="zh-CN" sz="4400" b="1"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rPr>
              <a:t>học</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389350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031941" y="1290458"/>
            <a:ext cx="4793673" cy="3404936"/>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i="1" kern="100">
                <a:solidFill>
                  <a:srgbClr val="000000"/>
                </a:solidFill>
                <a:latin typeface="Times New Roman" panose="02020603050405020304" pitchFamily="18" charset="0"/>
                <a:ea typeface="SimSun" panose="02010600030101010101" pitchFamily="2" charset="-122"/>
              </a:rPr>
              <a:t>Phần giới thiệu bài học muốn nói với </a:t>
            </a:r>
            <a:r>
              <a:rPr lang="en-US" sz="3200" i="1" kern="100" smtClean="0">
                <a:solidFill>
                  <a:srgbClr val="000000"/>
                </a:solidFill>
                <a:latin typeface="Times New Roman" panose="02020603050405020304" pitchFamily="18" charset="0"/>
                <a:ea typeface="SimSun" panose="02010600030101010101" pitchFamily="2" charset="-122"/>
              </a:rPr>
              <a:t>chúng </a:t>
            </a:r>
            <a:r>
              <a:rPr lang="en-US" sz="3200" i="1" kern="100">
                <a:solidFill>
                  <a:srgbClr val="000000"/>
                </a:solidFill>
                <a:latin typeface="Times New Roman" panose="02020603050405020304" pitchFamily="18" charset="0"/>
                <a:ea typeface="SimSun" panose="02010600030101010101" pitchFamily="2" charset="-122"/>
              </a:rPr>
              <a:t>ta điều gì?</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4660052" y="556164"/>
            <a:ext cx="6096000" cy="584775"/>
          </a:xfrm>
          <a:prstGeom prst="rect">
            <a:avLst/>
          </a:prstGeom>
        </p:spPr>
        <p:txBody>
          <a:bodyPr>
            <a:spAutoFit/>
          </a:bodyPr>
          <a:lstStyle/>
          <a:p>
            <a:pPr algn="just"/>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5367457" y="4588230"/>
            <a:ext cx="3401469" cy="1713277"/>
          </a:xfrm>
          <a:prstGeom prst="rect">
            <a:avLst/>
          </a:prstGeom>
        </p:spPr>
      </p:pic>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Phần giới thiệu bài học</a:t>
            </a:r>
            <a:endParaRPr lang="en-US"/>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Giới thiệu đặc điểm của truyện cổ tích: nhân vật, cốt truyện cổ tích.</a:t>
            </a:r>
          </a:p>
        </p:txBody>
      </p:sp>
      <p:sp>
        <p:nvSpPr>
          <p:cNvPr id="13" name="Rounded Rectangle 12"/>
          <p:cNvSpPr/>
          <p:nvPr/>
        </p:nvSpPr>
        <p:spPr>
          <a:xfrm>
            <a:off x="3340474" y="3459103"/>
            <a:ext cx="6801134" cy="914400"/>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kern="100">
                <a:solidFill>
                  <a:srgbClr val="000000"/>
                </a:solidFill>
                <a:latin typeface="Times New Roman" panose="02020603050405020304" pitchFamily="18" charset="0"/>
                <a:ea typeface="SimSun" panose="02010600030101010101" pitchFamily="2" charset="-122"/>
              </a:rPr>
              <a:t>Truyện cổ tích với những bài học cuộc sống, những triết lí nhân sinh sâu sắc.</a:t>
            </a:r>
          </a:p>
        </p:txBody>
      </p:sp>
      <p:pic>
        <p:nvPicPr>
          <p:cNvPr id="14" name="Picture 13"/>
          <p:cNvPicPr>
            <a:picLocks noChangeAspect="1"/>
          </p:cNvPicPr>
          <p:nvPr/>
        </p:nvPicPr>
        <p:blipFill>
          <a:blip r:embed="rId8"/>
          <a:stretch>
            <a:fillRect/>
          </a:stretch>
        </p:blipFill>
        <p:spPr>
          <a:xfrm>
            <a:off x="8785512" y="1344461"/>
            <a:ext cx="3328195" cy="2148929"/>
          </a:xfrm>
          <a:prstGeom prst="rect">
            <a:avLst/>
          </a:prstGeom>
        </p:spPr>
      </p:pic>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095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62"/>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2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75237" t="56845" r="2381" b="7205"/>
          <a:stretch/>
        </p:blipFill>
        <p:spPr>
          <a:xfrm>
            <a:off x="5344998" y="1598063"/>
            <a:ext cx="6736572" cy="5410765"/>
          </a:xfrm>
          <a:prstGeom prst="rect">
            <a:avLst/>
          </a:prstGeom>
        </p:spPr>
      </p:pic>
      <p:sp>
        <p:nvSpPr>
          <p:cNvPr id="26" name="5"/>
          <p:cNvSpPr/>
          <p:nvPr/>
        </p:nvSpPr>
        <p:spPr>
          <a:xfrm flipH="1">
            <a:off x="923587" y="1181185"/>
            <a:ext cx="7692362" cy="904863"/>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2. Khám </a:t>
            </a:r>
            <a:r>
              <a:rPr kumimoji="0" lang="en-US" altLang="zh-CN" sz="4400" b="1" i="0" u="none" strike="noStrike" kern="1200" cap="none" spc="0" normalizeH="0" baseline="0" noProof="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phá Tri thức ngữ </a:t>
            </a:r>
            <a:r>
              <a:rPr kumimoji="0" lang="en-US" altLang="zh-CN" sz="4400" b="1" i="0" u="none" strike="noStrike" kern="1200" cap="none" spc="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rPr>
              <a:t>văn</a:t>
            </a:r>
            <a:endParaRPr kumimoji="0" lang="en-US" altLang="zh-CN" sz="4400" b="1" i="0" u="none" strike="noStrike" kern="1200" cap="none" spc="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endParaRPr>
          </a:p>
        </p:txBody>
      </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35834" t="36608" r="53690" b="44822"/>
          <a:stretch/>
        </p:blipFill>
        <p:spPr>
          <a:xfrm>
            <a:off x="9765346" y="623505"/>
            <a:ext cx="1277257" cy="1132115"/>
          </a:xfrm>
          <a:prstGeom prst="rect">
            <a:avLst/>
          </a:prstGeom>
        </p:spPr>
      </p:pic>
    </p:spTree>
    <p:extLst>
      <p:ext uri="{BB962C8B-B14F-4D97-AF65-F5344CB8AC3E}">
        <p14:creationId xmlns:p14="http://schemas.microsoft.com/office/powerpoint/2010/main" val="114336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69" y="-323904"/>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159669" y="5236910"/>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1898986" y="668471"/>
            <a:ext cx="4225636" cy="3176336"/>
          </a:xfrm>
          <a:prstGeom prst="cloudCallout">
            <a:avLst>
              <a:gd name="adj1" fmla="val -49246"/>
              <a:gd name="adj2" fmla="val 76444"/>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a:solidFill>
                  <a:srgbClr val="000000"/>
                </a:solidFill>
                <a:latin typeface="Times New Roman" panose="02020603050405020304" pitchFamily="18" charset="0"/>
                <a:ea typeface="SimSun" panose="02010600030101010101" pitchFamily="2" charset="-122"/>
              </a:rPr>
              <a:t>Truyện cổ tích là gì?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546512" y="-168742"/>
            <a:ext cx="7051963" cy="830997"/>
          </a:xfrm>
          <a:prstGeom prst="rect">
            <a:avLst/>
          </a:prstGeom>
        </p:spPr>
        <p:txBody>
          <a:bodyPr wrap="square">
            <a:spAutoFit/>
          </a:bodyPr>
          <a:lstStyle/>
          <a:p>
            <a:pPr algn="just">
              <a:lnSpc>
                <a:spcPct val="150000"/>
              </a:lnSpc>
            </a:pPr>
            <a:r>
              <a:rPr lang="en-US" sz="3200" b="1" kern="100" smtClean="0">
                <a:latin typeface="Times New Roman" panose="02020603050405020304" pitchFamily="18" charset="0"/>
                <a:ea typeface="SimSun" panose="02010600030101010101" pitchFamily="2" charset="-122"/>
              </a:rPr>
              <a:t>1. </a:t>
            </a:r>
            <a:r>
              <a:rPr lang="vi-VN" sz="3200" b="1" kern="100" smtClean="0">
                <a:latin typeface="Times New Roman" panose="02020603050405020304" pitchFamily="18" charset="0"/>
                <a:ea typeface="SimSun" panose="02010600030101010101" pitchFamily="2" charset="-122"/>
              </a:rPr>
              <a:t>Truyện </a:t>
            </a:r>
            <a:r>
              <a:rPr lang="vi-VN" sz="3200" b="1" kern="100">
                <a:latin typeface="Times New Roman" panose="02020603050405020304" pitchFamily="18" charset="0"/>
                <a:ea typeface="SimSun" panose="02010600030101010101" pitchFamily="2" charset="-122"/>
              </a:rPr>
              <a:t>cổ </a:t>
            </a:r>
            <a:r>
              <a:rPr lang="vi-VN" sz="3200" b="1" kern="100" smtClean="0">
                <a:latin typeface="Times New Roman" panose="02020603050405020304" pitchFamily="18" charset="0"/>
                <a:ea typeface="SimSun" panose="02010600030101010101" pitchFamily="2" charset="-122"/>
              </a:rPr>
              <a:t>tích</a:t>
            </a:r>
            <a:endParaRPr lang="en-US" sz="3200" kern="100">
              <a:latin typeface="Times New Roman" panose="02020603050405020304" pitchFamily="18" charset="0"/>
              <a:ea typeface="SimSun" panose="02010600030101010101" pitchFamily="2" charset="-122"/>
            </a:endParaRPr>
          </a:p>
        </p:txBody>
      </p:sp>
      <p:sp>
        <p:nvSpPr>
          <p:cNvPr id="12" name="Rounded Rectangle 11"/>
          <p:cNvSpPr/>
          <p:nvPr/>
        </p:nvSpPr>
        <p:spPr>
          <a:xfrm>
            <a:off x="7988961" y="69084"/>
            <a:ext cx="4043370" cy="914400"/>
          </a:xfrm>
          <a:prstGeom prst="roundRect">
            <a:avLst/>
          </a:prstGeom>
          <a:solidFill>
            <a:srgbClr val="ACD9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C</a:t>
            </a:r>
            <a:r>
              <a:rPr lang="vi-VN" sz="2800" smtClean="0">
                <a:solidFill>
                  <a:prstClr val="black"/>
                </a:solidFill>
                <a:latin typeface="Times New Roman" panose="02020603050405020304" pitchFamily="18" charset="0"/>
                <a:cs typeface="Times New Roman" panose="02020603050405020304" pitchFamily="18" charset="0"/>
              </a:rPr>
              <a:t>ó </a:t>
            </a:r>
            <a:r>
              <a:rPr lang="vi-VN" sz="2800">
                <a:solidFill>
                  <a:prstClr val="black"/>
                </a:solidFill>
                <a:latin typeface="Times New Roman" panose="02020603050405020304" pitchFamily="18" charset="0"/>
                <a:cs typeface="Times New Roman" panose="02020603050405020304" pitchFamily="18" charset="0"/>
              </a:rPr>
              <a:t>nhiều yếu tố hư cấu, kì ảo</a:t>
            </a:r>
            <a:endParaRPr lang="en-US"/>
          </a:p>
        </p:txBody>
      </p:sp>
      <p:sp>
        <p:nvSpPr>
          <p:cNvPr id="13" name="Rounded Rectangle 12"/>
          <p:cNvSpPr/>
          <p:nvPr/>
        </p:nvSpPr>
        <p:spPr>
          <a:xfrm>
            <a:off x="7988961" y="1516078"/>
            <a:ext cx="4043370" cy="1586707"/>
          </a:xfrm>
          <a:prstGeom prst="roundRect">
            <a:avLst/>
          </a:prstGeom>
          <a:solidFill>
            <a:srgbClr val="ACD9C1"/>
          </a:solidFill>
          <a:ln>
            <a:solidFill>
              <a:srgbClr val="7BC3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smtClean="0">
                <a:solidFill>
                  <a:prstClr val="black"/>
                </a:solidFill>
                <a:latin typeface="Times New Roman" panose="02020603050405020304" pitchFamily="18" charset="0"/>
                <a:cs typeface="Times New Roman" panose="02020603050405020304" pitchFamily="18" charset="0"/>
              </a:rPr>
              <a:t>Kể </a:t>
            </a:r>
            <a:r>
              <a:rPr lang="en-US" sz="2800">
                <a:solidFill>
                  <a:prstClr val="black"/>
                </a:solidFill>
                <a:latin typeface="Times New Roman" panose="02020603050405020304" pitchFamily="18" charset="0"/>
                <a:cs typeface="Times New Roman" panose="02020603050405020304" pitchFamily="18" charset="0"/>
              </a:rPr>
              <a:t>về số phận và cuộc đời của các nhân vật trong những mối quan hệ xã hội.</a:t>
            </a:r>
            <a:endParaRPr lang="en-US"/>
          </a:p>
        </p:txBody>
      </p:sp>
      <p:sp>
        <p:nvSpPr>
          <p:cNvPr id="14" name="Rounded Rectangle 13"/>
          <p:cNvSpPr/>
          <p:nvPr/>
        </p:nvSpPr>
        <p:spPr>
          <a:xfrm>
            <a:off x="7988961" y="3635379"/>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Thể </a:t>
            </a:r>
            <a:r>
              <a:rPr lang="en-US" sz="2800">
                <a:solidFill>
                  <a:prstClr val="black"/>
                </a:solidFill>
                <a:latin typeface="Times New Roman" panose="02020603050405020304" pitchFamily="18" charset="0"/>
                <a:cs typeface="Times New Roman" panose="02020603050405020304" pitchFamily="18" charset="0"/>
              </a:rPr>
              <a:t>hiện cái nhìn về hiện thực</a:t>
            </a:r>
            <a:endParaRPr lang="en-US"/>
          </a:p>
        </p:txBody>
      </p:sp>
      <p:sp>
        <p:nvSpPr>
          <p:cNvPr id="17" name="Rounded Rectangle 16"/>
          <p:cNvSpPr/>
          <p:nvPr/>
        </p:nvSpPr>
        <p:spPr>
          <a:xfrm>
            <a:off x="7988961" y="4735394"/>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Bộc </a:t>
            </a:r>
            <a:r>
              <a:rPr lang="en-US" sz="2800">
                <a:solidFill>
                  <a:prstClr val="black"/>
                </a:solidFill>
                <a:latin typeface="Times New Roman" panose="02020603050405020304" pitchFamily="18" charset="0"/>
                <a:cs typeface="Times New Roman" panose="02020603050405020304" pitchFamily="18" charset="0"/>
              </a:rPr>
              <a:t>lộ quan niệm đạo </a:t>
            </a:r>
            <a:r>
              <a:rPr lang="en-US" sz="2800" smtClean="0">
                <a:solidFill>
                  <a:prstClr val="black"/>
                </a:solidFill>
                <a:latin typeface="Times New Roman" panose="02020603050405020304" pitchFamily="18" charset="0"/>
                <a:cs typeface="Times New Roman" panose="02020603050405020304" pitchFamily="18" charset="0"/>
              </a:rPr>
              <a:t>đức, lẽ công bằng.</a:t>
            </a:r>
            <a:endParaRPr lang="en-US"/>
          </a:p>
        </p:txBody>
      </p:sp>
      <p:sp>
        <p:nvSpPr>
          <p:cNvPr id="18" name="Rounded Rectangle 17"/>
          <p:cNvSpPr/>
          <p:nvPr/>
        </p:nvSpPr>
        <p:spPr>
          <a:xfrm>
            <a:off x="7988961" y="5903986"/>
            <a:ext cx="404337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prstClr val="black"/>
                </a:solidFill>
                <a:latin typeface="Times New Roman" panose="02020603050405020304" pitchFamily="18" charset="0"/>
                <a:cs typeface="Times New Roman" panose="02020603050405020304" pitchFamily="18" charset="0"/>
              </a:rPr>
              <a:t>Ư</a:t>
            </a:r>
            <a:r>
              <a:rPr lang="vi-VN" sz="2800" smtClean="0">
                <a:solidFill>
                  <a:prstClr val="black"/>
                </a:solidFill>
                <a:latin typeface="Times New Roman" panose="02020603050405020304" pitchFamily="18" charset="0"/>
                <a:cs typeface="Times New Roman" panose="02020603050405020304" pitchFamily="18" charset="0"/>
              </a:rPr>
              <a:t>ớc </a:t>
            </a:r>
            <a:r>
              <a:rPr lang="vi-VN" sz="2800">
                <a:solidFill>
                  <a:prstClr val="black"/>
                </a:solidFill>
                <a:latin typeface="Times New Roman" panose="02020603050405020304" pitchFamily="18" charset="0"/>
                <a:cs typeface="Times New Roman" panose="02020603050405020304" pitchFamily="18" charset="0"/>
              </a:rPr>
              <a:t>mơ về một cuộc sống tốt </a:t>
            </a:r>
            <a:r>
              <a:rPr lang="vi-VN" sz="2800" smtClean="0">
                <a:solidFill>
                  <a:prstClr val="black"/>
                </a:solidFill>
                <a:latin typeface="Times New Roman" panose="02020603050405020304" pitchFamily="18" charset="0"/>
                <a:cs typeface="Times New Roman" panose="02020603050405020304" pitchFamily="18" charset="0"/>
              </a:rPr>
              <a:t>đẹp</a:t>
            </a:r>
            <a:r>
              <a:rPr lang="en-US" sz="2800" smtClean="0">
                <a:solidFill>
                  <a:prstClr val="black"/>
                </a:solidFill>
                <a:latin typeface="Times New Roman" panose="02020603050405020304" pitchFamily="18" charset="0"/>
                <a:cs typeface="Times New Roman" panose="02020603050405020304" pitchFamily="18" charset="0"/>
              </a:rPr>
              <a:t>.</a:t>
            </a:r>
            <a:endParaRPr lang="en-US"/>
          </a:p>
        </p:txBody>
      </p:sp>
      <p:sp>
        <p:nvSpPr>
          <p:cNvPr id="8" name="Arc 7"/>
          <p:cNvSpPr/>
          <p:nvPr/>
        </p:nvSpPr>
        <p:spPr>
          <a:xfrm rot="15814180">
            <a:off x="2662868" y="1149791"/>
            <a:ext cx="1630993" cy="2635898"/>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Arc 18"/>
          <p:cNvSpPr/>
          <p:nvPr/>
        </p:nvSpPr>
        <p:spPr>
          <a:xfrm rot="15814180">
            <a:off x="6776920" y="77364"/>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Arc 19"/>
          <p:cNvSpPr/>
          <p:nvPr/>
        </p:nvSpPr>
        <p:spPr>
          <a:xfrm rot="15814180" flipH="1">
            <a:off x="6917620" y="104950"/>
            <a:ext cx="1390050" cy="2205054"/>
          </a:xfrm>
          <a:prstGeom prst="arc">
            <a:avLst>
              <a:gd name="adj1" fmla="val 16200000"/>
              <a:gd name="adj2" fmla="val 1965007"/>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Arc 20"/>
          <p:cNvSpPr/>
          <p:nvPr/>
        </p:nvSpPr>
        <p:spPr>
          <a:xfrm rot="15814180" flipH="1">
            <a:off x="6191205" y="4679165"/>
            <a:ext cx="2200107" cy="1696372"/>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2" name="Arc 21"/>
          <p:cNvSpPr/>
          <p:nvPr/>
        </p:nvSpPr>
        <p:spPr>
          <a:xfrm rot="13804807" flipH="1">
            <a:off x="6342949" y="4040058"/>
            <a:ext cx="2200107" cy="1696372"/>
          </a:xfrm>
          <a:prstGeom prst="arc">
            <a:avLst>
              <a:gd name="adj1" fmla="val 13246315"/>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Arc 22"/>
          <p:cNvSpPr/>
          <p:nvPr/>
        </p:nvSpPr>
        <p:spPr>
          <a:xfrm rot="15814180">
            <a:off x="6776920" y="3527489"/>
            <a:ext cx="1643110" cy="2205054"/>
          </a:xfrm>
          <a:prstGeom prst="arc">
            <a:avLst>
              <a:gd name="adj1" fmla="val 16200000"/>
              <a:gd name="adj2" fmla="val 172236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Rounded Rectangle 23"/>
          <p:cNvSpPr/>
          <p:nvPr/>
        </p:nvSpPr>
        <p:spPr>
          <a:xfrm>
            <a:off x="3789069" y="4330868"/>
            <a:ext cx="2774240" cy="914400"/>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Giá trị</a:t>
            </a:r>
            <a:endParaRPr lang="en-US" sz="3200"/>
          </a:p>
        </p:txBody>
      </p:sp>
      <p:sp>
        <p:nvSpPr>
          <p:cNvPr id="25" name="Rounded Rectangle 24"/>
          <p:cNvSpPr/>
          <p:nvPr/>
        </p:nvSpPr>
        <p:spPr>
          <a:xfrm>
            <a:off x="3744179" y="879295"/>
            <a:ext cx="281913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prstClr val="black"/>
                </a:solidFill>
                <a:latin typeface="Times New Roman" panose="02020603050405020304" pitchFamily="18" charset="0"/>
                <a:cs typeface="Times New Roman" panose="02020603050405020304" pitchFamily="18" charset="0"/>
              </a:rPr>
              <a:t>Là l</a:t>
            </a:r>
            <a:r>
              <a:rPr lang="vi-VN" sz="3200" smtClean="0">
                <a:solidFill>
                  <a:prstClr val="black"/>
                </a:solidFill>
                <a:latin typeface="Times New Roman" panose="02020603050405020304" pitchFamily="18" charset="0"/>
                <a:cs typeface="Times New Roman" panose="02020603050405020304" pitchFamily="18" charset="0"/>
              </a:rPr>
              <a:t>oại </a:t>
            </a:r>
            <a:r>
              <a:rPr lang="vi-VN" sz="3200">
                <a:solidFill>
                  <a:prstClr val="black"/>
                </a:solidFill>
                <a:latin typeface="Times New Roman" panose="02020603050405020304" pitchFamily="18" charset="0"/>
                <a:cs typeface="Times New Roman" panose="02020603050405020304" pitchFamily="18" charset="0"/>
              </a:rPr>
              <a:t>truyện dân gian</a:t>
            </a:r>
            <a:endParaRPr lang="en-US" sz="3200"/>
          </a:p>
        </p:txBody>
      </p:sp>
      <p:sp>
        <p:nvSpPr>
          <p:cNvPr id="26" name="Arc 25"/>
          <p:cNvSpPr/>
          <p:nvPr/>
        </p:nvSpPr>
        <p:spPr>
          <a:xfrm rot="15814180" flipH="1">
            <a:off x="1877010" y="2198330"/>
            <a:ext cx="2951438" cy="2300304"/>
          </a:xfrm>
          <a:prstGeom prst="arc">
            <a:avLst>
              <a:gd name="adj1" fmla="val 14162604"/>
              <a:gd name="adj2" fmla="val 624653"/>
            </a:avLst>
          </a:prstGeom>
          <a:ln w="762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7" name="Rounded Rectangle 26"/>
          <p:cNvSpPr/>
          <p:nvPr/>
        </p:nvSpPr>
        <p:spPr>
          <a:xfrm>
            <a:off x="-159669" y="2188385"/>
            <a:ext cx="2530261"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Times New Roman" panose="02020603050405020304" pitchFamily="18" charset="0"/>
                <a:cs typeface="Times New Roman" panose="02020603050405020304" pitchFamily="18" charset="0"/>
              </a:rPr>
              <a:t>Truyện cổ tích </a:t>
            </a:r>
          </a:p>
        </p:txBody>
      </p:sp>
    </p:spTree>
    <p:extLst>
      <p:ext uri="{BB962C8B-B14F-4D97-AF65-F5344CB8AC3E}">
        <p14:creationId xmlns:p14="http://schemas.microsoft.com/office/powerpoint/2010/main" val="901771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barn(inVertical)">
                                      <p:cBhvr>
                                        <p:cTn id="72" dur="500"/>
                                        <p:tgtEl>
                                          <p:spTgt spid="17"/>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barn(inVertical)">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12" grpId="0" animBg="1"/>
      <p:bldP spid="13" grpId="0" animBg="1"/>
      <p:bldP spid="14" grpId="0" animBg="1"/>
      <p:bldP spid="17" grpId="0" animBg="1"/>
      <p:bldP spid="18" grpId="0" animBg="1"/>
      <p:bldP spid="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i="1" kern="100" smtClean="0">
                <a:solidFill>
                  <a:srgbClr val="000000"/>
                </a:solidFill>
                <a:latin typeface="Times New Roman" panose="02020603050405020304" pitchFamily="18" charset="0"/>
                <a:ea typeface="SimSun" panose="02010600030101010101" pitchFamily="2" charset="-122"/>
              </a:rPr>
              <a:t>Những </a:t>
            </a:r>
            <a:r>
              <a:rPr lang="vi-VN" sz="3200" i="1" kern="100">
                <a:solidFill>
                  <a:srgbClr val="000000"/>
                </a:solidFill>
                <a:latin typeface="Times New Roman" panose="02020603050405020304" pitchFamily="18" charset="0"/>
                <a:ea typeface="SimSun" panose="02010600030101010101" pitchFamily="2" charset="-122"/>
              </a:rPr>
              <a:t>yếu tố như nhân vật, người kể chuyện, cốt truyện, yếu tố kì ảo trong truyện cổ tích có đặc điểm gì?</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607225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922772" y="1734181"/>
            <a:ext cx="6509084" cy="2708434"/>
          </a:xfrm>
          <a:prstGeom prst="rect">
            <a:avLst/>
          </a:prstGeom>
          <a:noFill/>
        </p:spPr>
        <p:txBody>
          <a:bodyPr vert="horz" wrap="square" lIns="0" tIns="0" rIns="0" bIns="0" rtlCol="0" anchor="ctr" anchorCtr="0">
            <a:spAutoFit/>
          </a:bodyPr>
          <a:lstStyle/>
          <a:p>
            <a:pPr algn="ctr"/>
            <a:r>
              <a:rPr lang="en-US" altLang="zh-CN" sz="8800" spc="600" smtClean="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KHỞI ĐỘNG</a:t>
            </a:r>
            <a:endParaRPr lang="zh-CN" altLang="en-US" sz="8800" spc="600" dirty="0">
              <a:solidFill>
                <a:srgbClr val="74AC40"/>
              </a:solidFill>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885979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Nội dung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Kể về những xung đột trong gia đình, xã hội.</a:t>
            </a:r>
            <a:endParaRPr lang="en-US"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Phản ánh số phận của các cá nhân và thể hiện ước mơ đồi thay số phận của chính họ.</a:t>
            </a: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9836728" y="1420260"/>
            <a:ext cx="2091632" cy="1749164"/>
          </a:xfrm>
          <a:prstGeom prst="rect">
            <a:avLst/>
          </a:prstGeom>
        </p:spPr>
      </p:pic>
      <p:pic>
        <p:nvPicPr>
          <p:cNvPr id="7" name="Picture 6"/>
          <p:cNvPicPr>
            <a:picLocks noChangeAspect="1"/>
          </p:cNvPicPr>
          <p:nvPr/>
        </p:nvPicPr>
        <p:blipFill>
          <a:blip r:embed="rId8"/>
          <a:stretch>
            <a:fillRect/>
          </a:stretch>
        </p:blipFill>
        <p:spPr>
          <a:xfrm>
            <a:off x="3624774" y="4771836"/>
            <a:ext cx="2975106" cy="2054530"/>
          </a:xfrm>
          <a:prstGeom prst="rect">
            <a:avLst/>
          </a:prstGeom>
        </p:spPr>
      </p:pic>
    </p:spTree>
    <p:extLst>
      <p:ext uri="{BB962C8B-B14F-4D97-AF65-F5344CB8AC3E}">
        <p14:creationId xmlns:p14="http://schemas.microsoft.com/office/powerpoint/2010/main" val="75566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Nhân vật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rong </a:t>
            </a:r>
            <a:r>
              <a:rPr lang="vi-VN" sz="3200" i="1" kern="100">
                <a:solidFill>
                  <a:srgbClr val="000000"/>
                </a:solidFill>
                <a:latin typeface="Times New Roman" panose="02020603050405020304" pitchFamily="18" charset="0"/>
                <a:ea typeface="SimSun" panose="02010600030101010101" pitchFamily="2" charset="-122"/>
              </a:rPr>
              <a:t>truyện cổ tích đại diện cho các kiểu người khác nhau trong </a:t>
            </a:r>
            <a:r>
              <a:rPr lang="vi-VN" sz="3200" i="1" kern="100">
                <a:solidFill>
                  <a:srgbClr val="000000"/>
                </a:solidFill>
                <a:latin typeface="Times New Roman" panose="02020603050405020304" pitchFamily="18" charset="0"/>
                <a:ea typeface="SimSun" panose="02010600030101010101" pitchFamily="2" charset="-122"/>
              </a:rPr>
              <a:t>xã </a:t>
            </a:r>
            <a:r>
              <a:rPr lang="vi-VN" sz="3200" i="1" kern="100" smtClean="0">
                <a:solidFill>
                  <a:srgbClr val="000000"/>
                </a:solidFill>
                <a:latin typeface="Times New Roman" panose="02020603050405020304" pitchFamily="18" charset="0"/>
                <a:ea typeface="SimSun" panose="02010600030101010101" pitchFamily="2" charset="-122"/>
              </a:rPr>
              <a:t>hội</a:t>
            </a:r>
            <a:r>
              <a:rPr lang="en-US" sz="3200" i="1" kern="100" smtClean="0">
                <a:solidFill>
                  <a:srgbClr val="000000"/>
                </a:solidFill>
                <a:latin typeface="Times New Roman" panose="02020603050405020304" pitchFamily="18" charset="0"/>
                <a:ea typeface="SimSun" panose="02010600030101010101" pitchFamily="2" charset="-122"/>
              </a:rPr>
              <a:t>.</a:t>
            </a:r>
            <a:endParaRPr lang="en-US"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a:t>
            </a:r>
            <a:r>
              <a:rPr lang="vi-VN" sz="3200" i="1" kern="100" smtClean="0">
                <a:solidFill>
                  <a:srgbClr val="000000"/>
                </a:solidFill>
                <a:latin typeface="Times New Roman" panose="02020603050405020304" pitchFamily="18" charset="0"/>
                <a:ea typeface="SimSun" panose="02010600030101010101" pitchFamily="2" charset="-122"/>
              </a:rPr>
              <a:t>hường </a:t>
            </a:r>
            <a:r>
              <a:rPr lang="vi-VN" sz="3200" i="1" kern="100">
                <a:solidFill>
                  <a:srgbClr val="000000"/>
                </a:solidFill>
                <a:latin typeface="Times New Roman" panose="02020603050405020304" pitchFamily="18" charset="0"/>
                <a:ea typeface="SimSun" panose="02010600030101010101" pitchFamily="2" charset="-122"/>
              </a:rPr>
              <a:t>được chia làm hai tuyến: chính diện (tốt, thiện) và phản diện (xấu, ác).</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115819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006622"/>
            <a:ext cx="3006436" cy="145247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chi tiết, </a:t>
            </a:r>
            <a:r>
              <a:rPr lang="en-US" sz="3200" i="1" kern="100">
                <a:solidFill>
                  <a:srgbClr val="000000"/>
                </a:solidFill>
                <a:latin typeface="Times New Roman" panose="02020603050405020304" pitchFamily="18" charset="0"/>
                <a:ea typeface="SimSun" panose="02010600030101010101" pitchFamily="2" charset="-122"/>
              </a:rPr>
              <a:t>sự </a:t>
            </a:r>
            <a:r>
              <a:rPr lang="en-US" sz="3200" i="1" kern="100" smtClean="0">
                <a:solidFill>
                  <a:srgbClr val="000000"/>
                </a:solidFill>
                <a:latin typeface="Times New Roman" panose="02020603050405020304" pitchFamily="18" charset="0"/>
                <a:ea typeface="SimSun" panose="02010600030101010101" pitchFamily="2" charset="-122"/>
              </a:rPr>
              <a:t>việc</a:t>
            </a:r>
            <a:r>
              <a:rPr lang="vi-VN" sz="3200" i="1" kern="100">
                <a:solidFill>
                  <a:srgbClr val="000000"/>
                </a:solidFill>
                <a:latin typeface="Times New Roman" panose="02020603050405020304" pitchFamily="18" charset="0"/>
                <a:ea typeface="SimSun" panose="02010600030101010101" pitchFamily="2" charset="-122"/>
              </a:rPr>
              <a:t>thường có tính chất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69124" y="539346"/>
            <a:ext cx="2692188"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H</a:t>
            </a:r>
            <a:r>
              <a:rPr lang="vi-VN" sz="3200" i="1" kern="100" smtClean="0">
                <a:solidFill>
                  <a:srgbClr val="000000"/>
                </a:solidFill>
                <a:latin typeface="Times New Roman" panose="02020603050405020304" pitchFamily="18" charset="0"/>
                <a:ea typeface="SimSun" panose="02010600030101010101" pitchFamily="2" charset="-122"/>
              </a:rPr>
              <a:t>oang đường.</a:t>
            </a:r>
            <a:endParaRPr lang="vi-VN" sz="3200" i="1" kern="100">
              <a:solidFill>
                <a:srgbClr val="000000"/>
              </a:solidFill>
              <a:latin typeface="Times New Roman" panose="02020603050405020304" pitchFamily="18" charset="0"/>
              <a:ea typeface="SimSun" panose="02010600030101010101" pitchFamily="2" charset="-122"/>
            </a:endParaRPr>
          </a:p>
        </p:txBody>
      </p:sp>
      <p:sp>
        <p:nvSpPr>
          <p:cNvPr id="13" name="Rounded Rectangle 12"/>
          <p:cNvSpPr/>
          <p:nvPr/>
        </p:nvSpPr>
        <p:spPr>
          <a:xfrm>
            <a:off x="3912211" y="3359738"/>
            <a:ext cx="2672398"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K</a:t>
            </a:r>
            <a:r>
              <a:rPr lang="vi-VN" sz="3200" i="1" kern="100" smtClean="0">
                <a:solidFill>
                  <a:srgbClr val="000000"/>
                </a:solidFill>
                <a:latin typeface="Times New Roman" panose="02020603050405020304" pitchFamily="18" charset="0"/>
                <a:ea typeface="SimSun" panose="02010600030101010101" pitchFamily="2" charset="-122"/>
              </a:rPr>
              <a:t>ì </a:t>
            </a:r>
            <a:r>
              <a:rPr lang="vi-VN" sz="3200" i="1" kern="100">
                <a:solidFill>
                  <a:srgbClr val="000000"/>
                </a:solidFill>
                <a:latin typeface="Times New Roman" panose="02020603050405020304" pitchFamily="18" charset="0"/>
                <a:ea typeface="SimSun" panose="02010600030101010101" pitchFamily="2" charset="-122"/>
              </a:rPr>
              <a:t>ảo</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7075509" y="65021"/>
            <a:ext cx="2152075" cy="2121592"/>
          </a:xfrm>
          <a:prstGeom prst="rect">
            <a:avLst/>
          </a:prstGeom>
        </p:spPr>
      </p:pic>
      <p:pic>
        <p:nvPicPr>
          <p:cNvPr id="8" name="Picture 7"/>
          <p:cNvPicPr>
            <a:picLocks noChangeAspect="1"/>
          </p:cNvPicPr>
          <p:nvPr/>
        </p:nvPicPr>
        <p:blipFill>
          <a:blip r:embed="rId8"/>
          <a:stretch>
            <a:fillRect/>
          </a:stretch>
        </p:blipFill>
        <p:spPr>
          <a:xfrm>
            <a:off x="8303947" y="2587526"/>
            <a:ext cx="2549546" cy="1908890"/>
          </a:xfrm>
          <a:prstGeom prst="rect">
            <a:avLst/>
          </a:prstGeom>
        </p:spPr>
      </p:pic>
      <p:pic>
        <p:nvPicPr>
          <p:cNvPr id="10" name="Picture 9"/>
          <p:cNvPicPr>
            <a:picLocks noChangeAspect="1"/>
          </p:cNvPicPr>
          <p:nvPr/>
        </p:nvPicPr>
        <p:blipFill>
          <a:blip r:embed="rId9"/>
          <a:stretch>
            <a:fillRect/>
          </a:stretch>
        </p:blipFill>
        <p:spPr>
          <a:xfrm>
            <a:off x="6134538" y="4837855"/>
            <a:ext cx="2493480" cy="1828959"/>
          </a:xfrm>
          <a:prstGeom prst="rect">
            <a:avLst/>
          </a:prstGeom>
        </p:spPr>
      </p:pic>
    </p:spTree>
    <p:extLst>
      <p:ext uri="{BB962C8B-B14F-4D97-AF65-F5344CB8AC3E}">
        <p14:creationId xmlns:p14="http://schemas.microsoft.com/office/powerpoint/2010/main" val="380678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Truyện được kể theo</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Trật </a:t>
            </a:r>
            <a:r>
              <a:rPr lang="en-US" sz="3200" i="1" kern="100">
                <a:solidFill>
                  <a:srgbClr val="000000"/>
                </a:solidFill>
                <a:latin typeface="Times New Roman" panose="02020603050405020304" pitchFamily="18" charset="0"/>
                <a:ea typeface="SimSun" panose="02010600030101010101" pitchFamily="2" charset="-122"/>
              </a:rPr>
              <a:t>tự thời gian tuyến tính</a:t>
            </a:r>
            <a:endParaRPr kumimoji="0" lang="en-US"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340474" y="3459102"/>
            <a:ext cx="6801134"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smtClean="0">
                <a:solidFill>
                  <a:srgbClr val="000000"/>
                </a:solidFill>
                <a:latin typeface="Times New Roman" panose="02020603050405020304" pitchFamily="18" charset="0"/>
                <a:ea typeface="SimSun" panose="02010600030101010101" pitchFamily="2" charset="-122"/>
              </a:rPr>
              <a:t>Thể </a:t>
            </a:r>
            <a:r>
              <a:rPr lang="en-US" sz="3200" i="1" kern="100">
                <a:solidFill>
                  <a:srgbClr val="000000"/>
                </a:solidFill>
                <a:latin typeface="Times New Roman" panose="02020603050405020304" pitchFamily="18" charset="0"/>
                <a:ea typeface="SimSun" panose="02010600030101010101" pitchFamily="2" charset="-122"/>
              </a:rPr>
              <a:t>hiện rõ quan hệ nhân quả giữa các sự kiện.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stretch>
            <a:fillRect/>
          </a:stretch>
        </p:blipFill>
        <p:spPr>
          <a:xfrm>
            <a:off x="5555977" y="1403027"/>
            <a:ext cx="2152075" cy="2121592"/>
          </a:xfrm>
          <a:prstGeom prst="rect">
            <a:avLst/>
          </a:prstGeom>
        </p:spPr>
      </p:pic>
      <p:pic>
        <p:nvPicPr>
          <p:cNvPr id="8" name="Picture 7"/>
          <p:cNvPicPr>
            <a:picLocks noChangeAspect="1"/>
          </p:cNvPicPr>
          <p:nvPr/>
        </p:nvPicPr>
        <p:blipFill>
          <a:blip r:embed="rId8"/>
          <a:stretch>
            <a:fillRect/>
          </a:stretch>
        </p:blipFill>
        <p:spPr>
          <a:xfrm>
            <a:off x="8982820" y="1453746"/>
            <a:ext cx="2549546" cy="1908890"/>
          </a:xfrm>
          <a:prstGeom prst="rect">
            <a:avLst/>
          </a:prstGeom>
        </p:spPr>
      </p:pic>
      <p:pic>
        <p:nvPicPr>
          <p:cNvPr id="10" name="Picture 9"/>
          <p:cNvPicPr>
            <a:picLocks noChangeAspect="1"/>
          </p:cNvPicPr>
          <p:nvPr/>
        </p:nvPicPr>
        <p:blipFill>
          <a:blip r:embed="rId9"/>
          <a:stretch>
            <a:fillRect/>
          </a:stretch>
        </p:blipFill>
        <p:spPr>
          <a:xfrm>
            <a:off x="5214572" y="4897329"/>
            <a:ext cx="2493480" cy="1828959"/>
          </a:xfrm>
          <a:prstGeom prst="rect">
            <a:avLst/>
          </a:prstGeom>
        </p:spPr>
      </p:pic>
    </p:spTree>
    <p:extLst>
      <p:ext uri="{BB962C8B-B14F-4D97-AF65-F5344CB8AC3E}">
        <p14:creationId xmlns:p14="http://schemas.microsoft.com/office/powerpoint/2010/main" val="2074154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Lời kể</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320685" y="385163"/>
            <a:ext cx="6801134" cy="914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Mở đầu bằng những từ ngữ chỉ không gian, thời gian không xác định. </a:t>
            </a:r>
          </a:p>
        </p:txBody>
      </p:sp>
      <p:sp>
        <p:nvSpPr>
          <p:cNvPr id="13" name="Rounded Rectangle 12"/>
          <p:cNvSpPr/>
          <p:nvPr/>
        </p:nvSpPr>
        <p:spPr>
          <a:xfrm>
            <a:off x="3340474" y="3459102"/>
            <a:ext cx="6801134" cy="2041153"/>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Tuỳ thuộc vào bối cảnh, người kể chuyện có thể thay đổi một số chi tiết trong lời kể, tạo ra nhiều bản kể khác nhau ở cùng một cốt truyện.</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942110" cy="104512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a:stretch>
            <a:fillRect/>
          </a:stretch>
        </p:blipFill>
        <p:spPr>
          <a:xfrm>
            <a:off x="6096000" y="1527880"/>
            <a:ext cx="2430291" cy="1533924"/>
          </a:xfrm>
          <a:prstGeom prst="rect">
            <a:avLst/>
          </a:prstGeom>
        </p:spPr>
      </p:pic>
      <p:pic>
        <p:nvPicPr>
          <p:cNvPr id="7" name="Picture 6"/>
          <p:cNvPicPr>
            <a:picLocks noChangeAspect="1"/>
          </p:cNvPicPr>
          <p:nvPr/>
        </p:nvPicPr>
        <p:blipFill>
          <a:blip r:embed="rId8"/>
          <a:stretch>
            <a:fillRect/>
          </a:stretch>
        </p:blipFill>
        <p:spPr>
          <a:xfrm>
            <a:off x="8276592" y="1684726"/>
            <a:ext cx="2621507" cy="1743607"/>
          </a:xfrm>
          <a:prstGeom prst="rect">
            <a:avLst/>
          </a:prstGeom>
        </p:spPr>
      </p:pic>
    </p:spTree>
    <p:extLst>
      <p:ext uri="{BB962C8B-B14F-4D97-AF65-F5344CB8AC3E}">
        <p14:creationId xmlns:p14="http://schemas.microsoft.com/office/powerpoint/2010/main" val="1648497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 y="-9141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3506160"/>
            <a:ext cx="4443578" cy="33518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7484649" y="4041197"/>
            <a:ext cx="3971059" cy="2616586"/>
          </a:xfrm>
          <a:prstGeom prst="rect">
            <a:avLst/>
          </a:prstGeom>
        </p:spPr>
      </p:pic>
      <p:sp>
        <p:nvSpPr>
          <p:cNvPr id="4" name="Rectangle 3"/>
          <p:cNvSpPr/>
          <p:nvPr/>
        </p:nvSpPr>
        <p:spPr>
          <a:xfrm>
            <a:off x="3740728" y="43196"/>
            <a:ext cx="3380510"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TRUYỆN CỔ TÍCH</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7" name="Rectangle 6"/>
          <p:cNvSpPr/>
          <p:nvPr/>
        </p:nvSpPr>
        <p:spPr>
          <a:xfrm>
            <a:off x="360218" y="2016574"/>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Nội dung</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265218" y="3411333"/>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Nhân vật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4405745" y="2790627"/>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Chi tiết, sự việc</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Rectangle 9"/>
          <p:cNvSpPr/>
          <p:nvPr/>
        </p:nvSpPr>
        <p:spPr>
          <a:xfrm>
            <a:off x="7945581" y="2677781"/>
            <a:ext cx="3380510" cy="661207"/>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Trật tự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 name="Rectangle 10"/>
          <p:cNvSpPr/>
          <p:nvPr/>
        </p:nvSpPr>
        <p:spPr>
          <a:xfrm>
            <a:off x="10480963" y="3411332"/>
            <a:ext cx="1586346" cy="738664"/>
          </a:xfrm>
          <a:prstGeom prst="rect">
            <a:avLst/>
          </a:prstGeom>
        </p:spPr>
        <p:txBody>
          <a:bodyPr wrap="square">
            <a:spAutoFit/>
          </a:bodyPr>
          <a:lstStyle/>
          <a:p>
            <a:pPr>
              <a:lnSpc>
                <a:spcPct val="150000"/>
              </a:lnSpc>
            </a:pPr>
            <a:r>
              <a:rPr lang="en-US" sz="2800" b="1" kern="100" smtClean="0">
                <a:latin typeface="Times New Roman" panose="02020603050405020304" pitchFamily="18" charset="0"/>
                <a:ea typeface="SimSun" panose="02010600030101010101" pitchFamily="2" charset="-122"/>
                <a:cs typeface="Times New Roman" panose="02020603050405020304" pitchFamily="18" charset="0"/>
              </a:rPr>
              <a:t>Lời kể</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6" name="Straight Arrow Connector 5"/>
          <p:cNvCxnSpPr/>
          <p:nvPr/>
        </p:nvCxnSpPr>
        <p:spPr>
          <a:xfrm flipH="1">
            <a:off x="1562100" y="923930"/>
            <a:ext cx="3462771" cy="1138062"/>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p:cNvCxnSpPr/>
          <p:nvPr/>
        </p:nvCxnSpPr>
        <p:spPr>
          <a:xfrm flipH="1">
            <a:off x="2929371" y="920792"/>
            <a:ext cx="2105891" cy="226525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Arrow Connector 17"/>
          <p:cNvCxnSpPr/>
          <p:nvPr/>
        </p:nvCxnSpPr>
        <p:spPr>
          <a:xfrm>
            <a:off x="4983741" y="947297"/>
            <a:ext cx="339869" cy="193768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Arrow Connector 18"/>
          <p:cNvCxnSpPr/>
          <p:nvPr/>
        </p:nvCxnSpPr>
        <p:spPr>
          <a:xfrm>
            <a:off x="5024871" y="947297"/>
            <a:ext cx="3182216" cy="1956176"/>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a:off x="5055179" y="947297"/>
            <a:ext cx="5773879" cy="2558863"/>
          </a:xfrm>
          <a:prstGeom prst="straightConnector1">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18992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2334224" y="964040"/>
            <a:ext cx="9143999" cy="5078313"/>
          </a:xfrm>
          <a:prstGeom prst="rect">
            <a:avLst/>
          </a:prstGeom>
        </p:spPr>
        <p:txBody>
          <a:bodyPr wrap="square">
            <a:spAutoFit/>
          </a:bodyPr>
          <a:lstStyle/>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1. </a:t>
            </a:r>
            <a:r>
              <a:rPr lang="en-US" sz="3600" i="1" kern="100">
                <a:solidFill>
                  <a:srgbClr val="000000"/>
                </a:solidFill>
                <a:latin typeface="Times New Roman" panose="02020603050405020304" pitchFamily="18" charset="0"/>
                <a:ea typeface="SimSun" panose="02010600030101010101" pitchFamily="2" charset="-122"/>
              </a:rPr>
              <a:t>Em đã biết những truyện cổ tích nào? Em biết các truyện trong hoàn cảnh nào?</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2.  </a:t>
            </a:r>
            <a:r>
              <a:rPr lang="en-US" sz="3600" i="1" kern="100">
                <a:solidFill>
                  <a:srgbClr val="000000"/>
                </a:solidFill>
                <a:latin typeface="Times New Roman" panose="02020603050405020304" pitchFamily="18" charset="0"/>
                <a:ea typeface="SimSun" panose="02010600030101010101" pitchFamily="2" charset="-122"/>
              </a:rPr>
              <a:t>Hãy tóm tắt và xác định nhân vật chính của một truyện cổ tích.</a:t>
            </a:r>
            <a:endParaRPr lang="en-US" sz="3600" kern="100">
              <a:latin typeface="Times New Roman" panose="02020603050405020304" pitchFamily="18" charset="0"/>
              <a:ea typeface="SimSun" panose="02010600030101010101" pitchFamily="2" charset="-122"/>
            </a:endParaRPr>
          </a:p>
          <a:p>
            <a:pPr algn="just">
              <a:lnSpc>
                <a:spcPct val="150000"/>
              </a:lnSpc>
            </a:pPr>
            <a:r>
              <a:rPr lang="en-US" sz="3600" i="1" kern="100" smtClean="0">
                <a:solidFill>
                  <a:srgbClr val="000000"/>
                </a:solidFill>
                <a:latin typeface="Times New Roman" panose="02020603050405020304" pitchFamily="18" charset="0"/>
                <a:ea typeface="SimSun" panose="02010600030101010101" pitchFamily="2" charset="-122"/>
              </a:rPr>
              <a:t>3. </a:t>
            </a:r>
            <a:r>
              <a:rPr lang="en-US" sz="3600" i="1" kern="100">
                <a:solidFill>
                  <a:srgbClr val="000000"/>
                </a:solidFill>
                <a:latin typeface="Times New Roman" panose="02020603050405020304" pitchFamily="18" charset="0"/>
                <a:ea typeface="SimSun" panose="02010600030101010101" pitchFamily="2" charset="-122"/>
              </a:rPr>
              <a:t>Chỉ ra yếu tố hoang đường, kì ảo trong các truyện đã học.</a:t>
            </a:r>
            <a:endParaRPr lang="en-US" sz="36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3657332" y="148393"/>
            <a:ext cx="5126450" cy="1015663"/>
          </a:xfrm>
          <a:prstGeom prst="rect">
            <a:avLst/>
          </a:prstGeom>
        </p:spPr>
        <p:txBody>
          <a:bodyPr wrap="square">
            <a:spAutoFit/>
          </a:bodyPr>
          <a:lstStyle/>
          <a:p>
            <a:pPr>
              <a:lnSpc>
                <a:spcPct val="150000"/>
              </a:lnSpc>
            </a:pPr>
            <a:r>
              <a:rPr lang="en-US" sz="4000" b="1" kern="100" smtClean="0">
                <a:latin typeface="Times New Roman" panose="02020603050405020304" pitchFamily="18" charset="0"/>
                <a:ea typeface="SimSun" panose="02010600030101010101" pitchFamily="2" charset="-122"/>
                <a:cs typeface="Times New Roman" panose="02020603050405020304" pitchFamily="18" charset="0"/>
              </a:rPr>
              <a:t>THẢO LUẬN NHÓM</a:t>
            </a:r>
            <a:endParaRPr lang="en-US" sz="40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84943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96982" y="533445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3711357" y="1941866"/>
            <a:ext cx="4324281" cy="2627601"/>
          </a:xfrm>
          <a:prstGeom prst="rect">
            <a:avLst/>
          </a:prstGeom>
        </p:spPr>
      </p:pic>
      <p:pic>
        <p:nvPicPr>
          <p:cNvPr id="5" name="Picture 4"/>
          <p:cNvPicPr>
            <a:picLocks noChangeAspect="1"/>
          </p:cNvPicPr>
          <p:nvPr/>
        </p:nvPicPr>
        <p:blipFill>
          <a:blip r:embed="rId8"/>
          <a:stretch>
            <a:fillRect/>
          </a:stretch>
        </p:blipFill>
        <p:spPr>
          <a:xfrm>
            <a:off x="7410579" y="3374432"/>
            <a:ext cx="4453621" cy="2775672"/>
          </a:xfrm>
          <a:prstGeom prst="rect">
            <a:avLst/>
          </a:prstGeom>
        </p:spPr>
      </p:pic>
      <p:pic>
        <p:nvPicPr>
          <p:cNvPr id="6" name="Picture 5"/>
          <p:cNvPicPr>
            <a:picLocks noChangeAspect="1"/>
          </p:cNvPicPr>
          <p:nvPr/>
        </p:nvPicPr>
        <p:blipFill>
          <a:blip r:embed="rId9"/>
          <a:stretch>
            <a:fillRect/>
          </a:stretch>
        </p:blipFill>
        <p:spPr>
          <a:xfrm>
            <a:off x="367019" y="155591"/>
            <a:ext cx="4045782" cy="2776810"/>
          </a:xfrm>
          <a:prstGeom prst="rect">
            <a:avLst/>
          </a:prstGeom>
        </p:spPr>
      </p:pic>
      <p:sp>
        <p:nvSpPr>
          <p:cNvPr id="7" name="Rectangle 6"/>
          <p:cNvSpPr/>
          <p:nvPr/>
        </p:nvSpPr>
        <p:spPr>
          <a:xfrm>
            <a:off x="5873497" y="504654"/>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2898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4502313" y="66225"/>
            <a:ext cx="2799448"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TÓM TẮT</a:t>
            </a:r>
            <a:endParaRPr lang="en-US" sz="3200">
              <a:latin typeface="Times New Roman" panose="02020603050405020304" pitchFamily="18" charset="0"/>
              <a:cs typeface="Times New Roman" panose="02020603050405020304" pitchFamily="18" charset="0"/>
            </a:endParaRPr>
          </a:p>
        </p:txBody>
      </p:sp>
      <p:sp>
        <p:nvSpPr>
          <p:cNvPr id="5" name="Rectangle 4"/>
          <p:cNvSpPr/>
          <p:nvPr/>
        </p:nvSpPr>
        <p:spPr>
          <a:xfrm>
            <a:off x="2133601" y="963426"/>
            <a:ext cx="9573490" cy="4832092"/>
          </a:xfrm>
          <a:prstGeom prst="rect">
            <a:avLst/>
          </a:prstGeom>
        </p:spPr>
        <p:txBody>
          <a:bodyPr wrap="square">
            <a:spAutoFit/>
          </a:bodyPr>
          <a:lstStyle/>
          <a:p>
            <a:pPr algn="just"/>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Ngày </a:t>
            </a:r>
            <a:r>
              <a:rPr lang="vi-VN" sz="2800">
                <a:latin typeface="Times New Roman" panose="02020603050405020304" pitchFamily="18" charset="0"/>
                <a:cs typeface="Times New Roman" panose="02020603050405020304" pitchFamily="18" charset="0"/>
              </a:rPr>
              <a:t>xưa có hai vợ chồng nghèo họ hiền lành nhưng mãi không có con. Một hôm người vợ thấy cái sọ dừa bên trong đựng đầy nước bèn bưng lên uống. Rồi bà mang thai. Rồi bà sinh ra một đứa bé không chân không tay tròn như một quả dừa. Bà buồn lắm nhưng không đành vứt đi. Sọ Dừa đến ở nhà phú ông. Cậu chăn bò rất giỏi, con nào con nấy bụng no căng. Phú ông mừng lắm. Rồi chàng được phú ông gả cho cô út mà không chê chàng xấu xí. Ngày cưới một chàng trai khôi ngô tuấn tú cùng cô út xuất hiện. Hai vợ chồng Sọ Dừa ở với nhau rất hạnh phúc. Sọ Dừa đèn sách ngày đêm thi đậu trạng nguyên. Cô út bị hai cô chị hãm hại nhưng nhờ duyên số, may mắn vợ chồng lại đoàn tụ.</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2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865004" y="0"/>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NHÂN VẬT CHÍNH</a:t>
            </a:r>
            <a:endParaRPr lang="en-US" sz="320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1550429" y="1260763"/>
            <a:ext cx="4545571" cy="3890859"/>
          </a:xfrm>
          <a:prstGeom prst="rect">
            <a:avLst/>
          </a:prstGeom>
        </p:spPr>
      </p:pic>
      <p:pic>
        <p:nvPicPr>
          <p:cNvPr id="5" name="Picture 4"/>
          <p:cNvPicPr>
            <a:picLocks noChangeAspect="1"/>
          </p:cNvPicPr>
          <p:nvPr/>
        </p:nvPicPr>
        <p:blipFill>
          <a:blip r:embed="rId8"/>
          <a:stretch>
            <a:fillRect/>
          </a:stretch>
        </p:blipFill>
        <p:spPr>
          <a:xfrm>
            <a:off x="5602584" y="3206191"/>
            <a:ext cx="5144003" cy="3206193"/>
          </a:xfrm>
          <a:prstGeom prst="rect">
            <a:avLst/>
          </a:prstGeom>
        </p:spPr>
      </p:pic>
      <p:sp>
        <p:nvSpPr>
          <p:cNvPr id="9" name="Rectangle 8"/>
          <p:cNvSpPr/>
          <p:nvPr/>
        </p:nvSpPr>
        <p:spPr>
          <a:xfrm>
            <a:off x="6783773" y="138607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SỌ DỪA</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05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679800" cy="1200329"/>
          </a:xfrm>
          <a:prstGeom prst="rect">
            <a:avLst/>
          </a:prstGeom>
        </p:spPr>
        <p:txBody>
          <a:bodyPr wrap="none">
            <a:spAutoFit/>
          </a:bodyPr>
          <a:lstStyle/>
          <a:p>
            <a:r>
              <a:rPr lang="en-US" sz="7200" kern="100" smtClean="0">
                <a:solidFill>
                  <a:schemeClr val="bg1"/>
                </a:solidFill>
                <a:latin typeface="Times New Roman" panose="02020603050405020304" pitchFamily="18" charset="0"/>
                <a:ea typeface="SimSun" panose="02010600030101010101" pitchFamily="2" charset="-122"/>
              </a:rPr>
              <a:t>Cuộc thi: “Thử </a:t>
            </a:r>
            <a:r>
              <a:rPr lang="en-US" sz="7200" kern="100">
                <a:solidFill>
                  <a:schemeClr val="bg1"/>
                </a:solidFill>
                <a:latin typeface="Times New Roman" panose="02020603050405020304" pitchFamily="18" charset="0"/>
                <a:ea typeface="SimSun" panose="02010600030101010101" pitchFamily="2" charset="-122"/>
              </a:rPr>
              <a:t>tài đoán </a:t>
            </a:r>
            <a:r>
              <a:rPr lang="en-US" sz="7200" kern="100" smtClean="0">
                <a:solidFill>
                  <a:schemeClr val="bg1"/>
                </a:solidFill>
                <a:latin typeface="Times New Roman" panose="02020603050405020304" pitchFamily="18" charset="0"/>
                <a:ea typeface="SimSun" panose="02010600030101010101" pitchFamily="2" charset="-122"/>
              </a:rPr>
              <a:t>tranh”.</a:t>
            </a:r>
            <a:endParaRPr lang="en-US" sz="7200">
              <a:solidFill>
                <a:schemeClr val="bg1"/>
              </a:solidFill>
            </a:endParaRPr>
          </a:p>
        </p:txBody>
      </p:sp>
      <p:sp>
        <p:nvSpPr>
          <p:cNvPr id="4" name="Cloud Callout 3"/>
          <p:cNvSpPr/>
          <p:nvPr/>
        </p:nvSpPr>
        <p:spPr>
          <a:xfrm>
            <a:off x="3758437" y="1503948"/>
            <a:ext cx="5241183" cy="2731168"/>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2800" i="1" kern="100">
                <a:solidFill>
                  <a:srgbClr val="000000"/>
                </a:solidFill>
                <a:latin typeface="Times New Roman" panose="02020603050405020304" pitchFamily="18" charset="0"/>
                <a:ea typeface="SimSun" panose="02010600030101010101" pitchFamily="2" charset="-122"/>
              </a:rPr>
              <a:t>Có 6 bức tranh tương ứng với 6 câu </a:t>
            </a:r>
            <a:r>
              <a:rPr lang="en-US" sz="2800" i="1" kern="100" smtClean="0">
                <a:solidFill>
                  <a:srgbClr val="000000"/>
                </a:solidFill>
                <a:latin typeface="Times New Roman" panose="02020603050405020304" pitchFamily="18" charset="0"/>
                <a:ea typeface="SimSun" panose="02010600030101010101" pitchFamily="2" charset="-122"/>
              </a:rPr>
              <a:t>truyện. Em hãy thể hiện tài năng của mình nhé!</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3631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125E-6 3.33333E-6 L 3.125E-6 -0.07223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5317341" y="5216985"/>
            <a:ext cx="1968090" cy="196014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7" name="Rectangle 6"/>
          <p:cNvSpPr/>
          <p:nvPr/>
        </p:nvSpPr>
        <p:spPr>
          <a:xfrm>
            <a:off x="3961986" y="180109"/>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
        <p:nvSpPr>
          <p:cNvPr id="4" name="Rectangle 3"/>
          <p:cNvSpPr/>
          <p:nvPr/>
        </p:nvSpPr>
        <p:spPr>
          <a:xfrm>
            <a:off x="602466" y="901761"/>
            <a:ext cx="6096000" cy="830997"/>
          </a:xfrm>
          <a:prstGeom prst="rect">
            <a:avLst/>
          </a:prstGeom>
        </p:spPr>
        <p:txBody>
          <a:bodyPr>
            <a:spAutoFit/>
          </a:bodyPr>
          <a:lstStyle/>
          <a:p>
            <a:r>
              <a:rPr lang="vi-VN" sz="2400">
                <a:solidFill>
                  <a:srgbClr val="222222"/>
                </a:solidFill>
                <a:latin typeface="Times New Roman" panose="02020603050405020304" pitchFamily="18" charset="0"/>
                <a:cs typeface="Times New Roman" panose="02020603050405020304" pitchFamily="18" charset="0"/>
              </a:rPr>
              <a:t>a. Bà mẹ đi hái </a:t>
            </a:r>
            <a:r>
              <a:rPr lang="vi-VN" sz="2400" smtClean="0">
                <a:solidFill>
                  <a:srgbClr val="222222"/>
                </a:solidFill>
                <a:latin typeface="Times New Roman" panose="02020603050405020304" pitchFamily="18" charset="0"/>
                <a:cs typeface="Times New Roman" panose="02020603050405020304" pitchFamily="18" charset="0"/>
              </a:rPr>
              <a:t>c</a:t>
            </a:r>
            <a:r>
              <a:rPr lang="en-US" sz="2400">
                <a:solidFill>
                  <a:srgbClr val="222222"/>
                </a:solidFill>
                <a:latin typeface="Times New Roman" panose="02020603050405020304" pitchFamily="18" charset="0"/>
                <a:cs typeface="Times New Roman" panose="02020603050405020304" pitchFamily="18" charset="0"/>
              </a:rPr>
              <a:t>ủ</a:t>
            </a:r>
            <a:r>
              <a:rPr lang="vi-VN" sz="2400" smtClean="0">
                <a:solidFill>
                  <a:srgbClr val="222222"/>
                </a:solidFill>
                <a:latin typeface="Times New Roman" panose="02020603050405020304" pitchFamily="18" charset="0"/>
                <a:cs typeface="Times New Roman" panose="02020603050405020304" pitchFamily="18" charset="0"/>
              </a:rPr>
              <a:t>i</a:t>
            </a:r>
            <a:r>
              <a:rPr lang="vi-VN" sz="2400">
                <a:solidFill>
                  <a:srgbClr val="222222"/>
                </a:solidFill>
                <a:latin typeface="Times New Roman" panose="02020603050405020304" pitchFamily="18" charset="0"/>
                <a:cs typeface="Times New Roman" panose="02020603050405020304" pitchFamily="18" charset="0"/>
              </a:rPr>
              <a:t>, uống nước trong sọ dừa rồi có mang, sinh ra Sọ Dừa dị hình dị dạng.</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641972" y="190929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b. </a:t>
            </a:r>
            <a:r>
              <a:rPr lang="en-US" sz="2400">
                <a:solidFill>
                  <a:srgbClr val="222222"/>
                </a:solidFill>
                <a:latin typeface="Times New Roman" panose="02020603050405020304" pitchFamily="18" charset="0"/>
                <a:cs typeface="Times New Roman" panose="02020603050405020304" pitchFamily="18" charset="0"/>
              </a:rPr>
              <a:t>Sọ Dừa xin đi chăn bò ở nhà phú ông để phụ giúp mẹ già.</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692727" y="2767212"/>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c</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Ở nhà phú ông, Sọ Dừa gặp được cô út và kết hôn với cô, trút bỏ lốt xấu xí.</a:t>
            </a:r>
            <a:endParaRPr lang="en-US" sz="2400">
              <a:latin typeface="Times New Roman" panose="02020603050405020304" pitchFamily="18" charset="0"/>
              <a:cs typeface="Times New Roman" panose="02020603050405020304" pitchFamily="18" charset="0"/>
            </a:endParaRPr>
          </a:p>
        </p:txBody>
      </p:sp>
      <p:sp>
        <p:nvSpPr>
          <p:cNvPr id="10" name="Rectangle 9"/>
          <p:cNvSpPr/>
          <p:nvPr/>
        </p:nvSpPr>
        <p:spPr>
          <a:xfrm>
            <a:off x="692727" y="3554004"/>
            <a:ext cx="6045245"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d. </a:t>
            </a:r>
            <a:r>
              <a:rPr lang="en-US" sz="2400">
                <a:solidFill>
                  <a:srgbClr val="222222"/>
                </a:solidFill>
                <a:latin typeface="Times New Roman" panose="02020603050405020304" pitchFamily="18" charset="0"/>
                <a:cs typeface="Times New Roman" panose="02020603050405020304" pitchFamily="18" charset="0"/>
              </a:rPr>
              <a:t>Sọ Dừa  chăm lo học hành, đỗ trạng và đi sứ.</a:t>
            </a:r>
            <a:endParaRPr lang="en-US" sz="2400">
              <a:latin typeface="Times New Roman" panose="02020603050405020304" pitchFamily="18" charset="0"/>
              <a:cs typeface="Times New Roman" panose="02020603050405020304" pitchFamily="18" charset="0"/>
            </a:endParaRPr>
          </a:p>
        </p:txBody>
      </p:sp>
      <p:sp>
        <p:nvSpPr>
          <p:cNvPr id="11" name="Rectangle 10"/>
          <p:cNvSpPr/>
          <p:nvPr/>
        </p:nvSpPr>
        <p:spPr>
          <a:xfrm>
            <a:off x="692727" y="4138233"/>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e</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hại em, đẩy vợ Sọ Dừa xuống biển.</a:t>
            </a:r>
            <a:endParaRPr lang="en-US" sz="2400">
              <a:latin typeface="Times New Roman" panose="02020603050405020304" pitchFamily="18" charset="0"/>
              <a:cs typeface="Times New Roman" panose="02020603050405020304" pitchFamily="18" charset="0"/>
            </a:endParaRPr>
          </a:p>
        </p:txBody>
      </p:sp>
      <p:sp>
        <p:nvSpPr>
          <p:cNvPr id="13" name="Rectangle 12"/>
          <p:cNvSpPr/>
          <p:nvPr/>
        </p:nvSpPr>
        <p:spPr>
          <a:xfrm>
            <a:off x="692727" y="4835890"/>
            <a:ext cx="6096000" cy="830997"/>
          </a:xfrm>
          <a:prstGeom prst="rect">
            <a:avLst/>
          </a:prstGeom>
        </p:spPr>
        <p:txBody>
          <a:bodyPr>
            <a:spAutoFit/>
          </a:bodyPr>
          <a:lstStyle/>
          <a:p>
            <a:r>
              <a:rPr lang="en-US" sz="2400" smtClean="0">
                <a:solidFill>
                  <a:srgbClr val="222222"/>
                </a:solidFill>
                <a:latin typeface="Times New Roman" panose="02020603050405020304" pitchFamily="18" charset="0"/>
                <a:cs typeface="Times New Roman" panose="02020603050405020304" pitchFamily="18" charset="0"/>
              </a:rPr>
              <a:t>g</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Nhờ làm theo lời dặn của chồng, người vợ thoát nạn và sống trên đảo hoang.</a:t>
            </a:r>
            <a:endParaRPr lang="en-US" sz="2400">
              <a:latin typeface="Times New Roman" panose="02020603050405020304" pitchFamily="18" charset="0"/>
              <a:cs typeface="Times New Roman" panose="02020603050405020304" pitchFamily="18" charset="0"/>
            </a:endParaRPr>
          </a:p>
        </p:txBody>
      </p:sp>
      <p:sp>
        <p:nvSpPr>
          <p:cNvPr id="14" name="Rectangle 13"/>
          <p:cNvSpPr/>
          <p:nvPr/>
        </p:nvSpPr>
        <p:spPr>
          <a:xfrm>
            <a:off x="6664037" y="1094901"/>
            <a:ext cx="4807527" cy="830997"/>
          </a:xfrm>
          <a:prstGeom prst="rect">
            <a:avLst/>
          </a:prstGeom>
        </p:spPr>
        <p:txBody>
          <a:bodyPr wrap="square">
            <a:spAutoFit/>
          </a:bodyPr>
          <a:lstStyle/>
          <a:p>
            <a:r>
              <a:rPr lang="en-US" sz="2400" smtClean="0">
                <a:solidFill>
                  <a:srgbClr val="222222"/>
                </a:solidFill>
                <a:latin typeface="Times New Roman" panose="02020603050405020304" pitchFamily="18" charset="0"/>
                <a:cs typeface="Times New Roman" panose="02020603050405020304" pitchFamily="18" charset="0"/>
              </a:rPr>
              <a:t>h. </a:t>
            </a:r>
            <a:r>
              <a:rPr lang="en-US" sz="2400">
                <a:solidFill>
                  <a:srgbClr val="222222"/>
                </a:solidFill>
                <a:latin typeface="Times New Roman" panose="02020603050405020304" pitchFamily="18" charset="0"/>
                <a:cs typeface="Times New Roman" panose="02020603050405020304" pitchFamily="18" charset="0"/>
              </a:rPr>
              <a:t>Sọ Dừa đi sứ về, hết sức vui mừng khi gặp lại vợ trên đảo.</a:t>
            </a:r>
            <a:endParaRPr lang="en-US" sz="2400">
              <a:latin typeface="Times New Roman" panose="02020603050405020304" pitchFamily="18" charset="0"/>
              <a:cs typeface="Times New Roman" panose="02020603050405020304" pitchFamily="18" charset="0"/>
            </a:endParaRPr>
          </a:p>
        </p:txBody>
      </p:sp>
      <p:sp>
        <p:nvSpPr>
          <p:cNvPr id="17" name="Rectangle 16"/>
          <p:cNvSpPr/>
          <p:nvPr/>
        </p:nvSpPr>
        <p:spPr>
          <a:xfrm>
            <a:off x="6664037" y="1956129"/>
            <a:ext cx="4754828" cy="461665"/>
          </a:xfrm>
          <a:prstGeom prst="rect">
            <a:avLst/>
          </a:prstGeom>
        </p:spPr>
        <p:txBody>
          <a:bodyPr wrap="none">
            <a:spAutoFit/>
          </a:bodyPr>
          <a:lstStyle/>
          <a:p>
            <a:r>
              <a:rPr lang="en-US" sz="2400" smtClean="0">
                <a:solidFill>
                  <a:srgbClr val="222222"/>
                </a:solidFill>
                <a:latin typeface="Times New Roman" panose="02020603050405020304" pitchFamily="18" charset="0"/>
                <a:cs typeface="Times New Roman" panose="02020603050405020304" pitchFamily="18" charset="0"/>
              </a:rPr>
              <a:t>f</a:t>
            </a:r>
            <a:r>
              <a:rPr lang="vi-VN" sz="2400" smtClean="0">
                <a:solidFill>
                  <a:srgbClr val="222222"/>
                </a:solidFill>
                <a:latin typeface="Times New Roman" panose="02020603050405020304" pitchFamily="18" charset="0"/>
                <a:cs typeface="Times New Roman" panose="02020603050405020304" pitchFamily="18" charset="0"/>
              </a:rPr>
              <a:t>. </a:t>
            </a:r>
            <a:r>
              <a:rPr lang="vi-VN" sz="2400">
                <a:solidFill>
                  <a:srgbClr val="222222"/>
                </a:solidFill>
                <a:latin typeface="Times New Roman" panose="02020603050405020304" pitchFamily="18" charset="0"/>
                <a:cs typeface="Times New Roman" panose="02020603050405020304" pitchFamily="18" charset="0"/>
              </a:rPr>
              <a:t>Hai người chị xấu hổ bỏ đi biệt xứ.</a:t>
            </a:r>
            <a:endParaRPr lang="en-US" sz="24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7"/>
          <a:stretch>
            <a:fillRect/>
          </a:stretch>
        </p:blipFill>
        <p:spPr>
          <a:xfrm>
            <a:off x="7062787" y="2965653"/>
            <a:ext cx="4522407" cy="2859329"/>
          </a:xfrm>
          <a:prstGeom prst="rect">
            <a:avLst/>
          </a:prstGeom>
        </p:spPr>
      </p:pic>
    </p:spTree>
    <p:extLst>
      <p:ext uri="{BB962C8B-B14F-4D97-AF65-F5344CB8AC3E}">
        <p14:creationId xmlns:p14="http://schemas.microsoft.com/office/powerpoint/2010/main" val="3035507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P spid="10" grpId="0"/>
      <p:bldP spid="11" grpId="0"/>
      <p:bldP spid="13"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pic>
        <p:nvPicPr>
          <p:cNvPr id="4" name="Picture 3"/>
          <p:cNvPicPr>
            <a:picLocks noChangeAspect="1"/>
          </p:cNvPicPr>
          <p:nvPr/>
        </p:nvPicPr>
        <p:blipFill>
          <a:blip r:embed="rId7"/>
          <a:stretch>
            <a:fillRect/>
          </a:stretch>
        </p:blipFill>
        <p:spPr>
          <a:xfrm>
            <a:off x="241588" y="141425"/>
            <a:ext cx="2952750" cy="2006030"/>
          </a:xfrm>
          <a:prstGeom prst="rect">
            <a:avLst/>
          </a:prstGeom>
        </p:spPr>
      </p:pic>
      <p:pic>
        <p:nvPicPr>
          <p:cNvPr id="5" name="Picture 4"/>
          <p:cNvPicPr>
            <a:picLocks noChangeAspect="1"/>
          </p:cNvPicPr>
          <p:nvPr/>
        </p:nvPicPr>
        <p:blipFill>
          <a:blip r:embed="rId8"/>
          <a:stretch>
            <a:fillRect/>
          </a:stretch>
        </p:blipFill>
        <p:spPr>
          <a:xfrm>
            <a:off x="4045526" y="141425"/>
            <a:ext cx="2964873" cy="2006030"/>
          </a:xfrm>
          <a:prstGeom prst="rect">
            <a:avLst/>
          </a:prstGeom>
        </p:spPr>
      </p:pic>
      <p:pic>
        <p:nvPicPr>
          <p:cNvPr id="6" name="Picture 5"/>
          <p:cNvPicPr>
            <a:picLocks noChangeAspect="1"/>
          </p:cNvPicPr>
          <p:nvPr/>
        </p:nvPicPr>
        <p:blipFill>
          <a:blip r:embed="rId9"/>
          <a:stretch>
            <a:fillRect/>
          </a:stretch>
        </p:blipFill>
        <p:spPr>
          <a:xfrm>
            <a:off x="8058581" y="141425"/>
            <a:ext cx="3039342" cy="2040388"/>
          </a:xfrm>
          <a:prstGeom prst="rect">
            <a:avLst/>
          </a:prstGeom>
        </p:spPr>
      </p:pic>
      <p:pic>
        <p:nvPicPr>
          <p:cNvPr id="8" name="Picture 7"/>
          <p:cNvPicPr>
            <a:picLocks noChangeAspect="1"/>
          </p:cNvPicPr>
          <p:nvPr/>
        </p:nvPicPr>
        <p:blipFill>
          <a:blip r:embed="rId10"/>
          <a:stretch>
            <a:fillRect/>
          </a:stretch>
        </p:blipFill>
        <p:spPr>
          <a:xfrm>
            <a:off x="4045526" y="3367919"/>
            <a:ext cx="2964873" cy="2270879"/>
          </a:xfrm>
          <a:prstGeom prst="rect">
            <a:avLst/>
          </a:prstGeom>
        </p:spPr>
      </p:pic>
      <p:pic>
        <p:nvPicPr>
          <p:cNvPr id="9" name="Picture 8"/>
          <p:cNvPicPr>
            <a:picLocks noChangeAspect="1"/>
          </p:cNvPicPr>
          <p:nvPr/>
        </p:nvPicPr>
        <p:blipFill>
          <a:blip r:embed="rId11"/>
          <a:stretch>
            <a:fillRect/>
          </a:stretch>
        </p:blipFill>
        <p:spPr>
          <a:xfrm>
            <a:off x="284450" y="3349320"/>
            <a:ext cx="2909888" cy="2289478"/>
          </a:xfrm>
          <a:prstGeom prst="rect">
            <a:avLst/>
          </a:prstGeom>
        </p:spPr>
      </p:pic>
      <p:pic>
        <p:nvPicPr>
          <p:cNvPr id="10" name="Picture 9"/>
          <p:cNvPicPr>
            <a:picLocks noChangeAspect="1"/>
          </p:cNvPicPr>
          <p:nvPr/>
        </p:nvPicPr>
        <p:blipFill>
          <a:blip r:embed="rId12"/>
          <a:stretch>
            <a:fillRect/>
          </a:stretch>
        </p:blipFill>
        <p:spPr>
          <a:xfrm>
            <a:off x="8057368" y="3349320"/>
            <a:ext cx="3087662" cy="2289478"/>
          </a:xfrm>
          <a:prstGeom prst="rect">
            <a:avLst/>
          </a:prstGeom>
        </p:spPr>
      </p:pic>
      <p:sp>
        <p:nvSpPr>
          <p:cNvPr id="17" name="Rectangle 16"/>
          <p:cNvSpPr/>
          <p:nvPr/>
        </p:nvSpPr>
        <p:spPr>
          <a:xfrm>
            <a:off x="3690524" y="2315481"/>
            <a:ext cx="3962814"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algn="ctr"/>
            <a:r>
              <a:rPr lang="en-US" sz="3200" smtClean="0">
                <a:latin typeface="Times New Roman" panose="02020603050405020304" pitchFamily="18" charset="0"/>
                <a:cs typeface="Times New Roman" panose="02020603050405020304" pitchFamily="18" charset="0"/>
              </a:rPr>
              <a:t>SỰ VIỆC CHÍNH</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71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Các yếu tố kì ảo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5" y="225449"/>
            <a:ext cx="7216774" cy="9154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ra đời của Sọ Dừa</a:t>
            </a:r>
            <a:endParaRPr kumimoji="0" lang="vi-VN" sz="32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13" name="Rounded Rectangle 12"/>
          <p:cNvSpPr/>
          <p:nvPr/>
        </p:nvSpPr>
        <p:spPr>
          <a:xfrm>
            <a:off x="3837708" y="1779932"/>
            <a:ext cx="7162801"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i="1" kern="100">
                <a:solidFill>
                  <a:srgbClr val="000000"/>
                </a:solidFill>
                <a:latin typeface="Times New Roman" panose="02020603050405020304" pitchFamily="18" charset="0"/>
                <a:ea typeface="SimSun" panose="02010600030101010101" pitchFamily="2" charset="-122"/>
              </a:rPr>
              <a:t>Chàng đi chăn bò cho phú ông, không có chân tay nhưng chăn bò rất giỏi.</a:t>
            </a: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1" name="Straight Arrow Connector 10"/>
          <p:cNvCxnSpPr/>
          <p:nvPr/>
        </p:nvCxnSpPr>
        <p:spPr>
          <a:xfrm flipV="1">
            <a:off x="3006436" y="1140939"/>
            <a:ext cx="831272" cy="127798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2" cy="5770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006436" y="2492675"/>
            <a:ext cx="955962" cy="1211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962398" y="3232215"/>
            <a:ext cx="7162802" cy="1753319"/>
          </a:xfrm>
          <a:prstGeom prst="roundRect">
            <a:avLst/>
          </a:prstGeom>
          <a:solidFill>
            <a:srgbClr val="74AC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smtClean="0">
                <a:solidFill>
                  <a:srgbClr val="000000"/>
                </a:solidFill>
                <a:latin typeface="Times New Roman" panose="02020603050405020304" pitchFamily="18" charset="0"/>
                <a:ea typeface="SimSun" panose="02010600030101010101" pitchFamily="2" charset="-122"/>
              </a:rPr>
              <a:t>Sọ </a:t>
            </a:r>
            <a:r>
              <a:rPr lang="vi-VN" sz="3200" i="1" kern="100">
                <a:solidFill>
                  <a:srgbClr val="000000"/>
                </a:solidFill>
                <a:latin typeface="Times New Roman" panose="02020603050405020304" pitchFamily="18" charset="0"/>
                <a:ea typeface="SimSun" panose="02010600030101010101" pitchFamily="2" charset="-122"/>
              </a:rPr>
              <a:t>Dừa biến thành chàng trai khôi ngô, thổi sáo chăn bò, có tiếng động chàng trai biến mất, chỉ còn lại Sọ Dừa nằm lăn lóc ở đấy.</a:t>
            </a:r>
          </a:p>
          <a:p>
            <a:pPr lvl="0" algn="ctr"/>
            <a:endParaRPr lang="vi-VN" sz="3200" i="1" kern="100">
              <a:solidFill>
                <a:srgbClr val="000000"/>
              </a:solidFill>
              <a:latin typeface="Times New Roman" panose="02020603050405020304" pitchFamily="18" charset="0"/>
              <a:ea typeface="SimSun" panose="02010600030101010101" pitchFamily="2" charset="-122"/>
            </a:endParaRPr>
          </a:p>
        </p:txBody>
      </p:sp>
      <p:cxnSp>
        <p:nvCxnSpPr>
          <p:cNvPr id="19" name="Straight Arrow Connector 18"/>
          <p:cNvCxnSpPr/>
          <p:nvPr/>
        </p:nvCxnSpPr>
        <p:spPr>
          <a:xfrm>
            <a:off x="3006436" y="2622979"/>
            <a:ext cx="913861" cy="307417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962396" y="5082319"/>
            <a:ext cx="7356767" cy="1716597"/>
          </a:xfrm>
          <a:prstGeom prst="roundRect">
            <a:avLst/>
          </a:prstGeom>
          <a:solidFill>
            <a:srgbClr val="D8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i="1" kern="100" smtClean="0">
              <a:solidFill>
                <a:srgbClr val="000000"/>
              </a:solidFill>
              <a:latin typeface="Times New Roman" panose="02020603050405020304" pitchFamily="18" charset="0"/>
              <a:ea typeface="SimSun" panose="02010600030101010101" pitchFamily="2" charset="-122"/>
            </a:endParaRPr>
          </a:p>
          <a:p>
            <a:pPr lvl="0" algn="ctr"/>
            <a:r>
              <a:rPr lang="vi-VN" sz="3200" i="1" kern="100">
                <a:solidFill>
                  <a:srgbClr val="000000"/>
                </a:solidFill>
                <a:latin typeface="Times New Roman" panose="02020603050405020304" pitchFamily="18" charset="0"/>
                <a:ea typeface="SimSun" panose="02010600030101010101" pitchFamily="2" charset="-122"/>
              </a:rPr>
              <a:t>Vợ Sọ Dừa bị hai cô chị hại đẩy xuống biển, cô lấy dao đâm chết cá và mổ bụng chui ra.</a:t>
            </a:r>
          </a:p>
        </p:txBody>
      </p:sp>
    </p:spTree>
    <p:extLst>
      <p:ext uri="{BB962C8B-B14F-4D97-AF65-F5344CB8AC3E}">
        <p14:creationId xmlns:p14="http://schemas.microsoft.com/office/powerpoint/2010/main" val="4015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LUYỆN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TẬP</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55508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288982" cy="7024255"/>
          </a:xfrm>
          <a:prstGeom prst="rect">
            <a:avLst/>
          </a:prstGeom>
        </p:spPr>
      </p:pic>
      <p:sp>
        <p:nvSpPr>
          <p:cNvPr id="3" name="TextBox 2"/>
          <p:cNvSpPr txBox="1"/>
          <p:nvPr/>
        </p:nvSpPr>
        <p:spPr>
          <a:xfrm>
            <a:off x="2923309" y="1440872"/>
            <a:ext cx="5657318" cy="132343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8000" b="1" smtClean="0">
                <a:ln/>
                <a:solidFill>
                  <a:schemeClr val="accent4"/>
                </a:solidFill>
                <a:latin typeface="Times New Roman" panose="02020603050405020304" pitchFamily="18" charset="0"/>
                <a:cs typeface="Times New Roman" panose="02020603050405020304" pitchFamily="18" charset="0"/>
              </a:rPr>
              <a:t>TRÒ CHƠI </a:t>
            </a:r>
            <a:endParaRPr lang="en-US" sz="8000" b="1">
              <a:ln/>
              <a:solidFill>
                <a:schemeClr val="accent4"/>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00583" y="2742559"/>
            <a:ext cx="9462654" cy="255454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8000" b="1" smtClean="0">
                <a:ln/>
                <a:solidFill>
                  <a:schemeClr val="accent4"/>
                </a:solidFill>
                <a:latin typeface="Times New Roman" panose="02020603050405020304" pitchFamily="18" charset="0"/>
                <a:cs typeface="Times New Roman" panose="02020603050405020304" pitchFamily="18" charset="0"/>
              </a:rPr>
              <a:t>KHÁM PHÁ THẾ GIỚI CỔ TÍCH</a:t>
            </a:r>
            <a:endParaRPr lang="en-US" sz="8000" b="1">
              <a:ln/>
              <a:solidFill>
                <a:schemeClr val="accent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8698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34" presetClass="emph" presetSubtype="0" fill="hold" grpId="0" nodeType="withEffect">
                                  <p:stCondLst>
                                    <p:cond delay="0"/>
                                  </p:stCondLst>
                                  <p:iterate type="lt">
                                    <p:tmPct val="10000"/>
                                  </p:iterate>
                                  <p:childTnLst>
                                    <p:animMotion origin="layout" path="M 1.66667E-6 -1.11111E-6 L 1.66667E-6 -0.07222 " pathEditMode="relative" rAng="0" ptsTypes="AA">
                                      <p:cBhvr>
                                        <p:cTn id="12" dur="250" accel="50000" decel="50000" autoRev="1" fill="hold">
                                          <p:stCondLst>
                                            <p:cond delay="0"/>
                                          </p:stCondLst>
                                        </p:cTn>
                                        <p:tgtEl>
                                          <p:spTgt spid="4"/>
                                        </p:tgtEl>
                                        <p:attrNameLst>
                                          <p:attrName>ppt_x</p:attrName>
                                          <p:attrName>ppt_y</p:attrName>
                                        </p:attrNameLst>
                                      </p:cBhvr>
                                      <p:rCtr x="0" y="-3611"/>
                                    </p:animMotion>
                                    <p:animRot by="1500000">
                                      <p:cBhvr>
                                        <p:cTn id="13" dur="125" fill="hold">
                                          <p:stCondLst>
                                            <p:cond delay="0"/>
                                          </p:stCondLst>
                                        </p:cTn>
                                        <p:tgtEl>
                                          <p:spTgt spid="4"/>
                                        </p:tgtEl>
                                        <p:attrNameLst>
                                          <p:attrName>r</p:attrName>
                                        </p:attrNameLst>
                                      </p:cBhvr>
                                    </p:animRot>
                                    <p:animRot by="-1500000">
                                      <p:cBhvr>
                                        <p:cTn id="14" dur="125" fill="hold">
                                          <p:stCondLst>
                                            <p:cond delay="125"/>
                                          </p:stCondLst>
                                        </p:cTn>
                                        <p:tgtEl>
                                          <p:spTgt spid="4"/>
                                        </p:tgtEl>
                                        <p:attrNameLst>
                                          <p:attrName>r</p:attrName>
                                        </p:attrNameLst>
                                      </p:cBhvr>
                                    </p:animRot>
                                    <p:animRot by="-1500000">
                                      <p:cBhvr>
                                        <p:cTn id="15" dur="125" fill="hold">
                                          <p:stCondLst>
                                            <p:cond delay="250"/>
                                          </p:stCondLst>
                                        </p:cTn>
                                        <p:tgtEl>
                                          <p:spTgt spid="4"/>
                                        </p:tgtEl>
                                        <p:attrNameLst>
                                          <p:attrName>r</p:attrName>
                                        </p:attrNameLst>
                                      </p:cBhvr>
                                    </p:animRot>
                                    <p:animRot by="1500000">
                                      <p:cBhvr>
                                        <p:cTn id="16" dur="125" fill="hold">
                                          <p:stCondLst>
                                            <p:cond delay="375"/>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grpId="1"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3"/>
                                        </p:tgtEl>
                                        <p:attrNameLst>
                                          <p:attrName>ppt_x</p:attrName>
                                          <p:attrName>ppt_y</p:attrName>
                                        </p:attrNameLst>
                                      </p:cBhvr>
                                    </p:animMotion>
                                    <p:animRot by="1500000">
                                      <p:cBhvr>
                                        <p:cTn id="21" dur="125" fill="hold">
                                          <p:stCondLst>
                                            <p:cond delay="0"/>
                                          </p:stCondLst>
                                        </p:cTn>
                                        <p:tgtEl>
                                          <p:spTgt spid="3"/>
                                        </p:tgtEl>
                                        <p:attrNameLst>
                                          <p:attrName>r</p:attrName>
                                        </p:attrNameLst>
                                      </p:cBhvr>
                                    </p:animRot>
                                    <p:animRot by="-1500000">
                                      <p:cBhvr>
                                        <p:cTn id="22" dur="125" fill="hold">
                                          <p:stCondLst>
                                            <p:cond delay="125"/>
                                          </p:stCondLst>
                                        </p:cTn>
                                        <p:tgtEl>
                                          <p:spTgt spid="3"/>
                                        </p:tgtEl>
                                        <p:attrNameLst>
                                          <p:attrName>r</p:attrName>
                                        </p:attrNameLst>
                                      </p:cBhvr>
                                    </p:animRot>
                                    <p:animRot by="-1500000">
                                      <p:cBhvr>
                                        <p:cTn id="23" dur="125" fill="hold">
                                          <p:stCondLst>
                                            <p:cond delay="250"/>
                                          </p:stCondLst>
                                        </p:cTn>
                                        <p:tgtEl>
                                          <p:spTgt spid="3"/>
                                        </p:tgtEl>
                                        <p:attrNameLst>
                                          <p:attrName>r</p:attrName>
                                        </p:attrNameLst>
                                      </p:cBhvr>
                                    </p:animRot>
                                    <p:animRot by="1500000">
                                      <p:cBhvr>
                                        <p:cTn id="24" dur="125" fill="hold">
                                          <p:stCondLst>
                                            <p:cond delay="375"/>
                                          </p:stCondLst>
                                        </p:cTn>
                                        <p:tgtEl>
                                          <p:spTgt spid="3"/>
                                        </p:tgtEl>
                                        <p:attrNameLst>
                                          <p:attrName>r</p:attrName>
                                        </p:attrNameLst>
                                      </p:cBhvr>
                                    </p:animRot>
                                  </p:childTnLst>
                                </p:cTn>
                              </p:par>
                              <p:par>
                                <p:cTn id="25" presetID="34" presetClass="emph" presetSubtype="0" fill="hold" grpId="1" nodeType="withEffect">
                                  <p:stCondLst>
                                    <p:cond delay="0"/>
                                  </p:stCondLst>
                                  <p:iterate type="lt">
                                    <p:tmPct val="10000"/>
                                  </p:iterate>
                                  <p:childTnLst>
                                    <p:animMotion origin="layout" path="M 1.66667E-6 -1.11111E-6 L 1.66667E-6 -0.07222 " pathEditMode="relative" rAng="0" ptsTypes="AA">
                                      <p:cBhvr>
                                        <p:cTn id="26" dur="250" accel="50000" decel="50000" autoRev="1" fill="hold">
                                          <p:stCondLst>
                                            <p:cond delay="0"/>
                                          </p:stCondLst>
                                        </p:cTn>
                                        <p:tgtEl>
                                          <p:spTgt spid="4"/>
                                        </p:tgtEl>
                                        <p:attrNameLst>
                                          <p:attrName>ppt_x</p:attrName>
                                          <p:attrName>ppt_y</p:attrName>
                                        </p:attrNameLst>
                                      </p:cBhvr>
                                      <p:rCtr x="0" y="-3611"/>
                                    </p:animMotion>
                                    <p:animRot by="1500000">
                                      <p:cBhvr>
                                        <p:cTn id="27" dur="125" fill="hold">
                                          <p:stCondLst>
                                            <p:cond delay="0"/>
                                          </p:stCondLst>
                                        </p:cTn>
                                        <p:tgtEl>
                                          <p:spTgt spid="4"/>
                                        </p:tgtEl>
                                        <p:attrNameLst>
                                          <p:attrName>r</p:attrName>
                                        </p:attrNameLst>
                                      </p:cBhvr>
                                    </p:animRot>
                                    <p:animRot by="-1500000">
                                      <p:cBhvr>
                                        <p:cTn id="28" dur="125" fill="hold">
                                          <p:stCondLst>
                                            <p:cond delay="125"/>
                                          </p:stCondLst>
                                        </p:cTn>
                                        <p:tgtEl>
                                          <p:spTgt spid="4"/>
                                        </p:tgtEl>
                                        <p:attrNameLst>
                                          <p:attrName>r</p:attrName>
                                        </p:attrNameLst>
                                      </p:cBhvr>
                                    </p:animRot>
                                    <p:animRot by="-1500000">
                                      <p:cBhvr>
                                        <p:cTn id="29" dur="125" fill="hold">
                                          <p:stCondLst>
                                            <p:cond delay="250"/>
                                          </p:stCondLst>
                                        </p:cTn>
                                        <p:tgtEl>
                                          <p:spTgt spid="4"/>
                                        </p:tgtEl>
                                        <p:attrNameLst>
                                          <p:attrName>r</p:attrName>
                                        </p:attrNameLst>
                                      </p:cBhvr>
                                    </p:animRot>
                                    <p:animRot by="1500000">
                                      <p:cBhvr>
                                        <p:cTn id="30" dur="125" fill="hold">
                                          <p:stCondLst>
                                            <p:cond delay="375"/>
                                          </p:stCondLst>
                                        </p:cTn>
                                        <p:tgtEl>
                                          <p:spTgt spid="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2"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3"/>
                                        </p:tgtEl>
                                        <p:attrNameLst>
                                          <p:attrName>ppt_x</p:attrName>
                                          <p:attrName>ppt_y</p:attrName>
                                        </p:attrNameLst>
                                      </p:cBhvr>
                                    </p:animMotion>
                                    <p:animRot by="1500000">
                                      <p:cBhvr>
                                        <p:cTn id="35" dur="125" fill="hold">
                                          <p:stCondLst>
                                            <p:cond delay="0"/>
                                          </p:stCondLst>
                                        </p:cTn>
                                        <p:tgtEl>
                                          <p:spTgt spid="3"/>
                                        </p:tgtEl>
                                        <p:attrNameLst>
                                          <p:attrName>r</p:attrName>
                                        </p:attrNameLst>
                                      </p:cBhvr>
                                    </p:animRot>
                                    <p:animRot by="-1500000">
                                      <p:cBhvr>
                                        <p:cTn id="36" dur="125" fill="hold">
                                          <p:stCondLst>
                                            <p:cond delay="125"/>
                                          </p:stCondLst>
                                        </p:cTn>
                                        <p:tgtEl>
                                          <p:spTgt spid="3"/>
                                        </p:tgtEl>
                                        <p:attrNameLst>
                                          <p:attrName>r</p:attrName>
                                        </p:attrNameLst>
                                      </p:cBhvr>
                                    </p:animRot>
                                    <p:animRot by="-1500000">
                                      <p:cBhvr>
                                        <p:cTn id="37" dur="125" fill="hold">
                                          <p:stCondLst>
                                            <p:cond delay="250"/>
                                          </p:stCondLst>
                                        </p:cTn>
                                        <p:tgtEl>
                                          <p:spTgt spid="3"/>
                                        </p:tgtEl>
                                        <p:attrNameLst>
                                          <p:attrName>r</p:attrName>
                                        </p:attrNameLst>
                                      </p:cBhvr>
                                    </p:animRot>
                                    <p:animRot by="1500000">
                                      <p:cBhvr>
                                        <p:cTn id="38" dur="125" fill="hold">
                                          <p:stCondLst>
                                            <p:cond delay="375"/>
                                          </p:stCondLst>
                                        </p:cTn>
                                        <p:tgtEl>
                                          <p:spTgt spid="3"/>
                                        </p:tgtEl>
                                        <p:attrNameLst>
                                          <p:attrName>r</p:attrName>
                                        </p:attrNameLst>
                                      </p:cBhvr>
                                    </p:animRot>
                                  </p:childTnLst>
                                </p:cTn>
                              </p:par>
                              <p:par>
                                <p:cTn id="39" presetID="34" presetClass="emph" presetSubtype="0" fill="hold" grpId="2" nodeType="withEffect">
                                  <p:stCondLst>
                                    <p:cond delay="0"/>
                                  </p:stCondLst>
                                  <p:iterate type="lt">
                                    <p:tmPct val="10000"/>
                                  </p:iterate>
                                  <p:childTnLst>
                                    <p:animMotion origin="layout" path="M 1.66667E-6 -1.11111E-6 L 1.66667E-6 -0.07222 " pathEditMode="relative" rAng="0" ptsTypes="AA">
                                      <p:cBhvr>
                                        <p:cTn id="40" dur="250" accel="50000" decel="50000" autoRev="1" fill="hold">
                                          <p:stCondLst>
                                            <p:cond delay="0"/>
                                          </p:stCondLst>
                                        </p:cTn>
                                        <p:tgtEl>
                                          <p:spTgt spid="4"/>
                                        </p:tgtEl>
                                        <p:attrNameLst>
                                          <p:attrName>ppt_x</p:attrName>
                                          <p:attrName>ppt_y</p:attrName>
                                        </p:attrNameLst>
                                      </p:cBhvr>
                                      <p:rCtr x="0" y="-3611"/>
                                    </p:animMotion>
                                    <p:animRot by="1500000">
                                      <p:cBhvr>
                                        <p:cTn id="41" dur="125" fill="hold">
                                          <p:stCondLst>
                                            <p:cond delay="0"/>
                                          </p:stCondLst>
                                        </p:cTn>
                                        <p:tgtEl>
                                          <p:spTgt spid="4"/>
                                        </p:tgtEl>
                                        <p:attrNameLst>
                                          <p:attrName>r</p:attrName>
                                        </p:attrNameLst>
                                      </p:cBhvr>
                                    </p:animRot>
                                    <p:animRot by="-1500000">
                                      <p:cBhvr>
                                        <p:cTn id="42" dur="125" fill="hold">
                                          <p:stCondLst>
                                            <p:cond delay="125"/>
                                          </p:stCondLst>
                                        </p:cTn>
                                        <p:tgtEl>
                                          <p:spTgt spid="4"/>
                                        </p:tgtEl>
                                        <p:attrNameLst>
                                          <p:attrName>r</p:attrName>
                                        </p:attrNameLst>
                                      </p:cBhvr>
                                    </p:animRot>
                                    <p:animRot by="-1500000">
                                      <p:cBhvr>
                                        <p:cTn id="43" dur="125" fill="hold">
                                          <p:stCondLst>
                                            <p:cond delay="250"/>
                                          </p:stCondLst>
                                        </p:cTn>
                                        <p:tgtEl>
                                          <p:spTgt spid="4"/>
                                        </p:tgtEl>
                                        <p:attrNameLst>
                                          <p:attrName>r</p:attrName>
                                        </p:attrNameLst>
                                      </p:cBhvr>
                                    </p:animRot>
                                    <p:animRot by="1500000">
                                      <p:cBhvr>
                                        <p:cTn id="44" dur="125" fill="hold">
                                          <p:stCondLst>
                                            <p:cond delay="375"/>
                                          </p:stCondLst>
                                        </p:cTn>
                                        <p:tgtEl>
                                          <p:spTgt spid="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34" presetClass="emph" presetSubtype="0" fill="hold" grpId="3" nodeType="click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3"/>
                                        </p:tgtEl>
                                        <p:attrNameLst>
                                          <p:attrName>ppt_x</p:attrName>
                                          <p:attrName>ppt_y</p:attrName>
                                        </p:attrNameLst>
                                      </p:cBhvr>
                                    </p:animMotion>
                                    <p:animRot by="1500000">
                                      <p:cBhvr>
                                        <p:cTn id="49" dur="125" fill="hold">
                                          <p:stCondLst>
                                            <p:cond delay="0"/>
                                          </p:stCondLst>
                                        </p:cTn>
                                        <p:tgtEl>
                                          <p:spTgt spid="3"/>
                                        </p:tgtEl>
                                        <p:attrNameLst>
                                          <p:attrName>r</p:attrName>
                                        </p:attrNameLst>
                                      </p:cBhvr>
                                    </p:animRot>
                                    <p:animRot by="-1500000">
                                      <p:cBhvr>
                                        <p:cTn id="50" dur="125" fill="hold">
                                          <p:stCondLst>
                                            <p:cond delay="125"/>
                                          </p:stCondLst>
                                        </p:cTn>
                                        <p:tgtEl>
                                          <p:spTgt spid="3"/>
                                        </p:tgtEl>
                                        <p:attrNameLst>
                                          <p:attrName>r</p:attrName>
                                        </p:attrNameLst>
                                      </p:cBhvr>
                                    </p:animRot>
                                    <p:animRot by="-1500000">
                                      <p:cBhvr>
                                        <p:cTn id="51" dur="125" fill="hold">
                                          <p:stCondLst>
                                            <p:cond delay="250"/>
                                          </p:stCondLst>
                                        </p:cTn>
                                        <p:tgtEl>
                                          <p:spTgt spid="3"/>
                                        </p:tgtEl>
                                        <p:attrNameLst>
                                          <p:attrName>r</p:attrName>
                                        </p:attrNameLst>
                                      </p:cBhvr>
                                    </p:animRot>
                                    <p:animRot by="1500000">
                                      <p:cBhvr>
                                        <p:cTn id="52" dur="125" fill="hold">
                                          <p:stCondLst>
                                            <p:cond delay="375"/>
                                          </p:stCondLst>
                                        </p:cTn>
                                        <p:tgtEl>
                                          <p:spTgt spid="3"/>
                                        </p:tgtEl>
                                        <p:attrNameLst>
                                          <p:attrName>r</p:attrName>
                                        </p:attrNameLst>
                                      </p:cBhvr>
                                    </p:animRot>
                                  </p:childTnLst>
                                </p:cTn>
                              </p:par>
                              <p:par>
                                <p:cTn id="53" presetID="34" presetClass="emph" presetSubtype="0" fill="hold" grpId="3" nodeType="withEffect">
                                  <p:stCondLst>
                                    <p:cond delay="0"/>
                                  </p:stCondLst>
                                  <p:iterate type="lt">
                                    <p:tmPct val="10000"/>
                                  </p:iterate>
                                  <p:childTnLst>
                                    <p:animMotion origin="layout" path="M 1.66667E-6 -1.11111E-6 L 1.66667E-6 -0.07222 " pathEditMode="relative" rAng="0" ptsTypes="AA">
                                      <p:cBhvr>
                                        <p:cTn id="54" dur="250" accel="50000" decel="50000" autoRev="1" fill="hold">
                                          <p:stCondLst>
                                            <p:cond delay="0"/>
                                          </p:stCondLst>
                                        </p:cTn>
                                        <p:tgtEl>
                                          <p:spTgt spid="4"/>
                                        </p:tgtEl>
                                        <p:attrNameLst>
                                          <p:attrName>ppt_x</p:attrName>
                                          <p:attrName>ppt_y</p:attrName>
                                        </p:attrNameLst>
                                      </p:cBhvr>
                                      <p:rCtr x="0" y="-3611"/>
                                    </p:animMotion>
                                    <p:animRot by="1500000">
                                      <p:cBhvr>
                                        <p:cTn id="55" dur="125" fill="hold">
                                          <p:stCondLst>
                                            <p:cond delay="0"/>
                                          </p:stCondLst>
                                        </p:cTn>
                                        <p:tgtEl>
                                          <p:spTgt spid="4"/>
                                        </p:tgtEl>
                                        <p:attrNameLst>
                                          <p:attrName>r</p:attrName>
                                        </p:attrNameLst>
                                      </p:cBhvr>
                                    </p:animRot>
                                    <p:animRot by="-1500000">
                                      <p:cBhvr>
                                        <p:cTn id="56" dur="125" fill="hold">
                                          <p:stCondLst>
                                            <p:cond delay="125"/>
                                          </p:stCondLst>
                                        </p:cTn>
                                        <p:tgtEl>
                                          <p:spTgt spid="4"/>
                                        </p:tgtEl>
                                        <p:attrNameLst>
                                          <p:attrName>r</p:attrName>
                                        </p:attrNameLst>
                                      </p:cBhvr>
                                    </p:animRot>
                                    <p:animRot by="-1500000">
                                      <p:cBhvr>
                                        <p:cTn id="57" dur="125" fill="hold">
                                          <p:stCondLst>
                                            <p:cond delay="250"/>
                                          </p:stCondLst>
                                        </p:cTn>
                                        <p:tgtEl>
                                          <p:spTgt spid="4"/>
                                        </p:tgtEl>
                                        <p:attrNameLst>
                                          <p:attrName>r</p:attrName>
                                        </p:attrNameLst>
                                      </p:cBhvr>
                                    </p:animRot>
                                    <p:animRot by="1500000">
                                      <p:cBhvr>
                                        <p:cTn id="5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4" grpId="0"/>
      <p:bldP spid="4" grpId="1"/>
      <p:bldP spid="4" grpId="2"/>
      <p:bldP spid="4" grpId="3"/>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1.</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Truyện </a:t>
            </a:r>
            <a:r>
              <a:rPr lang="vi-VN" sz="4000">
                <a:latin typeface="Times New Roman" panose="02020603050405020304" pitchFamily="18" charset="0"/>
                <a:cs typeface="Times New Roman" panose="02020603050405020304" pitchFamily="18" charset="0"/>
              </a:rPr>
              <a:t>cổ tích thường có yếu tố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Hư cấu</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7321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2. Truyện cổ tích phản ánh ………. của các cá nhân. </a:t>
            </a:r>
          </a:p>
        </p:txBody>
      </p:sp>
      <p:sp>
        <p:nvSpPr>
          <p:cNvPr id="3" name="Rounded Rectangle 2"/>
          <p:cNvSpPr/>
          <p:nvPr/>
        </p:nvSpPr>
        <p:spPr>
          <a:xfrm>
            <a:off x="4625686" y="4572433"/>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Số phận</a:t>
            </a:r>
          </a:p>
        </p:txBody>
      </p:sp>
    </p:spTree>
    <p:extLst>
      <p:ext uri="{BB962C8B-B14F-4D97-AF65-F5344CB8AC3E}">
        <p14:creationId xmlns:p14="http://schemas.microsoft.com/office/powerpoint/2010/main" val="22723121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3.</a:t>
            </a:r>
            <a:r>
              <a:rPr lang="vi-VN" sz="4000">
                <a:latin typeface="Times New Roman" panose="02020603050405020304" pitchFamily="18" charset="0"/>
                <a:cs typeface="Times New Roman" panose="02020603050405020304" pitchFamily="18" charset="0"/>
              </a:rPr>
              <a:t> Nhân vật trong truyện cổ tích thường được chia thành mấy tuyến nhân vật?</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2 tuyến</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501072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Câu 4.</a:t>
            </a:r>
            <a:r>
              <a:rPr lang="vi-VN" sz="4000">
                <a:latin typeface="Times New Roman" panose="02020603050405020304" pitchFamily="18" charset="0"/>
                <a:cs typeface="Times New Roman" panose="02020603050405020304" pitchFamily="18" charset="0"/>
              </a:rPr>
              <a:t> Các chi tiết, sự việc thường có tính kì ảo và…</a:t>
            </a:r>
            <a:endParaRPr lang="en-US" sz="4000">
              <a:latin typeface="Times New Roman" panose="02020603050405020304" pitchFamily="18" charset="0"/>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Hoang đường</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14798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5.</a:t>
            </a:r>
            <a:r>
              <a:rPr lang="vi-VN" sz="4000">
                <a:solidFill>
                  <a:prstClr val="white"/>
                </a:solidFill>
                <a:latin typeface="Times New Roman" panose="02020603050405020304" pitchFamily="18" charset="0"/>
                <a:cs typeface="Times New Roman" panose="02020603050405020304" pitchFamily="18" charset="0"/>
              </a:rPr>
              <a:t> Truyện được kể theo trật tự thời gian…………..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Tuyến</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tính</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889958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1026" name="Picture 21" descr="ANd9GcRezjU36Inqs4b-c_5Jg96YFkaOVh4Ut-j1l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311" y="1101707"/>
            <a:ext cx="8963525" cy="47516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TextBox 1"/>
          <p:cNvSpPr txBox="1"/>
          <p:nvPr/>
        </p:nvSpPr>
        <p:spPr>
          <a:xfrm>
            <a:off x="4586542" y="5853363"/>
            <a:ext cx="283443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Tấm Cám</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21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6. Mở đầu lời kể trong truyện cổ tích là cụm từ nào? </a:t>
            </a: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a:latin typeface="Times New Roman" panose="02020603050405020304" pitchFamily="18" charset="0"/>
                <a:cs typeface="Times New Roman" panose="02020603050405020304" pitchFamily="18" charset="0"/>
              </a:rPr>
              <a:t>Ngày xửa ngày xưa</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134944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7.</a:t>
            </a:r>
            <a:r>
              <a:rPr lang="vi-VN" sz="4000">
                <a:solidFill>
                  <a:prstClr val="white"/>
                </a:solidFill>
                <a:latin typeface="Times New Roman" panose="02020603050405020304" pitchFamily="18" charset="0"/>
                <a:cs typeface="Times New Roman" panose="02020603050405020304" pitchFamily="18" charset="0"/>
              </a:rPr>
              <a:t> Tùy thuộc vào điều gì mà người kể chuyện có thể thay chi tiết trong lời kể?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Bối</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cảnh</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918065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latin typeface="Times New Roman" panose="02020603050405020304" pitchFamily="18" charset="0"/>
                <a:cs typeface="Times New Roman" panose="02020603050405020304" pitchFamily="18" charset="0"/>
              </a:rPr>
              <a:t>Câu 8. Kể tên 3 truyện cổ tích mà em biết?</a:t>
            </a:r>
          </a:p>
        </p:txBody>
      </p:sp>
      <p:sp>
        <p:nvSpPr>
          <p:cNvPr id="3" name="Rounded Rectangle 2"/>
          <p:cNvSpPr/>
          <p:nvPr/>
        </p:nvSpPr>
        <p:spPr>
          <a:xfrm>
            <a:off x="4057650" y="4225636"/>
            <a:ext cx="4698423" cy="127505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Cây tre tram đốt, Tấm Cám, Sọ Dừa</a:t>
            </a:r>
          </a:p>
        </p:txBody>
      </p:sp>
    </p:spTree>
    <p:extLst>
      <p:ext uri="{BB962C8B-B14F-4D97-AF65-F5344CB8AC3E}">
        <p14:creationId xmlns:p14="http://schemas.microsoft.com/office/powerpoint/2010/main" val="9844535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4000">
                <a:solidFill>
                  <a:prstClr val="white"/>
                </a:solidFill>
                <a:latin typeface="Times New Roman" panose="02020603050405020304" pitchFamily="18" charset="0"/>
                <a:cs typeface="Times New Roman" panose="02020603050405020304" pitchFamily="18" charset="0"/>
              </a:rPr>
              <a:t>Câu 9. Truyện “Thánh Gióng” có phải là truyện cổ tích không?</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49" y="4586288"/>
            <a:ext cx="5363441"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Không</a:t>
            </a:r>
            <a:r>
              <a:rPr kumimoji="0" lang="en-US" sz="3600" b="1" i="0" u="none" strike="noStrike" kern="1200" cap="none" spc="0" normalizeH="0" noProof="0" smtClean="0">
                <a:ln>
                  <a:noFill/>
                </a:ln>
                <a:solidFill>
                  <a:schemeClr val="bg1"/>
                </a:solidFill>
                <a:effectLst/>
                <a:uLnTx/>
                <a:uFillTx/>
                <a:latin typeface="Times New Roman" panose="02020603050405020304" pitchFamily="18" charset="0"/>
                <a:ea typeface="+mn-ea"/>
                <a:cs typeface="Times New Roman" panose="02020603050405020304" pitchFamily="18" charset="0"/>
              </a:rPr>
              <a:t> (truyền thuyết)</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178255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585911" y="257175"/>
            <a:ext cx="9201151" cy="2071687"/>
          </a:xfrm>
          <a:prstGeom prst="round2Diag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Câu 10. Kết</a:t>
            </a:r>
            <a:r>
              <a:rPr kumimoji="0" lang="en-US" sz="4000" b="0"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thúc truyện cổ tích thường </a:t>
            </a:r>
            <a:endPar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ounded Rectangle 2"/>
          <p:cNvSpPr/>
          <p:nvPr/>
        </p:nvSpPr>
        <p:spPr>
          <a:xfrm>
            <a:off x="4057650" y="4586288"/>
            <a:ext cx="3343275" cy="91440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hậu.</a:t>
            </a:r>
            <a:endPar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001176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56225"/>
          <a:stretch/>
        </p:blipFill>
        <p:spPr>
          <a:xfrm>
            <a:off x="0" y="4189859"/>
            <a:ext cx="12192000" cy="2668141"/>
          </a:xfrm>
          <a:prstGeom prst="rect">
            <a:avLst/>
          </a:prstGeom>
        </p:spPr>
      </p:pic>
      <p:pic>
        <p:nvPicPr>
          <p:cNvPr id="15" name="图片 14"/>
          <p:cNvPicPr>
            <a:picLocks noChangeAspect="1"/>
          </p:cNvPicPr>
          <p:nvPr/>
        </p:nvPicPr>
        <p:blipFill rotWithShape="1">
          <a:blip r:embed="rId6" cstate="print">
            <a:extLst>
              <a:ext uri="{28A0092B-C50C-407E-A947-70E740481C1C}">
                <a14:useLocalDpi xmlns:a14="http://schemas.microsoft.com/office/drawing/2010/main" val="0"/>
              </a:ext>
            </a:extLst>
          </a:blip>
          <a:srcRect t="56845" r="78333"/>
          <a:stretch/>
        </p:blipFill>
        <p:spPr>
          <a:xfrm>
            <a:off x="0" y="2419431"/>
            <a:ext cx="4688114" cy="4669176"/>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8928" t="64821" r="20360" b="-295"/>
          <a:stretch/>
        </p:blipFill>
        <p:spPr>
          <a:xfrm>
            <a:off x="9666514" y="4695371"/>
            <a:ext cx="2525486" cy="2162629"/>
          </a:xfrm>
          <a:prstGeom prst="rect">
            <a:avLst/>
          </a:prstGeom>
        </p:spPr>
      </p:pic>
      <p:sp>
        <p:nvSpPr>
          <p:cNvPr id="17" name="MH_Others_1"/>
          <p:cNvSpPr txBox="1"/>
          <p:nvPr>
            <p:custDataLst>
              <p:tags r:id="rId1"/>
            </p:custDataLst>
          </p:nvPr>
        </p:nvSpPr>
        <p:spPr>
          <a:xfrm>
            <a:off x="3694171" y="1905777"/>
            <a:ext cx="8048649" cy="1354217"/>
          </a:xfrm>
          <a:prstGeom prst="rect">
            <a:avLst/>
          </a:prstGeom>
          <a:noFill/>
        </p:spPr>
        <p:txBody>
          <a:bodyPr vert="horz"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600" normalizeH="0" baseline="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VẬN</a:t>
            </a:r>
            <a:r>
              <a:rPr kumimoji="0" lang="en-US" altLang="zh-CN" sz="8800" b="0" i="0" u="none" strike="noStrike" kern="1200" cap="none" spc="600" normalizeH="0" noProof="0" smtClean="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rPr>
              <a:t> DỤNG</a:t>
            </a:r>
            <a:endParaRPr kumimoji="0" lang="zh-CN" altLang="en-US" sz="8800" b="0" i="0" u="none" strike="noStrike" kern="1200" cap="none" spc="600" normalizeH="0" baseline="0" noProof="0" dirty="0">
              <a:ln>
                <a:noFill/>
              </a:ln>
              <a:solidFill>
                <a:srgbClr val="74AC40"/>
              </a:solidFill>
              <a:effectLst/>
              <a:uLnTx/>
              <a:uFillTx/>
              <a:latin typeface="Times New Roman" panose="02020603050405020304" pitchFamily="18" charset="0"/>
              <a:ea typeface="方正粗谭黑简体" panose="02000000000000000000" pitchFamily="2"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1400874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Cloud Callout 5"/>
          <p:cNvSpPr/>
          <p:nvPr/>
        </p:nvSpPr>
        <p:spPr>
          <a:xfrm>
            <a:off x="4111605" y="716791"/>
            <a:ext cx="6539345" cy="4215427"/>
          </a:xfrm>
          <a:prstGeom prst="cloudCallout">
            <a:avLst>
              <a:gd name="adj1" fmla="val -50941"/>
              <a:gd name="adj2" fmla="val 68227"/>
            </a:avLst>
          </a:prstGeom>
          <a:ln w="57150">
            <a:prstDash val="dashDot"/>
          </a:ln>
        </p:spPr>
        <p:style>
          <a:lnRef idx="2">
            <a:schemeClr val="accent4"/>
          </a:lnRef>
          <a:fillRef idx="1">
            <a:schemeClr val="lt1"/>
          </a:fillRef>
          <a:effectRef idx="0">
            <a:schemeClr val="accent4"/>
          </a:effectRef>
          <a:fontRef idx="minor">
            <a:schemeClr val="dk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Theo em, tại sao truyện cổ tích lại có các yếu tố kì ảo, hoang đường?</a:t>
            </a:r>
            <a:endParaRPr kumimoji="0" lang="en-US" sz="32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45525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4" name="Rectangle 3"/>
          <p:cNvSpPr/>
          <p:nvPr/>
        </p:nvSpPr>
        <p:spPr>
          <a:xfrm>
            <a:off x="4660052" y="556164"/>
            <a:ext cx="60960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8"/>
          <p:cNvSpPr/>
          <p:nvPr/>
        </p:nvSpPr>
        <p:spPr>
          <a:xfrm>
            <a:off x="0" y="2156154"/>
            <a:ext cx="3006436" cy="914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Vai trò của yếu tố thần kì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783734" y="225449"/>
            <a:ext cx="8173459" cy="23026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kern="100">
                <a:solidFill>
                  <a:srgbClr val="000000"/>
                </a:solidFill>
                <a:latin typeface="Times New Roman" panose="02020603050405020304" pitchFamily="18" charset="0"/>
                <a:ea typeface="SimSun" panose="02010600030101010101" pitchFamily="2" charset="-122"/>
              </a:rPr>
              <a:t>Sự kì ảo này đã tạo nên sức hút rất riêng của truyện cổ tích, vẽ nên một thế giới mơ mộng nơi mà người lương thiện luôn chiến thắng đã làm say lòng biết bao thế hệ, đặc biệt gắn liền với tuổi thơ của mỗi người.</a:t>
            </a:r>
          </a:p>
        </p:txBody>
      </p:sp>
      <p:sp>
        <p:nvSpPr>
          <p:cNvPr id="13" name="Rounded Rectangle 12"/>
          <p:cNvSpPr/>
          <p:nvPr/>
        </p:nvSpPr>
        <p:spPr>
          <a:xfrm>
            <a:off x="3837708" y="4621151"/>
            <a:ext cx="8118763" cy="1211111"/>
          </a:xfrm>
          <a:prstGeom prst="roundRect">
            <a:avLst/>
          </a:prstGeom>
          <a:solidFill>
            <a:srgbClr val="7BC3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i="1" kern="100">
                <a:solidFill>
                  <a:srgbClr val="000000"/>
                </a:solidFill>
                <a:latin typeface="Times New Roman" panose="02020603050405020304" pitchFamily="18" charset="0"/>
                <a:ea typeface="SimSun" panose="02010600030101010101" pitchFamily="2" charset="-122"/>
              </a:rPr>
              <a:t>Giải quyết những xung đột, mâu thuẫn của tác phẩm.</a:t>
            </a:r>
          </a:p>
        </p:txBody>
      </p:sp>
      <p:cxnSp>
        <p:nvCxnSpPr>
          <p:cNvPr id="11" name="Straight Arrow Connector 10"/>
          <p:cNvCxnSpPr/>
          <p:nvPr/>
        </p:nvCxnSpPr>
        <p:spPr>
          <a:xfrm flipV="1">
            <a:off x="3006436" y="1344461"/>
            <a:ext cx="831273" cy="1074464"/>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006436" y="2463823"/>
            <a:ext cx="831273" cy="2380111"/>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364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4297828"/>
            <a:ext cx="2570556" cy="2560172"/>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10287000" y="5226707"/>
            <a:ext cx="1905000" cy="1631293"/>
          </a:xfrm>
          <a:prstGeom prst="rect">
            <a:avLst/>
          </a:prstGeom>
        </p:spPr>
      </p:pic>
      <p:sp>
        <p:nvSpPr>
          <p:cNvPr id="6" name="Rectangle 5"/>
          <p:cNvSpPr/>
          <p:nvPr/>
        </p:nvSpPr>
        <p:spPr>
          <a:xfrm>
            <a:off x="3380510" y="343316"/>
            <a:ext cx="4558561"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HƯỚNG</a:t>
            </a:r>
            <a:r>
              <a:rPr kumimoji="0" lang="en-US" sz="32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DẪN TỰ HỌC</a:t>
            </a:r>
            <a:endParaRPr kumimoji="0" lang="en-US" sz="32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1178052" y="1257716"/>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cũ: xem lại nội dung bài học.</a:t>
            </a:r>
            <a:endParaRPr lang="en-US" sz="2800">
              <a:latin typeface="Times New Roman" panose="02020603050405020304" pitchFamily="18" charset="0"/>
              <a:cs typeface="Times New Roman" panose="02020603050405020304" pitchFamily="18" charset="0"/>
            </a:endParaRPr>
          </a:p>
        </p:txBody>
      </p:sp>
      <p:sp>
        <p:nvSpPr>
          <p:cNvPr id="8" name="Rectangle 7"/>
          <p:cNvSpPr/>
          <p:nvPr/>
        </p:nvSpPr>
        <p:spPr>
          <a:xfrm>
            <a:off x="1285278" y="1992942"/>
            <a:ext cx="5790784" cy="954107"/>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Sưu tầm: Các truyện cổ tích của Việt Namvà thế giới.</a:t>
            </a:r>
            <a:endParaRPr lang="en-US" sz="2800">
              <a:latin typeface="Times New Roman" panose="02020603050405020304" pitchFamily="18" charset="0"/>
              <a:cs typeface="Times New Roman" panose="02020603050405020304" pitchFamily="18" charset="0"/>
            </a:endParaRPr>
          </a:p>
        </p:txBody>
      </p:sp>
      <p:sp>
        <p:nvSpPr>
          <p:cNvPr id="9" name="Rectangle 8"/>
          <p:cNvSpPr/>
          <p:nvPr/>
        </p:nvSpPr>
        <p:spPr>
          <a:xfrm>
            <a:off x="1285278" y="3145385"/>
            <a:ext cx="5790784" cy="523220"/>
          </a:xfrm>
          <a:prstGeom prst="rect">
            <a:avLst/>
          </a:prstGeom>
        </p:spPr>
        <p:txBody>
          <a:bodyPr wrap="square">
            <a:spAutoFit/>
          </a:bodyPr>
          <a:lstStyle/>
          <a:p>
            <a:pPr algn="just"/>
            <a:r>
              <a:rPr lang="en-US" sz="2800" smtClean="0">
                <a:solidFill>
                  <a:srgbClr val="111111"/>
                </a:solidFill>
                <a:latin typeface="Times New Roman" panose="02020603050405020304" pitchFamily="18" charset="0"/>
                <a:cs typeface="Times New Roman" panose="02020603050405020304" pitchFamily="18" charset="0"/>
              </a:rPr>
              <a:t>* Bài mới: soạn bài “</a:t>
            </a:r>
            <a:r>
              <a:rPr lang="en-US" sz="2800" i="1" smtClean="0">
                <a:solidFill>
                  <a:srgbClr val="111111"/>
                </a:solidFill>
                <a:latin typeface="Times New Roman" panose="02020603050405020304" pitchFamily="18" charset="0"/>
                <a:cs typeface="Times New Roman" panose="02020603050405020304" pitchFamily="18" charset="0"/>
              </a:rPr>
              <a:t>Thạch Sanh</a:t>
            </a:r>
            <a:r>
              <a:rPr lang="en-US" sz="2800" smtClean="0">
                <a:solidFill>
                  <a:srgbClr val="111111"/>
                </a:solidFill>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10"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4180670" y="4273064"/>
            <a:ext cx="2570556" cy="2560172"/>
          </a:xfrm>
          <a:prstGeom prst="rect">
            <a:avLst/>
          </a:prstGeom>
        </p:spPr>
      </p:pic>
      <p:pic>
        <p:nvPicPr>
          <p:cNvPr id="11"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7939071" y="4285715"/>
            <a:ext cx="2570556" cy="2560172"/>
          </a:xfrm>
          <a:prstGeom prst="rect">
            <a:avLst/>
          </a:prstGeom>
        </p:spPr>
      </p:pic>
    </p:spTree>
    <p:extLst>
      <p:ext uri="{BB962C8B-B14F-4D97-AF65-F5344CB8AC3E}">
        <p14:creationId xmlns:p14="http://schemas.microsoft.com/office/powerpoint/2010/main" val="3922918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528"/>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5226707"/>
            <a:ext cx="12192000" cy="1631293"/>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216727"/>
            <a:ext cx="5024708" cy="5004410"/>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8368145" y="3583551"/>
            <a:ext cx="3823855" cy="3274450"/>
          </a:xfrm>
          <a:prstGeom prst="rect">
            <a:avLst/>
          </a:prstGeom>
        </p:spPr>
      </p:pic>
      <p:sp>
        <p:nvSpPr>
          <p:cNvPr id="6" name="Rectangle 5"/>
          <p:cNvSpPr/>
          <p:nvPr/>
        </p:nvSpPr>
        <p:spPr>
          <a:xfrm>
            <a:off x="3518639" y="1936589"/>
            <a:ext cx="6415069" cy="9144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CẢM</a:t>
            </a:r>
            <a:r>
              <a:rPr kumimoji="0" lang="en-US" sz="6000" b="0" i="0" u="none" strike="noStrike" kern="1200" cap="none" spc="0" normalizeH="0" noProof="0" smtClean="0">
                <a:ln>
                  <a:noFill/>
                </a:ln>
                <a:solidFill>
                  <a:srgbClr val="ED7D31"/>
                </a:solidFill>
                <a:effectLst/>
                <a:uLnTx/>
                <a:uFillTx/>
                <a:latin typeface="Times New Roman" panose="02020603050405020304" pitchFamily="18" charset="0"/>
                <a:ea typeface="+mn-ea"/>
                <a:cs typeface="Times New Roman" panose="02020603050405020304" pitchFamily="18" charset="0"/>
              </a:rPr>
              <a:t> ƠN CÁC EM ĐÃ CHÚ Ý LẮNG NGHE!</a:t>
            </a:r>
            <a:endParaRPr kumimoji="0" lang="en-US" sz="6000" b="0" i="0" u="none" strike="noStrike" kern="1200" cap="none" spc="0" normalizeH="0" baseline="0" noProof="0">
              <a:ln>
                <a:noFill/>
              </a:ln>
              <a:solidFill>
                <a:srgbClr val="ED7D31"/>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98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050" name="Picture 22" descr="ANd9GcQ29t2DnA3YKLcIZli4coyApfZhBs6hxutvSQ&amp;usqp=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705" y="1095691"/>
            <a:ext cx="9035715" cy="51607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6" name="TextBox 5"/>
          <p:cNvSpPr txBox="1"/>
          <p:nvPr/>
        </p:nvSpPr>
        <p:spPr>
          <a:xfrm>
            <a:off x="4010830" y="6027003"/>
            <a:ext cx="4599464"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rgbClr val="FF0000"/>
                </a:solidFill>
                <a:latin typeface="Times New Roman" panose="02020603050405020304" pitchFamily="18" charset="0"/>
                <a:cs typeface="Times New Roman" panose="02020603050405020304" pitchFamily="18" charset="0"/>
              </a:rPr>
              <a:t>Cây tre trăm đốt</a:t>
            </a:r>
            <a:endParaRPr lang="en-US" sz="4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160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000" fill="hold"/>
                                        <p:tgtEl>
                                          <p:spTgt spid="2050"/>
                                        </p:tgtEl>
                                        <p:attrNameLst>
                                          <p:attrName>ppt_w</p:attrName>
                                        </p:attrNameLst>
                                      </p:cBhvr>
                                      <p:tavLst>
                                        <p:tav tm="0">
                                          <p:val>
                                            <p:fltVal val="0"/>
                                          </p:val>
                                        </p:tav>
                                        <p:tav tm="100000">
                                          <p:val>
                                            <p:strVal val="#ppt_w"/>
                                          </p:val>
                                        </p:tav>
                                      </p:tavLst>
                                    </p:anim>
                                    <p:anim calcmode="lin" valueType="num">
                                      <p:cBhvr>
                                        <p:cTn id="13" dur="1000" fill="hold"/>
                                        <p:tgtEl>
                                          <p:spTgt spid="2050"/>
                                        </p:tgtEl>
                                        <p:attrNameLst>
                                          <p:attrName>ppt_h</p:attrName>
                                        </p:attrNameLst>
                                      </p:cBhvr>
                                      <p:tavLst>
                                        <p:tav tm="0">
                                          <p:val>
                                            <p:fltVal val="0"/>
                                          </p:val>
                                        </p:tav>
                                        <p:tav tm="100000">
                                          <p:val>
                                            <p:strVal val="#ppt_h"/>
                                          </p:val>
                                        </p:tav>
                                      </p:tavLst>
                                    </p:anim>
                                    <p:anim calcmode="lin" valueType="num">
                                      <p:cBhvr>
                                        <p:cTn id="14" dur="1000" fill="hold"/>
                                        <p:tgtEl>
                                          <p:spTgt spid="2050"/>
                                        </p:tgtEl>
                                        <p:attrNameLst>
                                          <p:attrName>style.rotation</p:attrName>
                                        </p:attrNameLst>
                                      </p:cBhvr>
                                      <p:tavLst>
                                        <p:tav tm="0">
                                          <p:val>
                                            <p:fltVal val="90"/>
                                          </p:val>
                                        </p:tav>
                                        <p:tav tm="100000">
                                          <p:val>
                                            <p:fltVal val="0"/>
                                          </p:val>
                                        </p:tav>
                                      </p:tavLst>
                                    </p:anim>
                                    <p:animEffect transition="in" filter="fade">
                                      <p:cBhvr>
                                        <p:cTn id="15" dur="1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pic>
        <p:nvPicPr>
          <p:cNvPr id="2" name="Picture 1"/>
          <p:cNvPicPr>
            <a:picLocks noChangeAspect="1"/>
          </p:cNvPicPr>
          <p:nvPr/>
        </p:nvPicPr>
        <p:blipFill>
          <a:blip r:embed="rId3"/>
          <a:stretch>
            <a:fillRect/>
          </a:stretch>
        </p:blipFill>
        <p:spPr>
          <a:xfrm>
            <a:off x="2273969" y="1083658"/>
            <a:ext cx="8885502" cy="5076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4083019" y="6027003"/>
            <a:ext cx="4958409"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vú sữa</a:t>
            </a:r>
            <a:endParaRPr lang="en-US" sz="4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7979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419698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Sự tích cây khế</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050374" y="1094873"/>
            <a:ext cx="9023698" cy="49321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14477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083019" y="6027003"/>
            <a:ext cx="3352200"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Thạch Sanh</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382254" y="1221433"/>
            <a:ext cx="7882198" cy="4571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6237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6411" y="156410"/>
            <a:ext cx="1193532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800" kern="100" smtClean="0">
                <a:solidFill>
                  <a:schemeClr val="tx1"/>
                </a:solidFill>
                <a:latin typeface="Times New Roman" panose="02020603050405020304" pitchFamily="18" charset="0"/>
                <a:ea typeface="SimSun" panose="02010600030101010101" pitchFamily="2" charset="-122"/>
              </a:rPr>
              <a:t>Hình ảnh này gợi cho em nhớ đến truyện nào?</a:t>
            </a:r>
            <a:endParaRPr lang="en-US" sz="4800">
              <a:solidFill>
                <a:schemeClr val="tx1"/>
              </a:solidFill>
            </a:endParaRPr>
          </a:p>
        </p:txBody>
      </p:sp>
      <p:sp>
        <p:nvSpPr>
          <p:cNvPr id="7" name="TextBox 6"/>
          <p:cNvSpPr txBox="1"/>
          <p:nvPr/>
        </p:nvSpPr>
        <p:spPr>
          <a:xfrm>
            <a:off x="4359745" y="5794421"/>
            <a:ext cx="2109873" cy="83099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4800" b="1" smtClean="0">
                <a:solidFill>
                  <a:schemeClr val="bg1"/>
                </a:solidFill>
                <a:latin typeface="Times New Roman" panose="02020603050405020304" pitchFamily="18" charset="0"/>
                <a:cs typeface="Times New Roman" panose="02020603050405020304" pitchFamily="18" charset="0"/>
              </a:rPr>
              <a:t>Sọ Dừa</a:t>
            </a:r>
            <a:endParaRPr lang="en-US" sz="4800" b="1">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441716" y="1219989"/>
            <a:ext cx="7364716" cy="4574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510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PowerPoint Giao Duc  _ Toan Hoa (51)</Template>
  <TotalTime>440</TotalTime>
  <Words>1256</Words>
  <Application>Microsoft Office PowerPoint</Application>
  <PresentationFormat>Widescreen</PresentationFormat>
  <Paragraphs>160</Paragraphs>
  <Slides>49</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微软雅黑</vt:lpstr>
      <vt:lpstr>Times New Roman</vt:lpstr>
      <vt:lpstr>Arial</vt:lpstr>
      <vt:lpstr>方正粗谭黑简体</vt:lpstr>
      <vt:lpstr>宋体</vt:lpstr>
      <vt:lpstr>宋体</vt:lpstr>
      <vt:lpstr>Calibri Light</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72</cp:revision>
  <dcterms:created xsi:type="dcterms:W3CDTF">2021-11-24T08:04:54Z</dcterms:created>
  <dcterms:modified xsi:type="dcterms:W3CDTF">2021-12-04T00:40:27Z</dcterms:modified>
</cp:coreProperties>
</file>