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x-wav"/>
  <Override PartName="/ppt/media/audio4.wav" ContentType="audio/x-wav"/>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8" r:id="rId3"/>
    <p:sldMasterId id="2147483782" r:id="rId4"/>
    <p:sldMasterId id="2147483796" r:id="rId5"/>
    <p:sldMasterId id="2147483809" r:id="rId6"/>
  </p:sldMasterIdLst>
  <p:notesMasterIdLst>
    <p:notesMasterId r:id="rId77"/>
  </p:notesMasterIdLst>
  <p:sldIdLst>
    <p:sldId id="367" r:id="rId7"/>
    <p:sldId id="366" r:id="rId8"/>
    <p:sldId id="262" r:id="rId9"/>
    <p:sldId id="355" r:id="rId10"/>
    <p:sldId id="356" r:id="rId11"/>
    <p:sldId id="357" r:id="rId12"/>
    <p:sldId id="358" r:id="rId13"/>
    <p:sldId id="359" r:id="rId14"/>
    <p:sldId id="360" r:id="rId15"/>
    <p:sldId id="361" r:id="rId16"/>
    <p:sldId id="362" r:id="rId17"/>
    <p:sldId id="363" r:id="rId18"/>
    <p:sldId id="364" r:id="rId19"/>
    <p:sldId id="365" r:id="rId20"/>
    <p:sldId id="265" r:id="rId21"/>
    <p:sldId id="280" r:id="rId22"/>
    <p:sldId id="284" r:id="rId23"/>
    <p:sldId id="287" r:id="rId24"/>
    <p:sldId id="285" r:id="rId25"/>
    <p:sldId id="336" r:id="rId26"/>
    <p:sldId id="288" r:id="rId27"/>
    <p:sldId id="337" r:id="rId28"/>
    <p:sldId id="283" r:id="rId29"/>
    <p:sldId id="282" r:id="rId30"/>
    <p:sldId id="338" r:id="rId31"/>
    <p:sldId id="291" r:id="rId32"/>
    <p:sldId id="294" r:id="rId33"/>
    <p:sldId id="343" r:id="rId34"/>
    <p:sldId id="293" r:id="rId35"/>
    <p:sldId id="297" r:id="rId36"/>
    <p:sldId id="298" r:id="rId37"/>
    <p:sldId id="344" r:id="rId38"/>
    <p:sldId id="340" r:id="rId39"/>
    <p:sldId id="341" r:id="rId40"/>
    <p:sldId id="345" r:id="rId41"/>
    <p:sldId id="346" r:id="rId42"/>
    <p:sldId id="347" r:id="rId43"/>
    <p:sldId id="348" r:id="rId44"/>
    <p:sldId id="349" r:id="rId45"/>
    <p:sldId id="350" r:id="rId46"/>
    <p:sldId id="351" r:id="rId47"/>
    <p:sldId id="353" r:id="rId48"/>
    <p:sldId id="352" r:id="rId49"/>
    <p:sldId id="307" r:id="rId50"/>
    <p:sldId id="354" r:id="rId51"/>
    <p:sldId id="308" r:id="rId52"/>
    <p:sldId id="309" r:id="rId53"/>
    <p:sldId id="290" r:id="rId54"/>
    <p:sldId id="310" r:id="rId55"/>
    <p:sldId id="312" r:id="rId56"/>
    <p:sldId id="313" r:id="rId57"/>
    <p:sldId id="314" r:id="rId58"/>
    <p:sldId id="315" r:id="rId59"/>
    <p:sldId id="327" r:id="rId60"/>
    <p:sldId id="316" r:id="rId61"/>
    <p:sldId id="318" r:id="rId62"/>
    <p:sldId id="319" r:id="rId63"/>
    <p:sldId id="320" r:id="rId64"/>
    <p:sldId id="321" r:id="rId65"/>
    <p:sldId id="322" r:id="rId66"/>
    <p:sldId id="323" r:id="rId67"/>
    <p:sldId id="324" r:id="rId68"/>
    <p:sldId id="325" r:id="rId69"/>
    <p:sldId id="311" r:id="rId70"/>
    <p:sldId id="326" r:id="rId71"/>
    <p:sldId id="332" r:id="rId72"/>
    <p:sldId id="333" r:id="rId73"/>
    <p:sldId id="328" r:id="rId74"/>
    <p:sldId id="334" r:id="rId75"/>
    <p:sldId id="33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6" autoAdjust="0"/>
    <p:restoredTop sz="94660"/>
  </p:normalViewPr>
  <p:slideViewPr>
    <p:cSldViewPr snapToGrid="0">
      <p:cViewPr varScale="1">
        <p:scale>
          <a:sx n="73" d="100"/>
          <a:sy n="73"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75496-A78D-497B-80F2-94DE5B3B3745}" type="datetimeFigureOut">
              <a:rPr lang="en-US" smtClean="0"/>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4A787-0497-4C43-95BF-BCA17EA19D7F}" type="slidenum">
              <a:rPr lang="en-US" smtClean="0"/>
              <a:t>‹#›</a:t>
            </a:fld>
            <a:endParaRPr lang="en-US"/>
          </a:p>
        </p:txBody>
      </p:sp>
    </p:spTree>
    <p:extLst>
      <p:ext uri="{BB962C8B-B14F-4D97-AF65-F5344CB8AC3E}">
        <p14:creationId xmlns:p14="http://schemas.microsoft.com/office/powerpoint/2010/main" val="322318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66EDC-0C0A-423B-B4DA-46D300047F6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07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66EDC-0C0A-423B-B4DA-46D300047F6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29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7632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94971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106911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3120600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95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27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11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84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58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32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902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18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2159160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47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57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31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0402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0684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406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7281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091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474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938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2153115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5857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48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7605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0978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1253406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83342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217">
              <a:defRPr/>
            </a:pPr>
            <a:fld id="{406E9206-D2D6-4057-92D4-39C87A03E66D}"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17562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C052E9E1-D97D-4C90-BB96-FA1ED58B786F}"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580695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hasCustomPrompt="1"/>
          </p:nvPr>
        </p:nvSpPr>
        <p:spPr>
          <a:xfrm>
            <a:off x="963086" y="2906714"/>
            <a:ext cx="10363200" cy="1500187"/>
          </a:xfrm>
        </p:spPr>
        <p:txBody>
          <a:bodyPr anchor="b"/>
          <a:lstStyle>
            <a:lvl1pPr marL="0" indent="0">
              <a:buNone/>
              <a:defRPr sz="2699">
                <a:solidFill>
                  <a:schemeClr val="tx1">
                    <a:tint val="75000"/>
                  </a:schemeClr>
                </a:solidFill>
              </a:defRPr>
            </a:lvl1pPr>
            <a:lvl2pPr marL="609478" indent="0">
              <a:buNone/>
              <a:defRPr sz="2400">
                <a:solidFill>
                  <a:schemeClr val="tx1">
                    <a:tint val="75000"/>
                  </a:schemeClr>
                </a:solidFill>
              </a:defRPr>
            </a:lvl2pPr>
            <a:lvl3pPr marL="1218956" indent="0">
              <a:buNone/>
              <a:defRPr sz="2200">
                <a:solidFill>
                  <a:schemeClr val="tx1">
                    <a:tint val="75000"/>
                  </a:schemeClr>
                </a:solidFill>
              </a:defRPr>
            </a:lvl3pPr>
            <a:lvl4pPr marL="1828434" indent="0">
              <a:buNone/>
              <a:defRPr sz="1900">
                <a:solidFill>
                  <a:schemeClr val="tx1">
                    <a:tint val="75000"/>
                  </a:schemeClr>
                </a:solidFill>
              </a:defRPr>
            </a:lvl4pPr>
            <a:lvl5pPr marL="2437912" indent="0">
              <a:buNone/>
              <a:defRPr sz="1900">
                <a:solidFill>
                  <a:schemeClr val="tx1">
                    <a:tint val="75000"/>
                  </a:schemeClr>
                </a:solidFill>
              </a:defRPr>
            </a:lvl5pPr>
            <a:lvl6pPr marL="3047390" indent="0">
              <a:buNone/>
              <a:defRPr sz="1900">
                <a:solidFill>
                  <a:schemeClr val="tx1">
                    <a:tint val="75000"/>
                  </a:schemeClr>
                </a:solidFill>
              </a:defRPr>
            </a:lvl6pPr>
            <a:lvl7pPr marL="3656868" indent="0">
              <a:buNone/>
              <a:defRPr sz="1900">
                <a:solidFill>
                  <a:schemeClr val="tx1">
                    <a:tint val="75000"/>
                  </a:schemeClr>
                </a:solidFill>
              </a:defRPr>
            </a:lvl7pPr>
            <a:lvl8pPr marL="4266347" indent="0">
              <a:buNone/>
              <a:defRPr sz="1900">
                <a:solidFill>
                  <a:schemeClr val="tx1">
                    <a:tint val="75000"/>
                  </a:schemeClr>
                </a:solidFill>
              </a:defRPr>
            </a:lvl8pPr>
            <a:lvl9pPr marL="487582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defRPr/>
            </a:pPr>
            <a:fld id="{814779EE-1E16-4CC5-A459-C716090F6017}"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79750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defRPr/>
            </a:pPr>
            <a:fld id="{A3311C9F-D64E-4824-A709-CF61DE4E0BDD}"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15985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C0E250-A424-47F8-BD09-582B9F858BA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1548363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601" y="1535114"/>
            <a:ext cx="5386917"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73" y="1535114"/>
            <a:ext cx="5389033"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defRPr/>
            </a:pPr>
            <a:fld id="{0A4318BD-B3C6-4D4B-B871-C29490A2E55A}"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758871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defRPr/>
            </a:pPr>
            <a:fld id="{E14CAFC4-799C-4CDE-B92B-8C262F06CF3E}"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514867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defTabSz="914217">
              <a:defRPr/>
            </a:pPr>
            <a:fld id="{3E729073-8FFE-4F18-B513-07581FC6638E}"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542802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78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hasCustomPrompt="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603" y="1435105"/>
            <a:ext cx="4011084" cy="46910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43C7FCF6-76BD-4495-B08F-4C059D2BA31F}"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678051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78" indent="0">
              <a:buNone/>
              <a:defRPr sz="3799"/>
            </a:lvl2pPr>
            <a:lvl3pPr marL="1218956" indent="0">
              <a:buNone/>
              <a:defRPr sz="3199"/>
            </a:lvl3pPr>
            <a:lvl4pPr marL="1828434" indent="0">
              <a:buNone/>
              <a:defRPr sz="2699"/>
            </a:lvl4pPr>
            <a:lvl5pPr marL="2437912" indent="0">
              <a:buNone/>
              <a:defRPr sz="2699"/>
            </a:lvl5pPr>
            <a:lvl6pPr marL="3047390" indent="0">
              <a:buNone/>
              <a:defRPr sz="2699"/>
            </a:lvl6pPr>
            <a:lvl7pPr marL="3656868" indent="0">
              <a:buNone/>
              <a:defRPr sz="2699"/>
            </a:lvl7pPr>
            <a:lvl8pPr marL="4266347" indent="0">
              <a:buNone/>
              <a:defRPr sz="2699"/>
            </a:lvl8pPr>
            <a:lvl9pPr marL="4875825" indent="0">
              <a:buNone/>
              <a:defRPr sz="2699"/>
            </a:lvl9pPr>
          </a:lstStyle>
          <a:p>
            <a:endParaRPr lang="en-US" dirty="0"/>
          </a:p>
        </p:txBody>
      </p:sp>
      <p:sp>
        <p:nvSpPr>
          <p:cNvPr id="4" name="Text Placeholder 3"/>
          <p:cNvSpPr>
            <a:spLocks noGrp="1"/>
          </p:cNvSpPr>
          <p:nvPr>
            <p:ph type="body" sz="half" idx="2" hasCustomPrompt="1"/>
          </p:nvPr>
        </p:nvSpPr>
        <p:spPr>
          <a:xfrm>
            <a:off x="2389717" y="5367341"/>
            <a:ext cx="7315200" cy="8048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E257577C-F53D-4BB9-9408-EB84DEB3CD80}"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4090987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77D58058-BD14-4845-947D-4A9B79A00D09}"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46218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18ECB469-C949-4E3F-B0CB-0C15DA7B7F92}"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58964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195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931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E250-A424-47F8-BD09-582B9F858BAE}" type="datetimeFigureOut">
              <a:rPr lang="en-US" smtClean="0"/>
              <a:t>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2969620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411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176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5590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9726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72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9200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688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233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055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245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C0E250-A424-47F8-BD09-582B9F858BAE}" type="datetimeFigureOut">
              <a:rPr lang="en-US" smtClean="0"/>
              <a:t>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1679185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B050"/>
                </a:solidFill>
                <a:effectLst/>
                <a:uLnTx/>
                <a:uFillTx/>
                <a:latin typeface="Calibri"/>
                <a:cs typeface="+mn-cs"/>
              </a:rPr>
              <a:t>单击此处添加文字标题</a:t>
            </a:r>
          </a:p>
        </p:txBody>
      </p:sp>
    </p:spTree>
    <p:extLst>
      <p:ext uri="{BB962C8B-B14F-4D97-AF65-F5344CB8AC3E}">
        <p14:creationId xmlns:p14="http://schemas.microsoft.com/office/powerpoint/2010/main" val="147357236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7288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7577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4967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8783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536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05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2318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275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30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0E250-A424-47F8-BD09-582B9F858BAE}" type="datetimeFigureOut">
              <a:rPr lang="en-US" smtClean="0"/>
              <a:t>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1131299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1864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39069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B050"/>
                </a:solidFill>
                <a:effectLst/>
                <a:uLnTx/>
                <a:uFillTx/>
                <a:latin typeface="Calibri"/>
                <a:cs typeface="+mn-cs"/>
              </a:rPr>
              <a:t>单击此处添加文字标题</a:t>
            </a:r>
          </a:p>
        </p:txBody>
      </p:sp>
    </p:spTree>
    <p:extLst>
      <p:ext uri="{BB962C8B-B14F-4D97-AF65-F5344CB8AC3E}">
        <p14:creationId xmlns:p14="http://schemas.microsoft.com/office/powerpoint/2010/main" val="31018031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C0E250-A424-47F8-BD09-582B9F858BA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72116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C0E250-A424-47F8-BD09-582B9F858BA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89307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0E250-A424-47F8-BD09-582B9F858BAE}" type="datetimeFigureOut">
              <a:rPr lang="en-US" smtClean="0"/>
              <a:t>5/12/2021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CA0B1-CB1C-42C2-A655-ED956EB78ED7}" type="slidenum">
              <a:rPr lang="en-US" smtClean="0"/>
              <a:t>‹#›</a:t>
            </a:fld>
            <a:endParaRPr lang="en-US"/>
          </a:p>
        </p:txBody>
      </p:sp>
    </p:spTree>
    <p:extLst>
      <p:ext uri="{BB962C8B-B14F-4D97-AF65-F5344CB8AC3E}">
        <p14:creationId xmlns:p14="http://schemas.microsoft.com/office/powerpoint/2010/main" val="1091154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336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4816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217">
              <a:defRPr/>
            </a:pPr>
            <a:fld id="{9196EC2F-0988-4314-AD4B-24FF16D7B45E}"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05560924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4746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62327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7.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18" Type="http://schemas.openxmlformats.org/officeDocument/2006/relationships/image" Target="../media/image14.png"/><Relationship Id="rId3" Type="http://schemas.openxmlformats.org/officeDocument/2006/relationships/slideLayout" Target="../slideLayouts/slideLayout49.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image" Target="../media/image13.png"/><Relationship Id="rId2" Type="http://schemas.openxmlformats.org/officeDocument/2006/relationships/tags" Target="../tags/tag2.xml"/><Relationship Id="rId16" Type="http://schemas.openxmlformats.org/officeDocument/2006/relationships/slide" Target="slide68.xml"/><Relationship Id="rId1" Type="http://schemas.openxmlformats.org/officeDocument/2006/relationships/tags" Target="../tags/tag1.xml"/><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image" Target="../media/image12.jpeg"/><Relationship Id="rId15" Type="http://schemas.openxmlformats.org/officeDocument/2006/relationships/slide" Target="slide59.xml"/><Relationship Id="rId10" Type="http://schemas.openxmlformats.org/officeDocument/2006/relationships/slide" Target="slide9.xml"/><Relationship Id="rId4" Type="http://schemas.openxmlformats.org/officeDocument/2006/relationships/audio" Target="../media/audio1.wav"/><Relationship Id="rId9" Type="http://schemas.openxmlformats.org/officeDocument/2006/relationships/slide" Target="slide8.xml"/><Relationship Id="rId14" Type="http://schemas.openxmlformats.org/officeDocument/2006/relationships/slide" Target="slide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28.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audio" Target="../media/audio20.wav"/><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18" Type="http://schemas.openxmlformats.org/officeDocument/2006/relationships/slide" Target="slide52.xml"/><Relationship Id="rId3" Type="http://schemas.openxmlformats.org/officeDocument/2006/relationships/image" Target="../media/image52.png"/><Relationship Id="rId7" Type="http://schemas.microsoft.com/office/2007/relationships/hdphoto" Target="../media/hdphoto9.wdp"/><Relationship Id="rId12" Type="http://schemas.openxmlformats.org/officeDocument/2006/relationships/slide" Target="slide62.xml"/><Relationship Id="rId17" Type="http://schemas.openxmlformats.org/officeDocument/2006/relationships/slide" Target="slide57.xml"/><Relationship Id="rId2" Type="http://schemas.openxmlformats.org/officeDocument/2006/relationships/image" Target="../media/image51.png"/><Relationship Id="rId16"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slide" Target="slide61.xml"/><Relationship Id="rId5" Type="http://schemas.openxmlformats.org/officeDocument/2006/relationships/image" Target="../media/image53.png"/><Relationship Id="rId15" Type="http://schemas.openxmlformats.org/officeDocument/2006/relationships/slide" Target="slide55.xml"/><Relationship Id="rId10" Type="http://schemas.openxmlformats.org/officeDocument/2006/relationships/slide" Target="slide60.xml"/><Relationship Id="rId4" Type="http://schemas.microsoft.com/office/2007/relationships/hdphoto" Target="../media/hdphoto8.wdp"/><Relationship Id="rId9" Type="http://schemas.openxmlformats.org/officeDocument/2006/relationships/slide" Target="slide59.xml"/><Relationship Id="rId14" Type="http://schemas.openxmlformats.org/officeDocument/2006/relationships/slide" Target="slide53.xml"/></Relationships>
</file>

<file path=ppt/slides/_rels/slide52.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4.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7.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9.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61.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62.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6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1" y="1017627"/>
            <a:ext cx="11456125" cy="5016758"/>
          </a:xfrm>
          <a:prstGeom prst="rect">
            <a:avLst/>
          </a:prstGeom>
        </p:spPr>
        <p:txBody>
          <a:bodyPr wrap="square">
            <a:spAutoFit/>
          </a:bodyPr>
          <a:lstStyle/>
          <a:p>
            <a:r>
              <a:rPr lang="en-US" sz="2000" b="1" dirty="0" err="1">
                <a:solidFill>
                  <a:srgbClr val="7030A0"/>
                </a:solidFill>
                <a:latin typeface="Times New Roman" panose="02020603050405020304" pitchFamily="18" charset="0"/>
                <a:cs typeface="Times New Roman" panose="02020603050405020304" pitchFamily="18" charset="0"/>
              </a:rPr>
              <a:t>Gửi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giáo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đợt</a:t>
            </a:r>
            <a:r>
              <a:rPr lang="en-US" sz="2000" b="1" dirty="0">
                <a:solidFill>
                  <a:srgbClr val="7030A0"/>
                </a:solidFill>
                <a:latin typeface="Times New Roman" panose="02020603050405020304" pitchFamily="18" charset="0"/>
                <a:cs typeface="Times New Roman" panose="02020603050405020304" pitchFamily="18" charset="0"/>
              </a:rPr>
              <a:t> 3. (</a:t>
            </a:r>
            <a:r>
              <a:rPr lang="en-US" sz="2000" b="1" dirty="0" err="1">
                <a:solidFill>
                  <a:srgbClr val="7030A0"/>
                </a:solidFill>
                <a:latin typeface="Times New Roman" panose="02020603050405020304" pitchFamily="18" charset="0"/>
                <a:cs typeface="Times New Roman" panose="02020603050405020304" pitchFamily="18" charset="0"/>
              </a:rPr>
              <a:t>Đợt</a:t>
            </a:r>
            <a:r>
              <a:rPr lang="en-US" sz="2000" b="1" dirty="0">
                <a:solidFill>
                  <a:srgbClr val="7030A0"/>
                </a:solidFill>
                <a:latin typeface="Times New Roman" panose="02020603050405020304" pitchFamily="18" charset="0"/>
                <a:cs typeface="Times New Roman" panose="02020603050405020304" pitchFamily="18" charset="0"/>
              </a:rPr>
              <a:t> 4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sẽ</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căn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gửi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phù</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hợp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lịch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dạy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đã</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cố</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khắc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phục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chế</a:t>
            </a:r>
            <a:r>
              <a:rPr lang="en-US" sz="2000" b="1" dirty="0">
                <a:solidFill>
                  <a:srgbClr val="7030A0"/>
                </a:solidFill>
                <a:latin typeface="Times New Roman" panose="02020603050405020304" pitchFamily="18" charset="0"/>
                <a:cs typeface="Times New Roman" panose="02020603050405020304" pitchFamily="18" charset="0"/>
              </a:rPr>
              <a:t> ở </a:t>
            </a:r>
            <a:r>
              <a:rPr lang="en-US" sz="2000" b="1" dirty="0" err="1">
                <a:solidFill>
                  <a:srgbClr val="7030A0"/>
                </a:solidFill>
                <a:latin typeface="Times New Roman" panose="02020603050405020304" pitchFamily="18" charset="0"/>
                <a:cs typeface="Times New Roman" panose="02020603050405020304" pitchFamily="18" charset="0"/>
              </a:rPr>
              <a:t>đợt</a:t>
            </a:r>
            <a:r>
              <a:rPr lang="en-US" sz="2000" b="1" dirty="0">
                <a:solidFill>
                  <a:srgbClr val="7030A0"/>
                </a:solidFill>
                <a:latin typeface="Times New Roman" panose="02020603050405020304" pitchFamily="18" charset="0"/>
                <a:cs typeface="Times New Roman" panose="02020603050405020304" pitchFamily="18" charset="0"/>
              </a:rPr>
              <a:t> 1,2, song </a:t>
            </a:r>
            <a:r>
              <a:rPr lang="en-US" sz="2000" b="1" dirty="0" err="1">
                <a:solidFill>
                  <a:srgbClr val="7030A0"/>
                </a:solidFill>
                <a:latin typeface="Times New Roman" panose="02020603050405020304" pitchFamily="18" charset="0"/>
                <a:cs typeface="Times New Roman" panose="02020603050405020304" pitchFamily="18" charset="0"/>
              </a:rPr>
              <a:t>không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tránh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được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thiếu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sót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rất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cần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cảm</a:t>
            </a:r>
            <a:r>
              <a:rPr lang="en-US" sz="2000" b="1" dirty="0">
                <a:solidFill>
                  <a:srgbClr val="7030A0"/>
                </a:solidFill>
                <a:latin typeface="Times New Roman" panose="02020603050405020304" pitchFamily="18" charset="0"/>
                <a:cs typeface="Times New Roman" panose="02020603050405020304" pitchFamily="18" charset="0"/>
              </a:rPr>
              <a:t> ở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Chín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mười</a:t>
            </a:r>
            <a:r>
              <a:rPr lang="en-US" sz="2000" b="1" dirty="0">
                <a:solidFill>
                  <a:srgbClr val="7030A0"/>
                </a:solidFill>
                <a:latin typeface="Times New Roman" panose="02020603050405020304" pitchFamily="18" charset="0"/>
                <a:cs typeface="Times New Roman" panose="02020603050405020304" pitchFamily="18" charset="0"/>
              </a:rPr>
              <a:t> ý </a:t>
            </a:r>
            <a:r>
              <a:rPr lang="en-US" sz="2000" b="1" dirty="0" err="1">
                <a:solidFill>
                  <a:srgbClr val="7030A0"/>
                </a:solidFill>
                <a:latin typeface="Times New Roman" panose="02020603050405020304" pitchFamily="18" charset="0"/>
                <a:cs typeface="Times New Roman" panose="02020603050405020304" pitchFamily="18" charset="0"/>
              </a:rPr>
              <a:t>nên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biệt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trong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quan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tránh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khỏi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chỗ</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biệt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vui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lòng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điều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chỉnh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giúp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Số</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lượng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lấy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rất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lớn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chỉ</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xin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phép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dừng</a:t>
            </a:r>
            <a:r>
              <a:rPr lang="en-US" sz="2000" b="1" dirty="0">
                <a:solidFill>
                  <a:srgbClr val="7030A0"/>
                </a:solidFill>
                <a:latin typeface="Times New Roman" panose="02020603050405020304" pitchFamily="18" charset="0"/>
                <a:cs typeface="Times New Roman" panose="02020603050405020304" pitchFamily="18" charset="0"/>
              </a:rPr>
              <a:t> ở </a:t>
            </a:r>
            <a:r>
              <a:rPr lang="en-US" sz="2000" b="1" dirty="0" err="1">
                <a:solidFill>
                  <a:srgbClr val="7030A0"/>
                </a:solidFill>
                <a:latin typeface="Times New Roman" panose="02020603050405020304" pitchFamily="18" charset="0"/>
                <a:cs typeface="Times New Roman" panose="02020603050405020304" pitchFamily="18" charset="0"/>
              </a:rPr>
              <a:t>mức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hài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lòng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số</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chứ</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hài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lòng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tất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cả</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mọi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được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ppt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có</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bài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nhiều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khởi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thấy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phù</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hợp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nào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thì</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giữ</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lại</a:t>
            </a:r>
            <a:r>
              <a:rPr lang="en-US" sz="2000" b="1" dirty="0">
                <a:solidFill>
                  <a:srgbClr val="7030A0"/>
                </a:solidFill>
                <a:latin typeface="Times New Roman" panose="02020603050405020304" pitchFamily="18" charset="0"/>
                <a:cs typeface="Times New Roman" panose="02020603050405020304" pitchFamily="18" charset="0"/>
              </a:rPr>
              <a:t>. </a:t>
            </a:r>
            <a:endParaRPr lang="en-US" sz="2000" dirty="0">
              <a:solidFill>
                <a:srgbClr val="7030A0"/>
              </a:solidFill>
              <a:latin typeface="Times New Roman" panose="02020603050405020304" pitchFamily="18" charset="0"/>
              <a:cs typeface="Times New Roman" panose="02020603050405020304" pitchFamily="18" charset="0"/>
            </a:endParaRPr>
          </a:p>
          <a:p>
            <a:pPr algn="ct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cộng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rất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nhiều</a:t>
            </a:r>
            <a:r>
              <a:rPr lang="en-US" sz="2000" b="1" dirty="0">
                <a:solidFill>
                  <a:srgbClr val="7030A0"/>
                </a:solidFill>
                <a:latin typeface="Times New Roman" panose="02020603050405020304" pitchFamily="18" charset="0"/>
                <a:cs typeface="Times New Roman" panose="02020603050405020304" pitchFamily="18" charset="0"/>
              </a:rPr>
              <a:t> ạ!</a:t>
            </a:r>
            <a:endParaRPr lang="en-US" sz="2000" dirty="0">
              <a:solidFill>
                <a:srgbClr val="7030A0"/>
              </a:solidFill>
              <a:latin typeface="Times New Roman" panose="02020603050405020304" pitchFamily="18" charset="0"/>
              <a:cs typeface="Times New Roman" panose="02020603050405020304" pitchFamily="18" charset="0"/>
            </a:endParaRPr>
          </a:p>
          <a:p>
            <a:pPr algn="ct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Trong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lúc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ăn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ngủ</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nghỉ</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thì</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nhóm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phải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ngày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đêm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Nếu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soạn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giáo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lớp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rồi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thì</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tin </a:t>
            </a:r>
            <a:r>
              <a:rPr lang="en-US" sz="2000" b="1" dirty="0" err="1">
                <a:solidFill>
                  <a:srgbClr val="7030A0"/>
                </a:solidFill>
                <a:latin typeface="Times New Roman" panose="02020603050405020304" pitchFamily="18" charset="0"/>
                <a:cs typeface="Times New Roman" panose="02020603050405020304" pitchFamily="18" charset="0"/>
              </a:rPr>
              <a:t>chắc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hiểu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được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điều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này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hi </a:t>
            </a:r>
            <a:r>
              <a:rPr lang="en-US" sz="2000" b="1" dirty="0" err="1">
                <a:solidFill>
                  <a:srgbClr val="7030A0"/>
                </a:solidFill>
                <a:latin typeface="Times New Roman" panose="02020603050405020304" pitchFamily="18" charset="0"/>
                <a:cs typeface="Times New Roman" panose="02020603050405020304" pitchFamily="18" charset="0"/>
              </a:rPr>
              <a:t>vọng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trọng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sức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lao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trọng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cũng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trọng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chính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mình</a:t>
            </a:r>
            <a:r>
              <a:rPr lang="en-US" sz="2000" b="1" dirty="0">
                <a:solidFill>
                  <a:srgbClr val="7030A0"/>
                </a:solidFill>
                <a:latin typeface="Times New Roman" panose="02020603050405020304" pitchFamily="18" charset="0"/>
                <a:cs typeface="Times New Roman" panose="02020603050405020304" pitchFamily="18" charset="0"/>
              </a:rPr>
              <a:t>. Chia </a:t>
            </a:r>
            <a:r>
              <a:rPr lang="en-US" sz="2000" b="1" dirty="0" err="1">
                <a:solidFill>
                  <a:srgbClr val="7030A0"/>
                </a:solidFill>
                <a:latin typeface="Times New Roman" panose="02020603050405020304" pitchFamily="18" charset="0"/>
                <a:cs typeface="Times New Roman" panose="02020603050405020304" pitchFamily="18" charset="0"/>
              </a:rPr>
              <a:t>sẻ</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tốt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nhưng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mình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rồi</a:t>
            </a:r>
            <a:r>
              <a:rPr lang="en-US" sz="2000" b="1" dirty="0">
                <a:solidFill>
                  <a:srgbClr val="7030A0"/>
                </a:solidFill>
                <a:latin typeface="Times New Roman" panose="02020603050405020304" pitchFamily="18" charset="0"/>
                <a:cs typeface="Times New Roman" panose="02020603050405020304" pitchFamily="18" charset="0"/>
              </a:rPr>
              <a:t> chia </a:t>
            </a:r>
            <a:r>
              <a:rPr lang="en-US" sz="2000" b="1" dirty="0" err="1">
                <a:solidFill>
                  <a:srgbClr val="7030A0"/>
                </a:solidFill>
                <a:latin typeface="Times New Roman" panose="02020603050405020304" pitchFamily="18" charset="0"/>
                <a:cs typeface="Times New Roman" panose="02020603050405020304" pitchFamily="18" charset="0"/>
              </a:rPr>
              <a:t>sẻ</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đạo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đức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văn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Còn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lấy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sức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mồ</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hôi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rồi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danh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hai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chữ</a:t>
            </a:r>
            <a:r>
              <a:rPr lang="en-US" sz="2000" b="1" dirty="0">
                <a:solidFill>
                  <a:srgbClr val="7030A0"/>
                </a:solidFill>
                <a:latin typeface="Times New Roman" panose="02020603050405020304" pitchFamily="18" charset="0"/>
                <a:cs typeface="Times New Roman" panose="02020603050405020304" pitchFamily="18" charset="0"/>
              </a:rPr>
              <a:t> “chia </a:t>
            </a:r>
            <a:r>
              <a:rPr lang="en-US" sz="2000" b="1" dirty="0" err="1">
                <a:solidFill>
                  <a:srgbClr val="7030A0"/>
                </a:solidFill>
                <a:latin typeface="Times New Roman" panose="02020603050405020304" pitchFamily="18" charset="0"/>
                <a:cs typeface="Times New Roman" panose="02020603050405020304" pitchFamily="18" charset="0"/>
              </a:rPr>
              <a:t>sẻ</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liệu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có</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văn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Liệu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rằng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ai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muốn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bỏ</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gian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huyết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bỏ</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cả</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triệu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soạn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giáo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mang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a:t>
            </a:r>
            <a:r>
              <a:rPr lang="en-US" sz="2000" b="1" dirty="0">
                <a:solidFill>
                  <a:srgbClr val="7030A0"/>
                </a:solidFill>
                <a:latin typeface="Times New Roman" panose="02020603050405020304" pitchFamily="18" charset="0"/>
                <a:cs typeface="Times New Roman" panose="02020603050405020304" pitchFamily="18" charset="0"/>
              </a:rPr>
              <a:t> chia </a:t>
            </a:r>
            <a:r>
              <a:rPr lang="en-US" sz="2000" b="1" dirty="0" err="1">
                <a:solidFill>
                  <a:srgbClr val="7030A0"/>
                </a:solidFill>
                <a:latin typeface="Times New Roman" panose="02020603050405020304" pitchFamily="18" charset="0"/>
                <a:cs typeface="Times New Roman" panose="02020603050405020304" pitchFamily="18" charset="0"/>
              </a:rPr>
              <a:t>sẻ</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miễn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phí</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như</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vậy</a:t>
            </a:r>
            <a:r>
              <a:rPr lang="en-US" sz="2000" b="1" dirty="0">
                <a:solidFill>
                  <a:srgbClr val="7030A0"/>
                </a:solidFill>
                <a:latin typeface="Times New Roman" panose="02020603050405020304" pitchFamily="18" charset="0"/>
                <a:cs typeface="Times New Roman" panose="02020603050405020304" pitchFamily="18" charset="0"/>
              </a:rPr>
              <a:t>? </a:t>
            </a:r>
            <a:endParaRPr lang="en-US" sz="2000" dirty="0">
              <a:solidFill>
                <a:srgbClr val="7030A0"/>
              </a:solidFill>
              <a:latin typeface="Times New Roman" panose="02020603050405020304" pitchFamily="18" charset="0"/>
              <a:cs typeface="Times New Roman" panose="02020603050405020304" pitchFamily="18" charset="0"/>
            </a:endParaRPr>
          </a:p>
          <a:p>
            <a:pPr algn="ctr"/>
            <a:r>
              <a:rPr lang="en-US" sz="2000" b="1" dirty="0">
                <a:solidFill>
                  <a:srgbClr val="002060"/>
                </a:solidFill>
                <a:latin typeface="Times New Roman" panose="02020603050405020304" pitchFamily="18" charset="0"/>
                <a:cs typeface="Times New Roman" panose="02020603050405020304" pitchFamily="18" charset="0"/>
              </a:rPr>
              <a:t>(</a:t>
            </a:r>
            <a:r>
              <a:rPr lang="en-US" sz="2000" b="1" dirty="0" err="1">
                <a:solidFill>
                  <a:srgbClr val="002060"/>
                </a:solidFill>
                <a:latin typeface="Times New Roman" panose="02020603050405020304" pitchFamily="18" charset="0"/>
                <a:cs typeface="Times New Roman" panose="02020603050405020304" pitchFamily="18" charset="0"/>
              </a:rPr>
              <a:t>Nhâm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xin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lỗi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những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thầy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bỏ</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tiền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mua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trân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trọng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Nhâm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những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dòng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này</a:t>
            </a:r>
            <a:r>
              <a:rPr lang="en-US" sz="2000" b="1" dirty="0">
                <a:solidFill>
                  <a:srgbClr val="002060"/>
                </a:solidFill>
                <a:latin typeface="Times New Roman" panose="02020603050405020304" pitchFamily="18" charset="0"/>
                <a:cs typeface="Times New Roman" panose="02020603050405020304" pitchFamily="18" charset="0"/>
              </a:rPr>
              <a:t>)</a:t>
            </a:r>
          </a:p>
          <a:p>
            <a:pPr algn="ctr"/>
            <a:r>
              <a:rPr lang="en-US" sz="2000" dirty="0" err="1">
                <a:solidFill>
                  <a:srgbClr val="002060"/>
                </a:solidFill>
                <a:latin typeface="Times New Roman" panose="02020603050405020304" pitchFamily="18" charset="0"/>
                <a:cs typeface="Times New Roman" panose="02020603050405020304" pitchFamily="18" charset="0"/>
              </a:rPr>
              <a:t>Nguyễn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Nhâm</a:t>
            </a:r>
            <a:r>
              <a:rPr lang="en-US" sz="2000" dirty="0">
                <a:solidFill>
                  <a:srgbClr val="002060"/>
                </a:solidFill>
                <a:latin typeface="Times New Roman" panose="02020603050405020304" pitchFamily="18" charset="0"/>
                <a:cs typeface="Times New Roman" panose="02020603050405020304" pitchFamily="18" charset="0"/>
              </a:rPr>
              <a:t>- 0981.713.891</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96744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21114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truyện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Em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bé</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minh,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ai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vua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cử</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tìm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(5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807364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87082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giày</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34608226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45958"/>
            <a:ext cx="10904561" cy="1974257"/>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tự</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xưng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cháu</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đây</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chỉ</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nào</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54649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9"/>
            <a:ext cx="10904561" cy="1678316"/>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Phù</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Đổng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(10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00001245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3801291" y="1423437"/>
            <a:ext cx="576071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HÌNH</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THÀNH KIẾN THỨC</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970871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a:solidFill>
                  <a:srgbClr val="FFFFFF"/>
                </a:solidFill>
                <a:latin typeface="Times New Roman" panose="02020603050405020304" pitchFamily="18" charset="0"/>
                <a:cs typeface="Times New Roman" panose="02020603050405020304" pitchFamily="18" charset="0"/>
              </a:rPr>
              <a:t>I. Đọc và tìm hiểu </a:t>
            </a:r>
            <a:r>
              <a:rPr lang="en-US" sz="6000" b="1" smtClean="0">
                <a:solidFill>
                  <a:srgbClr val="FFFFFF"/>
                </a:solidFill>
                <a:latin typeface="Times New Roman" panose="02020603050405020304" pitchFamily="18" charset="0"/>
                <a:cs typeface="Times New Roman" panose="02020603050405020304" pitchFamily="18" charset="0"/>
              </a:rPr>
              <a:t>chung</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156498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2723" y="0"/>
            <a:ext cx="1552028" cy="1015663"/>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2211977" y="781903"/>
            <a:ext cx="2137954" cy="742511"/>
          </a:xfrm>
          <a:prstGeom prst="rect">
            <a:avLst/>
          </a:prstGeom>
        </p:spPr>
        <p:txBody>
          <a:bodyPr wrap="square">
            <a:spAutoFit/>
          </a:bodyPr>
          <a:lstStyle/>
          <a:p>
            <a:pPr algn="just">
              <a:lnSpc>
                <a:spcPct val="150000"/>
              </a:lnSpc>
            </a:pPr>
            <a:r>
              <a:rPr lang="en-US" sz="3200" b="1" kern="100" smtClean="0">
                <a:solidFill>
                  <a:srgbClr val="000000"/>
                </a:solidFill>
                <a:effectLst/>
                <a:latin typeface="Times New Roman" panose="02020603050405020304" pitchFamily="18" charset="0"/>
                <a:ea typeface="SimSun" panose="02010600030101010101" pitchFamily="2" charset="-122"/>
              </a:rPr>
              <a:t>Cách đọc</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2211976" y="1494348"/>
            <a:ext cx="7881631" cy="1569660"/>
          </a:xfrm>
          <a:prstGeom prst="rect">
            <a:avLst/>
          </a:prstGeom>
        </p:spPr>
        <p:txBody>
          <a:bodyPr wrap="square">
            <a:spAutoFit/>
          </a:bodyPr>
          <a:lstStyle/>
          <a:p>
            <a:pPr lvl="0" algn="just">
              <a:lnSpc>
                <a:spcPct val="150000"/>
              </a:lnSpc>
            </a:pPr>
            <a:r>
              <a:rPr lang="en-US" sz="3200" kern="100" smtClean="0">
                <a:solidFill>
                  <a:prstClr val="black"/>
                </a:solidFill>
                <a:latin typeface="Times New Roman" panose="02020603050405020304" pitchFamily="18" charset="0"/>
                <a:ea typeface="SimSun" panose="02010600030101010101" pitchFamily="2" charset="-122"/>
              </a:rPr>
              <a:t>- T</a:t>
            </a:r>
            <a:r>
              <a:rPr lang="vi-VN" sz="3200" kern="100" smtClean="0">
                <a:solidFill>
                  <a:prstClr val="black"/>
                </a:solidFill>
                <a:latin typeface="Times New Roman" panose="02020603050405020304" pitchFamily="18" charset="0"/>
                <a:ea typeface="SimSun" panose="02010600030101010101" pitchFamily="2" charset="-122"/>
              </a:rPr>
              <a:t>o</a:t>
            </a:r>
            <a:r>
              <a:rPr lang="vi-VN" sz="3200" kern="100">
                <a:solidFill>
                  <a:prstClr val="black"/>
                </a:solidFill>
                <a:latin typeface="Times New Roman" panose="02020603050405020304" pitchFamily="18" charset="0"/>
                <a:ea typeface="SimSun" panose="02010600030101010101" pitchFamily="2" charset="-122"/>
              </a:rPr>
              <a:t>, rõ ràng, nhấn mạnh những chiến công của Thạch Sanh.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2211975" y="3064008"/>
            <a:ext cx="7881632" cy="2308324"/>
          </a:xfrm>
          <a:prstGeom prst="rect">
            <a:avLst/>
          </a:prstGeom>
        </p:spPr>
        <p:txBody>
          <a:bodyPr wrap="square">
            <a:spAutoFit/>
          </a:bodyPr>
          <a:lstStyle/>
          <a:p>
            <a:pPr lvl="0" algn="just">
              <a:lnSpc>
                <a:spcPct val="150000"/>
              </a:lnSpc>
            </a:pPr>
            <a:r>
              <a:rPr lang="en-US" sz="3200" kern="100" smtClean="0">
                <a:solidFill>
                  <a:prstClr val="black"/>
                </a:solidFill>
                <a:latin typeface="Times New Roman" panose="02020603050405020304" pitchFamily="18" charset="0"/>
                <a:ea typeface="SimSun" panose="02010600030101010101" pitchFamily="2" charset="-122"/>
              </a:rPr>
              <a:t>- </a:t>
            </a:r>
            <a:r>
              <a:rPr lang="vi-VN" sz="3200" kern="100" smtClean="0">
                <a:solidFill>
                  <a:prstClr val="black"/>
                </a:solidFill>
                <a:latin typeface="Times New Roman" panose="02020603050405020304" pitchFamily="18" charset="0"/>
                <a:ea typeface="SimSun" panose="02010600030101010101" pitchFamily="2" charset="-122"/>
              </a:rPr>
              <a:t>Thể </a:t>
            </a:r>
            <a:r>
              <a:rPr lang="vi-VN" sz="3200" kern="100">
                <a:solidFill>
                  <a:prstClr val="black"/>
                </a:solidFill>
                <a:latin typeface="Times New Roman" panose="02020603050405020304" pitchFamily="18" charset="0"/>
                <a:ea typeface="SimSun" panose="02010600030101010101" pitchFamily="2" charset="-122"/>
              </a:rPr>
              <a:t>hiện giọng của từng nhân vật: Thạch Sanh thật thà, tin người; mẹ con Lí Thông nham hiểm, độc ác.</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1074" y="4024647"/>
            <a:ext cx="3514317" cy="3514317"/>
          </a:xfrm>
          <a:prstGeom prst="rect">
            <a:avLst/>
          </a:prstGeom>
        </p:spPr>
      </p:pic>
      <p:sp>
        <p:nvSpPr>
          <p:cNvPr id="9" name="Cloud Callout 8"/>
          <p:cNvSpPr/>
          <p:nvPr/>
        </p:nvSpPr>
        <p:spPr>
          <a:xfrm>
            <a:off x="3083243" y="1386796"/>
            <a:ext cx="6474427" cy="2831374"/>
          </a:xfrm>
          <a:prstGeom prst="cloudCallout">
            <a:avLst>
              <a:gd name="adj1" fmla="val -33255"/>
              <a:gd name="adj2" fmla="val 70281"/>
            </a:avLst>
          </a:prstGeom>
          <a:ln w="76200">
            <a:solidFill>
              <a:srgbClr val="FF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smtClean="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Sau khi đọc xong truyện, em có thích truyện Thạch Sanh không? Vì sao?</a:t>
            </a: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382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85760" y="-26126"/>
            <a:ext cx="2879314" cy="905056"/>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547879" y="903765"/>
            <a:ext cx="3658361"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 Tứ cố vô thân:</a:t>
            </a:r>
            <a:endParaRPr lang="en-US" sz="2800" kern="100" smtClean="0">
              <a:effectLst/>
              <a:latin typeface="Times New Roman" panose="02020603050405020304" pitchFamily="18" charset="0"/>
              <a:ea typeface="SimSun" panose="02010600030101010101" pitchFamily="2" charset="-122"/>
            </a:endParaRPr>
          </a:p>
        </p:txBody>
      </p:sp>
      <p:sp>
        <p:nvSpPr>
          <p:cNvPr id="4" name="Rectangle 3"/>
          <p:cNvSpPr/>
          <p:nvPr/>
        </p:nvSpPr>
        <p:spPr>
          <a:xfrm>
            <a:off x="547879" y="1912928"/>
            <a:ext cx="2025504"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Trăn tinh: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547879" y="3362347"/>
            <a:ext cx="2025504"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Thủy phủ:</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547879" y="5350452"/>
            <a:ext cx="6096000" cy="523220"/>
          </a:xfrm>
          <a:prstGeom prst="rect">
            <a:avLst/>
          </a:prstGeom>
        </p:spPr>
        <p:txBody>
          <a:bodyPr>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Sinh nhai:</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2925320" y="903765"/>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 nhìn bốn phía không có ai là người thân thích.</a:t>
            </a:r>
            <a:endParaRPr lang="en-US" sz="2800" kern="100" smtClean="0">
              <a:effectLst/>
              <a:latin typeface="Times New Roman" panose="02020603050405020304" pitchFamily="18" charset="0"/>
              <a:ea typeface="SimSun" panose="02010600030101010101" pitchFamily="2" charset="-122"/>
            </a:endParaRPr>
          </a:p>
        </p:txBody>
      </p:sp>
      <p:sp>
        <p:nvSpPr>
          <p:cNvPr id="11" name="Rectangle 10"/>
          <p:cNvSpPr/>
          <p:nvPr/>
        </p:nvSpPr>
        <p:spPr>
          <a:xfrm>
            <a:off x="2377059" y="1951897"/>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con trăn đã tu luyện, trở thành yêu quái.</a:t>
            </a:r>
            <a:endParaRPr lang="en-US" sz="2800" kern="100" smtClean="0">
              <a:effectLst/>
              <a:latin typeface="Times New Roman" panose="02020603050405020304" pitchFamily="18" charset="0"/>
              <a:ea typeface="SimSun" panose="02010600030101010101" pitchFamily="2" charset="-122"/>
            </a:endParaRPr>
          </a:p>
        </p:txBody>
      </p:sp>
      <p:sp>
        <p:nvSpPr>
          <p:cNvPr id="12" name="Rectangle 11"/>
          <p:cNvSpPr/>
          <p:nvPr/>
        </p:nvSpPr>
        <p:spPr>
          <a:xfrm>
            <a:off x="2377059" y="3380603"/>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dinh thự ở dưới nước, nơi ở của thủy thần.</a:t>
            </a:r>
            <a:endParaRPr lang="en-US" sz="2800" kern="100" smtClean="0">
              <a:effectLst/>
              <a:latin typeface="Times New Roman" panose="02020603050405020304" pitchFamily="18" charset="0"/>
              <a:ea typeface="SimSun" panose="02010600030101010101" pitchFamily="2" charset="-122"/>
            </a:endParaRPr>
          </a:p>
        </p:txBody>
      </p:sp>
      <p:sp>
        <p:nvSpPr>
          <p:cNvPr id="13" name="Rectangle 12"/>
          <p:cNvSpPr/>
          <p:nvPr/>
        </p:nvSpPr>
        <p:spPr>
          <a:xfrm>
            <a:off x="2377059" y="5350452"/>
            <a:ext cx="1829181"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kiếm sống.</a:t>
            </a:r>
            <a:endParaRPr lang="en-US" sz="2800" kern="100" smtClean="0">
              <a:effectLst/>
              <a:latin typeface="Times New Roman" panose="02020603050405020304" pitchFamily="18" charset="0"/>
              <a:ea typeface="SimSun" panose="02010600030101010101" pitchFamily="2" charset="-122"/>
            </a:endParaRPr>
          </a:p>
        </p:txBody>
      </p:sp>
      <p:pic>
        <p:nvPicPr>
          <p:cNvPr id="19" name="Picture 18"/>
          <p:cNvPicPr>
            <a:picLocks noChangeAspect="1"/>
          </p:cNvPicPr>
          <p:nvPr/>
        </p:nvPicPr>
        <p:blipFill>
          <a:blip r:embed="rId3"/>
          <a:stretch>
            <a:fillRect/>
          </a:stretch>
        </p:blipFill>
        <p:spPr>
          <a:xfrm>
            <a:off x="8882742" y="143206"/>
            <a:ext cx="2725783" cy="2044337"/>
          </a:xfrm>
          <a:prstGeom prst="rect">
            <a:avLst/>
          </a:prstGeom>
        </p:spPr>
      </p:pic>
      <p:pic>
        <p:nvPicPr>
          <p:cNvPr id="20" name="Picture 19"/>
          <p:cNvPicPr>
            <a:picLocks noChangeAspect="1"/>
          </p:cNvPicPr>
          <p:nvPr/>
        </p:nvPicPr>
        <p:blipFill>
          <a:blip r:embed="rId4"/>
          <a:stretch>
            <a:fillRect/>
          </a:stretch>
        </p:blipFill>
        <p:spPr>
          <a:xfrm>
            <a:off x="8112034" y="2376379"/>
            <a:ext cx="2664823" cy="1958331"/>
          </a:xfrm>
          <a:prstGeom prst="rect">
            <a:avLst/>
          </a:prstGeom>
        </p:spPr>
      </p:pic>
      <p:pic>
        <p:nvPicPr>
          <p:cNvPr id="21" name="Picture 20"/>
          <p:cNvPicPr>
            <a:picLocks noChangeAspect="1"/>
          </p:cNvPicPr>
          <p:nvPr/>
        </p:nvPicPr>
        <p:blipFill>
          <a:blip r:embed="rId5"/>
          <a:stretch>
            <a:fillRect/>
          </a:stretch>
        </p:blipFill>
        <p:spPr>
          <a:xfrm>
            <a:off x="5219891" y="3965536"/>
            <a:ext cx="2847975" cy="1600200"/>
          </a:xfrm>
          <a:prstGeom prst="rect">
            <a:avLst/>
          </a:prstGeom>
        </p:spPr>
      </p:pic>
      <p:pic>
        <p:nvPicPr>
          <p:cNvPr id="22" name="Picture 21"/>
          <p:cNvPicPr>
            <a:picLocks noChangeAspect="1"/>
          </p:cNvPicPr>
          <p:nvPr/>
        </p:nvPicPr>
        <p:blipFill>
          <a:blip r:embed="rId6"/>
          <a:stretch>
            <a:fillRect/>
          </a:stretch>
        </p:blipFill>
        <p:spPr>
          <a:xfrm>
            <a:off x="4088650" y="5612062"/>
            <a:ext cx="2147668" cy="1245938"/>
          </a:xfrm>
          <a:prstGeom prst="rect">
            <a:avLst/>
          </a:prstGeom>
        </p:spPr>
      </p:pic>
    </p:spTree>
    <p:extLst>
      <p:ext uri="{BB962C8B-B14F-4D97-AF65-F5344CB8AC3E}">
        <p14:creationId xmlns:p14="http://schemas.microsoft.com/office/powerpoint/2010/main" val="36383155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par>
                                <p:cTn id="57" presetID="16" presetClass="entr" presetSubtype="2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85760" y="-26126"/>
            <a:ext cx="2879314" cy="1015663"/>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699455" y="953866"/>
            <a:ext cx="2657699"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Nước chư hầu:</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699455" y="2591618"/>
            <a:ext cx="2351380"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Động binh: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78611" y="3791099"/>
            <a:ext cx="2193164" cy="523220"/>
          </a:xfrm>
          <a:prstGeom prst="rect">
            <a:avLst/>
          </a:prstGeom>
        </p:spPr>
        <p:txBody>
          <a:bodyPr wrap="non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Thân chinh: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4" name="Rectangle 13"/>
          <p:cNvSpPr/>
          <p:nvPr/>
        </p:nvSpPr>
        <p:spPr>
          <a:xfrm>
            <a:off x="3185752" y="878930"/>
            <a:ext cx="5186714" cy="1384995"/>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nước nhỏ, bị phụ thuộc và phải phục tùng, cống nạp các nước lớn hơn, mạnh hơn.</a:t>
            </a:r>
            <a:endParaRPr lang="en-US" sz="2800" kern="100" smtClean="0">
              <a:effectLst/>
              <a:latin typeface="Times New Roman" panose="02020603050405020304" pitchFamily="18" charset="0"/>
              <a:ea typeface="SimSun" panose="02010600030101010101" pitchFamily="2" charset="-122"/>
            </a:endParaRPr>
          </a:p>
        </p:txBody>
      </p:sp>
      <p:sp>
        <p:nvSpPr>
          <p:cNvPr id="15" name="Rectangle 14"/>
          <p:cNvSpPr/>
          <p:nvPr/>
        </p:nvSpPr>
        <p:spPr>
          <a:xfrm>
            <a:off x="2641657" y="2591618"/>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sử dụng quân đội, tiến hành chiến tranh.</a:t>
            </a:r>
            <a:endParaRPr lang="en-US" sz="2800" kern="100" smtClean="0">
              <a:effectLst/>
              <a:latin typeface="Times New Roman" panose="02020603050405020304" pitchFamily="18" charset="0"/>
              <a:ea typeface="SimSun" panose="02010600030101010101" pitchFamily="2" charset="-122"/>
            </a:endParaRPr>
          </a:p>
        </p:txBody>
      </p:sp>
      <p:sp>
        <p:nvSpPr>
          <p:cNvPr id="16" name="Rectangle 15"/>
          <p:cNvSpPr/>
          <p:nvPr/>
        </p:nvSpPr>
        <p:spPr>
          <a:xfrm>
            <a:off x="4122082" y="3791099"/>
            <a:ext cx="2141272"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tự mình.</a:t>
            </a:r>
            <a:endParaRPr lang="en-US" sz="2800" kern="100" smtClean="0">
              <a:effectLst/>
              <a:latin typeface="Times New Roman" panose="02020603050405020304" pitchFamily="18" charset="0"/>
              <a:ea typeface="SimSun" panose="02010600030101010101" pitchFamily="2" charset="-122"/>
            </a:endParaRPr>
          </a:p>
        </p:txBody>
      </p:sp>
      <p:pic>
        <p:nvPicPr>
          <p:cNvPr id="17" name="Picture 16"/>
          <p:cNvPicPr>
            <a:picLocks noChangeAspect="1"/>
          </p:cNvPicPr>
          <p:nvPr/>
        </p:nvPicPr>
        <p:blipFill>
          <a:blip r:embed="rId3"/>
          <a:stretch>
            <a:fillRect/>
          </a:stretch>
        </p:blipFill>
        <p:spPr>
          <a:xfrm>
            <a:off x="8953995" y="338502"/>
            <a:ext cx="2763388" cy="2353997"/>
          </a:xfrm>
          <a:prstGeom prst="rect">
            <a:avLst/>
          </a:prstGeom>
        </p:spPr>
      </p:pic>
      <p:pic>
        <p:nvPicPr>
          <p:cNvPr id="18" name="Picture 17"/>
          <p:cNvPicPr>
            <a:picLocks noChangeAspect="1"/>
          </p:cNvPicPr>
          <p:nvPr/>
        </p:nvPicPr>
        <p:blipFill>
          <a:blip r:embed="rId4"/>
          <a:stretch>
            <a:fillRect/>
          </a:stretch>
        </p:blipFill>
        <p:spPr>
          <a:xfrm>
            <a:off x="6113977" y="3295143"/>
            <a:ext cx="3212903" cy="2925793"/>
          </a:xfrm>
          <a:prstGeom prst="rect">
            <a:avLst/>
          </a:prstGeom>
        </p:spPr>
      </p:pic>
      <p:pic>
        <p:nvPicPr>
          <p:cNvPr id="19" name="Picture 18"/>
          <p:cNvPicPr>
            <a:picLocks noChangeAspect="1"/>
          </p:cNvPicPr>
          <p:nvPr/>
        </p:nvPicPr>
        <p:blipFill>
          <a:blip r:embed="rId5"/>
          <a:stretch>
            <a:fillRect/>
          </a:stretch>
        </p:blipFill>
        <p:spPr>
          <a:xfrm>
            <a:off x="2412930" y="4758039"/>
            <a:ext cx="2705100" cy="1685925"/>
          </a:xfrm>
          <a:prstGeom prst="rect">
            <a:avLst/>
          </a:prstGeom>
        </p:spPr>
      </p:pic>
    </p:spTree>
    <p:extLst>
      <p:ext uri="{BB962C8B-B14F-4D97-AF65-F5344CB8AC3E}">
        <p14:creationId xmlns:p14="http://schemas.microsoft.com/office/powerpoint/2010/main" val="239958433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Rectangle 19"/>
          <p:cNvSpPr/>
          <p:nvPr/>
        </p:nvSpPr>
        <p:spPr>
          <a:xfrm>
            <a:off x="247505" y="-26126"/>
            <a:ext cx="2555828" cy="1015663"/>
          </a:xfrm>
          <a:prstGeom prst="rect">
            <a:avLst/>
          </a:prstGeom>
        </p:spPr>
        <p:txBody>
          <a:bodyPr wrap="none">
            <a:spAutoFit/>
          </a:bodyPr>
          <a:lstStyle/>
          <a:p>
            <a:pPr algn="just">
              <a:lnSpc>
                <a:spcPct val="150000"/>
              </a:lnSpc>
            </a:pPr>
            <a:r>
              <a:rPr lang="en-US" sz="4000" b="1" kern="100" smtClean="0">
                <a:solidFill>
                  <a:srgbClr val="000000"/>
                </a:solidFill>
                <a:latin typeface="Times New Roman" panose="02020603050405020304" pitchFamily="18" charset="0"/>
                <a:ea typeface="SimSun" panose="02010600030101010101" pitchFamily="2" charset="-122"/>
              </a:rPr>
              <a:t>3. Văn bản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23" name="Cloud Callout 22"/>
          <p:cNvSpPr/>
          <p:nvPr/>
        </p:nvSpPr>
        <p:spPr>
          <a:xfrm>
            <a:off x="4964294" y="426402"/>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Truyện Thạch Sanh có những nhân vật nào? Nhân vật nào là chính? Vì sao em xác định như vậy?</a:t>
            </a:r>
          </a:p>
        </p:txBody>
      </p:sp>
      <p:sp>
        <p:nvSpPr>
          <p:cNvPr id="2" name="Rectangle 1"/>
          <p:cNvSpPr/>
          <p:nvPr/>
        </p:nvSpPr>
        <p:spPr>
          <a:xfrm>
            <a:off x="361814" y="977846"/>
            <a:ext cx="6096000" cy="523220"/>
          </a:xfrm>
          <a:prstGeom prst="rect">
            <a:avLst/>
          </a:prstGeom>
        </p:spPr>
        <p:txBody>
          <a:bodyPr>
            <a:spAutoFit/>
          </a:bodyPr>
          <a:lstStyle/>
          <a:p>
            <a:pPr algn="just"/>
            <a:r>
              <a:rPr lang="en-US" sz="2800" kern="100" smtClean="0">
                <a:effectLst/>
                <a:latin typeface="Times New Roman" panose="02020603050405020304" pitchFamily="18" charset="0"/>
                <a:ea typeface="SimSun" panose="02010600030101010101" pitchFamily="2" charset="-122"/>
              </a:rPr>
              <a:t>- Nhân vật:</a:t>
            </a:r>
          </a:p>
        </p:txBody>
      </p:sp>
      <p:sp>
        <p:nvSpPr>
          <p:cNvPr id="4" name="Rectangle 3"/>
          <p:cNvSpPr/>
          <p:nvPr/>
        </p:nvSpPr>
        <p:spPr>
          <a:xfrm>
            <a:off x="539932" y="1580924"/>
            <a:ext cx="6096000" cy="523220"/>
          </a:xfrm>
          <a:prstGeom prst="rect">
            <a:avLst/>
          </a:prstGeom>
        </p:spPr>
        <p:txBody>
          <a:bodyPr>
            <a:spAutoFit/>
          </a:bodyPr>
          <a:lstStyle/>
          <a:p>
            <a:pPr lvl="0" algn="just"/>
            <a:r>
              <a:rPr lang="en-US" sz="2800" kern="100">
                <a:solidFill>
                  <a:prstClr val="black"/>
                </a:solidFill>
                <a:latin typeface="Times New Roman" panose="02020603050405020304" pitchFamily="18" charset="0"/>
                <a:ea typeface="SimSun" panose="02010600030101010101" pitchFamily="2" charset="-122"/>
              </a:rPr>
              <a:t>+ </a:t>
            </a:r>
            <a:r>
              <a:rPr lang="vi-VN" sz="2800" kern="100">
                <a:solidFill>
                  <a:prstClr val="black"/>
                </a:solidFill>
                <a:latin typeface="Times New Roman" panose="02020603050405020304" pitchFamily="18" charset="0"/>
                <a:ea typeface="SimSun" panose="02010600030101010101" pitchFamily="2" charset="-122"/>
              </a:rPr>
              <a:t> Nhân vật chính: Thạch </a:t>
            </a:r>
            <a:r>
              <a:rPr lang="vi-VN" sz="2800" kern="100" smtClean="0">
                <a:solidFill>
                  <a:prstClr val="black"/>
                </a:solidFill>
                <a:latin typeface="Times New Roman" panose="02020603050405020304" pitchFamily="18" charset="0"/>
                <a:ea typeface="SimSun" panose="02010600030101010101" pitchFamily="2" charset="-122"/>
              </a:rPr>
              <a:t>Sanh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539932" y="2097908"/>
            <a:ext cx="6096000" cy="954107"/>
          </a:xfrm>
          <a:prstGeom prst="rect">
            <a:avLst/>
          </a:prstGeom>
        </p:spPr>
        <p:txBody>
          <a:bodyPr>
            <a:spAutoFit/>
          </a:bodyPr>
          <a:lstStyle/>
          <a:p>
            <a:pPr lvl="0" algn="just"/>
            <a:r>
              <a:rPr lang="vi-VN" sz="2800" kern="100">
                <a:solidFill>
                  <a:prstClr val="black"/>
                </a:solidFill>
                <a:latin typeface="Times New Roman" panose="02020603050405020304" pitchFamily="18" charset="0"/>
                <a:ea typeface="SimSun" panose="02010600030101010101" pitchFamily="2" charset="-122"/>
              </a:rPr>
              <a:t>+ Nhân vật phụ: Mẹ con Lí Thông, vua, công chúa…</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Cloud Callout 25"/>
          <p:cNvSpPr/>
          <p:nvPr/>
        </p:nvSpPr>
        <p:spPr>
          <a:xfrm>
            <a:off x="4846728" y="453054"/>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smtClean="0">
                <a:solidFill>
                  <a:prstClr val="black"/>
                </a:solidFill>
                <a:latin typeface="Times New Roman" panose="02020603050405020304" pitchFamily="18" charset="0"/>
                <a:cs typeface="Times New Roman" panose="02020603050405020304" pitchFamily="18" charset="0"/>
              </a:rPr>
              <a:t>Truyện </a:t>
            </a:r>
            <a:r>
              <a:rPr lang="vi-VN" sz="3200" kern="0" smtClean="0">
                <a:solidFill>
                  <a:prstClr val="black"/>
                </a:solidFill>
                <a:latin typeface="Times New Roman" panose="02020603050405020304" pitchFamily="18" charset="0"/>
                <a:cs typeface="Times New Roman" panose="02020603050405020304" pitchFamily="18" charset="0"/>
              </a:rPr>
              <a:t>được </a:t>
            </a:r>
            <a:r>
              <a:rPr lang="vi-VN" sz="3200" kern="0">
                <a:solidFill>
                  <a:prstClr val="black"/>
                </a:solidFill>
                <a:latin typeface="Times New Roman" panose="02020603050405020304" pitchFamily="18" charset="0"/>
                <a:cs typeface="Times New Roman" panose="02020603050405020304" pitchFamily="18" charset="0"/>
              </a:rPr>
              <a:t>kể bằng lời của nhân vật nào? Kể theo ngôi thứ mấy?</a:t>
            </a:r>
          </a:p>
        </p:txBody>
      </p:sp>
      <p:sp>
        <p:nvSpPr>
          <p:cNvPr id="8" name="Rectangle 7"/>
          <p:cNvSpPr/>
          <p:nvPr/>
        </p:nvSpPr>
        <p:spPr>
          <a:xfrm>
            <a:off x="488236" y="3052015"/>
            <a:ext cx="1640193" cy="523220"/>
          </a:xfrm>
          <a:prstGeom prst="rect">
            <a:avLst/>
          </a:prstGeom>
        </p:spPr>
        <p:txBody>
          <a:bodyPr wrap="none">
            <a:spAutoFit/>
          </a:bodyPr>
          <a:lstStyle/>
          <a:p>
            <a:r>
              <a:rPr lang="en-US" sz="2800" smtClean="0">
                <a:latin typeface="Times New Roman" panose="02020603050405020304" pitchFamily="18" charset="0"/>
                <a:cs typeface="Times New Roman" panose="02020603050405020304" pitchFamily="18" charset="0"/>
              </a:rPr>
              <a:t>- Ngôi kể:</a:t>
            </a:r>
            <a:endParaRPr lang="en-US" sz="2800">
              <a:latin typeface="Times New Roman" panose="02020603050405020304" pitchFamily="18" charset="0"/>
              <a:cs typeface="Times New Roman" panose="02020603050405020304" pitchFamily="18" charset="0"/>
            </a:endParaRPr>
          </a:p>
        </p:txBody>
      </p:sp>
      <p:sp>
        <p:nvSpPr>
          <p:cNvPr id="18" name="Rectangle 17"/>
          <p:cNvSpPr/>
          <p:nvPr/>
        </p:nvSpPr>
        <p:spPr>
          <a:xfrm>
            <a:off x="2128429" y="3052015"/>
            <a:ext cx="1903085" cy="523220"/>
          </a:xfrm>
          <a:prstGeom prst="rect">
            <a:avLst/>
          </a:prstGeom>
        </p:spPr>
        <p:txBody>
          <a:bodyPr wrap="none">
            <a:spAutoFit/>
          </a:bodyPr>
          <a:lstStyle/>
          <a:p>
            <a:pPr lvl="0"/>
            <a:r>
              <a:rPr lang="en-US" sz="2800">
                <a:solidFill>
                  <a:prstClr val="black"/>
                </a:solidFill>
                <a:latin typeface="Times New Roman" panose="02020603050405020304" pitchFamily="18" charset="0"/>
                <a:cs typeface="Times New Roman" panose="02020603050405020304" pitchFamily="18" charset="0"/>
              </a:rPr>
              <a:t>ngôi thứ ba </a:t>
            </a:r>
          </a:p>
        </p:txBody>
      </p:sp>
      <p:sp>
        <p:nvSpPr>
          <p:cNvPr id="28" name="Cloud Callout 27"/>
          <p:cNvSpPr/>
          <p:nvPr/>
        </p:nvSpPr>
        <p:spPr>
          <a:xfrm>
            <a:off x="6266503" y="1182297"/>
            <a:ext cx="4148670" cy="1671506"/>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smtClean="0">
                <a:solidFill>
                  <a:prstClr val="black"/>
                </a:solidFill>
                <a:latin typeface="Times New Roman" panose="02020603050405020304" pitchFamily="18" charset="0"/>
                <a:cs typeface="Times New Roman" panose="02020603050405020304" pitchFamily="18" charset="0"/>
              </a:rPr>
              <a:t>xác </a:t>
            </a:r>
            <a:r>
              <a:rPr lang="vi-VN" sz="3200" kern="0">
                <a:solidFill>
                  <a:prstClr val="black"/>
                </a:solidFill>
                <a:latin typeface="Times New Roman" panose="02020603050405020304" pitchFamily="18" charset="0"/>
                <a:cs typeface="Times New Roman" panose="02020603050405020304" pitchFamily="18" charset="0"/>
              </a:rPr>
              <a:t>định phương thức biểu đạt? </a:t>
            </a:r>
          </a:p>
        </p:txBody>
      </p:sp>
      <p:sp>
        <p:nvSpPr>
          <p:cNvPr id="29" name="Rectangle 28"/>
          <p:cNvSpPr/>
          <p:nvPr/>
        </p:nvSpPr>
        <p:spPr>
          <a:xfrm>
            <a:off x="539932" y="5275353"/>
            <a:ext cx="2869474" cy="523220"/>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 PTBĐ:</a:t>
            </a:r>
            <a:endParaRPr lang="en-US" sz="2800">
              <a:latin typeface="Times New Roman" panose="02020603050405020304" pitchFamily="18" charset="0"/>
              <a:cs typeface="Times New Roman" panose="02020603050405020304" pitchFamily="18" charset="0"/>
            </a:endParaRPr>
          </a:p>
        </p:txBody>
      </p:sp>
      <p:sp>
        <p:nvSpPr>
          <p:cNvPr id="24" name="Rectangle 23"/>
          <p:cNvSpPr/>
          <p:nvPr/>
        </p:nvSpPr>
        <p:spPr>
          <a:xfrm>
            <a:off x="2065071" y="5275353"/>
            <a:ext cx="990977" cy="523220"/>
          </a:xfrm>
          <a:prstGeom prst="rect">
            <a:avLst/>
          </a:prstGeom>
        </p:spPr>
        <p:txBody>
          <a:bodyPr wrap="none">
            <a:spAutoFit/>
          </a:bodyPr>
          <a:lstStyle/>
          <a:p>
            <a:pPr lvl="0"/>
            <a:r>
              <a:rPr lang="en-US" sz="2800">
                <a:solidFill>
                  <a:prstClr val="black"/>
                </a:solidFill>
                <a:latin typeface="Times New Roman" panose="02020603050405020304" pitchFamily="18" charset="0"/>
                <a:cs typeface="Times New Roman" panose="02020603050405020304" pitchFamily="18" charset="0"/>
              </a:rPr>
              <a:t>tự sự.</a:t>
            </a:r>
          </a:p>
        </p:txBody>
      </p:sp>
      <p:pic>
        <p:nvPicPr>
          <p:cNvPr id="27" name="Picture 26"/>
          <p:cNvPicPr>
            <a:picLocks noChangeAspect="1"/>
          </p:cNvPicPr>
          <p:nvPr/>
        </p:nvPicPr>
        <p:blipFill>
          <a:blip r:embed="rId4"/>
          <a:stretch>
            <a:fillRect/>
          </a:stretch>
        </p:blipFill>
        <p:spPr>
          <a:xfrm>
            <a:off x="6635932" y="305471"/>
            <a:ext cx="5493102" cy="5493102"/>
          </a:xfrm>
          <a:prstGeom prst="rect">
            <a:avLst/>
          </a:prstGeom>
        </p:spPr>
      </p:pic>
    </p:spTree>
    <p:extLst>
      <p:ext uri="{BB962C8B-B14F-4D97-AF65-F5344CB8AC3E}">
        <p14:creationId xmlns:p14="http://schemas.microsoft.com/office/powerpoint/2010/main" val="292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3" grpId="1" animBg="1"/>
      <p:bldP spid="2" grpId="0"/>
      <p:bldP spid="4" grpId="0"/>
      <p:bldP spid="6" grpId="0"/>
      <p:bldP spid="26" grpId="0" animBg="1"/>
      <p:bldP spid="26" grpId="1" animBg="1"/>
      <p:bldP spid="8" grpId="0"/>
      <p:bldP spid="18" grpId="0"/>
      <p:bldP spid="28" grpId="0" animBg="1"/>
      <p:bldP spid="28" grpId="1" animBg="1"/>
      <p:bldP spid="29"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l="25840" t="33467" r="24765" b="10000"/>
          <a:stretch>
            <a:fillRect/>
          </a:stretch>
        </p:blipFill>
        <p:spPr bwMode="auto">
          <a:xfrm>
            <a:off x="0" y="0"/>
            <a:ext cx="12192000" cy="6886876"/>
          </a:xfrm>
          <a:prstGeom prst="rect">
            <a:avLst/>
          </a:prstGeom>
          <a:noFill/>
          <a:ln w="9525">
            <a:noFill/>
            <a:miter lim="800000"/>
            <a:headEnd/>
            <a:tailEnd/>
          </a:ln>
          <a:effectLst/>
        </p:spPr>
      </p:pic>
      <p:pic>
        <p:nvPicPr>
          <p:cNvPr id="15" name="Picture 14" descr="A picture containing text, decorated&#10;&#10;Description automatically generated">
            <a:extLst>
              <a:ext uri="{FF2B5EF4-FFF2-40B4-BE49-F238E27FC236}">
                <a16:creationId xmlns:a16="http://schemas.microsoft.com/office/drawing/2014/main" id="{D3D9DEF0-A310-444F-A0D0-EE980CAC37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935" b="40289" l="9990" r="89806">
                        <a14:foregroundMark x1="50917" y1="19639" x2="54230" y2="26498"/>
                        <a14:foregroundMark x1="54230" y1="26498" x2="53772" y2="25199"/>
                        <a14:foregroundMark x1="64781" y1="17292" x2="67227" y2="22563"/>
                        <a14:foregroundMark x1="75943" y1="12166" x2="76962" y2="23899"/>
                        <a14:foregroundMark x1="31855" y1="31047" x2="34149" y2="33682"/>
                        <a14:foregroundMark x1="28135" y1="39422" x2="35780" y2="38087"/>
                        <a14:foregroundMark x1="27115" y1="34152" x2="35474" y2="38664"/>
                        <a14:foregroundMark x1="35474" y1="38664" x2="29409" y2="32527"/>
                        <a14:foregroundMark x1="29409" y1="32527" x2="33282" y2="32383"/>
                        <a14:foregroundMark x1="47808" y1="31516" x2="41386" y2="37690"/>
                        <a14:foregroundMark x1="41386" y1="37690" x2="49439" y2="32347"/>
                        <a14:foregroundMark x1="49439" y1="32347" x2="44495" y2="30181"/>
                        <a14:foregroundMark x1="52956" y1="31372" x2="64781" y2="31408"/>
                        <a14:foregroundMark x1="64781" y1="31408" x2="56575" y2="38664"/>
                        <a14:foregroundMark x1="56575" y1="38664" x2="53772" y2="38845"/>
                        <a14:foregroundMark x1="68502" y1="27401" x2="69317" y2="35957"/>
                        <a14:foregroundMark x1="69317" y1="35957" x2="79766" y2="34477"/>
                        <a14:foregroundMark x1="79766" y1="34477" x2="82977" y2="37942"/>
                        <a14:foregroundMark x1="82569" y1="35596" x2="86290" y2="39567"/>
                        <a14:foregroundMark x1="16514" y1="14946" x2="17788" y2="17004"/>
                        <a14:foregroundMark x1="16972" y1="14224" x2="26911" y2="14477"/>
                        <a14:foregroundMark x1="26911" y1="14477" x2="27931" y2="14224"/>
                        <a14:foregroundMark x1="21305" y1="14079" x2="27931" y2="14224"/>
                        <a14:foregroundMark x1="82977" y1="33249" x2="82773" y2="35451"/>
                        <a14:foregroundMark x1="41998" y1="40000" x2="48624" y2="40144"/>
                        <a14:foregroundMark x1="52345" y1="40289" x2="58767" y2="40000"/>
                      </a14:backgroundRemoval>
                    </a14:imgEffect>
                  </a14:imgLayer>
                </a14:imgProps>
              </a:ext>
              <a:ext uri="{28A0092B-C50C-407E-A947-70E740481C1C}">
                <a14:useLocalDpi xmlns:a14="http://schemas.microsoft.com/office/drawing/2010/main" val="0"/>
              </a:ext>
            </a:extLst>
          </a:blip>
          <a:srcRect b="59267"/>
          <a:stretch/>
        </p:blipFill>
        <p:spPr>
          <a:xfrm>
            <a:off x="0" y="268456"/>
            <a:ext cx="6902255" cy="3971947"/>
          </a:xfrm>
          <a:prstGeom prst="rect">
            <a:avLst/>
          </a:prstGeom>
        </p:spPr>
      </p:pic>
      <p:pic>
        <p:nvPicPr>
          <p:cNvPr id="17" name="Picture 16">
            <a:extLst>
              <a:ext uri="{FF2B5EF4-FFF2-40B4-BE49-F238E27FC236}">
                <a16:creationId xmlns:a16="http://schemas.microsoft.com/office/drawing/2014/main" id="{245C64A5-16A3-774C-B63D-793858E85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805" y="885161"/>
            <a:ext cx="5087770" cy="5264429"/>
          </a:xfrm>
          <a:prstGeom prst="rect">
            <a:avLst/>
          </a:prstGeom>
        </p:spPr>
      </p:pic>
      <p:sp>
        <p:nvSpPr>
          <p:cNvPr id="18" name="TextBox 17">
            <a:extLst>
              <a:ext uri="{FF2B5EF4-FFF2-40B4-BE49-F238E27FC236}">
                <a16:creationId xmlns:a16="http://schemas.microsoft.com/office/drawing/2014/main" id="{5DA372B9-A3F3-EC43-9E9D-DAACF158AA85}"/>
              </a:ext>
            </a:extLst>
          </p:cNvPr>
          <p:cNvSpPr txBox="1"/>
          <p:nvPr/>
        </p:nvSpPr>
        <p:spPr>
          <a:xfrm>
            <a:off x="2632668" y="381837"/>
            <a:ext cx="2592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lang="en-US" sz="4000" b="1">
                <a:solidFill>
                  <a:prstClr val="black"/>
                </a:solidFill>
                <a:latin typeface="Times New Roman" panose="02020603050405020304" pitchFamily="18" charset="0"/>
                <a:cs typeface="Times New Roman" panose="02020603050405020304" pitchFamily="18" charset="0"/>
              </a:rPr>
              <a:t> </a:t>
            </a:r>
            <a:r>
              <a:rPr lang="en-US" sz="4000" b="1" smtClean="0">
                <a:solidFill>
                  <a:prstClr val="black"/>
                </a:solidFill>
                <a:latin typeface="Times New Roman" panose="02020603050405020304" pitchFamily="18" charset="0"/>
                <a:cs typeface="Times New Roman" panose="02020603050405020304" pitchFamily="18" charset="0"/>
              </a:rPr>
              <a:t>3-4</a:t>
            </a:r>
            <a:endParaRPr kumimoji="0" lang="en-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F222AF54-444D-314C-981F-067A81AF2ED9}"/>
              </a:ext>
            </a:extLst>
          </p:cNvPr>
          <p:cNvSpPr txBox="1"/>
          <p:nvPr/>
        </p:nvSpPr>
        <p:spPr>
          <a:xfrm>
            <a:off x="1382841" y="4841053"/>
            <a:ext cx="41365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cổ tích)</a:t>
            </a:r>
          </a:p>
        </p:txBody>
      </p:sp>
      <p:sp>
        <p:nvSpPr>
          <p:cNvPr id="7" name="TextBox 6"/>
          <p:cNvSpPr txBox="1"/>
          <p:nvPr/>
        </p:nvSpPr>
        <p:spPr>
          <a:xfrm>
            <a:off x="1671315" y="5863964"/>
            <a:ext cx="3605474" cy="707886"/>
          </a:xfrm>
          <a:prstGeom prst="rect">
            <a:avLst/>
          </a:prstGeom>
          <a:noFill/>
        </p:spPr>
        <p:txBody>
          <a:bodyPr wrap="none" rtlCol="0">
            <a:spAutoFit/>
          </a:bodyPr>
          <a:lstStyle/>
          <a:p>
            <a:r>
              <a:rPr lang="en-US" sz="4000" b="1" smtClean="0">
                <a:latin typeface="Times New Roman" panose="02020603050405020304" pitchFamily="18" charset="0"/>
                <a:cs typeface="Times New Roman" panose="02020603050405020304" pitchFamily="18" charset="0"/>
              </a:rPr>
              <a:t>Giáo viên:…….</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229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Rectangle 19"/>
          <p:cNvSpPr/>
          <p:nvPr/>
        </p:nvSpPr>
        <p:spPr>
          <a:xfrm>
            <a:off x="247505" y="-26126"/>
            <a:ext cx="2555828" cy="1015663"/>
          </a:xfrm>
          <a:prstGeom prst="rect">
            <a:avLst/>
          </a:prstGeom>
        </p:spPr>
        <p:txBody>
          <a:bodyPr wrap="none">
            <a:spAutoFit/>
          </a:bodyPr>
          <a:lstStyle/>
          <a:p>
            <a:pPr algn="just">
              <a:lnSpc>
                <a:spcPct val="150000"/>
              </a:lnSpc>
            </a:pPr>
            <a:r>
              <a:rPr lang="en-US" sz="4000" b="1" kern="100" smtClean="0">
                <a:solidFill>
                  <a:srgbClr val="000000"/>
                </a:solidFill>
                <a:latin typeface="Times New Roman" panose="02020603050405020304" pitchFamily="18" charset="0"/>
                <a:ea typeface="SimSun" panose="02010600030101010101" pitchFamily="2" charset="-122"/>
              </a:rPr>
              <a:t>3. Văn bản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23" name="Cloud Callout 22"/>
          <p:cNvSpPr/>
          <p:nvPr/>
        </p:nvSpPr>
        <p:spPr>
          <a:xfrm>
            <a:off x="2219266" y="752517"/>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Truyện Thạch Sanh có những nhân vật nào? Nhân vật nào là chính? Vì sao em xác định như vậy?</a:t>
            </a:r>
          </a:p>
        </p:txBody>
      </p:sp>
      <p:sp>
        <p:nvSpPr>
          <p:cNvPr id="26" name="Cloud Callout 25"/>
          <p:cNvSpPr/>
          <p:nvPr/>
        </p:nvSpPr>
        <p:spPr>
          <a:xfrm>
            <a:off x="2691451" y="1482012"/>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smtClean="0">
                <a:solidFill>
                  <a:prstClr val="black"/>
                </a:solidFill>
                <a:latin typeface="Times New Roman" panose="02020603050405020304" pitchFamily="18" charset="0"/>
                <a:cs typeface="Times New Roman" panose="02020603050405020304" pitchFamily="18" charset="0"/>
              </a:rPr>
              <a:t>Truyện </a:t>
            </a:r>
            <a:r>
              <a:rPr lang="vi-VN" sz="3200" kern="0" smtClean="0">
                <a:solidFill>
                  <a:prstClr val="black"/>
                </a:solidFill>
                <a:latin typeface="Times New Roman" panose="02020603050405020304" pitchFamily="18" charset="0"/>
                <a:cs typeface="Times New Roman" panose="02020603050405020304" pitchFamily="18" charset="0"/>
              </a:rPr>
              <a:t>được </a:t>
            </a:r>
            <a:r>
              <a:rPr lang="vi-VN" sz="3200" kern="0">
                <a:solidFill>
                  <a:prstClr val="black"/>
                </a:solidFill>
                <a:latin typeface="Times New Roman" panose="02020603050405020304" pitchFamily="18" charset="0"/>
                <a:cs typeface="Times New Roman" panose="02020603050405020304" pitchFamily="18" charset="0"/>
              </a:rPr>
              <a:t>kể bằng lời của nhân vật nào? Kể theo ngôi thứ mấy?</a:t>
            </a:r>
          </a:p>
        </p:txBody>
      </p:sp>
      <p:sp>
        <p:nvSpPr>
          <p:cNvPr id="28" name="Cloud Callout 27"/>
          <p:cNvSpPr/>
          <p:nvPr/>
        </p:nvSpPr>
        <p:spPr>
          <a:xfrm>
            <a:off x="2866587" y="2213897"/>
            <a:ext cx="4148670" cy="1671506"/>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smtClean="0">
                <a:solidFill>
                  <a:prstClr val="black"/>
                </a:solidFill>
                <a:latin typeface="Times New Roman" panose="02020603050405020304" pitchFamily="18" charset="0"/>
                <a:cs typeface="Times New Roman" panose="02020603050405020304" pitchFamily="18" charset="0"/>
              </a:rPr>
              <a:t>xác </a:t>
            </a:r>
            <a:r>
              <a:rPr lang="vi-VN" sz="3200" kern="0">
                <a:solidFill>
                  <a:prstClr val="black"/>
                </a:solidFill>
                <a:latin typeface="Times New Roman" panose="02020603050405020304" pitchFamily="18" charset="0"/>
                <a:cs typeface="Times New Roman" panose="02020603050405020304" pitchFamily="18" charset="0"/>
              </a:rPr>
              <a:t>định phương thức biểu đạt? </a:t>
            </a:r>
          </a:p>
        </p:txBody>
      </p:sp>
      <p:pic>
        <p:nvPicPr>
          <p:cNvPr id="27" name="Picture 26"/>
          <p:cNvPicPr>
            <a:picLocks noChangeAspect="1"/>
          </p:cNvPicPr>
          <p:nvPr/>
        </p:nvPicPr>
        <p:blipFill>
          <a:blip r:embed="rId4"/>
          <a:stretch>
            <a:fillRect/>
          </a:stretch>
        </p:blipFill>
        <p:spPr>
          <a:xfrm>
            <a:off x="247505" y="3835710"/>
            <a:ext cx="2721656" cy="2721656"/>
          </a:xfrm>
          <a:prstGeom prst="rect">
            <a:avLst/>
          </a:prstGeom>
        </p:spPr>
      </p:pic>
      <p:sp>
        <p:nvSpPr>
          <p:cNvPr id="3" name="Rounded Rectangle 2"/>
          <p:cNvSpPr/>
          <p:nvPr/>
        </p:nvSpPr>
        <p:spPr>
          <a:xfrm>
            <a:off x="3820537" y="743859"/>
            <a:ext cx="2790827"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a:t>
            </a:r>
            <a:r>
              <a:rPr lang="vi-VN" sz="2800" kern="100" smtClean="0">
                <a:solidFill>
                  <a:prstClr val="black"/>
                </a:solidFill>
                <a:latin typeface="Times New Roman" panose="02020603050405020304" pitchFamily="18" charset="0"/>
                <a:ea typeface="SimSun" panose="02010600030101010101" pitchFamily="2" charset="-122"/>
              </a:rPr>
              <a:t>vật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5" name="Rounded Rectangle 14"/>
          <p:cNvSpPr/>
          <p:nvPr/>
        </p:nvSpPr>
        <p:spPr>
          <a:xfrm>
            <a:off x="201922" y="2278187"/>
            <a:ext cx="2790827"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smtClean="0">
                <a:solidFill>
                  <a:prstClr val="black"/>
                </a:solidFill>
                <a:latin typeface="Times New Roman" panose="02020603050405020304" pitchFamily="18" charset="0"/>
                <a:ea typeface="SimSun" panose="02010600030101010101" pitchFamily="2" charset="-122"/>
              </a:rPr>
              <a:t>Văn bản</a:t>
            </a:r>
            <a:endParaRPr lang="en-US"/>
          </a:p>
        </p:txBody>
      </p:sp>
      <p:sp>
        <p:nvSpPr>
          <p:cNvPr id="17" name="Rounded Rectangle 16"/>
          <p:cNvSpPr/>
          <p:nvPr/>
        </p:nvSpPr>
        <p:spPr>
          <a:xfrm>
            <a:off x="7269362" y="3185276"/>
            <a:ext cx="4188686"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Ngôi kể:ngôi thứ ba </a:t>
            </a:r>
          </a:p>
        </p:txBody>
      </p:sp>
      <p:sp>
        <p:nvSpPr>
          <p:cNvPr id="19" name="Rounded Rectangle 18"/>
          <p:cNvSpPr/>
          <p:nvPr/>
        </p:nvSpPr>
        <p:spPr>
          <a:xfrm>
            <a:off x="7269362" y="4592151"/>
            <a:ext cx="418868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n-US" sz="2800" kern="100">
              <a:solidFill>
                <a:prstClr val="black"/>
              </a:solidFill>
              <a:latin typeface="Times New Roman" panose="02020603050405020304" pitchFamily="18" charset="0"/>
              <a:ea typeface="SimSun" panose="02010600030101010101" pitchFamily="2" charset="-122"/>
            </a:endParaRPr>
          </a:p>
          <a:p>
            <a:pPr lvl="0" algn="just"/>
            <a:r>
              <a:rPr lang="vi-VN" sz="2800" kern="100" smtClean="0">
                <a:solidFill>
                  <a:prstClr val="black"/>
                </a:solidFill>
                <a:latin typeface="Times New Roman" panose="02020603050405020304" pitchFamily="18" charset="0"/>
                <a:ea typeface="SimSun" panose="02010600030101010101" pitchFamily="2" charset="-122"/>
              </a:rPr>
              <a:t>PTBĐ:tự </a:t>
            </a:r>
            <a:r>
              <a:rPr lang="vi-VN" sz="2800" kern="100">
                <a:solidFill>
                  <a:prstClr val="black"/>
                </a:solidFill>
                <a:latin typeface="Times New Roman" panose="02020603050405020304" pitchFamily="18" charset="0"/>
                <a:ea typeface="SimSun" panose="02010600030101010101" pitchFamily="2" charset="-122"/>
              </a:rPr>
              <a:t>sự.</a:t>
            </a:r>
          </a:p>
          <a:p>
            <a:pPr lvl="0" algn="just"/>
            <a:endParaRPr lang="vi-VN" sz="2800" kern="100">
              <a:solidFill>
                <a:prstClr val="black"/>
              </a:solidFill>
              <a:latin typeface="Times New Roman" panose="02020603050405020304" pitchFamily="18" charset="0"/>
              <a:ea typeface="SimSun" panose="02010600030101010101" pitchFamily="2" charset="-122"/>
            </a:endParaRPr>
          </a:p>
        </p:txBody>
      </p:sp>
      <p:cxnSp>
        <p:nvCxnSpPr>
          <p:cNvPr id="7" name="Straight Arrow Connector 6"/>
          <p:cNvCxnSpPr>
            <a:stCxn id="3" idx="3"/>
          </p:cNvCxnSpPr>
          <p:nvPr/>
        </p:nvCxnSpPr>
        <p:spPr>
          <a:xfrm flipV="1">
            <a:off x="6611364" y="371344"/>
            <a:ext cx="696886" cy="82971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241659" y="75137"/>
            <a:ext cx="398524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vật chính: Thạch Sanh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30" name="Rounded Rectangle 29"/>
          <p:cNvSpPr/>
          <p:nvPr/>
        </p:nvSpPr>
        <p:spPr>
          <a:xfrm>
            <a:off x="7371082" y="1602154"/>
            <a:ext cx="3985247"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vật phụ: Mẹ con Lí Thông, vua, công chúa…</a:t>
            </a:r>
          </a:p>
        </p:txBody>
      </p:sp>
      <p:cxnSp>
        <p:nvCxnSpPr>
          <p:cNvPr id="31" name="Straight Arrow Connector 30"/>
          <p:cNvCxnSpPr>
            <a:stCxn id="15" idx="3"/>
          </p:cNvCxnSpPr>
          <p:nvPr/>
        </p:nvCxnSpPr>
        <p:spPr>
          <a:xfrm>
            <a:off x="2992749" y="2735387"/>
            <a:ext cx="4378333" cy="907089"/>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3"/>
          </p:cNvCxnSpPr>
          <p:nvPr/>
        </p:nvCxnSpPr>
        <p:spPr>
          <a:xfrm>
            <a:off x="2992749" y="2735387"/>
            <a:ext cx="4276613" cy="2142639"/>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 idx="3"/>
            <a:endCxn id="30" idx="1"/>
          </p:cNvCxnSpPr>
          <p:nvPr/>
        </p:nvCxnSpPr>
        <p:spPr>
          <a:xfrm>
            <a:off x="6611364" y="1201059"/>
            <a:ext cx="759718" cy="85829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3"/>
          </p:cNvCxnSpPr>
          <p:nvPr/>
        </p:nvCxnSpPr>
        <p:spPr>
          <a:xfrm flipV="1">
            <a:off x="2992749" y="1554542"/>
            <a:ext cx="827788" cy="118084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5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arn(inVertical)">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3" grpId="1" animBg="1"/>
      <p:bldP spid="26" grpId="0" animBg="1"/>
      <p:bldP spid="26" grpId="1" animBg="1"/>
      <p:bldP spid="28" grpId="0" animBg="1"/>
      <p:bldP spid="28" grpId="1" animBg="1"/>
      <p:bldP spid="3" grpId="0" animBg="1"/>
      <p:bldP spid="15" grpId="0" animBg="1"/>
      <p:bldP spid="17" grpId="0" animBg="1"/>
      <p:bldP spid="19" grpId="0" animBg="1"/>
      <p:bldP spid="25"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II. Khám</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phá văn bản</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4061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1. Cốt truyện </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2897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855"/>
            <a:ext cx="12192000" cy="7084798"/>
          </a:xfrm>
          <a:prstGeom prst="rect">
            <a:avLst/>
          </a:prstGeom>
        </p:spPr>
      </p:pic>
    </p:spTree>
    <p:extLst>
      <p:ext uri="{BB962C8B-B14F-4D97-AF65-F5344CB8AC3E}">
        <p14:creationId xmlns:p14="http://schemas.microsoft.com/office/powerpoint/2010/main" val="37627101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249" y="0"/>
            <a:ext cx="12296248" cy="7040879"/>
          </a:xfrm>
          <a:prstGeom prst="rect">
            <a:avLst/>
          </a:prstGeom>
        </p:spPr>
      </p:pic>
      <p:sp>
        <p:nvSpPr>
          <p:cNvPr id="3" name="Rectangle 2"/>
          <p:cNvSpPr/>
          <p:nvPr/>
        </p:nvSpPr>
        <p:spPr>
          <a:xfrm>
            <a:off x="0" y="-104503"/>
            <a:ext cx="2386148" cy="523220"/>
          </a:xfrm>
          <a:prstGeom prst="rect">
            <a:avLst/>
          </a:prstGeom>
        </p:spPr>
        <p:txBody>
          <a:bodyPr wrap="square">
            <a:spAutoFit/>
          </a:bodyPr>
          <a:lstStyle/>
          <a:p>
            <a:r>
              <a:rPr lang="vi-VN" sz="2800" b="1" smtClean="0">
                <a:latin typeface="+mj-lt"/>
              </a:rPr>
              <a:t>1</a:t>
            </a:r>
            <a:r>
              <a:rPr lang="vi-VN" sz="2800" b="1">
                <a:latin typeface="+mj-lt"/>
              </a:rPr>
              <a:t>. Cốt </a:t>
            </a:r>
            <a:r>
              <a:rPr lang="vi-VN" sz="2800" b="1" smtClean="0">
                <a:latin typeface="+mj-lt"/>
              </a:rPr>
              <a:t>truyện</a:t>
            </a:r>
            <a:r>
              <a:rPr lang="en-US" sz="2800" b="1" smtClean="0">
                <a:latin typeface="+mj-lt"/>
              </a:rPr>
              <a:t>:</a:t>
            </a:r>
            <a:r>
              <a:rPr lang="vi-VN" sz="2800" b="1" smtClean="0">
                <a:latin typeface="+mj-lt"/>
              </a:rPr>
              <a:t> </a:t>
            </a:r>
            <a:endParaRPr lang="vi-VN" sz="2800" b="1">
              <a:latin typeface="+mj-lt"/>
            </a:endParaRPr>
          </a:p>
        </p:txBody>
      </p:sp>
      <p:sp>
        <p:nvSpPr>
          <p:cNvPr id="4" name="Rounded Rectangular Callout 3"/>
          <p:cNvSpPr/>
          <p:nvPr/>
        </p:nvSpPr>
        <p:spPr>
          <a:xfrm>
            <a:off x="2329479" y="230011"/>
            <a:ext cx="3771066" cy="1645214"/>
          </a:xfrm>
          <a:prstGeom prst="wedgeRoundRectCallout">
            <a:avLst>
              <a:gd name="adj1" fmla="val -61708"/>
              <a:gd name="adj2" fmla="val 609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Thạch Sanh sống lủi thủi một mình dưới gốc đa.</a:t>
            </a:r>
          </a:p>
        </p:txBody>
      </p:sp>
      <p:sp>
        <p:nvSpPr>
          <p:cNvPr id="5" name="Rounded Rectangular Callout 4"/>
          <p:cNvSpPr/>
          <p:nvPr/>
        </p:nvSpPr>
        <p:spPr>
          <a:xfrm>
            <a:off x="-104249" y="324364"/>
            <a:ext cx="3771066" cy="1645214"/>
          </a:xfrm>
          <a:prstGeom prst="wedgeRoundRectCallout">
            <a:avLst>
              <a:gd name="adj1" fmla="val 61263"/>
              <a:gd name="adj2" fmla="val 612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Thạch Sanh kết nghĩa anh em với Lí Thông</a:t>
            </a:r>
          </a:p>
        </p:txBody>
      </p:sp>
      <p:sp>
        <p:nvSpPr>
          <p:cNvPr id="6" name="Rounded Rectangular Callout 5"/>
          <p:cNvSpPr/>
          <p:nvPr/>
        </p:nvSpPr>
        <p:spPr>
          <a:xfrm>
            <a:off x="8704279" y="230011"/>
            <a:ext cx="3771066" cy="1645214"/>
          </a:xfrm>
          <a:prstGeom prst="wedgeRoundRectCallout">
            <a:avLst>
              <a:gd name="adj1" fmla="val -44042"/>
              <a:gd name="adj2" fmla="val 5614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Lí Thông lừa đi canh miếu thờ thế mạng</a:t>
            </a:r>
          </a:p>
        </p:txBody>
      </p:sp>
      <p:sp>
        <p:nvSpPr>
          <p:cNvPr id="7" name="Rounded Rectangular Callout 6"/>
          <p:cNvSpPr/>
          <p:nvPr/>
        </p:nvSpPr>
        <p:spPr>
          <a:xfrm>
            <a:off x="5987205" y="230011"/>
            <a:ext cx="3771066" cy="1645214"/>
          </a:xfrm>
          <a:prstGeom prst="wedgeRoundRectCallout">
            <a:avLst>
              <a:gd name="adj1" fmla="val 66459"/>
              <a:gd name="adj2" fmla="val 295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giết chằn tinh chặt đầu đem về, lại bị Lí Thông </a:t>
            </a:r>
            <a:r>
              <a:rPr lang="vi-VN" sz="2800" smtClean="0">
                <a:solidFill>
                  <a:prstClr val="black"/>
                </a:solidFill>
                <a:latin typeface="Times New Roman" panose="02020603050405020304" pitchFamily="18" charset="0"/>
              </a:rPr>
              <a:t>lừa</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8" name="Rounded Rectangular Callout 7"/>
          <p:cNvSpPr/>
          <p:nvPr/>
        </p:nvSpPr>
        <p:spPr>
          <a:xfrm>
            <a:off x="2612825" y="1875225"/>
            <a:ext cx="3771066" cy="1645214"/>
          </a:xfrm>
          <a:prstGeom prst="wedgeRoundRectCallout">
            <a:avLst>
              <a:gd name="adj1" fmla="val -60669"/>
              <a:gd name="adj2" fmla="val 1247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Lí Thông cướp công TS, được vua ban thưởng phong cho làm quận công.</a:t>
            </a:r>
          </a:p>
        </p:txBody>
      </p:sp>
      <p:sp>
        <p:nvSpPr>
          <p:cNvPr id="9" name="Rounded Rectangular Callout 8"/>
          <p:cNvSpPr/>
          <p:nvPr/>
        </p:nvSpPr>
        <p:spPr>
          <a:xfrm>
            <a:off x="-104249" y="1875225"/>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trở về gốc đa sống bằng nghề kiếm củi.</a:t>
            </a:r>
          </a:p>
        </p:txBody>
      </p:sp>
      <p:sp>
        <p:nvSpPr>
          <p:cNvPr id="10" name="Rounded Rectangular Callout 9"/>
          <p:cNvSpPr/>
          <p:nvPr/>
        </p:nvSpPr>
        <p:spPr>
          <a:xfrm>
            <a:off x="2941478" y="1875225"/>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Công chúa bị đại bàng bắt đi, vua sai LT đi tìm. LT nhờ Thạch Sanh giúp đỡ</a:t>
            </a:r>
          </a:p>
        </p:txBody>
      </p:sp>
      <p:sp>
        <p:nvSpPr>
          <p:cNvPr id="11" name="Rounded Rectangular Callout 10"/>
          <p:cNvSpPr/>
          <p:nvPr/>
        </p:nvSpPr>
        <p:spPr>
          <a:xfrm>
            <a:off x="6349875" y="1969578"/>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xuống hang giết đại bàng cứu công chúa, bị Lí Thông lấp kín cửa hang.</a:t>
            </a:r>
          </a:p>
        </p:txBody>
      </p:sp>
      <p:sp>
        <p:nvSpPr>
          <p:cNvPr id="12" name="Rounded Rectangular Callout 11"/>
          <p:cNvSpPr/>
          <p:nvPr/>
        </p:nvSpPr>
        <p:spPr>
          <a:xfrm>
            <a:off x="2051813" y="1686519"/>
            <a:ext cx="3771066" cy="1645214"/>
          </a:xfrm>
          <a:prstGeom prst="wedgeRoundRectCallout">
            <a:avLst>
              <a:gd name="adj1" fmla="val -26029"/>
              <a:gd name="adj2" fmla="val 1125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 TS cứu Thái Tử con vua Thủy Tề, được thưởng cây đàn thần.</a:t>
            </a:r>
          </a:p>
        </p:txBody>
      </p:sp>
      <p:sp>
        <p:nvSpPr>
          <p:cNvPr id="13" name="Rounded Rectangular Callout 12"/>
          <p:cNvSpPr/>
          <p:nvPr/>
        </p:nvSpPr>
        <p:spPr>
          <a:xfrm>
            <a:off x="2051813" y="3709145"/>
            <a:ext cx="3771066" cy="1645214"/>
          </a:xfrm>
          <a:prstGeom prst="wedgeRoundRectCallout">
            <a:avLst>
              <a:gd name="adj1" fmla="val 70616"/>
              <a:gd name="adj2" fmla="val -2881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Hồn chằn tinh và đại bàng lập mưu hãm hại, TS bị bắt vào ngục. </a:t>
            </a:r>
          </a:p>
        </p:txBody>
      </p:sp>
      <p:sp>
        <p:nvSpPr>
          <p:cNvPr id="14" name="Rounded Rectangular Callout 13"/>
          <p:cNvSpPr/>
          <p:nvPr/>
        </p:nvSpPr>
        <p:spPr>
          <a:xfrm>
            <a:off x="5032859" y="3349912"/>
            <a:ext cx="3974580" cy="1847690"/>
          </a:xfrm>
          <a:prstGeom prst="wedgeRoundRectCallout">
            <a:avLst>
              <a:gd name="adj1" fmla="val 81133"/>
              <a:gd name="adj2" fmla="val -265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Chàng gảy đàn, tiếng đàn chữa khỏi bệnh câm cho công chúa. Thạch Sanh được giải oan. </a:t>
            </a:r>
          </a:p>
        </p:txBody>
      </p:sp>
      <p:sp>
        <p:nvSpPr>
          <p:cNvPr id="15" name="Rounded Rectangular Callout 14"/>
          <p:cNvSpPr/>
          <p:nvPr/>
        </p:nvSpPr>
        <p:spPr>
          <a:xfrm>
            <a:off x="141515" y="3034904"/>
            <a:ext cx="3974580" cy="1847690"/>
          </a:xfrm>
          <a:prstGeom prst="wedgeRoundRectCallout">
            <a:avLst>
              <a:gd name="adj1" fmla="val -6948"/>
              <a:gd name="adj2" fmla="val 10763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Chàng gảy đàn, tiếng đàn chữa khỏi bệnh câm cho công chúa. Thạch Sanh được giải oan. </a:t>
            </a:r>
          </a:p>
        </p:txBody>
      </p:sp>
      <p:sp>
        <p:nvSpPr>
          <p:cNvPr id="16" name="Rounded Rectangular Callout 15"/>
          <p:cNvSpPr/>
          <p:nvPr/>
        </p:nvSpPr>
        <p:spPr>
          <a:xfrm>
            <a:off x="2461245" y="3027667"/>
            <a:ext cx="3974580" cy="1847690"/>
          </a:xfrm>
          <a:prstGeom prst="wedgeRoundRectCallout">
            <a:avLst>
              <a:gd name="adj1" fmla="val -6948"/>
              <a:gd name="adj2" fmla="val 10763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tha tội cho mẹ con LT nhưng chúng đã bị sét đánh chết </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7" name="Rounded Rectangular Callout 16"/>
          <p:cNvSpPr/>
          <p:nvPr/>
        </p:nvSpPr>
        <p:spPr>
          <a:xfrm>
            <a:off x="2685495" y="2356052"/>
            <a:ext cx="5371164" cy="2304137"/>
          </a:xfrm>
          <a:prstGeom prst="wedgeRoundRectCallout">
            <a:avLst>
              <a:gd name="adj1" fmla="val 32207"/>
              <a:gd name="adj2" fmla="val 11103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cưới công chúa, hoàng tử các nước chư hầu kéo quân tiến đánh, TS đem đàn ra gảy, quân lính ... các hoàng tử cởi giáp xin hàng.</a:t>
            </a:r>
          </a:p>
        </p:txBody>
      </p:sp>
      <p:sp>
        <p:nvSpPr>
          <p:cNvPr id="18" name="Rounded Rectangular Callout 17"/>
          <p:cNvSpPr/>
          <p:nvPr/>
        </p:nvSpPr>
        <p:spPr>
          <a:xfrm>
            <a:off x="6612084" y="2337873"/>
            <a:ext cx="5371164" cy="2304137"/>
          </a:xfrm>
          <a:prstGeom prst="wedgeRoundRectCallout">
            <a:avLst>
              <a:gd name="adj1" fmla="val -17163"/>
              <a:gd name="adj2" fmla="val 9856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mời cơm quân sĩ 18 nước chư hầu, niêu cơm tí xíu mà ăn mãi không hết.</a:t>
            </a:r>
          </a:p>
        </p:txBody>
      </p:sp>
      <p:sp>
        <p:nvSpPr>
          <p:cNvPr id="19" name="Rounded Rectangular Callout 18"/>
          <p:cNvSpPr/>
          <p:nvPr/>
        </p:nvSpPr>
        <p:spPr>
          <a:xfrm>
            <a:off x="7752840" y="2925372"/>
            <a:ext cx="3876475" cy="1502938"/>
          </a:xfrm>
          <a:prstGeom prst="wedgeRoundRectCallout">
            <a:avLst>
              <a:gd name="adj1" fmla="val 10225"/>
              <a:gd name="adj2" fmla="val 13986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Vua nhường ngôi cho TS.</a:t>
            </a:r>
          </a:p>
          <a:p>
            <a:pPr lvl="0" algn="just"/>
            <a:endParaRPr lang="vi-VN" sz="28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4128180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barn(inVertical)">
                                      <p:cBhvr>
                                        <p:cTn id="97" dur="500"/>
                                        <p:tgtEl>
                                          <p:spTgt spid="1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barn(inVertical)">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barn(inVertical)">
                                      <p:cBhvr>
                                        <p:cTn id="117" dur="500"/>
                                        <p:tgtEl>
                                          <p:spTgt spid="1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barn(inVertical)">
                                      <p:cBhvr>
                                        <p:cTn id="127" dur="500"/>
                                        <p:tgtEl>
                                          <p:spTgt spid="1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barn(inVertical)">
                                      <p:cBhvr>
                                        <p:cTn id="137" dur="500"/>
                                        <p:tgtEl>
                                          <p:spTgt spid="1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17"/>
                                        </p:tgtEl>
                                        <p:attrNameLst>
                                          <p:attrName>style.visibility</p:attrName>
                                        </p:attrNameLst>
                                      </p:cBhvr>
                                      <p:to>
                                        <p:strVal val="visible"/>
                                      </p:to>
                                    </p:set>
                                    <p:animEffect transition="in" filter="barn(inVertical)">
                                      <p:cBhvr>
                                        <p:cTn id="147" dur="500"/>
                                        <p:tgtEl>
                                          <p:spTgt spid="1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17"/>
                                        </p:tgtEl>
                                      </p:cBhvr>
                                    </p:animEffect>
                                    <p:set>
                                      <p:cBhvr>
                                        <p:cTn id="152" dur="1" fill="hold">
                                          <p:stCondLst>
                                            <p:cond delay="499"/>
                                          </p:stCondLst>
                                        </p:cTn>
                                        <p:tgtEl>
                                          <p:spTgt spid="17"/>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18"/>
                                        </p:tgtEl>
                                        <p:attrNameLst>
                                          <p:attrName>style.visibility</p:attrName>
                                        </p:attrNameLst>
                                      </p:cBhvr>
                                      <p:to>
                                        <p:strVal val="visible"/>
                                      </p:to>
                                    </p:set>
                                    <p:animEffect transition="in" filter="barn(inVertical)">
                                      <p:cBhvr>
                                        <p:cTn id="157" dur="500"/>
                                        <p:tgtEl>
                                          <p:spTgt spid="18"/>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18"/>
                                        </p:tgtEl>
                                      </p:cBhvr>
                                    </p:animEffect>
                                    <p:set>
                                      <p:cBhvr>
                                        <p:cTn id="162" dur="1" fill="hold">
                                          <p:stCondLst>
                                            <p:cond delay="499"/>
                                          </p:stCondLst>
                                        </p:cTn>
                                        <p:tgtEl>
                                          <p:spTgt spid="1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grpId="0" nodeType="clickEffect">
                                  <p:stCondLst>
                                    <p:cond delay="0"/>
                                  </p:stCondLst>
                                  <p:childTnLst>
                                    <p:set>
                                      <p:cBhvr>
                                        <p:cTn id="166" dur="1" fill="hold">
                                          <p:stCondLst>
                                            <p:cond delay="0"/>
                                          </p:stCondLst>
                                        </p:cTn>
                                        <p:tgtEl>
                                          <p:spTgt spid="19"/>
                                        </p:tgtEl>
                                        <p:attrNameLst>
                                          <p:attrName>style.visibility</p:attrName>
                                        </p:attrNameLst>
                                      </p:cBhvr>
                                      <p:to>
                                        <p:strVal val="visible"/>
                                      </p:to>
                                    </p:set>
                                    <p:animEffect transition="in" filter="barn(inVertical)">
                                      <p:cBhvr>
                                        <p:cTn id="167" dur="500"/>
                                        <p:tgtEl>
                                          <p:spTgt spid="1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500"/>
                                        <p:tgtEl>
                                          <p:spTgt spid="19"/>
                                        </p:tgtEl>
                                      </p:cBhvr>
                                    </p:animEffect>
                                    <p:set>
                                      <p:cBhvr>
                                        <p:cTn id="17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2. Gia cảnh của Thạch Sanh</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04458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855040" y="1342698"/>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algn="just"/>
            <a:r>
              <a:rPr lang="en-US" sz="3200" kern="0" smtClean="0">
                <a:solidFill>
                  <a:prstClr val="black"/>
                </a:solidFill>
                <a:latin typeface="Times New Roman" panose="02020603050405020304" pitchFamily="18" charset="0"/>
                <a:cs typeface="Times New Roman" panose="02020603050405020304" pitchFamily="18" charset="0"/>
              </a:rPr>
              <a:t>	</a:t>
            </a:r>
            <a:r>
              <a:rPr lang="en-US" sz="3200" kern="0">
                <a:solidFill>
                  <a:prstClr val="black"/>
                </a:solidFill>
                <a:latin typeface="Times New Roman" panose="02020603050405020304" pitchFamily="18" charset="0"/>
                <a:cs typeface="Times New Roman" panose="02020603050405020304" pitchFamily="18" charset="0"/>
              </a:rPr>
              <a:t>Gia cảnh của Thạch Sanh có gì đặc biệt? Em hãy kể tên những nhân vật có số phận giống Thạch Sanh? </a:t>
            </a:r>
            <a:endParaRPr lang="vi-VN" sz="3200" kern="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887697" y="234037"/>
            <a:ext cx="4085526" cy="2082661"/>
          </a:xfrm>
          <a:prstGeom prst="rect">
            <a:avLst/>
          </a:prstGeom>
        </p:spPr>
      </p:pic>
      <p:pic>
        <p:nvPicPr>
          <p:cNvPr id="9" name="Picture 8"/>
          <p:cNvPicPr>
            <a:picLocks noChangeAspect="1"/>
          </p:cNvPicPr>
          <p:nvPr/>
        </p:nvPicPr>
        <p:blipFill>
          <a:blip r:embed="rId4"/>
          <a:stretch>
            <a:fillRect/>
          </a:stretch>
        </p:blipFill>
        <p:spPr>
          <a:xfrm>
            <a:off x="8056125" y="2978688"/>
            <a:ext cx="3917097" cy="2515526"/>
          </a:xfrm>
          <a:prstGeom prst="rect">
            <a:avLst/>
          </a:prstGeom>
        </p:spPr>
      </p:pic>
      <p:pic>
        <p:nvPicPr>
          <p:cNvPr id="10" name="Picture 9"/>
          <p:cNvPicPr>
            <a:picLocks noChangeAspect="1"/>
          </p:cNvPicPr>
          <p:nvPr/>
        </p:nvPicPr>
        <p:blipFill>
          <a:blip r:embed="rId5"/>
          <a:stretch>
            <a:fillRect/>
          </a:stretch>
        </p:blipFill>
        <p:spPr>
          <a:xfrm>
            <a:off x="671861" y="4944470"/>
            <a:ext cx="2647950" cy="1724025"/>
          </a:xfrm>
          <a:prstGeom prst="rect">
            <a:avLst/>
          </a:prstGeom>
        </p:spPr>
      </p:pic>
      <p:sp>
        <p:nvSpPr>
          <p:cNvPr id="12" name="Rounded Rectangle 11"/>
          <p:cNvSpPr/>
          <p:nvPr/>
        </p:nvSpPr>
        <p:spPr>
          <a:xfrm>
            <a:off x="3803782" y="252384"/>
            <a:ext cx="368438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kern="100">
                <a:solidFill>
                  <a:srgbClr val="000000"/>
                </a:solidFill>
                <a:latin typeface="Times New Roman" panose="02020603050405020304" pitchFamily="18" charset="0"/>
                <a:ea typeface="SimSun" panose="02010600030101010101" pitchFamily="2" charset="-122"/>
              </a:rPr>
              <a:t>Chàng trai nhà nghèo</a:t>
            </a:r>
            <a:endParaRPr lang="en-US" sz="2800"/>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81008" y="1402298"/>
            <a:ext cx="368438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S</a:t>
            </a:r>
            <a:r>
              <a:rPr lang="vi-VN" sz="2800" b="1" kern="100" smtClean="0">
                <a:solidFill>
                  <a:srgbClr val="000000"/>
                </a:solidFill>
                <a:latin typeface="Times New Roman" panose="02020603050405020304" pitchFamily="18" charset="0"/>
                <a:ea typeface="SimSun" panose="02010600030101010101" pitchFamily="2" charset="-122"/>
              </a:rPr>
              <a:t>ống </a:t>
            </a:r>
            <a:r>
              <a:rPr lang="vi-VN" sz="2800" b="1" kern="100">
                <a:solidFill>
                  <a:srgbClr val="000000"/>
                </a:solidFill>
                <a:latin typeface="Times New Roman" panose="02020603050405020304" pitchFamily="18" charset="0"/>
                <a:ea typeface="SimSun" panose="02010600030101010101" pitchFamily="2" charset="-122"/>
              </a:rPr>
              <a:t>trong túp lều cũ dựng dưới gốc đa</a:t>
            </a:r>
            <a:endParaRPr lang="en-US" sz="2800"/>
          </a:p>
        </p:txBody>
      </p:sp>
      <p:cxnSp>
        <p:nvCxnSpPr>
          <p:cNvPr id="18" name="Straight Arrow Connector 17"/>
          <p:cNvCxnSpPr>
            <a:endCxn id="17" idx="1"/>
          </p:cNvCxnSpPr>
          <p:nvPr/>
        </p:nvCxnSpPr>
        <p:spPr>
          <a:xfrm flipV="1">
            <a:off x="2508049" y="1859498"/>
            <a:ext cx="1472959" cy="77612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034033" y="2635624"/>
            <a:ext cx="368438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C</a:t>
            </a:r>
            <a:r>
              <a:rPr lang="vi-VN" sz="2800" b="1" kern="100" smtClean="0">
                <a:solidFill>
                  <a:srgbClr val="000000"/>
                </a:solidFill>
                <a:latin typeface="Times New Roman" panose="02020603050405020304" pitchFamily="18" charset="0"/>
                <a:ea typeface="SimSun" panose="02010600030101010101" pitchFamily="2" charset="-122"/>
              </a:rPr>
              <a:t>ả </a:t>
            </a:r>
            <a:r>
              <a:rPr lang="vi-VN" sz="2800" b="1" kern="100">
                <a:solidFill>
                  <a:srgbClr val="000000"/>
                </a:solidFill>
                <a:latin typeface="Times New Roman" panose="02020603050405020304" pitchFamily="18" charset="0"/>
                <a:ea typeface="SimSun" panose="02010600030101010101" pitchFamily="2" charset="-122"/>
              </a:rPr>
              <a:t>gia tài chỉ có lười búa một </a:t>
            </a:r>
            <a:r>
              <a:rPr lang="vi-VN" sz="2800" b="1" kern="100" smtClean="0">
                <a:solidFill>
                  <a:srgbClr val="000000"/>
                </a:solidFill>
                <a:latin typeface="Times New Roman" panose="02020603050405020304" pitchFamily="18" charset="0"/>
                <a:ea typeface="SimSun" panose="02010600030101010101" pitchFamily="2" charset="-122"/>
              </a:rPr>
              <a:t>mình.</a:t>
            </a:r>
            <a:endParaRPr lang="en-US" sz="2800"/>
          </a:p>
        </p:txBody>
      </p:sp>
      <p:cxnSp>
        <p:nvCxnSpPr>
          <p:cNvPr id="22" name="Straight Arrow Connector 21"/>
          <p:cNvCxnSpPr/>
          <p:nvPr/>
        </p:nvCxnSpPr>
        <p:spPr>
          <a:xfrm>
            <a:off x="2508049" y="2703839"/>
            <a:ext cx="1548544" cy="17577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139320" y="3978632"/>
            <a:ext cx="3684384"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a:solidFill>
                  <a:srgbClr val="000000"/>
                </a:solidFill>
                <a:latin typeface="Times New Roman" panose="02020603050405020304" pitchFamily="18" charset="0"/>
                <a:ea typeface="SimSun" panose="02010600030101010101" pitchFamily="2" charset="-122"/>
              </a:rPr>
              <a:t>L</a:t>
            </a:r>
            <a:r>
              <a:rPr lang="en-US" sz="2800" b="1" kern="100" smtClean="0">
                <a:solidFill>
                  <a:srgbClr val="000000"/>
                </a:solidFill>
                <a:latin typeface="Times New Roman" panose="02020603050405020304" pitchFamily="18" charset="0"/>
                <a:ea typeface="SimSun" panose="02010600030101010101" pitchFamily="2" charset="-122"/>
              </a:rPr>
              <a:t>àm </a:t>
            </a:r>
            <a:r>
              <a:rPr lang="en-US" sz="2800" b="1" kern="100">
                <a:solidFill>
                  <a:srgbClr val="000000"/>
                </a:solidFill>
                <a:latin typeface="Times New Roman" panose="02020603050405020304" pitchFamily="18" charset="0"/>
                <a:ea typeface="SimSun" panose="02010600030101010101" pitchFamily="2" charset="-122"/>
              </a:rPr>
              <a:t>nghề đốn củi kiếm ăn</a:t>
            </a:r>
            <a:endParaRPr lang="en-US" sz="2800"/>
          </a:p>
        </p:txBody>
      </p:sp>
      <p:cxnSp>
        <p:nvCxnSpPr>
          <p:cNvPr id="25" name="Straight Arrow Connector 24"/>
          <p:cNvCxnSpPr>
            <a:endCxn id="23" idx="1"/>
          </p:cNvCxnSpPr>
          <p:nvPr/>
        </p:nvCxnSpPr>
        <p:spPr>
          <a:xfrm>
            <a:off x="2640073" y="3008245"/>
            <a:ext cx="1499247" cy="142758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470256" y="2811537"/>
            <a:ext cx="1727330" cy="268267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197586" y="5297611"/>
            <a:ext cx="3684384" cy="128167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Mồ côi, không người thân thích, sống lủi thủi một mình</a:t>
            </a:r>
            <a:endParaRPr lang="en-US" sz="2800"/>
          </a:p>
        </p:txBody>
      </p: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kern="100">
                <a:solidFill>
                  <a:srgbClr val="000000"/>
                </a:solidFill>
                <a:latin typeface="Times New Roman" panose="02020603050405020304" pitchFamily="18" charset="0"/>
                <a:ea typeface="SimSun" panose="02010600030101010101" pitchFamily="2" charset="-122"/>
              </a:rPr>
              <a:t>Gia cảnh</a:t>
            </a:r>
            <a:endParaRPr lang="en-US"/>
          </a:p>
        </p:txBody>
      </p:sp>
      <p:sp>
        <p:nvSpPr>
          <p:cNvPr id="36" name="Right Brace 35"/>
          <p:cNvSpPr/>
          <p:nvPr/>
        </p:nvSpPr>
        <p:spPr>
          <a:xfrm>
            <a:off x="7964848" y="887700"/>
            <a:ext cx="1262687" cy="5459505"/>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8685279" y="1995752"/>
            <a:ext cx="3272461"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kern="100" smtClean="0">
                <a:solidFill>
                  <a:prstClr val="black"/>
                </a:solidFill>
                <a:latin typeface="Times New Roman" panose="02020603050405020304" pitchFamily="18" charset="0"/>
                <a:ea typeface="SimSun" panose="02010600030101010101" pitchFamily="2" charset="-122"/>
              </a:rPr>
              <a:t>=&gt; </a:t>
            </a:r>
            <a:r>
              <a:rPr lang="en-US" sz="2800" kern="100">
                <a:solidFill>
                  <a:prstClr val="black"/>
                </a:solidFill>
                <a:latin typeface="Times New Roman" panose="02020603050405020304" pitchFamily="18" charset="0"/>
                <a:ea typeface="SimSun" panose="02010600030101010101" pitchFamily="2" charset="-122"/>
              </a:rPr>
              <a:t>Nhân vật mồ côi, nhà nghèo là một kiểu dạng nhân vật điển hình, xuất hiện trong những câu chuyện cổ tích Việt </a:t>
            </a:r>
            <a:r>
              <a:rPr lang="en-US" sz="2800" kern="100" smtClean="0">
                <a:solidFill>
                  <a:prstClr val="black"/>
                </a:solidFill>
                <a:latin typeface="Times New Roman" panose="02020603050405020304" pitchFamily="18" charset="0"/>
                <a:ea typeface="SimSun" panose="02010600030101010101" pitchFamily="2" charset="-122"/>
              </a:rPr>
              <a:t>Nam.</a:t>
            </a:r>
            <a:endParaRPr lang="en-US" sz="2800">
              <a:solidFill>
                <a:prstClr val="black"/>
              </a:solidFill>
            </a:endParaRPr>
          </a:p>
        </p:txBody>
      </p:sp>
    </p:spTree>
    <p:extLst>
      <p:ext uri="{BB962C8B-B14F-4D97-AF65-F5344CB8AC3E}">
        <p14:creationId xmlns:p14="http://schemas.microsoft.com/office/powerpoint/2010/main" val="3893681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arn(inVertical)">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23" grpId="0" animBg="1"/>
      <p:bldP spid="29" grpId="0" animBg="1"/>
      <p:bldP spid="32"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2404884" y="0"/>
            <a:ext cx="7259038" cy="1015663"/>
          </a:xfrm>
          <a:prstGeom prst="rect">
            <a:avLst/>
          </a:prstGeom>
        </p:spPr>
        <p:txBody>
          <a:bodyPr wrap="none">
            <a:spAutoFit/>
          </a:bodyPr>
          <a:lstStyle/>
          <a:p>
            <a:pPr algn="just">
              <a:lnSpc>
                <a:spcPct val="150000"/>
              </a:lnSpc>
            </a:pPr>
            <a:r>
              <a:rPr lang="fr-FR" sz="4000" b="1" kern="100" smtClean="0">
                <a:solidFill>
                  <a:prstClr val="black"/>
                </a:solidFill>
                <a:latin typeface="Times New Roman" panose="02020603050405020304" pitchFamily="18" charset="0"/>
                <a:ea typeface="SimSun" panose="02010600030101010101" pitchFamily="2" charset="-122"/>
              </a:rPr>
              <a:t>Nhân vật giống với</a:t>
            </a:r>
            <a:r>
              <a:rPr lang="fr-FR" sz="4000" b="1" kern="100" smtClean="0">
                <a:solidFill>
                  <a:srgbClr val="000000"/>
                </a:solidFill>
                <a:latin typeface="Times New Roman" panose="02020603050405020304" pitchFamily="18" charset="0"/>
                <a:ea typeface="SimSun" panose="02010600030101010101" pitchFamily="2" charset="-122"/>
              </a:rPr>
              <a:t> </a:t>
            </a:r>
            <a:r>
              <a:rPr lang="fr-FR" sz="4000" b="1" kern="100">
                <a:solidFill>
                  <a:srgbClr val="000000"/>
                </a:solidFill>
                <a:latin typeface="Times New Roman" panose="02020603050405020304" pitchFamily="18" charset="0"/>
                <a:ea typeface="SimSun" panose="02010600030101010101" pitchFamily="2" charset="-122"/>
              </a:rPr>
              <a:t>Thạch </a:t>
            </a:r>
            <a:r>
              <a:rPr lang="fr-FR" sz="4000" b="1" kern="100" smtClean="0">
                <a:solidFill>
                  <a:srgbClr val="000000"/>
                </a:solidFill>
                <a:latin typeface="Times New Roman" panose="02020603050405020304" pitchFamily="18" charset="0"/>
                <a:ea typeface="SimSun" panose="02010600030101010101" pitchFamily="2" charset="-122"/>
              </a:rPr>
              <a:t>Sanh</a:t>
            </a:r>
            <a:endParaRPr lang="en-US" sz="4000" kern="100">
              <a:solidFill>
                <a:prstClr val="black"/>
              </a:solidFill>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3"/>
          <a:stretch>
            <a:fillRect/>
          </a:stretch>
        </p:blipFill>
        <p:spPr>
          <a:xfrm>
            <a:off x="276905" y="1618569"/>
            <a:ext cx="3145564" cy="3692619"/>
          </a:xfrm>
          <a:prstGeom prst="rect">
            <a:avLst/>
          </a:prstGeom>
        </p:spPr>
      </p:pic>
      <p:pic>
        <p:nvPicPr>
          <p:cNvPr id="8" name="Picture 7"/>
          <p:cNvPicPr>
            <a:picLocks noChangeAspect="1"/>
          </p:cNvPicPr>
          <p:nvPr/>
        </p:nvPicPr>
        <p:blipFill>
          <a:blip r:embed="rId4"/>
          <a:stretch>
            <a:fillRect/>
          </a:stretch>
        </p:blipFill>
        <p:spPr>
          <a:xfrm>
            <a:off x="4278086" y="1618569"/>
            <a:ext cx="3233057" cy="3692619"/>
          </a:xfrm>
          <a:prstGeom prst="rect">
            <a:avLst/>
          </a:prstGeom>
        </p:spPr>
      </p:pic>
      <p:pic>
        <p:nvPicPr>
          <p:cNvPr id="9" name="Picture 8"/>
          <p:cNvPicPr>
            <a:picLocks noChangeAspect="1"/>
          </p:cNvPicPr>
          <p:nvPr/>
        </p:nvPicPr>
        <p:blipFill>
          <a:blip r:embed="rId5"/>
          <a:stretch>
            <a:fillRect/>
          </a:stretch>
        </p:blipFill>
        <p:spPr>
          <a:xfrm>
            <a:off x="8573044" y="1618569"/>
            <a:ext cx="2857500" cy="3692619"/>
          </a:xfrm>
          <a:prstGeom prst="rect">
            <a:avLst/>
          </a:prstGeom>
        </p:spPr>
      </p:pic>
    </p:spTree>
    <p:extLst>
      <p:ext uri="{BB962C8B-B14F-4D97-AF65-F5344CB8AC3E}">
        <p14:creationId xmlns:p14="http://schemas.microsoft.com/office/powerpoint/2010/main" val="550261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3. Đặc điểm nhân vật</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7018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065410" y="-156754"/>
            <a:ext cx="4817344" cy="1015663"/>
          </a:xfrm>
          <a:prstGeom prst="rect">
            <a:avLst/>
          </a:prstGeom>
        </p:spPr>
        <p:txBody>
          <a:bodyPr wrap="none">
            <a:spAutoFit/>
          </a:bodyPr>
          <a:lstStyle/>
          <a:p>
            <a:pPr algn="just">
              <a:lnSpc>
                <a:spcPct val="150000"/>
              </a:lnSpc>
            </a:pPr>
            <a:r>
              <a:rPr lang="fr-FR" sz="4000" b="1" kern="100">
                <a:solidFill>
                  <a:prstClr val="black"/>
                </a:solidFill>
                <a:latin typeface="Times New Roman" panose="02020603050405020304" pitchFamily="18" charset="0"/>
                <a:ea typeface="SimSun" panose="02010600030101010101" pitchFamily="2" charset="-122"/>
              </a:rPr>
              <a:t>3. Đặc điểm nhân </a:t>
            </a:r>
            <a:r>
              <a:rPr lang="fr-FR" sz="4000" b="1" kern="100" smtClean="0">
                <a:solidFill>
                  <a:prstClr val="black"/>
                </a:solidFill>
                <a:latin typeface="Times New Roman" panose="02020603050405020304" pitchFamily="18" charset="0"/>
                <a:ea typeface="SimSun" panose="02010600030101010101" pitchFamily="2" charset="-122"/>
              </a:rPr>
              <a:t>vật</a:t>
            </a:r>
            <a:endParaRPr lang="en-US" sz="4000" kern="10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87031286"/>
              </p:ext>
            </p:extLst>
          </p:nvPr>
        </p:nvGraphicFramePr>
        <p:xfrm>
          <a:off x="1162591" y="1623241"/>
          <a:ext cx="10267408" cy="4479925"/>
        </p:xfrm>
        <a:graphic>
          <a:graphicData uri="http://schemas.openxmlformats.org/drawingml/2006/table">
            <a:tbl>
              <a:tblPr firstRow="1" firstCol="1" bandRow="1"/>
              <a:tblGrid>
                <a:gridCol w="3421738">
                  <a:extLst>
                    <a:ext uri="{9D8B030D-6E8A-4147-A177-3AD203B41FA5}">
                      <a16:colId xmlns:a16="http://schemas.microsoft.com/office/drawing/2014/main" val="3334055811"/>
                    </a:ext>
                  </a:extLst>
                </a:gridCol>
                <a:gridCol w="3422835">
                  <a:extLst>
                    <a:ext uri="{9D8B030D-6E8A-4147-A177-3AD203B41FA5}">
                      <a16:colId xmlns:a16="http://schemas.microsoft.com/office/drawing/2014/main" val="397737140"/>
                    </a:ext>
                  </a:extLst>
                </a:gridCol>
                <a:gridCol w="3422835">
                  <a:extLst>
                    <a:ext uri="{9D8B030D-6E8A-4147-A177-3AD203B41FA5}">
                      <a16:colId xmlns:a16="http://schemas.microsoft.com/office/drawing/2014/main" val="3820471169"/>
                    </a:ext>
                  </a:extLst>
                </a:gridCol>
              </a:tblGrid>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013853"/>
                  </a:ext>
                </a:extLst>
              </a:tr>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Hành động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161553"/>
                  </a:ext>
                </a:extLst>
              </a:tr>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Tính cách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683590"/>
                  </a:ext>
                </a:extLst>
              </a:tr>
              <a:tr h="1142683">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Kiểu 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447932"/>
                  </a:ext>
                </a:extLst>
              </a:tr>
            </a:tbl>
          </a:graphicData>
        </a:graphic>
      </p:graphicFrame>
      <p:sp>
        <p:nvSpPr>
          <p:cNvPr id="4" name="Rectangle 1"/>
          <p:cNvSpPr>
            <a:spLocks noChangeArrowheads="1"/>
          </p:cNvSpPr>
          <p:nvPr/>
        </p:nvSpPr>
        <p:spPr bwMode="auto">
          <a:xfrm>
            <a:off x="3344090" y="893384"/>
            <a:ext cx="58365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PHT số 2</a:t>
            </a:r>
            <a:endParaRPr kumimoji="0" lang="en-US" altLang="zh-CN" sz="32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4833594" y="2080260"/>
            <a:ext cx="28575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242663" y="2080260"/>
            <a:ext cx="2945569" cy="1676664"/>
          </a:xfrm>
          <a:prstGeom prst="ellipse">
            <a:avLst/>
          </a:prstGeom>
          <a:ln>
            <a:noFill/>
          </a:ln>
          <a:effectLst>
            <a:softEdge rad="112500"/>
          </a:effectLst>
        </p:spPr>
      </p:pic>
    </p:spTree>
    <p:extLst>
      <p:ext uri="{BB962C8B-B14F-4D97-AF65-F5344CB8AC3E}">
        <p14:creationId xmlns:p14="http://schemas.microsoft.com/office/powerpoint/2010/main" val="34697102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5016137" y="1345059"/>
            <a:ext cx="3855746"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smtClean="0">
                <a:solidFill>
                  <a:srgbClr val="FFFFFF"/>
                </a:solidFill>
                <a:latin typeface="Times New Roman" panose="02020603050405020304" pitchFamily="18" charset="0"/>
                <a:cs typeface="Times New Roman" panose="02020603050405020304" pitchFamily="18" charset="0"/>
              </a:rPr>
              <a:t>KHỞI ĐỘNG</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3344861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065410" y="-156754"/>
            <a:ext cx="4817344" cy="1015663"/>
          </a:xfrm>
          <a:prstGeom prst="rect">
            <a:avLst/>
          </a:prstGeom>
        </p:spPr>
        <p:txBody>
          <a:bodyPr wrap="none">
            <a:spAutoFit/>
          </a:bodyPr>
          <a:lstStyle/>
          <a:p>
            <a:pPr algn="just">
              <a:lnSpc>
                <a:spcPct val="150000"/>
              </a:lnSpc>
            </a:pPr>
            <a:r>
              <a:rPr lang="fr-FR" sz="4000" b="1" kern="100">
                <a:solidFill>
                  <a:prstClr val="black"/>
                </a:solidFill>
                <a:latin typeface="Times New Roman" panose="02020603050405020304" pitchFamily="18" charset="0"/>
                <a:ea typeface="SimSun" panose="02010600030101010101" pitchFamily="2" charset="-122"/>
              </a:rPr>
              <a:t>3. Đặc điểm nhân </a:t>
            </a:r>
            <a:r>
              <a:rPr lang="fr-FR" sz="4000" b="1" kern="100" smtClean="0">
                <a:solidFill>
                  <a:prstClr val="black"/>
                </a:solidFill>
                <a:latin typeface="Times New Roman" panose="02020603050405020304" pitchFamily="18" charset="0"/>
                <a:ea typeface="SimSun" panose="02010600030101010101" pitchFamily="2" charset="-122"/>
              </a:rPr>
              <a:t>vật</a:t>
            </a:r>
            <a:endParaRPr lang="en-US" sz="4000" kern="10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438367336"/>
              </p:ext>
            </p:extLst>
          </p:nvPr>
        </p:nvGraphicFramePr>
        <p:xfrm>
          <a:off x="-1" y="865595"/>
          <a:ext cx="12057017" cy="6126480"/>
        </p:xfrm>
        <a:graphic>
          <a:graphicData uri="http://schemas.openxmlformats.org/drawingml/2006/table">
            <a:tbl>
              <a:tblPr firstRow="1" firstCol="1" bandRow="1"/>
              <a:tblGrid>
                <a:gridCol w="2623095">
                  <a:extLst>
                    <a:ext uri="{9D8B030D-6E8A-4147-A177-3AD203B41FA5}">
                      <a16:colId xmlns:a16="http://schemas.microsoft.com/office/drawing/2014/main" val="3334055811"/>
                    </a:ext>
                  </a:extLst>
                </a:gridCol>
                <a:gridCol w="4992552">
                  <a:extLst>
                    <a:ext uri="{9D8B030D-6E8A-4147-A177-3AD203B41FA5}">
                      <a16:colId xmlns:a16="http://schemas.microsoft.com/office/drawing/2014/main" val="397737140"/>
                    </a:ext>
                  </a:extLst>
                </a:gridCol>
                <a:gridCol w="4441370">
                  <a:extLst>
                    <a:ext uri="{9D8B030D-6E8A-4147-A177-3AD203B41FA5}">
                      <a16:colId xmlns:a16="http://schemas.microsoft.com/office/drawing/2014/main" val="3820471169"/>
                    </a:ext>
                  </a:extLst>
                </a:gridCol>
              </a:tblGrid>
              <a:tr h="2151925">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8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013853"/>
                  </a:ext>
                </a:extLst>
              </a:tr>
              <a:tr h="667608">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161553"/>
                  </a:ext>
                </a:extLst>
              </a:tr>
            </a:tbl>
          </a:graphicData>
        </a:graphic>
      </p:graphicFrame>
      <p:sp>
        <p:nvSpPr>
          <p:cNvPr id="4" name="Rectangle 1"/>
          <p:cNvSpPr>
            <a:spLocks noChangeArrowheads="1"/>
          </p:cNvSpPr>
          <p:nvPr/>
        </p:nvSpPr>
        <p:spPr bwMode="auto">
          <a:xfrm>
            <a:off x="-222134" y="3444683"/>
            <a:ext cx="300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 động</a:t>
            </a:r>
            <a:endParaRPr kumimoji="0" lang="en-US" altLang="zh-CN" sz="2400" b="1"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730908" y="1389355"/>
            <a:ext cx="33281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425543" y="1399226"/>
            <a:ext cx="2945569" cy="1676664"/>
          </a:xfrm>
          <a:prstGeom prst="ellipse">
            <a:avLst/>
          </a:prstGeom>
          <a:ln>
            <a:noFill/>
          </a:ln>
          <a:effectLst>
            <a:softEdge rad="112500"/>
          </a:effectLst>
        </p:spPr>
      </p:pic>
      <p:sp>
        <p:nvSpPr>
          <p:cNvPr id="7" name="Rectangle 1"/>
          <p:cNvSpPr>
            <a:spLocks noChangeArrowheads="1"/>
          </p:cNvSpPr>
          <p:nvPr/>
        </p:nvSpPr>
        <p:spPr bwMode="auto">
          <a:xfrm>
            <a:off x="2259875" y="3120819"/>
            <a:ext cx="51990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Giết trăn tinh cứu giúp dân </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làng.</a:t>
            </a:r>
            <a:endPar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1"/>
          <p:cNvSpPr>
            <a:spLocks noChangeArrowheads="1"/>
          </p:cNvSpPr>
          <p:nvPr/>
        </p:nvSpPr>
        <p:spPr bwMode="auto">
          <a:xfrm>
            <a:off x="7634634" y="3075890"/>
            <a:ext cx="42466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Lừa Thạch Sanh đi canh miếu thờ để thế mạng.  Cướp công giết trăn tinh của Thạch Sanh</a:t>
            </a:r>
          </a:p>
        </p:txBody>
      </p:sp>
      <p:sp>
        <p:nvSpPr>
          <p:cNvPr id="9" name="Rectangle 1"/>
          <p:cNvSpPr>
            <a:spLocks noChangeArrowheads="1"/>
          </p:cNvSpPr>
          <p:nvPr/>
        </p:nvSpPr>
        <p:spPr bwMode="auto">
          <a:xfrm>
            <a:off x="2736063" y="4452212"/>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Giết đại bàng cứu công chúa và con vua thủy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tề</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Rectangle 1"/>
          <p:cNvSpPr>
            <a:spLocks noChangeArrowheads="1"/>
          </p:cNvSpPr>
          <p:nvPr/>
        </p:nvSpPr>
        <p:spPr bwMode="auto">
          <a:xfrm>
            <a:off x="7634634" y="4645550"/>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Lừa Thạch Sanh, lấp miệng hang, cướp công trạng.</a:t>
            </a:r>
          </a:p>
        </p:txBody>
      </p:sp>
      <p:sp>
        <p:nvSpPr>
          <p:cNvPr id="11" name="Rectangle 1"/>
          <p:cNvSpPr>
            <a:spLocks noChangeArrowheads="1"/>
          </p:cNvSpPr>
          <p:nvPr/>
        </p:nvSpPr>
        <p:spPr bwMode="auto">
          <a:xfrm>
            <a:off x="2812369" y="5406317"/>
            <a:ext cx="42466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Dẹp yên quân của 18 nước chư hầu trong hòa bình, khoan dung</a:t>
            </a:r>
          </a:p>
        </p:txBody>
      </p:sp>
    </p:spTree>
    <p:extLst>
      <p:ext uri="{BB962C8B-B14F-4D97-AF65-F5344CB8AC3E}">
        <p14:creationId xmlns:p14="http://schemas.microsoft.com/office/powerpoint/2010/main" val="6146828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065410" y="-156754"/>
            <a:ext cx="4817344" cy="1015663"/>
          </a:xfrm>
          <a:prstGeom prst="rect">
            <a:avLst/>
          </a:prstGeom>
        </p:spPr>
        <p:txBody>
          <a:bodyPr wrap="none">
            <a:spAutoFit/>
          </a:bodyPr>
          <a:lstStyle/>
          <a:p>
            <a:pPr algn="just">
              <a:lnSpc>
                <a:spcPct val="150000"/>
              </a:lnSpc>
            </a:pPr>
            <a:r>
              <a:rPr lang="fr-FR" sz="4000" b="1" kern="100">
                <a:solidFill>
                  <a:prstClr val="black"/>
                </a:solidFill>
                <a:latin typeface="Times New Roman" panose="02020603050405020304" pitchFamily="18" charset="0"/>
                <a:ea typeface="SimSun" panose="02010600030101010101" pitchFamily="2" charset="-122"/>
              </a:rPr>
              <a:t>3. Đặc điểm nhân </a:t>
            </a:r>
            <a:r>
              <a:rPr lang="fr-FR" sz="4000" b="1" kern="100" smtClean="0">
                <a:solidFill>
                  <a:prstClr val="black"/>
                </a:solidFill>
                <a:latin typeface="Times New Roman" panose="02020603050405020304" pitchFamily="18" charset="0"/>
                <a:ea typeface="SimSun" panose="02010600030101010101" pitchFamily="2" charset="-122"/>
              </a:rPr>
              <a:t>vật</a:t>
            </a:r>
            <a:endParaRPr lang="en-US" sz="4000" kern="10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890441808"/>
              </p:ext>
            </p:extLst>
          </p:nvPr>
        </p:nvGraphicFramePr>
        <p:xfrm>
          <a:off x="-1" y="865595"/>
          <a:ext cx="12057017" cy="5900965"/>
        </p:xfrm>
        <a:graphic>
          <a:graphicData uri="http://schemas.openxmlformats.org/drawingml/2006/table">
            <a:tbl>
              <a:tblPr firstRow="1" firstCol="1" bandRow="1"/>
              <a:tblGrid>
                <a:gridCol w="2623095">
                  <a:extLst>
                    <a:ext uri="{9D8B030D-6E8A-4147-A177-3AD203B41FA5}">
                      <a16:colId xmlns:a16="http://schemas.microsoft.com/office/drawing/2014/main" val="3334055811"/>
                    </a:ext>
                  </a:extLst>
                </a:gridCol>
                <a:gridCol w="4992552">
                  <a:extLst>
                    <a:ext uri="{9D8B030D-6E8A-4147-A177-3AD203B41FA5}">
                      <a16:colId xmlns:a16="http://schemas.microsoft.com/office/drawing/2014/main" val="397737140"/>
                    </a:ext>
                  </a:extLst>
                </a:gridCol>
                <a:gridCol w="4441370">
                  <a:extLst>
                    <a:ext uri="{9D8B030D-6E8A-4147-A177-3AD203B41FA5}">
                      <a16:colId xmlns:a16="http://schemas.microsoft.com/office/drawing/2014/main" val="3820471169"/>
                    </a:ext>
                  </a:extLst>
                </a:gridCol>
              </a:tblGrid>
              <a:tr h="2561089">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8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013853"/>
                  </a:ext>
                </a:extLst>
              </a:tr>
              <a:tr h="1843984">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161553"/>
                  </a:ext>
                </a:extLst>
              </a:tr>
              <a:tr h="1495892">
                <a:tc>
                  <a:txBody>
                    <a:bodyPr/>
                    <a:lstStyle/>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447932"/>
                  </a:ext>
                </a:extLst>
              </a:tr>
            </a:tbl>
          </a:graphicData>
        </a:graphic>
      </p:graphicFrame>
      <p:sp>
        <p:nvSpPr>
          <p:cNvPr id="4" name="Rectangle 1"/>
          <p:cNvSpPr>
            <a:spLocks noChangeArrowheads="1"/>
          </p:cNvSpPr>
          <p:nvPr/>
        </p:nvSpPr>
        <p:spPr bwMode="auto">
          <a:xfrm>
            <a:off x="-222134" y="3444683"/>
            <a:ext cx="300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Tính cách</a:t>
            </a:r>
          </a:p>
        </p:txBody>
      </p:sp>
      <p:pic>
        <p:nvPicPr>
          <p:cNvPr id="5" name="Picture 4"/>
          <p:cNvPicPr>
            <a:picLocks noChangeAspect="1"/>
          </p:cNvPicPr>
          <p:nvPr/>
        </p:nvPicPr>
        <p:blipFill>
          <a:blip r:embed="rId3"/>
          <a:stretch>
            <a:fillRect/>
          </a:stretch>
        </p:blipFill>
        <p:spPr>
          <a:xfrm>
            <a:off x="3730908" y="1389355"/>
            <a:ext cx="33281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425543" y="1399226"/>
            <a:ext cx="2945569" cy="1676664"/>
          </a:xfrm>
          <a:prstGeom prst="ellipse">
            <a:avLst/>
          </a:prstGeom>
          <a:ln>
            <a:noFill/>
          </a:ln>
          <a:effectLst>
            <a:softEdge rad="112500"/>
          </a:effectLst>
        </p:spPr>
      </p:pic>
      <p:sp>
        <p:nvSpPr>
          <p:cNvPr id="7" name="Rectangle 1"/>
          <p:cNvSpPr>
            <a:spLocks noChangeArrowheads="1"/>
          </p:cNvSpPr>
          <p:nvPr/>
        </p:nvSpPr>
        <p:spPr bwMode="auto">
          <a:xfrm>
            <a:off x="2239574" y="3341112"/>
            <a:ext cx="51990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Vô tư, thật thà chất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phác</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1"/>
          <p:cNvSpPr>
            <a:spLocks noChangeArrowheads="1"/>
          </p:cNvSpPr>
          <p:nvPr/>
        </p:nvSpPr>
        <p:spPr bwMode="auto">
          <a:xfrm>
            <a:off x="7692760" y="3365591"/>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Toan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àn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nhẫn, vô lương tâm </a:t>
            </a:r>
          </a:p>
        </p:txBody>
      </p:sp>
      <p:sp>
        <p:nvSpPr>
          <p:cNvPr id="9" name="Rectangle 1"/>
          <p:cNvSpPr>
            <a:spLocks noChangeArrowheads="1"/>
          </p:cNvSpPr>
          <p:nvPr/>
        </p:nvSpPr>
        <p:spPr bwMode="auto">
          <a:xfrm>
            <a:off x="2976987" y="3755127"/>
            <a:ext cx="4246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Dũng cảm, tài giỏi</a:t>
            </a:r>
          </a:p>
        </p:txBody>
      </p:sp>
      <p:sp>
        <p:nvSpPr>
          <p:cNvPr id="10" name="Rectangle 1"/>
          <p:cNvSpPr>
            <a:spLocks noChangeArrowheads="1"/>
          </p:cNvSpPr>
          <p:nvPr/>
        </p:nvSpPr>
        <p:spPr bwMode="auto">
          <a:xfrm>
            <a:off x="7692761" y="3892926"/>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Độc ác, tham lam</a:t>
            </a:r>
          </a:p>
          <a:p>
            <a:pPr lvl="0" algn="just" eaLnBrk="0" fontAlgn="base" hangingPunct="0">
              <a:spcBef>
                <a:spcPct val="0"/>
              </a:spcBef>
              <a:spcAft>
                <a:spcPct val="0"/>
              </a:spcAft>
            </a:pP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
          <p:cNvSpPr>
            <a:spLocks noChangeArrowheads="1"/>
          </p:cNvSpPr>
          <p:nvPr/>
        </p:nvSpPr>
        <p:spPr bwMode="auto">
          <a:xfrm>
            <a:off x="3011173" y="4320363"/>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Thật thà, nhân ái, yêu hoà bình. </a:t>
            </a:r>
          </a:p>
        </p:txBody>
      </p:sp>
      <p:sp>
        <p:nvSpPr>
          <p:cNvPr id="12" name="Rectangle 1"/>
          <p:cNvSpPr>
            <a:spLocks noChangeArrowheads="1"/>
          </p:cNvSpPr>
          <p:nvPr/>
        </p:nvSpPr>
        <p:spPr bwMode="auto">
          <a:xfrm>
            <a:off x="7731966" y="4505028"/>
            <a:ext cx="4246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Gian trá, xảo quyệt, toan tính</a:t>
            </a:r>
          </a:p>
        </p:txBody>
      </p:sp>
      <p:sp>
        <p:nvSpPr>
          <p:cNvPr id="13" name="Rectangle 1"/>
          <p:cNvSpPr>
            <a:spLocks noChangeArrowheads="1"/>
          </p:cNvSpPr>
          <p:nvPr/>
        </p:nvSpPr>
        <p:spPr bwMode="auto">
          <a:xfrm>
            <a:off x="351488" y="5699907"/>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Kiểu nhân vật</a:t>
            </a:r>
          </a:p>
        </p:txBody>
      </p:sp>
      <p:sp>
        <p:nvSpPr>
          <p:cNvPr id="14" name="Rectangle 1"/>
          <p:cNvSpPr>
            <a:spLocks noChangeArrowheads="1"/>
          </p:cNvSpPr>
          <p:nvPr/>
        </p:nvSpPr>
        <p:spPr bwMode="auto">
          <a:xfrm>
            <a:off x="3154864" y="5692105"/>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Chính diện</a:t>
            </a:r>
          </a:p>
        </p:txBody>
      </p:sp>
      <p:sp>
        <p:nvSpPr>
          <p:cNvPr id="15" name="Rectangle 1"/>
          <p:cNvSpPr>
            <a:spLocks noChangeArrowheads="1"/>
          </p:cNvSpPr>
          <p:nvPr/>
        </p:nvSpPr>
        <p:spPr bwMode="auto">
          <a:xfrm>
            <a:off x="8685521" y="5578795"/>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Phản</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diện</a:t>
            </a:r>
          </a:p>
        </p:txBody>
      </p:sp>
    </p:spTree>
    <p:extLst>
      <p:ext uri="{BB962C8B-B14F-4D97-AF65-F5344CB8AC3E}">
        <p14:creationId xmlns:p14="http://schemas.microsoft.com/office/powerpoint/2010/main" val="36417787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4. Chi tiết tiêu biểu</a:t>
            </a:r>
            <a:endPar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70463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327683" y="1266126"/>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lang="en-US" sz="3200" kern="0">
                <a:solidFill>
                  <a:prstClr val="black"/>
                </a:solidFill>
                <a:latin typeface="Times New Roman" panose="02020603050405020304" pitchFamily="18" charset="0"/>
                <a:cs typeface="Times New Roman" panose="02020603050405020304" pitchFamily="18" charset="0"/>
              </a:rPr>
              <a:t>	Nếu sau khi trở về cung, công chúa không bị câm thì theo em điều gì sẽ xảy ra? Từ đó hãy cho biết tác dụng của chi tiết này?</a:t>
            </a:r>
          </a:p>
        </p:txBody>
      </p:sp>
      <p:sp>
        <p:nvSpPr>
          <p:cNvPr id="12" name="Rounded Rectangle 11"/>
          <p:cNvSpPr/>
          <p:nvPr/>
        </p:nvSpPr>
        <p:spPr>
          <a:xfrm>
            <a:off x="3803782" y="252384"/>
            <a:ext cx="368438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Là mô típ quen thuộc trong truyện cổ tích.</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4" y="2387254"/>
            <a:ext cx="368438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Hình thức từ chối kẻ mạo danh Lý Thông.</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2" y="4313293"/>
            <a:ext cx="4272509" cy="223119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Chỉ đến khi nhân vật Thạch Sanh xuất hiện thông qua tiếng đàn mới lên tiếng để vạch mặt kẻ giả mạo.</a:t>
            </a:r>
          </a:p>
        </p:txBody>
      </p:sp>
      <p:cxnSp>
        <p:nvCxnSpPr>
          <p:cNvPr id="22" name="Straight Arrow Connector 21"/>
          <p:cNvCxnSpPr>
            <a:endCxn id="21" idx="1"/>
          </p:cNvCxnSpPr>
          <p:nvPr/>
        </p:nvCxnSpPr>
        <p:spPr>
          <a:xfrm>
            <a:off x="2508049" y="2703839"/>
            <a:ext cx="1044093" cy="272505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kern="100">
                <a:solidFill>
                  <a:srgbClr val="000000"/>
                </a:solidFill>
                <a:latin typeface="Times New Roman" panose="02020603050405020304" pitchFamily="18" charset="0"/>
                <a:ea typeface="SimSun" panose="02010600030101010101" pitchFamily="2" charset="-122"/>
              </a:rPr>
              <a:t>Công chúa bị câm</a:t>
            </a:r>
          </a:p>
        </p:txBody>
      </p:sp>
      <p:pic>
        <p:nvPicPr>
          <p:cNvPr id="24" name="Picture 23"/>
          <p:cNvPicPr>
            <a:picLocks noChangeAspect="1"/>
          </p:cNvPicPr>
          <p:nvPr/>
        </p:nvPicPr>
        <p:blipFill>
          <a:blip r:embed="rId3"/>
          <a:stretch>
            <a:fillRect/>
          </a:stretch>
        </p:blipFill>
        <p:spPr>
          <a:xfrm>
            <a:off x="7946410" y="252384"/>
            <a:ext cx="3811295" cy="3132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p:cNvPicPr>
            <a:picLocks noChangeAspect="1"/>
          </p:cNvPicPr>
          <p:nvPr/>
        </p:nvPicPr>
        <p:blipFill>
          <a:blip r:embed="rId4"/>
          <a:stretch>
            <a:fillRect/>
          </a:stretch>
        </p:blipFill>
        <p:spPr>
          <a:xfrm>
            <a:off x="8792821" y="4066365"/>
            <a:ext cx="3194581" cy="2243522"/>
          </a:xfrm>
          <a:prstGeom prst="rect">
            <a:avLst/>
          </a:prstGeom>
        </p:spPr>
      </p:pic>
    </p:spTree>
    <p:extLst>
      <p:ext uri="{BB962C8B-B14F-4D97-AF65-F5344CB8AC3E}">
        <p14:creationId xmlns:p14="http://schemas.microsoft.com/office/powerpoint/2010/main" val="2675229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Nàng sẽ nói cho nhà vua toàn bộ sự việc.</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3" y="23872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Giảm sự hấp dẫn, kịch tính của câu chuyện.</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3" y="4313293"/>
            <a:ext cx="4886464" cy="77120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Chưa lột tả hết được sự xảo quyệt của Lý Thông.</a:t>
            </a:r>
          </a:p>
        </p:txBody>
      </p:sp>
      <p:cxnSp>
        <p:nvCxnSpPr>
          <p:cNvPr id="22" name="Straight Arrow Connector 21"/>
          <p:cNvCxnSpPr>
            <a:endCxn id="21" idx="1"/>
          </p:cNvCxnSpPr>
          <p:nvPr/>
        </p:nvCxnSpPr>
        <p:spPr>
          <a:xfrm>
            <a:off x="2508049" y="2703839"/>
            <a:ext cx="1044094" cy="19950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kern="100">
                <a:solidFill>
                  <a:srgbClr val="000000"/>
                </a:solidFill>
                <a:latin typeface="Times New Roman" panose="02020603050405020304" pitchFamily="18" charset="0"/>
                <a:ea typeface="SimSun" panose="02010600030101010101" pitchFamily="2" charset="-122"/>
              </a:rPr>
              <a:t>Nếu công chúa không bị câm</a:t>
            </a:r>
          </a:p>
        </p:txBody>
      </p:sp>
      <p:pic>
        <p:nvPicPr>
          <p:cNvPr id="24" name="Picture 23"/>
          <p:cNvPicPr>
            <a:picLocks noChangeAspect="1"/>
          </p:cNvPicPr>
          <p:nvPr/>
        </p:nvPicPr>
        <p:blipFill>
          <a:blip r:embed="rId3"/>
          <a:stretch>
            <a:fillRect/>
          </a:stretch>
        </p:blipFill>
        <p:spPr>
          <a:xfrm>
            <a:off x="7946410" y="252384"/>
            <a:ext cx="3811295" cy="3132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13" name="Straight Arrow Connector 12"/>
          <p:cNvCxnSpPr/>
          <p:nvPr/>
        </p:nvCxnSpPr>
        <p:spPr>
          <a:xfrm>
            <a:off x="2613771" y="3342097"/>
            <a:ext cx="1122005" cy="233862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590652" y="5339645"/>
            <a:ext cx="4924898" cy="14841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Nhân vật Thạch Sanh không có điều kiện bộc lộ thêm tài năng, phẩm chất.</a:t>
            </a:r>
          </a:p>
        </p:txBody>
      </p:sp>
      <p:pic>
        <p:nvPicPr>
          <p:cNvPr id="9" name="Picture 8"/>
          <p:cNvPicPr>
            <a:picLocks noChangeAspect="1"/>
          </p:cNvPicPr>
          <p:nvPr/>
        </p:nvPicPr>
        <p:blipFill>
          <a:blip r:embed="rId4"/>
          <a:stretch>
            <a:fillRect/>
          </a:stretch>
        </p:blipFill>
        <p:spPr>
          <a:xfrm>
            <a:off x="9018167" y="4613268"/>
            <a:ext cx="3043322" cy="19837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519632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1" grpId="0" animBg="1"/>
      <p:bldP spid="32"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5. Yếu tố kì ảo</a:t>
            </a:r>
            <a:endPar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004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977898" y="1024878"/>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a:solidFill>
                  <a:prstClr val="black"/>
                </a:solidFill>
                <a:latin typeface="Times New Roman" panose="02020603050405020304" pitchFamily="18" charset="0"/>
                <a:cs typeface="Times New Roman" panose="02020603050405020304" pitchFamily="18" charset="0"/>
              </a:rPr>
              <a:t>Liệt kê các con vật và đồ vật kì ảo xuất hiện trong truyện? Ý nghĩa của các chi tiết.</a:t>
            </a:r>
          </a:p>
        </p:txBody>
      </p:sp>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Con trăn tinh</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3" y="23872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Con </a:t>
            </a:r>
            <a:r>
              <a:rPr lang="en-US" sz="2800" b="1" kern="100" smtClean="0">
                <a:solidFill>
                  <a:srgbClr val="000000"/>
                </a:solidFill>
                <a:latin typeface="Times New Roman" panose="02020603050405020304" pitchFamily="18" charset="0"/>
                <a:ea typeface="SimSun" panose="02010600030101010101" pitchFamily="2" charset="-122"/>
              </a:rPr>
              <a:t>đại </a:t>
            </a:r>
            <a:r>
              <a:rPr lang="en-US" sz="2800" b="1" kern="100">
                <a:solidFill>
                  <a:srgbClr val="000000"/>
                </a:solidFill>
                <a:latin typeface="Times New Roman" panose="02020603050405020304" pitchFamily="18" charset="0"/>
                <a:ea typeface="SimSun" panose="02010600030101010101" pitchFamily="2" charset="-122"/>
              </a:rPr>
              <a:t>bàng.</a:t>
            </a: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3" y="4313293"/>
            <a:ext cx="4886464" cy="77120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Hồn ma trăn tinh và đại bàng hãm hai Thạch Sanh.</a:t>
            </a:r>
          </a:p>
        </p:txBody>
      </p:sp>
      <p:cxnSp>
        <p:nvCxnSpPr>
          <p:cNvPr id="22" name="Straight Arrow Connector 21"/>
          <p:cNvCxnSpPr>
            <a:endCxn id="21" idx="1"/>
          </p:cNvCxnSpPr>
          <p:nvPr/>
        </p:nvCxnSpPr>
        <p:spPr>
          <a:xfrm>
            <a:off x="2508049" y="2703839"/>
            <a:ext cx="1044094" cy="19950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a. Con vật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5" name="Rounded Rectangle 14"/>
          <p:cNvSpPr/>
          <p:nvPr/>
        </p:nvSpPr>
        <p:spPr>
          <a:xfrm>
            <a:off x="1116773" y="5421671"/>
            <a:ext cx="7614213" cy="14841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smtClean="0">
                <a:solidFill>
                  <a:srgbClr val="000000"/>
                </a:solidFill>
                <a:latin typeface="Times New Roman" panose="02020603050405020304" pitchFamily="18" charset="0"/>
                <a:ea typeface="SimSun" panose="02010600030101010101" pitchFamily="2" charset="-122"/>
              </a:rPr>
              <a:t>-&gt; </a:t>
            </a:r>
            <a:r>
              <a:rPr lang="vi-VN" sz="2800" b="1" kern="100" smtClean="0">
                <a:solidFill>
                  <a:srgbClr val="000000"/>
                </a:solidFill>
                <a:latin typeface="Times New Roman" panose="02020603050405020304" pitchFamily="18" charset="0"/>
                <a:ea typeface="SimSun" panose="02010600030101010101" pitchFamily="2" charset="-122"/>
              </a:rPr>
              <a:t> </a:t>
            </a:r>
            <a:r>
              <a:rPr lang="vi-VN" sz="2800" b="1" kern="100">
                <a:solidFill>
                  <a:srgbClr val="000000"/>
                </a:solidFill>
                <a:latin typeface="Times New Roman" panose="02020603050405020304" pitchFamily="18" charset="0"/>
                <a:ea typeface="SimSun" panose="02010600030101010101" pitchFamily="2" charset="-122"/>
              </a:rPr>
              <a:t>Sức sống dai dẳng của cái xấu, cái ác nhưng cuối cùng chúng bại trận dưới tay Thạch Sanh- người địa diện cho chính nghĩa.</a:t>
            </a:r>
          </a:p>
        </p:txBody>
      </p:sp>
      <p:pic>
        <p:nvPicPr>
          <p:cNvPr id="2" name="Picture 1"/>
          <p:cNvPicPr>
            <a:picLocks noChangeAspect="1"/>
          </p:cNvPicPr>
          <p:nvPr/>
        </p:nvPicPr>
        <p:blipFill>
          <a:blip r:embed="rId3"/>
          <a:stretch>
            <a:fillRect/>
          </a:stretch>
        </p:blipFill>
        <p:spPr>
          <a:xfrm>
            <a:off x="8897710" y="223813"/>
            <a:ext cx="2987616" cy="2302468"/>
          </a:xfrm>
          <a:prstGeom prst="rect">
            <a:avLst/>
          </a:prstGeom>
        </p:spPr>
      </p:pic>
      <p:pic>
        <p:nvPicPr>
          <p:cNvPr id="4" name="Picture 3"/>
          <p:cNvPicPr>
            <a:picLocks noChangeAspect="1"/>
          </p:cNvPicPr>
          <p:nvPr/>
        </p:nvPicPr>
        <p:blipFill>
          <a:blip r:embed="rId4"/>
          <a:stretch>
            <a:fillRect/>
          </a:stretch>
        </p:blipFill>
        <p:spPr>
          <a:xfrm>
            <a:off x="8914746" y="3044285"/>
            <a:ext cx="2970579" cy="2295360"/>
          </a:xfrm>
          <a:prstGeom prst="rect">
            <a:avLst/>
          </a:prstGeom>
        </p:spPr>
      </p:pic>
      <p:sp>
        <p:nvSpPr>
          <p:cNvPr id="20" name="Rounded Rectangular Callout 19"/>
          <p:cNvSpPr/>
          <p:nvPr/>
        </p:nvSpPr>
        <p:spPr>
          <a:xfrm>
            <a:off x="19017" y="38450"/>
            <a:ext cx="4874706" cy="2556560"/>
          </a:xfrm>
          <a:prstGeom prst="wedgeRoundRectCallout">
            <a:avLst>
              <a:gd name="adj1" fmla="val 51788"/>
              <a:gd name="adj2" fmla="val -954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r>
              <a:rPr lang="en-US" sz="3200" kern="100" smtClean="0">
                <a:solidFill>
                  <a:prstClr val="black"/>
                </a:solidFill>
                <a:latin typeface="Times New Roman" panose="02020603050405020304" pitchFamily="18" charset="0"/>
                <a:ea typeface="SimSun" panose="02010600030101010101" pitchFamily="2" charset="-122"/>
              </a:rPr>
              <a:t>Trăn </a:t>
            </a:r>
            <a:r>
              <a:rPr lang="en-US" sz="3200" kern="100">
                <a:solidFill>
                  <a:prstClr val="black"/>
                </a:solidFill>
                <a:latin typeface="Times New Roman" panose="02020603050405020304" pitchFamily="18" charset="0"/>
                <a:ea typeface="SimSun" panose="02010600030101010101" pitchFamily="2" charset="-122"/>
              </a:rPr>
              <a:t>tinh có nanh vuốt để săn mồi, sau khi bị Thạch Sanh giết thì hiện nguyên hình là một con trăn khổng </a:t>
            </a:r>
            <a:r>
              <a:rPr lang="en-US" sz="3200" kern="100" smtClean="0">
                <a:solidFill>
                  <a:prstClr val="black"/>
                </a:solidFill>
                <a:latin typeface="Times New Roman" panose="02020603050405020304" pitchFamily="18" charset="0"/>
                <a:ea typeface="SimSun" panose="02010600030101010101" pitchFamily="2" charset="-122"/>
              </a:rPr>
              <a:t>lồ.</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ounded Rectangular Callout 22"/>
          <p:cNvSpPr/>
          <p:nvPr/>
        </p:nvSpPr>
        <p:spPr>
          <a:xfrm>
            <a:off x="19017" y="79064"/>
            <a:ext cx="4874706" cy="2556560"/>
          </a:xfrm>
          <a:prstGeom prst="wedgeRoundRectCallout">
            <a:avLst>
              <a:gd name="adj1" fmla="val 63579"/>
              <a:gd name="adj2" fmla="val 5687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lvl="0" algn="just"/>
            <a:r>
              <a:rPr lang="en-US" sz="3200" kern="100">
                <a:solidFill>
                  <a:prstClr val="black"/>
                </a:solidFill>
                <a:latin typeface="Times New Roman" panose="02020603050405020304" pitchFamily="18" charset="0"/>
                <a:ea typeface="SimSun" panose="02010600030101010101" pitchFamily="2" charset="-122"/>
              </a:rPr>
              <a:t>Đ</a:t>
            </a:r>
            <a:r>
              <a:rPr lang="en-US" sz="3200" kern="100" smtClean="0">
                <a:solidFill>
                  <a:prstClr val="black"/>
                </a:solidFill>
                <a:latin typeface="Times New Roman" panose="02020603050405020304" pitchFamily="18" charset="0"/>
                <a:ea typeface="SimSun" panose="02010600030101010101" pitchFamily="2" charset="-122"/>
              </a:rPr>
              <a:t>ại </a:t>
            </a:r>
            <a:r>
              <a:rPr lang="en-US" sz="3200" kern="100">
                <a:solidFill>
                  <a:prstClr val="black"/>
                </a:solidFill>
                <a:latin typeface="Times New Roman" panose="02020603050405020304" pitchFamily="18" charset="0"/>
                <a:ea typeface="SimSun" panose="02010600030101010101" pitchFamily="2" charset="-122"/>
              </a:rPr>
              <a:t>bàng khổng lồ quắp công chúa vào hang, hiện nguyên hình là con yêu tinh trên núi có nhiều phép </a:t>
            </a:r>
            <a:r>
              <a:rPr lang="en-US" sz="3200" kern="100" smtClean="0">
                <a:solidFill>
                  <a:prstClr val="black"/>
                </a:solidFill>
                <a:latin typeface="Times New Roman" panose="02020603050405020304" pitchFamily="18" charset="0"/>
                <a:ea typeface="SimSun" panose="02010600030101010101" pitchFamily="2" charset="-122"/>
              </a:rPr>
              <a:t>lạ.</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676800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arn(inVertical)">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32" grpId="0" animBg="1"/>
      <p:bldP spid="15" grpId="0" animBg="1"/>
      <p:bldP spid="20" grpId="0" animBg="1"/>
      <p:bldP spid="20" grpId="1" animBg="1"/>
      <p:bldP spid="23" grpId="0" animBg="1"/>
      <p:bldP spid="2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Cây đàn thần với tiếng đàn kì lạ.</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Niêu cơm thần</a:t>
            </a:r>
            <a:r>
              <a:rPr lang="en-US" sz="2800" b="1" kern="100" smtClean="0">
                <a:solidFill>
                  <a:srgbClr val="000000"/>
                </a:solidFill>
                <a:latin typeface="Times New Roman" panose="02020603050405020304" pitchFamily="18" charset="0"/>
                <a:ea typeface="SimSun" panose="02010600030101010101" pitchFamily="2" charset="-122"/>
              </a:rPr>
              <a:t>.</a:t>
            </a:r>
            <a:endParaRPr lang="en-US" sz="2800" b="1" kern="100">
              <a:solidFill>
                <a:srgbClr val="000000"/>
              </a:solidFill>
              <a:latin typeface="Times New Roman" panose="02020603050405020304" pitchFamily="18" charset="0"/>
              <a:ea typeface="SimSun" panose="02010600030101010101" pitchFamily="2" charset="-122"/>
            </a:endParaRP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b. Đồ vật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3"/>
          <a:stretch>
            <a:fillRect/>
          </a:stretch>
        </p:blipFill>
        <p:spPr>
          <a:xfrm>
            <a:off x="7199186" y="1539261"/>
            <a:ext cx="4377307" cy="2743438"/>
          </a:xfrm>
          <a:prstGeom prst="rect">
            <a:avLst/>
          </a:prstGeom>
        </p:spPr>
      </p:pic>
      <p:pic>
        <p:nvPicPr>
          <p:cNvPr id="7" name="Picture 6"/>
          <p:cNvPicPr>
            <a:picLocks noChangeAspect="1"/>
          </p:cNvPicPr>
          <p:nvPr/>
        </p:nvPicPr>
        <p:blipFill>
          <a:blip r:embed="rId4"/>
          <a:stretch>
            <a:fillRect/>
          </a:stretch>
        </p:blipFill>
        <p:spPr>
          <a:xfrm>
            <a:off x="3878714" y="2050942"/>
            <a:ext cx="2603218" cy="1761897"/>
          </a:xfrm>
          <a:prstGeom prst="rect">
            <a:avLst/>
          </a:prstGeom>
        </p:spPr>
      </p:pic>
    </p:spTree>
    <p:extLst>
      <p:ext uri="{BB962C8B-B14F-4D97-AF65-F5344CB8AC3E}">
        <p14:creationId xmlns:p14="http://schemas.microsoft.com/office/powerpoint/2010/main" val="33968926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3"/>
            <a:ext cx="5314092" cy="14065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Giúp Thạch Sanh được giải oan, vạch mặt được kẻ xấu là Lý Thông</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595666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Tiếng đàn là biểu trưng của công lý và công bằng xã hội.</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3161460"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Cây đàn thần với tiếng đàn kì lạ.</a:t>
            </a:r>
          </a:p>
        </p:txBody>
      </p:sp>
      <p:pic>
        <p:nvPicPr>
          <p:cNvPr id="6" name="Picture 5"/>
          <p:cNvPicPr>
            <a:picLocks noChangeAspect="1"/>
          </p:cNvPicPr>
          <p:nvPr/>
        </p:nvPicPr>
        <p:blipFill>
          <a:blip r:embed="rId3"/>
          <a:stretch>
            <a:fillRect/>
          </a:stretch>
        </p:blipFill>
        <p:spPr>
          <a:xfrm>
            <a:off x="7251437" y="1901204"/>
            <a:ext cx="4377307" cy="2743438"/>
          </a:xfrm>
          <a:prstGeom prst="rect">
            <a:avLst/>
          </a:prstGeom>
        </p:spPr>
      </p:pic>
    </p:spTree>
    <p:extLst>
      <p:ext uri="{BB962C8B-B14F-4D97-AF65-F5344CB8AC3E}">
        <p14:creationId xmlns:p14="http://schemas.microsoft.com/office/powerpoint/2010/main" val="33267183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3"/>
            <a:ext cx="5314092" cy="14065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Thể hiện sự hòa ái, khoan dung của Thạch Sanh.</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5956663" cy="14949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Tấm lòng nhân đạo, ưa chuộng hòa bình của nhân dân ta, ước mơ về cuộc sống no đủ.</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3161460"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kern="100">
                <a:solidFill>
                  <a:srgbClr val="000000"/>
                </a:solidFill>
                <a:latin typeface="Times New Roman" panose="02020603050405020304" pitchFamily="18" charset="0"/>
                <a:ea typeface="SimSun" panose="02010600030101010101" pitchFamily="2" charset="-122"/>
              </a:rPr>
              <a:t>Niêu cơm thần</a:t>
            </a:r>
            <a:endParaRPr lang="it-IT" sz="3200" b="1" kern="100">
              <a:solidFill>
                <a:srgbClr val="000000"/>
              </a:solidFill>
              <a:latin typeface="Times New Roman" panose="02020603050405020304" pitchFamily="18" charset="0"/>
              <a:ea typeface="SimSun" panose="02010600030101010101" pitchFamily="2" charset="-122"/>
            </a:endParaRPr>
          </a:p>
        </p:txBody>
      </p:sp>
      <p:pic>
        <p:nvPicPr>
          <p:cNvPr id="2" name="Picture 1"/>
          <p:cNvPicPr>
            <a:picLocks noChangeAspect="1"/>
          </p:cNvPicPr>
          <p:nvPr/>
        </p:nvPicPr>
        <p:blipFill>
          <a:blip r:embed="rId3"/>
          <a:stretch>
            <a:fillRect/>
          </a:stretch>
        </p:blipFill>
        <p:spPr>
          <a:xfrm>
            <a:off x="4705028" y="1901204"/>
            <a:ext cx="3511600" cy="2499577"/>
          </a:xfrm>
          <a:prstGeom prst="rect">
            <a:avLst/>
          </a:prstGeom>
        </p:spPr>
      </p:pic>
    </p:spTree>
    <p:extLst>
      <p:ext uri="{BB962C8B-B14F-4D97-AF65-F5344CB8AC3E}">
        <p14:creationId xmlns:p14="http://schemas.microsoft.com/office/powerpoint/2010/main" val="21153548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hlinkClick r:id="rId6" action="ppaction://hlinksldjump"/>
          </p:cNvPr>
          <p:cNvSpPr/>
          <p:nvPr/>
        </p:nvSpPr>
        <p:spPr>
          <a:xfrm>
            <a:off x="2311292" y="1368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1</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Rectangle 6"/>
          <p:cNvSpPr/>
          <p:nvPr/>
        </p:nvSpPr>
        <p:spPr>
          <a:xfrm>
            <a:off x="4292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4749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52068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56640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1" name="Rectangle 10"/>
          <p:cNvSpPr/>
          <p:nvPr/>
        </p:nvSpPr>
        <p:spPr>
          <a:xfrm>
            <a:off x="61212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 name="Rectangle 11"/>
          <p:cNvSpPr/>
          <p:nvPr/>
        </p:nvSpPr>
        <p:spPr>
          <a:xfrm>
            <a:off x="6578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3" name="Rectangle 12"/>
          <p:cNvSpPr/>
          <p:nvPr/>
        </p:nvSpPr>
        <p:spPr>
          <a:xfrm>
            <a:off x="7035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Rectangle 26"/>
          <p:cNvSpPr/>
          <p:nvPr/>
        </p:nvSpPr>
        <p:spPr>
          <a:xfrm>
            <a:off x="2311292" y="1410789"/>
            <a:ext cx="457200" cy="414939"/>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0" name="Rectangle 29"/>
          <p:cNvSpPr/>
          <p:nvPr/>
        </p:nvSpPr>
        <p:spPr>
          <a:xfrm>
            <a:off x="4292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S</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 name="Rectangle 30"/>
          <p:cNvSpPr/>
          <p:nvPr/>
        </p:nvSpPr>
        <p:spPr>
          <a:xfrm>
            <a:off x="4749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 name="Rectangle 31"/>
          <p:cNvSpPr/>
          <p:nvPr/>
        </p:nvSpPr>
        <p:spPr>
          <a:xfrm>
            <a:off x="52068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p:cNvSpPr/>
          <p:nvPr/>
        </p:nvSpPr>
        <p:spPr>
          <a:xfrm>
            <a:off x="56640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4" name="Rectangle 33"/>
          <p:cNvSpPr/>
          <p:nvPr/>
        </p:nvSpPr>
        <p:spPr>
          <a:xfrm>
            <a:off x="61212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 name="Rectangle 34"/>
          <p:cNvSpPr/>
          <p:nvPr/>
        </p:nvSpPr>
        <p:spPr>
          <a:xfrm>
            <a:off x="6578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7035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1" name="Rectangle 50">
            <a:hlinkClick r:id="rId7" action="ppaction://hlinksldjump"/>
          </p:cNvPr>
          <p:cNvSpPr/>
          <p:nvPr/>
        </p:nvSpPr>
        <p:spPr>
          <a:xfrm>
            <a:off x="2311292" y="1825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2</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6" name="Rectangle 55"/>
          <p:cNvSpPr/>
          <p:nvPr/>
        </p:nvSpPr>
        <p:spPr>
          <a:xfrm>
            <a:off x="5206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7" name="Rectangle 56"/>
          <p:cNvSpPr/>
          <p:nvPr/>
        </p:nvSpPr>
        <p:spPr>
          <a:xfrm>
            <a:off x="5664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8" name="Rectangle 57"/>
          <p:cNvSpPr/>
          <p:nvPr/>
        </p:nvSpPr>
        <p:spPr>
          <a:xfrm>
            <a:off x="6121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9" name="Rectangle 58"/>
          <p:cNvSpPr/>
          <p:nvPr/>
        </p:nvSpPr>
        <p:spPr>
          <a:xfrm>
            <a:off x="65784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0" name="Rectangle 59"/>
          <p:cNvSpPr/>
          <p:nvPr/>
        </p:nvSpPr>
        <p:spPr>
          <a:xfrm>
            <a:off x="70356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1" name="Rectangle 60"/>
          <p:cNvSpPr/>
          <p:nvPr/>
        </p:nvSpPr>
        <p:spPr>
          <a:xfrm>
            <a:off x="7492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2" name="Rectangle 61"/>
          <p:cNvSpPr/>
          <p:nvPr/>
        </p:nvSpPr>
        <p:spPr>
          <a:xfrm>
            <a:off x="7950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3" name="Rectangle 62"/>
          <p:cNvSpPr/>
          <p:nvPr/>
        </p:nvSpPr>
        <p:spPr>
          <a:xfrm>
            <a:off x="8407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4" name="Rectangle 73"/>
          <p:cNvSpPr/>
          <p:nvPr/>
        </p:nvSpPr>
        <p:spPr>
          <a:xfrm>
            <a:off x="2311292" y="18257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2</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79" name="Rectangle 78"/>
          <p:cNvSpPr/>
          <p:nvPr/>
        </p:nvSpPr>
        <p:spPr>
          <a:xfrm>
            <a:off x="5206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0" name="Rectangle 79"/>
          <p:cNvSpPr/>
          <p:nvPr/>
        </p:nvSpPr>
        <p:spPr>
          <a:xfrm>
            <a:off x="5664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81" name="Rectangle 80"/>
          <p:cNvSpPr/>
          <p:nvPr/>
        </p:nvSpPr>
        <p:spPr>
          <a:xfrm>
            <a:off x="6121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Ủ</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2" name="Rectangle 81"/>
          <p:cNvSpPr/>
          <p:nvPr/>
        </p:nvSpPr>
        <p:spPr>
          <a:xfrm>
            <a:off x="65784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Y</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3" name="Rectangle 82"/>
          <p:cNvSpPr/>
          <p:nvPr/>
        </p:nvSpPr>
        <p:spPr>
          <a:xfrm>
            <a:off x="70356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4" name="Rectangle 83"/>
          <p:cNvSpPr/>
          <p:nvPr/>
        </p:nvSpPr>
        <p:spPr>
          <a:xfrm>
            <a:off x="7492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5" name="Rectangle 84"/>
          <p:cNvSpPr/>
          <p:nvPr/>
        </p:nvSpPr>
        <p:spPr>
          <a:xfrm>
            <a:off x="7950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6" name="Rectangle 85"/>
          <p:cNvSpPr/>
          <p:nvPr/>
        </p:nvSpPr>
        <p:spPr>
          <a:xfrm>
            <a:off x="8407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97" name="Rectangle 96">
            <a:hlinkClick r:id="rId8" action="ppaction://hlinksldjump"/>
          </p:cNvPr>
          <p:cNvSpPr/>
          <p:nvPr/>
        </p:nvSpPr>
        <p:spPr>
          <a:xfrm>
            <a:off x="2311292" y="2282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3</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2" name="Rectangle 101"/>
          <p:cNvSpPr/>
          <p:nvPr/>
        </p:nvSpPr>
        <p:spPr>
          <a:xfrm>
            <a:off x="5206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3" name="Rectangle 102"/>
          <p:cNvSpPr/>
          <p:nvPr/>
        </p:nvSpPr>
        <p:spPr>
          <a:xfrm>
            <a:off x="56640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4" name="Rectangle 103"/>
          <p:cNvSpPr/>
          <p:nvPr/>
        </p:nvSpPr>
        <p:spPr>
          <a:xfrm>
            <a:off x="61212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5" name="Rectangle 104"/>
          <p:cNvSpPr/>
          <p:nvPr/>
        </p:nvSpPr>
        <p:spPr>
          <a:xfrm>
            <a:off x="65784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6" name="Rectangle 105"/>
          <p:cNvSpPr/>
          <p:nvPr/>
        </p:nvSpPr>
        <p:spPr>
          <a:xfrm>
            <a:off x="70356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7" name="Rectangle 106"/>
          <p:cNvSpPr/>
          <p:nvPr/>
        </p:nvSpPr>
        <p:spPr>
          <a:xfrm>
            <a:off x="7492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0" name="Rectangle 119"/>
          <p:cNvSpPr/>
          <p:nvPr/>
        </p:nvSpPr>
        <p:spPr>
          <a:xfrm>
            <a:off x="2311292" y="22829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3</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125" name="Rectangle 124"/>
          <p:cNvSpPr/>
          <p:nvPr/>
        </p:nvSpPr>
        <p:spPr>
          <a:xfrm>
            <a:off x="5206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6" name="Rectangle 125"/>
          <p:cNvSpPr/>
          <p:nvPr/>
        </p:nvSpPr>
        <p:spPr>
          <a:xfrm>
            <a:off x="56640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Ạ</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127" name="Rectangle 126"/>
          <p:cNvSpPr/>
          <p:nvPr/>
        </p:nvSpPr>
        <p:spPr>
          <a:xfrm>
            <a:off x="61212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8" name="Rectangle 127"/>
          <p:cNvSpPr/>
          <p:nvPr/>
        </p:nvSpPr>
        <p:spPr>
          <a:xfrm>
            <a:off x="65784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9" name="Rectangle 128"/>
          <p:cNvSpPr/>
          <p:nvPr/>
        </p:nvSpPr>
        <p:spPr>
          <a:xfrm>
            <a:off x="70356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Ầ</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30" name="Rectangle 129"/>
          <p:cNvSpPr/>
          <p:nvPr/>
        </p:nvSpPr>
        <p:spPr>
          <a:xfrm>
            <a:off x="7492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3" name="Rectangle 142">
            <a:hlinkClick r:id="rId9" action="ppaction://hlinksldjump"/>
          </p:cNvPr>
          <p:cNvSpPr/>
          <p:nvPr/>
        </p:nvSpPr>
        <p:spPr>
          <a:xfrm>
            <a:off x="2311292" y="2740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4</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7" name="Rectangle 146"/>
          <p:cNvSpPr/>
          <p:nvPr/>
        </p:nvSpPr>
        <p:spPr>
          <a:xfrm>
            <a:off x="47496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8" name="Rectangle 147"/>
          <p:cNvSpPr/>
          <p:nvPr/>
        </p:nvSpPr>
        <p:spPr>
          <a:xfrm>
            <a:off x="52068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9" name="Rectangle 148"/>
          <p:cNvSpPr/>
          <p:nvPr/>
        </p:nvSpPr>
        <p:spPr>
          <a:xfrm>
            <a:off x="56640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50" name="Rectangle 149"/>
          <p:cNvSpPr/>
          <p:nvPr/>
        </p:nvSpPr>
        <p:spPr>
          <a:xfrm>
            <a:off x="61212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66" name="Rectangle 165"/>
          <p:cNvSpPr/>
          <p:nvPr/>
        </p:nvSpPr>
        <p:spPr>
          <a:xfrm>
            <a:off x="2311292" y="27401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4</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170" name="Rectangle 169"/>
          <p:cNvSpPr/>
          <p:nvPr/>
        </p:nvSpPr>
        <p:spPr>
          <a:xfrm>
            <a:off x="47496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Â</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71" name="Rectangle 170"/>
          <p:cNvSpPr/>
          <p:nvPr/>
        </p:nvSpPr>
        <p:spPr>
          <a:xfrm>
            <a:off x="52068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72" name="Rectangle 171"/>
          <p:cNvSpPr/>
          <p:nvPr/>
        </p:nvSpPr>
        <p:spPr>
          <a:xfrm>
            <a:off x="56640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173" name="Rectangle 172"/>
          <p:cNvSpPr/>
          <p:nvPr/>
        </p:nvSpPr>
        <p:spPr>
          <a:xfrm>
            <a:off x="61212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89" name="Rectangle 188">
            <a:hlinkClick r:id="rId10" action="ppaction://hlinksldjump"/>
          </p:cNvPr>
          <p:cNvSpPr/>
          <p:nvPr/>
        </p:nvSpPr>
        <p:spPr>
          <a:xfrm>
            <a:off x="2311292" y="31973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5</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2" name="Rectangle 191"/>
          <p:cNvSpPr/>
          <p:nvPr/>
        </p:nvSpPr>
        <p:spPr>
          <a:xfrm>
            <a:off x="4292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3" name="Rectangle 192"/>
          <p:cNvSpPr/>
          <p:nvPr/>
        </p:nvSpPr>
        <p:spPr>
          <a:xfrm>
            <a:off x="4749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4" name="Rectangle 193"/>
          <p:cNvSpPr/>
          <p:nvPr/>
        </p:nvSpPr>
        <p:spPr>
          <a:xfrm>
            <a:off x="52068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5" name="Rectangle 194"/>
          <p:cNvSpPr/>
          <p:nvPr/>
        </p:nvSpPr>
        <p:spPr>
          <a:xfrm>
            <a:off x="56640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6" name="Rectangle 195"/>
          <p:cNvSpPr/>
          <p:nvPr/>
        </p:nvSpPr>
        <p:spPr>
          <a:xfrm>
            <a:off x="61212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7" name="Rectangle 196"/>
          <p:cNvSpPr/>
          <p:nvPr/>
        </p:nvSpPr>
        <p:spPr>
          <a:xfrm>
            <a:off x="6578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8" name="Rectangle 197"/>
          <p:cNvSpPr/>
          <p:nvPr/>
        </p:nvSpPr>
        <p:spPr>
          <a:xfrm>
            <a:off x="7035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2" name="Rectangle 211"/>
          <p:cNvSpPr/>
          <p:nvPr/>
        </p:nvSpPr>
        <p:spPr>
          <a:xfrm>
            <a:off x="2311292" y="31973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5</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215" name="Rectangle 214"/>
          <p:cNvSpPr/>
          <p:nvPr/>
        </p:nvSpPr>
        <p:spPr>
          <a:xfrm>
            <a:off x="4292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V</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6" name="Rectangle 215"/>
          <p:cNvSpPr/>
          <p:nvPr/>
        </p:nvSpPr>
        <p:spPr>
          <a:xfrm>
            <a:off x="4749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7" name="Rectangle 216"/>
          <p:cNvSpPr/>
          <p:nvPr/>
        </p:nvSpPr>
        <p:spPr>
          <a:xfrm>
            <a:off x="52068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A</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8" name="Rectangle 217"/>
          <p:cNvSpPr/>
          <p:nvPr/>
        </p:nvSpPr>
        <p:spPr>
          <a:xfrm>
            <a:off x="56640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19" name="Rectangle 218"/>
          <p:cNvSpPr/>
          <p:nvPr/>
        </p:nvSpPr>
        <p:spPr>
          <a:xfrm>
            <a:off x="61212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Ù</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20" name="Rectangle 219"/>
          <p:cNvSpPr/>
          <p:nvPr/>
        </p:nvSpPr>
        <p:spPr>
          <a:xfrm>
            <a:off x="6578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21" name="Rectangle 220"/>
          <p:cNvSpPr/>
          <p:nvPr/>
        </p:nvSpPr>
        <p:spPr>
          <a:xfrm>
            <a:off x="7035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35" name="Rectangle 234">
            <a:hlinkClick r:id="rId11" action="ppaction://hlinksldjump"/>
          </p:cNvPr>
          <p:cNvSpPr/>
          <p:nvPr/>
        </p:nvSpPr>
        <p:spPr>
          <a:xfrm>
            <a:off x="2311292" y="3654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6</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1" name="Rectangle 240"/>
          <p:cNvSpPr/>
          <p:nvPr/>
        </p:nvSpPr>
        <p:spPr>
          <a:xfrm>
            <a:off x="56640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2" name="Rectangle 241"/>
          <p:cNvSpPr/>
          <p:nvPr/>
        </p:nvSpPr>
        <p:spPr>
          <a:xfrm>
            <a:off x="61212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3" name="Rectangle 242"/>
          <p:cNvSpPr/>
          <p:nvPr/>
        </p:nvSpPr>
        <p:spPr>
          <a:xfrm>
            <a:off x="65784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4" name="Rectangle 243"/>
          <p:cNvSpPr/>
          <p:nvPr/>
        </p:nvSpPr>
        <p:spPr>
          <a:xfrm>
            <a:off x="70356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5" name="Rectangle 244"/>
          <p:cNvSpPr/>
          <p:nvPr/>
        </p:nvSpPr>
        <p:spPr>
          <a:xfrm>
            <a:off x="74928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58" name="Rectangle 257"/>
          <p:cNvSpPr/>
          <p:nvPr/>
        </p:nvSpPr>
        <p:spPr>
          <a:xfrm>
            <a:off x="2311292" y="36545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6</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264" name="Rectangle 263"/>
          <p:cNvSpPr/>
          <p:nvPr/>
        </p:nvSpPr>
        <p:spPr>
          <a:xfrm>
            <a:off x="56640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S</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65" name="Rectangle 264"/>
          <p:cNvSpPr/>
          <p:nvPr/>
        </p:nvSpPr>
        <p:spPr>
          <a:xfrm>
            <a:off x="61212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Ứ</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6" name="Rectangle 265"/>
          <p:cNvSpPr/>
          <p:nvPr/>
        </p:nvSpPr>
        <p:spPr>
          <a:xfrm>
            <a:off x="65784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7" name="Rectangle 266"/>
          <p:cNvSpPr/>
          <p:nvPr/>
        </p:nvSpPr>
        <p:spPr>
          <a:xfrm>
            <a:off x="70356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8" name="Rectangle 267"/>
          <p:cNvSpPr/>
          <p:nvPr/>
        </p:nvSpPr>
        <p:spPr>
          <a:xfrm>
            <a:off x="74928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Ả</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1" name="Rectangle 280">
            <a:hlinkClick r:id="rId12" action="ppaction://hlinksldjump"/>
          </p:cNvPr>
          <p:cNvSpPr/>
          <p:nvPr/>
        </p:nvSpPr>
        <p:spPr>
          <a:xfrm>
            <a:off x="2311292" y="4111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7</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6" name="Rectangle 285"/>
          <p:cNvSpPr/>
          <p:nvPr/>
        </p:nvSpPr>
        <p:spPr>
          <a:xfrm>
            <a:off x="5206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7" name="Rectangle 286"/>
          <p:cNvSpPr/>
          <p:nvPr/>
        </p:nvSpPr>
        <p:spPr>
          <a:xfrm>
            <a:off x="5664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8" name="Rectangle 287"/>
          <p:cNvSpPr/>
          <p:nvPr/>
        </p:nvSpPr>
        <p:spPr>
          <a:xfrm>
            <a:off x="6121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9" name="Rectangle 288"/>
          <p:cNvSpPr/>
          <p:nvPr/>
        </p:nvSpPr>
        <p:spPr>
          <a:xfrm>
            <a:off x="65784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0" name="Rectangle 289"/>
          <p:cNvSpPr/>
          <p:nvPr/>
        </p:nvSpPr>
        <p:spPr>
          <a:xfrm>
            <a:off x="70356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1" name="Rectangle 290"/>
          <p:cNvSpPr/>
          <p:nvPr/>
        </p:nvSpPr>
        <p:spPr>
          <a:xfrm>
            <a:off x="7492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2" name="Rectangle 291"/>
          <p:cNvSpPr/>
          <p:nvPr/>
        </p:nvSpPr>
        <p:spPr>
          <a:xfrm>
            <a:off x="7950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3" name="Rectangle 292"/>
          <p:cNvSpPr/>
          <p:nvPr/>
        </p:nvSpPr>
        <p:spPr>
          <a:xfrm>
            <a:off x="8407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04" name="Rectangle 303"/>
          <p:cNvSpPr/>
          <p:nvPr/>
        </p:nvSpPr>
        <p:spPr>
          <a:xfrm>
            <a:off x="2311292" y="41117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09" name="Rectangle 308"/>
          <p:cNvSpPr/>
          <p:nvPr/>
        </p:nvSpPr>
        <p:spPr>
          <a:xfrm>
            <a:off x="5206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0" name="Rectangle 309"/>
          <p:cNvSpPr/>
          <p:nvPr/>
        </p:nvSpPr>
        <p:spPr>
          <a:xfrm>
            <a:off x="5664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A</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11" name="Rectangle 310"/>
          <p:cNvSpPr/>
          <p:nvPr/>
        </p:nvSpPr>
        <p:spPr>
          <a:xfrm>
            <a:off x="6121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2" name="Rectangle 311"/>
          <p:cNvSpPr/>
          <p:nvPr/>
        </p:nvSpPr>
        <p:spPr>
          <a:xfrm>
            <a:off x="65784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3" name="Rectangle 312"/>
          <p:cNvSpPr/>
          <p:nvPr/>
        </p:nvSpPr>
        <p:spPr>
          <a:xfrm>
            <a:off x="70356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4" name="Rectangle 313"/>
          <p:cNvSpPr/>
          <p:nvPr/>
        </p:nvSpPr>
        <p:spPr>
          <a:xfrm>
            <a:off x="7492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5" name="Rectangle 314"/>
          <p:cNvSpPr/>
          <p:nvPr/>
        </p:nvSpPr>
        <p:spPr>
          <a:xfrm>
            <a:off x="7950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Ê</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6" name="Rectangle 315"/>
          <p:cNvSpPr/>
          <p:nvPr/>
        </p:nvSpPr>
        <p:spPr>
          <a:xfrm>
            <a:off x="8407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7" name="Rectangle 326">
            <a:hlinkClick r:id="rId13" action="ppaction://hlinksldjump"/>
          </p:cNvPr>
          <p:cNvSpPr/>
          <p:nvPr/>
        </p:nvSpPr>
        <p:spPr>
          <a:xfrm>
            <a:off x="2311292" y="4568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8</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8" name="Rectangle 327"/>
          <p:cNvSpPr/>
          <p:nvPr/>
        </p:nvSpPr>
        <p:spPr>
          <a:xfrm>
            <a:off x="3378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9" name="Rectangle 328"/>
          <p:cNvSpPr/>
          <p:nvPr/>
        </p:nvSpPr>
        <p:spPr>
          <a:xfrm>
            <a:off x="3835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0" name="Rectangle 329"/>
          <p:cNvSpPr/>
          <p:nvPr/>
        </p:nvSpPr>
        <p:spPr>
          <a:xfrm>
            <a:off x="4292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1" name="Rectangle 330"/>
          <p:cNvSpPr/>
          <p:nvPr/>
        </p:nvSpPr>
        <p:spPr>
          <a:xfrm>
            <a:off x="4749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2" name="Rectangle 331"/>
          <p:cNvSpPr/>
          <p:nvPr/>
        </p:nvSpPr>
        <p:spPr>
          <a:xfrm>
            <a:off x="5206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3" name="Rectangle 332"/>
          <p:cNvSpPr/>
          <p:nvPr/>
        </p:nvSpPr>
        <p:spPr>
          <a:xfrm>
            <a:off x="5664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4" name="Rectangle 333"/>
          <p:cNvSpPr/>
          <p:nvPr/>
        </p:nvSpPr>
        <p:spPr>
          <a:xfrm>
            <a:off x="6121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5" name="Rectangle 334"/>
          <p:cNvSpPr/>
          <p:nvPr/>
        </p:nvSpPr>
        <p:spPr>
          <a:xfrm>
            <a:off x="6578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6" name="Rectangle 335"/>
          <p:cNvSpPr/>
          <p:nvPr/>
        </p:nvSpPr>
        <p:spPr>
          <a:xfrm>
            <a:off x="7035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7" name="Rectangle 336"/>
          <p:cNvSpPr/>
          <p:nvPr/>
        </p:nvSpPr>
        <p:spPr>
          <a:xfrm>
            <a:off x="7492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8" name="Rectangle 337"/>
          <p:cNvSpPr/>
          <p:nvPr/>
        </p:nvSpPr>
        <p:spPr>
          <a:xfrm>
            <a:off x="7950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0" name="Rectangle 349"/>
          <p:cNvSpPr/>
          <p:nvPr/>
        </p:nvSpPr>
        <p:spPr>
          <a:xfrm>
            <a:off x="2311292" y="45689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51" name="Rectangle 350"/>
          <p:cNvSpPr/>
          <p:nvPr/>
        </p:nvSpPr>
        <p:spPr>
          <a:xfrm>
            <a:off x="3378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2" name="Rectangle 351"/>
          <p:cNvSpPr/>
          <p:nvPr/>
        </p:nvSpPr>
        <p:spPr>
          <a:xfrm>
            <a:off x="3835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3" name="Rectangle 352"/>
          <p:cNvSpPr/>
          <p:nvPr/>
        </p:nvSpPr>
        <p:spPr>
          <a:xfrm>
            <a:off x="4292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4" name="Rectangle 353"/>
          <p:cNvSpPr/>
          <p:nvPr/>
        </p:nvSpPr>
        <p:spPr>
          <a:xfrm>
            <a:off x="4749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5" name="Rectangle 354"/>
          <p:cNvSpPr/>
          <p:nvPr/>
        </p:nvSpPr>
        <p:spPr>
          <a:xfrm>
            <a:off x="5206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O</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6" name="Rectangle 355"/>
          <p:cNvSpPr/>
          <p:nvPr/>
        </p:nvSpPr>
        <p:spPr>
          <a:xfrm>
            <a:off x="5664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57" name="Rectangle 356"/>
          <p:cNvSpPr/>
          <p:nvPr/>
        </p:nvSpPr>
        <p:spPr>
          <a:xfrm>
            <a:off x="6121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8" name="Rectangle 357"/>
          <p:cNvSpPr/>
          <p:nvPr/>
        </p:nvSpPr>
        <p:spPr>
          <a:xfrm>
            <a:off x="6578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9" name="Rectangle 358"/>
          <p:cNvSpPr/>
          <p:nvPr/>
        </p:nvSpPr>
        <p:spPr>
          <a:xfrm>
            <a:off x="7035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0" name="Rectangle 359"/>
          <p:cNvSpPr/>
          <p:nvPr/>
        </p:nvSpPr>
        <p:spPr>
          <a:xfrm>
            <a:off x="7492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Â</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1" name="Rectangle 360"/>
          <p:cNvSpPr/>
          <p:nvPr/>
        </p:nvSpPr>
        <p:spPr>
          <a:xfrm>
            <a:off x="7950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3" name="Rectangle 372">
            <a:hlinkClick r:id="rId14" action="ppaction://hlinksldjump"/>
          </p:cNvPr>
          <p:cNvSpPr/>
          <p:nvPr/>
        </p:nvSpPr>
        <p:spPr>
          <a:xfrm>
            <a:off x="2311292" y="5026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9</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5" name="Rectangle 374"/>
          <p:cNvSpPr/>
          <p:nvPr/>
        </p:nvSpPr>
        <p:spPr>
          <a:xfrm>
            <a:off x="3835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6" name="Rectangle 375"/>
          <p:cNvSpPr/>
          <p:nvPr/>
        </p:nvSpPr>
        <p:spPr>
          <a:xfrm>
            <a:off x="4292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7" name="Rectangle 376"/>
          <p:cNvSpPr/>
          <p:nvPr/>
        </p:nvSpPr>
        <p:spPr>
          <a:xfrm>
            <a:off x="4749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8" name="Rectangle 377"/>
          <p:cNvSpPr/>
          <p:nvPr/>
        </p:nvSpPr>
        <p:spPr>
          <a:xfrm>
            <a:off x="5206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9" name="Rectangle 378"/>
          <p:cNvSpPr/>
          <p:nvPr/>
        </p:nvSpPr>
        <p:spPr>
          <a:xfrm>
            <a:off x="5664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0" name="Rectangle 379"/>
          <p:cNvSpPr/>
          <p:nvPr/>
        </p:nvSpPr>
        <p:spPr>
          <a:xfrm>
            <a:off x="6121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1" name="Rectangle 380"/>
          <p:cNvSpPr/>
          <p:nvPr/>
        </p:nvSpPr>
        <p:spPr>
          <a:xfrm>
            <a:off x="6578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2" name="Rectangle 381"/>
          <p:cNvSpPr/>
          <p:nvPr/>
        </p:nvSpPr>
        <p:spPr>
          <a:xfrm>
            <a:off x="7035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3" name="Rectangle 382"/>
          <p:cNvSpPr/>
          <p:nvPr/>
        </p:nvSpPr>
        <p:spPr>
          <a:xfrm>
            <a:off x="7492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4" name="Rectangle 383"/>
          <p:cNvSpPr/>
          <p:nvPr/>
        </p:nvSpPr>
        <p:spPr>
          <a:xfrm>
            <a:off x="7950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96" name="Rectangle 395"/>
          <p:cNvSpPr/>
          <p:nvPr/>
        </p:nvSpPr>
        <p:spPr>
          <a:xfrm>
            <a:off x="2311292" y="50261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9</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98" name="Rectangle 397"/>
          <p:cNvSpPr/>
          <p:nvPr/>
        </p:nvSpPr>
        <p:spPr>
          <a:xfrm>
            <a:off x="3835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99" name="Rectangle 398"/>
          <p:cNvSpPr/>
          <p:nvPr/>
        </p:nvSpPr>
        <p:spPr>
          <a:xfrm>
            <a:off x="4292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0" name="Rectangle 399"/>
          <p:cNvSpPr/>
          <p:nvPr/>
        </p:nvSpPr>
        <p:spPr>
          <a:xfrm>
            <a:off x="4749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1" name="Rectangle 400"/>
          <p:cNvSpPr/>
          <p:nvPr/>
        </p:nvSpPr>
        <p:spPr>
          <a:xfrm>
            <a:off x="5206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2" name="Rectangle 401"/>
          <p:cNvSpPr/>
          <p:nvPr/>
        </p:nvSpPr>
        <p:spPr>
          <a:xfrm>
            <a:off x="5664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403" name="Rectangle 402"/>
          <p:cNvSpPr/>
          <p:nvPr/>
        </p:nvSpPr>
        <p:spPr>
          <a:xfrm>
            <a:off x="6121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4" name="Rectangle 403"/>
          <p:cNvSpPr/>
          <p:nvPr/>
        </p:nvSpPr>
        <p:spPr>
          <a:xfrm>
            <a:off x="6578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5" name="Rectangle 404"/>
          <p:cNvSpPr/>
          <p:nvPr/>
        </p:nvSpPr>
        <p:spPr>
          <a:xfrm>
            <a:off x="7035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Ó</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6" name="Rectangle 405"/>
          <p:cNvSpPr/>
          <p:nvPr/>
        </p:nvSpPr>
        <p:spPr>
          <a:xfrm>
            <a:off x="7492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7" name="Rectangle 406"/>
          <p:cNvSpPr/>
          <p:nvPr/>
        </p:nvSpPr>
        <p:spPr>
          <a:xfrm>
            <a:off x="7950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58" name="Rectangle 557"/>
          <p:cNvSpPr/>
          <p:nvPr/>
        </p:nvSpPr>
        <p:spPr>
          <a:xfrm>
            <a:off x="3213253" y="423982"/>
            <a:ext cx="6046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ln>
                <a:solidFill>
                  <a:srgbClr val="FFFF00"/>
                </a:solidFill>
                <a:effectLst/>
                <a:uLnTx/>
                <a:uFillTx/>
                <a:latin typeface="Times New Roman" pitchFamily="18" charset="0"/>
                <a:ea typeface="Tahoma" panose="020B0604030504040204" pitchFamily="34" charset="0"/>
                <a:cs typeface="Times New Roman" pitchFamily="18" charset="0"/>
              </a:rPr>
              <a:t>TRÒ CHƠI GIẢI Ô CHỮ</a:t>
            </a:r>
            <a:endParaRPr kumimoji="0" lang="vi-VN" sz="4000" b="1" i="0" u="none" strike="noStrike" kern="1200" cap="none" spc="0" normalizeH="0" baseline="0" noProof="0" dirty="0">
              <a:ln>
                <a:solidFill>
                  <a:srgbClr val="FF0000"/>
                </a:solidFill>
              </a:ln>
              <a:solidFill>
                <a:srgbClr val="FFFF00"/>
              </a:solidFill>
              <a:effectLst/>
              <a:uLnTx/>
              <a:uFillTx/>
              <a:latin typeface="Times New Roman" pitchFamily="18" charset="0"/>
              <a:ea typeface="Tahoma" panose="020B0604030504040204" pitchFamily="34" charset="0"/>
              <a:cs typeface="Times New Roman" pitchFamily="18" charset="0"/>
            </a:endParaRPr>
          </a:p>
        </p:txBody>
      </p:sp>
      <p:sp>
        <p:nvSpPr>
          <p:cNvPr id="559" name="Pentagon 558">
            <a:hlinkClick r:id="rId15" action="ppaction://hlinksldjump"/>
          </p:cNvPr>
          <p:cNvSpPr/>
          <p:nvPr/>
        </p:nvSpPr>
        <p:spPr>
          <a:xfrm>
            <a:off x="11445805" y="6386743"/>
            <a:ext cx="591403" cy="33437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pic>
        <p:nvPicPr>
          <p:cNvPr id="154" name="PA_图片 4">
            <a:hlinkClick r:id="rId16" action="ppaction://hlinksldjump"/>
            <a:extLst>
              <a:ext uri="{FF2B5EF4-FFF2-40B4-BE49-F238E27FC236}">
                <a16:creationId xmlns:a16="http://schemas.microsoft.com/office/drawing/2014/main" id="{84670F0C-B289-D04D-B5E7-67C7BD71972C}"/>
              </a:ext>
            </a:extLst>
          </p:cNvPr>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8864492" y="4698203"/>
            <a:ext cx="2492004" cy="2492004"/>
          </a:xfrm>
          <a:prstGeom prst="rect">
            <a:avLst/>
          </a:prstGeom>
        </p:spPr>
      </p:pic>
      <p:pic>
        <p:nvPicPr>
          <p:cNvPr id="155" name="PA_图片 6">
            <a:extLst>
              <a:ext uri="{FF2B5EF4-FFF2-40B4-BE49-F238E27FC236}">
                <a16:creationId xmlns:a16="http://schemas.microsoft.com/office/drawing/2014/main" id="{3FB2EF2F-9C7D-4B4A-933F-11474F2E7D16}"/>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0" y="1276173"/>
            <a:ext cx="2147515" cy="1556309"/>
          </a:xfrm>
          <a:prstGeom prst="rect">
            <a:avLst/>
          </a:prstGeom>
        </p:spPr>
      </p:pic>
    </p:spTree>
    <p:extLst>
      <p:ext uri="{BB962C8B-B14F-4D97-AF65-F5344CB8AC3E}">
        <p14:creationId xmlns:p14="http://schemas.microsoft.com/office/powerpoint/2010/main" val="126316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500"/>
                                        <p:tgtEl>
                                          <p:spTgt spid="155"/>
                                        </p:tgtEl>
                                      </p:cBhvr>
                                    </p:animEffect>
                                  </p:childTnLst>
                                </p:cTn>
                              </p:par>
                              <p:par>
                                <p:cTn id="13"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4" dur="2000" fill="hold"/>
                                        <p:tgtEl>
                                          <p:spTgt spid="155"/>
                                        </p:tgtEl>
                                        <p:attrNameLst>
                                          <p:attrName>ppt_x</p:attrName>
                                          <p:attrName>ppt_y</p:attrName>
                                        </p:attrNameLst>
                                      </p:cBhvr>
                                    </p:animMotion>
                                  </p:childTnLst>
                                </p:cTn>
                              </p:par>
                              <p:par>
                                <p:cTn id="15" presetID="42" presetClass="entr" presetSubtype="0" fill="hold" nodeType="withEffect">
                                  <p:stCondLst>
                                    <p:cond delay="2200"/>
                                  </p:stCondLst>
                                  <p:childTnLst>
                                    <p:set>
                                      <p:cBhvr>
                                        <p:cTn id="16" dur="1" fill="hold">
                                          <p:stCondLst>
                                            <p:cond delay="0"/>
                                          </p:stCondLst>
                                        </p:cTn>
                                        <p:tgtEl>
                                          <p:spTgt spid="154"/>
                                        </p:tgtEl>
                                        <p:attrNameLst>
                                          <p:attrName>style.visibility</p:attrName>
                                        </p:attrNameLst>
                                      </p:cBhvr>
                                      <p:to>
                                        <p:strVal val="visible"/>
                                      </p:to>
                                    </p:set>
                                    <p:animEffect transition="in" filter="fade">
                                      <p:cBhvr>
                                        <p:cTn id="17" dur="1000"/>
                                        <p:tgtEl>
                                          <p:spTgt spid="154"/>
                                        </p:tgtEl>
                                      </p:cBhvr>
                                    </p:animEffect>
                                    <p:anim calcmode="lin" valueType="num">
                                      <p:cBhvr>
                                        <p:cTn id="18" dur="1000" fill="hold"/>
                                        <p:tgtEl>
                                          <p:spTgt spid="154"/>
                                        </p:tgtEl>
                                        <p:attrNameLst>
                                          <p:attrName>ppt_x</p:attrName>
                                        </p:attrNameLst>
                                      </p:cBhvr>
                                      <p:tavLst>
                                        <p:tav tm="0">
                                          <p:val>
                                            <p:strVal val="#ppt_x"/>
                                          </p:val>
                                        </p:tav>
                                        <p:tav tm="100000">
                                          <p:val>
                                            <p:strVal val="#ppt_x"/>
                                          </p:val>
                                        </p:tav>
                                      </p:tavLst>
                                    </p:anim>
                                    <p:anim calcmode="lin" valueType="num">
                                      <p:cBhvr>
                                        <p:cTn id="1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10" presetClass="exit" presetSubtype="0" fill="hold" grpId="0"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7"/>
                                        </p:tgtEl>
                                        <p:attrNameLst>
                                          <p:attrName>fillcolor</p:attrName>
                                        </p:attrNameLst>
                                      </p:cBhvr>
                                      <p:to>
                                        <a:srgbClr val="000000"/>
                                      </p:to>
                                    </p:animClr>
                                    <p:set>
                                      <p:cBhvr>
                                        <p:cTn id="34" dur="250" fill="hold"/>
                                        <p:tgtEl>
                                          <p:spTgt spid="27"/>
                                        </p:tgtEl>
                                        <p:attrNameLst>
                                          <p:attrName>fill.type</p:attrName>
                                        </p:attrNameLst>
                                      </p:cBhvr>
                                      <p:to>
                                        <p:strVal val="solid"/>
                                      </p:to>
                                    </p:set>
                                    <p:set>
                                      <p:cBhvr>
                                        <p:cTn id="35" dur="250" fill="hold"/>
                                        <p:tgtEl>
                                          <p:spTgt spid="27"/>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5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25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5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250"/>
                                        <p:tgtEl>
                                          <p:spTgt spid="3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250"/>
                                        <p:tgtEl>
                                          <p:spTgt spid="36"/>
                                        </p:tgtEl>
                                      </p:cBhvr>
                                    </p:animEffect>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250"/>
                                        <p:tgtEl>
                                          <p:spTgt spid="74"/>
                                        </p:tgtEl>
                                      </p:cBhvr>
                                    </p:animEffect>
                                  </p:childTnLst>
                                </p:cTn>
                              </p:par>
                              <p:par>
                                <p:cTn id="84" presetID="10" presetClass="exit" presetSubtype="0" fill="hold" grpId="0" nodeType="withEffect">
                                  <p:stCondLst>
                                    <p:cond delay="0"/>
                                  </p:stCondLst>
                                  <p:childTnLst>
                                    <p:animEffect transition="out" filter="fade">
                                      <p:cBhvr>
                                        <p:cTn id="85" dur="250"/>
                                        <p:tgtEl>
                                          <p:spTgt spid="51"/>
                                        </p:tgtEl>
                                      </p:cBhvr>
                                    </p:animEffect>
                                    <p:set>
                                      <p:cBhvr>
                                        <p:cTn id="86"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7" restart="whenNotActive" fill="hold" evtFilter="cancelBubble" nodeType="interactiveSeq">
                <p:stCondLst>
                  <p:cond evt="onClick" delay="0">
                    <p:tgtEl>
                      <p:spTgt spid="7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74"/>
                                        </p:tgtEl>
                                        <p:attrNameLst>
                                          <p:attrName>fillcolor</p:attrName>
                                        </p:attrNameLst>
                                      </p:cBhvr>
                                      <p:to>
                                        <a:srgbClr val="000000"/>
                                      </p:to>
                                    </p:animClr>
                                    <p:set>
                                      <p:cBhvr>
                                        <p:cTn id="92" dur="250" fill="hold"/>
                                        <p:tgtEl>
                                          <p:spTgt spid="74"/>
                                        </p:tgtEl>
                                        <p:attrNameLst>
                                          <p:attrName>fill.type</p:attrName>
                                        </p:attrNameLst>
                                      </p:cBhvr>
                                      <p:to>
                                        <p:strVal val="solid"/>
                                      </p:to>
                                    </p:set>
                                    <p:set>
                                      <p:cBhvr>
                                        <p:cTn id="93" dur="250" fill="hold"/>
                                        <p:tgtEl>
                                          <p:spTgt spid="7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ashreg.wav"/>
                                        </p:tgtEl>
                                      </p:cMediaNode>
                                    </p:audio>
                                  </p:sub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250"/>
                                        <p:tgtEl>
                                          <p:spTgt spid="7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fade">
                                      <p:cBhvr>
                                        <p:cTn id="99" dur="250"/>
                                        <p:tgtEl>
                                          <p:spTgt spid="79"/>
                                        </p:tgtEl>
                                      </p:cBhvr>
                                    </p:animEffect>
                                  </p:childTnLst>
                                </p:cTn>
                              </p:par>
                              <p:par>
                                <p:cTn id="100" presetID="10" presetClass="entr" presetSubtype="0" fill="hold"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250"/>
                                        <p:tgtEl>
                                          <p:spTgt spid="8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250"/>
                                        <p:tgtEl>
                                          <p:spTgt spid="80"/>
                                        </p:tgtEl>
                                      </p:cBhvr>
                                    </p:animEffect>
                                  </p:childTnLst>
                                </p:cTn>
                              </p:par>
                              <p:par>
                                <p:cTn id="106" presetID="10" presetClass="entr" presetSubtype="0" fill="hold"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fade">
                                      <p:cBhvr>
                                        <p:cTn id="108" dur="250"/>
                                        <p:tgtEl>
                                          <p:spTgt spid="8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fade">
                                      <p:cBhvr>
                                        <p:cTn id="111" dur="250"/>
                                        <p:tgtEl>
                                          <p:spTgt spid="81"/>
                                        </p:tgtEl>
                                      </p:cBhvr>
                                    </p:animEffect>
                                  </p:childTnLst>
                                </p:cTn>
                              </p:par>
                              <p:par>
                                <p:cTn id="112" presetID="10" presetClass="entr" presetSubtype="0"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250"/>
                                        <p:tgtEl>
                                          <p:spTgt spid="8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250"/>
                                        <p:tgtEl>
                                          <p:spTgt spid="82"/>
                                        </p:tgtEl>
                                      </p:cBhvr>
                                    </p:animEffect>
                                  </p:childTnLst>
                                </p:cTn>
                              </p:par>
                              <p:par>
                                <p:cTn id="118" presetID="10" presetClass="entr" presetSubtype="0" fill="hold"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250"/>
                                        <p:tgtEl>
                                          <p:spTgt spid="8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3"/>
                                        </p:tgtEl>
                                        <p:attrNameLst>
                                          <p:attrName>style.visibility</p:attrName>
                                        </p:attrNameLst>
                                      </p:cBhvr>
                                      <p:to>
                                        <p:strVal val="visible"/>
                                      </p:to>
                                    </p:set>
                                    <p:animEffect transition="in" filter="fade">
                                      <p:cBhvr>
                                        <p:cTn id="123" dur="250"/>
                                        <p:tgtEl>
                                          <p:spTgt spid="83"/>
                                        </p:tgtEl>
                                      </p:cBhvr>
                                    </p:animEffect>
                                  </p:childTnLst>
                                </p:cTn>
                              </p:par>
                              <p:par>
                                <p:cTn id="124" presetID="10" presetClass="entr" presetSubtype="0" fill="hold" nodeType="with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250"/>
                                        <p:tgtEl>
                                          <p:spTgt spid="8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250"/>
                                        <p:tgtEl>
                                          <p:spTgt spid="84"/>
                                        </p:tgtEl>
                                      </p:cBhvr>
                                    </p:animEffect>
                                  </p:childTnLst>
                                </p:cTn>
                              </p:par>
                              <p:par>
                                <p:cTn id="130" presetID="10" presetClass="entr" presetSubtype="0" fill="hold"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250"/>
                                        <p:tgtEl>
                                          <p:spTgt spid="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fade">
                                      <p:cBhvr>
                                        <p:cTn id="135" dur="250"/>
                                        <p:tgtEl>
                                          <p:spTgt spid="85"/>
                                        </p:tgtEl>
                                      </p:cBhvr>
                                    </p:animEffect>
                                  </p:childTnLst>
                                </p:cTn>
                              </p:par>
                              <p:par>
                                <p:cTn id="136" presetID="10" presetClass="entr" presetSubtype="0" fill="hold"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fade">
                                      <p:cBhvr>
                                        <p:cTn id="138" dur="250"/>
                                        <p:tgtEl>
                                          <p:spTgt spid="8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250"/>
                                        <p:tgtEl>
                                          <p:spTgt spid="86"/>
                                        </p:tgtEl>
                                      </p:cBhvr>
                                    </p:animEffect>
                                  </p:childTnLst>
                                </p:cTn>
                              </p:par>
                            </p:childTnLst>
                          </p:cTn>
                        </p:par>
                      </p:childTnLst>
                    </p:cTn>
                  </p:par>
                </p:childTnLst>
              </p:cTn>
              <p:nextCondLst>
                <p:cond evt="onClick" delay="0">
                  <p:tgtEl>
                    <p:spTgt spid="74"/>
                  </p:tgtEl>
                </p:cond>
              </p:nextCondLst>
            </p:seq>
            <p:seq concurrent="1" nextAc="seek">
              <p:cTn id="142" restart="whenNotActive" fill="hold" evtFilter="cancelBubble" nodeType="interactiveSeq">
                <p:stCondLst>
                  <p:cond evt="onClick" delay="0">
                    <p:tgtEl>
                      <p:spTgt spid="9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20"/>
                                        </p:tgtEl>
                                        <p:attrNameLst>
                                          <p:attrName>style.visibility</p:attrName>
                                        </p:attrNameLst>
                                      </p:cBhvr>
                                      <p:to>
                                        <p:strVal val="visible"/>
                                      </p:to>
                                    </p:set>
                                    <p:animEffect transition="in" filter="fade">
                                      <p:cBhvr>
                                        <p:cTn id="147" dur="250"/>
                                        <p:tgtEl>
                                          <p:spTgt spid="120"/>
                                        </p:tgtEl>
                                      </p:cBhvr>
                                    </p:animEffect>
                                  </p:childTnLst>
                                </p:cTn>
                              </p:par>
                              <p:par>
                                <p:cTn id="148" presetID="10" presetClass="exit" presetSubtype="0" fill="hold" grpId="0" nodeType="withEffect">
                                  <p:stCondLst>
                                    <p:cond delay="0"/>
                                  </p:stCondLst>
                                  <p:childTnLst>
                                    <p:animEffect transition="out" filter="fade">
                                      <p:cBhvr>
                                        <p:cTn id="149" dur="250"/>
                                        <p:tgtEl>
                                          <p:spTgt spid="97"/>
                                        </p:tgtEl>
                                      </p:cBhvr>
                                    </p:animEffect>
                                    <p:set>
                                      <p:cBhvr>
                                        <p:cTn id="150"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1" restart="whenNotActive" fill="hold" evtFilter="cancelBubble" nodeType="interactiveSeq">
                <p:stCondLst>
                  <p:cond evt="onClick" delay="0">
                    <p:tgtEl>
                      <p:spTgt spid="120"/>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250" fill="hold"/>
                                        <p:tgtEl>
                                          <p:spTgt spid="120"/>
                                        </p:tgtEl>
                                        <p:attrNameLst>
                                          <p:attrName>fillcolor</p:attrName>
                                        </p:attrNameLst>
                                      </p:cBhvr>
                                      <p:to>
                                        <a:srgbClr val="000000"/>
                                      </p:to>
                                    </p:animClr>
                                    <p:set>
                                      <p:cBhvr>
                                        <p:cTn id="156" dur="250" fill="hold"/>
                                        <p:tgtEl>
                                          <p:spTgt spid="120"/>
                                        </p:tgtEl>
                                        <p:attrNameLst>
                                          <p:attrName>fill.type</p:attrName>
                                        </p:attrNameLst>
                                      </p:cBhvr>
                                      <p:to>
                                        <p:strVal val="solid"/>
                                      </p:to>
                                    </p:set>
                                    <p:set>
                                      <p:cBhvr>
                                        <p:cTn id="157" dur="250" fill="hold"/>
                                        <p:tgtEl>
                                          <p:spTgt spid="120"/>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4" name="cashreg.wav"/>
                                        </p:tgtEl>
                                      </p:cMediaNode>
                                    </p:audio>
                                  </p:sub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250"/>
                                        <p:tgtEl>
                                          <p:spTgt spid="12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fade">
                                      <p:cBhvr>
                                        <p:cTn id="163" dur="250"/>
                                        <p:tgtEl>
                                          <p:spTgt spid="125"/>
                                        </p:tgtEl>
                                      </p:cBhvr>
                                    </p:animEffect>
                                  </p:childTnLst>
                                </p:cTn>
                              </p:par>
                              <p:par>
                                <p:cTn id="164" presetID="10" presetClass="entr" presetSubtype="0" fill="hold" nodeType="withEffect">
                                  <p:stCondLst>
                                    <p:cond delay="0"/>
                                  </p:stCondLst>
                                  <p:childTnLst>
                                    <p:set>
                                      <p:cBhvr>
                                        <p:cTn id="165" dur="1" fill="hold">
                                          <p:stCondLst>
                                            <p:cond delay="0"/>
                                          </p:stCondLst>
                                        </p:cTn>
                                        <p:tgtEl>
                                          <p:spTgt spid="126"/>
                                        </p:tgtEl>
                                        <p:attrNameLst>
                                          <p:attrName>style.visibility</p:attrName>
                                        </p:attrNameLst>
                                      </p:cBhvr>
                                      <p:to>
                                        <p:strVal val="visible"/>
                                      </p:to>
                                    </p:set>
                                    <p:animEffect transition="in" filter="fade">
                                      <p:cBhvr>
                                        <p:cTn id="166" dur="250"/>
                                        <p:tgtEl>
                                          <p:spTgt spid="12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6"/>
                                        </p:tgtEl>
                                        <p:attrNameLst>
                                          <p:attrName>style.visibility</p:attrName>
                                        </p:attrNameLst>
                                      </p:cBhvr>
                                      <p:to>
                                        <p:strVal val="visible"/>
                                      </p:to>
                                    </p:set>
                                    <p:animEffect transition="in" filter="fade">
                                      <p:cBhvr>
                                        <p:cTn id="169" dur="250"/>
                                        <p:tgtEl>
                                          <p:spTgt spid="126"/>
                                        </p:tgtEl>
                                      </p:cBhvr>
                                    </p:animEffect>
                                  </p:childTnLst>
                                </p:cTn>
                              </p:par>
                              <p:par>
                                <p:cTn id="170" presetID="10" presetClass="entr" presetSubtype="0"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Effect transition="in" filter="fade">
                                      <p:cBhvr>
                                        <p:cTn id="172" dur="250"/>
                                        <p:tgtEl>
                                          <p:spTgt spid="12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Effect transition="in" filter="fade">
                                      <p:cBhvr>
                                        <p:cTn id="175" dur="250"/>
                                        <p:tgtEl>
                                          <p:spTgt spid="127"/>
                                        </p:tgtEl>
                                      </p:cBhvr>
                                    </p:animEffect>
                                  </p:childTnLst>
                                </p:cTn>
                              </p:par>
                              <p:par>
                                <p:cTn id="176" presetID="10" presetClass="entr" presetSubtype="0" fill="hold" nodeType="withEffect">
                                  <p:stCondLst>
                                    <p:cond delay="0"/>
                                  </p:stCondLst>
                                  <p:childTnLst>
                                    <p:set>
                                      <p:cBhvr>
                                        <p:cTn id="177" dur="1" fill="hold">
                                          <p:stCondLst>
                                            <p:cond delay="0"/>
                                          </p:stCondLst>
                                        </p:cTn>
                                        <p:tgtEl>
                                          <p:spTgt spid="128"/>
                                        </p:tgtEl>
                                        <p:attrNameLst>
                                          <p:attrName>style.visibility</p:attrName>
                                        </p:attrNameLst>
                                      </p:cBhvr>
                                      <p:to>
                                        <p:strVal val="visible"/>
                                      </p:to>
                                    </p:set>
                                    <p:animEffect transition="in" filter="fade">
                                      <p:cBhvr>
                                        <p:cTn id="178" dur="250"/>
                                        <p:tgtEl>
                                          <p:spTgt spid="12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8"/>
                                        </p:tgtEl>
                                        <p:attrNameLst>
                                          <p:attrName>style.visibility</p:attrName>
                                        </p:attrNameLst>
                                      </p:cBhvr>
                                      <p:to>
                                        <p:strVal val="visible"/>
                                      </p:to>
                                    </p:set>
                                    <p:animEffect transition="in" filter="fade">
                                      <p:cBhvr>
                                        <p:cTn id="181" dur="250"/>
                                        <p:tgtEl>
                                          <p:spTgt spid="128"/>
                                        </p:tgtEl>
                                      </p:cBhvr>
                                    </p:animEffect>
                                  </p:childTnLst>
                                </p:cTn>
                              </p:par>
                              <p:par>
                                <p:cTn id="182" presetID="10" presetClass="entr" presetSubtype="0" fill="hold" nodeType="withEffect">
                                  <p:stCondLst>
                                    <p:cond delay="0"/>
                                  </p:stCondLst>
                                  <p:childTnLst>
                                    <p:set>
                                      <p:cBhvr>
                                        <p:cTn id="183" dur="1" fill="hold">
                                          <p:stCondLst>
                                            <p:cond delay="0"/>
                                          </p:stCondLst>
                                        </p:cTn>
                                        <p:tgtEl>
                                          <p:spTgt spid="129"/>
                                        </p:tgtEl>
                                        <p:attrNameLst>
                                          <p:attrName>style.visibility</p:attrName>
                                        </p:attrNameLst>
                                      </p:cBhvr>
                                      <p:to>
                                        <p:strVal val="visible"/>
                                      </p:to>
                                    </p:set>
                                    <p:animEffect transition="in" filter="fade">
                                      <p:cBhvr>
                                        <p:cTn id="184" dur="250"/>
                                        <p:tgtEl>
                                          <p:spTgt spid="12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9"/>
                                        </p:tgtEl>
                                        <p:attrNameLst>
                                          <p:attrName>style.visibility</p:attrName>
                                        </p:attrNameLst>
                                      </p:cBhvr>
                                      <p:to>
                                        <p:strVal val="visible"/>
                                      </p:to>
                                    </p:set>
                                    <p:animEffect transition="in" filter="fade">
                                      <p:cBhvr>
                                        <p:cTn id="187" dur="250"/>
                                        <p:tgtEl>
                                          <p:spTgt spid="129"/>
                                        </p:tgtEl>
                                      </p:cBhvr>
                                    </p:animEffect>
                                  </p:childTnLst>
                                </p:cTn>
                              </p:par>
                              <p:par>
                                <p:cTn id="188" presetID="10" presetClass="entr" presetSubtype="0" fill="hold" nodeType="withEffect">
                                  <p:stCondLst>
                                    <p:cond delay="0"/>
                                  </p:stCondLst>
                                  <p:childTnLst>
                                    <p:set>
                                      <p:cBhvr>
                                        <p:cTn id="189" dur="1" fill="hold">
                                          <p:stCondLst>
                                            <p:cond delay="0"/>
                                          </p:stCondLst>
                                        </p:cTn>
                                        <p:tgtEl>
                                          <p:spTgt spid="130"/>
                                        </p:tgtEl>
                                        <p:attrNameLst>
                                          <p:attrName>style.visibility</p:attrName>
                                        </p:attrNameLst>
                                      </p:cBhvr>
                                      <p:to>
                                        <p:strVal val="visible"/>
                                      </p:to>
                                    </p:set>
                                    <p:animEffect transition="in" filter="fade">
                                      <p:cBhvr>
                                        <p:cTn id="190" dur="250"/>
                                        <p:tgtEl>
                                          <p:spTgt spid="130"/>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30"/>
                                        </p:tgtEl>
                                        <p:attrNameLst>
                                          <p:attrName>style.visibility</p:attrName>
                                        </p:attrNameLst>
                                      </p:cBhvr>
                                      <p:to>
                                        <p:strVal val="visible"/>
                                      </p:to>
                                    </p:set>
                                    <p:animEffect transition="in" filter="fade">
                                      <p:cBhvr>
                                        <p:cTn id="193" dur="250"/>
                                        <p:tgtEl>
                                          <p:spTgt spid="130"/>
                                        </p:tgtEl>
                                      </p:cBhvr>
                                    </p:animEffect>
                                  </p:childTnLst>
                                </p:cTn>
                              </p:par>
                            </p:childTnLst>
                          </p:cTn>
                        </p:par>
                      </p:childTnLst>
                    </p:cTn>
                  </p:par>
                </p:childTnLst>
              </p:cTn>
              <p:nextCondLst>
                <p:cond evt="onClick" delay="0">
                  <p:tgtEl>
                    <p:spTgt spid="120"/>
                  </p:tgtEl>
                </p:cond>
              </p:nextCondLst>
            </p:seq>
            <p:seq concurrent="1" nextAc="seek">
              <p:cTn id="194" restart="whenNotActive" fill="hold" evtFilter="cancelBubble" nodeType="interactiveSeq">
                <p:stCondLst>
                  <p:cond evt="onClick" delay="0">
                    <p:tgtEl>
                      <p:spTgt spid="143"/>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66"/>
                                        </p:tgtEl>
                                        <p:attrNameLst>
                                          <p:attrName>style.visibility</p:attrName>
                                        </p:attrNameLst>
                                      </p:cBhvr>
                                      <p:to>
                                        <p:strVal val="visible"/>
                                      </p:to>
                                    </p:set>
                                    <p:animEffect transition="in" filter="fade">
                                      <p:cBhvr>
                                        <p:cTn id="199" dur="250"/>
                                        <p:tgtEl>
                                          <p:spTgt spid="166"/>
                                        </p:tgtEl>
                                      </p:cBhvr>
                                    </p:animEffect>
                                  </p:childTnLst>
                                </p:cTn>
                              </p:par>
                              <p:par>
                                <p:cTn id="200" presetID="10" presetClass="exit" presetSubtype="0" fill="hold" grpId="0" nodeType="withEffect">
                                  <p:stCondLst>
                                    <p:cond delay="0"/>
                                  </p:stCondLst>
                                  <p:childTnLst>
                                    <p:animEffect transition="out" filter="fade">
                                      <p:cBhvr>
                                        <p:cTn id="201" dur="250"/>
                                        <p:tgtEl>
                                          <p:spTgt spid="143"/>
                                        </p:tgtEl>
                                      </p:cBhvr>
                                    </p:animEffect>
                                    <p:set>
                                      <p:cBhvr>
                                        <p:cTn id="202"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03" restart="whenNotActive" fill="hold" evtFilter="cancelBubble" nodeType="interactiveSeq">
                <p:stCondLst>
                  <p:cond evt="onClick" delay="0">
                    <p:tgtEl>
                      <p:spTgt spid="166"/>
                    </p:tgtEl>
                  </p:cond>
                </p:stCondLst>
                <p:endSync evt="end" delay="0">
                  <p:rtn val="all"/>
                </p:endSync>
                <p:childTnLst>
                  <p:par>
                    <p:cTn id="204" fill="hold">
                      <p:stCondLst>
                        <p:cond delay="0"/>
                      </p:stCondLst>
                      <p:childTnLst>
                        <p:par>
                          <p:cTn id="205" fill="hold">
                            <p:stCondLst>
                              <p:cond delay="0"/>
                            </p:stCondLst>
                            <p:childTnLst>
                              <p:par>
                                <p:cTn id="206" presetID="1" presetClass="emph" presetSubtype="2" fill="hold" nodeType="clickEffect">
                                  <p:stCondLst>
                                    <p:cond delay="0"/>
                                  </p:stCondLst>
                                  <p:childTnLst>
                                    <p:animClr clrSpc="rgb" dir="cw">
                                      <p:cBhvr>
                                        <p:cTn id="207" dur="250" fill="hold"/>
                                        <p:tgtEl>
                                          <p:spTgt spid="166"/>
                                        </p:tgtEl>
                                        <p:attrNameLst>
                                          <p:attrName>fillcolor</p:attrName>
                                        </p:attrNameLst>
                                      </p:cBhvr>
                                      <p:to>
                                        <a:srgbClr val="000000"/>
                                      </p:to>
                                    </p:animClr>
                                    <p:set>
                                      <p:cBhvr>
                                        <p:cTn id="208" dur="250" fill="hold"/>
                                        <p:tgtEl>
                                          <p:spTgt spid="166"/>
                                        </p:tgtEl>
                                        <p:attrNameLst>
                                          <p:attrName>fill.type</p:attrName>
                                        </p:attrNameLst>
                                      </p:cBhvr>
                                      <p:to>
                                        <p:strVal val="solid"/>
                                      </p:to>
                                    </p:set>
                                    <p:set>
                                      <p:cBhvr>
                                        <p:cTn id="209" dur="250" fill="hold"/>
                                        <p:tgtEl>
                                          <p:spTgt spid="166"/>
                                        </p:tgtEl>
                                        <p:attrNameLst>
                                          <p:attrName>fill.on</p:attrName>
                                        </p:attrNameLst>
                                      </p:cBhvr>
                                      <p:to>
                                        <p:strVal val="true"/>
                                      </p:to>
                                    </p:set>
                                  </p:childTnLst>
                                  <p:subTnLst>
                                    <p:audio>
                                      <p:cMediaNode>
                                        <p:cTn display="0" masterRel="sameClick">
                                          <p:stCondLst>
                                            <p:cond evt="begin" delay="0">
                                              <p:tn val="206"/>
                                            </p:cond>
                                          </p:stCondLst>
                                          <p:endCondLst>
                                            <p:cond evt="onStopAudio" delay="0">
                                              <p:tgtEl>
                                                <p:sldTgt/>
                                              </p:tgtEl>
                                            </p:cond>
                                          </p:endCondLst>
                                        </p:cTn>
                                        <p:tgtEl>
                                          <p:sndTgt r:embed="rId4" name="cashreg.wav"/>
                                        </p:tgtEl>
                                      </p:cMediaNode>
                                    </p:audio>
                                  </p:subTnLst>
                                </p:cTn>
                              </p:par>
                              <p:par>
                                <p:cTn id="210" presetID="10" presetClass="entr" presetSubtype="0" fill="hold" nodeType="withEffect">
                                  <p:stCondLst>
                                    <p:cond delay="0"/>
                                  </p:stCondLst>
                                  <p:childTnLst>
                                    <p:set>
                                      <p:cBhvr>
                                        <p:cTn id="211" dur="1" fill="hold">
                                          <p:stCondLst>
                                            <p:cond delay="0"/>
                                          </p:stCondLst>
                                        </p:cTn>
                                        <p:tgtEl>
                                          <p:spTgt spid="170"/>
                                        </p:tgtEl>
                                        <p:attrNameLst>
                                          <p:attrName>style.visibility</p:attrName>
                                        </p:attrNameLst>
                                      </p:cBhvr>
                                      <p:to>
                                        <p:strVal val="visible"/>
                                      </p:to>
                                    </p:set>
                                    <p:animEffect transition="in" filter="fade">
                                      <p:cBhvr>
                                        <p:cTn id="212" dur="250"/>
                                        <p:tgtEl>
                                          <p:spTgt spid="17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0"/>
                                        </p:tgtEl>
                                        <p:attrNameLst>
                                          <p:attrName>style.visibility</p:attrName>
                                        </p:attrNameLst>
                                      </p:cBhvr>
                                      <p:to>
                                        <p:strVal val="visible"/>
                                      </p:to>
                                    </p:set>
                                    <p:animEffect transition="in" filter="fade">
                                      <p:cBhvr>
                                        <p:cTn id="215" dur="250"/>
                                        <p:tgtEl>
                                          <p:spTgt spid="170"/>
                                        </p:tgtEl>
                                      </p:cBhvr>
                                    </p:animEffect>
                                  </p:childTnLst>
                                </p:cTn>
                              </p:par>
                              <p:par>
                                <p:cTn id="216" presetID="10" presetClass="entr" presetSubtype="0" fill="hold" nodeType="withEffect">
                                  <p:stCondLst>
                                    <p:cond delay="0"/>
                                  </p:stCondLst>
                                  <p:childTnLst>
                                    <p:set>
                                      <p:cBhvr>
                                        <p:cTn id="217" dur="1" fill="hold">
                                          <p:stCondLst>
                                            <p:cond delay="0"/>
                                          </p:stCondLst>
                                        </p:cTn>
                                        <p:tgtEl>
                                          <p:spTgt spid="171"/>
                                        </p:tgtEl>
                                        <p:attrNameLst>
                                          <p:attrName>style.visibility</p:attrName>
                                        </p:attrNameLst>
                                      </p:cBhvr>
                                      <p:to>
                                        <p:strVal val="visible"/>
                                      </p:to>
                                    </p:set>
                                    <p:animEffect transition="in" filter="fade">
                                      <p:cBhvr>
                                        <p:cTn id="218" dur="250"/>
                                        <p:tgtEl>
                                          <p:spTgt spid="17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71"/>
                                        </p:tgtEl>
                                        <p:attrNameLst>
                                          <p:attrName>style.visibility</p:attrName>
                                        </p:attrNameLst>
                                      </p:cBhvr>
                                      <p:to>
                                        <p:strVal val="visible"/>
                                      </p:to>
                                    </p:set>
                                    <p:animEffect transition="in" filter="fade">
                                      <p:cBhvr>
                                        <p:cTn id="221" dur="250"/>
                                        <p:tgtEl>
                                          <p:spTgt spid="171"/>
                                        </p:tgtEl>
                                      </p:cBhvr>
                                    </p:animEffect>
                                  </p:childTnLst>
                                </p:cTn>
                              </p:par>
                              <p:par>
                                <p:cTn id="222" presetID="10" presetClass="entr" presetSubtype="0" fill="hold" nodeType="withEffect">
                                  <p:stCondLst>
                                    <p:cond delay="0"/>
                                  </p:stCondLst>
                                  <p:childTnLst>
                                    <p:set>
                                      <p:cBhvr>
                                        <p:cTn id="223" dur="1" fill="hold">
                                          <p:stCondLst>
                                            <p:cond delay="0"/>
                                          </p:stCondLst>
                                        </p:cTn>
                                        <p:tgtEl>
                                          <p:spTgt spid="172"/>
                                        </p:tgtEl>
                                        <p:attrNameLst>
                                          <p:attrName>style.visibility</p:attrName>
                                        </p:attrNameLst>
                                      </p:cBhvr>
                                      <p:to>
                                        <p:strVal val="visible"/>
                                      </p:to>
                                    </p:set>
                                    <p:animEffect transition="in" filter="fade">
                                      <p:cBhvr>
                                        <p:cTn id="224" dur="250"/>
                                        <p:tgtEl>
                                          <p:spTgt spid="17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72"/>
                                        </p:tgtEl>
                                        <p:attrNameLst>
                                          <p:attrName>style.visibility</p:attrName>
                                        </p:attrNameLst>
                                      </p:cBhvr>
                                      <p:to>
                                        <p:strVal val="visible"/>
                                      </p:to>
                                    </p:set>
                                    <p:animEffect transition="in" filter="fade">
                                      <p:cBhvr>
                                        <p:cTn id="227" dur="250"/>
                                        <p:tgtEl>
                                          <p:spTgt spid="172"/>
                                        </p:tgtEl>
                                      </p:cBhvr>
                                    </p:animEffect>
                                  </p:childTnLst>
                                </p:cTn>
                              </p:par>
                              <p:par>
                                <p:cTn id="228" presetID="10" presetClass="entr" presetSubtype="0" fill="hold" nodeType="withEffect">
                                  <p:stCondLst>
                                    <p:cond delay="0"/>
                                  </p:stCondLst>
                                  <p:childTnLst>
                                    <p:set>
                                      <p:cBhvr>
                                        <p:cTn id="229" dur="1" fill="hold">
                                          <p:stCondLst>
                                            <p:cond delay="0"/>
                                          </p:stCondLst>
                                        </p:cTn>
                                        <p:tgtEl>
                                          <p:spTgt spid="173"/>
                                        </p:tgtEl>
                                        <p:attrNameLst>
                                          <p:attrName>style.visibility</p:attrName>
                                        </p:attrNameLst>
                                      </p:cBhvr>
                                      <p:to>
                                        <p:strVal val="visible"/>
                                      </p:to>
                                    </p:set>
                                    <p:animEffect transition="in" filter="fade">
                                      <p:cBhvr>
                                        <p:cTn id="230" dur="250"/>
                                        <p:tgtEl>
                                          <p:spTgt spid="173"/>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73"/>
                                        </p:tgtEl>
                                        <p:attrNameLst>
                                          <p:attrName>style.visibility</p:attrName>
                                        </p:attrNameLst>
                                      </p:cBhvr>
                                      <p:to>
                                        <p:strVal val="visible"/>
                                      </p:to>
                                    </p:set>
                                    <p:animEffect transition="in" filter="fade">
                                      <p:cBhvr>
                                        <p:cTn id="233" dur="250"/>
                                        <p:tgtEl>
                                          <p:spTgt spid="173"/>
                                        </p:tgtEl>
                                      </p:cBhvr>
                                    </p:animEffect>
                                  </p:childTnLst>
                                </p:cTn>
                              </p:par>
                            </p:childTnLst>
                          </p:cTn>
                        </p:par>
                      </p:childTnLst>
                    </p:cTn>
                  </p:par>
                </p:childTnLst>
              </p:cTn>
              <p:nextCondLst>
                <p:cond evt="onClick" delay="0">
                  <p:tgtEl>
                    <p:spTgt spid="166"/>
                  </p:tgtEl>
                </p:cond>
              </p:nextCondLst>
            </p:seq>
            <p:seq concurrent="1" nextAc="seek">
              <p:cTn id="234" restart="whenNotActive" fill="hold" evtFilter="cancelBubble" nodeType="interactiveSeq">
                <p:stCondLst>
                  <p:cond evt="onClick" delay="0">
                    <p:tgtEl>
                      <p:spTgt spid="189"/>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12"/>
                                        </p:tgtEl>
                                        <p:attrNameLst>
                                          <p:attrName>style.visibility</p:attrName>
                                        </p:attrNameLst>
                                      </p:cBhvr>
                                      <p:to>
                                        <p:strVal val="visible"/>
                                      </p:to>
                                    </p:set>
                                    <p:animEffect transition="in" filter="fade">
                                      <p:cBhvr>
                                        <p:cTn id="239" dur="250"/>
                                        <p:tgtEl>
                                          <p:spTgt spid="212"/>
                                        </p:tgtEl>
                                      </p:cBhvr>
                                    </p:animEffect>
                                  </p:childTnLst>
                                </p:cTn>
                              </p:par>
                              <p:par>
                                <p:cTn id="240" presetID="10" presetClass="exit" presetSubtype="0" fill="hold" grpId="0" nodeType="withEffect">
                                  <p:stCondLst>
                                    <p:cond delay="0"/>
                                  </p:stCondLst>
                                  <p:childTnLst>
                                    <p:animEffect transition="out" filter="fade">
                                      <p:cBhvr>
                                        <p:cTn id="241" dur="250"/>
                                        <p:tgtEl>
                                          <p:spTgt spid="189"/>
                                        </p:tgtEl>
                                      </p:cBhvr>
                                    </p:animEffect>
                                    <p:set>
                                      <p:cBhvr>
                                        <p:cTn id="242"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43" restart="whenNotActive" fill="hold" evtFilter="cancelBubble" nodeType="interactiveSeq">
                <p:stCondLst>
                  <p:cond evt="onClick" delay="0">
                    <p:tgtEl>
                      <p:spTgt spid="212"/>
                    </p:tgtEl>
                  </p:cond>
                </p:stCondLst>
                <p:endSync evt="end" delay="0">
                  <p:rtn val="all"/>
                </p:endSync>
                <p:childTnLst>
                  <p:par>
                    <p:cTn id="244" fill="hold">
                      <p:stCondLst>
                        <p:cond delay="0"/>
                      </p:stCondLst>
                      <p:childTnLst>
                        <p:par>
                          <p:cTn id="245" fill="hold">
                            <p:stCondLst>
                              <p:cond delay="0"/>
                            </p:stCondLst>
                            <p:childTnLst>
                              <p:par>
                                <p:cTn id="246" presetID="1" presetClass="emph" presetSubtype="2" fill="hold" nodeType="clickEffect">
                                  <p:stCondLst>
                                    <p:cond delay="0"/>
                                  </p:stCondLst>
                                  <p:childTnLst>
                                    <p:animClr clrSpc="rgb" dir="cw">
                                      <p:cBhvr>
                                        <p:cTn id="247" dur="250" fill="hold"/>
                                        <p:tgtEl>
                                          <p:spTgt spid="212"/>
                                        </p:tgtEl>
                                        <p:attrNameLst>
                                          <p:attrName>fillcolor</p:attrName>
                                        </p:attrNameLst>
                                      </p:cBhvr>
                                      <p:to>
                                        <a:srgbClr val="000000"/>
                                      </p:to>
                                    </p:animClr>
                                    <p:set>
                                      <p:cBhvr>
                                        <p:cTn id="248" dur="250" fill="hold"/>
                                        <p:tgtEl>
                                          <p:spTgt spid="212"/>
                                        </p:tgtEl>
                                        <p:attrNameLst>
                                          <p:attrName>fill.type</p:attrName>
                                        </p:attrNameLst>
                                      </p:cBhvr>
                                      <p:to>
                                        <p:strVal val="solid"/>
                                      </p:to>
                                    </p:set>
                                    <p:set>
                                      <p:cBhvr>
                                        <p:cTn id="249" dur="250" fill="hold"/>
                                        <p:tgtEl>
                                          <p:spTgt spid="212"/>
                                        </p:tgtEl>
                                        <p:attrNameLst>
                                          <p:attrName>fill.on</p:attrName>
                                        </p:attrNameLst>
                                      </p:cBhvr>
                                      <p:to>
                                        <p:strVal val="true"/>
                                      </p:to>
                                    </p:set>
                                  </p:childTnLst>
                                  <p:subTnLst>
                                    <p:audio>
                                      <p:cMediaNode>
                                        <p:cTn display="0" masterRel="sameClick">
                                          <p:stCondLst>
                                            <p:cond evt="begin" delay="0">
                                              <p:tn val="246"/>
                                            </p:cond>
                                          </p:stCondLst>
                                          <p:endCondLst>
                                            <p:cond evt="onStopAudio" delay="0">
                                              <p:tgtEl>
                                                <p:sldTgt/>
                                              </p:tgtEl>
                                            </p:cond>
                                          </p:endCondLst>
                                        </p:cTn>
                                        <p:tgtEl>
                                          <p:sndTgt r:embed="rId4" name="cashreg.wav"/>
                                        </p:tgtEl>
                                      </p:cMediaNode>
                                    </p:audio>
                                  </p:subTnLst>
                                </p:cTn>
                              </p:par>
                              <p:par>
                                <p:cTn id="250" presetID="10" presetClass="entr" presetSubtype="0" fill="hold" nodeType="withEffect">
                                  <p:stCondLst>
                                    <p:cond delay="0"/>
                                  </p:stCondLst>
                                  <p:childTnLst>
                                    <p:set>
                                      <p:cBhvr>
                                        <p:cTn id="251" dur="1" fill="hold">
                                          <p:stCondLst>
                                            <p:cond delay="0"/>
                                          </p:stCondLst>
                                        </p:cTn>
                                        <p:tgtEl>
                                          <p:spTgt spid="215"/>
                                        </p:tgtEl>
                                        <p:attrNameLst>
                                          <p:attrName>style.visibility</p:attrName>
                                        </p:attrNameLst>
                                      </p:cBhvr>
                                      <p:to>
                                        <p:strVal val="visible"/>
                                      </p:to>
                                    </p:set>
                                    <p:animEffect transition="in" filter="fade">
                                      <p:cBhvr>
                                        <p:cTn id="252" dur="250"/>
                                        <p:tgtEl>
                                          <p:spTgt spid="215"/>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15"/>
                                        </p:tgtEl>
                                        <p:attrNameLst>
                                          <p:attrName>style.visibility</p:attrName>
                                        </p:attrNameLst>
                                      </p:cBhvr>
                                      <p:to>
                                        <p:strVal val="visible"/>
                                      </p:to>
                                    </p:set>
                                    <p:animEffect transition="in" filter="fade">
                                      <p:cBhvr>
                                        <p:cTn id="255" dur="250"/>
                                        <p:tgtEl>
                                          <p:spTgt spid="215"/>
                                        </p:tgtEl>
                                      </p:cBhvr>
                                    </p:animEffect>
                                  </p:childTnLst>
                                </p:cTn>
                              </p:par>
                              <p:par>
                                <p:cTn id="256" presetID="10" presetClass="entr" presetSubtype="0" fill="hold" nodeType="withEffect">
                                  <p:stCondLst>
                                    <p:cond delay="0"/>
                                  </p:stCondLst>
                                  <p:childTnLst>
                                    <p:set>
                                      <p:cBhvr>
                                        <p:cTn id="257" dur="1" fill="hold">
                                          <p:stCondLst>
                                            <p:cond delay="0"/>
                                          </p:stCondLst>
                                        </p:cTn>
                                        <p:tgtEl>
                                          <p:spTgt spid="216"/>
                                        </p:tgtEl>
                                        <p:attrNameLst>
                                          <p:attrName>style.visibility</p:attrName>
                                        </p:attrNameLst>
                                      </p:cBhvr>
                                      <p:to>
                                        <p:strVal val="visible"/>
                                      </p:to>
                                    </p:set>
                                    <p:animEffect transition="in" filter="fade">
                                      <p:cBhvr>
                                        <p:cTn id="258" dur="250"/>
                                        <p:tgtEl>
                                          <p:spTgt spid="216"/>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16"/>
                                        </p:tgtEl>
                                        <p:attrNameLst>
                                          <p:attrName>style.visibility</p:attrName>
                                        </p:attrNameLst>
                                      </p:cBhvr>
                                      <p:to>
                                        <p:strVal val="visible"/>
                                      </p:to>
                                    </p:set>
                                    <p:animEffect transition="in" filter="fade">
                                      <p:cBhvr>
                                        <p:cTn id="261" dur="250"/>
                                        <p:tgtEl>
                                          <p:spTgt spid="216"/>
                                        </p:tgtEl>
                                      </p:cBhvr>
                                    </p:animEffect>
                                  </p:childTnLst>
                                </p:cTn>
                              </p:par>
                              <p:par>
                                <p:cTn id="262" presetID="10" presetClass="entr" presetSubtype="0" fill="hold" nodeType="withEffect">
                                  <p:stCondLst>
                                    <p:cond delay="0"/>
                                  </p:stCondLst>
                                  <p:childTnLst>
                                    <p:set>
                                      <p:cBhvr>
                                        <p:cTn id="263" dur="1" fill="hold">
                                          <p:stCondLst>
                                            <p:cond delay="0"/>
                                          </p:stCondLst>
                                        </p:cTn>
                                        <p:tgtEl>
                                          <p:spTgt spid="217"/>
                                        </p:tgtEl>
                                        <p:attrNameLst>
                                          <p:attrName>style.visibility</p:attrName>
                                        </p:attrNameLst>
                                      </p:cBhvr>
                                      <p:to>
                                        <p:strVal val="visible"/>
                                      </p:to>
                                    </p:set>
                                    <p:animEffect transition="in" filter="fade">
                                      <p:cBhvr>
                                        <p:cTn id="264" dur="250"/>
                                        <p:tgtEl>
                                          <p:spTgt spid="217"/>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17"/>
                                        </p:tgtEl>
                                        <p:attrNameLst>
                                          <p:attrName>style.visibility</p:attrName>
                                        </p:attrNameLst>
                                      </p:cBhvr>
                                      <p:to>
                                        <p:strVal val="visible"/>
                                      </p:to>
                                    </p:set>
                                    <p:animEffect transition="in" filter="fade">
                                      <p:cBhvr>
                                        <p:cTn id="267" dur="250"/>
                                        <p:tgtEl>
                                          <p:spTgt spid="217"/>
                                        </p:tgtEl>
                                      </p:cBhvr>
                                    </p:animEffect>
                                  </p:childTnLst>
                                </p:cTn>
                              </p:par>
                              <p:par>
                                <p:cTn id="268" presetID="10" presetClass="entr" presetSubtype="0" fill="hold" nodeType="withEffect">
                                  <p:stCondLst>
                                    <p:cond delay="0"/>
                                  </p:stCondLst>
                                  <p:childTnLst>
                                    <p:set>
                                      <p:cBhvr>
                                        <p:cTn id="269" dur="1" fill="hold">
                                          <p:stCondLst>
                                            <p:cond delay="0"/>
                                          </p:stCondLst>
                                        </p:cTn>
                                        <p:tgtEl>
                                          <p:spTgt spid="218"/>
                                        </p:tgtEl>
                                        <p:attrNameLst>
                                          <p:attrName>style.visibility</p:attrName>
                                        </p:attrNameLst>
                                      </p:cBhvr>
                                      <p:to>
                                        <p:strVal val="visible"/>
                                      </p:to>
                                    </p:set>
                                    <p:animEffect transition="in" filter="fade">
                                      <p:cBhvr>
                                        <p:cTn id="270" dur="250"/>
                                        <p:tgtEl>
                                          <p:spTgt spid="218"/>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18"/>
                                        </p:tgtEl>
                                        <p:attrNameLst>
                                          <p:attrName>style.visibility</p:attrName>
                                        </p:attrNameLst>
                                      </p:cBhvr>
                                      <p:to>
                                        <p:strVal val="visible"/>
                                      </p:to>
                                    </p:set>
                                    <p:animEffect transition="in" filter="fade">
                                      <p:cBhvr>
                                        <p:cTn id="273" dur="250"/>
                                        <p:tgtEl>
                                          <p:spTgt spid="218"/>
                                        </p:tgtEl>
                                      </p:cBhvr>
                                    </p:animEffect>
                                  </p:childTnLst>
                                </p:cTn>
                              </p:par>
                              <p:par>
                                <p:cTn id="274" presetID="10" presetClass="entr" presetSubtype="0" fill="hold" nodeType="withEffect">
                                  <p:stCondLst>
                                    <p:cond delay="0"/>
                                  </p:stCondLst>
                                  <p:childTnLst>
                                    <p:set>
                                      <p:cBhvr>
                                        <p:cTn id="275" dur="1" fill="hold">
                                          <p:stCondLst>
                                            <p:cond delay="0"/>
                                          </p:stCondLst>
                                        </p:cTn>
                                        <p:tgtEl>
                                          <p:spTgt spid="219"/>
                                        </p:tgtEl>
                                        <p:attrNameLst>
                                          <p:attrName>style.visibility</p:attrName>
                                        </p:attrNameLst>
                                      </p:cBhvr>
                                      <p:to>
                                        <p:strVal val="visible"/>
                                      </p:to>
                                    </p:set>
                                    <p:animEffect transition="in" filter="fade">
                                      <p:cBhvr>
                                        <p:cTn id="276" dur="250"/>
                                        <p:tgtEl>
                                          <p:spTgt spid="21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219"/>
                                        </p:tgtEl>
                                        <p:attrNameLst>
                                          <p:attrName>style.visibility</p:attrName>
                                        </p:attrNameLst>
                                      </p:cBhvr>
                                      <p:to>
                                        <p:strVal val="visible"/>
                                      </p:to>
                                    </p:set>
                                    <p:animEffect transition="in" filter="fade">
                                      <p:cBhvr>
                                        <p:cTn id="279" dur="250"/>
                                        <p:tgtEl>
                                          <p:spTgt spid="219"/>
                                        </p:tgtEl>
                                      </p:cBhvr>
                                    </p:animEffect>
                                  </p:childTnLst>
                                </p:cTn>
                              </p:par>
                              <p:par>
                                <p:cTn id="280" presetID="10" presetClass="entr" presetSubtype="0" fill="hold" nodeType="withEffect">
                                  <p:stCondLst>
                                    <p:cond delay="0"/>
                                  </p:stCondLst>
                                  <p:childTnLst>
                                    <p:set>
                                      <p:cBhvr>
                                        <p:cTn id="281" dur="1" fill="hold">
                                          <p:stCondLst>
                                            <p:cond delay="0"/>
                                          </p:stCondLst>
                                        </p:cTn>
                                        <p:tgtEl>
                                          <p:spTgt spid="220"/>
                                        </p:tgtEl>
                                        <p:attrNameLst>
                                          <p:attrName>style.visibility</p:attrName>
                                        </p:attrNameLst>
                                      </p:cBhvr>
                                      <p:to>
                                        <p:strVal val="visible"/>
                                      </p:to>
                                    </p:set>
                                    <p:animEffect transition="in" filter="fade">
                                      <p:cBhvr>
                                        <p:cTn id="282" dur="250"/>
                                        <p:tgtEl>
                                          <p:spTgt spid="220"/>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20"/>
                                        </p:tgtEl>
                                        <p:attrNameLst>
                                          <p:attrName>style.visibility</p:attrName>
                                        </p:attrNameLst>
                                      </p:cBhvr>
                                      <p:to>
                                        <p:strVal val="visible"/>
                                      </p:to>
                                    </p:set>
                                    <p:animEffect transition="in" filter="fade">
                                      <p:cBhvr>
                                        <p:cTn id="285" dur="250"/>
                                        <p:tgtEl>
                                          <p:spTgt spid="220"/>
                                        </p:tgtEl>
                                      </p:cBhvr>
                                    </p:animEffect>
                                  </p:childTnLst>
                                </p:cTn>
                              </p:par>
                              <p:par>
                                <p:cTn id="286" presetID="10" presetClass="entr" presetSubtype="0" fill="hold" nodeType="withEffect">
                                  <p:stCondLst>
                                    <p:cond delay="0"/>
                                  </p:stCondLst>
                                  <p:childTnLst>
                                    <p:set>
                                      <p:cBhvr>
                                        <p:cTn id="287" dur="1" fill="hold">
                                          <p:stCondLst>
                                            <p:cond delay="0"/>
                                          </p:stCondLst>
                                        </p:cTn>
                                        <p:tgtEl>
                                          <p:spTgt spid="221"/>
                                        </p:tgtEl>
                                        <p:attrNameLst>
                                          <p:attrName>style.visibility</p:attrName>
                                        </p:attrNameLst>
                                      </p:cBhvr>
                                      <p:to>
                                        <p:strVal val="visible"/>
                                      </p:to>
                                    </p:set>
                                    <p:animEffect transition="in" filter="fade">
                                      <p:cBhvr>
                                        <p:cTn id="288" dur="250"/>
                                        <p:tgtEl>
                                          <p:spTgt spid="221"/>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21"/>
                                        </p:tgtEl>
                                        <p:attrNameLst>
                                          <p:attrName>style.visibility</p:attrName>
                                        </p:attrNameLst>
                                      </p:cBhvr>
                                      <p:to>
                                        <p:strVal val="visible"/>
                                      </p:to>
                                    </p:set>
                                    <p:animEffect transition="in" filter="fade">
                                      <p:cBhvr>
                                        <p:cTn id="291" dur="250"/>
                                        <p:tgtEl>
                                          <p:spTgt spid="221"/>
                                        </p:tgtEl>
                                      </p:cBhvr>
                                    </p:animEffect>
                                  </p:childTnLst>
                                </p:cTn>
                              </p:par>
                            </p:childTnLst>
                          </p:cTn>
                        </p:par>
                      </p:childTnLst>
                    </p:cTn>
                  </p:par>
                </p:childTnLst>
              </p:cTn>
              <p:nextCondLst>
                <p:cond evt="onClick" delay="0">
                  <p:tgtEl>
                    <p:spTgt spid="212"/>
                  </p:tgtEl>
                </p:cond>
              </p:nextCondLst>
            </p:seq>
            <p:seq concurrent="1" nextAc="seek">
              <p:cTn id="292" restart="whenNotActive" fill="hold" evtFilter="cancelBubble" nodeType="interactiveSeq">
                <p:stCondLst>
                  <p:cond evt="onClick" delay="0">
                    <p:tgtEl>
                      <p:spTgt spid="235"/>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258"/>
                                        </p:tgtEl>
                                        <p:attrNameLst>
                                          <p:attrName>style.visibility</p:attrName>
                                        </p:attrNameLst>
                                      </p:cBhvr>
                                      <p:to>
                                        <p:strVal val="visible"/>
                                      </p:to>
                                    </p:set>
                                    <p:animEffect transition="in" filter="fade">
                                      <p:cBhvr>
                                        <p:cTn id="297" dur="250"/>
                                        <p:tgtEl>
                                          <p:spTgt spid="258"/>
                                        </p:tgtEl>
                                      </p:cBhvr>
                                    </p:animEffect>
                                  </p:childTnLst>
                                </p:cTn>
                              </p:par>
                              <p:par>
                                <p:cTn id="298" presetID="10" presetClass="exit" presetSubtype="0" fill="hold" grpId="0" nodeType="withEffect">
                                  <p:stCondLst>
                                    <p:cond delay="0"/>
                                  </p:stCondLst>
                                  <p:childTnLst>
                                    <p:animEffect transition="out" filter="fade">
                                      <p:cBhvr>
                                        <p:cTn id="299" dur="250"/>
                                        <p:tgtEl>
                                          <p:spTgt spid="235"/>
                                        </p:tgtEl>
                                      </p:cBhvr>
                                    </p:animEffect>
                                    <p:set>
                                      <p:cBhvr>
                                        <p:cTn id="300" dur="1" fill="hold">
                                          <p:stCondLst>
                                            <p:cond delay="24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301" restart="whenNotActive" fill="hold" evtFilter="cancelBubble" nodeType="interactiveSeq">
                <p:stCondLst>
                  <p:cond evt="onClick" delay="0">
                    <p:tgtEl>
                      <p:spTgt spid="258"/>
                    </p:tgtEl>
                  </p:cond>
                </p:stCondLst>
                <p:endSync evt="end" delay="0">
                  <p:rtn val="all"/>
                </p:endSync>
                <p:childTnLst>
                  <p:par>
                    <p:cTn id="302" fill="hold">
                      <p:stCondLst>
                        <p:cond delay="0"/>
                      </p:stCondLst>
                      <p:childTnLst>
                        <p:par>
                          <p:cTn id="303" fill="hold">
                            <p:stCondLst>
                              <p:cond delay="0"/>
                            </p:stCondLst>
                            <p:childTnLst>
                              <p:par>
                                <p:cTn id="304" presetID="1" presetClass="emph" presetSubtype="2" fill="hold" nodeType="clickEffect">
                                  <p:stCondLst>
                                    <p:cond delay="0"/>
                                  </p:stCondLst>
                                  <p:childTnLst>
                                    <p:animClr clrSpc="rgb" dir="cw">
                                      <p:cBhvr>
                                        <p:cTn id="305" dur="250" fill="hold"/>
                                        <p:tgtEl>
                                          <p:spTgt spid="258"/>
                                        </p:tgtEl>
                                        <p:attrNameLst>
                                          <p:attrName>fillcolor</p:attrName>
                                        </p:attrNameLst>
                                      </p:cBhvr>
                                      <p:to>
                                        <a:srgbClr val="000000"/>
                                      </p:to>
                                    </p:animClr>
                                    <p:set>
                                      <p:cBhvr>
                                        <p:cTn id="306" dur="250" fill="hold"/>
                                        <p:tgtEl>
                                          <p:spTgt spid="258"/>
                                        </p:tgtEl>
                                        <p:attrNameLst>
                                          <p:attrName>fill.type</p:attrName>
                                        </p:attrNameLst>
                                      </p:cBhvr>
                                      <p:to>
                                        <p:strVal val="solid"/>
                                      </p:to>
                                    </p:set>
                                    <p:set>
                                      <p:cBhvr>
                                        <p:cTn id="307" dur="250" fill="hold"/>
                                        <p:tgtEl>
                                          <p:spTgt spid="258"/>
                                        </p:tgtEl>
                                        <p:attrNameLst>
                                          <p:attrName>fill.on</p:attrName>
                                        </p:attrNameLst>
                                      </p:cBhvr>
                                      <p:to>
                                        <p:strVal val="true"/>
                                      </p:to>
                                    </p:set>
                                  </p:childTnLst>
                                  <p:subTnLst>
                                    <p:audio>
                                      <p:cMediaNode>
                                        <p:cTn display="0" masterRel="sameClick">
                                          <p:stCondLst>
                                            <p:cond evt="begin" delay="0">
                                              <p:tn val="304"/>
                                            </p:cond>
                                          </p:stCondLst>
                                          <p:endCondLst>
                                            <p:cond evt="onStopAudio" delay="0">
                                              <p:tgtEl>
                                                <p:sldTgt/>
                                              </p:tgtEl>
                                            </p:cond>
                                          </p:endCondLst>
                                        </p:cTn>
                                        <p:tgtEl>
                                          <p:sndTgt r:embed="rId4" name="cashreg.wav"/>
                                        </p:tgtEl>
                                      </p:cMediaNode>
                                    </p:audio>
                                  </p:subTnLst>
                                </p:cTn>
                              </p:par>
                              <p:par>
                                <p:cTn id="308" presetID="10" presetClass="entr" presetSubtype="0" fill="hold" nodeType="withEffect">
                                  <p:stCondLst>
                                    <p:cond delay="0"/>
                                  </p:stCondLst>
                                  <p:childTnLst>
                                    <p:set>
                                      <p:cBhvr>
                                        <p:cTn id="309" dur="1" fill="hold">
                                          <p:stCondLst>
                                            <p:cond delay="0"/>
                                          </p:stCondLst>
                                        </p:cTn>
                                        <p:tgtEl>
                                          <p:spTgt spid="264"/>
                                        </p:tgtEl>
                                        <p:attrNameLst>
                                          <p:attrName>style.visibility</p:attrName>
                                        </p:attrNameLst>
                                      </p:cBhvr>
                                      <p:to>
                                        <p:strVal val="visible"/>
                                      </p:to>
                                    </p:set>
                                    <p:animEffect transition="in" filter="fade">
                                      <p:cBhvr>
                                        <p:cTn id="310" dur="250"/>
                                        <p:tgtEl>
                                          <p:spTgt spid="264"/>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64"/>
                                        </p:tgtEl>
                                        <p:attrNameLst>
                                          <p:attrName>style.visibility</p:attrName>
                                        </p:attrNameLst>
                                      </p:cBhvr>
                                      <p:to>
                                        <p:strVal val="visible"/>
                                      </p:to>
                                    </p:set>
                                    <p:animEffect transition="in" filter="fade">
                                      <p:cBhvr>
                                        <p:cTn id="313" dur="250"/>
                                        <p:tgtEl>
                                          <p:spTgt spid="264"/>
                                        </p:tgtEl>
                                      </p:cBhvr>
                                    </p:animEffect>
                                  </p:childTnLst>
                                </p:cTn>
                              </p:par>
                              <p:par>
                                <p:cTn id="314" presetID="10" presetClass="entr" presetSubtype="0" fill="hold" nodeType="withEffect">
                                  <p:stCondLst>
                                    <p:cond delay="0"/>
                                  </p:stCondLst>
                                  <p:childTnLst>
                                    <p:set>
                                      <p:cBhvr>
                                        <p:cTn id="315" dur="1" fill="hold">
                                          <p:stCondLst>
                                            <p:cond delay="0"/>
                                          </p:stCondLst>
                                        </p:cTn>
                                        <p:tgtEl>
                                          <p:spTgt spid="265"/>
                                        </p:tgtEl>
                                        <p:attrNameLst>
                                          <p:attrName>style.visibility</p:attrName>
                                        </p:attrNameLst>
                                      </p:cBhvr>
                                      <p:to>
                                        <p:strVal val="visible"/>
                                      </p:to>
                                    </p:set>
                                    <p:animEffect transition="in" filter="fade">
                                      <p:cBhvr>
                                        <p:cTn id="316" dur="250"/>
                                        <p:tgtEl>
                                          <p:spTgt spid="265"/>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65"/>
                                        </p:tgtEl>
                                        <p:attrNameLst>
                                          <p:attrName>style.visibility</p:attrName>
                                        </p:attrNameLst>
                                      </p:cBhvr>
                                      <p:to>
                                        <p:strVal val="visible"/>
                                      </p:to>
                                    </p:set>
                                    <p:animEffect transition="in" filter="fade">
                                      <p:cBhvr>
                                        <p:cTn id="319" dur="250"/>
                                        <p:tgtEl>
                                          <p:spTgt spid="265"/>
                                        </p:tgtEl>
                                      </p:cBhvr>
                                    </p:animEffect>
                                  </p:childTnLst>
                                </p:cTn>
                              </p:par>
                              <p:par>
                                <p:cTn id="320" presetID="10" presetClass="entr" presetSubtype="0" fill="hold" nodeType="withEffect">
                                  <p:stCondLst>
                                    <p:cond delay="0"/>
                                  </p:stCondLst>
                                  <p:childTnLst>
                                    <p:set>
                                      <p:cBhvr>
                                        <p:cTn id="321" dur="1" fill="hold">
                                          <p:stCondLst>
                                            <p:cond delay="0"/>
                                          </p:stCondLst>
                                        </p:cTn>
                                        <p:tgtEl>
                                          <p:spTgt spid="266"/>
                                        </p:tgtEl>
                                        <p:attrNameLst>
                                          <p:attrName>style.visibility</p:attrName>
                                        </p:attrNameLst>
                                      </p:cBhvr>
                                      <p:to>
                                        <p:strVal val="visible"/>
                                      </p:to>
                                    </p:set>
                                    <p:animEffect transition="in" filter="fade">
                                      <p:cBhvr>
                                        <p:cTn id="322" dur="250"/>
                                        <p:tgtEl>
                                          <p:spTgt spid="266"/>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66"/>
                                        </p:tgtEl>
                                        <p:attrNameLst>
                                          <p:attrName>style.visibility</p:attrName>
                                        </p:attrNameLst>
                                      </p:cBhvr>
                                      <p:to>
                                        <p:strVal val="visible"/>
                                      </p:to>
                                    </p:set>
                                    <p:animEffect transition="in" filter="fade">
                                      <p:cBhvr>
                                        <p:cTn id="325" dur="250"/>
                                        <p:tgtEl>
                                          <p:spTgt spid="266"/>
                                        </p:tgtEl>
                                      </p:cBhvr>
                                    </p:animEffect>
                                  </p:childTnLst>
                                </p:cTn>
                              </p:par>
                              <p:par>
                                <p:cTn id="326" presetID="10" presetClass="entr" presetSubtype="0" fill="hold" nodeType="withEffect">
                                  <p:stCondLst>
                                    <p:cond delay="0"/>
                                  </p:stCondLst>
                                  <p:childTnLst>
                                    <p:set>
                                      <p:cBhvr>
                                        <p:cTn id="327" dur="1" fill="hold">
                                          <p:stCondLst>
                                            <p:cond delay="0"/>
                                          </p:stCondLst>
                                        </p:cTn>
                                        <p:tgtEl>
                                          <p:spTgt spid="267"/>
                                        </p:tgtEl>
                                        <p:attrNameLst>
                                          <p:attrName>style.visibility</p:attrName>
                                        </p:attrNameLst>
                                      </p:cBhvr>
                                      <p:to>
                                        <p:strVal val="visible"/>
                                      </p:to>
                                    </p:set>
                                    <p:animEffect transition="in" filter="fade">
                                      <p:cBhvr>
                                        <p:cTn id="328" dur="250"/>
                                        <p:tgtEl>
                                          <p:spTgt spid="267"/>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67"/>
                                        </p:tgtEl>
                                        <p:attrNameLst>
                                          <p:attrName>style.visibility</p:attrName>
                                        </p:attrNameLst>
                                      </p:cBhvr>
                                      <p:to>
                                        <p:strVal val="visible"/>
                                      </p:to>
                                    </p:set>
                                    <p:animEffect transition="in" filter="fade">
                                      <p:cBhvr>
                                        <p:cTn id="331" dur="250"/>
                                        <p:tgtEl>
                                          <p:spTgt spid="267"/>
                                        </p:tgtEl>
                                      </p:cBhvr>
                                    </p:animEffect>
                                  </p:childTnLst>
                                </p:cTn>
                              </p:par>
                              <p:par>
                                <p:cTn id="332" presetID="10" presetClass="entr" presetSubtype="0" fill="hold" nodeType="withEffect">
                                  <p:stCondLst>
                                    <p:cond delay="0"/>
                                  </p:stCondLst>
                                  <p:childTnLst>
                                    <p:set>
                                      <p:cBhvr>
                                        <p:cTn id="333" dur="1" fill="hold">
                                          <p:stCondLst>
                                            <p:cond delay="0"/>
                                          </p:stCondLst>
                                        </p:cTn>
                                        <p:tgtEl>
                                          <p:spTgt spid="268"/>
                                        </p:tgtEl>
                                        <p:attrNameLst>
                                          <p:attrName>style.visibility</p:attrName>
                                        </p:attrNameLst>
                                      </p:cBhvr>
                                      <p:to>
                                        <p:strVal val="visible"/>
                                      </p:to>
                                    </p:set>
                                    <p:animEffect transition="in" filter="fade">
                                      <p:cBhvr>
                                        <p:cTn id="334" dur="250"/>
                                        <p:tgtEl>
                                          <p:spTgt spid="268"/>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268"/>
                                        </p:tgtEl>
                                        <p:attrNameLst>
                                          <p:attrName>style.visibility</p:attrName>
                                        </p:attrNameLst>
                                      </p:cBhvr>
                                      <p:to>
                                        <p:strVal val="visible"/>
                                      </p:to>
                                    </p:set>
                                    <p:animEffect transition="in" filter="fade">
                                      <p:cBhvr>
                                        <p:cTn id="337" dur="250"/>
                                        <p:tgtEl>
                                          <p:spTgt spid="268"/>
                                        </p:tgtEl>
                                      </p:cBhvr>
                                    </p:animEffect>
                                  </p:childTnLst>
                                </p:cTn>
                              </p:par>
                            </p:childTnLst>
                          </p:cTn>
                        </p:par>
                      </p:childTnLst>
                    </p:cTn>
                  </p:par>
                </p:childTnLst>
              </p:cTn>
              <p:nextCondLst>
                <p:cond evt="onClick" delay="0">
                  <p:tgtEl>
                    <p:spTgt spid="258"/>
                  </p:tgtEl>
                </p:cond>
              </p:nextCondLst>
            </p:seq>
            <p:seq concurrent="1" nextAc="seek">
              <p:cTn id="338" restart="whenNotActive" fill="hold" evtFilter="cancelBubble" nodeType="interactiveSeq">
                <p:stCondLst>
                  <p:cond evt="onClick" delay="0">
                    <p:tgtEl>
                      <p:spTgt spid="281"/>
                    </p:tgtEl>
                  </p:cond>
                </p:stCondLst>
                <p:endSync evt="end" delay="0">
                  <p:rtn val="all"/>
                </p:endSync>
                <p:childTnLst>
                  <p:par>
                    <p:cTn id="339" fill="hold">
                      <p:stCondLst>
                        <p:cond delay="0"/>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304"/>
                                        </p:tgtEl>
                                        <p:attrNameLst>
                                          <p:attrName>style.visibility</p:attrName>
                                        </p:attrNameLst>
                                      </p:cBhvr>
                                      <p:to>
                                        <p:strVal val="visible"/>
                                      </p:to>
                                    </p:set>
                                    <p:animEffect transition="in" filter="fade">
                                      <p:cBhvr>
                                        <p:cTn id="343" dur="250"/>
                                        <p:tgtEl>
                                          <p:spTgt spid="304"/>
                                        </p:tgtEl>
                                      </p:cBhvr>
                                    </p:animEffect>
                                  </p:childTnLst>
                                </p:cTn>
                              </p:par>
                              <p:par>
                                <p:cTn id="344" presetID="10" presetClass="exit" presetSubtype="0" fill="hold" grpId="0" nodeType="withEffect">
                                  <p:stCondLst>
                                    <p:cond delay="0"/>
                                  </p:stCondLst>
                                  <p:childTnLst>
                                    <p:animEffect transition="out" filter="fade">
                                      <p:cBhvr>
                                        <p:cTn id="345" dur="250"/>
                                        <p:tgtEl>
                                          <p:spTgt spid="281"/>
                                        </p:tgtEl>
                                      </p:cBhvr>
                                    </p:animEffect>
                                    <p:set>
                                      <p:cBhvr>
                                        <p:cTn id="346" dur="1" fill="hold">
                                          <p:stCondLst>
                                            <p:cond delay="249"/>
                                          </p:stCondLst>
                                        </p:cTn>
                                        <p:tgtEl>
                                          <p:spTgt spid="281"/>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347" restart="whenNotActive" fill="hold" evtFilter="cancelBubble" nodeType="interactiveSeq">
                <p:stCondLst>
                  <p:cond evt="onClick" delay="0">
                    <p:tgtEl>
                      <p:spTgt spid="304"/>
                    </p:tgtEl>
                  </p:cond>
                </p:stCondLst>
                <p:endSync evt="end" delay="0">
                  <p:rtn val="all"/>
                </p:endSync>
                <p:childTnLst>
                  <p:par>
                    <p:cTn id="348" fill="hold">
                      <p:stCondLst>
                        <p:cond delay="0"/>
                      </p:stCondLst>
                      <p:childTnLst>
                        <p:par>
                          <p:cTn id="349" fill="hold">
                            <p:stCondLst>
                              <p:cond delay="0"/>
                            </p:stCondLst>
                            <p:childTnLst>
                              <p:par>
                                <p:cTn id="350" presetID="1" presetClass="emph" presetSubtype="2" fill="hold" nodeType="clickEffect">
                                  <p:stCondLst>
                                    <p:cond delay="0"/>
                                  </p:stCondLst>
                                  <p:childTnLst>
                                    <p:animClr clrSpc="rgb" dir="cw">
                                      <p:cBhvr>
                                        <p:cTn id="351" dur="250" fill="hold"/>
                                        <p:tgtEl>
                                          <p:spTgt spid="304"/>
                                        </p:tgtEl>
                                        <p:attrNameLst>
                                          <p:attrName>fillcolor</p:attrName>
                                        </p:attrNameLst>
                                      </p:cBhvr>
                                      <p:to>
                                        <a:srgbClr val="000000"/>
                                      </p:to>
                                    </p:animClr>
                                    <p:set>
                                      <p:cBhvr>
                                        <p:cTn id="352" dur="250" fill="hold"/>
                                        <p:tgtEl>
                                          <p:spTgt spid="304"/>
                                        </p:tgtEl>
                                        <p:attrNameLst>
                                          <p:attrName>fill.type</p:attrName>
                                        </p:attrNameLst>
                                      </p:cBhvr>
                                      <p:to>
                                        <p:strVal val="solid"/>
                                      </p:to>
                                    </p:set>
                                    <p:set>
                                      <p:cBhvr>
                                        <p:cTn id="353" dur="250" fill="hold"/>
                                        <p:tgtEl>
                                          <p:spTgt spid="304"/>
                                        </p:tgtEl>
                                        <p:attrNameLst>
                                          <p:attrName>fill.on</p:attrName>
                                        </p:attrNameLst>
                                      </p:cBhvr>
                                      <p:to>
                                        <p:strVal val="true"/>
                                      </p:to>
                                    </p:set>
                                  </p:childTnLst>
                                  <p:subTnLst>
                                    <p:audio>
                                      <p:cMediaNode>
                                        <p:cTn display="0" masterRel="sameClick">
                                          <p:stCondLst>
                                            <p:cond evt="begin" delay="0">
                                              <p:tn val="350"/>
                                            </p:cond>
                                          </p:stCondLst>
                                          <p:endCondLst>
                                            <p:cond evt="onStopAudio" delay="0">
                                              <p:tgtEl>
                                                <p:sldTgt/>
                                              </p:tgtEl>
                                            </p:cond>
                                          </p:endCondLst>
                                        </p:cTn>
                                        <p:tgtEl>
                                          <p:sndTgt r:embed="rId4" name="cashreg.wav"/>
                                        </p:tgtEl>
                                      </p:cMediaNode>
                                    </p:audio>
                                  </p:subTnLst>
                                </p:cTn>
                              </p:par>
                              <p:par>
                                <p:cTn id="354" presetID="10" presetClass="entr" presetSubtype="0" fill="hold" nodeType="withEffect">
                                  <p:stCondLst>
                                    <p:cond delay="0"/>
                                  </p:stCondLst>
                                  <p:childTnLst>
                                    <p:set>
                                      <p:cBhvr>
                                        <p:cTn id="355" dur="1" fill="hold">
                                          <p:stCondLst>
                                            <p:cond delay="0"/>
                                          </p:stCondLst>
                                        </p:cTn>
                                        <p:tgtEl>
                                          <p:spTgt spid="309"/>
                                        </p:tgtEl>
                                        <p:attrNameLst>
                                          <p:attrName>style.visibility</p:attrName>
                                        </p:attrNameLst>
                                      </p:cBhvr>
                                      <p:to>
                                        <p:strVal val="visible"/>
                                      </p:to>
                                    </p:set>
                                    <p:animEffect transition="in" filter="fade">
                                      <p:cBhvr>
                                        <p:cTn id="356" dur="250"/>
                                        <p:tgtEl>
                                          <p:spTgt spid="309"/>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309"/>
                                        </p:tgtEl>
                                        <p:attrNameLst>
                                          <p:attrName>style.visibility</p:attrName>
                                        </p:attrNameLst>
                                      </p:cBhvr>
                                      <p:to>
                                        <p:strVal val="visible"/>
                                      </p:to>
                                    </p:set>
                                    <p:animEffect transition="in" filter="fade">
                                      <p:cBhvr>
                                        <p:cTn id="359" dur="250"/>
                                        <p:tgtEl>
                                          <p:spTgt spid="309"/>
                                        </p:tgtEl>
                                      </p:cBhvr>
                                    </p:animEffect>
                                  </p:childTnLst>
                                </p:cTn>
                              </p:par>
                              <p:par>
                                <p:cTn id="360" presetID="10" presetClass="entr" presetSubtype="0" fill="hold" nodeType="withEffect">
                                  <p:stCondLst>
                                    <p:cond delay="0"/>
                                  </p:stCondLst>
                                  <p:childTnLst>
                                    <p:set>
                                      <p:cBhvr>
                                        <p:cTn id="361" dur="1" fill="hold">
                                          <p:stCondLst>
                                            <p:cond delay="0"/>
                                          </p:stCondLst>
                                        </p:cTn>
                                        <p:tgtEl>
                                          <p:spTgt spid="310"/>
                                        </p:tgtEl>
                                        <p:attrNameLst>
                                          <p:attrName>style.visibility</p:attrName>
                                        </p:attrNameLst>
                                      </p:cBhvr>
                                      <p:to>
                                        <p:strVal val="visible"/>
                                      </p:to>
                                    </p:set>
                                    <p:animEffect transition="in" filter="fade">
                                      <p:cBhvr>
                                        <p:cTn id="362" dur="250"/>
                                        <p:tgtEl>
                                          <p:spTgt spid="310"/>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310"/>
                                        </p:tgtEl>
                                        <p:attrNameLst>
                                          <p:attrName>style.visibility</p:attrName>
                                        </p:attrNameLst>
                                      </p:cBhvr>
                                      <p:to>
                                        <p:strVal val="visible"/>
                                      </p:to>
                                    </p:set>
                                    <p:animEffect transition="in" filter="fade">
                                      <p:cBhvr>
                                        <p:cTn id="365" dur="250"/>
                                        <p:tgtEl>
                                          <p:spTgt spid="310"/>
                                        </p:tgtEl>
                                      </p:cBhvr>
                                    </p:animEffect>
                                  </p:childTnLst>
                                </p:cTn>
                              </p:par>
                              <p:par>
                                <p:cTn id="366" presetID="10" presetClass="entr" presetSubtype="0" fill="hold" nodeType="withEffect">
                                  <p:stCondLst>
                                    <p:cond delay="0"/>
                                  </p:stCondLst>
                                  <p:childTnLst>
                                    <p:set>
                                      <p:cBhvr>
                                        <p:cTn id="367" dur="1" fill="hold">
                                          <p:stCondLst>
                                            <p:cond delay="0"/>
                                          </p:stCondLst>
                                        </p:cTn>
                                        <p:tgtEl>
                                          <p:spTgt spid="311"/>
                                        </p:tgtEl>
                                        <p:attrNameLst>
                                          <p:attrName>style.visibility</p:attrName>
                                        </p:attrNameLst>
                                      </p:cBhvr>
                                      <p:to>
                                        <p:strVal val="visible"/>
                                      </p:to>
                                    </p:set>
                                    <p:animEffect transition="in" filter="fade">
                                      <p:cBhvr>
                                        <p:cTn id="368" dur="250"/>
                                        <p:tgtEl>
                                          <p:spTgt spid="311"/>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311"/>
                                        </p:tgtEl>
                                        <p:attrNameLst>
                                          <p:attrName>style.visibility</p:attrName>
                                        </p:attrNameLst>
                                      </p:cBhvr>
                                      <p:to>
                                        <p:strVal val="visible"/>
                                      </p:to>
                                    </p:set>
                                    <p:animEffect transition="in" filter="fade">
                                      <p:cBhvr>
                                        <p:cTn id="371" dur="250"/>
                                        <p:tgtEl>
                                          <p:spTgt spid="311"/>
                                        </p:tgtEl>
                                      </p:cBhvr>
                                    </p:animEffect>
                                  </p:childTnLst>
                                </p:cTn>
                              </p:par>
                              <p:par>
                                <p:cTn id="372" presetID="10" presetClass="entr" presetSubtype="0" fill="hold" nodeType="withEffect">
                                  <p:stCondLst>
                                    <p:cond delay="0"/>
                                  </p:stCondLst>
                                  <p:childTnLst>
                                    <p:set>
                                      <p:cBhvr>
                                        <p:cTn id="373" dur="1" fill="hold">
                                          <p:stCondLst>
                                            <p:cond delay="0"/>
                                          </p:stCondLst>
                                        </p:cTn>
                                        <p:tgtEl>
                                          <p:spTgt spid="312"/>
                                        </p:tgtEl>
                                        <p:attrNameLst>
                                          <p:attrName>style.visibility</p:attrName>
                                        </p:attrNameLst>
                                      </p:cBhvr>
                                      <p:to>
                                        <p:strVal val="visible"/>
                                      </p:to>
                                    </p:set>
                                    <p:animEffect transition="in" filter="fade">
                                      <p:cBhvr>
                                        <p:cTn id="374" dur="250"/>
                                        <p:tgtEl>
                                          <p:spTgt spid="312"/>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312"/>
                                        </p:tgtEl>
                                        <p:attrNameLst>
                                          <p:attrName>style.visibility</p:attrName>
                                        </p:attrNameLst>
                                      </p:cBhvr>
                                      <p:to>
                                        <p:strVal val="visible"/>
                                      </p:to>
                                    </p:set>
                                    <p:animEffect transition="in" filter="fade">
                                      <p:cBhvr>
                                        <p:cTn id="377" dur="250"/>
                                        <p:tgtEl>
                                          <p:spTgt spid="312"/>
                                        </p:tgtEl>
                                      </p:cBhvr>
                                    </p:animEffect>
                                  </p:childTnLst>
                                </p:cTn>
                              </p:par>
                              <p:par>
                                <p:cTn id="378" presetID="10" presetClass="entr" presetSubtype="0" fill="hold" nodeType="withEffect">
                                  <p:stCondLst>
                                    <p:cond delay="0"/>
                                  </p:stCondLst>
                                  <p:childTnLst>
                                    <p:set>
                                      <p:cBhvr>
                                        <p:cTn id="379" dur="1" fill="hold">
                                          <p:stCondLst>
                                            <p:cond delay="0"/>
                                          </p:stCondLst>
                                        </p:cTn>
                                        <p:tgtEl>
                                          <p:spTgt spid="313"/>
                                        </p:tgtEl>
                                        <p:attrNameLst>
                                          <p:attrName>style.visibility</p:attrName>
                                        </p:attrNameLst>
                                      </p:cBhvr>
                                      <p:to>
                                        <p:strVal val="visible"/>
                                      </p:to>
                                    </p:set>
                                    <p:animEffect transition="in" filter="fade">
                                      <p:cBhvr>
                                        <p:cTn id="380" dur="250"/>
                                        <p:tgtEl>
                                          <p:spTgt spid="313"/>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313"/>
                                        </p:tgtEl>
                                        <p:attrNameLst>
                                          <p:attrName>style.visibility</p:attrName>
                                        </p:attrNameLst>
                                      </p:cBhvr>
                                      <p:to>
                                        <p:strVal val="visible"/>
                                      </p:to>
                                    </p:set>
                                    <p:animEffect transition="in" filter="fade">
                                      <p:cBhvr>
                                        <p:cTn id="383" dur="250"/>
                                        <p:tgtEl>
                                          <p:spTgt spid="313"/>
                                        </p:tgtEl>
                                      </p:cBhvr>
                                    </p:animEffect>
                                  </p:childTnLst>
                                </p:cTn>
                              </p:par>
                              <p:par>
                                <p:cTn id="384" presetID="10" presetClass="entr" presetSubtype="0" fill="hold" nodeType="withEffect">
                                  <p:stCondLst>
                                    <p:cond delay="0"/>
                                  </p:stCondLst>
                                  <p:childTnLst>
                                    <p:set>
                                      <p:cBhvr>
                                        <p:cTn id="385" dur="1" fill="hold">
                                          <p:stCondLst>
                                            <p:cond delay="0"/>
                                          </p:stCondLst>
                                        </p:cTn>
                                        <p:tgtEl>
                                          <p:spTgt spid="314"/>
                                        </p:tgtEl>
                                        <p:attrNameLst>
                                          <p:attrName>style.visibility</p:attrName>
                                        </p:attrNameLst>
                                      </p:cBhvr>
                                      <p:to>
                                        <p:strVal val="visible"/>
                                      </p:to>
                                    </p:set>
                                    <p:animEffect transition="in" filter="fade">
                                      <p:cBhvr>
                                        <p:cTn id="386" dur="250"/>
                                        <p:tgtEl>
                                          <p:spTgt spid="314"/>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314"/>
                                        </p:tgtEl>
                                        <p:attrNameLst>
                                          <p:attrName>style.visibility</p:attrName>
                                        </p:attrNameLst>
                                      </p:cBhvr>
                                      <p:to>
                                        <p:strVal val="visible"/>
                                      </p:to>
                                    </p:set>
                                    <p:animEffect transition="in" filter="fade">
                                      <p:cBhvr>
                                        <p:cTn id="389" dur="250"/>
                                        <p:tgtEl>
                                          <p:spTgt spid="314"/>
                                        </p:tgtEl>
                                      </p:cBhvr>
                                    </p:animEffect>
                                  </p:childTnLst>
                                </p:cTn>
                              </p:par>
                              <p:par>
                                <p:cTn id="390" presetID="10" presetClass="entr" presetSubtype="0" fill="hold" nodeType="withEffect">
                                  <p:stCondLst>
                                    <p:cond delay="0"/>
                                  </p:stCondLst>
                                  <p:childTnLst>
                                    <p:set>
                                      <p:cBhvr>
                                        <p:cTn id="391" dur="1" fill="hold">
                                          <p:stCondLst>
                                            <p:cond delay="0"/>
                                          </p:stCondLst>
                                        </p:cTn>
                                        <p:tgtEl>
                                          <p:spTgt spid="315"/>
                                        </p:tgtEl>
                                        <p:attrNameLst>
                                          <p:attrName>style.visibility</p:attrName>
                                        </p:attrNameLst>
                                      </p:cBhvr>
                                      <p:to>
                                        <p:strVal val="visible"/>
                                      </p:to>
                                    </p:set>
                                    <p:animEffect transition="in" filter="fade">
                                      <p:cBhvr>
                                        <p:cTn id="392" dur="250"/>
                                        <p:tgtEl>
                                          <p:spTgt spid="315"/>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315"/>
                                        </p:tgtEl>
                                        <p:attrNameLst>
                                          <p:attrName>style.visibility</p:attrName>
                                        </p:attrNameLst>
                                      </p:cBhvr>
                                      <p:to>
                                        <p:strVal val="visible"/>
                                      </p:to>
                                    </p:set>
                                    <p:animEffect transition="in" filter="fade">
                                      <p:cBhvr>
                                        <p:cTn id="395" dur="250"/>
                                        <p:tgtEl>
                                          <p:spTgt spid="315"/>
                                        </p:tgtEl>
                                      </p:cBhvr>
                                    </p:animEffect>
                                  </p:childTnLst>
                                </p:cTn>
                              </p:par>
                              <p:par>
                                <p:cTn id="396" presetID="10" presetClass="entr" presetSubtype="0" fill="hold" nodeType="withEffect">
                                  <p:stCondLst>
                                    <p:cond delay="0"/>
                                  </p:stCondLst>
                                  <p:childTnLst>
                                    <p:set>
                                      <p:cBhvr>
                                        <p:cTn id="397" dur="1" fill="hold">
                                          <p:stCondLst>
                                            <p:cond delay="0"/>
                                          </p:stCondLst>
                                        </p:cTn>
                                        <p:tgtEl>
                                          <p:spTgt spid="316"/>
                                        </p:tgtEl>
                                        <p:attrNameLst>
                                          <p:attrName>style.visibility</p:attrName>
                                        </p:attrNameLst>
                                      </p:cBhvr>
                                      <p:to>
                                        <p:strVal val="visible"/>
                                      </p:to>
                                    </p:set>
                                    <p:animEffect transition="in" filter="fade">
                                      <p:cBhvr>
                                        <p:cTn id="398" dur="250"/>
                                        <p:tgtEl>
                                          <p:spTgt spid="316"/>
                                        </p:tgtEl>
                                      </p:cBhvr>
                                    </p:animEffect>
                                  </p:childTnLst>
                                </p:cTn>
                              </p:par>
                              <p:par>
                                <p:cTn id="399" presetID="10" presetClass="entr" presetSubtype="0" fill="hold" grpId="0" nodeType="withEffect">
                                  <p:stCondLst>
                                    <p:cond delay="0"/>
                                  </p:stCondLst>
                                  <p:childTnLst>
                                    <p:set>
                                      <p:cBhvr>
                                        <p:cTn id="400" dur="1" fill="hold">
                                          <p:stCondLst>
                                            <p:cond delay="0"/>
                                          </p:stCondLst>
                                        </p:cTn>
                                        <p:tgtEl>
                                          <p:spTgt spid="316"/>
                                        </p:tgtEl>
                                        <p:attrNameLst>
                                          <p:attrName>style.visibility</p:attrName>
                                        </p:attrNameLst>
                                      </p:cBhvr>
                                      <p:to>
                                        <p:strVal val="visible"/>
                                      </p:to>
                                    </p:set>
                                    <p:animEffect transition="in" filter="fade">
                                      <p:cBhvr>
                                        <p:cTn id="401" dur="250"/>
                                        <p:tgtEl>
                                          <p:spTgt spid="316"/>
                                        </p:tgtEl>
                                      </p:cBhvr>
                                    </p:animEffect>
                                  </p:childTnLst>
                                </p:cTn>
                              </p:par>
                            </p:childTnLst>
                          </p:cTn>
                        </p:par>
                      </p:childTnLst>
                    </p:cTn>
                  </p:par>
                </p:childTnLst>
              </p:cTn>
              <p:nextCondLst>
                <p:cond evt="onClick" delay="0">
                  <p:tgtEl>
                    <p:spTgt spid="304"/>
                  </p:tgtEl>
                </p:cond>
              </p:nextCondLst>
            </p:seq>
            <p:seq concurrent="1" nextAc="seek">
              <p:cTn id="402" restart="whenNotActive" fill="hold" evtFilter="cancelBubble" nodeType="interactiveSeq">
                <p:stCondLst>
                  <p:cond evt="onClick" delay="0">
                    <p:tgtEl>
                      <p:spTgt spid="327"/>
                    </p:tgtEl>
                  </p:cond>
                </p:stCondLst>
                <p:endSync evt="end" delay="0">
                  <p:rtn val="all"/>
                </p:endSync>
                <p:childTnLst>
                  <p:par>
                    <p:cTn id="403" fill="hold">
                      <p:stCondLst>
                        <p:cond delay="0"/>
                      </p:stCondLst>
                      <p:childTnLst>
                        <p:par>
                          <p:cTn id="404" fill="hold">
                            <p:stCondLst>
                              <p:cond delay="0"/>
                            </p:stCondLst>
                            <p:childTnLst>
                              <p:par>
                                <p:cTn id="405" presetID="10" presetClass="entr" presetSubtype="0" fill="hold" grpId="0" nodeType="clickEffect">
                                  <p:stCondLst>
                                    <p:cond delay="0"/>
                                  </p:stCondLst>
                                  <p:childTnLst>
                                    <p:set>
                                      <p:cBhvr>
                                        <p:cTn id="406" dur="1" fill="hold">
                                          <p:stCondLst>
                                            <p:cond delay="0"/>
                                          </p:stCondLst>
                                        </p:cTn>
                                        <p:tgtEl>
                                          <p:spTgt spid="350"/>
                                        </p:tgtEl>
                                        <p:attrNameLst>
                                          <p:attrName>style.visibility</p:attrName>
                                        </p:attrNameLst>
                                      </p:cBhvr>
                                      <p:to>
                                        <p:strVal val="visible"/>
                                      </p:to>
                                    </p:set>
                                    <p:animEffect transition="in" filter="fade">
                                      <p:cBhvr>
                                        <p:cTn id="407" dur="250"/>
                                        <p:tgtEl>
                                          <p:spTgt spid="350"/>
                                        </p:tgtEl>
                                      </p:cBhvr>
                                    </p:animEffect>
                                  </p:childTnLst>
                                </p:cTn>
                              </p:par>
                              <p:par>
                                <p:cTn id="408" presetID="10" presetClass="exit" presetSubtype="0" fill="hold" grpId="0" nodeType="withEffect">
                                  <p:stCondLst>
                                    <p:cond delay="0"/>
                                  </p:stCondLst>
                                  <p:childTnLst>
                                    <p:animEffect transition="out" filter="fade">
                                      <p:cBhvr>
                                        <p:cTn id="409" dur="250"/>
                                        <p:tgtEl>
                                          <p:spTgt spid="327"/>
                                        </p:tgtEl>
                                      </p:cBhvr>
                                    </p:animEffect>
                                    <p:set>
                                      <p:cBhvr>
                                        <p:cTn id="410" dur="1" fill="hold">
                                          <p:stCondLst>
                                            <p:cond delay="24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411" restart="whenNotActive" fill="hold" evtFilter="cancelBubble" nodeType="interactiveSeq">
                <p:stCondLst>
                  <p:cond evt="onClick" delay="0">
                    <p:tgtEl>
                      <p:spTgt spid="350"/>
                    </p:tgtEl>
                  </p:cond>
                </p:stCondLst>
                <p:endSync evt="end" delay="0">
                  <p:rtn val="all"/>
                </p:endSync>
                <p:childTnLst>
                  <p:par>
                    <p:cTn id="412" fill="hold">
                      <p:stCondLst>
                        <p:cond delay="0"/>
                      </p:stCondLst>
                      <p:childTnLst>
                        <p:par>
                          <p:cTn id="413" fill="hold">
                            <p:stCondLst>
                              <p:cond delay="0"/>
                            </p:stCondLst>
                            <p:childTnLst>
                              <p:par>
                                <p:cTn id="414" presetID="1" presetClass="emph" presetSubtype="2" fill="hold" nodeType="clickEffect">
                                  <p:stCondLst>
                                    <p:cond delay="0"/>
                                  </p:stCondLst>
                                  <p:childTnLst>
                                    <p:animClr clrSpc="rgb" dir="cw">
                                      <p:cBhvr>
                                        <p:cTn id="415" dur="250" fill="hold"/>
                                        <p:tgtEl>
                                          <p:spTgt spid="350"/>
                                        </p:tgtEl>
                                        <p:attrNameLst>
                                          <p:attrName>fillcolor</p:attrName>
                                        </p:attrNameLst>
                                      </p:cBhvr>
                                      <p:to>
                                        <a:srgbClr val="000000"/>
                                      </p:to>
                                    </p:animClr>
                                    <p:set>
                                      <p:cBhvr>
                                        <p:cTn id="416" dur="250" fill="hold"/>
                                        <p:tgtEl>
                                          <p:spTgt spid="350"/>
                                        </p:tgtEl>
                                        <p:attrNameLst>
                                          <p:attrName>fill.type</p:attrName>
                                        </p:attrNameLst>
                                      </p:cBhvr>
                                      <p:to>
                                        <p:strVal val="solid"/>
                                      </p:to>
                                    </p:set>
                                    <p:set>
                                      <p:cBhvr>
                                        <p:cTn id="417" dur="250" fill="hold"/>
                                        <p:tgtEl>
                                          <p:spTgt spid="350"/>
                                        </p:tgtEl>
                                        <p:attrNameLst>
                                          <p:attrName>fill.on</p:attrName>
                                        </p:attrNameLst>
                                      </p:cBhvr>
                                      <p:to>
                                        <p:strVal val="true"/>
                                      </p:to>
                                    </p:set>
                                  </p:childTnLst>
                                  <p:subTnLst>
                                    <p:audio>
                                      <p:cMediaNode>
                                        <p:cTn display="0" masterRel="sameClick">
                                          <p:stCondLst>
                                            <p:cond evt="begin" delay="0">
                                              <p:tn val="414"/>
                                            </p:cond>
                                          </p:stCondLst>
                                          <p:endCondLst>
                                            <p:cond evt="onStopAudio" delay="0">
                                              <p:tgtEl>
                                                <p:sldTgt/>
                                              </p:tgtEl>
                                            </p:cond>
                                          </p:endCondLst>
                                        </p:cTn>
                                        <p:tgtEl>
                                          <p:sndTgt r:embed="rId4" name="cashreg.wav"/>
                                        </p:tgtEl>
                                      </p:cMediaNode>
                                    </p:audio>
                                  </p:subTnLst>
                                </p:cTn>
                              </p:par>
                              <p:par>
                                <p:cTn id="418" presetID="10" presetClass="entr" presetSubtype="0" fill="hold" nodeType="withEffect">
                                  <p:stCondLst>
                                    <p:cond delay="0"/>
                                  </p:stCondLst>
                                  <p:childTnLst>
                                    <p:set>
                                      <p:cBhvr>
                                        <p:cTn id="419" dur="1" fill="hold">
                                          <p:stCondLst>
                                            <p:cond delay="0"/>
                                          </p:stCondLst>
                                        </p:cTn>
                                        <p:tgtEl>
                                          <p:spTgt spid="351"/>
                                        </p:tgtEl>
                                        <p:attrNameLst>
                                          <p:attrName>style.visibility</p:attrName>
                                        </p:attrNameLst>
                                      </p:cBhvr>
                                      <p:to>
                                        <p:strVal val="visible"/>
                                      </p:to>
                                    </p:set>
                                    <p:animEffect transition="in" filter="fade">
                                      <p:cBhvr>
                                        <p:cTn id="420" dur="250"/>
                                        <p:tgtEl>
                                          <p:spTgt spid="351"/>
                                        </p:tgtEl>
                                      </p:cBhvr>
                                    </p:animEffect>
                                  </p:childTnLst>
                                </p:cTn>
                              </p:par>
                              <p:par>
                                <p:cTn id="421" presetID="10" presetClass="entr" presetSubtype="0" fill="hold" grpId="0" nodeType="withEffect">
                                  <p:stCondLst>
                                    <p:cond delay="0"/>
                                  </p:stCondLst>
                                  <p:childTnLst>
                                    <p:set>
                                      <p:cBhvr>
                                        <p:cTn id="422" dur="1" fill="hold">
                                          <p:stCondLst>
                                            <p:cond delay="0"/>
                                          </p:stCondLst>
                                        </p:cTn>
                                        <p:tgtEl>
                                          <p:spTgt spid="351"/>
                                        </p:tgtEl>
                                        <p:attrNameLst>
                                          <p:attrName>style.visibility</p:attrName>
                                        </p:attrNameLst>
                                      </p:cBhvr>
                                      <p:to>
                                        <p:strVal val="visible"/>
                                      </p:to>
                                    </p:set>
                                    <p:animEffect transition="in" filter="fade">
                                      <p:cBhvr>
                                        <p:cTn id="423" dur="250"/>
                                        <p:tgtEl>
                                          <p:spTgt spid="351"/>
                                        </p:tgtEl>
                                      </p:cBhvr>
                                    </p:animEffect>
                                  </p:childTnLst>
                                </p:cTn>
                              </p:par>
                              <p:par>
                                <p:cTn id="424" presetID="10" presetClass="entr" presetSubtype="0" fill="hold" nodeType="withEffect">
                                  <p:stCondLst>
                                    <p:cond delay="0"/>
                                  </p:stCondLst>
                                  <p:childTnLst>
                                    <p:set>
                                      <p:cBhvr>
                                        <p:cTn id="425" dur="1" fill="hold">
                                          <p:stCondLst>
                                            <p:cond delay="0"/>
                                          </p:stCondLst>
                                        </p:cTn>
                                        <p:tgtEl>
                                          <p:spTgt spid="352"/>
                                        </p:tgtEl>
                                        <p:attrNameLst>
                                          <p:attrName>style.visibility</p:attrName>
                                        </p:attrNameLst>
                                      </p:cBhvr>
                                      <p:to>
                                        <p:strVal val="visible"/>
                                      </p:to>
                                    </p:set>
                                    <p:animEffect transition="in" filter="fade">
                                      <p:cBhvr>
                                        <p:cTn id="426" dur="250"/>
                                        <p:tgtEl>
                                          <p:spTgt spid="352"/>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352"/>
                                        </p:tgtEl>
                                        <p:attrNameLst>
                                          <p:attrName>style.visibility</p:attrName>
                                        </p:attrNameLst>
                                      </p:cBhvr>
                                      <p:to>
                                        <p:strVal val="visible"/>
                                      </p:to>
                                    </p:set>
                                    <p:animEffect transition="in" filter="fade">
                                      <p:cBhvr>
                                        <p:cTn id="429" dur="250"/>
                                        <p:tgtEl>
                                          <p:spTgt spid="352"/>
                                        </p:tgtEl>
                                      </p:cBhvr>
                                    </p:animEffect>
                                  </p:childTnLst>
                                </p:cTn>
                              </p:par>
                              <p:par>
                                <p:cTn id="430" presetID="10" presetClass="entr" presetSubtype="0" fill="hold" nodeType="withEffect">
                                  <p:stCondLst>
                                    <p:cond delay="0"/>
                                  </p:stCondLst>
                                  <p:childTnLst>
                                    <p:set>
                                      <p:cBhvr>
                                        <p:cTn id="431" dur="1" fill="hold">
                                          <p:stCondLst>
                                            <p:cond delay="0"/>
                                          </p:stCondLst>
                                        </p:cTn>
                                        <p:tgtEl>
                                          <p:spTgt spid="353"/>
                                        </p:tgtEl>
                                        <p:attrNameLst>
                                          <p:attrName>style.visibility</p:attrName>
                                        </p:attrNameLst>
                                      </p:cBhvr>
                                      <p:to>
                                        <p:strVal val="visible"/>
                                      </p:to>
                                    </p:set>
                                    <p:animEffect transition="in" filter="fade">
                                      <p:cBhvr>
                                        <p:cTn id="432" dur="250"/>
                                        <p:tgtEl>
                                          <p:spTgt spid="353"/>
                                        </p:tgtEl>
                                      </p:cBhvr>
                                    </p:animEffect>
                                  </p:childTnLst>
                                </p:cTn>
                              </p:par>
                              <p:par>
                                <p:cTn id="433" presetID="10" presetClass="entr" presetSubtype="0" fill="hold" grpId="0" nodeType="withEffect">
                                  <p:stCondLst>
                                    <p:cond delay="0"/>
                                  </p:stCondLst>
                                  <p:childTnLst>
                                    <p:set>
                                      <p:cBhvr>
                                        <p:cTn id="434" dur="1" fill="hold">
                                          <p:stCondLst>
                                            <p:cond delay="0"/>
                                          </p:stCondLst>
                                        </p:cTn>
                                        <p:tgtEl>
                                          <p:spTgt spid="353"/>
                                        </p:tgtEl>
                                        <p:attrNameLst>
                                          <p:attrName>style.visibility</p:attrName>
                                        </p:attrNameLst>
                                      </p:cBhvr>
                                      <p:to>
                                        <p:strVal val="visible"/>
                                      </p:to>
                                    </p:set>
                                    <p:animEffect transition="in" filter="fade">
                                      <p:cBhvr>
                                        <p:cTn id="435" dur="250"/>
                                        <p:tgtEl>
                                          <p:spTgt spid="353"/>
                                        </p:tgtEl>
                                      </p:cBhvr>
                                    </p:animEffect>
                                  </p:childTnLst>
                                </p:cTn>
                              </p:par>
                              <p:par>
                                <p:cTn id="436" presetID="10" presetClass="entr" presetSubtype="0" fill="hold" nodeType="withEffect">
                                  <p:stCondLst>
                                    <p:cond delay="0"/>
                                  </p:stCondLst>
                                  <p:childTnLst>
                                    <p:set>
                                      <p:cBhvr>
                                        <p:cTn id="437" dur="1" fill="hold">
                                          <p:stCondLst>
                                            <p:cond delay="0"/>
                                          </p:stCondLst>
                                        </p:cTn>
                                        <p:tgtEl>
                                          <p:spTgt spid="354"/>
                                        </p:tgtEl>
                                        <p:attrNameLst>
                                          <p:attrName>style.visibility</p:attrName>
                                        </p:attrNameLst>
                                      </p:cBhvr>
                                      <p:to>
                                        <p:strVal val="visible"/>
                                      </p:to>
                                    </p:set>
                                    <p:animEffect transition="in" filter="fade">
                                      <p:cBhvr>
                                        <p:cTn id="438" dur="250"/>
                                        <p:tgtEl>
                                          <p:spTgt spid="354"/>
                                        </p:tgtEl>
                                      </p:cBhvr>
                                    </p:animEffect>
                                  </p:childTnLst>
                                </p:cTn>
                              </p:par>
                              <p:par>
                                <p:cTn id="439" presetID="10" presetClass="entr" presetSubtype="0" fill="hold" grpId="0" nodeType="withEffect">
                                  <p:stCondLst>
                                    <p:cond delay="0"/>
                                  </p:stCondLst>
                                  <p:childTnLst>
                                    <p:set>
                                      <p:cBhvr>
                                        <p:cTn id="440" dur="1" fill="hold">
                                          <p:stCondLst>
                                            <p:cond delay="0"/>
                                          </p:stCondLst>
                                        </p:cTn>
                                        <p:tgtEl>
                                          <p:spTgt spid="354"/>
                                        </p:tgtEl>
                                        <p:attrNameLst>
                                          <p:attrName>style.visibility</p:attrName>
                                        </p:attrNameLst>
                                      </p:cBhvr>
                                      <p:to>
                                        <p:strVal val="visible"/>
                                      </p:to>
                                    </p:set>
                                    <p:animEffect transition="in" filter="fade">
                                      <p:cBhvr>
                                        <p:cTn id="441" dur="250"/>
                                        <p:tgtEl>
                                          <p:spTgt spid="354"/>
                                        </p:tgtEl>
                                      </p:cBhvr>
                                    </p:animEffect>
                                  </p:childTnLst>
                                </p:cTn>
                              </p:par>
                              <p:par>
                                <p:cTn id="442" presetID="10" presetClass="entr" presetSubtype="0" fill="hold" nodeType="withEffect">
                                  <p:stCondLst>
                                    <p:cond delay="0"/>
                                  </p:stCondLst>
                                  <p:childTnLst>
                                    <p:set>
                                      <p:cBhvr>
                                        <p:cTn id="443" dur="1" fill="hold">
                                          <p:stCondLst>
                                            <p:cond delay="0"/>
                                          </p:stCondLst>
                                        </p:cTn>
                                        <p:tgtEl>
                                          <p:spTgt spid="355"/>
                                        </p:tgtEl>
                                        <p:attrNameLst>
                                          <p:attrName>style.visibility</p:attrName>
                                        </p:attrNameLst>
                                      </p:cBhvr>
                                      <p:to>
                                        <p:strVal val="visible"/>
                                      </p:to>
                                    </p:set>
                                    <p:animEffect transition="in" filter="fade">
                                      <p:cBhvr>
                                        <p:cTn id="444" dur="250"/>
                                        <p:tgtEl>
                                          <p:spTgt spid="355"/>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355"/>
                                        </p:tgtEl>
                                        <p:attrNameLst>
                                          <p:attrName>style.visibility</p:attrName>
                                        </p:attrNameLst>
                                      </p:cBhvr>
                                      <p:to>
                                        <p:strVal val="visible"/>
                                      </p:to>
                                    </p:set>
                                    <p:animEffect transition="in" filter="fade">
                                      <p:cBhvr>
                                        <p:cTn id="447" dur="250"/>
                                        <p:tgtEl>
                                          <p:spTgt spid="355"/>
                                        </p:tgtEl>
                                      </p:cBhvr>
                                    </p:animEffect>
                                  </p:childTnLst>
                                </p:cTn>
                              </p:par>
                              <p:par>
                                <p:cTn id="448" presetID="10" presetClass="entr" presetSubtype="0" fill="hold" nodeType="withEffect">
                                  <p:stCondLst>
                                    <p:cond delay="0"/>
                                  </p:stCondLst>
                                  <p:childTnLst>
                                    <p:set>
                                      <p:cBhvr>
                                        <p:cTn id="449" dur="1" fill="hold">
                                          <p:stCondLst>
                                            <p:cond delay="0"/>
                                          </p:stCondLst>
                                        </p:cTn>
                                        <p:tgtEl>
                                          <p:spTgt spid="356"/>
                                        </p:tgtEl>
                                        <p:attrNameLst>
                                          <p:attrName>style.visibility</p:attrName>
                                        </p:attrNameLst>
                                      </p:cBhvr>
                                      <p:to>
                                        <p:strVal val="visible"/>
                                      </p:to>
                                    </p:set>
                                    <p:animEffect transition="in" filter="fade">
                                      <p:cBhvr>
                                        <p:cTn id="450" dur="250"/>
                                        <p:tgtEl>
                                          <p:spTgt spid="356"/>
                                        </p:tgtEl>
                                      </p:cBhvr>
                                    </p:animEffect>
                                  </p:childTnLst>
                                </p:cTn>
                              </p:par>
                              <p:par>
                                <p:cTn id="451" presetID="10" presetClass="entr" presetSubtype="0" fill="hold" grpId="0" nodeType="withEffect">
                                  <p:stCondLst>
                                    <p:cond delay="0"/>
                                  </p:stCondLst>
                                  <p:childTnLst>
                                    <p:set>
                                      <p:cBhvr>
                                        <p:cTn id="452" dur="1" fill="hold">
                                          <p:stCondLst>
                                            <p:cond delay="0"/>
                                          </p:stCondLst>
                                        </p:cTn>
                                        <p:tgtEl>
                                          <p:spTgt spid="356"/>
                                        </p:tgtEl>
                                        <p:attrNameLst>
                                          <p:attrName>style.visibility</p:attrName>
                                        </p:attrNameLst>
                                      </p:cBhvr>
                                      <p:to>
                                        <p:strVal val="visible"/>
                                      </p:to>
                                    </p:set>
                                    <p:animEffect transition="in" filter="fade">
                                      <p:cBhvr>
                                        <p:cTn id="453" dur="250"/>
                                        <p:tgtEl>
                                          <p:spTgt spid="356"/>
                                        </p:tgtEl>
                                      </p:cBhvr>
                                    </p:animEffect>
                                  </p:childTnLst>
                                </p:cTn>
                              </p:par>
                              <p:par>
                                <p:cTn id="454" presetID="10" presetClass="entr" presetSubtype="0" fill="hold" nodeType="withEffect">
                                  <p:stCondLst>
                                    <p:cond delay="0"/>
                                  </p:stCondLst>
                                  <p:childTnLst>
                                    <p:set>
                                      <p:cBhvr>
                                        <p:cTn id="455" dur="1" fill="hold">
                                          <p:stCondLst>
                                            <p:cond delay="0"/>
                                          </p:stCondLst>
                                        </p:cTn>
                                        <p:tgtEl>
                                          <p:spTgt spid="357"/>
                                        </p:tgtEl>
                                        <p:attrNameLst>
                                          <p:attrName>style.visibility</p:attrName>
                                        </p:attrNameLst>
                                      </p:cBhvr>
                                      <p:to>
                                        <p:strVal val="visible"/>
                                      </p:to>
                                    </p:set>
                                    <p:animEffect transition="in" filter="fade">
                                      <p:cBhvr>
                                        <p:cTn id="456" dur="250"/>
                                        <p:tgtEl>
                                          <p:spTgt spid="357"/>
                                        </p:tgtEl>
                                      </p:cBhvr>
                                    </p:animEffect>
                                  </p:childTnLst>
                                </p:cTn>
                              </p:par>
                              <p:par>
                                <p:cTn id="457" presetID="10" presetClass="entr" presetSubtype="0" fill="hold" grpId="0" nodeType="withEffect">
                                  <p:stCondLst>
                                    <p:cond delay="0"/>
                                  </p:stCondLst>
                                  <p:childTnLst>
                                    <p:set>
                                      <p:cBhvr>
                                        <p:cTn id="458" dur="1" fill="hold">
                                          <p:stCondLst>
                                            <p:cond delay="0"/>
                                          </p:stCondLst>
                                        </p:cTn>
                                        <p:tgtEl>
                                          <p:spTgt spid="357"/>
                                        </p:tgtEl>
                                        <p:attrNameLst>
                                          <p:attrName>style.visibility</p:attrName>
                                        </p:attrNameLst>
                                      </p:cBhvr>
                                      <p:to>
                                        <p:strVal val="visible"/>
                                      </p:to>
                                    </p:set>
                                    <p:animEffect transition="in" filter="fade">
                                      <p:cBhvr>
                                        <p:cTn id="459" dur="250"/>
                                        <p:tgtEl>
                                          <p:spTgt spid="357"/>
                                        </p:tgtEl>
                                      </p:cBhvr>
                                    </p:animEffect>
                                  </p:childTnLst>
                                </p:cTn>
                              </p:par>
                              <p:par>
                                <p:cTn id="460" presetID="10" presetClass="entr" presetSubtype="0" fill="hold" nodeType="withEffect">
                                  <p:stCondLst>
                                    <p:cond delay="0"/>
                                  </p:stCondLst>
                                  <p:childTnLst>
                                    <p:set>
                                      <p:cBhvr>
                                        <p:cTn id="461" dur="1" fill="hold">
                                          <p:stCondLst>
                                            <p:cond delay="0"/>
                                          </p:stCondLst>
                                        </p:cTn>
                                        <p:tgtEl>
                                          <p:spTgt spid="358"/>
                                        </p:tgtEl>
                                        <p:attrNameLst>
                                          <p:attrName>style.visibility</p:attrName>
                                        </p:attrNameLst>
                                      </p:cBhvr>
                                      <p:to>
                                        <p:strVal val="visible"/>
                                      </p:to>
                                    </p:set>
                                    <p:animEffect transition="in" filter="fade">
                                      <p:cBhvr>
                                        <p:cTn id="462" dur="250"/>
                                        <p:tgtEl>
                                          <p:spTgt spid="358"/>
                                        </p:tgtEl>
                                      </p:cBhvr>
                                    </p:animEffect>
                                  </p:childTnLst>
                                </p:cTn>
                              </p:par>
                              <p:par>
                                <p:cTn id="463" presetID="10" presetClass="entr" presetSubtype="0" fill="hold" grpId="0" nodeType="withEffect">
                                  <p:stCondLst>
                                    <p:cond delay="0"/>
                                  </p:stCondLst>
                                  <p:childTnLst>
                                    <p:set>
                                      <p:cBhvr>
                                        <p:cTn id="464" dur="1" fill="hold">
                                          <p:stCondLst>
                                            <p:cond delay="0"/>
                                          </p:stCondLst>
                                        </p:cTn>
                                        <p:tgtEl>
                                          <p:spTgt spid="358"/>
                                        </p:tgtEl>
                                        <p:attrNameLst>
                                          <p:attrName>style.visibility</p:attrName>
                                        </p:attrNameLst>
                                      </p:cBhvr>
                                      <p:to>
                                        <p:strVal val="visible"/>
                                      </p:to>
                                    </p:set>
                                    <p:animEffect transition="in" filter="fade">
                                      <p:cBhvr>
                                        <p:cTn id="465" dur="250"/>
                                        <p:tgtEl>
                                          <p:spTgt spid="358"/>
                                        </p:tgtEl>
                                      </p:cBhvr>
                                    </p:animEffect>
                                  </p:childTnLst>
                                </p:cTn>
                              </p:par>
                              <p:par>
                                <p:cTn id="466" presetID="10" presetClass="entr" presetSubtype="0" fill="hold" nodeType="withEffect">
                                  <p:stCondLst>
                                    <p:cond delay="0"/>
                                  </p:stCondLst>
                                  <p:childTnLst>
                                    <p:set>
                                      <p:cBhvr>
                                        <p:cTn id="467" dur="1" fill="hold">
                                          <p:stCondLst>
                                            <p:cond delay="0"/>
                                          </p:stCondLst>
                                        </p:cTn>
                                        <p:tgtEl>
                                          <p:spTgt spid="359"/>
                                        </p:tgtEl>
                                        <p:attrNameLst>
                                          <p:attrName>style.visibility</p:attrName>
                                        </p:attrNameLst>
                                      </p:cBhvr>
                                      <p:to>
                                        <p:strVal val="visible"/>
                                      </p:to>
                                    </p:set>
                                    <p:animEffect transition="in" filter="fade">
                                      <p:cBhvr>
                                        <p:cTn id="468" dur="250"/>
                                        <p:tgtEl>
                                          <p:spTgt spid="359"/>
                                        </p:tgtEl>
                                      </p:cBhvr>
                                    </p:animEffect>
                                  </p:childTnLst>
                                </p:cTn>
                              </p:par>
                              <p:par>
                                <p:cTn id="469" presetID="10" presetClass="entr" presetSubtype="0" fill="hold" grpId="0" nodeType="withEffect">
                                  <p:stCondLst>
                                    <p:cond delay="0"/>
                                  </p:stCondLst>
                                  <p:childTnLst>
                                    <p:set>
                                      <p:cBhvr>
                                        <p:cTn id="470" dur="1" fill="hold">
                                          <p:stCondLst>
                                            <p:cond delay="0"/>
                                          </p:stCondLst>
                                        </p:cTn>
                                        <p:tgtEl>
                                          <p:spTgt spid="359"/>
                                        </p:tgtEl>
                                        <p:attrNameLst>
                                          <p:attrName>style.visibility</p:attrName>
                                        </p:attrNameLst>
                                      </p:cBhvr>
                                      <p:to>
                                        <p:strVal val="visible"/>
                                      </p:to>
                                    </p:set>
                                    <p:animEffect transition="in" filter="fade">
                                      <p:cBhvr>
                                        <p:cTn id="471" dur="250"/>
                                        <p:tgtEl>
                                          <p:spTgt spid="359"/>
                                        </p:tgtEl>
                                      </p:cBhvr>
                                    </p:animEffect>
                                  </p:childTnLst>
                                </p:cTn>
                              </p:par>
                              <p:par>
                                <p:cTn id="472" presetID="10" presetClass="entr" presetSubtype="0" fill="hold" nodeType="withEffect">
                                  <p:stCondLst>
                                    <p:cond delay="0"/>
                                  </p:stCondLst>
                                  <p:childTnLst>
                                    <p:set>
                                      <p:cBhvr>
                                        <p:cTn id="473" dur="1" fill="hold">
                                          <p:stCondLst>
                                            <p:cond delay="0"/>
                                          </p:stCondLst>
                                        </p:cTn>
                                        <p:tgtEl>
                                          <p:spTgt spid="360"/>
                                        </p:tgtEl>
                                        <p:attrNameLst>
                                          <p:attrName>style.visibility</p:attrName>
                                        </p:attrNameLst>
                                      </p:cBhvr>
                                      <p:to>
                                        <p:strVal val="visible"/>
                                      </p:to>
                                    </p:set>
                                    <p:animEffect transition="in" filter="fade">
                                      <p:cBhvr>
                                        <p:cTn id="474" dur="250"/>
                                        <p:tgtEl>
                                          <p:spTgt spid="360"/>
                                        </p:tgtEl>
                                      </p:cBhvr>
                                    </p:animEffect>
                                  </p:childTnLst>
                                </p:cTn>
                              </p:par>
                              <p:par>
                                <p:cTn id="475" presetID="10" presetClass="entr" presetSubtype="0" fill="hold" grpId="0" nodeType="withEffect">
                                  <p:stCondLst>
                                    <p:cond delay="0"/>
                                  </p:stCondLst>
                                  <p:childTnLst>
                                    <p:set>
                                      <p:cBhvr>
                                        <p:cTn id="476" dur="1" fill="hold">
                                          <p:stCondLst>
                                            <p:cond delay="0"/>
                                          </p:stCondLst>
                                        </p:cTn>
                                        <p:tgtEl>
                                          <p:spTgt spid="360"/>
                                        </p:tgtEl>
                                        <p:attrNameLst>
                                          <p:attrName>style.visibility</p:attrName>
                                        </p:attrNameLst>
                                      </p:cBhvr>
                                      <p:to>
                                        <p:strVal val="visible"/>
                                      </p:to>
                                    </p:set>
                                    <p:animEffect transition="in" filter="fade">
                                      <p:cBhvr>
                                        <p:cTn id="477" dur="250"/>
                                        <p:tgtEl>
                                          <p:spTgt spid="360"/>
                                        </p:tgtEl>
                                      </p:cBhvr>
                                    </p:animEffect>
                                  </p:childTnLst>
                                </p:cTn>
                              </p:par>
                              <p:par>
                                <p:cTn id="478" presetID="10" presetClass="entr" presetSubtype="0" fill="hold" nodeType="withEffect">
                                  <p:stCondLst>
                                    <p:cond delay="0"/>
                                  </p:stCondLst>
                                  <p:childTnLst>
                                    <p:set>
                                      <p:cBhvr>
                                        <p:cTn id="479" dur="1" fill="hold">
                                          <p:stCondLst>
                                            <p:cond delay="0"/>
                                          </p:stCondLst>
                                        </p:cTn>
                                        <p:tgtEl>
                                          <p:spTgt spid="361"/>
                                        </p:tgtEl>
                                        <p:attrNameLst>
                                          <p:attrName>style.visibility</p:attrName>
                                        </p:attrNameLst>
                                      </p:cBhvr>
                                      <p:to>
                                        <p:strVal val="visible"/>
                                      </p:to>
                                    </p:set>
                                    <p:animEffect transition="in" filter="fade">
                                      <p:cBhvr>
                                        <p:cTn id="480" dur="250"/>
                                        <p:tgtEl>
                                          <p:spTgt spid="361"/>
                                        </p:tgtEl>
                                      </p:cBhvr>
                                    </p:animEffect>
                                  </p:childTnLst>
                                </p:cTn>
                              </p:par>
                              <p:par>
                                <p:cTn id="481" presetID="10" presetClass="entr" presetSubtype="0" fill="hold" grpId="0" nodeType="withEffect">
                                  <p:stCondLst>
                                    <p:cond delay="0"/>
                                  </p:stCondLst>
                                  <p:childTnLst>
                                    <p:set>
                                      <p:cBhvr>
                                        <p:cTn id="482" dur="1" fill="hold">
                                          <p:stCondLst>
                                            <p:cond delay="0"/>
                                          </p:stCondLst>
                                        </p:cTn>
                                        <p:tgtEl>
                                          <p:spTgt spid="361"/>
                                        </p:tgtEl>
                                        <p:attrNameLst>
                                          <p:attrName>style.visibility</p:attrName>
                                        </p:attrNameLst>
                                      </p:cBhvr>
                                      <p:to>
                                        <p:strVal val="visible"/>
                                      </p:to>
                                    </p:set>
                                    <p:animEffect transition="in" filter="fade">
                                      <p:cBhvr>
                                        <p:cTn id="483" dur="250"/>
                                        <p:tgtEl>
                                          <p:spTgt spid="361"/>
                                        </p:tgtEl>
                                      </p:cBhvr>
                                    </p:animEffect>
                                  </p:childTnLst>
                                </p:cTn>
                              </p:par>
                            </p:childTnLst>
                          </p:cTn>
                        </p:par>
                      </p:childTnLst>
                    </p:cTn>
                  </p:par>
                </p:childTnLst>
              </p:cTn>
              <p:nextCondLst>
                <p:cond evt="onClick" delay="0">
                  <p:tgtEl>
                    <p:spTgt spid="350"/>
                  </p:tgtEl>
                </p:cond>
              </p:nextCondLst>
            </p:seq>
            <p:seq concurrent="1" nextAc="seek">
              <p:cTn id="484" restart="whenNotActive" fill="hold" evtFilter="cancelBubble" nodeType="interactiveSeq">
                <p:stCondLst>
                  <p:cond evt="onClick" delay="0">
                    <p:tgtEl>
                      <p:spTgt spid="37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0"/>
                                  </p:stCondLst>
                                  <p:childTnLst>
                                    <p:set>
                                      <p:cBhvr>
                                        <p:cTn id="488" dur="1" fill="hold">
                                          <p:stCondLst>
                                            <p:cond delay="0"/>
                                          </p:stCondLst>
                                        </p:cTn>
                                        <p:tgtEl>
                                          <p:spTgt spid="396"/>
                                        </p:tgtEl>
                                        <p:attrNameLst>
                                          <p:attrName>style.visibility</p:attrName>
                                        </p:attrNameLst>
                                      </p:cBhvr>
                                      <p:to>
                                        <p:strVal val="visible"/>
                                      </p:to>
                                    </p:set>
                                    <p:animEffect transition="in" filter="fade">
                                      <p:cBhvr>
                                        <p:cTn id="489" dur="250"/>
                                        <p:tgtEl>
                                          <p:spTgt spid="396"/>
                                        </p:tgtEl>
                                      </p:cBhvr>
                                    </p:animEffect>
                                  </p:childTnLst>
                                </p:cTn>
                              </p:par>
                              <p:par>
                                <p:cTn id="490" presetID="10" presetClass="exit" presetSubtype="0" fill="hold" grpId="0" nodeType="withEffect">
                                  <p:stCondLst>
                                    <p:cond delay="0"/>
                                  </p:stCondLst>
                                  <p:childTnLst>
                                    <p:animEffect transition="out" filter="fade">
                                      <p:cBhvr>
                                        <p:cTn id="491" dur="250"/>
                                        <p:tgtEl>
                                          <p:spTgt spid="373"/>
                                        </p:tgtEl>
                                      </p:cBhvr>
                                    </p:animEffect>
                                    <p:set>
                                      <p:cBhvr>
                                        <p:cTn id="492" dur="1" fill="hold">
                                          <p:stCondLst>
                                            <p:cond delay="24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493" restart="whenNotActive" fill="hold" evtFilter="cancelBubble" nodeType="interactiveSeq">
                <p:stCondLst>
                  <p:cond evt="onClick" delay="0">
                    <p:tgtEl>
                      <p:spTgt spid="396"/>
                    </p:tgtEl>
                  </p:cond>
                </p:stCondLst>
                <p:endSync evt="end" delay="0">
                  <p:rtn val="all"/>
                </p:endSync>
                <p:childTnLst>
                  <p:par>
                    <p:cTn id="494" fill="hold">
                      <p:stCondLst>
                        <p:cond delay="0"/>
                      </p:stCondLst>
                      <p:childTnLst>
                        <p:par>
                          <p:cTn id="495" fill="hold">
                            <p:stCondLst>
                              <p:cond delay="0"/>
                            </p:stCondLst>
                            <p:childTnLst>
                              <p:par>
                                <p:cTn id="496" presetID="1" presetClass="emph" presetSubtype="2" fill="hold" nodeType="clickEffect">
                                  <p:stCondLst>
                                    <p:cond delay="0"/>
                                  </p:stCondLst>
                                  <p:childTnLst>
                                    <p:animClr clrSpc="rgb" dir="cw">
                                      <p:cBhvr>
                                        <p:cTn id="497" dur="250" fill="hold"/>
                                        <p:tgtEl>
                                          <p:spTgt spid="396"/>
                                        </p:tgtEl>
                                        <p:attrNameLst>
                                          <p:attrName>fillcolor</p:attrName>
                                        </p:attrNameLst>
                                      </p:cBhvr>
                                      <p:to>
                                        <a:srgbClr val="000000"/>
                                      </p:to>
                                    </p:animClr>
                                    <p:set>
                                      <p:cBhvr>
                                        <p:cTn id="498" dur="250" fill="hold"/>
                                        <p:tgtEl>
                                          <p:spTgt spid="396"/>
                                        </p:tgtEl>
                                        <p:attrNameLst>
                                          <p:attrName>fill.type</p:attrName>
                                        </p:attrNameLst>
                                      </p:cBhvr>
                                      <p:to>
                                        <p:strVal val="solid"/>
                                      </p:to>
                                    </p:set>
                                    <p:set>
                                      <p:cBhvr>
                                        <p:cTn id="499" dur="250" fill="hold"/>
                                        <p:tgtEl>
                                          <p:spTgt spid="396"/>
                                        </p:tgtEl>
                                        <p:attrNameLst>
                                          <p:attrName>fill.on</p:attrName>
                                        </p:attrNameLst>
                                      </p:cBhvr>
                                      <p:to>
                                        <p:strVal val="true"/>
                                      </p:to>
                                    </p:set>
                                  </p:childTnLst>
                                  <p:subTnLst>
                                    <p:audio>
                                      <p:cMediaNode>
                                        <p:cTn display="0" masterRel="sameClick">
                                          <p:stCondLst>
                                            <p:cond evt="begin" delay="0">
                                              <p:tn val="496"/>
                                            </p:cond>
                                          </p:stCondLst>
                                          <p:endCondLst>
                                            <p:cond evt="onStopAudio" delay="0">
                                              <p:tgtEl>
                                                <p:sldTgt/>
                                              </p:tgtEl>
                                            </p:cond>
                                          </p:endCondLst>
                                        </p:cTn>
                                        <p:tgtEl>
                                          <p:sndTgt r:embed="rId4" name="cashreg.wav"/>
                                        </p:tgtEl>
                                      </p:cMediaNode>
                                    </p:audio>
                                  </p:subTnLst>
                                </p:cTn>
                              </p:par>
                              <p:par>
                                <p:cTn id="500" presetID="10" presetClass="entr" presetSubtype="0" fill="hold" nodeType="withEffect">
                                  <p:stCondLst>
                                    <p:cond delay="0"/>
                                  </p:stCondLst>
                                  <p:childTnLst>
                                    <p:set>
                                      <p:cBhvr>
                                        <p:cTn id="501" dur="1" fill="hold">
                                          <p:stCondLst>
                                            <p:cond delay="0"/>
                                          </p:stCondLst>
                                        </p:cTn>
                                        <p:tgtEl>
                                          <p:spTgt spid="398"/>
                                        </p:tgtEl>
                                        <p:attrNameLst>
                                          <p:attrName>style.visibility</p:attrName>
                                        </p:attrNameLst>
                                      </p:cBhvr>
                                      <p:to>
                                        <p:strVal val="visible"/>
                                      </p:to>
                                    </p:set>
                                    <p:animEffect transition="in" filter="fade">
                                      <p:cBhvr>
                                        <p:cTn id="502" dur="250"/>
                                        <p:tgtEl>
                                          <p:spTgt spid="398"/>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398"/>
                                        </p:tgtEl>
                                        <p:attrNameLst>
                                          <p:attrName>style.visibility</p:attrName>
                                        </p:attrNameLst>
                                      </p:cBhvr>
                                      <p:to>
                                        <p:strVal val="visible"/>
                                      </p:to>
                                    </p:set>
                                    <p:animEffect transition="in" filter="fade">
                                      <p:cBhvr>
                                        <p:cTn id="505" dur="250"/>
                                        <p:tgtEl>
                                          <p:spTgt spid="398"/>
                                        </p:tgtEl>
                                      </p:cBhvr>
                                    </p:animEffect>
                                  </p:childTnLst>
                                </p:cTn>
                              </p:par>
                              <p:par>
                                <p:cTn id="506" presetID="10" presetClass="entr" presetSubtype="0" fill="hold" nodeType="withEffect">
                                  <p:stCondLst>
                                    <p:cond delay="0"/>
                                  </p:stCondLst>
                                  <p:childTnLst>
                                    <p:set>
                                      <p:cBhvr>
                                        <p:cTn id="507" dur="1" fill="hold">
                                          <p:stCondLst>
                                            <p:cond delay="0"/>
                                          </p:stCondLst>
                                        </p:cTn>
                                        <p:tgtEl>
                                          <p:spTgt spid="399"/>
                                        </p:tgtEl>
                                        <p:attrNameLst>
                                          <p:attrName>style.visibility</p:attrName>
                                        </p:attrNameLst>
                                      </p:cBhvr>
                                      <p:to>
                                        <p:strVal val="visible"/>
                                      </p:to>
                                    </p:set>
                                    <p:animEffect transition="in" filter="fade">
                                      <p:cBhvr>
                                        <p:cTn id="508" dur="250"/>
                                        <p:tgtEl>
                                          <p:spTgt spid="399"/>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399"/>
                                        </p:tgtEl>
                                        <p:attrNameLst>
                                          <p:attrName>style.visibility</p:attrName>
                                        </p:attrNameLst>
                                      </p:cBhvr>
                                      <p:to>
                                        <p:strVal val="visible"/>
                                      </p:to>
                                    </p:set>
                                    <p:animEffect transition="in" filter="fade">
                                      <p:cBhvr>
                                        <p:cTn id="511" dur="250"/>
                                        <p:tgtEl>
                                          <p:spTgt spid="399"/>
                                        </p:tgtEl>
                                      </p:cBhvr>
                                    </p:animEffect>
                                  </p:childTnLst>
                                </p:cTn>
                              </p:par>
                              <p:par>
                                <p:cTn id="512" presetID="10" presetClass="entr" presetSubtype="0" fill="hold" nodeType="withEffect">
                                  <p:stCondLst>
                                    <p:cond delay="0"/>
                                  </p:stCondLst>
                                  <p:childTnLst>
                                    <p:set>
                                      <p:cBhvr>
                                        <p:cTn id="513" dur="1" fill="hold">
                                          <p:stCondLst>
                                            <p:cond delay="0"/>
                                          </p:stCondLst>
                                        </p:cTn>
                                        <p:tgtEl>
                                          <p:spTgt spid="400"/>
                                        </p:tgtEl>
                                        <p:attrNameLst>
                                          <p:attrName>style.visibility</p:attrName>
                                        </p:attrNameLst>
                                      </p:cBhvr>
                                      <p:to>
                                        <p:strVal val="visible"/>
                                      </p:to>
                                    </p:set>
                                    <p:animEffect transition="in" filter="fade">
                                      <p:cBhvr>
                                        <p:cTn id="514" dur="250"/>
                                        <p:tgtEl>
                                          <p:spTgt spid="400"/>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400"/>
                                        </p:tgtEl>
                                        <p:attrNameLst>
                                          <p:attrName>style.visibility</p:attrName>
                                        </p:attrNameLst>
                                      </p:cBhvr>
                                      <p:to>
                                        <p:strVal val="visible"/>
                                      </p:to>
                                    </p:set>
                                    <p:animEffect transition="in" filter="fade">
                                      <p:cBhvr>
                                        <p:cTn id="517" dur="250"/>
                                        <p:tgtEl>
                                          <p:spTgt spid="400"/>
                                        </p:tgtEl>
                                      </p:cBhvr>
                                    </p:animEffect>
                                  </p:childTnLst>
                                </p:cTn>
                              </p:par>
                              <p:par>
                                <p:cTn id="518" presetID="10" presetClass="entr" presetSubtype="0" fill="hold" nodeType="withEffect">
                                  <p:stCondLst>
                                    <p:cond delay="0"/>
                                  </p:stCondLst>
                                  <p:childTnLst>
                                    <p:set>
                                      <p:cBhvr>
                                        <p:cTn id="519" dur="1" fill="hold">
                                          <p:stCondLst>
                                            <p:cond delay="0"/>
                                          </p:stCondLst>
                                        </p:cTn>
                                        <p:tgtEl>
                                          <p:spTgt spid="401"/>
                                        </p:tgtEl>
                                        <p:attrNameLst>
                                          <p:attrName>style.visibility</p:attrName>
                                        </p:attrNameLst>
                                      </p:cBhvr>
                                      <p:to>
                                        <p:strVal val="visible"/>
                                      </p:to>
                                    </p:set>
                                    <p:animEffect transition="in" filter="fade">
                                      <p:cBhvr>
                                        <p:cTn id="520" dur="250"/>
                                        <p:tgtEl>
                                          <p:spTgt spid="401"/>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401"/>
                                        </p:tgtEl>
                                        <p:attrNameLst>
                                          <p:attrName>style.visibility</p:attrName>
                                        </p:attrNameLst>
                                      </p:cBhvr>
                                      <p:to>
                                        <p:strVal val="visible"/>
                                      </p:to>
                                    </p:set>
                                    <p:animEffect transition="in" filter="fade">
                                      <p:cBhvr>
                                        <p:cTn id="523" dur="250"/>
                                        <p:tgtEl>
                                          <p:spTgt spid="401"/>
                                        </p:tgtEl>
                                      </p:cBhvr>
                                    </p:animEffect>
                                  </p:childTnLst>
                                </p:cTn>
                              </p:par>
                              <p:par>
                                <p:cTn id="524" presetID="10" presetClass="entr" presetSubtype="0" fill="hold" nodeType="withEffect">
                                  <p:stCondLst>
                                    <p:cond delay="0"/>
                                  </p:stCondLst>
                                  <p:childTnLst>
                                    <p:set>
                                      <p:cBhvr>
                                        <p:cTn id="525" dur="1" fill="hold">
                                          <p:stCondLst>
                                            <p:cond delay="0"/>
                                          </p:stCondLst>
                                        </p:cTn>
                                        <p:tgtEl>
                                          <p:spTgt spid="402"/>
                                        </p:tgtEl>
                                        <p:attrNameLst>
                                          <p:attrName>style.visibility</p:attrName>
                                        </p:attrNameLst>
                                      </p:cBhvr>
                                      <p:to>
                                        <p:strVal val="visible"/>
                                      </p:to>
                                    </p:set>
                                    <p:animEffect transition="in" filter="fade">
                                      <p:cBhvr>
                                        <p:cTn id="526" dur="250"/>
                                        <p:tgtEl>
                                          <p:spTgt spid="402"/>
                                        </p:tgtEl>
                                      </p:cBhvr>
                                    </p:animEffect>
                                  </p:childTnLst>
                                </p:cTn>
                              </p:par>
                              <p:par>
                                <p:cTn id="527" presetID="10" presetClass="entr" presetSubtype="0" fill="hold" grpId="0" nodeType="withEffect">
                                  <p:stCondLst>
                                    <p:cond delay="0"/>
                                  </p:stCondLst>
                                  <p:childTnLst>
                                    <p:set>
                                      <p:cBhvr>
                                        <p:cTn id="528" dur="1" fill="hold">
                                          <p:stCondLst>
                                            <p:cond delay="0"/>
                                          </p:stCondLst>
                                        </p:cTn>
                                        <p:tgtEl>
                                          <p:spTgt spid="402"/>
                                        </p:tgtEl>
                                        <p:attrNameLst>
                                          <p:attrName>style.visibility</p:attrName>
                                        </p:attrNameLst>
                                      </p:cBhvr>
                                      <p:to>
                                        <p:strVal val="visible"/>
                                      </p:to>
                                    </p:set>
                                    <p:animEffect transition="in" filter="fade">
                                      <p:cBhvr>
                                        <p:cTn id="529" dur="250"/>
                                        <p:tgtEl>
                                          <p:spTgt spid="402"/>
                                        </p:tgtEl>
                                      </p:cBhvr>
                                    </p:animEffect>
                                  </p:childTnLst>
                                </p:cTn>
                              </p:par>
                              <p:par>
                                <p:cTn id="530" presetID="10" presetClass="entr" presetSubtype="0" fill="hold" nodeType="withEffect">
                                  <p:stCondLst>
                                    <p:cond delay="0"/>
                                  </p:stCondLst>
                                  <p:childTnLst>
                                    <p:set>
                                      <p:cBhvr>
                                        <p:cTn id="531" dur="1" fill="hold">
                                          <p:stCondLst>
                                            <p:cond delay="0"/>
                                          </p:stCondLst>
                                        </p:cTn>
                                        <p:tgtEl>
                                          <p:spTgt spid="403"/>
                                        </p:tgtEl>
                                        <p:attrNameLst>
                                          <p:attrName>style.visibility</p:attrName>
                                        </p:attrNameLst>
                                      </p:cBhvr>
                                      <p:to>
                                        <p:strVal val="visible"/>
                                      </p:to>
                                    </p:set>
                                    <p:animEffect transition="in" filter="fade">
                                      <p:cBhvr>
                                        <p:cTn id="532" dur="250"/>
                                        <p:tgtEl>
                                          <p:spTgt spid="403"/>
                                        </p:tgtEl>
                                      </p:cBhvr>
                                    </p:animEffect>
                                  </p:childTnLst>
                                </p:cTn>
                              </p:par>
                              <p:par>
                                <p:cTn id="533" presetID="10" presetClass="entr" presetSubtype="0" fill="hold" grpId="0" nodeType="withEffect">
                                  <p:stCondLst>
                                    <p:cond delay="0"/>
                                  </p:stCondLst>
                                  <p:childTnLst>
                                    <p:set>
                                      <p:cBhvr>
                                        <p:cTn id="534" dur="1" fill="hold">
                                          <p:stCondLst>
                                            <p:cond delay="0"/>
                                          </p:stCondLst>
                                        </p:cTn>
                                        <p:tgtEl>
                                          <p:spTgt spid="403"/>
                                        </p:tgtEl>
                                        <p:attrNameLst>
                                          <p:attrName>style.visibility</p:attrName>
                                        </p:attrNameLst>
                                      </p:cBhvr>
                                      <p:to>
                                        <p:strVal val="visible"/>
                                      </p:to>
                                    </p:set>
                                    <p:animEffect transition="in" filter="fade">
                                      <p:cBhvr>
                                        <p:cTn id="535" dur="250"/>
                                        <p:tgtEl>
                                          <p:spTgt spid="403"/>
                                        </p:tgtEl>
                                      </p:cBhvr>
                                    </p:animEffect>
                                  </p:childTnLst>
                                </p:cTn>
                              </p:par>
                              <p:par>
                                <p:cTn id="536" presetID="10" presetClass="entr" presetSubtype="0" fill="hold" nodeType="withEffect">
                                  <p:stCondLst>
                                    <p:cond delay="0"/>
                                  </p:stCondLst>
                                  <p:childTnLst>
                                    <p:set>
                                      <p:cBhvr>
                                        <p:cTn id="537" dur="1" fill="hold">
                                          <p:stCondLst>
                                            <p:cond delay="0"/>
                                          </p:stCondLst>
                                        </p:cTn>
                                        <p:tgtEl>
                                          <p:spTgt spid="404"/>
                                        </p:tgtEl>
                                        <p:attrNameLst>
                                          <p:attrName>style.visibility</p:attrName>
                                        </p:attrNameLst>
                                      </p:cBhvr>
                                      <p:to>
                                        <p:strVal val="visible"/>
                                      </p:to>
                                    </p:set>
                                    <p:animEffect transition="in" filter="fade">
                                      <p:cBhvr>
                                        <p:cTn id="538" dur="250"/>
                                        <p:tgtEl>
                                          <p:spTgt spid="404"/>
                                        </p:tgtEl>
                                      </p:cBhvr>
                                    </p:animEffect>
                                  </p:childTnLst>
                                </p:cTn>
                              </p:par>
                              <p:par>
                                <p:cTn id="539" presetID="10" presetClass="entr" presetSubtype="0" fill="hold" grpId="0" nodeType="withEffect">
                                  <p:stCondLst>
                                    <p:cond delay="0"/>
                                  </p:stCondLst>
                                  <p:childTnLst>
                                    <p:set>
                                      <p:cBhvr>
                                        <p:cTn id="540" dur="1" fill="hold">
                                          <p:stCondLst>
                                            <p:cond delay="0"/>
                                          </p:stCondLst>
                                        </p:cTn>
                                        <p:tgtEl>
                                          <p:spTgt spid="404"/>
                                        </p:tgtEl>
                                        <p:attrNameLst>
                                          <p:attrName>style.visibility</p:attrName>
                                        </p:attrNameLst>
                                      </p:cBhvr>
                                      <p:to>
                                        <p:strVal val="visible"/>
                                      </p:to>
                                    </p:set>
                                    <p:animEffect transition="in" filter="fade">
                                      <p:cBhvr>
                                        <p:cTn id="541" dur="250"/>
                                        <p:tgtEl>
                                          <p:spTgt spid="404"/>
                                        </p:tgtEl>
                                      </p:cBhvr>
                                    </p:animEffect>
                                  </p:childTnLst>
                                </p:cTn>
                              </p:par>
                              <p:par>
                                <p:cTn id="542" presetID="10" presetClass="entr" presetSubtype="0" fill="hold" nodeType="withEffect">
                                  <p:stCondLst>
                                    <p:cond delay="0"/>
                                  </p:stCondLst>
                                  <p:childTnLst>
                                    <p:set>
                                      <p:cBhvr>
                                        <p:cTn id="543" dur="1" fill="hold">
                                          <p:stCondLst>
                                            <p:cond delay="0"/>
                                          </p:stCondLst>
                                        </p:cTn>
                                        <p:tgtEl>
                                          <p:spTgt spid="405"/>
                                        </p:tgtEl>
                                        <p:attrNameLst>
                                          <p:attrName>style.visibility</p:attrName>
                                        </p:attrNameLst>
                                      </p:cBhvr>
                                      <p:to>
                                        <p:strVal val="visible"/>
                                      </p:to>
                                    </p:set>
                                    <p:animEffect transition="in" filter="fade">
                                      <p:cBhvr>
                                        <p:cTn id="544" dur="250"/>
                                        <p:tgtEl>
                                          <p:spTgt spid="405"/>
                                        </p:tgtEl>
                                      </p:cBhvr>
                                    </p:animEffect>
                                  </p:childTnLst>
                                </p:cTn>
                              </p:par>
                              <p:par>
                                <p:cTn id="545" presetID="10" presetClass="entr" presetSubtype="0" fill="hold" grpId="0" nodeType="withEffect">
                                  <p:stCondLst>
                                    <p:cond delay="0"/>
                                  </p:stCondLst>
                                  <p:childTnLst>
                                    <p:set>
                                      <p:cBhvr>
                                        <p:cTn id="546" dur="1" fill="hold">
                                          <p:stCondLst>
                                            <p:cond delay="0"/>
                                          </p:stCondLst>
                                        </p:cTn>
                                        <p:tgtEl>
                                          <p:spTgt spid="405"/>
                                        </p:tgtEl>
                                        <p:attrNameLst>
                                          <p:attrName>style.visibility</p:attrName>
                                        </p:attrNameLst>
                                      </p:cBhvr>
                                      <p:to>
                                        <p:strVal val="visible"/>
                                      </p:to>
                                    </p:set>
                                    <p:animEffect transition="in" filter="fade">
                                      <p:cBhvr>
                                        <p:cTn id="547" dur="250"/>
                                        <p:tgtEl>
                                          <p:spTgt spid="405"/>
                                        </p:tgtEl>
                                      </p:cBhvr>
                                    </p:animEffect>
                                  </p:childTnLst>
                                </p:cTn>
                              </p:par>
                              <p:par>
                                <p:cTn id="548" presetID="10" presetClass="entr" presetSubtype="0" fill="hold" nodeType="withEffect">
                                  <p:stCondLst>
                                    <p:cond delay="0"/>
                                  </p:stCondLst>
                                  <p:childTnLst>
                                    <p:set>
                                      <p:cBhvr>
                                        <p:cTn id="549" dur="1" fill="hold">
                                          <p:stCondLst>
                                            <p:cond delay="0"/>
                                          </p:stCondLst>
                                        </p:cTn>
                                        <p:tgtEl>
                                          <p:spTgt spid="406"/>
                                        </p:tgtEl>
                                        <p:attrNameLst>
                                          <p:attrName>style.visibility</p:attrName>
                                        </p:attrNameLst>
                                      </p:cBhvr>
                                      <p:to>
                                        <p:strVal val="visible"/>
                                      </p:to>
                                    </p:set>
                                    <p:animEffect transition="in" filter="fade">
                                      <p:cBhvr>
                                        <p:cTn id="550" dur="250"/>
                                        <p:tgtEl>
                                          <p:spTgt spid="406"/>
                                        </p:tgtEl>
                                      </p:cBhvr>
                                    </p:animEffect>
                                  </p:childTnLst>
                                </p:cTn>
                              </p:par>
                              <p:par>
                                <p:cTn id="551" presetID="10" presetClass="entr" presetSubtype="0" fill="hold" grpId="0" nodeType="withEffect">
                                  <p:stCondLst>
                                    <p:cond delay="0"/>
                                  </p:stCondLst>
                                  <p:childTnLst>
                                    <p:set>
                                      <p:cBhvr>
                                        <p:cTn id="552" dur="1" fill="hold">
                                          <p:stCondLst>
                                            <p:cond delay="0"/>
                                          </p:stCondLst>
                                        </p:cTn>
                                        <p:tgtEl>
                                          <p:spTgt spid="406"/>
                                        </p:tgtEl>
                                        <p:attrNameLst>
                                          <p:attrName>style.visibility</p:attrName>
                                        </p:attrNameLst>
                                      </p:cBhvr>
                                      <p:to>
                                        <p:strVal val="visible"/>
                                      </p:to>
                                    </p:set>
                                    <p:animEffect transition="in" filter="fade">
                                      <p:cBhvr>
                                        <p:cTn id="553" dur="250"/>
                                        <p:tgtEl>
                                          <p:spTgt spid="406"/>
                                        </p:tgtEl>
                                      </p:cBhvr>
                                    </p:animEffect>
                                  </p:childTnLst>
                                </p:cTn>
                              </p:par>
                              <p:par>
                                <p:cTn id="554" presetID="10" presetClass="entr" presetSubtype="0" fill="hold" nodeType="withEffect">
                                  <p:stCondLst>
                                    <p:cond delay="0"/>
                                  </p:stCondLst>
                                  <p:childTnLst>
                                    <p:set>
                                      <p:cBhvr>
                                        <p:cTn id="555" dur="1" fill="hold">
                                          <p:stCondLst>
                                            <p:cond delay="0"/>
                                          </p:stCondLst>
                                        </p:cTn>
                                        <p:tgtEl>
                                          <p:spTgt spid="407"/>
                                        </p:tgtEl>
                                        <p:attrNameLst>
                                          <p:attrName>style.visibility</p:attrName>
                                        </p:attrNameLst>
                                      </p:cBhvr>
                                      <p:to>
                                        <p:strVal val="visible"/>
                                      </p:to>
                                    </p:set>
                                    <p:animEffect transition="in" filter="fade">
                                      <p:cBhvr>
                                        <p:cTn id="556" dur="250"/>
                                        <p:tgtEl>
                                          <p:spTgt spid="407"/>
                                        </p:tgtEl>
                                      </p:cBhvr>
                                    </p:animEffect>
                                  </p:childTnLst>
                                </p:cTn>
                              </p:par>
                              <p:par>
                                <p:cTn id="557" presetID="10" presetClass="entr" presetSubtype="0" fill="hold" grpId="0" nodeType="withEffect">
                                  <p:stCondLst>
                                    <p:cond delay="0"/>
                                  </p:stCondLst>
                                  <p:childTnLst>
                                    <p:set>
                                      <p:cBhvr>
                                        <p:cTn id="558" dur="1" fill="hold">
                                          <p:stCondLst>
                                            <p:cond delay="0"/>
                                          </p:stCondLst>
                                        </p:cTn>
                                        <p:tgtEl>
                                          <p:spTgt spid="407"/>
                                        </p:tgtEl>
                                        <p:attrNameLst>
                                          <p:attrName>style.visibility</p:attrName>
                                        </p:attrNameLst>
                                      </p:cBhvr>
                                      <p:to>
                                        <p:strVal val="visible"/>
                                      </p:to>
                                    </p:set>
                                    <p:animEffect transition="in" filter="fade">
                                      <p:cBhvr>
                                        <p:cTn id="559" dur="250"/>
                                        <p:tgtEl>
                                          <p:spTgt spid="407"/>
                                        </p:tgtEl>
                                      </p:cBhvr>
                                    </p:animEffect>
                                  </p:childTnLst>
                                </p:cTn>
                              </p:par>
                            </p:childTnLst>
                          </p:cTn>
                        </p:par>
                      </p:childTnLst>
                    </p:cTn>
                  </p:par>
                </p:childTnLst>
              </p:cTn>
              <p:nextCondLst>
                <p:cond evt="onClick" delay="0">
                  <p:tgtEl>
                    <p:spTgt spid="396"/>
                  </p:tgtEl>
                </p:cond>
              </p:nextCondLst>
            </p:seq>
          </p:childTnLst>
        </p:cTn>
      </p:par>
    </p:tnLst>
    <p:bldLst>
      <p:bldP spid="4" grpId="0" animBg="1"/>
      <p:bldP spid="27"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97" grpId="0" animBg="1"/>
      <p:bldP spid="120" grpId="0" animBg="1"/>
      <p:bldP spid="125" grpId="0" animBg="1"/>
      <p:bldP spid="126" grpId="0" animBg="1"/>
      <p:bldP spid="127" grpId="0" animBg="1"/>
      <p:bldP spid="128" grpId="0" animBg="1"/>
      <p:bldP spid="129" grpId="0" animBg="1"/>
      <p:bldP spid="130" grpId="0" animBg="1"/>
      <p:bldP spid="143" grpId="0" animBg="1"/>
      <p:bldP spid="166" grpId="0" animBg="1"/>
      <p:bldP spid="170" grpId="0" animBg="1"/>
      <p:bldP spid="171" grpId="0" animBg="1"/>
      <p:bldP spid="172" grpId="0" animBg="1"/>
      <p:bldP spid="173" grpId="0" animBg="1"/>
      <p:bldP spid="189" grpId="0" animBg="1"/>
      <p:bldP spid="212" grpId="0" animBg="1"/>
      <p:bldP spid="215" grpId="0" animBg="1"/>
      <p:bldP spid="216" grpId="0" animBg="1"/>
      <p:bldP spid="217" grpId="0" animBg="1"/>
      <p:bldP spid="218" grpId="0" animBg="1"/>
      <p:bldP spid="219" grpId="0" animBg="1"/>
      <p:bldP spid="220" grpId="0" animBg="1"/>
      <p:bldP spid="221" grpId="0" animBg="1"/>
      <p:bldP spid="235" grpId="0" animBg="1"/>
      <p:bldP spid="258" grpId="0" animBg="1"/>
      <p:bldP spid="264" grpId="0" animBg="1"/>
      <p:bldP spid="265" grpId="0" animBg="1"/>
      <p:bldP spid="266" grpId="0" animBg="1"/>
      <p:bldP spid="267" grpId="0" animBg="1"/>
      <p:bldP spid="268" grpId="0" animBg="1"/>
      <p:bldP spid="281" grpId="0" animBg="1"/>
      <p:bldP spid="304" grpId="0" animBg="1"/>
      <p:bldP spid="309" grpId="0" animBg="1"/>
      <p:bldP spid="310" grpId="0" animBg="1"/>
      <p:bldP spid="311" grpId="0" animBg="1"/>
      <p:bldP spid="312" grpId="0" animBg="1"/>
      <p:bldP spid="313" grpId="0" animBg="1"/>
      <p:bldP spid="314" grpId="0" animBg="1"/>
      <p:bldP spid="315" grpId="0" animBg="1"/>
      <p:bldP spid="316" grpId="0" animBg="1"/>
      <p:bldP spid="327"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73" grpId="0" animBg="1"/>
      <p:bldP spid="396"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Con vật</a:t>
            </a:r>
            <a:r>
              <a:rPr kumimoji="0" lang="fr-FR" sz="2800" b="1" i="0" u="none" strike="noStrike" kern="100" cap="none" spc="0" normalizeH="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kì ảo</a:t>
            </a:r>
            <a:endParaRPr kumimoji="0" lang="fr-FR"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Đồ vật kì ảo</a:t>
            </a:r>
            <a:r>
              <a:rPr kumimoji="0" lang="en-US"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Yếu tố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3"/>
          <a:stretch>
            <a:fillRect/>
          </a:stretch>
        </p:blipFill>
        <p:spPr>
          <a:xfrm>
            <a:off x="0" y="4143694"/>
            <a:ext cx="3020321" cy="1892959"/>
          </a:xfrm>
          <a:prstGeom prst="rect">
            <a:avLst/>
          </a:prstGeom>
        </p:spPr>
      </p:pic>
      <p:pic>
        <p:nvPicPr>
          <p:cNvPr id="7" name="Picture 6"/>
          <p:cNvPicPr>
            <a:picLocks noChangeAspect="1"/>
          </p:cNvPicPr>
          <p:nvPr/>
        </p:nvPicPr>
        <p:blipFill>
          <a:blip r:embed="rId4"/>
          <a:stretch>
            <a:fillRect/>
          </a:stretch>
        </p:blipFill>
        <p:spPr>
          <a:xfrm>
            <a:off x="4634485" y="1901204"/>
            <a:ext cx="2603218" cy="1761897"/>
          </a:xfrm>
          <a:prstGeom prst="rect">
            <a:avLst/>
          </a:prstGeom>
        </p:spPr>
      </p:pic>
      <p:sp>
        <p:nvSpPr>
          <p:cNvPr id="2" name="Right Brace 1"/>
          <p:cNvSpPr/>
          <p:nvPr/>
        </p:nvSpPr>
        <p:spPr>
          <a:xfrm>
            <a:off x="8218854" y="631228"/>
            <a:ext cx="1045029" cy="4894382"/>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9028752" y="527453"/>
            <a:ext cx="2953869" cy="55092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n-US" sz="3200" kern="100">
                <a:solidFill>
                  <a:prstClr val="black"/>
                </a:solidFill>
                <a:latin typeface="Times New Roman" panose="02020603050405020304" pitchFamily="18" charset="0"/>
                <a:ea typeface="SimSun" panose="02010600030101010101" pitchFamily="2" charset="-122"/>
              </a:rPr>
              <a:t>-&gt; </a:t>
            </a:r>
            <a:r>
              <a:rPr lang="vi-VN" sz="3200" kern="100">
                <a:solidFill>
                  <a:prstClr val="black"/>
                </a:solidFill>
                <a:latin typeface="Times New Roman" panose="02020603050405020304" pitchFamily="18" charset="0"/>
                <a:ea typeface="SimSun" panose="02010600030101010101" pitchFamily="2" charset="-122"/>
              </a:rPr>
              <a:t> Các yếu tố kì ảo mang lại cho truyện màu sắc thần kì, đồng thời thể hiện sự tư tưởng của nhân dân: những người hiền lành, lương thiện sẽ luôn nhận được sự giúp đỡ.</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231196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6. Kết thúc truyện</a:t>
            </a:r>
            <a:endPar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514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959082" y="0"/>
            <a:ext cx="4176143"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6. Kết thúc </a:t>
            </a:r>
            <a:r>
              <a:rPr kumimoji="0" lang="en-US" sz="40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truyện</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9" name="Cloud Callout 8"/>
          <p:cNvSpPr/>
          <p:nvPr/>
        </p:nvSpPr>
        <p:spPr>
          <a:xfrm>
            <a:off x="409624" y="987340"/>
            <a:ext cx="7316969" cy="3898492"/>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Truyện kết thúc như thế nào? Qua kết thúc này nhân dân ta muốn thể hiện điều gì? Kết thúc này có phổ biến trong truyện cổ tích không? Hãy nêu 1 số ví dụ.... </a:t>
            </a:r>
          </a:p>
        </p:txBody>
      </p:sp>
      <p:pic>
        <p:nvPicPr>
          <p:cNvPr id="7" name="Picture 6"/>
          <p:cNvPicPr>
            <a:picLocks noChangeAspect="1"/>
          </p:cNvPicPr>
          <p:nvPr/>
        </p:nvPicPr>
        <p:blipFill>
          <a:blip r:embed="rId3"/>
          <a:stretch>
            <a:fillRect/>
          </a:stretch>
        </p:blipFill>
        <p:spPr>
          <a:xfrm>
            <a:off x="8752114" y="170005"/>
            <a:ext cx="3228737" cy="2452839"/>
          </a:xfrm>
          <a:prstGeom prst="rect">
            <a:avLst/>
          </a:prstGeom>
        </p:spPr>
      </p:pic>
      <p:pic>
        <p:nvPicPr>
          <p:cNvPr id="11" name="Picture 10"/>
          <p:cNvPicPr>
            <a:picLocks noChangeAspect="1"/>
          </p:cNvPicPr>
          <p:nvPr/>
        </p:nvPicPr>
        <p:blipFill>
          <a:blip r:embed="rId4"/>
          <a:stretch>
            <a:fillRect/>
          </a:stretch>
        </p:blipFill>
        <p:spPr>
          <a:xfrm>
            <a:off x="7208333" y="2792849"/>
            <a:ext cx="3354705" cy="2909267"/>
          </a:xfrm>
          <a:prstGeom prst="rect">
            <a:avLst/>
          </a:prstGeom>
        </p:spPr>
      </p:pic>
      <p:pic>
        <p:nvPicPr>
          <p:cNvPr id="13" name="Picture 12"/>
          <p:cNvPicPr>
            <a:picLocks noChangeAspect="1"/>
          </p:cNvPicPr>
          <p:nvPr/>
        </p:nvPicPr>
        <p:blipFill>
          <a:blip r:embed="rId3"/>
          <a:stretch>
            <a:fillRect/>
          </a:stretch>
        </p:blipFill>
        <p:spPr>
          <a:xfrm>
            <a:off x="2453741" y="4171347"/>
            <a:ext cx="3228737" cy="2452839"/>
          </a:xfrm>
          <a:prstGeom prst="rect">
            <a:avLst/>
          </a:prstGeom>
        </p:spPr>
      </p:pic>
    </p:spTree>
    <p:extLst>
      <p:ext uri="{BB962C8B-B14F-4D97-AF65-F5344CB8AC3E}">
        <p14:creationId xmlns:p14="http://schemas.microsoft.com/office/powerpoint/2010/main" val="25484624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 TS cưới công chúa, lên làm vua.</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Mẹ con LT bị sét đánh chết.</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Kết thúc truyện</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2" name="Right Brace 1"/>
          <p:cNvSpPr/>
          <p:nvPr/>
        </p:nvSpPr>
        <p:spPr>
          <a:xfrm>
            <a:off x="8218854" y="631228"/>
            <a:ext cx="1045029" cy="4894382"/>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9053436" y="1005527"/>
            <a:ext cx="29538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US" sz="3200" kern="100" smtClean="0">
                <a:solidFill>
                  <a:prstClr val="black"/>
                </a:solidFill>
                <a:latin typeface="Times New Roman" panose="02020603050405020304" pitchFamily="18" charset="0"/>
                <a:ea typeface="SimSun" panose="02010600030101010101" pitchFamily="2" charset="-122"/>
              </a:rPr>
              <a:t>-&gt; </a:t>
            </a:r>
            <a:r>
              <a:rPr lang="vi-VN" sz="3200" kern="100" smtClean="0">
                <a:solidFill>
                  <a:prstClr val="black"/>
                </a:solidFill>
                <a:latin typeface="Times New Roman" panose="02020603050405020304" pitchFamily="18" charset="0"/>
                <a:ea typeface="SimSun" panose="02010600030101010101" pitchFamily="2" charset="-122"/>
              </a:rPr>
              <a:t>Kết </a:t>
            </a:r>
            <a:r>
              <a:rPr lang="vi-VN" sz="3200" kern="100">
                <a:solidFill>
                  <a:prstClr val="black"/>
                </a:solidFill>
                <a:latin typeface="Times New Roman" panose="02020603050405020304" pitchFamily="18" charset="0"/>
                <a:ea typeface="SimSun" panose="02010600030101010101" pitchFamily="2" charset="-122"/>
              </a:rPr>
              <a:t>thúc có hậu thể hiện ước mơ công lý, công bằng xã hội: có công được thưởng, có tội bị trừng phạt; ở hiền gặp lành, ở ác gặp ác </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1" name="Cloud Callout 10"/>
          <p:cNvSpPr/>
          <p:nvPr/>
        </p:nvSpPr>
        <p:spPr>
          <a:xfrm>
            <a:off x="1816947" y="1087330"/>
            <a:ext cx="7316969" cy="3898492"/>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algn="just"/>
            <a:r>
              <a:rPr lang="en-US" sz="3200" kern="0" smtClean="0">
                <a:solidFill>
                  <a:prstClr val="black"/>
                </a:solidFill>
                <a:latin typeface="Times New Roman" panose="02020603050405020304" pitchFamily="18" charset="0"/>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Mẹ con Lý Thông dù được TS tha mạng nhưng vẫn bị sét đánh chết. Cách kết thúc này có ý nghĩa </a:t>
            </a:r>
            <a:r>
              <a:rPr lang="vi-VN" sz="3200" kern="0" smtClean="0">
                <a:solidFill>
                  <a:prstClr val="black"/>
                </a:solidFill>
                <a:latin typeface="Times New Roman" panose="02020603050405020304" pitchFamily="18" charset="0"/>
                <a:cs typeface="Times New Roman" panose="02020603050405020304" pitchFamily="18" charset="0"/>
              </a:rPr>
              <a:t>gì?</a:t>
            </a:r>
            <a:endParaRPr lang="vi-VN" sz="3200" ker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9824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P spid="2" grpId="0" animBg="1"/>
      <p:bldP spid="3" grpId="0"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509451" y="135572"/>
            <a:ext cx="11390811" cy="6740307"/>
          </a:xfrm>
          <a:prstGeom prst="rect">
            <a:avLst/>
          </a:prstGeom>
        </p:spPr>
        <p:txBody>
          <a:bodyPr wrap="square">
            <a:spAutoFit/>
          </a:bodyPr>
          <a:lstStyle/>
          <a:p>
            <a:pPr algn="just">
              <a:lnSpc>
                <a:spcPct val="150000"/>
              </a:lnSpc>
            </a:pPr>
            <a:r>
              <a:rPr lang="en-US" sz="3200" i="1" kern="100" smtClean="0">
                <a:latin typeface="Times New Roman" panose="02020603050405020304" pitchFamily="18" charset="0"/>
                <a:ea typeface="SimSun" panose="02010600030101010101" pitchFamily="2" charset="-122"/>
              </a:rPr>
              <a:t>	Về </a:t>
            </a:r>
            <a:r>
              <a:rPr lang="en-US" sz="3200" i="1" kern="100">
                <a:latin typeface="Times New Roman" panose="02020603050405020304" pitchFamily="18" charset="0"/>
                <a:ea typeface="SimSun" panose="02010600030101010101" pitchFamily="2" charset="-122"/>
              </a:rPr>
              <a:t>kết cục của mẹ con Lý Thông, ở văn bản do Huỳnh Lý và Nguyễn Xuân Lân kể có chi tiết: “Mẹ con Lý Thông về đến nửa đường thì bị Thiên Lôi giáng sấm sét đánh chết rồi bị hóa kiếp thành bọ hung”. Bản của Anh Động (và nhân dân ở một số vùng Nam Bộ ) kể: “Lý Thông được tha nhưng y về dọc đường mưa to, sấm sét đánh tan thây ra từng mảnh, mỗi mảnh hóa thành một con ễnh ương”. Cho nên bây giờ mỗi khi có mưa to sấm sét, ễnh ương sợ, kêu lên những tiếng man dã…”. Em có nhận xét gì về những chi tiết này</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0458943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570" y="-144756"/>
          <a:ext cx="12192000" cy="7045682"/>
        </p:xfrm>
        <a:graphic>
          <a:graphicData uri="http://schemas.openxmlformats.org/drawingml/2006/table">
            <a:tbl>
              <a:tblPr firstRow="1" firstCol="1" bandRow="1"/>
              <a:tblGrid>
                <a:gridCol w="2297943">
                  <a:extLst>
                    <a:ext uri="{9D8B030D-6E8A-4147-A177-3AD203B41FA5}">
                      <a16:colId xmlns:a16="http://schemas.microsoft.com/office/drawing/2014/main" val="3618000787"/>
                    </a:ext>
                  </a:extLst>
                </a:gridCol>
                <a:gridCol w="4513090">
                  <a:extLst>
                    <a:ext uri="{9D8B030D-6E8A-4147-A177-3AD203B41FA5}">
                      <a16:colId xmlns:a16="http://schemas.microsoft.com/office/drawing/2014/main" val="548952535"/>
                    </a:ext>
                  </a:extLst>
                </a:gridCol>
                <a:gridCol w="5380967">
                  <a:extLst>
                    <a:ext uri="{9D8B030D-6E8A-4147-A177-3AD203B41FA5}">
                      <a16:colId xmlns:a16="http://schemas.microsoft.com/office/drawing/2014/main" val="1779949071"/>
                    </a:ext>
                  </a:extLst>
                </a:gridCol>
              </a:tblGrid>
              <a:tr h="1602601">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con Thạch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Sùng</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Nguồn gốc con thạch sùng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985854"/>
                  </a:ext>
                </a:extLst>
              </a:tr>
              <a:tr h="1898777">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Trầu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cau</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Phong tục ăn trầu cau</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01417"/>
                  </a:ext>
                </a:extLst>
              </a:tr>
              <a:tr h="1898777">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ông Công ông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Táo</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Phong tục cúng ông Táo</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863008"/>
                  </a:ext>
                </a:extLst>
              </a:tr>
              <a:tr h="1602601">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hoa mào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gà</a:t>
                      </a:r>
                    </a:p>
                    <a:p>
                      <a:pPr marL="0" marR="0" algn="just">
                        <a:lnSpc>
                          <a:spcPct val="150000"/>
                        </a:lnSpc>
                        <a:spcBef>
                          <a:spcPts val="0"/>
                        </a:spcBef>
                        <a:spcAft>
                          <a:spcPts val="0"/>
                        </a:spcAft>
                      </a:pP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Nguồn gốc cây hoa mào gà</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070223"/>
                  </a:ext>
                </a:extLst>
              </a:tr>
            </a:tbl>
          </a:graphicData>
        </a:graphic>
      </p:graphicFrame>
      <p:sp>
        <p:nvSpPr>
          <p:cNvPr id="3" name="Rectangle 1"/>
          <p:cNvSpPr>
            <a:spLocks noChangeArrowheads="1"/>
          </p:cNvSpPr>
          <p:nvPr/>
        </p:nvSpPr>
        <p:spPr bwMode="auto">
          <a:xfrm>
            <a:off x="4475163" y="224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zh-CN" sz="1400" b="0" i="0" u="none" strike="noStrike" kern="12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altLang="zh-CN" sz="1100" b="0" i="0" u="none" strike="noStrike" kern="1200" cap="none" spc="0" normalizeH="0" baseline="0" noProof="0" smtClean="0">
                <a:ln>
                  <a:noFill/>
                </a:ln>
                <a:solidFill>
                  <a:prstClr val="black"/>
                </a:solidFill>
                <a:effectLst/>
                <a:uLnTx/>
                <a:uFillTx/>
                <a:latin typeface="Calibri" panose="020F0502020204030204"/>
                <a:ea typeface="等线" panose="020B0604020202020204"/>
                <a:cs typeface="+mn-cs"/>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等线" panose="020B0604020202020204"/>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89595" l="9966" r="92096"/>
                    </a14:imgEffect>
                  </a14:imgLayer>
                </a14:imgProps>
              </a:ext>
            </a:extLst>
          </a:blip>
          <a:stretch>
            <a:fillRect/>
          </a:stretch>
        </p:blipFill>
        <p:spPr>
          <a:xfrm>
            <a:off x="4240029" y="638980"/>
            <a:ext cx="2173834" cy="96359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89595" l="9966" r="92096"/>
                    </a14:imgEffect>
                  </a14:imgLayer>
                </a14:imgProps>
              </a:ext>
            </a:extLst>
          </a:blip>
          <a:stretch>
            <a:fillRect/>
          </a:stretch>
        </p:blipFill>
        <p:spPr>
          <a:xfrm>
            <a:off x="7497036" y="764787"/>
            <a:ext cx="2400255" cy="96359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36423" y="1905978"/>
            <a:ext cx="1824445" cy="130809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897291" y="1863680"/>
            <a:ext cx="1824445" cy="1308093"/>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100000" l="372" r="100000"/>
                    </a14:imgEffect>
                  </a14:imgLayer>
                </a14:imgProps>
              </a:ext>
            </a:extLst>
          </a:blip>
          <a:stretch>
            <a:fillRect/>
          </a:stretch>
        </p:blipFill>
        <p:spPr>
          <a:xfrm>
            <a:off x="4788274" y="3901485"/>
            <a:ext cx="2145187" cy="149126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372" r="100000"/>
                    </a14:imgEffect>
                  </a14:imgLayer>
                </a14:imgProps>
              </a:ext>
            </a:extLst>
          </a:blip>
          <a:stretch>
            <a:fillRect/>
          </a:stretch>
        </p:blipFill>
        <p:spPr>
          <a:xfrm>
            <a:off x="9897291" y="3718314"/>
            <a:ext cx="2145187" cy="149126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436879" y="5402555"/>
            <a:ext cx="2847975" cy="160020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688148" y="5402555"/>
            <a:ext cx="2847975" cy="1600200"/>
          </a:xfrm>
          <a:prstGeom prst="rect">
            <a:avLst/>
          </a:prstGeom>
        </p:spPr>
      </p:pic>
    </p:spTree>
    <p:extLst>
      <p:ext uri="{BB962C8B-B14F-4D97-AF65-F5344CB8AC3E}">
        <p14:creationId xmlns:p14="http://schemas.microsoft.com/office/powerpoint/2010/main" val="4014922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III. Tổng</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kết</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5730087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7736840"/>
              </p:ext>
            </p:extLst>
          </p:nvPr>
        </p:nvGraphicFramePr>
        <p:xfrm>
          <a:off x="1907178" y="901338"/>
          <a:ext cx="9601200" cy="4999005"/>
        </p:xfrm>
        <a:graphic>
          <a:graphicData uri="http://schemas.openxmlformats.org/drawingml/2006/table">
            <a:tbl>
              <a:tblPr firstRow="1" firstCol="1" bandRow="1"/>
              <a:tblGrid>
                <a:gridCol w="5014148">
                  <a:extLst>
                    <a:ext uri="{9D8B030D-6E8A-4147-A177-3AD203B41FA5}">
                      <a16:colId xmlns:a16="http://schemas.microsoft.com/office/drawing/2014/main" val="3718097204"/>
                    </a:ext>
                  </a:extLst>
                </a:gridCol>
                <a:gridCol w="4587052">
                  <a:extLst>
                    <a:ext uri="{9D8B030D-6E8A-4147-A177-3AD203B41FA5}">
                      <a16:colId xmlns:a16="http://schemas.microsoft.com/office/drawing/2014/main" val="2789259069"/>
                    </a:ext>
                  </a:extLst>
                </a:gridCol>
              </a:tblGrid>
              <a:tr h="1707165">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điều em nhận biết và làm được</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điều em còn băn khoăn</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698887"/>
                  </a:ext>
                </a:extLst>
              </a:tr>
              <a:tr h="2760795">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60245"/>
                  </a:ext>
                </a:extLst>
              </a:tr>
            </a:tbl>
          </a:graphicData>
        </a:graphic>
      </p:graphicFrame>
    </p:spTree>
    <p:extLst>
      <p:ext uri="{BB962C8B-B14F-4D97-AF65-F5344CB8AC3E}">
        <p14:creationId xmlns:p14="http://schemas.microsoft.com/office/powerpoint/2010/main" val="2117187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Rectangle 2"/>
          <p:cNvSpPr/>
          <p:nvPr/>
        </p:nvSpPr>
        <p:spPr>
          <a:xfrm>
            <a:off x="605245" y="-47297"/>
            <a:ext cx="6096000" cy="523220"/>
          </a:xfrm>
          <a:prstGeom prst="rect">
            <a:avLst/>
          </a:prstGeom>
        </p:spPr>
        <p:txBody>
          <a:bodyPr>
            <a:spAutoFit/>
          </a:bodyPr>
          <a:lstStyle/>
          <a:p>
            <a:r>
              <a:rPr lang="vi-VN" sz="2800" b="1" smtClean="0">
                <a:latin typeface="+mj-lt"/>
              </a:rPr>
              <a:t>1</a:t>
            </a:r>
            <a:r>
              <a:rPr lang="vi-VN" sz="2800" b="1">
                <a:latin typeface="+mj-lt"/>
              </a:rPr>
              <a:t>. Nội dung – Ý nghĩa</a:t>
            </a:r>
            <a:r>
              <a:rPr lang="vi-VN" sz="2800" b="1" smtClean="0">
                <a:latin typeface="+mj-lt"/>
              </a:rPr>
              <a:t>:</a:t>
            </a:r>
            <a:endParaRPr lang="vi-VN" sz="2800" b="1">
              <a:latin typeface="+mj-lt"/>
            </a:endParaRPr>
          </a:p>
        </p:txBody>
      </p:sp>
      <p:sp>
        <p:nvSpPr>
          <p:cNvPr id="5" name="Rectangle 4"/>
          <p:cNvSpPr/>
          <p:nvPr/>
        </p:nvSpPr>
        <p:spPr>
          <a:xfrm>
            <a:off x="696685" y="645200"/>
            <a:ext cx="6096000" cy="1384995"/>
          </a:xfrm>
          <a:prstGeom prst="rect">
            <a:avLst/>
          </a:prstGeom>
        </p:spPr>
        <p:txBody>
          <a:bodyPr>
            <a:spAutoFit/>
          </a:bodyPr>
          <a:lstStyle/>
          <a:p>
            <a:pPr lvl="0" algn="just"/>
            <a:r>
              <a:rPr lang="vi-VN" sz="2800" b="1">
                <a:solidFill>
                  <a:prstClr val="black"/>
                </a:solidFill>
                <a:latin typeface="Times New Roman" panose="02020603050405020304" pitchFamily="18" charset="0"/>
              </a:rPr>
              <a:t>* Nội dung:</a:t>
            </a:r>
            <a:r>
              <a:rPr lang="vi-VN" sz="2800">
                <a:solidFill>
                  <a:prstClr val="black"/>
                </a:solidFill>
                <a:latin typeface="Times New Roman" panose="02020603050405020304" pitchFamily="18" charset="0"/>
              </a:rPr>
              <a:t> Thạch Sanh là truyện cổ tích về người dũng sĩ diệt trăn tinh, đại bàng cứu người... </a:t>
            </a:r>
          </a:p>
        </p:txBody>
      </p:sp>
      <p:sp>
        <p:nvSpPr>
          <p:cNvPr id="6" name="Rectangle 5"/>
          <p:cNvSpPr/>
          <p:nvPr/>
        </p:nvSpPr>
        <p:spPr>
          <a:xfrm>
            <a:off x="696685" y="1965084"/>
            <a:ext cx="6096000" cy="1815882"/>
          </a:xfrm>
          <a:prstGeom prst="rect">
            <a:avLst/>
          </a:prstGeom>
        </p:spPr>
        <p:txBody>
          <a:bodyPr>
            <a:spAutoFit/>
          </a:bodyPr>
          <a:lstStyle/>
          <a:p>
            <a:pPr lvl="0" algn="just"/>
            <a:r>
              <a:rPr lang="vi-VN" sz="2800" b="1">
                <a:solidFill>
                  <a:prstClr val="black"/>
                </a:solidFill>
                <a:latin typeface="Times New Roman" panose="02020603050405020304" pitchFamily="18" charset="0"/>
              </a:rPr>
              <a:t>- Ý nghĩa:</a:t>
            </a:r>
            <a:r>
              <a:rPr lang="vi-VN" sz="2800">
                <a:solidFill>
                  <a:prstClr val="black"/>
                </a:solidFill>
                <a:latin typeface="Times New Roman" panose="02020603050405020304" pitchFamily="18" charset="0"/>
              </a:rPr>
              <a:t> Truyện thể hiện ước mơ, niềm tin của nhân dân về công lý xã hội, sự chiến thắng cuối cùng của những con người chính nghĩa lương thiện.  </a:t>
            </a:r>
          </a:p>
        </p:txBody>
      </p:sp>
      <p:sp>
        <p:nvSpPr>
          <p:cNvPr id="7" name="Rectangle 6"/>
          <p:cNvSpPr/>
          <p:nvPr/>
        </p:nvSpPr>
        <p:spPr>
          <a:xfrm>
            <a:off x="5647508" y="3513904"/>
            <a:ext cx="6096000" cy="523220"/>
          </a:xfrm>
          <a:prstGeom prst="rect">
            <a:avLst/>
          </a:prstGeom>
        </p:spPr>
        <p:txBody>
          <a:bodyPr>
            <a:spAutoFit/>
          </a:bodyPr>
          <a:lstStyle/>
          <a:p>
            <a:pPr lvl="0" algn="just"/>
            <a:r>
              <a:rPr lang="vi-VN" sz="2800" b="1">
                <a:solidFill>
                  <a:prstClr val="black"/>
                </a:solidFill>
                <a:latin typeface="Times New Roman" panose="02020603050405020304" pitchFamily="18" charset="0"/>
              </a:rPr>
              <a:t>b. Nghệ </a:t>
            </a:r>
            <a:r>
              <a:rPr lang="vi-VN" sz="2800" b="1" smtClean="0">
                <a:solidFill>
                  <a:prstClr val="black"/>
                </a:solidFill>
                <a:latin typeface="Times New Roman" panose="02020603050405020304" pitchFamily="18" charset="0"/>
              </a:rPr>
              <a:t>thuật</a:t>
            </a:r>
            <a:r>
              <a:rPr lang="en-US" sz="2800" b="1" smtClean="0">
                <a:solidFill>
                  <a:prstClr val="black"/>
                </a:solidFill>
                <a:latin typeface="Times New Roman" panose="02020603050405020304" pitchFamily="18" charset="0"/>
              </a:rPr>
              <a:t>:</a:t>
            </a:r>
            <a:endParaRPr lang="vi-VN" sz="2800" b="1">
              <a:solidFill>
                <a:prstClr val="black"/>
              </a:solidFill>
              <a:latin typeface="Times New Roman" panose="02020603050405020304" pitchFamily="18" charset="0"/>
            </a:endParaRPr>
          </a:p>
        </p:txBody>
      </p:sp>
      <p:sp>
        <p:nvSpPr>
          <p:cNvPr id="8" name="Rectangle 7"/>
          <p:cNvSpPr/>
          <p:nvPr/>
        </p:nvSpPr>
        <p:spPr>
          <a:xfrm>
            <a:off x="5682342" y="4229805"/>
            <a:ext cx="6096000" cy="523220"/>
          </a:xfrm>
          <a:prstGeom prst="rect">
            <a:avLst/>
          </a:prstGeom>
        </p:spPr>
        <p:txBody>
          <a:bodyPr>
            <a:spAutoFit/>
          </a:bodyPr>
          <a:lstStyle/>
          <a:p>
            <a:pPr lvl="0" algn="just"/>
            <a:r>
              <a:rPr lang="vi-VN" sz="2800">
                <a:solidFill>
                  <a:prstClr val="black"/>
                </a:solidFill>
                <a:latin typeface="Times New Roman" panose="02020603050405020304" pitchFamily="18" charset="0"/>
              </a:rPr>
              <a:t>- Chi tiết tưởng tượng kì </a:t>
            </a:r>
            <a:r>
              <a:rPr lang="vi-VN" sz="2800" smtClean="0">
                <a:solidFill>
                  <a:prstClr val="black"/>
                </a:solidFill>
                <a:latin typeface="Times New Roman" panose="02020603050405020304" pitchFamily="18" charset="0"/>
              </a:rPr>
              <a:t>ảo</a:t>
            </a:r>
            <a:endParaRPr lang="vi-VN" sz="2800">
              <a:solidFill>
                <a:prstClr val="black"/>
              </a:solidFill>
              <a:latin typeface="Times New Roman" panose="02020603050405020304" pitchFamily="18" charset="0"/>
            </a:endParaRPr>
          </a:p>
        </p:txBody>
      </p:sp>
      <p:sp>
        <p:nvSpPr>
          <p:cNvPr id="9" name="Rectangle 8"/>
          <p:cNvSpPr/>
          <p:nvPr/>
        </p:nvSpPr>
        <p:spPr>
          <a:xfrm>
            <a:off x="5682342" y="4945706"/>
            <a:ext cx="6096000" cy="954107"/>
          </a:xfrm>
          <a:prstGeom prst="rect">
            <a:avLst/>
          </a:prstGeom>
        </p:spPr>
        <p:txBody>
          <a:bodyPr>
            <a:spAutoFit/>
          </a:bodyPr>
          <a:lstStyle/>
          <a:p>
            <a:pPr lvl="0" algn="just"/>
            <a:r>
              <a:rPr lang="vi-VN" sz="2800">
                <a:solidFill>
                  <a:prstClr val="black"/>
                </a:solidFill>
                <a:latin typeface="Times New Roman" panose="02020603050405020304" pitchFamily="18" charset="0"/>
              </a:rPr>
              <a:t>- Khéo kết hợp cốt lõi sự thực lịch sử với những yếu tố hoang đường</a:t>
            </a:r>
          </a:p>
        </p:txBody>
      </p:sp>
    </p:spTree>
    <p:extLst>
      <p:ext uri="{BB962C8B-B14F-4D97-AF65-F5344CB8AC3E}">
        <p14:creationId xmlns:p14="http://schemas.microsoft.com/office/powerpoint/2010/main" val="4170189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LUYỆN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TẬP</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175810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tượng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cho</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sức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chế</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ngự</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tai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45456638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57000">
                        <a14:foregroundMark x1="26667" y1="26000" x2="26667" y2="26000"/>
                        <a14:foregroundMark x1="25333" y1="24000" x2="25333" y2="24000"/>
                        <a14:backgroundMark x1="33000" y1="14333" x2="33000" y2="14333"/>
                        <a14:backgroundMark x1="33333" y1="14333" x2="33333" y2="14333"/>
                        <a14:backgroundMark x1="38667" y1="19000" x2="38667" y2="19000"/>
                        <a14:backgroundMark x1="37667" y1="28000" x2="37667" y2="28000"/>
                        <a14:backgroundMark x1="36333" y1="29667" x2="36333" y2="29667"/>
                        <a14:backgroundMark x1="34000" y1="29333" x2="34000" y2="29333"/>
                        <a14:backgroundMark x1="50333" y1="23667" x2="50333" y2="23667"/>
                        <a14:backgroundMark x1="50333" y1="23667" x2="49333" y2="26333"/>
                        <a14:backgroundMark x1="48000" y1="32667" x2="48000" y2="32667"/>
                        <a14:backgroundMark x1="45000" y1="40000" x2="45000" y2="40000"/>
                        <a14:backgroundMark x1="45000" y1="44000" x2="45000" y2="44000"/>
                        <a14:backgroundMark x1="44667" y1="46333" x2="44667" y2="46333"/>
                        <a14:backgroundMark x1="11333" y1="26333" x2="11333" y2="26333"/>
                        <a14:backgroundMark x1="12333" y1="29333" x2="12333" y2="29333"/>
                        <a14:backgroundMark x1="12667" y1="30333" x2="12667" y2="30333"/>
                        <a14:backgroundMark x1="9333" y1="77667" x2="9333" y2="77667"/>
                        <a14:backgroundMark x1="8333" y1="77667" x2="8333" y2="77667"/>
                        <a14:backgroundMark x1="7000" y1="80667" x2="5000" y2="84333"/>
                        <a14:backgroundMark x1="4333" y1="86333" x2="4333" y2="86333"/>
                        <a14:backgroundMark x1="12667" y1="78667" x2="12667" y2="78667"/>
                        <a14:backgroundMark x1="12667" y1="78667" x2="11667" y2="80000"/>
                        <a14:backgroundMark x1="13000" y1="34000" x2="13000" y2="34000"/>
                      </a14:backgroundRemoval>
                    </a14:imgEffect>
                  </a14:imgLayer>
                </a14:imgProps>
              </a:ext>
            </a:extLst>
          </a:blip>
          <a:stretch>
            <a:fillRect/>
          </a:stretch>
        </p:blipFill>
        <p:spPr>
          <a:xfrm>
            <a:off x="9107987" y="1313861"/>
            <a:ext cx="5614675" cy="5544139"/>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963510" y="3256892"/>
            <a:ext cx="3660962" cy="366096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22372" y="-269107"/>
            <a:ext cx="1536047" cy="153604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162450" y="492597"/>
            <a:ext cx="1536047" cy="1536047"/>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700202" y="50734"/>
            <a:ext cx="1536047" cy="153604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36157" y="271771"/>
            <a:ext cx="1536047" cy="1536047"/>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594382" y="391434"/>
            <a:ext cx="1536047" cy="153604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00826" y="785427"/>
            <a:ext cx="1536047" cy="1536047"/>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152319" y="-311577"/>
            <a:ext cx="1536047" cy="153604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96211" y="-137209"/>
            <a:ext cx="1536047" cy="1536047"/>
          </a:xfrm>
          <a:prstGeom prst="rect">
            <a:avLst/>
          </a:prstGeom>
        </p:spPr>
      </p:pic>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7392" y="-51672"/>
            <a:ext cx="1536047" cy="1536047"/>
          </a:xfrm>
          <a:prstGeom prst="rect">
            <a:avLst/>
          </a:prstGeom>
        </p:spPr>
      </p:pic>
      <p:pic>
        <p:nvPicPr>
          <p:cNvPr id="39" name="Picture 3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31668" y="1859201"/>
            <a:ext cx="3660962" cy="3660962"/>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2776032" y="1717067"/>
            <a:ext cx="3660962" cy="3660962"/>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5613953" y="1542586"/>
            <a:ext cx="3660962" cy="3660962"/>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171210" y="2540595"/>
            <a:ext cx="3271439" cy="3271439"/>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557207" y="2729913"/>
            <a:ext cx="4252618" cy="4252618"/>
          </a:xfrm>
          <a:prstGeom prst="rect">
            <a:avLst/>
          </a:prstGeom>
        </p:spPr>
      </p:pic>
      <p:pic>
        <p:nvPicPr>
          <p:cNvPr id="48" name="Picture 47"/>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390635" y="2318323"/>
            <a:ext cx="4740942" cy="4740942"/>
          </a:xfrm>
          <a:prstGeom prst="rect">
            <a:avLst/>
          </a:prstGeom>
        </p:spPr>
      </p:pic>
      <p:sp>
        <p:nvSpPr>
          <p:cNvPr id="2" name="TextBox 1"/>
          <p:cNvSpPr txBox="1"/>
          <p:nvPr/>
        </p:nvSpPr>
        <p:spPr>
          <a:xfrm>
            <a:off x="1806187" y="1535109"/>
            <a:ext cx="79035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CÙNG THẠCH SANH ĐI LẤY CỦI</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736204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57000">
                        <a14:foregroundMark x1="26667" y1="26000" x2="26667" y2="26000"/>
                        <a14:foregroundMark x1="25333" y1="24000" x2="25333" y2="24000"/>
                        <a14:backgroundMark x1="33000" y1="14333" x2="33000" y2="14333"/>
                        <a14:backgroundMark x1="33333" y1="14333" x2="33333" y2="14333"/>
                        <a14:backgroundMark x1="38667" y1="19000" x2="38667" y2="19000"/>
                        <a14:backgroundMark x1="37667" y1="28000" x2="37667" y2="28000"/>
                        <a14:backgroundMark x1="36333" y1="29667" x2="36333" y2="29667"/>
                        <a14:backgroundMark x1="34000" y1="29333" x2="34000" y2="29333"/>
                        <a14:backgroundMark x1="50333" y1="23667" x2="50333" y2="23667"/>
                        <a14:backgroundMark x1="50333" y1="23667" x2="49333" y2="26333"/>
                        <a14:backgroundMark x1="48000" y1="32667" x2="48000" y2="32667"/>
                        <a14:backgroundMark x1="45000" y1="40000" x2="45000" y2="40000"/>
                        <a14:backgroundMark x1="45000" y1="44000" x2="45000" y2="44000"/>
                        <a14:backgroundMark x1="44667" y1="46333" x2="44667" y2="46333"/>
                        <a14:backgroundMark x1="11333" y1="26333" x2="11333" y2="26333"/>
                        <a14:backgroundMark x1="12333" y1="29333" x2="12333" y2="29333"/>
                        <a14:backgroundMark x1="12667" y1="30333" x2="12667" y2="30333"/>
                        <a14:backgroundMark x1="9333" y1="77667" x2="9333" y2="77667"/>
                        <a14:backgroundMark x1="8333" y1="77667" x2="8333" y2="77667"/>
                        <a14:backgroundMark x1="7000" y1="80667" x2="5000" y2="84333"/>
                        <a14:backgroundMark x1="4333" y1="86333" x2="4333" y2="86333"/>
                        <a14:backgroundMark x1="12667" y1="78667" x2="12667" y2="78667"/>
                        <a14:backgroundMark x1="12667" y1="78667" x2="11667" y2="80000"/>
                        <a14:backgroundMark x1="13000" y1="34000" x2="13000" y2="34000"/>
                      </a14:backgroundRemoval>
                    </a14:imgEffect>
                  </a14:imgLayer>
                </a14:imgProps>
              </a:ext>
            </a:extLst>
          </a:blip>
          <a:stretch>
            <a:fillRect/>
          </a:stretch>
        </p:blipFill>
        <p:spPr>
          <a:xfrm>
            <a:off x="9719864" y="830690"/>
            <a:ext cx="3980330" cy="5544139"/>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280892" y="3289096"/>
            <a:ext cx="3660962" cy="366096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22372" y="-269107"/>
            <a:ext cx="1536047" cy="153604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162450" y="492597"/>
            <a:ext cx="1536047" cy="1536047"/>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700202" y="50734"/>
            <a:ext cx="1536047" cy="153604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36157" y="271771"/>
            <a:ext cx="1536047" cy="1536047"/>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594382" y="391434"/>
            <a:ext cx="1536047" cy="153604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00826" y="785427"/>
            <a:ext cx="1536047" cy="1536047"/>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089142" y="-140747"/>
            <a:ext cx="1536047" cy="153604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96211" y="-137209"/>
            <a:ext cx="1536047" cy="1536047"/>
          </a:xfrm>
          <a:prstGeom prst="rect">
            <a:avLst/>
          </a:prstGeom>
        </p:spPr>
      </p:pic>
      <p:sp>
        <p:nvSpPr>
          <p:cNvPr id="3" name="5-Point Star 2">
            <a:hlinkClick r:id="rId8" action="ppaction://hlinksldjump"/>
          </p:cNvPr>
          <p:cNvSpPr/>
          <p:nvPr/>
        </p:nvSpPr>
        <p:spPr>
          <a:xfrm>
            <a:off x="2150694" y="1736808"/>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7</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5-Point Star 25">
            <a:hlinkClick r:id="rId9" action="ppaction://hlinksldjump"/>
          </p:cNvPr>
          <p:cNvSpPr/>
          <p:nvPr/>
        </p:nvSpPr>
        <p:spPr>
          <a:xfrm>
            <a:off x="3280386" y="211354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8</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a:hlinkClick r:id="rId10" action="ppaction://hlinksldjump"/>
          </p:cNvPr>
          <p:cNvSpPr/>
          <p:nvPr/>
        </p:nvSpPr>
        <p:spPr>
          <a:xfrm>
            <a:off x="4841630" y="230242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9</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a:hlinkClick r:id="rId11" action="ppaction://hlinksldjump"/>
          </p:cNvPr>
          <p:cNvSpPr/>
          <p:nvPr/>
        </p:nvSpPr>
        <p:spPr>
          <a:xfrm>
            <a:off x="6448425" y="240835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10</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5-Point Star 28">
            <a:hlinkClick r:id="rId12" action="ppaction://hlinksldjump"/>
          </p:cNvPr>
          <p:cNvSpPr/>
          <p:nvPr/>
        </p:nvSpPr>
        <p:spPr>
          <a:xfrm>
            <a:off x="7742644" y="2190752"/>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a:hlinkClick r:id="rId13" action="ppaction://hlinksldjump"/>
          </p:cNvPr>
          <p:cNvSpPr/>
          <p:nvPr/>
        </p:nvSpPr>
        <p:spPr>
          <a:xfrm>
            <a:off x="8764832" y="1394169"/>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7392" y="-51672"/>
            <a:ext cx="1536047" cy="1536047"/>
          </a:xfrm>
          <a:prstGeom prst="rect">
            <a:avLst/>
          </a:prstGeom>
        </p:spPr>
      </p:pic>
      <p:sp>
        <p:nvSpPr>
          <p:cNvPr id="32" name="5-Point Star 31">
            <a:hlinkClick r:id="rId14" action="ppaction://hlinksldjump"/>
          </p:cNvPr>
          <p:cNvSpPr/>
          <p:nvPr/>
        </p:nvSpPr>
        <p:spPr>
          <a:xfrm>
            <a:off x="3132960" y="1143605"/>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a:hlinkClick r:id="rId15" action="ppaction://hlinksldjump"/>
          </p:cNvPr>
          <p:cNvSpPr/>
          <p:nvPr/>
        </p:nvSpPr>
        <p:spPr>
          <a:xfrm>
            <a:off x="4141129" y="129150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5-Point Star 33">
            <a:hlinkClick r:id="rId15" action="ppaction://hlinksldjump"/>
          </p:cNvPr>
          <p:cNvSpPr/>
          <p:nvPr/>
        </p:nvSpPr>
        <p:spPr>
          <a:xfrm>
            <a:off x="5311029" y="1331967"/>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4</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5-Point Star 34">
            <a:hlinkClick r:id="rId16" action="ppaction://hlinksldjump"/>
          </p:cNvPr>
          <p:cNvSpPr/>
          <p:nvPr/>
        </p:nvSpPr>
        <p:spPr>
          <a:xfrm>
            <a:off x="6561253" y="144023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5</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5-Point Star 35">
            <a:hlinkClick r:id="rId17" action="ppaction://hlinksldjump"/>
          </p:cNvPr>
          <p:cNvSpPr/>
          <p:nvPr/>
        </p:nvSpPr>
        <p:spPr>
          <a:xfrm>
            <a:off x="7702230" y="129150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6</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5-Point Star 36">
            <a:hlinkClick r:id="rId18" action="ppaction://hlinksldjump"/>
          </p:cNvPr>
          <p:cNvSpPr/>
          <p:nvPr/>
        </p:nvSpPr>
        <p:spPr>
          <a:xfrm>
            <a:off x="1759503" y="1107762"/>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74941" y="3058497"/>
            <a:ext cx="3660962" cy="3660962"/>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588340" y="3211381"/>
            <a:ext cx="3660962" cy="3660962"/>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3581856" y="3235896"/>
            <a:ext cx="3660962" cy="3660962"/>
          </a:xfrm>
          <a:prstGeom prst="rect">
            <a:avLst/>
          </a:prstGeom>
        </p:spPr>
      </p:pic>
      <p:pic>
        <p:nvPicPr>
          <p:cNvPr id="42" name="Picture 4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6928874" y="3546506"/>
            <a:ext cx="3271439" cy="3271439"/>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5874444" y="2892871"/>
            <a:ext cx="3271439" cy="3271439"/>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006423" y="1927481"/>
            <a:ext cx="3271439" cy="3271439"/>
          </a:xfrm>
          <a:prstGeom prst="rect">
            <a:avLst/>
          </a:prstGeom>
        </p:spPr>
      </p:pic>
      <p:pic>
        <p:nvPicPr>
          <p:cNvPr id="45" name="Picture 44"/>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2992287" y="1694998"/>
            <a:ext cx="4252618" cy="4252618"/>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23047" y="1100318"/>
            <a:ext cx="4252618" cy="4252618"/>
          </a:xfrm>
          <a:prstGeom prst="rect">
            <a:avLst/>
          </a:prstGeom>
        </p:spPr>
      </p:pic>
      <p:pic>
        <p:nvPicPr>
          <p:cNvPr id="47" name="Picture 46"/>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823234" y="1396478"/>
            <a:ext cx="4252618" cy="4252618"/>
          </a:xfrm>
          <a:prstGeom prst="rect">
            <a:avLst/>
          </a:prstGeom>
        </p:spPr>
      </p:pic>
      <p:pic>
        <p:nvPicPr>
          <p:cNvPr id="48" name="Picture 47"/>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6370982" y="1097846"/>
            <a:ext cx="4740942" cy="4740942"/>
          </a:xfrm>
          <a:prstGeom prst="rect">
            <a:avLst/>
          </a:prstGeom>
        </p:spPr>
      </p:pic>
      <p:pic>
        <p:nvPicPr>
          <p:cNvPr id="49" name="Picture 4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487787" y="1429536"/>
            <a:ext cx="4252618" cy="4252618"/>
          </a:xfrm>
          <a:prstGeom prst="rect">
            <a:avLst/>
          </a:prstGeom>
        </p:spPr>
      </p:pic>
    </p:spTree>
    <p:extLst>
      <p:ext uri="{BB962C8B-B14F-4D97-AF65-F5344CB8AC3E}">
        <p14:creationId xmlns:p14="http://schemas.microsoft.com/office/powerpoint/2010/main" val="11904319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fltVal val="0"/>
                                          </p:val>
                                        </p:tav>
                                        <p:tav tm="100000">
                                          <p:val>
                                            <p:strVal val="#ppt_h"/>
                                          </p:val>
                                        </p:tav>
                                      </p:tavLst>
                                    </p:anim>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p:cTn id="76" dur="500" fill="hold"/>
                                        <p:tgtEl>
                                          <p:spTgt spid="39"/>
                                        </p:tgtEl>
                                        <p:attrNameLst>
                                          <p:attrName>ppt_w</p:attrName>
                                        </p:attrNameLst>
                                      </p:cBhvr>
                                      <p:tavLst>
                                        <p:tav tm="0">
                                          <p:val>
                                            <p:fltVal val="0"/>
                                          </p:val>
                                        </p:tav>
                                        <p:tav tm="100000">
                                          <p:val>
                                            <p:strVal val="#ppt_w"/>
                                          </p:val>
                                        </p:tav>
                                      </p:tavLst>
                                    </p:anim>
                                    <p:anim calcmode="lin" valueType="num">
                                      <p:cBhvr>
                                        <p:cTn id="77" dur="500" fill="hold"/>
                                        <p:tgtEl>
                                          <p:spTgt spid="39"/>
                                        </p:tgtEl>
                                        <p:attrNameLst>
                                          <p:attrName>ppt_h</p:attrName>
                                        </p:attrNameLst>
                                      </p:cBhvr>
                                      <p:tavLst>
                                        <p:tav tm="0">
                                          <p:val>
                                            <p:fltVal val="0"/>
                                          </p:val>
                                        </p:tav>
                                        <p:tav tm="100000">
                                          <p:val>
                                            <p:strVal val="#ppt_h"/>
                                          </p:val>
                                        </p:tav>
                                      </p:tavLst>
                                    </p:anim>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p:cTn id="83" dur="500" fill="hold"/>
                                        <p:tgtEl>
                                          <p:spTgt spid="43"/>
                                        </p:tgtEl>
                                        <p:attrNameLst>
                                          <p:attrName>ppt_w</p:attrName>
                                        </p:attrNameLst>
                                      </p:cBhvr>
                                      <p:tavLst>
                                        <p:tav tm="0">
                                          <p:val>
                                            <p:fltVal val="0"/>
                                          </p:val>
                                        </p:tav>
                                        <p:tav tm="100000">
                                          <p:val>
                                            <p:strVal val="#ppt_w"/>
                                          </p:val>
                                        </p:tav>
                                      </p:tavLst>
                                    </p:anim>
                                    <p:anim calcmode="lin" valueType="num">
                                      <p:cBhvr>
                                        <p:cTn id="84" dur="500" fill="hold"/>
                                        <p:tgtEl>
                                          <p:spTgt spid="43"/>
                                        </p:tgtEl>
                                        <p:attrNameLst>
                                          <p:attrName>ppt_h</p:attrName>
                                        </p:attrNameLst>
                                      </p:cBhvr>
                                      <p:tavLst>
                                        <p:tav tm="0">
                                          <p:val>
                                            <p:fltVal val="0"/>
                                          </p:val>
                                        </p:tav>
                                        <p:tav tm="100000">
                                          <p:val>
                                            <p:strVal val="#ppt_h"/>
                                          </p:val>
                                        </p:tav>
                                      </p:tavLst>
                                    </p:anim>
                                    <p:animEffect transition="in" filter="fade">
                                      <p:cBhvr>
                                        <p:cTn id="85" dur="5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561703" y="-1701052"/>
            <a:ext cx="11016196"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8337" y="716056"/>
            <a:ext cx="8935377" cy="1323439"/>
          </a:xfrm>
          <a:prstGeom prst="rect">
            <a:avLst/>
          </a:prstGeom>
          <a:noFill/>
        </p:spPr>
        <p:txBody>
          <a:bodyPr wrap="square" rtlCol="0">
            <a:spAutoFit/>
          </a:bodyPr>
          <a:lstStyle/>
          <a:p>
            <a:pPr lvl="0" algn="just"/>
            <a:r>
              <a:rPr lang="en-US" sz="4000" b="1">
                <a:solidFill>
                  <a:prstClr val="black"/>
                </a:solidFill>
                <a:latin typeface="Times New Roman" panose="02020603050405020304" pitchFamily="18" charset="0"/>
                <a:cs typeface="Times New Roman" panose="02020603050405020304" pitchFamily="18" charset="0"/>
              </a:rPr>
              <a:t>Câu 1. </a:t>
            </a:r>
            <a:r>
              <a:rPr lang="en-US" sz="4000" b="1" smtClean="0">
                <a:solidFill>
                  <a:prstClr val="black"/>
                </a:solidFill>
                <a:latin typeface="Times New Roman" panose="02020603050405020304" pitchFamily="18" charset="0"/>
                <a:cs typeface="Times New Roman" panose="02020603050405020304" pitchFamily="18" charset="0"/>
              </a:rPr>
              <a:t>Chi </a:t>
            </a:r>
            <a:r>
              <a:rPr lang="en-US" sz="4000" b="1">
                <a:solidFill>
                  <a:prstClr val="black"/>
                </a:solidFill>
                <a:latin typeface="Times New Roman" panose="02020603050405020304" pitchFamily="18" charset="0"/>
                <a:cs typeface="Times New Roman" panose="02020603050405020304" pitchFamily="18" charset="0"/>
              </a:rPr>
              <a:t>tiết nào sau đây nói lên hoàn cảnh sống của chàng Thạch Sanh?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3435723"/>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Do Ngọc Hoàng sai Thái tử xuống đầu thai làm con.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4988858"/>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a:solidFill>
                  <a:prstClr val="white"/>
                </a:solidFill>
                <a:latin typeface="Times New Roman" panose="02020603050405020304" pitchFamily="18" charset="0"/>
                <a:cs typeface="Times New Roman" panose="02020603050405020304" pitchFamily="18" charset="0"/>
              </a:rPr>
              <a:t>Thạch Sanh sớm  mồ côi, phải sống trong túp lều cũ dưới gốc đa làm nghề đốn củi.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3442957"/>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Cha</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mẹ đi làm ăn xa.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2" y="4988858"/>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Tất cả đều </a:t>
            </a:r>
            <a:r>
              <a:rPr lang="en-US" sz="3200" b="1" smtClean="0">
                <a:solidFill>
                  <a:prstClr val="white"/>
                </a:solidFill>
                <a:latin typeface="Times New Roman" panose="02020603050405020304" pitchFamily="18" charset="0"/>
                <a:cs typeface="Times New Roman" panose="02020603050405020304" pitchFamily="18" charset="0"/>
              </a:rPr>
              <a:t>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utoShape 2" descr="Gỗ Mũi tên Đăng Clip nghệ thuật - Gỗ png tải về - Miễn phí trong suốt Gỗ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74315" y="6089594"/>
            <a:ext cx="2065285" cy="919266"/>
          </a:xfrm>
          <a:prstGeom prst="rect">
            <a:avLst/>
          </a:prstGeom>
        </p:spPr>
      </p:pic>
    </p:spTree>
    <p:extLst>
      <p:ext uri="{BB962C8B-B14F-4D97-AF65-F5344CB8AC3E}">
        <p14:creationId xmlns:p14="http://schemas.microsoft.com/office/powerpoint/2010/main" val="27427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757646" y="-1701052"/>
            <a:ext cx="1056785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94177" y="662225"/>
            <a:ext cx="9198450" cy="1323439"/>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r>
              <a:rPr lang="vi-VN" sz="4000" b="1">
                <a:solidFill>
                  <a:prstClr val="black"/>
                </a:solidFill>
                <a:latin typeface="Times New Roman" panose="02020603050405020304" pitchFamily="18" charset="0"/>
                <a:cs typeface="Times New Roman" panose="02020603050405020304" pitchFamily="18" charset="0"/>
              </a:rPr>
              <a:t> Truyện Thạch Sanh thể hiện ước mơ gì của nhân dân lao </a:t>
            </a:r>
            <a:r>
              <a:rPr lang="vi-VN" sz="4000" b="1" smtClean="0">
                <a:solidFill>
                  <a:prstClr val="black"/>
                </a:solidFill>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3730429"/>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A. Công bằng xã </a:t>
            </a:r>
            <a:r>
              <a:rPr lang="en-US" sz="3200" b="1" smtClean="0">
                <a:solidFill>
                  <a:prstClr val="white"/>
                </a:solidFill>
                <a:latin typeface="Times New Roman" panose="02020603050405020304" pitchFamily="18" charset="0"/>
                <a:cs typeface="Times New Roman" panose="02020603050405020304" pitchFamily="18" charset="0"/>
              </a:rPr>
              <a:t>hội.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C. Cái thiện chiến thắng các </a:t>
            </a:r>
            <a:r>
              <a:rPr lang="en-US" sz="3200" b="1" smtClean="0">
                <a:solidFill>
                  <a:prstClr val="white"/>
                </a:solidFill>
                <a:latin typeface="Times New Roman" panose="02020603050405020304" pitchFamily="18" charset="0"/>
                <a:cs typeface="Times New Roman" panose="02020603050405020304" pitchFamily="18" charset="0"/>
              </a:rPr>
              <a:t>ác.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374500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B. Cuộc sống no </a:t>
            </a:r>
            <a:r>
              <a:rPr lang="en-US" sz="3200" b="1" smtClean="0">
                <a:solidFill>
                  <a:prstClr val="white"/>
                </a:solidFill>
                <a:latin typeface="Times New Roman" panose="02020603050405020304" pitchFamily="18" charset="0"/>
                <a:cs typeface="Times New Roman" panose="02020603050405020304" pitchFamily="18" charset="0"/>
              </a:rPr>
              <a:t>đủ.</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D. Tất cả đều </a:t>
            </a:r>
            <a:r>
              <a:rPr lang="en-US" sz="3200" b="1" smtClean="0">
                <a:solidFill>
                  <a:prstClr val="white"/>
                </a:solidFill>
                <a:latin typeface="Times New Roman" panose="02020603050405020304" pitchFamily="18" charset="0"/>
                <a:cs typeface="Times New Roman" panose="02020603050405020304" pitchFamily="18" charset="0"/>
              </a:rPr>
              <a:t>đúng.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87781" y="2745569"/>
            <a:ext cx="1804219" cy="803065"/>
          </a:xfrm>
          <a:prstGeom prst="rect">
            <a:avLst/>
          </a:prstGeom>
        </p:spPr>
      </p:pic>
    </p:spTree>
    <p:extLst>
      <p:ext uri="{BB962C8B-B14F-4D97-AF65-F5344CB8AC3E}">
        <p14:creationId xmlns:p14="http://schemas.microsoft.com/office/powerpoint/2010/main" val="35930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71367" y="-1397504"/>
            <a:ext cx="1033272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18663" y="834999"/>
            <a:ext cx="92381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r>
              <a:rPr lang="vi-VN" sz="4000" b="1">
                <a:solidFill>
                  <a:prstClr val="black"/>
                </a:solidFill>
                <a:latin typeface="Times New Roman" panose="02020603050405020304" pitchFamily="18" charset="0"/>
                <a:cs typeface="Times New Roman" panose="02020603050405020304" pitchFamily="18" charset="0"/>
              </a:rPr>
              <a:t> Trước khi được kết hôn với công chúa, Thạch Sanh phải trải qua mấy thử thách?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1.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578794"/>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4.</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4061012"/>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96533" y="0"/>
            <a:ext cx="2065285" cy="919266"/>
          </a:xfrm>
          <a:prstGeom prst="rect">
            <a:avLst/>
          </a:prstGeom>
        </p:spPr>
      </p:pic>
    </p:spTree>
    <p:extLst>
      <p:ext uri="{BB962C8B-B14F-4D97-AF65-F5344CB8AC3E}">
        <p14:creationId xmlns:p14="http://schemas.microsoft.com/office/powerpoint/2010/main" val="152082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175656" y="-1701052"/>
            <a:ext cx="10160215"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1618" y="280388"/>
            <a:ext cx="9183572"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r>
              <a:rPr lang="vi-VN" sz="4000" b="1">
                <a:solidFill>
                  <a:prstClr val="black"/>
                </a:solidFill>
                <a:latin typeface="Times New Roman" panose="02020603050405020304" pitchFamily="18" charset="0"/>
                <a:cs typeface="Times New Roman" panose="02020603050405020304" pitchFamily="18" charset="0"/>
              </a:rPr>
              <a:t> Trong truyện Thạch Sanh, vì sao Lí Thông muốn làm bạn với Thạch Sanh?</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24542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Vì thương cảm cho số phận mồ côi của Thạch Sanh.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lang="vi-VN" sz="3200" b="1">
                <a:solidFill>
                  <a:prstClr val="white"/>
                </a:solidFill>
                <a:latin typeface="Times New Roman" panose="02020603050405020304" pitchFamily="18" charset="0"/>
                <a:cs typeface="Times New Roman" panose="02020603050405020304" pitchFamily="18" charset="0"/>
              </a:rPr>
              <a:t> Vì Lí Thông cũng có hoàn tương tự như Thạch Sanh.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245424"/>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Vì muốn được che chở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Vì thấy Thạch Sanh khỏe mạnh, có Thạch Sanh ở cùng sẽ đem lại nhiều lợi ích.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44819" y="3133165"/>
            <a:ext cx="2065285" cy="919266"/>
          </a:xfrm>
          <a:prstGeom prst="rect">
            <a:avLst/>
          </a:prstGeom>
        </p:spPr>
      </p:pic>
    </p:spTree>
    <p:extLst>
      <p:ext uri="{BB962C8B-B14F-4D97-AF65-F5344CB8AC3E}">
        <p14:creationId xmlns:p14="http://schemas.microsoft.com/office/powerpoint/2010/main" val="5597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170735" y="-1635738"/>
            <a:ext cx="1004533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2474" y="427427"/>
            <a:ext cx="9098279"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lang="vi-VN" sz="4000" b="1">
                <a:solidFill>
                  <a:prstClr val="black"/>
                </a:solidFill>
                <a:latin typeface="Times New Roman" panose="02020603050405020304" pitchFamily="18" charset="0"/>
                <a:cs typeface="Times New Roman" panose="02020603050405020304" pitchFamily="18" charset="0"/>
              </a:rPr>
              <a:t> Chi tiết tiếng đàn và niêu cơm đãi quân sĩ mười tám nước chư hầu đã thể hiện điều gì ở nhân dân?</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Thể hiện sự yếu thế, nhún </a:t>
            </a:r>
            <a:r>
              <a:rPr lang="vi-VN" sz="3200" b="1" smtClean="0">
                <a:solidFill>
                  <a:prstClr val="white"/>
                </a:solidFill>
                <a:latin typeface="Times New Roman" panose="02020603050405020304" pitchFamily="18" charset="0"/>
                <a:cs typeface="Times New Roman" panose="02020603050405020304" pitchFamily="18" charset="0"/>
              </a:rPr>
              <a:t>nhường</a:t>
            </a:r>
            <a:r>
              <a:rPr lang="en-US" sz="3200" b="1" smtClean="0">
                <a:solidFill>
                  <a:prstClr val="white"/>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173836" y="4061011"/>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B. Thể hiện lòng nhân ái, nhân đạo và yêu chuộng hòa bình của dân </a:t>
            </a:r>
            <a:r>
              <a:rPr lang="en-US" sz="3200" b="1" smtClean="0">
                <a:solidFill>
                  <a:prstClr val="white"/>
                </a:solidFill>
                <a:latin typeface="Times New Roman" panose="02020603050405020304" pitchFamily="18" charset="0"/>
                <a:cs typeface="Times New Roman" panose="02020603050405020304" pitchFamily="18" charset="0"/>
              </a:rPr>
              <a:t>tộc.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3200" b="1">
                <a:solidFill>
                  <a:prstClr val="white"/>
                </a:solidFill>
                <a:latin typeface="Times New Roman" panose="02020603050405020304" pitchFamily="18" charset="0"/>
                <a:cs typeface="Times New Roman" panose="02020603050405020304" pitchFamily="18" charset="0"/>
              </a:rPr>
              <a:t> Tư tưởng cầu hòa, mong muốn chấm dứt chiến tranh bằng sự thua nhường quân giặc.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smtClean="0">
                <a:solidFill>
                  <a:prstClr val="white"/>
                </a:solidFill>
                <a:latin typeface="Times New Roman" panose="02020603050405020304" pitchFamily="18" charset="0"/>
                <a:cs typeface="Times New Roman" panose="02020603050405020304" pitchFamily="18" charset="0"/>
              </a:rPr>
              <a:t>C. </a:t>
            </a:r>
            <a:r>
              <a:rPr lang="en-US" sz="3200" b="1">
                <a:solidFill>
                  <a:prstClr val="white"/>
                </a:solidFill>
                <a:latin typeface="Times New Roman" panose="02020603050405020304" pitchFamily="18" charset="0"/>
                <a:cs typeface="Times New Roman" panose="02020603050405020304" pitchFamily="18" charset="0"/>
              </a:rPr>
              <a:t>Thể hiện lòng tự hào dân </a:t>
            </a:r>
            <a:r>
              <a:rPr lang="en-US" sz="3200" b="1" smtClean="0">
                <a:solidFill>
                  <a:prstClr val="white"/>
                </a:solidFill>
                <a:latin typeface="Times New Roman" panose="02020603050405020304" pitchFamily="18" charset="0"/>
                <a:cs typeface="Times New Roman" panose="02020603050405020304" pitchFamily="18" charset="0"/>
              </a:rPr>
              <a:t>tộc.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09595" y="-32206"/>
            <a:ext cx="2065285" cy="919266"/>
          </a:xfrm>
          <a:prstGeom prst="rect">
            <a:avLst/>
          </a:prstGeom>
        </p:spPr>
      </p:pic>
    </p:spTree>
    <p:extLst>
      <p:ext uri="{BB962C8B-B14F-4D97-AF65-F5344CB8AC3E}">
        <p14:creationId xmlns:p14="http://schemas.microsoft.com/office/powerpoint/2010/main" val="32082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227909" y="-1637138"/>
            <a:ext cx="974489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1199" y="333233"/>
            <a:ext cx="7943107"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lang="vi-VN" sz="4000" b="1">
                <a:solidFill>
                  <a:prstClr val="black"/>
                </a:solidFill>
                <a:latin typeface="Times New Roman" panose="02020603050405020304" pitchFamily="18" charset="0"/>
                <a:cs typeface="Times New Roman" panose="02020603050405020304" pitchFamily="18" charset="0"/>
              </a:rPr>
              <a:t> Thạch Sanh đã nhận được báu vật gì sau khi giết chết chằn tinh?</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12193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A. Một bộ cung tên bằng </a:t>
            </a:r>
            <a:r>
              <a:rPr lang="en-US" sz="3200" b="1" smtClean="0">
                <a:solidFill>
                  <a:prstClr val="white"/>
                </a:solidFill>
                <a:latin typeface="Times New Roman" panose="02020603050405020304" pitchFamily="18" charset="0"/>
                <a:cs typeface="Times New Roman" panose="02020603050405020304" pitchFamily="18" charset="0"/>
              </a:rPr>
              <a:t>vàng.</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29079"/>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a:solidFill>
                  <a:prstClr val="white"/>
                </a:solidFill>
                <a:latin typeface="Times New Roman" panose="02020603050405020304" pitchFamily="18" charset="0"/>
                <a:cs typeface="Times New Roman" panose="02020603050405020304" pitchFamily="18" charset="0"/>
              </a:rPr>
              <a:t>Một cái niêu cơm thần.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04131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B. Một cây đàn thần.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959"/>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D. Một cây búa thần.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45265" y="115331"/>
            <a:ext cx="2065285" cy="919266"/>
          </a:xfrm>
          <a:prstGeom prst="rect">
            <a:avLst/>
          </a:prstGeom>
        </p:spPr>
      </p:pic>
    </p:spTree>
    <p:extLst>
      <p:ext uri="{BB962C8B-B14F-4D97-AF65-F5344CB8AC3E}">
        <p14:creationId xmlns:p14="http://schemas.microsoft.com/office/powerpoint/2010/main" val="365967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672046" y="-1701052"/>
            <a:ext cx="9170125"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59119" y="114345"/>
            <a:ext cx="8028238" cy="2554545"/>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r>
              <a:rPr lang="vi-VN" sz="4000" b="1">
                <a:solidFill>
                  <a:prstClr val="black"/>
                </a:solidFill>
                <a:latin typeface="Times New Roman" panose="02020603050405020304" pitchFamily="18" charset="0"/>
                <a:cs typeface="Times New Roman" panose="02020603050405020304" pitchFamily="18" charset="0"/>
              </a:rPr>
              <a:t> </a:t>
            </a:r>
            <a:r>
              <a:rPr lang="vi-VN" sz="4000" b="1" smtClean="0">
                <a:solidFill>
                  <a:prstClr val="black"/>
                </a:solidFill>
                <a:latin typeface="Times New Roman" panose="02020603050405020304" pitchFamily="18" charset="0"/>
                <a:cs typeface="Times New Roman" panose="02020603050405020304" pitchFamily="18" charset="0"/>
              </a:rPr>
              <a:t>Trong </a:t>
            </a:r>
            <a:r>
              <a:rPr lang="vi-VN" sz="4000" b="1">
                <a:solidFill>
                  <a:prstClr val="black"/>
                </a:solidFill>
                <a:latin typeface="Times New Roman" panose="02020603050405020304" pitchFamily="18" charset="0"/>
                <a:cs typeface="Times New Roman" panose="02020603050405020304" pitchFamily="18" charset="0"/>
              </a:rPr>
              <a:t>truyện Thạch Sanh, hồn của các con vật bị Thạch Sanh tiêu diệt đã bày ra âm mưu gì để hại chàng?</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b="1">
                <a:solidFill>
                  <a:prstClr val="white"/>
                </a:solidFill>
                <a:latin typeface="Times New Roman" panose="02020603050405020304" pitchFamily="18" charset="0"/>
                <a:cs typeface="Times New Roman" panose="02020603050405020304" pitchFamily="18" charset="0"/>
              </a:rPr>
              <a:t>Vu khống cho Thạch Sanh tội giết người.</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14147"/>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Ăn trộm của cải của vua mang giấu ở gốc đa rồi đổ tội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3" y="4061012"/>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B. Đốt nhà của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1" y="5614147"/>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Bắt cóc con gái của vua để đổ tội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87357" y="0"/>
            <a:ext cx="2065285" cy="919266"/>
          </a:xfrm>
          <a:prstGeom prst="rect">
            <a:avLst/>
          </a:prstGeom>
        </p:spPr>
      </p:pic>
    </p:spTree>
    <p:extLst>
      <p:ext uri="{BB962C8B-B14F-4D97-AF65-F5344CB8AC3E}">
        <p14:creationId xmlns:p14="http://schemas.microsoft.com/office/powerpoint/2010/main" val="394186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450577" y="-1398493"/>
            <a:ext cx="970877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8943" y="675153"/>
            <a:ext cx="74093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r>
              <a:rPr lang="vi-VN" sz="4000" b="1">
                <a:solidFill>
                  <a:prstClr val="black"/>
                </a:solidFill>
                <a:latin typeface="Times New Roman" panose="02020603050405020304" pitchFamily="18" charset="0"/>
                <a:cs typeface="Times New Roman" panose="02020603050405020304" pitchFamily="18" charset="0"/>
              </a:rPr>
              <a:t> Chi tiết nào dưới đây không phải là việc làm của Thạch Sanh trong truyện?</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061010"/>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Giết trăn tinh để giải cứu cho dân chúng.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Giết đại bàng để giải cứu cho công chúa và con trai vua Thủy tề.</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1" y="4061011"/>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b="1">
                <a:solidFill>
                  <a:prstClr val="white"/>
                </a:solidFill>
                <a:latin typeface="Times New Roman" panose="02020603050405020304" pitchFamily="18" charset="0"/>
                <a:cs typeface="Times New Roman" panose="02020603050405020304" pitchFamily="18" charset="0"/>
              </a:rPr>
              <a:t>Giết hổ thành tinh để giải thoát cho những người bị nó bắt.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1" y="5614147"/>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3200" b="1">
                <a:solidFill>
                  <a:prstClr val="white"/>
                </a:solidFill>
                <a:latin typeface="Times New Roman" panose="02020603050405020304" pitchFamily="18" charset="0"/>
                <a:cs typeface="Times New Roman" panose="02020603050405020304" pitchFamily="18" charset="0"/>
              </a:rPr>
              <a:t> Đánh bại quân mười tám nước chư hầu.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68759" y="92626"/>
            <a:ext cx="2065285" cy="919266"/>
          </a:xfrm>
          <a:prstGeom prst="rect">
            <a:avLst/>
          </a:prstGeom>
        </p:spPr>
      </p:pic>
    </p:spTree>
    <p:extLst>
      <p:ext uri="{BB962C8B-B14F-4D97-AF65-F5344CB8AC3E}">
        <p14:creationId xmlns:p14="http://schemas.microsoft.com/office/powerpoint/2010/main" val="419387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46831"/>
            <a:ext cx="10904561" cy="16542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hô</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mưa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gọi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5" name="Pentagon 4">
            <a:hlinkClick r:id="rId4" action="ppaction://hlinksldjump"/>
          </p:cNvPr>
          <p:cNvSpPr/>
          <p:nvPr/>
        </p:nvSpPr>
        <p:spPr>
          <a:xfrm flipH="1">
            <a:off x="8936118" y="5943600"/>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91678170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567543" y="-1366289"/>
            <a:ext cx="8559172"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1589" y="1050819"/>
            <a:ext cx="7211080" cy="1323439"/>
          </a:xfrm>
          <a:prstGeom prst="rect">
            <a:avLst/>
          </a:prstGeom>
          <a:noFill/>
        </p:spPr>
        <p:txBody>
          <a:bodyPr wrap="square" rtlCol="0">
            <a:spAutoFit/>
          </a:bodyPr>
          <a:lstStyle/>
          <a:p>
            <a:pPr lvl="0" algn="just"/>
            <a:r>
              <a:rPr lang="en-US" sz="4000" b="1">
                <a:solidFill>
                  <a:prstClr val="black"/>
                </a:solidFill>
                <a:latin typeface="Times New Roman" panose="02020603050405020304" pitchFamily="18" charset="0"/>
                <a:cs typeface="Times New Roman" panose="02020603050405020304" pitchFamily="18" charset="0"/>
              </a:rPr>
              <a:t>Câu 9. </a:t>
            </a:r>
            <a:r>
              <a:rPr lang="en-US" sz="4000" b="1" smtClean="0">
                <a:solidFill>
                  <a:prstClr val="black"/>
                </a:solidFill>
                <a:latin typeface="Times New Roman" panose="02020603050405020304" pitchFamily="18" charset="0"/>
                <a:cs typeface="Times New Roman" panose="02020603050405020304" pitchFamily="18" charset="0"/>
              </a:rPr>
              <a:t>Chủ đề của truyện Thạch Sanh là gì?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24542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Đấu tranh chống chính </a:t>
            </a:r>
            <a:r>
              <a:rPr lang="en-US" sz="3200" b="1" smtClean="0">
                <a:solidFill>
                  <a:prstClr val="white"/>
                </a:solidFill>
                <a:latin typeface="Times New Roman" panose="02020603050405020304" pitchFamily="18" charset="0"/>
                <a:cs typeface="Times New Roman" panose="02020603050405020304" pitchFamily="18" charset="0"/>
              </a:rPr>
              <a:t>quyền.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Đấu tranh chinh phục thiên </a:t>
            </a:r>
            <a:r>
              <a:rPr lang="en-US" sz="3200" b="1" smtClean="0">
                <a:solidFill>
                  <a:prstClr val="white"/>
                </a:solidFill>
                <a:latin typeface="Times New Roman" panose="02020603050405020304" pitchFamily="18" charset="0"/>
                <a:cs typeface="Times New Roman" panose="02020603050405020304" pitchFamily="18" charset="0"/>
              </a:rPr>
              <a:t>nhiên.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245424"/>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Đấu tranh chống xâm </a:t>
            </a:r>
            <a:r>
              <a:rPr lang="vi-VN" sz="3200" b="1" smtClean="0">
                <a:solidFill>
                  <a:prstClr val="white"/>
                </a:solidFill>
                <a:latin typeface="Times New Roman" panose="02020603050405020304" pitchFamily="18" charset="0"/>
                <a:cs typeface="Times New Roman" panose="02020603050405020304" pitchFamily="18" charset="0"/>
              </a:rPr>
              <a:t>lược</a:t>
            </a:r>
            <a:r>
              <a:rPr lang="en-US" sz="3200" b="1"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US" sz="3200" b="1" smtClean="0">
              <a:solidFill>
                <a:prstClr val="white"/>
              </a:solidFill>
              <a:latin typeface="Times New Roman" panose="02020603050405020304" pitchFamily="18" charset="0"/>
              <a:cs typeface="Times New Roman" panose="02020603050405020304" pitchFamily="18" charset="0"/>
            </a:endParaRPr>
          </a:p>
          <a:p>
            <a:pPr lvl="0" algn="ctr"/>
            <a:r>
              <a:rPr lang="en-US" sz="3200" b="1" smtClean="0">
                <a:solidFill>
                  <a:prstClr val="white"/>
                </a:solidFill>
                <a:latin typeface="Times New Roman" panose="02020603050405020304" pitchFamily="18" charset="0"/>
                <a:cs typeface="Times New Roman" panose="02020603050405020304" pitchFamily="18" charset="0"/>
              </a:rPr>
              <a:t>D</a:t>
            </a:r>
            <a:r>
              <a:rPr lang="en-US" sz="3200" b="1">
                <a:solidFill>
                  <a:prstClr val="white"/>
                </a:solidFill>
                <a:latin typeface="Times New Roman" panose="02020603050405020304" pitchFamily="18" charset="0"/>
                <a:cs typeface="Times New Roman" panose="02020603050405020304" pitchFamily="18" charset="0"/>
              </a:rPr>
              <a:t>. Đấu tranh chống cái xấu, cái ác.</a:t>
            </a:r>
          </a:p>
          <a:p>
            <a:pPr lvl="0" algn="just"/>
            <a:endParaRPr lang="en-US" sz="3200" b="1">
              <a:solidFill>
                <a:prstClr val="white"/>
              </a:solidFill>
              <a:latin typeface="Times New Roman" panose="02020603050405020304" pitchFamily="18" charset="0"/>
              <a:cs typeface="Times New Roman" panose="02020603050405020304" pitchFamily="18" charset="0"/>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96086" y="131553"/>
            <a:ext cx="2065285" cy="919266"/>
          </a:xfrm>
          <a:prstGeom prst="rect">
            <a:avLst/>
          </a:prstGeom>
        </p:spPr>
      </p:pic>
    </p:spTree>
    <p:extLst>
      <p:ext uri="{BB962C8B-B14F-4D97-AF65-F5344CB8AC3E}">
        <p14:creationId xmlns:p14="http://schemas.microsoft.com/office/powerpoint/2010/main" val="21539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979714" y="-1701052"/>
            <a:ext cx="10006149"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7222" y="459633"/>
            <a:ext cx="76379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10.</a:t>
            </a:r>
            <a:r>
              <a:rPr lang="vi-VN" sz="4000" b="1">
                <a:solidFill>
                  <a:prstClr val="black"/>
                </a:solidFill>
                <a:latin typeface="Times New Roman" panose="02020603050405020304" pitchFamily="18" charset="0"/>
                <a:cs typeface="Times New Roman" panose="02020603050405020304" pitchFamily="18" charset="0"/>
              </a:rPr>
              <a:t> Thạch Sanh là truyện cổ tích về người </a:t>
            </a:r>
            <a:r>
              <a:rPr lang="en-US" sz="4000" b="1" smtClean="0">
                <a:solidFill>
                  <a:prstClr val="black"/>
                </a:solidFill>
                <a:latin typeface="Times New Roman" panose="02020603050405020304" pitchFamily="18" charset="0"/>
                <a:cs typeface="Times New Roman" panose="02020603050405020304" pitchFamily="18" charset="0"/>
              </a:rPr>
              <a:t>………. </a:t>
            </a:r>
            <a:r>
              <a:rPr lang="vi-VN" sz="4000" b="1" smtClean="0">
                <a:solidFill>
                  <a:prstClr val="black"/>
                </a:solidFill>
                <a:latin typeface="Times New Roman" panose="02020603050405020304" pitchFamily="18" charset="0"/>
                <a:cs typeface="Times New Roman" panose="02020603050405020304" pitchFamily="18" charset="0"/>
              </a:rPr>
              <a:t>diệt </a:t>
            </a:r>
            <a:r>
              <a:rPr lang="vi-VN" sz="4000" b="1">
                <a:solidFill>
                  <a:prstClr val="black"/>
                </a:solidFill>
                <a:latin typeface="Times New Roman" panose="02020603050405020304" pitchFamily="18" charset="0"/>
                <a:cs typeface="Times New Roman" panose="02020603050405020304" pitchFamily="18" charset="0"/>
              </a:rPr>
              <a:t>trăn tinh, đại bàng cứu người...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bình</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thường.</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578794"/>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dũng</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sĩ.</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mồ</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côi.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4061012"/>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nghèo.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479412" y="0"/>
            <a:ext cx="2065285" cy="919266"/>
          </a:xfrm>
          <a:prstGeom prst="rect">
            <a:avLst/>
          </a:prstGeom>
        </p:spPr>
      </p:pic>
    </p:spTree>
    <p:extLst>
      <p:ext uri="{BB962C8B-B14F-4D97-AF65-F5344CB8AC3E}">
        <p14:creationId xmlns:p14="http://schemas.microsoft.com/office/powerpoint/2010/main" val="35548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358537" y="-1701052"/>
            <a:ext cx="9353006"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21578" y="521759"/>
            <a:ext cx="69755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11. Kết</a:t>
            </a:r>
            <a:r>
              <a:rPr kumimoji="0" lang="en-US" sz="40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thúc truyện, mẹ con Lí Thông bị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chết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đuối.</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173836" y="4061011"/>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sét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đánh chết.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quân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giặc giết.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cướp</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đánh chết.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92855" y="33558"/>
            <a:ext cx="2065285" cy="919266"/>
          </a:xfrm>
          <a:prstGeom prst="rect">
            <a:avLst/>
          </a:prstGeom>
        </p:spPr>
      </p:pic>
    </p:spTree>
    <p:extLst>
      <p:ext uri="{BB962C8B-B14F-4D97-AF65-F5344CB8AC3E}">
        <p14:creationId xmlns:p14="http://schemas.microsoft.com/office/powerpoint/2010/main" val="15920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201782" y="-1701052"/>
            <a:ext cx="908060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15354" y="469498"/>
            <a:ext cx="65710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 Lí</a:t>
            </a:r>
            <a:r>
              <a:rPr kumimoji="0" lang="en-US" sz="40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thông là nhân vật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12193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lương</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thiện.</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29079"/>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phản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04131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chính</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959"/>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thần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kì.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126715" y="363808"/>
            <a:ext cx="2065285" cy="919266"/>
          </a:xfrm>
          <a:prstGeom prst="rect">
            <a:avLst/>
          </a:prstGeom>
        </p:spPr>
      </p:pic>
    </p:spTree>
    <p:extLst>
      <p:ext uri="{BB962C8B-B14F-4D97-AF65-F5344CB8AC3E}">
        <p14:creationId xmlns:p14="http://schemas.microsoft.com/office/powerpoint/2010/main" val="50222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VẬN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DỤNG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4631841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982685" y="298577"/>
            <a:ext cx="7154091" cy="6555641"/>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Dũng </a:t>
            </a:r>
            <a:r>
              <a:rPr lang="en-US" sz="4000" i="1" kern="100">
                <a:latin typeface="Times New Roman" panose="02020603050405020304" pitchFamily="18" charset="0"/>
                <a:ea typeface="SimSun" panose="02010600030101010101" pitchFamily="2" charset="-122"/>
              </a:rPr>
              <a:t>sĩ là người có lòng dũng cảm, chiến đấu diệt trừ kẻ ác, bảo vệ cuộc sống cộng đồng. Viết đoạn văn  (khoảng 5-7 câu) kể về một dũng sĩ mà em gặp ngoài đời hoặc biết qua sách báo, truyện kể. </a:t>
            </a:r>
            <a:endParaRPr lang="en-US" sz="40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9134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hình thức:</a:t>
            </a:r>
            <a:endParaRPr lang="en-US" sz="3200" b="1"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5942" y="731520"/>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số câu, đúng chính tác.</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95942" y="1463040"/>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cấu trúc ngữ pháp.</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95942" y="2478703"/>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hình thức đoạn văn.</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195942" y="3244551"/>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Dùng từ phù hợp, trong sáng.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4748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nội dung:</a:t>
            </a:r>
            <a:endParaRPr lang="en-US" sz="3200" b="1" kern="100">
              <a:effectLst/>
              <a:latin typeface="Times New Roman" panose="02020603050405020304" pitchFamily="18" charset="0"/>
              <a:ea typeface="SimSun" panose="02010600030101010101" pitchFamily="2" charset="-122"/>
            </a:endParaRPr>
          </a:p>
        </p:txBody>
      </p:sp>
      <p:sp>
        <p:nvSpPr>
          <p:cNvPr id="3" name="Rectangle 2"/>
          <p:cNvSpPr/>
          <p:nvPr/>
        </p:nvSpPr>
        <p:spPr>
          <a:xfrm>
            <a:off x="2625633" y="194073"/>
            <a:ext cx="7785463" cy="1200329"/>
          </a:xfrm>
          <a:prstGeom prst="rect">
            <a:avLst/>
          </a:prstGeom>
        </p:spPr>
        <p:txBody>
          <a:bodyPr wrap="square">
            <a:spAutoFit/>
          </a:bodyPr>
          <a:lstStyle/>
          <a:p>
            <a:pPr algn="just"/>
            <a:r>
              <a:rPr lang="en-US" sz="4000" i="1" kern="100" smtClean="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kể về một dũng sĩ mà em gặp ngoài đời hoặc biết qua sách báo, truyện kể.</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95942" y="1333948"/>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Giới thiệu về người anh hùng.</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95942" y="2022790"/>
            <a:ext cx="8908869"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về những phẩm chất của người anh hùng.</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00445" y="2780269"/>
            <a:ext cx="8804366"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về các việc làm tốt của người anh hùng.</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04948" y="3463752"/>
            <a:ext cx="8804366"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Cảm xúc của bản thân về người anh hùng.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12388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7184571" cy="69865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i="1" kern="100" smtClean="0">
                <a:solidFill>
                  <a:srgbClr val="222222"/>
                </a:solidFill>
                <a:latin typeface="Times New Roman" panose="02020603050405020304" pitchFamily="18" charset="0"/>
                <a:ea typeface="SimSun" panose="02010600030101010101" pitchFamily="2" charset="-122"/>
              </a:rPr>
              <a:t>	</a:t>
            </a:r>
            <a:r>
              <a:rPr lang="en-US" sz="2800" b="1" i="1" kern="100" smtClean="0">
                <a:solidFill>
                  <a:schemeClr val="bg1"/>
                </a:solidFill>
                <a:latin typeface="Times New Roman" panose="02020603050405020304" pitchFamily="18" charset="0"/>
                <a:ea typeface="SimSun" panose="02010600030101010101" pitchFamily="2" charset="-122"/>
              </a:rPr>
              <a:t>Nguyễn </a:t>
            </a:r>
            <a:r>
              <a:rPr lang="en-US" sz="2800" b="1" i="1" kern="100">
                <a:solidFill>
                  <a:schemeClr val="bg1"/>
                </a:solidFill>
                <a:latin typeface="Times New Roman" panose="02020603050405020304" pitchFamily="18" charset="0"/>
                <a:ea typeface="SimSun" panose="02010600030101010101" pitchFamily="2" charset="-122"/>
              </a:rPr>
              <a:t>Ngọc Mạnh là người dũng sĩ trong đời thực để lại ấn tượng sâu đậm trong em. Anh chỉ là một người bình thường như bao chúng ta chứ không có phép thuật phi thường nào cả. Vậy mà khi chứng kiến hình ảnh em bé đang lơ lửng trên ban công, anh đã không ngại hiểm nguy, không kịp suy nghĩ mà lao lên nơi nhà xe bằng mái tôn bất chấp nguy hiểm. Trong phút giây nghìn cân treo sợi tóc, tinh thần, lòng trắc ẩn đã đánh thức bản năng anh hùng trong một con người bình thường. Và chính anh đã cứu sống em bé, cứu sống niềm tin trong tất cả chúng ta và giúp mọi người hiểu hơn về anh hùng đời thường. Anh chính là một tấm gương sang để bản thân em noi theo. </a:t>
            </a:r>
            <a:endParaRPr lang="en-US" sz="2800" b="1">
              <a:solidFill>
                <a:schemeClr val="bg1"/>
              </a:solidFill>
            </a:endParaRPr>
          </a:p>
        </p:txBody>
      </p:sp>
      <p:pic>
        <p:nvPicPr>
          <p:cNvPr id="3" name="Picture 2"/>
          <p:cNvPicPr>
            <a:picLocks noChangeAspect="1"/>
          </p:cNvPicPr>
          <p:nvPr/>
        </p:nvPicPr>
        <p:blipFill>
          <a:blip r:embed="rId3"/>
          <a:stretch>
            <a:fillRect/>
          </a:stretch>
        </p:blipFill>
        <p:spPr>
          <a:xfrm>
            <a:off x="7384324" y="0"/>
            <a:ext cx="4807676" cy="3148149"/>
          </a:xfrm>
          <a:prstGeom prst="rect">
            <a:avLst/>
          </a:prstGeom>
        </p:spPr>
      </p:pic>
      <p:pic>
        <p:nvPicPr>
          <p:cNvPr id="4" name="Picture 3"/>
          <p:cNvPicPr>
            <a:picLocks noChangeAspect="1"/>
          </p:cNvPicPr>
          <p:nvPr/>
        </p:nvPicPr>
        <p:blipFill>
          <a:blip r:embed="rId4"/>
          <a:stretch>
            <a:fillRect/>
          </a:stretch>
        </p:blipFill>
        <p:spPr>
          <a:xfrm>
            <a:off x="7384324" y="3309256"/>
            <a:ext cx="4807676" cy="3326675"/>
          </a:xfrm>
          <a:prstGeom prst="rect">
            <a:avLst/>
          </a:prstGeom>
        </p:spPr>
      </p:pic>
    </p:spTree>
    <p:extLst>
      <p:ext uri="{BB962C8B-B14F-4D97-AF65-F5344CB8AC3E}">
        <p14:creationId xmlns:p14="http://schemas.microsoft.com/office/powerpoint/2010/main" val="4115128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sp>
        <p:nvSpPr>
          <p:cNvPr id="23624" name="Text Box 72">
            <a:extLst>
              <a:ext uri="{FF2B5EF4-FFF2-40B4-BE49-F238E27FC236}">
                <a16:creationId xmlns:a16="http://schemas.microsoft.com/office/drawing/2014/main" id="{6618C768-E7B3-44C7-8364-9E65D7335A77}"/>
              </a:ext>
            </a:extLst>
          </p:cNvPr>
          <p:cNvSpPr txBox="1">
            <a:spLocks noChangeArrowheads="1"/>
          </p:cNvSpPr>
          <p:nvPr/>
        </p:nvSpPr>
        <p:spPr bwMode="auto">
          <a:xfrm>
            <a:off x="269563" y="2872403"/>
            <a:ext cx="3970991" cy="107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Học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thuộc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bài</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thơ</a:t>
            </a:r>
            <a:r>
              <a:rPr lang="en-US" altLang="en-US" sz="3199" dirty="0">
                <a:solidFill>
                  <a:srgbClr val="0000CC"/>
                </a:solidFill>
                <a:latin typeface="Times New Roman" panose="02020603050405020304" pitchFamily="18" charset="0"/>
                <a:cs typeface="Arial" panose="020B0604020202020204" pitchFamily="34" charset="0"/>
              </a:rPr>
              <a:t> + </a:t>
            </a:r>
            <a:r>
              <a:rPr lang="en-US" altLang="en-US" sz="3199" dirty="0" err="1">
                <a:solidFill>
                  <a:srgbClr val="0000CC"/>
                </a:solidFill>
                <a:latin typeface="Times New Roman" panose="02020603050405020304" pitchFamily="18" charset="0"/>
                <a:cs typeface="Arial" panose="020B0604020202020204" pitchFamily="34" charset="0"/>
              </a:rPr>
              <a:t>Vẽ</a:t>
            </a:r>
            <a:r>
              <a:rPr lang="en-US" altLang="en-US" sz="3199" dirty="0">
                <a:solidFill>
                  <a:srgbClr val="0000CC"/>
                </a:solidFill>
                <a:latin typeface="Times New Roman" panose="02020603050405020304" pitchFamily="18" charset="0"/>
                <a:cs typeface="Arial" panose="020B0604020202020204" pitchFamily="34" charset="0"/>
              </a:rPr>
              <a:t> SĐTD </a:t>
            </a:r>
            <a:r>
              <a:rPr lang="en-US" altLang="en-US" sz="3199" dirty="0" err="1">
                <a:solidFill>
                  <a:srgbClr val="0000CC"/>
                </a:solidFill>
                <a:latin typeface="Times New Roman" panose="02020603050405020304" pitchFamily="18" charset="0"/>
                <a:cs typeface="Arial" panose="020B0604020202020204" pitchFamily="34" charset="0"/>
              </a:rPr>
              <a:t>tổng</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kết</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bài</a:t>
            </a:r>
            <a:endParaRPr lang="en-US" altLang="en-US" sz="3199" b="1" i="1" dirty="0">
              <a:solidFill>
                <a:srgbClr val="0000CC"/>
              </a:solidFill>
              <a:latin typeface="Times New Roman" panose="02020603050405020304" pitchFamily="18" charset="0"/>
              <a:cs typeface="Arial" panose="020B0604020202020204" pitchFamily="34" charset="0"/>
            </a:endParaRPr>
          </a:p>
        </p:txBody>
      </p:sp>
      <p:grpSp>
        <p:nvGrpSpPr>
          <p:cNvPr id="68" name="组合 5">
            <a:extLst>
              <a:ext uri="{FF2B5EF4-FFF2-40B4-BE49-F238E27FC236}">
                <a16:creationId xmlns:a16="http://schemas.microsoft.com/office/drawing/2014/main" id="{6B31F500-574C-46FD-BDBD-19D476BF3992}"/>
              </a:ext>
            </a:extLst>
          </p:cNvPr>
          <p:cNvGrpSpPr/>
          <p:nvPr/>
        </p:nvGrpSpPr>
        <p:grpSpPr>
          <a:xfrm>
            <a:off x="2987936" y="23944"/>
            <a:ext cx="6216129" cy="2193250"/>
            <a:chOff x="-3400026" y="-1299411"/>
            <a:chExt cx="11982552" cy="4728411"/>
          </a:xfrm>
        </p:grpSpPr>
        <p:pic>
          <p:nvPicPr>
            <p:cNvPr id="70" name="图片 3">
              <a:extLst>
                <a:ext uri="{FF2B5EF4-FFF2-40B4-BE49-F238E27FC236}">
                  <a16:creationId xmlns:a16="http://schemas.microsoft.com/office/drawing/2014/main" id="{1D97DB1A-4669-403B-B034-BC9A25079222}"/>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3400026" y="-1299411"/>
              <a:ext cx="11982552" cy="4728411"/>
            </a:xfrm>
            <a:prstGeom prst="rect">
              <a:avLst/>
            </a:prstGeom>
          </p:spPr>
        </p:pic>
        <p:sp>
          <p:nvSpPr>
            <p:cNvPr id="71" name="任意多边形: 形状 4">
              <a:extLst>
                <a:ext uri="{FF2B5EF4-FFF2-40B4-BE49-F238E27FC236}">
                  <a16:creationId xmlns:a16="http://schemas.microsoft.com/office/drawing/2014/main" id="{9C0D713E-AF1F-4791-9629-FBE75F9CDECE}"/>
                </a:ext>
              </a:extLst>
            </p:cNvPr>
            <p:cNvSpPr/>
            <p:nvPr/>
          </p:nvSpPr>
          <p:spPr>
            <a:xfrm>
              <a:off x="-649271" y="-160588"/>
              <a:ext cx="6315697" cy="1609530"/>
            </a:xfrm>
            <a:custGeom>
              <a:avLst/>
              <a:gdLst>
                <a:gd name="connsiteX0" fmla="*/ 103839 w 6315697"/>
                <a:gd name="connsiteY0" fmla="*/ 321009 h 1609530"/>
                <a:gd name="connsiteX1" fmla="*/ 1178660 w 6315697"/>
                <a:gd name="connsiteY1" fmla="*/ 80377 h 1609530"/>
                <a:gd name="connsiteX2" fmla="*/ 2670576 w 6315697"/>
                <a:gd name="connsiteY2" fmla="*/ 167 h 1609530"/>
                <a:gd name="connsiteX3" fmla="*/ 4499376 w 6315697"/>
                <a:gd name="connsiteY3" fmla="*/ 96420 h 1609530"/>
                <a:gd name="connsiteX4" fmla="*/ 6119629 w 6315697"/>
                <a:gd name="connsiteY4" fmla="*/ 385177 h 1609530"/>
                <a:gd name="connsiteX5" fmla="*/ 6296092 w 6315697"/>
                <a:gd name="connsiteY5" fmla="*/ 449346 h 1609530"/>
                <a:gd name="connsiteX6" fmla="*/ 6199839 w 6315697"/>
                <a:gd name="connsiteY6" fmla="*/ 1476041 h 1609530"/>
                <a:gd name="connsiteX7" fmla="*/ 6151713 w 6315697"/>
                <a:gd name="connsiteY7" fmla="*/ 1588335 h 1609530"/>
                <a:gd name="connsiteX8" fmla="*/ 4740008 w 6315697"/>
                <a:gd name="connsiteY8" fmla="*/ 1395830 h 1609530"/>
                <a:gd name="connsiteX9" fmla="*/ 2558282 w 6315697"/>
                <a:gd name="connsiteY9" fmla="*/ 1299577 h 1609530"/>
                <a:gd name="connsiteX10" fmla="*/ 633229 w 6315697"/>
                <a:gd name="connsiteY10" fmla="*/ 1379788 h 1609530"/>
                <a:gd name="connsiteX11" fmla="*/ 103839 w 6315697"/>
                <a:gd name="connsiteY11" fmla="*/ 1155199 h 1609530"/>
                <a:gd name="connsiteX12" fmla="*/ 103839 w 6315697"/>
                <a:gd name="connsiteY12" fmla="*/ 321009 h 16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697" h="1609530">
                  <a:moveTo>
                    <a:pt x="103839" y="321009"/>
                  </a:moveTo>
                  <a:cubicBezTo>
                    <a:pt x="282976" y="141872"/>
                    <a:pt x="750871" y="133851"/>
                    <a:pt x="1178660" y="80377"/>
                  </a:cubicBezTo>
                  <a:cubicBezTo>
                    <a:pt x="1606449" y="26903"/>
                    <a:pt x="2117123" y="-2507"/>
                    <a:pt x="2670576" y="167"/>
                  </a:cubicBezTo>
                  <a:cubicBezTo>
                    <a:pt x="3224029" y="2841"/>
                    <a:pt x="3924534" y="32252"/>
                    <a:pt x="4499376" y="96420"/>
                  </a:cubicBezTo>
                  <a:cubicBezTo>
                    <a:pt x="5074218" y="160588"/>
                    <a:pt x="5820176" y="326356"/>
                    <a:pt x="6119629" y="385177"/>
                  </a:cubicBezTo>
                  <a:cubicBezTo>
                    <a:pt x="6419082" y="443998"/>
                    <a:pt x="6282724" y="267535"/>
                    <a:pt x="6296092" y="449346"/>
                  </a:cubicBezTo>
                  <a:cubicBezTo>
                    <a:pt x="6309460" y="631157"/>
                    <a:pt x="6223902" y="1286209"/>
                    <a:pt x="6199839" y="1476041"/>
                  </a:cubicBezTo>
                  <a:cubicBezTo>
                    <a:pt x="6175776" y="1665873"/>
                    <a:pt x="6395018" y="1601703"/>
                    <a:pt x="6151713" y="1588335"/>
                  </a:cubicBezTo>
                  <a:cubicBezTo>
                    <a:pt x="5908408" y="1574967"/>
                    <a:pt x="5338913" y="1443956"/>
                    <a:pt x="4740008" y="1395830"/>
                  </a:cubicBezTo>
                  <a:cubicBezTo>
                    <a:pt x="4141103" y="1347704"/>
                    <a:pt x="3242745" y="1302251"/>
                    <a:pt x="2558282" y="1299577"/>
                  </a:cubicBezTo>
                  <a:cubicBezTo>
                    <a:pt x="1873819" y="1296903"/>
                    <a:pt x="1042303" y="1403851"/>
                    <a:pt x="633229" y="1379788"/>
                  </a:cubicBezTo>
                  <a:cubicBezTo>
                    <a:pt x="224155" y="1355725"/>
                    <a:pt x="194744" y="1331662"/>
                    <a:pt x="103839" y="1155199"/>
                  </a:cubicBezTo>
                  <a:cubicBezTo>
                    <a:pt x="12934" y="978736"/>
                    <a:pt x="-75298" y="500146"/>
                    <a:pt x="103839" y="3210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endParaRPr lang="zh-CN" altLang="en-US" dirty="0">
                <a:solidFill>
                  <a:srgbClr val="FFFFFF"/>
                </a:solidFill>
                <a:latin typeface="Calibri"/>
                <a:ea typeface="宋体" panose="02010600030101010101" pitchFamily="2" charset="-122"/>
              </a:endParaRPr>
            </a:p>
          </p:txBody>
        </p:sp>
      </p:grpSp>
      <p:sp>
        <p:nvSpPr>
          <p:cNvPr id="69" name="文本框 6">
            <a:extLst>
              <a:ext uri="{FF2B5EF4-FFF2-40B4-BE49-F238E27FC236}">
                <a16:creationId xmlns:a16="http://schemas.microsoft.com/office/drawing/2014/main" id="{48907557-1955-475C-ACAF-C46ECABC1939}"/>
              </a:ext>
            </a:extLst>
          </p:cNvPr>
          <p:cNvSpPr txBox="1"/>
          <p:nvPr/>
        </p:nvSpPr>
        <p:spPr>
          <a:xfrm rot="156575">
            <a:off x="4405616" y="999502"/>
            <a:ext cx="3633487" cy="707722"/>
          </a:xfrm>
          <a:prstGeom prst="rect">
            <a:avLst/>
          </a:prstGeom>
          <a:noFill/>
        </p:spPr>
        <p:txBody>
          <a:bodyPr vert="horz" wrap="none" rtlCol="0">
            <a:prstTxWarp prst="textArchUp">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17"/>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H</a:t>
            </a:r>
            <a:r>
              <a:rPr lang="vi-VN"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ư</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ớng</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dẫn</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tự</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học</a:t>
            </a:r>
            <a:endParaRPr lang="zh-CN" altLang="en-US"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endParaRPr>
          </a:p>
        </p:txBody>
      </p:sp>
      <p:grpSp>
        <p:nvGrpSpPr>
          <p:cNvPr id="72" name="千图PPT彼岸天：ID 8661124库_组合 4">
            <a:extLst>
              <a:ext uri="{FF2B5EF4-FFF2-40B4-BE49-F238E27FC236}">
                <a16:creationId xmlns:a16="http://schemas.microsoft.com/office/drawing/2014/main" id="{E25319FC-12F8-4CF8-9BE0-9ADD3B23A980}"/>
              </a:ext>
            </a:extLst>
          </p:cNvPr>
          <p:cNvGrpSpPr/>
          <p:nvPr/>
        </p:nvGrpSpPr>
        <p:grpSpPr>
          <a:xfrm>
            <a:off x="4562338" y="2745432"/>
            <a:ext cx="3159681" cy="3082093"/>
            <a:chOff x="599351" y="2215578"/>
            <a:chExt cx="3266532" cy="3265048"/>
          </a:xfrm>
        </p:grpSpPr>
        <p:sp>
          <p:nvSpPr>
            <p:cNvPr id="74" name="Freeform: Shape 73">
              <a:extLst>
                <a:ext uri="{FF2B5EF4-FFF2-40B4-BE49-F238E27FC236}">
                  <a16:creationId xmlns:a16="http://schemas.microsoft.com/office/drawing/2014/main" id="{1477D79F-7F4F-44F1-9F49-9E057DCEBBA5}"/>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5" name="Freeform: Shape 74">
              <a:extLst>
                <a:ext uri="{FF2B5EF4-FFF2-40B4-BE49-F238E27FC236}">
                  <a16:creationId xmlns:a16="http://schemas.microsoft.com/office/drawing/2014/main" id="{1457DD37-6469-40B6-9CC6-99279CEAB4E8}"/>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6" name="Freeform: Shape 75">
              <a:extLst>
                <a:ext uri="{FF2B5EF4-FFF2-40B4-BE49-F238E27FC236}">
                  <a16:creationId xmlns:a16="http://schemas.microsoft.com/office/drawing/2014/main" id="{B5547F42-D3F9-4C81-82BD-8FE45E8D7858}"/>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7" name="Freeform: Shape 76">
              <a:extLst>
                <a:ext uri="{FF2B5EF4-FFF2-40B4-BE49-F238E27FC236}">
                  <a16:creationId xmlns:a16="http://schemas.microsoft.com/office/drawing/2014/main" id="{A73A6C62-ACB5-468D-8AE0-3924507A5489}"/>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grpSp>
      <p:sp>
        <p:nvSpPr>
          <p:cNvPr id="78" name="Text Box 72">
            <a:extLst>
              <a:ext uri="{FF2B5EF4-FFF2-40B4-BE49-F238E27FC236}">
                <a16:creationId xmlns:a16="http://schemas.microsoft.com/office/drawing/2014/main" id="{AD32F9D3-7A71-4CA4-AF72-E2FFD2EAB6F2}"/>
              </a:ext>
            </a:extLst>
          </p:cNvPr>
          <p:cNvSpPr txBox="1">
            <a:spLocks noChangeArrowheads="1"/>
          </p:cNvSpPr>
          <p:nvPr/>
        </p:nvSpPr>
        <p:spPr bwMode="auto">
          <a:xfrm>
            <a:off x="7951450" y="2398187"/>
            <a:ext cx="4136465"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Viết</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đoạn</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văn</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smtClean="0">
                <a:solidFill>
                  <a:srgbClr val="0000CC"/>
                </a:solidFill>
                <a:latin typeface="Times New Roman" panose="02020603050405020304" pitchFamily="18" charset="0"/>
                <a:cs typeface="Arial" panose="020B0604020202020204" pitchFamily="34" charset="0"/>
              </a:rPr>
              <a:t>oàn chỉnh cho phần vận dụng.</a:t>
            </a:r>
            <a:endParaRPr lang="en-US" altLang="en-US" sz="3199" b="1" i="1" dirty="0">
              <a:solidFill>
                <a:srgbClr val="0000CC"/>
              </a:solidFill>
              <a:latin typeface="Times New Roman" panose="02020603050405020304" pitchFamily="18" charset="0"/>
              <a:cs typeface="Arial" panose="020B0604020202020204" pitchFamily="34" charset="0"/>
            </a:endParaRPr>
          </a:p>
        </p:txBody>
      </p:sp>
      <p:sp>
        <p:nvSpPr>
          <p:cNvPr id="79" name="Text Box 72">
            <a:extLst>
              <a:ext uri="{FF2B5EF4-FFF2-40B4-BE49-F238E27FC236}">
                <a16:creationId xmlns:a16="http://schemas.microsoft.com/office/drawing/2014/main" id="{A05E83CA-37ED-4272-9384-99F6B8876F21}"/>
              </a:ext>
            </a:extLst>
          </p:cNvPr>
          <p:cNvSpPr txBox="1">
            <a:spLocks noChangeArrowheads="1"/>
          </p:cNvSpPr>
          <p:nvPr/>
        </p:nvSpPr>
        <p:spPr bwMode="auto">
          <a:xfrm>
            <a:off x="269562" y="4585173"/>
            <a:ext cx="3970991"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Tìm</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đọc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những</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smtClean="0">
                <a:solidFill>
                  <a:srgbClr val="0000CC"/>
                </a:solidFill>
                <a:latin typeface="Times New Roman" panose="02020603050405020304" pitchFamily="18" charset="0"/>
                <a:cs typeface="Arial" panose="020B0604020202020204" pitchFamily="34" charset="0"/>
              </a:rPr>
              <a:t>truyện cổ tích Việt Nam.</a:t>
            </a:r>
            <a:endParaRPr lang="en-US" altLang="en-US" sz="3199" b="1" i="1" dirty="0">
              <a:solidFill>
                <a:srgbClr val="0000CC"/>
              </a:solidFill>
              <a:latin typeface="Times New Roman" panose="02020603050405020304" pitchFamily="18" charset="0"/>
              <a:cs typeface="Arial" panose="020B0604020202020204" pitchFamily="34" charset="0"/>
            </a:endParaRPr>
          </a:p>
        </p:txBody>
      </p:sp>
      <p:sp>
        <p:nvSpPr>
          <p:cNvPr id="80" name="Text Box 72">
            <a:extLst>
              <a:ext uri="{FF2B5EF4-FFF2-40B4-BE49-F238E27FC236}">
                <a16:creationId xmlns:a16="http://schemas.microsoft.com/office/drawing/2014/main" id="{1943A361-F90D-4E40-804F-B1B37079756D}"/>
              </a:ext>
            </a:extLst>
          </p:cNvPr>
          <p:cNvSpPr txBox="1">
            <a:spLocks noChangeArrowheads="1"/>
          </p:cNvSpPr>
          <p:nvPr/>
        </p:nvSpPr>
        <p:spPr bwMode="auto">
          <a:xfrm>
            <a:off x="7951450" y="4750554"/>
            <a:ext cx="3781724"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Soạn</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bài</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b="1" i="1" smtClean="0">
                <a:solidFill>
                  <a:srgbClr val="0000CC"/>
                </a:solidFill>
                <a:latin typeface="Times New Roman" panose="02020603050405020304" pitchFamily="18" charset="0"/>
                <a:cs typeface="Arial" panose="020B0604020202020204" pitchFamily="34" charset="0"/>
              </a:rPr>
              <a:t>“Thực hành Tiếng Việt”.</a:t>
            </a:r>
            <a:endParaRPr lang="en-US" altLang="en-US" sz="3199" b="1" i="1" dirty="0">
              <a:solidFill>
                <a:srgbClr val="0000CC"/>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539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randombar(horizontal)">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624">
                                            <p:txEl>
                                              <p:pRg st="0" end="0"/>
                                            </p:txEl>
                                          </p:spTgt>
                                        </p:tgtEl>
                                        <p:attrNameLst>
                                          <p:attrName>style.visibility</p:attrName>
                                        </p:attrNameLst>
                                      </p:cBhvr>
                                      <p:to>
                                        <p:strVal val="visible"/>
                                      </p:to>
                                    </p:set>
                                    <p:animEffect transition="in" filter="blinds(horizontal)">
                                      <p:cBhvr>
                                        <p:cTn id="20" dur="500"/>
                                        <p:tgtEl>
                                          <p:spTgt spid="236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8">
                                            <p:txEl>
                                              <p:pRg st="0" end="0"/>
                                            </p:txEl>
                                          </p:spTgt>
                                        </p:tgtEl>
                                        <p:attrNameLst>
                                          <p:attrName>style.visibility</p:attrName>
                                        </p:attrNameLst>
                                      </p:cBhvr>
                                      <p:to>
                                        <p:strVal val="visible"/>
                                      </p:to>
                                    </p:set>
                                    <p:animEffect transition="in" filter="blinds(horizontal)">
                                      <p:cBhvr>
                                        <p:cTn id="25" dur="500"/>
                                        <p:tgtEl>
                                          <p:spTgt spid="7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9">
                                            <p:txEl>
                                              <p:pRg st="0" end="0"/>
                                            </p:txEl>
                                          </p:spTgt>
                                        </p:tgtEl>
                                        <p:attrNameLst>
                                          <p:attrName>style.visibility</p:attrName>
                                        </p:attrNameLst>
                                      </p:cBhvr>
                                      <p:to>
                                        <p:strVal val="visible"/>
                                      </p:to>
                                    </p:set>
                                    <p:animEffect transition="in" filter="blinds(horizontal)">
                                      <p:cBhvr>
                                        <p:cTn id="30" dur="500"/>
                                        <p:tgtEl>
                                          <p:spTgt spid="7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80">
                                            <p:txEl>
                                              <p:pRg st="0" end="0"/>
                                            </p:txEl>
                                          </p:spTgt>
                                        </p:tgtEl>
                                        <p:attrNameLst>
                                          <p:attrName>style.visibility</p:attrName>
                                        </p:attrNameLst>
                                      </p:cBhvr>
                                      <p:to>
                                        <p:strVal val="visible"/>
                                      </p:to>
                                    </p:set>
                                    <p:animEffect transition="in" filter="blinds(horizontal)">
                                      <p:cBhvr>
                                        <p:cTn id="35" dur="5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01578"/>
            <a:ext cx="10904561" cy="19261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chung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chỉ</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giúp</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vua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Hùng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coi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(6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5" name="Pentagon 4">
            <a:hlinkClick r:id="rId4" action="ppaction://hlinksldjump"/>
          </p:cNvPr>
          <p:cNvSpPr/>
          <p:nvPr/>
        </p:nvSpPr>
        <p:spPr>
          <a:xfrm flipH="1">
            <a:off x="8949181" y="5852160"/>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51488455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844937"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CHÚC</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CÁC EM HỌC TỐT NHÉ!</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095646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76127"/>
            <a:ext cx="10904561" cy="1894884"/>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cháu</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mẹ</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nở</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lạ</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(4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9921492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tổ</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02112750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2771</Words>
  <Application>Microsoft Office PowerPoint</Application>
  <PresentationFormat>Widescreen</PresentationFormat>
  <Paragraphs>417</Paragraphs>
  <Slides>70</Slides>
  <Notes>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70</vt:i4>
      </vt:variant>
    </vt:vector>
  </HeadingPairs>
  <TitlesOfParts>
    <vt:vector size="88" baseType="lpstr">
      <vt:lpstr>맑은 고딕</vt:lpstr>
      <vt:lpstr>宋体</vt:lpstr>
      <vt:lpstr>宋体</vt:lpstr>
      <vt:lpstr>#9Slide03 Arima Madurai Black</vt:lpstr>
      <vt:lpstr>Arial</vt:lpstr>
      <vt:lpstr>Calibri</vt:lpstr>
      <vt:lpstr>Calibri Light</vt:lpstr>
      <vt:lpstr>等线</vt:lpstr>
      <vt:lpstr>ITC Avant Garde Std Bk</vt:lpstr>
      <vt:lpstr>Tahoma</vt:lpstr>
      <vt:lpstr>Times New Roman</vt:lpstr>
      <vt:lpstr>华康娃娃体W5(P)</vt:lpstr>
      <vt:lpstr>Office Theme</vt:lpstr>
      <vt:lpstr>1_Office Theme</vt:lpstr>
      <vt:lpstr>10_Office Theme</vt:lpstr>
      <vt:lpstr>11_Office Theme</vt:lpstr>
      <vt:lpstr>12_Office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104</cp:revision>
  <dcterms:created xsi:type="dcterms:W3CDTF">2021-11-25T12:14:40Z</dcterms:created>
  <dcterms:modified xsi:type="dcterms:W3CDTF">2021-12-05T13:48:44Z</dcterms:modified>
</cp:coreProperties>
</file>