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74" r:id="rId4"/>
  </p:sldMasterIdLst>
  <p:notesMasterIdLst>
    <p:notesMasterId r:id="rId45"/>
  </p:notesMasterIdLst>
  <p:sldIdLst>
    <p:sldId id="612" r:id="rId5"/>
    <p:sldId id="702" r:id="rId6"/>
    <p:sldId id="703" r:id="rId7"/>
    <p:sldId id="698" r:id="rId8"/>
    <p:sldId id="700" r:id="rId9"/>
    <p:sldId id="704" r:id="rId10"/>
    <p:sldId id="614" r:id="rId11"/>
    <p:sldId id="336" r:id="rId12"/>
    <p:sldId id="260" r:id="rId13"/>
    <p:sldId id="628" r:id="rId14"/>
    <p:sldId id="265" r:id="rId15"/>
    <p:sldId id="632" r:id="rId16"/>
    <p:sldId id="677" r:id="rId17"/>
    <p:sldId id="678" r:id="rId18"/>
    <p:sldId id="360" r:id="rId19"/>
    <p:sldId id="679" r:id="rId20"/>
    <p:sldId id="680" r:id="rId21"/>
    <p:sldId id="681" r:id="rId22"/>
    <p:sldId id="682" r:id="rId23"/>
    <p:sldId id="683" r:id="rId24"/>
    <p:sldId id="685" r:id="rId25"/>
    <p:sldId id="684" r:id="rId26"/>
    <p:sldId id="686" r:id="rId27"/>
    <p:sldId id="687" r:id="rId28"/>
    <p:sldId id="688" r:id="rId29"/>
    <p:sldId id="689" r:id="rId30"/>
    <p:sldId id="690" r:id="rId31"/>
    <p:sldId id="691" r:id="rId32"/>
    <p:sldId id="692" r:id="rId33"/>
    <p:sldId id="656" r:id="rId34"/>
    <p:sldId id="693" r:id="rId35"/>
    <p:sldId id="658" r:id="rId36"/>
    <p:sldId id="694" r:id="rId37"/>
    <p:sldId id="343" r:id="rId38"/>
    <p:sldId id="309" r:id="rId39"/>
    <p:sldId id="695" r:id="rId40"/>
    <p:sldId id="696" r:id="rId41"/>
    <p:sldId id="669" r:id="rId42"/>
    <p:sldId id="671" r:id="rId43"/>
    <p:sldId id="67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3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ong nguyen" userId="24e7936368f6a6b7" providerId="LiveId" clId="{D5DC7E1C-F906-422A-8EEF-84B505D653BB}"/>
    <pc:docChg chg="custSel delSld modSld">
      <pc:chgData name="phuong nguyen" userId="24e7936368f6a6b7" providerId="LiveId" clId="{D5DC7E1C-F906-422A-8EEF-84B505D653BB}" dt="2022-02-23T09:54:43.795" v="571" actId="20577"/>
      <pc:docMkLst>
        <pc:docMk/>
      </pc:docMkLst>
      <pc:sldChg chg="modSp mod">
        <pc:chgData name="phuong nguyen" userId="24e7936368f6a6b7" providerId="LiveId" clId="{D5DC7E1C-F906-422A-8EEF-84B505D653BB}" dt="2022-02-23T09:16:17.532" v="3" actId="20577"/>
        <pc:sldMkLst>
          <pc:docMk/>
          <pc:sldMk cId="3972869961" sldId="260"/>
        </pc:sldMkLst>
        <pc:spChg chg="mod">
          <ac:chgData name="phuong nguyen" userId="24e7936368f6a6b7" providerId="LiveId" clId="{D5DC7E1C-F906-422A-8EEF-84B505D653BB}" dt="2022-02-23T09:16:17.532" v="3" actId="20577"/>
          <ac:spMkLst>
            <pc:docMk/>
            <pc:sldMk cId="3972869961" sldId="260"/>
            <ac:spMk id="17" creationId="{9E3B0238-7D59-4A27-9894-ABA8522DB72A}"/>
          </ac:spMkLst>
        </pc:spChg>
      </pc:sldChg>
      <pc:sldChg chg="modSp">
        <pc:chgData name="phuong nguyen" userId="24e7936368f6a6b7" providerId="LiveId" clId="{D5DC7E1C-F906-422A-8EEF-84B505D653BB}" dt="2022-02-23T09:18:49.517" v="4" actId="20577"/>
        <pc:sldMkLst>
          <pc:docMk/>
          <pc:sldMk cId="2434299146" sldId="265"/>
        </pc:sldMkLst>
        <pc:spChg chg="mod">
          <ac:chgData name="phuong nguyen" userId="24e7936368f6a6b7" providerId="LiveId" clId="{D5DC7E1C-F906-422A-8EEF-84B505D653BB}" dt="2022-02-23T09:18:49.517" v="4" actId="20577"/>
          <ac:spMkLst>
            <pc:docMk/>
            <pc:sldMk cId="2434299146" sldId="265"/>
            <ac:spMk id="24" creationId="{6068D14B-1FCD-4C8F-9330-7175E393BDB3}"/>
          </ac:spMkLst>
        </pc:spChg>
      </pc:sldChg>
      <pc:sldChg chg="addSp delSp modSp mod delAnim modAnim">
        <pc:chgData name="phuong nguyen" userId="24e7936368f6a6b7" providerId="LiveId" clId="{D5DC7E1C-F906-422A-8EEF-84B505D653BB}" dt="2022-02-23T09:54:43.795" v="571" actId="20577"/>
        <pc:sldMkLst>
          <pc:docMk/>
          <pc:sldMk cId="1230267235" sldId="614"/>
        </pc:sldMkLst>
        <pc:spChg chg="mod">
          <ac:chgData name="phuong nguyen" userId="24e7936368f6a6b7" providerId="LiveId" clId="{D5DC7E1C-F906-422A-8EEF-84B505D653BB}" dt="2022-02-23T09:54:43.795" v="571" actId="20577"/>
          <ac:spMkLst>
            <pc:docMk/>
            <pc:sldMk cId="1230267235" sldId="614"/>
            <ac:spMk id="5" creationId="{89D278E6-4C2F-4DBD-84C3-8F45796DDD9D}"/>
          </ac:spMkLst>
        </pc:spChg>
        <pc:spChg chg="add del mod">
          <ac:chgData name="phuong nguyen" userId="24e7936368f6a6b7" providerId="LiveId" clId="{D5DC7E1C-F906-422A-8EEF-84B505D653BB}" dt="2022-02-23T09:54:19.741" v="527" actId="478"/>
          <ac:spMkLst>
            <pc:docMk/>
            <pc:sldMk cId="1230267235" sldId="614"/>
            <ac:spMk id="7" creationId="{560D8962-0D3C-4821-B0E7-96477C8CC08B}"/>
          </ac:spMkLst>
        </pc:spChg>
        <pc:spChg chg="add del mod">
          <ac:chgData name="phuong nguyen" userId="24e7936368f6a6b7" providerId="LiveId" clId="{D5DC7E1C-F906-422A-8EEF-84B505D653BB}" dt="2022-02-23T09:54:21.381" v="528" actId="478"/>
          <ac:spMkLst>
            <pc:docMk/>
            <pc:sldMk cId="1230267235" sldId="614"/>
            <ac:spMk id="8" creationId="{39E895E1-1BB4-4CD1-94B1-301C205E2BED}"/>
          </ac:spMkLst>
        </pc:spChg>
      </pc:sldChg>
      <pc:sldChg chg="addSp delSp modSp mod modAnim">
        <pc:chgData name="phuong nguyen" userId="24e7936368f6a6b7" providerId="LiveId" clId="{D5DC7E1C-F906-422A-8EEF-84B505D653BB}" dt="2022-02-23T09:54:09.002" v="526" actId="1076"/>
        <pc:sldMkLst>
          <pc:docMk/>
          <pc:sldMk cId="1458345826" sldId="632"/>
        </pc:sldMkLst>
        <pc:spChg chg="add mod">
          <ac:chgData name="phuong nguyen" userId="24e7936368f6a6b7" providerId="LiveId" clId="{D5DC7E1C-F906-422A-8EEF-84B505D653BB}" dt="2022-02-23T09:53:53.490" v="524" actId="1076"/>
          <ac:spMkLst>
            <pc:docMk/>
            <pc:sldMk cId="1458345826" sldId="632"/>
            <ac:spMk id="12" creationId="{91528960-DE70-4CF2-9299-51C307AA55D1}"/>
          </ac:spMkLst>
        </pc:spChg>
        <pc:spChg chg="add mod">
          <ac:chgData name="phuong nguyen" userId="24e7936368f6a6b7" providerId="LiveId" clId="{D5DC7E1C-F906-422A-8EEF-84B505D653BB}" dt="2022-02-23T09:54:09.002" v="526" actId="1076"/>
          <ac:spMkLst>
            <pc:docMk/>
            <pc:sldMk cId="1458345826" sldId="632"/>
            <ac:spMk id="13" creationId="{4E929FB2-CE70-45BB-B50A-145F4B089C76}"/>
          </ac:spMkLst>
        </pc:spChg>
        <pc:spChg chg="del">
          <ac:chgData name="phuong nguyen" userId="24e7936368f6a6b7" providerId="LiveId" clId="{D5DC7E1C-F906-422A-8EEF-84B505D653BB}" dt="2022-02-23T09:53:38.674" v="521" actId="478"/>
          <ac:spMkLst>
            <pc:docMk/>
            <pc:sldMk cId="1458345826" sldId="632"/>
            <ac:spMk id="20" creationId="{08153962-1C6F-4202-8147-0542D31B7349}"/>
          </ac:spMkLst>
        </pc:spChg>
        <pc:picChg chg="mod">
          <ac:chgData name="phuong nguyen" userId="24e7936368f6a6b7" providerId="LiveId" clId="{D5DC7E1C-F906-422A-8EEF-84B505D653BB}" dt="2022-02-23T09:53:44.381" v="523" actId="1076"/>
          <ac:picMkLst>
            <pc:docMk/>
            <pc:sldMk cId="1458345826" sldId="632"/>
            <ac:picMk id="23" creationId="{251B60FA-E7E7-49D0-8376-9D0C97F4C75C}"/>
          </ac:picMkLst>
        </pc:picChg>
      </pc:sldChg>
      <pc:sldChg chg="modSp">
        <pc:chgData name="phuong nguyen" userId="24e7936368f6a6b7" providerId="LiveId" clId="{D5DC7E1C-F906-422A-8EEF-84B505D653BB}" dt="2022-02-23T09:39:50.865" v="22" actId="20577"/>
        <pc:sldMkLst>
          <pc:docMk/>
          <pc:sldMk cId="583273974" sldId="656"/>
        </pc:sldMkLst>
        <pc:spChg chg="mod">
          <ac:chgData name="phuong nguyen" userId="24e7936368f6a6b7" providerId="LiveId" clId="{D5DC7E1C-F906-422A-8EEF-84B505D653BB}" dt="2022-02-23T09:39:50.865" v="22" actId="20577"/>
          <ac:spMkLst>
            <pc:docMk/>
            <pc:sldMk cId="583273974" sldId="656"/>
            <ac:spMk id="14" creationId="{CD929276-0EFC-4436-AD80-508A9019ADE3}"/>
          </ac:spMkLst>
        </pc:spChg>
      </pc:sldChg>
      <pc:sldChg chg="modSp mod">
        <pc:chgData name="phuong nguyen" userId="24e7936368f6a6b7" providerId="LiveId" clId="{D5DC7E1C-F906-422A-8EEF-84B505D653BB}" dt="2022-02-23T09:30:48.162" v="11" actId="20577"/>
        <pc:sldMkLst>
          <pc:docMk/>
          <pc:sldMk cId="1811995007" sldId="681"/>
        </pc:sldMkLst>
        <pc:spChg chg="mod">
          <ac:chgData name="phuong nguyen" userId="24e7936368f6a6b7" providerId="LiveId" clId="{D5DC7E1C-F906-422A-8EEF-84B505D653BB}" dt="2022-02-23T09:30:48.162" v="11" actId="20577"/>
          <ac:spMkLst>
            <pc:docMk/>
            <pc:sldMk cId="1811995007" sldId="681"/>
            <ac:spMk id="17" creationId="{7F3A4AB6-E131-47B3-8298-97296D5CCADC}"/>
          </ac:spMkLst>
        </pc:spChg>
      </pc:sldChg>
      <pc:sldChg chg="modSp mod">
        <pc:chgData name="phuong nguyen" userId="24e7936368f6a6b7" providerId="LiveId" clId="{D5DC7E1C-F906-422A-8EEF-84B505D653BB}" dt="2022-02-23T09:31:39.640" v="12" actId="20577"/>
        <pc:sldMkLst>
          <pc:docMk/>
          <pc:sldMk cId="1073046949" sldId="683"/>
        </pc:sldMkLst>
        <pc:spChg chg="mod">
          <ac:chgData name="phuong nguyen" userId="24e7936368f6a6b7" providerId="LiveId" clId="{D5DC7E1C-F906-422A-8EEF-84B505D653BB}" dt="2022-02-23T09:31:39.640" v="12" actId="20577"/>
          <ac:spMkLst>
            <pc:docMk/>
            <pc:sldMk cId="1073046949" sldId="683"/>
            <ac:spMk id="17" creationId="{7F3A4AB6-E131-47B3-8298-97296D5CCADC}"/>
          </ac:spMkLst>
        </pc:spChg>
      </pc:sldChg>
      <pc:sldChg chg="modSp mod">
        <pc:chgData name="phuong nguyen" userId="24e7936368f6a6b7" providerId="LiveId" clId="{D5DC7E1C-F906-422A-8EEF-84B505D653BB}" dt="2022-02-23T09:41:52.138" v="26" actId="20577"/>
        <pc:sldMkLst>
          <pc:docMk/>
          <pc:sldMk cId="2994643354" sldId="696"/>
        </pc:sldMkLst>
        <pc:spChg chg="mod">
          <ac:chgData name="phuong nguyen" userId="24e7936368f6a6b7" providerId="LiveId" clId="{D5DC7E1C-F906-422A-8EEF-84B505D653BB}" dt="2022-02-23T09:41:52.138" v="26" actId="20577"/>
          <ac:spMkLst>
            <pc:docMk/>
            <pc:sldMk cId="2994643354" sldId="696"/>
            <ac:spMk id="11" creationId="{653AF131-19B7-45B2-80CB-17B931194D9B}"/>
          </ac:spMkLst>
        </pc:spChg>
      </pc:sldChg>
      <pc:sldChg chg="del">
        <pc:chgData name="phuong nguyen" userId="24e7936368f6a6b7" providerId="LiveId" clId="{D5DC7E1C-F906-422A-8EEF-84B505D653BB}" dt="2022-02-23T09:43:10.257" v="27" actId="47"/>
        <pc:sldMkLst>
          <pc:docMk/>
          <pc:sldMk cId="2693529516" sldId="7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20A07-8FBC-4C9A-94A5-747BAEE99F30}"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42E47-112C-4805-B31E-9200FFF499BD}" type="slidenum">
              <a:rPr lang="en-US" smtClean="0"/>
              <a:t>‹#›</a:t>
            </a:fld>
            <a:endParaRPr lang="en-US"/>
          </a:p>
        </p:txBody>
      </p:sp>
    </p:spTree>
    <p:extLst>
      <p:ext uri="{BB962C8B-B14F-4D97-AF65-F5344CB8AC3E}">
        <p14:creationId xmlns:p14="http://schemas.microsoft.com/office/powerpoint/2010/main" val="22791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242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014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911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916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16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389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9385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5148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1500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7343F8A5-C415-40A3-B1B5-4A16C085ABF1}"/>
              </a:ext>
            </a:extLst>
          </p:cNvPr>
          <p:cNvPicPr>
            <a:picLocks noChangeAspect="1"/>
          </p:cNvPicPr>
          <p:nvPr userDrawn="1"/>
        </p:nvPicPr>
        <p:blipFill rotWithShape="1">
          <a:blip r:embed="rId2"/>
          <a:srcRect l="24398" t="34293" r="24399" b="34292"/>
          <a:stretch/>
        </p:blipFill>
        <p:spPr>
          <a:xfrm>
            <a:off x="0" y="0"/>
            <a:ext cx="12192000" cy="6858000"/>
          </a:xfrm>
          <a:prstGeom prst="rect">
            <a:avLst/>
          </a:prstGeom>
        </p:spPr>
      </p:pic>
      <p:sp>
        <p:nvSpPr>
          <p:cNvPr id="58" name="矩形 57">
            <a:extLst>
              <a:ext uri="{FF2B5EF4-FFF2-40B4-BE49-F238E27FC236}">
                <a16:creationId xmlns:a16="http://schemas.microsoft.com/office/drawing/2014/main" id="{1299D2AA-F554-4986-A488-32A0B49CEB21}"/>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7780977"/>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865733591"/>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59390808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91823387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755384881"/>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67715326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2488103084"/>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95606287"/>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516330996"/>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62359698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2015089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866634"/>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719521156"/>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2787373733"/>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501766884"/>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FC4615-6EE2-4CF0-86B4-A97F4E1FEAFB}"/>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6" name="页脚占位符 5">
            <a:extLst>
              <a:ext uri="{FF2B5EF4-FFF2-40B4-BE49-F238E27FC236}">
                <a16:creationId xmlns:a16="http://schemas.microsoft.com/office/drawing/2014/main" id="{8EAC1524-55FA-48D8-92C8-DE477CCAF7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486842879"/>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4732004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p:txBody>
          <a:bodyPr/>
          <a:lstStyle/>
          <a:p>
            <a:fld id="{88EB15ED-88B9-4766-9405-10D61C02FD29}" type="datetimeFigureOut">
              <a:rPr lang="zh-CN" altLang="en-US" smtClean="0"/>
              <a:t>2023/4/5</a:t>
            </a:fld>
            <a:endParaRPr lang="zh-CN" altLang="en-US"/>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886166348"/>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741686"/>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65337"/>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0924"/>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08012"/>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40331000"/>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1570978467"/>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3346983435"/>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4" name="Номер слайда 21">
            <a:extLst>
              <a:ext uri="{FF2B5EF4-FFF2-40B4-BE49-F238E27FC236}">
                <a16:creationId xmlns:a16="http://schemas.microsoft.com/office/drawing/2014/main" id="{9E6D732C-3372-418F-8914-CEBE4DF6C0A3}"/>
              </a:ext>
            </a:extLst>
          </p:cNvPr>
          <p:cNvSpPr>
            <a:spLocks noGrp="1"/>
          </p:cNvSpPr>
          <p:nvPr>
            <p:ph type="sldNum" sz="quarter" idx="12"/>
          </p:nvPr>
        </p:nvSpPr>
        <p:spPr/>
        <p:txBody>
          <a:bodyPr/>
          <a:lstStyle>
            <a:lvl1pPr>
              <a:defRPr/>
            </a:lvl1pPr>
          </a:lstStyle>
          <a:p>
            <a:fld id="{3CD301A5-446E-46D5-BADC-D6549A920864}" type="slidenum">
              <a:rPr lang="en-US" altLang="zh-CN"/>
              <a:pPr/>
              <a:t>‹#›</a:t>
            </a:fld>
            <a:endParaRPr lang="en-US" altLang="zh-CN"/>
          </a:p>
        </p:txBody>
      </p:sp>
    </p:spTree>
    <p:extLst>
      <p:ext uri="{BB962C8B-B14F-4D97-AF65-F5344CB8AC3E}">
        <p14:creationId xmlns:p14="http://schemas.microsoft.com/office/powerpoint/2010/main" val="1598588319"/>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48C3D58-D6AC-4AEE-87B3-C3749A634C2C}"/>
              </a:ext>
            </a:extLst>
          </p:cNvPr>
          <p:cNvPicPr>
            <a:picLocks noChangeAspect="1"/>
          </p:cNvPicPr>
          <p:nvPr userDrawn="1"/>
        </p:nvPicPr>
        <p:blipFill>
          <a:blip r:embed="rId5"/>
          <a:stretch>
            <a:fillRect/>
          </a:stretch>
        </p:blipFill>
        <p:spPr>
          <a:xfrm>
            <a:off x="0" y="0"/>
            <a:ext cx="12192000" cy="6857999"/>
          </a:xfrm>
          <a:prstGeom prst="rect">
            <a:avLst/>
          </a:prstGeom>
        </p:spPr>
      </p:pic>
      <p:sp>
        <p:nvSpPr>
          <p:cNvPr id="12" name="矩形 11">
            <a:extLst>
              <a:ext uri="{FF2B5EF4-FFF2-40B4-BE49-F238E27FC236}">
                <a16:creationId xmlns:a16="http://schemas.microsoft.com/office/drawing/2014/main" id="{7A2949BC-1927-4A0B-A47A-5AB7F74D9DE5}"/>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4" name="图片 3">
            <a:extLst>
              <a:ext uri="{FF2B5EF4-FFF2-40B4-BE49-F238E27FC236}">
                <a16:creationId xmlns:a16="http://schemas.microsoft.com/office/drawing/2014/main" id="{0D66F8FA-0964-4AE6-ADC4-2C8277C124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09" y="5342770"/>
            <a:ext cx="2825592" cy="1313098"/>
          </a:xfrm>
          <a:prstGeom prst="rect">
            <a:avLst/>
          </a:prstGeom>
        </p:spPr>
      </p:pic>
      <p:pic>
        <p:nvPicPr>
          <p:cNvPr id="5" name="图片 4">
            <a:extLst>
              <a:ext uri="{FF2B5EF4-FFF2-40B4-BE49-F238E27FC236}">
                <a16:creationId xmlns:a16="http://schemas.microsoft.com/office/drawing/2014/main" id="{6F239902-2AD1-4835-8CF5-AE7C21EB4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4657075" y="5967961"/>
            <a:ext cx="1001486" cy="850776"/>
          </a:xfrm>
          <a:prstGeom prst="rect">
            <a:avLst/>
          </a:prstGeom>
        </p:spPr>
      </p:pic>
      <p:pic>
        <p:nvPicPr>
          <p:cNvPr id="6" name="图片 5">
            <a:extLst>
              <a:ext uri="{FF2B5EF4-FFF2-40B4-BE49-F238E27FC236}">
                <a16:creationId xmlns:a16="http://schemas.microsoft.com/office/drawing/2014/main" id="{261D00AD-C64D-49AD-B568-6D19669FEC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58742" y="6206011"/>
            <a:ext cx="681895" cy="579279"/>
          </a:xfrm>
          <a:prstGeom prst="rect">
            <a:avLst/>
          </a:prstGeom>
        </p:spPr>
      </p:pic>
      <p:pic>
        <p:nvPicPr>
          <p:cNvPr id="7" name="图片 6">
            <a:extLst>
              <a:ext uri="{FF2B5EF4-FFF2-40B4-BE49-F238E27FC236}">
                <a16:creationId xmlns:a16="http://schemas.microsoft.com/office/drawing/2014/main" id="{F4502ED9-9B95-443B-A68B-B021B8F19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08668" y="5059142"/>
            <a:ext cx="1883332" cy="1801448"/>
          </a:xfrm>
          <a:prstGeom prst="rect">
            <a:avLst/>
          </a:prstGeom>
        </p:spPr>
      </p:pic>
      <p:pic>
        <p:nvPicPr>
          <p:cNvPr id="8" name="图片 7">
            <a:extLst>
              <a:ext uri="{FF2B5EF4-FFF2-40B4-BE49-F238E27FC236}">
                <a16:creationId xmlns:a16="http://schemas.microsoft.com/office/drawing/2014/main" id="{9418168A-5580-4B66-8C5C-A31BDFE43B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36952" y="368670"/>
            <a:ext cx="1056585" cy="1053730"/>
          </a:xfrm>
          <a:prstGeom prst="rect">
            <a:avLst/>
          </a:prstGeom>
        </p:spPr>
      </p:pic>
      <p:pic>
        <p:nvPicPr>
          <p:cNvPr id="9" name="图片 8">
            <a:extLst>
              <a:ext uri="{FF2B5EF4-FFF2-40B4-BE49-F238E27FC236}">
                <a16:creationId xmlns:a16="http://schemas.microsoft.com/office/drawing/2014/main" id="{0377B7F8-17F2-4C58-B9BD-1815CFA32A5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
            <a:ext cx="1625600" cy="1633172"/>
          </a:xfrm>
          <a:prstGeom prst="rect">
            <a:avLst/>
          </a:prstGeom>
        </p:spPr>
      </p:pic>
      <p:pic>
        <p:nvPicPr>
          <p:cNvPr id="10" name="图片 9">
            <a:extLst>
              <a:ext uri="{FF2B5EF4-FFF2-40B4-BE49-F238E27FC236}">
                <a16:creationId xmlns:a16="http://schemas.microsoft.com/office/drawing/2014/main" id="{CE2A08CA-3A5C-43E7-92D2-4855E5D094B4}"/>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82569" b="8666"/>
          <a:stretch/>
        </p:blipFill>
        <p:spPr>
          <a:xfrm>
            <a:off x="0" y="6628130"/>
            <a:ext cx="12192000" cy="229870"/>
          </a:xfrm>
          <a:prstGeom prst="rect">
            <a:avLst/>
          </a:prstGeom>
        </p:spPr>
      </p:pic>
    </p:spTree>
    <p:extLst>
      <p:ext uri="{BB962C8B-B14F-4D97-AF65-F5344CB8AC3E}">
        <p14:creationId xmlns:p14="http://schemas.microsoft.com/office/powerpoint/2010/main" val="265303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90478"/>
      </p:ext>
    </p:extLst>
  </p:cSld>
  <p:clrMap bg1="lt1" tx1="dk1" bg2="lt2" tx2="dk2" accent1="accent1" accent2="accent2" accent3="accent3" accent4="accent4" accent5="accent5" accent6="accent6" hlink="hlink" folHlink="folHlink"/>
  <p:sldLayoutIdLst>
    <p:sldLayoutId id="2147483665" r:id="rId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9323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264AA3-EF09-4136-B307-ECB992416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9E6073F-BC80-4BD9-B052-AA5FE099C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A33251D-8FD4-4180-ABCD-BFBB3A1F4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88EB15ED-88B9-4766-9405-10D61C02FD29}" type="datetimeFigureOut">
              <a:rPr lang="zh-CN" altLang="en-US" smtClean="0"/>
              <a:pPr/>
              <a:t>2023/4/5</a:t>
            </a:fld>
            <a:endParaRPr lang="zh-CN" altLang="en-US" dirty="0"/>
          </a:p>
        </p:txBody>
      </p:sp>
      <p:sp>
        <p:nvSpPr>
          <p:cNvPr id="5" name="页脚占位符 4">
            <a:extLst>
              <a:ext uri="{FF2B5EF4-FFF2-40B4-BE49-F238E27FC236}">
                <a16:creationId xmlns:a16="http://schemas.microsoft.com/office/drawing/2014/main" id="{1C0D2D06-3AEC-41B8-A039-37380CF05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BFBC5792-E88B-4FAA-B0A8-6A692BE94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A0B78919-47BD-42F6-9240-8F0689047340}" type="slidenum">
              <a:rPr lang="zh-CN" altLang="en-US" smtClean="0"/>
              <a:pPr/>
              <a:t>‹#›</a:t>
            </a:fld>
            <a:endParaRPr lang="zh-CN" altLang="en-US" dirty="0"/>
          </a:p>
        </p:txBody>
      </p:sp>
    </p:spTree>
    <p:extLst>
      <p:ext uri="{BB962C8B-B14F-4D97-AF65-F5344CB8AC3E}">
        <p14:creationId xmlns:p14="http://schemas.microsoft.com/office/powerpoint/2010/main" val="3995976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5.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notesSlide" Target="../notesSlides/notesSlide6.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KHỞI</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ĐỘNG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921502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1066268" y="1620037"/>
            <a:ext cx="6104912" cy="2308324"/>
          </a:xfrm>
          <a:prstGeom prst="rect">
            <a:avLst/>
          </a:prstGeom>
          <a:noFill/>
        </p:spPr>
        <p:txBody>
          <a:bodyPr wrap="square" rtlCol="0">
            <a:spAutoFit/>
          </a:bodyPr>
          <a:lstStyle/>
          <a:p>
            <a:pPr lvl="0" algn="ctr" defTabSz="457200">
              <a:defRPr/>
            </a:pP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I.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Ôn</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tập</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lí</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thuyết</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2736561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raphic 16">
            <a:extLst>
              <a:ext uri="{FF2B5EF4-FFF2-40B4-BE49-F238E27FC236}">
                <a16:creationId xmlns:a16="http://schemas.microsoft.com/office/drawing/2014/main" id="{298497A9-9617-4069-8F16-86353A330C1C}"/>
              </a:ext>
            </a:extLst>
          </p:cNvPr>
          <p:cNvSpPr/>
          <p:nvPr/>
        </p:nvSpPr>
        <p:spPr>
          <a:xfrm rot="20091108">
            <a:off x="3707153" y="1316350"/>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noFill/>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useBgFill="1">
        <p:nvSpPr>
          <p:cNvPr id="19" name="Graphic 16">
            <a:extLst>
              <a:ext uri="{FF2B5EF4-FFF2-40B4-BE49-F238E27FC236}">
                <a16:creationId xmlns:a16="http://schemas.microsoft.com/office/drawing/2014/main" id="{235D62ED-7C99-41D4-B815-2D8226A3A83A}"/>
              </a:ext>
            </a:extLst>
          </p:cNvPr>
          <p:cNvSpPr/>
          <p:nvPr/>
        </p:nvSpPr>
        <p:spPr>
          <a:xfrm>
            <a:off x="989967" y="2460269"/>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0" name="Rectangle 19">
            <a:extLst>
              <a:ext uri="{FF2B5EF4-FFF2-40B4-BE49-F238E27FC236}">
                <a16:creationId xmlns:a16="http://schemas.microsoft.com/office/drawing/2014/main" id="{963588EE-9F40-4BC4-8FCE-445BC8AE6346}"/>
              </a:ext>
            </a:extLst>
          </p:cNvPr>
          <p:cNvSpPr/>
          <p:nvPr/>
        </p:nvSpPr>
        <p:spPr>
          <a:xfrm>
            <a:off x="1896439" y="3574596"/>
            <a:ext cx="135197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luận</a:t>
            </a:r>
            <a:r>
              <a:rPr kumimoji="0" lang="en-US"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nhóm</a:t>
            </a:r>
            <a:endParaRPr kumimoji="0" lang="x-none"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4" name="Rectangle 23">
            <a:extLst>
              <a:ext uri="{FF2B5EF4-FFF2-40B4-BE49-F238E27FC236}">
                <a16:creationId xmlns:a16="http://schemas.microsoft.com/office/drawing/2014/main" id="{6068D14B-1FCD-4C8F-9330-7175E393BDB3}"/>
              </a:ext>
            </a:extLst>
          </p:cNvPr>
          <p:cNvSpPr/>
          <p:nvPr/>
        </p:nvSpPr>
        <p:spPr>
          <a:xfrm>
            <a:off x="1572426" y="764480"/>
            <a:ext cx="2840283" cy="1569660"/>
          </a:xfrm>
          <a:prstGeom prst="rect">
            <a:avLst/>
          </a:prstGeom>
        </p:spPr>
        <p:txBody>
          <a:bodyPr wrap="square">
            <a:spAutoFit/>
          </a:bodyPr>
          <a:lstStyle/>
          <a:p>
            <a:pPr lvl="0" algn="ctr">
              <a:defRPr/>
            </a:pPr>
            <a:r>
              <a:rPr lang="vi-VN"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rPr>
              <a:t>Trong nói và viết, em có thường xuyên câ</a:t>
            </a:r>
            <a:r>
              <a:rPr lang="en-US"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rPr>
              <a:t>n</a:t>
            </a:r>
            <a:r>
              <a:rPr lang="vi-VN"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rPr>
              <a:t> nhắc, lựa chọn khi sử dụng từ ngữ không? </a:t>
            </a:r>
            <a:endParaRPr lang="en-US"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endParaRPr>
          </a:p>
        </p:txBody>
      </p:sp>
      <p:pic>
        <p:nvPicPr>
          <p:cNvPr id="25" name="Graphic 24" descr="Gears with solid fill">
            <a:extLst>
              <a:ext uri="{FF2B5EF4-FFF2-40B4-BE49-F238E27FC236}">
                <a16:creationId xmlns:a16="http://schemas.microsoft.com/office/drawing/2014/main" id="{AFC1AAAE-E33D-466A-99AB-CF6EB31775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45357" y="5674895"/>
            <a:ext cx="2038746" cy="2038746"/>
          </a:xfrm>
          <a:prstGeom prst="rect">
            <a:avLst/>
          </a:prstGeom>
          <a:effectLst>
            <a:outerShdw blurRad="177800" sx="102000" sy="102000" algn="ctr" rotWithShape="0">
              <a:prstClr val="black">
                <a:alpha val="40000"/>
              </a:prstClr>
            </a:outerShdw>
          </a:effectLst>
        </p:spPr>
      </p:pic>
      <p:grpSp>
        <p:nvGrpSpPr>
          <p:cNvPr id="27" name="Graphic 43">
            <a:extLst>
              <a:ext uri="{FF2B5EF4-FFF2-40B4-BE49-F238E27FC236}">
                <a16:creationId xmlns:a16="http://schemas.microsoft.com/office/drawing/2014/main" id="{7596127A-0704-4A53-BE35-47EAE682887C}"/>
              </a:ext>
            </a:extLst>
          </p:cNvPr>
          <p:cNvGrpSpPr/>
          <p:nvPr/>
        </p:nvGrpSpPr>
        <p:grpSpPr>
          <a:xfrm rot="450862" flipV="1">
            <a:off x="6955062" y="2390066"/>
            <a:ext cx="1458826" cy="482830"/>
            <a:chOff x="5270499" y="2952750"/>
            <a:chExt cx="1652160" cy="946643"/>
          </a:xfrm>
          <a:solidFill>
            <a:schemeClr val="bg1"/>
          </a:solidFill>
        </p:grpSpPr>
        <p:sp>
          <p:nvSpPr>
            <p:cNvPr id="28" name="Freeform 165">
              <a:extLst>
                <a:ext uri="{FF2B5EF4-FFF2-40B4-BE49-F238E27FC236}">
                  <a16:creationId xmlns:a16="http://schemas.microsoft.com/office/drawing/2014/main" id="{9B9232DD-1EB1-4F54-9442-ECCA78725807}"/>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9" name="Freeform 166">
              <a:extLst>
                <a:ext uri="{FF2B5EF4-FFF2-40B4-BE49-F238E27FC236}">
                  <a16:creationId xmlns:a16="http://schemas.microsoft.com/office/drawing/2014/main" id="{17ED76EE-AED7-4BAA-B374-BB72DC5542CA}"/>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0" name="TextBox 29">
            <a:extLst>
              <a:ext uri="{FF2B5EF4-FFF2-40B4-BE49-F238E27FC236}">
                <a16:creationId xmlns:a16="http://schemas.microsoft.com/office/drawing/2014/main" id="{6A05DB1A-BF91-4B63-906F-20CAC7DE51A2}"/>
              </a:ext>
            </a:extLst>
          </p:cNvPr>
          <p:cNvSpPr txBox="1"/>
          <p:nvPr/>
        </p:nvSpPr>
        <p:spPr>
          <a:xfrm>
            <a:off x="8612400" y="1391187"/>
            <a:ext cx="1805005" cy="1569660"/>
          </a:xfrm>
          <a:prstGeom prst="rect">
            <a:avLst/>
          </a:prstGeom>
        </p:spPr>
        <p:txBody>
          <a:bodyPr wrap="square">
            <a:spAutoFit/>
          </a:bodyPr>
          <a:lstStyle>
            <a:defPPr>
              <a:defRPr lang="x-none"/>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Khi viết câu, em cần chú ý những yếu tố nào?</a:t>
            </a:r>
          </a:p>
        </p:txBody>
      </p:sp>
      <p:grpSp>
        <p:nvGrpSpPr>
          <p:cNvPr id="31" name="Graphic 43">
            <a:extLst>
              <a:ext uri="{FF2B5EF4-FFF2-40B4-BE49-F238E27FC236}">
                <a16:creationId xmlns:a16="http://schemas.microsoft.com/office/drawing/2014/main" id="{0E04B4CE-CDF9-44D3-93EE-BD9456DFBCF2}"/>
              </a:ext>
            </a:extLst>
          </p:cNvPr>
          <p:cNvGrpSpPr/>
          <p:nvPr/>
        </p:nvGrpSpPr>
        <p:grpSpPr>
          <a:xfrm rot="1925865" flipV="1">
            <a:off x="3234967" y="5311535"/>
            <a:ext cx="1458826" cy="482830"/>
            <a:chOff x="5270499" y="2952750"/>
            <a:chExt cx="1652160" cy="946643"/>
          </a:xfrm>
          <a:solidFill>
            <a:schemeClr val="bg1"/>
          </a:solidFill>
        </p:grpSpPr>
        <p:sp>
          <p:nvSpPr>
            <p:cNvPr id="32" name="Freeform 165">
              <a:extLst>
                <a:ext uri="{FF2B5EF4-FFF2-40B4-BE49-F238E27FC236}">
                  <a16:creationId xmlns:a16="http://schemas.microsoft.com/office/drawing/2014/main" id="{3B0FB793-A67A-458D-940B-D2F312D70D7E}"/>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3" name="Freeform 166">
              <a:extLst>
                <a:ext uri="{FF2B5EF4-FFF2-40B4-BE49-F238E27FC236}">
                  <a16:creationId xmlns:a16="http://schemas.microsoft.com/office/drawing/2014/main" id="{F374DDD0-5A97-4245-8D39-DBC9B94AF663}"/>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4" name="TextBox 33">
            <a:extLst>
              <a:ext uri="{FF2B5EF4-FFF2-40B4-BE49-F238E27FC236}">
                <a16:creationId xmlns:a16="http://schemas.microsoft.com/office/drawing/2014/main" id="{08D4B258-B63B-4EB7-A63D-69A849083248}"/>
              </a:ext>
            </a:extLst>
          </p:cNvPr>
          <p:cNvSpPr txBox="1"/>
          <p:nvPr/>
        </p:nvSpPr>
        <p:spPr>
          <a:xfrm>
            <a:off x="4898915" y="4774462"/>
            <a:ext cx="2883282" cy="1569660"/>
          </a:xfrm>
          <a:prstGeom prst="rect">
            <a:avLst/>
          </a:prstGeom>
        </p:spPr>
        <p:txBody>
          <a:bodyPr wrap="square">
            <a:spAutoFit/>
          </a:bodyPr>
          <a:lstStyle>
            <a:defPPr>
              <a:defRPr lang="x-none"/>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Theo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em</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muốn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lựa</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chọn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từ</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ngữ</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phù</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hợp</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trong</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câu</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ta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cần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phải</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làm</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gì</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p>
        </p:txBody>
      </p:sp>
      <p:grpSp>
        <p:nvGrpSpPr>
          <p:cNvPr id="36" name="Group 35">
            <a:extLst>
              <a:ext uri="{FF2B5EF4-FFF2-40B4-BE49-F238E27FC236}">
                <a16:creationId xmlns:a16="http://schemas.microsoft.com/office/drawing/2014/main" id="{99A63B93-2DA2-4C32-89A2-7512948E27B1}"/>
              </a:ext>
            </a:extLst>
          </p:cNvPr>
          <p:cNvGrpSpPr/>
          <p:nvPr/>
        </p:nvGrpSpPr>
        <p:grpSpPr>
          <a:xfrm>
            <a:off x="7640531" y="2972630"/>
            <a:ext cx="437811" cy="371644"/>
            <a:chOff x="9097952" y="1550321"/>
            <a:chExt cx="901492" cy="901844"/>
          </a:xfrm>
        </p:grpSpPr>
        <p:sp>
          <p:nvSpPr>
            <p:cNvPr id="38" name="Freeform 92">
              <a:extLst>
                <a:ext uri="{FF2B5EF4-FFF2-40B4-BE49-F238E27FC236}">
                  <a16:creationId xmlns:a16="http://schemas.microsoft.com/office/drawing/2014/main" id="{8AE64F49-7735-4A18-8967-EC440C702B10}"/>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9" name="Freeform 93">
              <a:extLst>
                <a:ext uri="{FF2B5EF4-FFF2-40B4-BE49-F238E27FC236}">
                  <a16:creationId xmlns:a16="http://schemas.microsoft.com/office/drawing/2014/main" id="{99C7A8E9-11CA-4A49-87FF-DDF7B933CBBA}"/>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94">
              <a:extLst>
                <a:ext uri="{FF2B5EF4-FFF2-40B4-BE49-F238E27FC236}">
                  <a16:creationId xmlns:a16="http://schemas.microsoft.com/office/drawing/2014/main" id="{552AE57B-0771-4930-9FE0-77AACC0A0539}"/>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95">
              <a:extLst>
                <a:ext uri="{FF2B5EF4-FFF2-40B4-BE49-F238E27FC236}">
                  <a16:creationId xmlns:a16="http://schemas.microsoft.com/office/drawing/2014/main" id="{19496457-BD77-4697-BD04-0D72E611F19D}"/>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2" name="Freeform 96">
              <a:extLst>
                <a:ext uri="{FF2B5EF4-FFF2-40B4-BE49-F238E27FC236}">
                  <a16:creationId xmlns:a16="http://schemas.microsoft.com/office/drawing/2014/main" id="{2427A6D7-BA17-4AB1-91B9-32FCB16649FE}"/>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3" name="Freeform 97">
              <a:extLst>
                <a:ext uri="{FF2B5EF4-FFF2-40B4-BE49-F238E27FC236}">
                  <a16:creationId xmlns:a16="http://schemas.microsoft.com/office/drawing/2014/main" id="{42C68025-1DA7-4A6C-9C62-3E9186B69513}"/>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4" name="Freeform 98">
              <a:extLst>
                <a:ext uri="{FF2B5EF4-FFF2-40B4-BE49-F238E27FC236}">
                  <a16:creationId xmlns:a16="http://schemas.microsoft.com/office/drawing/2014/main" id="{2892FDC1-9EE1-4433-8DFE-3F294AC23239}"/>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5" name="Freeform 99">
              <a:extLst>
                <a:ext uri="{FF2B5EF4-FFF2-40B4-BE49-F238E27FC236}">
                  <a16:creationId xmlns:a16="http://schemas.microsoft.com/office/drawing/2014/main" id="{8EB17E7C-0F53-4583-8F2C-6AAC8372F06C}"/>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6" name="Freeform 100">
              <a:extLst>
                <a:ext uri="{FF2B5EF4-FFF2-40B4-BE49-F238E27FC236}">
                  <a16:creationId xmlns:a16="http://schemas.microsoft.com/office/drawing/2014/main" id="{337F09F6-F30A-4B44-BE8E-E7E48FACB805}"/>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7" name="Freeform 101">
              <a:extLst>
                <a:ext uri="{FF2B5EF4-FFF2-40B4-BE49-F238E27FC236}">
                  <a16:creationId xmlns:a16="http://schemas.microsoft.com/office/drawing/2014/main" id="{34D115E0-E3F4-4271-83E6-4AF1D215F4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8" name="Freeform 102">
              <a:extLst>
                <a:ext uri="{FF2B5EF4-FFF2-40B4-BE49-F238E27FC236}">
                  <a16:creationId xmlns:a16="http://schemas.microsoft.com/office/drawing/2014/main" id="{7B207874-5628-4A89-882A-0D7826FF441D}"/>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9" name="Freeform 103">
              <a:extLst>
                <a:ext uri="{FF2B5EF4-FFF2-40B4-BE49-F238E27FC236}">
                  <a16:creationId xmlns:a16="http://schemas.microsoft.com/office/drawing/2014/main" id="{974ECC8E-03C5-402F-9DC5-2087B2F80977}"/>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0" name="Freeform 104">
              <a:extLst>
                <a:ext uri="{FF2B5EF4-FFF2-40B4-BE49-F238E27FC236}">
                  <a16:creationId xmlns:a16="http://schemas.microsoft.com/office/drawing/2014/main" id="{D9C0A4CA-CD84-46CA-9E3B-657CC42FABA6}"/>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53" name="Group 52">
            <a:extLst>
              <a:ext uri="{FF2B5EF4-FFF2-40B4-BE49-F238E27FC236}">
                <a16:creationId xmlns:a16="http://schemas.microsoft.com/office/drawing/2014/main" id="{7C10DB03-DD0B-4F54-BB90-E80DE0C7A7BE}"/>
              </a:ext>
            </a:extLst>
          </p:cNvPr>
          <p:cNvGrpSpPr/>
          <p:nvPr/>
        </p:nvGrpSpPr>
        <p:grpSpPr>
          <a:xfrm>
            <a:off x="8164040" y="3826203"/>
            <a:ext cx="415045" cy="432470"/>
            <a:chOff x="9097952" y="1550321"/>
            <a:chExt cx="901492" cy="901844"/>
          </a:xfrm>
        </p:grpSpPr>
        <p:sp>
          <p:nvSpPr>
            <p:cNvPr id="54" name="Freeform 92">
              <a:extLst>
                <a:ext uri="{FF2B5EF4-FFF2-40B4-BE49-F238E27FC236}">
                  <a16:creationId xmlns:a16="http://schemas.microsoft.com/office/drawing/2014/main" id="{4DA5F5A9-A619-46D2-8648-BF17342AD375}"/>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5" name="Freeform 93">
              <a:extLst>
                <a:ext uri="{FF2B5EF4-FFF2-40B4-BE49-F238E27FC236}">
                  <a16:creationId xmlns:a16="http://schemas.microsoft.com/office/drawing/2014/main" id="{797E82C2-D019-43F2-BA5F-4930F50B76FB}"/>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6" name="Freeform 94">
              <a:extLst>
                <a:ext uri="{FF2B5EF4-FFF2-40B4-BE49-F238E27FC236}">
                  <a16:creationId xmlns:a16="http://schemas.microsoft.com/office/drawing/2014/main" id="{2AF8EA5B-CE4C-4651-8408-9D1149EAAC1D}"/>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7" name="Freeform 95">
              <a:extLst>
                <a:ext uri="{FF2B5EF4-FFF2-40B4-BE49-F238E27FC236}">
                  <a16:creationId xmlns:a16="http://schemas.microsoft.com/office/drawing/2014/main" id="{6392D29D-4388-4337-B4EB-13E0994C97F7}"/>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8" name="Freeform 96">
              <a:extLst>
                <a:ext uri="{FF2B5EF4-FFF2-40B4-BE49-F238E27FC236}">
                  <a16:creationId xmlns:a16="http://schemas.microsoft.com/office/drawing/2014/main" id="{58A57CBB-AE1D-4B0E-8798-4B35A15EFA01}"/>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9" name="Freeform 97">
              <a:extLst>
                <a:ext uri="{FF2B5EF4-FFF2-40B4-BE49-F238E27FC236}">
                  <a16:creationId xmlns:a16="http://schemas.microsoft.com/office/drawing/2014/main" id="{C76AAEE3-9574-4D24-A396-9EAC5082B045}"/>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0" name="Freeform 98">
              <a:extLst>
                <a:ext uri="{FF2B5EF4-FFF2-40B4-BE49-F238E27FC236}">
                  <a16:creationId xmlns:a16="http://schemas.microsoft.com/office/drawing/2014/main" id="{7F53E196-F7DA-40AA-A189-46AECD513BC3}"/>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1" name="Freeform 99">
              <a:extLst>
                <a:ext uri="{FF2B5EF4-FFF2-40B4-BE49-F238E27FC236}">
                  <a16:creationId xmlns:a16="http://schemas.microsoft.com/office/drawing/2014/main" id="{E331A666-3811-46C2-9515-C20688FA960E}"/>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2" name="Freeform 100">
              <a:extLst>
                <a:ext uri="{FF2B5EF4-FFF2-40B4-BE49-F238E27FC236}">
                  <a16:creationId xmlns:a16="http://schemas.microsoft.com/office/drawing/2014/main" id="{E9657060-1F4B-46FA-9F65-A83762633E33}"/>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3" name="Freeform 101">
              <a:extLst>
                <a:ext uri="{FF2B5EF4-FFF2-40B4-BE49-F238E27FC236}">
                  <a16:creationId xmlns:a16="http://schemas.microsoft.com/office/drawing/2014/main" id="{473E2CDC-1C16-47AB-975F-C151082FEB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4" name="Freeform 102">
              <a:extLst>
                <a:ext uri="{FF2B5EF4-FFF2-40B4-BE49-F238E27FC236}">
                  <a16:creationId xmlns:a16="http://schemas.microsoft.com/office/drawing/2014/main" id="{C7D01E08-594B-4273-96B2-A25DE46E1449}"/>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5" name="Freeform 103">
              <a:extLst>
                <a:ext uri="{FF2B5EF4-FFF2-40B4-BE49-F238E27FC236}">
                  <a16:creationId xmlns:a16="http://schemas.microsoft.com/office/drawing/2014/main" id="{F56C066D-FAC2-4E66-8641-E941144BE921}"/>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6" name="Freeform 104">
              <a:extLst>
                <a:ext uri="{FF2B5EF4-FFF2-40B4-BE49-F238E27FC236}">
                  <a16:creationId xmlns:a16="http://schemas.microsoft.com/office/drawing/2014/main" id="{D4CC8867-4D9A-4830-9DAB-0DBAE17B90FF}"/>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Tree>
    <p:extLst>
      <p:ext uri="{BB962C8B-B14F-4D97-AF65-F5344CB8AC3E}">
        <p14:creationId xmlns:p14="http://schemas.microsoft.com/office/powerpoint/2010/main" val="243429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7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7000" fill="hold"/>
                                        <p:tgtEl>
                                          <p:spTgt spid="1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4" grpId="0"/>
      <p:bldP spid="30"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3584" y="209811"/>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7389139"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 y="3173421"/>
            <a:ext cx="3279735" cy="3809320"/>
          </a:xfrm>
          <a:prstGeom prst="rect">
            <a:avLst/>
          </a:prstGeom>
        </p:spPr>
      </p:pic>
      <p:pic>
        <p:nvPicPr>
          <p:cNvPr id="28" name="图片 5">
            <a:extLst>
              <a:ext uri="{FF2B5EF4-FFF2-40B4-BE49-F238E27FC236}">
                <a16:creationId xmlns:a16="http://schemas.microsoft.com/office/drawing/2014/main"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7017" y="3638806"/>
            <a:ext cx="1051153" cy="609159"/>
          </a:xfrm>
          <a:prstGeom prst="rect">
            <a:avLst/>
          </a:prstGeom>
        </p:spPr>
      </p:pic>
      <p:pic>
        <p:nvPicPr>
          <p:cNvPr id="11" name="图片 4">
            <a:extLst>
              <a:ext uri="{FF2B5EF4-FFF2-40B4-BE49-F238E27FC236}">
                <a16:creationId xmlns:a16="http://schemas.microsoft.com/office/drawing/2014/main" id="{7BB08CD9-8648-4B1D-A2D8-C37DF9AD64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9856" y="4605931"/>
            <a:ext cx="2046378" cy="2376810"/>
          </a:xfrm>
          <a:prstGeom prst="rect">
            <a:avLst/>
          </a:prstGeom>
        </p:spPr>
      </p:pic>
      <p:sp>
        <p:nvSpPr>
          <p:cNvPr id="12" name="任意多边形: 形状 18">
            <a:extLst>
              <a:ext uri="{FF2B5EF4-FFF2-40B4-BE49-F238E27FC236}">
                <a16:creationId xmlns:a16="http://schemas.microsoft.com/office/drawing/2014/main" id="{91528960-DE70-4CF2-9299-51C307AA55D1}"/>
              </a:ext>
            </a:extLst>
          </p:cNvPr>
          <p:cNvSpPr/>
          <p:nvPr/>
        </p:nvSpPr>
        <p:spPr>
          <a:xfrm>
            <a:off x="3753239" y="2772639"/>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ysClr val="window" lastClr="FFFFFF"/>
          </a:solidFill>
          <a:ln w="12700" cap="flat" cmpd="sng" algn="ctr">
            <a:noFill/>
            <a:prstDash val="solid"/>
            <a:miter lim="800000"/>
          </a:ln>
          <a:effectLst/>
        </p:spPr>
        <p:txBody>
          <a:bodyPr rtlCol="0" anchor="ctr"/>
          <a:lstStyle/>
          <a:p>
            <a:pPr lvl="0" algn="ctr">
              <a:defRPr/>
            </a:pPr>
            <a:r>
              <a:rPr lang="en-US" altLang="zh-CN" sz="2800" kern="100" dirty="0">
                <a:solidFill>
                  <a:srgbClr val="000000"/>
                </a:solidFill>
                <a:latin typeface="Times New Roman" panose="02020603050405020304" pitchFamily="18" charset="0"/>
                <a:ea typeface="SimSun" panose="02010600030101010101" pitchFamily="2" charset="-122"/>
              </a:rPr>
              <a:t>Ở </a:t>
            </a:r>
            <a:r>
              <a:rPr lang="en-US" altLang="zh-CN" sz="2800" kern="100" dirty="0" err="1">
                <a:solidFill>
                  <a:srgbClr val="000000"/>
                </a:solidFill>
                <a:latin typeface="Times New Roman" panose="02020603050405020304" pitchFamily="18" charset="0"/>
                <a:ea typeface="SimSun" panose="02010600030101010101" pitchFamily="2" charset="-122"/>
              </a:rPr>
              <a:t>bất</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cứ</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vị</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trí</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nào</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trong</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câu</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trong</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nhiều</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từ</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có</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thể</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được</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sử</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dụng</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chỉ</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có</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một</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từ</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được</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xem</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là</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phù</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hợp</a:t>
            </a:r>
            <a:r>
              <a:rPr lang="en-US" altLang="zh-CN" sz="2800" kern="100" dirty="0">
                <a:solidFill>
                  <a:srgbClr val="000000"/>
                </a:solidFill>
                <a:latin typeface="Times New Roman" panose="02020603050405020304" pitchFamily="18" charset="0"/>
                <a:ea typeface="SimSun" panose="02010600030101010101" pitchFamily="2" charset="-122"/>
              </a:rPr>
              <a:t> </a:t>
            </a:r>
            <a:r>
              <a:rPr lang="en-US" altLang="zh-CN" sz="2800" kern="100" dirty="0" err="1">
                <a:solidFill>
                  <a:srgbClr val="000000"/>
                </a:solidFill>
                <a:latin typeface="Times New Roman" panose="02020603050405020304" pitchFamily="18" charset="0"/>
                <a:ea typeface="SimSun" panose="02010600030101010101" pitchFamily="2" charset="-122"/>
              </a:rPr>
              <a:t>nhất</a:t>
            </a:r>
            <a:r>
              <a:rPr lang="en-US" altLang="zh-CN" sz="2800" kern="100" dirty="0">
                <a:solidFill>
                  <a:srgbClr val="000000"/>
                </a:solidFill>
                <a:latin typeface="Times New Roman" panose="02020603050405020304" pitchFamily="18" charset="0"/>
                <a:ea typeface="SimSun" panose="02010600030101010101" pitchFamily="2" charset="-122"/>
              </a:rPr>
              <a:t>.</a:t>
            </a:r>
            <a:endParaRPr kumimoji="0" lang="zh-CN" altLang="en-US" sz="2800" b="0" i="0" u="none" strike="noStrike" kern="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3" name="任意多边形: 形状 18">
            <a:extLst>
              <a:ext uri="{FF2B5EF4-FFF2-40B4-BE49-F238E27FC236}">
                <a16:creationId xmlns:a16="http://schemas.microsoft.com/office/drawing/2014/main" id="{4E929FB2-CE70-45BB-B50A-145F4B089C76}"/>
              </a:ext>
            </a:extLst>
          </p:cNvPr>
          <p:cNvSpPr/>
          <p:nvPr/>
        </p:nvSpPr>
        <p:spPr>
          <a:xfrm>
            <a:off x="7918419" y="310769"/>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ysClr val="window" lastClr="FFFFFF"/>
          </a:solidFill>
          <a:ln w="12700" cap="flat" cmpd="sng" algn="ctr">
            <a:noFill/>
            <a:prstDash val="solid"/>
            <a:miter lim="800000"/>
          </a:ln>
          <a:effectLst/>
        </p:spPr>
        <p:txBody>
          <a:bodyPr rtlCol="0" anchor="ctr"/>
          <a:lstStyle/>
          <a:p>
            <a:pPr lvl="0" algn="ctr">
              <a:defRPr/>
            </a:pPr>
            <a:r>
              <a:rPr lang="en-US" sz="2800" kern="100" dirty="0" err="1">
                <a:solidFill>
                  <a:srgbClr val="000000"/>
                </a:solidFill>
                <a:latin typeface="Times New Roman" panose="02020603050405020304" pitchFamily="18" charset="0"/>
                <a:ea typeface="SimSun" panose="02010600030101010101" pitchFamily="2" charset="-122"/>
              </a:rPr>
              <a:t>Muốn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vậy</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người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viết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nói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phải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biết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lựa</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chọn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từ</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ngữ</a:t>
            </a:r>
            <a:r>
              <a:rPr lang="en-US" sz="2800" kern="100" dirty="0">
                <a:solidFill>
                  <a:srgbClr val="000000"/>
                </a:solidFill>
                <a:latin typeface="Times New Roman" panose="02020603050405020304" pitchFamily="18" charset="0"/>
                <a:ea typeface="SimSun" panose="02010600030101010101" pitchFamily="2" charset="-122"/>
              </a:rPr>
              <a:t>. </a:t>
            </a:r>
            <a:endParaRPr kumimoji="0" lang="zh-CN" altLang="en-US" sz="2800" b="0" i="0" u="none" strike="noStrike" kern="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Tree>
    <p:extLst>
      <p:ext uri="{BB962C8B-B14F-4D97-AF65-F5344CB8AC3E}">
        <p14:creationId xmlns:p14="http://schemas.microsoft.com/office/powerpoint/2010/main" val="145834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636284" y="375957"/>
            <a:ext cx="83894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cấu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trúc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id="{58A3AC11-B010-4287-9870-B595391F9EB1}"/>
              </a:ext>
            </a:extLst>
          </p:cNvPr>
          <p:cNvSpPr txBox="1"/>
          <p:nvPr/>
        </p:nvSpPr>
        <p:spPr>
          <a:xfrm>
            <a:off x="3668764" y="2779472"/>
            <a:ext cx="3912251" cy="954107"/>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Khi viết, cần chú ý những yếu tố</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5" name="文本框 16">
            <a:extLst>
              <a:ext uri="{FF2B5EF4-FFF2-40B4-BE49-F238E27FC236}">
                <a16:creationId xmlns:a16="http://schemas.microsoft.com/office/drawing/2014/main" id="{2C7B65A5-3553-4CB9-9183-79418482FF75}"/>
              </a:ext>
            </a:extLst>
          </p:cNvPr>
          <p:cNvSpPr txBox="1"/>
          <p:nvPr/>
        </p:nvSpPr>
        <p:spPr>
          <a:xfrm>
            <a:off x="7956151" y="4036564"/>
            <a:ext cx="3386253" cy="1815882"/>
          </a:xfrm>
          <a:prstGeom prst="rect">
            <a:avLst/>
          </a:prstGeom>
          <a:noFill/>
        </p:spPr>
        <p:txBody>
          <a:bodyPr wrap="square" rtlCol="0">
            <a:spAutoFit/>
            <a:scene3d>
              <a:camera prst="orthographicFront"/>
              <a:lightRig rig="threePt" dir="t"/>
            </a:scene3d>
            <a:sp3d contourW="12700"/>
          </a:bodyPr>
          <a:lstStyle/>
          <a:p>
            <a:pPr lvl="0" algn="ctr">
              <a:defRPr/>
            </a:pPr>
            <a:r>
              <a:rPr lang="en-US" sz="2800" dirty="0">
                <a:solidFill>
                  <a:prstClr val="black"/>
                </a:solidFill>
                <a:latin typeface="Times New Roman" panose="02020603050405020304" pitchFamily="18" charset="0"/>
              </a:rPr>
              <a:t>T</a:t>
            </a:r>
            <a:r>
              <a:rPr lang="vi-VN" sz="2800" dirty="0">
                <a:solidFill>
                  <a:prstClr val="black"/>
                </a:solidFill>
                <a:latin typeface="Times New Roman" panose="02020603050405020304" pitchFamily="18" charset="0"/>
              </a:rPr>
              <a:t>ạo câu đúng ngữ pháp, chú ý ngữ cảnh, mục đích viết/nói, đặc điểm văn bản</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2083151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1066268" y="1620037"/>
            <a:ext cx="610491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II.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Luyện</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tập</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453543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3443571"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tập</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418744" y="1150607"/>
            <a:ext cx="8665435" cy="5693866"/>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Trả lời các câu hỏi sau:</a:t>
            </a:r>
          </a:p>
          <a:p>
            <a:pPr marL="114300" lvl="0" algn="just">
              <a:defRPr/>
            </a:pPr>
            <a:r>
              <a:rPr lang="vi-VN" sz="2800" dirty="0">
                <a:latin typeface="Times New Roman" panose="02020603050405020304" pitchFamily="18" charset="0"/>
              </a:rPr>
              <a:t>a. Với câu "</a:t>
            </a:r>
            <a:r>
              <a:rPr lang="vi-VN" sz="2800" i="1" dirty="0">
                <a:latin typeface="Times New Roman" panose="02020603050405020304" pitchFamily="18" charset="0"/>
              </a:rPr>
              <a:t>Nhớ các bạn trong lớp tôi ngày trước, mỗi người một vẻ, sinh động biết bao</a:t>
            </a:r>
            <a:r>
              <a:rPr lang="vi-VN" sz="2800" dirty="0">
                <a:latin typeface="Times New Roman" panose="02020603050405020304" pitchFamily="18" charset="0"/>
              </a:rPr>
              <a:t>." có thể dùng từ kiểu để thay cho vẻ được không? Vì sao?</a:t>
            </a:r>
          </a:p>
          <a:p>
            <a:pPr marL="114300" lvl="0" algn="just">
              <a:defRPr/>
            </a:pPr>
            <a:r>
              <a:rPr lang="vi-VN" sz="2800" dirty="0">
                <a:latin typeface="Times New Roman" panose="02020603050405020304" pitchFamily="18" charset="0"/>
              </a:rPr>
              <a:t>b. Từ khuất được dùng trong câu "</a:t>
            </a:r>
            <a:r>
              <a:rPr lang="vi-VN" sz="2800" i="1" dirty="0">
                <a:latin typeface="Times New Roman" panose="02020603050405020304" pitchFamily="18" charset="0"/>
              </a:rPr>
              <a:t>Giờ đây, mẹ tôi đã khuất và tôi cũng đã lớn.</a:t>
            </a:r>
            <a:r>
              <a:rPr lang="vi-VN" sz="2800" dirty="0">
                <a:latin typeface="Times New Roman" panose="02020603050405020304" pitchFamily="18" charset="0"/>
              </a:rPr>
              <a:t>" có phù hợp hơn so với một số từ khác cũng có nghĩa là chết như: mất, từ trần, hi sinh?</a:t>
            </a:r>
          </a:p>
          <a:p>
            <a:pPr marL="114300" lvl="0" algn="just">
              <a:defRPr/>
            </a:pPr>
            <a:r>
              <a:rPr lang="vi-VN" sz="2800" dirty="0">
                <a:latin typeface="Times New Roman" panose="02020603050405020304" pitchFamily="18" charset="0"/>
              </a:rPr>
              <a:t>c. Vì sao trong câu "</a:t>
            </a:r>
            <a:r>
              <a:rPr lang="vi-VN" sz="2800" i="1" dirty="0">
                <a:latin typeface="Times New Roman" panose="02020603050405020304" pitchFamily="18" charset="0"/>
              </a:rPr>
              <a:t>Tôi luôn nhớ về mẹ với niềm xúc động khôn nguôi.</a:t>
            </a:r>
            <a:r>
              <a:rPr lang="vi-VN" sz="2800" dirty="0">
                <a:latin typeface="Times New Roman" panose="02020603050405020304" pitchFamily="18" charset="0"/>
              </a:rPr>
              <a:t>", từ xúc động được chọn hợp lí hơn các từ khác như cảm động hay xúc cảm?</a:t>
            </a:r>
          </a:p>
          <a:p>
            <a:pPr marL="114300" lvl="0" algn="just">
              <a:defRPr/>
            </a:pPr>
            <a:endParaRPr lang="vi-VN" sz="2800" b="1" dirty="0">
              <a:solidFill>
                <a:srgbClr val="C00000"/>
              </a:solidFill>
              <a:latin typeface="Times New Roman" panose="02020603050405020304" pitchFamily="18" charset="0"/>
            </a:endParaRPr>
          </a:p>
          <a:p>
            <a:pPr marL="114300" lvl="0" algn="just">
              <a:defRPr/>
            </a:pPr>
            <a:endParaRPr lang="vi-VN" sz="2800" b="1" dirty="0">
              <a:solidFill>
                <a:srgbClr val="C00000"/>
              </a:solidFill>
              <a:latin typeface="Times New Roman" panose="02020603050405020304" pitchFamily="18" charset="0"/>
            </a:endParaRPr>
          </a:p>
          <a:p>
            <a:pPr marL="114300" lvl="0" algn="just">
              <a:defRPr/>
            </a:pPr>
            <a:endParaRPr lang="vi-VN" sz="2800" b="1" dirty="0">
              <a:solidFill>
                <a:srgbClr val="C00000"/>
              </a:solidFill>
              <a:latin typeface="Times New Roman" panose="02020603050405020304" pitchFamily="18" charset="0"/>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559" y="2457831"/>
            <a:ext cx="5963528" cy="4467141"/>
          </a:xfrm>
          <a:prstGeom prst="rect">
            <a:avLst/>
          </a:prstGeom>
        </p:spPr>
      </p:pic>
    </p:spTree>
    <p:extLst>
      <p:ext uri="{BB962C8B-B14F-4D97-AF65-F5344CB8AC3E}">
        <p14:creationId xmlns:p14="http://schemas.microsoft.com/office/powerpoint/2010/main" val="412563012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287280"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1777" y="2022669"/>
              <a:ext cx="2420281" cy="1165651"/>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a. </a:t>
              </a:r>
              <a:r>
                <a:rPr lang="vi-VN" sz="2400" i="1" dirty="0">
                  <a:solidFill>
                    <a:prstClr val="white"/>
                  </a:solidFill>
                  <a:latin typeface="Times New Roman" panose="02020603050405020304" pitchFamily="18" charset="0"/>
                </a:rPr>
                <a:t>Trong câu: “Nhớ các bạn trong lớp tôi ngày trước, mỗi người một vẻ, sinh động biết bao ”, không thể dùng từ kiểu để thay cho vẻ được.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id="{7F3A4AB6-E131-47B3-8298-97296D5CCADC}"/>
                </a:ext>
              </a:extLst>
            </p:cNvPr>
            <p:cNvSpPr txBox="1"/>
            <p:nvPr/>
          </p:nvSpPr>
          <p:spPr>
            <a:xfrm rot="21221573">
              <a:off x="4775963" y="2125121"/>
              <a:ext cx="2420281" cy="60613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Hai từ này tuy gần nghĩa, nhưng vẫn có những nét khác nhau.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2192498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0045" y="1999923"/>
              <a:ext cx="2992885" cy="1165651"/>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Từ kiểu thường dùng để nói về hành động của con người (kiểu ăn nói, kiểu đi đứng, kiểu ăn mặc,...) hoặc một dạng riêng của đối tượng (kiểu nhà, kiểu quần áo, kiểu tóc, kiểu bài,...)</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T</a:t>
              </a:r>
              <a:r>
                <a:rPr lang="vi-VN" sz="2400" i="1" dirty="0">
                  <a:solidFill>
                    <a:prstClr val="white"/>
                  </a:solidFill>
                  <a:latin typeface="Times New Roman" panose="02020603050405020304" pitchFamily="18" charset="0"/>
                </a:rPr>
                <a:t>rong khi vẻ thường dùng để chỉ đặc điểm, tính cách của con người (vẻ trầm ngâm, vẻ sôi nổi, vẻ lo lắng,...).</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35677776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0045" y="1999923"/>
              <a:ext cx="2992885" cy="1165651"/>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b. </a:t>
              </a:r>
              <a:r>
                <a:rPr lang="vi-VN" sz="2400" i="1" dirty="0">
                  <a:solidFill>
                    <a:prstClr val="white"/>
                  </a:solidFill>
                  <a:latin typeface="Times New Roman" panose="02020603050405020304" pitchFamily="18" charset="0"/>
                </a:rPr>
                <a:t>Từ khuất được dùng trong câu: “Giờ đây, mẹ tôi đã khuất và tôi củng đã lớn.” phù hợp hơn so với một số từ khác cũng có nghĩa là “chết” như: mất, từ trần, hi sinh.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Nhắc đến cái chết của mẹ, người con dùng từ khuất thể hiện cách nói giảm, nhằm giấu bớt nỗi đau </a:t>
              </a:r>
              <a:r>
                <a:rPr lang="en-US" sz="2400" i="1" dirty="0" err="1">
                  <a:solidFill>
                    <a:prstClr val="white"/>
                  </a:solidFill>
                  <a:latin typeface="Times New Roman" panose="02020603050405020304" pitchFamily="18" charset="0"/>
                </a:rPr>
                <a:t>sự</a:t>
              </a:r>
              <a:r>
                <a:rPr lang="en-US" sz="2400" i="1" dirty="0">
                  <a:solidFill>
                    <a:prstClr val="white"/>
                  </a:solidFill>
                  <a:latin typeface="Times New Roman" panose="02020603050405020304" pitchFamily="18" charset="0"/>
                </a:rPr>
                <a:t> </a:t>
              </a:r>
              <a:r>
                <a:rPr lang="vi-VN" sz="2400" i="1" dirty="0">
                  <a:solidFill>
                    <a:prstClr val="white"/>
                  </a:solidFill>
                  <a:latin typeface="Times New Roman" panose="02020603050405020304" pitchFamily="18" charset="0"/>
                </a:rPr>
                <a:t>mất mát.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8119950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0045" y="2186427"/>
              <a:ext cx="2992885" cy="792643"/>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c. </a:t>
              </a:r>
              <a:r>
                <a:rPr lang="en-US" sz="2400" i="1" dirty="0" err="1">
                  <a:solidFill>
                    <a:prstClr val="white"/>
                  </a:solidFill>
                  <a:latin typeface="Times New Roman" panose="02020603050405020304" pitchFamily="18" charset="0"/>
                </a:rPr>
                <a:t>Trong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tiếng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Việt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là</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những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gần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chứ</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không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hoàn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đồng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với</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nhau</a:t>
              </a:r>
              <a:r>
                <a:rPr lang="en-US" sz="2400" i="1" dirty="0">
                  <a:solidFill>
                    <a:prstClr val="white"/>
                  </a:solidFill>
                  <a:latin typeface="Times New Roman" panose="02020603050405020304" pitchFamily="18" charset="0"/>
                </a:rPr>
                <a: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id="{7F3A4AB6-E131-47B3-8298-97296D5CCADC}"/>
                </a:ext>
              </a:extLst>
            </p:cNvPr>
            <p:cNvSpPr txBox="1"/>
            <p:nvPr/>
          </p:nvSpPr>
          <p:spPr>
            <a:xfrm rot="21221573">
              <a:off x="4775963" y="2125121"/>
              <a:ext cx="2420281" cy="60613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Xúc động biểu hiện cảm xúc mạnh hơn so với cảm động hay xúc cảm.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8332494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AI NHANH HƠN</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1941865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0045" y="2186427"/>
              <a:ext cx="2992885" cy="792643"/>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c. </a:t>
              </a:r>
              <a:r>
                <a:rPr lang="en-US" sz="2400" i="1" dirty="0" err="1">
                  <a:solidFill>
                    <a:prstClr val="white"/>
                  </a:solidFill>
                  <a:latin typeface="Times New Roman" panose="02020603050405020304" pitchFamily="18" charset="0"/>
                </a:rPr>
                <a:t>Trong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tiếng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Việt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là</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những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gần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chứ</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không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hoàn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đồng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với</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nhau</a:t>
              </a:r>
              <a:r>
                <a:rPr lang="en-US" sz="2400" i="1" dirty="0">
                  <a:solidFill>
                    <a:prstClr val="white"/>
                  </a:solidFill>
                  <a:latin typeface="Times New Roman" panose="02020603050405020304" pitchFamily="18" charset="0"/>
                </a:rPr>
                <a: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Vì thế, từ xúc động là sự lựa chọn phù hợp nhất cho câu “Tôi luôn nhớ về mẹ với niềm xúc động khôn nguôi”</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0730469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418744" y="1150607"/>
            <a:ext cx="9485832" cy="5262979"/>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Chọn từ ngữ phù hợp nhất trong ngoặc đơn để đặt vào khoảng trống ở các câu sau và giải thích lí do lựa chọn: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Bị cười, không phải mọi người đều.... giống nhau.</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(phản ứng, phản xạ, phản đối, phản bác)</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Trên đời, không ai.... cả.</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(hoàn tất, hoàn toàn, hoàn hảo, hoàn chỉnh)</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Đi đường phải luôn luôn... để tránh xảy ra tai nạn.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(nhìn ngó, dòm ngó, quan sát, ngó nghiêng)</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Ngoài... của bản thân, tôi còn được bạn bè, thầy cô thường xuyên động viên, khích lệ.</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(sức lực, tiềm lực, nỗ lực</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11430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479" y="2390859"/>
            <a:ext cx="5963528" cy="4467141"/>
          </a:xfrm>
          <a:prstGeom prst="rect">
            <a:avLst/>
          </a:prstGeom>
        </p:spPr>
      </p:pic>
    </p:spTree>
    <p:extLst>
      <p:ext uri="{BB962C8B-B14F-4D97-AF65-F5344CB8AC3E}">
        <p14:creationId xmlns:p14="http://schemas.microsoft.com/office/powerpoint/2010/main" val="13678047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id="{58A3AC11-B010-4287-9870-B595391F9EB1}"/>
              </a:ext>
            </a:extLst>
          </p:cNvPr>
          <p:cNvSpPr txBox="1"/>
          <p:nvPr/>
        </p:nvSpPr>
        <p:spPr>
          <a:xfrm>
            <a:off x="3578775" y="2405926"/>
            <a:ext cx="3912251"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a. Bị cười, không phải mọi người đều</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phản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ứng</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giống nhau.</a:t>
            </a:r>
          </a:p>
        </p:txBody>
      </p:sp>
      <p:sp>
        <p:nvSpPr>
          <p:cNvPr id="25" name="文本框 16">
            <a:extLst>
              <a:ext uri="{FF2B5EF4-FFF2-40B4-BE49-F238E27FC236}">
                <a16:creationId xmlns:a16="http://schemas.microsoft.com/office/drawing/2014/main" id="{2C7B65A5-3553-4CB9-9183-79418482FF75}"/>
              </a:ext>
            </a:extLst>
          </p:cNvPr>
          <p:cNvSpPr txBox="1"/>
          <p:nvPr/>
        </p:nvSpPr>
        <p:spPr>
          <a:xfrm>
            <a:off x="7956151" y="4036564"/>
            <a:ext cx="3386253"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b. Trên đời, không ai</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hoàn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hảo</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cả.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937658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id="{58A3AC11-B010-4287-9870-B595391F9EB1}"/>
              </a:ext>
            </a:extLst>
          </p:cNvPr>
          <p:cNvSpPr txBox="1"/>
          <p:nvPr/>
        </p:nvSpPr>
        <p:spPr>
          <a:xfrm>
            <a:off x="3578775" y="2405926"/>
            <a:ext cx="3912251"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c. Đi đường phải luôn luôn</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quan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sát</a:t>
            </a:r>
            <a:r>
              <a:rPr lang="en-US"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để tránh xảy ra tai nạn.</a:t>
            </a:r>
          </a:p>
        </p:txBody>
      </p:sp>
      <p:sp>
        <p:nvSpPr>
          <p:cNvPr id="25" name="文本框 16">
            <a:extLst>
              <a:ext uri="{FF2B5EF4-FFF2-40B4-BE49-F238E27FC236}">
                <a16:creationId xmlns:a16="http://schemas.microsoft.com/office/drawing/2014/main" id="{2C7B65A5-3553-4CB9-9183-79418482FF75}"/>
              </a:ext>
            </a:extLst>
          </p:cNvPr>
          <p:cNvSpPr txBox="1"/>
          <p:nvPr/>
        </p:nvSpPr>
        <p:spPr>
          <a:xfrm>
            <a:off x="7956151" y="4036564"/>
            <a:ext cx="3386253"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d. Ngoài</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nỗ</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lực</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của bản thân, tôi còn được bạn bè, thầy cô thường xuyên động viên, khích lệ.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1331154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162370" y="908441"/>
            <a:ext cx="9725115" cy="6124754"/>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Thực hiện các yêu cầu sau</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Chỉ ra ý nghĩa của cụm từ in đậm trong câu sau và cho biết, nếu bỏ thành phần đó, câu thay đổi như thế nào về cấu trúc và ý nghĩa.</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Giờ đây khi hồi trưởng lại, tôi đoán bạn có thể nói rằng bài tập là một kỉ niệm khó quên.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Văn bản "Hai loại khác biệt" có câu: "Cậu đã đứng lên trả lời câu hỏi". Nếu câu này được viết thành "Cậu đã trả lời câu hỏi và đứng lên." thì có phù hợp không? Vì sao?</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Câu "Đến cuối tiết học, cậu tiến lên phía trước và bắt tay thầy giáo như một lời cảm ơn thầm lặng." có thể đổi cấu trúc: "Đến cuối tiết học, cậu bắt tay thầy giáo như một lời cảm ơn thầm lặng và tiến lên phía trước." Vì sao không thể sử dụng câu biến đổi để thay cho câu gốc trong văn bản?</a:t>
            </a: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724" y="3669098"/>
            <a:ext cx="4346515" cy="3255874"/>
          </a:xfrm>
          <a:prstGeom prst="rect">
            <a:avLst/>
          </a:prstGeom>
        </p:spPr>
      </p:pic>
    </p:spTree>
    <p:extLst>
      <p:ext uri="{BB962C8B-B14F-4D97-AF65-F5344CB8AC3E}">
        <p14:creationId xmlns:p14="http://schemas.microsoft.com/office/powerpoint/2010/main" val="23999237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245864" y="311805"/>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id="{58A3AC11-B010-4287-9870-B595391F9EB1}"/>
              </a:ext>
            </a:extLst>
          </p:cNvPr>
          <p:cNvSpPr txBox="1"/>
          <p:nvPr/>
        </p:nvSpPr>
        <p:spPr>
          <a:xfrm>
            <a:off x="3578775" y="2405926"/>
            <a:ext cx="3912251"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Trong câu (a), cụm từ in đậm đóng vai trò gì trong câu và tác dụng của nó? Từ đó, nếu bỏ cụm từ thì ý nghĩa của câu sẽ thay đổi ra sao?</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5" name="文本框 16">
            <a:extLst>
              <a:ext uri="{FF2B5EF4-FFF2-40B4-BE49-F238E27FC236}">
                <a16:creationId xmlns:a16="http://schemas.microsoft.com/office/drawing/2014/main" id="{2C7B65A5-3553-4CB9-9183-79418482FF75}"/>
              </a:ext>
            </a:extLst>
          </p:cNvPr>
          <p:cNvSpPr txBox="1"/>
          <p:nvPr/>
        </p:nvSpPr>
        <p:spPr>
          <a:xfrm>
            <a:off x="7956151" y="4036564"/>
            <a:ext cx="3386253"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Trong câu (b) (c) nói đến thứ tự các hoạt động, nếu thay đổi thứ tự đó có ảnh hưởng đến nội dung, ý nghĩa của câu không?</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2646315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id="{65F5CB93-038F-483F-A643-8C3634762252}"/>
              </a:ext>
            </a:extLst>
          </p:cNvPr>
          <p:cNvSpPr/>
          <p:nvPr/>
        </p:nvSpPr>
        <p:spPr>
          <a:xfrm>
            <a:off x="848029" y="3274826"/>
            <a:ext cx="3421967" cy="1200329"/>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Thành phần này thông báo về thời gian xảy ra sự việc. </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3" name="矩形 22">
            <a:extLst>
              <a:ext uri="{FF2B5EF4-FFF2-40B4-BE49-F238E27FC236}">
                <a16:creationId xmlns:a16="http://schemas.microsoft.com/office/drawing/2014/main" id="{374CC440-C286-4500-8EEF-EFAB65484572}"/>
              </a:ext>
            </a:extLst>
          </p:cNvPr>
          <p:cNvSpPr/>
          <p:nvPr/>
        </p:nvSpPr>
        <p:spPr>
          <a:xfrm>
            <a:off x="6231617" y="3290006"/>
            <a:ext cx="3430755" cy="1938992"/>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bỏ trạng ngữ, câu văn sẽ không còn cụ thể, vì không xác định rõ hành động đó xảy ra vào lúc nào.</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id="{6204EDFA-18A9-4868-9461-85AD189563C5}"/>
              </a:ext>
            </a:extLst>
          </p:cNvPr>
          <p:cNvSpPr/>
          <p:nvPr/>
        </p:nvSpPr>
        <p:spPr>
          <a:xfrm>
            <a:off x="2572284" y="531046"/>
            <a:ext cx="7665578" cy="523220"/>
          </a:xfrm>
          <a:prstGeom prst="rect">
            <a:avLst/>
          </a:prstGeom>
        </p:spPr>
        <p:txBody>
          <a:bodyPr wrap="square">
            <a:spAutoFit/>
            <a:scene3d>
              <a:camera prst="orthographicFront"/>
              <a:lightRig rig="threePt" dir="t"/>
            </a:scene3d>
            <a:sp3d contourW="12700"/>
          </a:bodyPr>
          <a:lstStyle/>
          <a:p>
            <a:pPr lvl="0">
              <a:defRPr/>
            </a:pPr>
            <a:r>
              <a:rPr lang="vi-VN" sz="2800" b="1" i="1" dirty="0">
                <a:latin typeface="Times New Roman" panose="02020603050405020304" pitchFamily="18" charset="0"/>
                <a:cs typeface="Times New Roman" panose="02020603050405020304" pitchFamily="18" charset="0"/>
              </a:rPr>
              <a:t>a. cụm từ giờ đây khi hổi tưởng lại là trạng ngữ.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0949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id="{65F5CB93-038F-483F-A643-8C3634762252}"/>
              </a:ext>
            </a:extLst>
          </p:cNvPr>
          <p:cNvSpPr/>
          <p:nvPr/>
        </p:nvSpPr>
        <p:spPr>
          <a:xfrm>
            <a:off x="4164864" y="3423648"/>
            <a:ext cx="3421967" cy="2308324"/>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viết lại thành: “Cậu đã trả lời câu hỏi và đứng lên.” thì các hành động không theo trật tự hợp lí như từng xảy ra trong thực tế.</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id="{6204EDFA-18A9-4868-9461-85AD189563C5}"/>
              </a:ext>
            </a:extLst>
          </p:cNvPr>
          <p:cNvSpPr/>
          <p:nvPr/>
        </p:nvSpPr>
        <p:spPr>
          <a:xfrm>
            <a:off x="2572284" y="531046"/>
            <a:ext cx="7665578" cy="1384995"/>
          </a:xfrm>
          <a:prstGeom prst="rect">
            <a:avLst/>
          </a:prstGeom>
        </p:spPr>
        <p:txBody>
          <a:bodyPr wrap="square">
            <a:spAutoFit/>
            <a:scene3d>
              <a:camera prst="orthographicFront"/>
              <a:lightRig rig="threePt" dir="t"/>
            </a:scene3d>
            <a:sp3d contourW="12700"/>
          </a:bodyPr>
          <a:lstStyle/>
          <a:p>
            <a:pPr lvl="0">
              <a:defRPr/>
            </a:pPr>
            <a:r>
              <a:rPr lang="vi-VN" sz="2800" b="1" i="1" dirty="0">
                <a:latin typeface="Times New Roman" panose="02020603050405020304" pitchFamily="18" charset="0"/>
                <a:cs typeface="Times New Roman" panose="02020603050405020304" pitchFamily="18" charset="0"/>
              </a:rPr>
              <a:t>b. Câu văn “Cậu đã đứng lên trả lời câu hỏi.” cho biết hành động đứng lên phải diễn ra trước khi trả lời câu hỏi.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8803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id="{65F5CB93-038F-483F-A643-8C3634762252}"/>
              </a:ext>
            </a:extLst>
          </p:cNvPr>
          <p:cNvSpPr/>
          <p:nvPr/>
        </p:nvSpPr>
        <p:spPr>
          <a:xfrm>
            <a:off x="969002" y="3043073"/>
            <a:ext cx="3421967" cy="3046988"/>
          </a:xfrm>
          <a:prstGeom prst="rect">
            <a:avLst/>
          </a:prstGeom>
        </p:spPr>
        <p:txBody>
          <a:bodyPr wrap="square">
            <a:spAutoFit/>
            <a:scene3d>
              <a:camera prst="orthographicFront"/>
              <a:lightRig rig="threePt" dir="t"/>
            </a:scene3d>
            <a:sp3d contourW="12700"/>
          </a:bodyPr>
          <a:lstStyle/>
          <a:p>
            <a:pPr lvl="0" algn="just" defTabSz="457200">
              <a:defRPr/>
            </a:pP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M</a:t>
            </a: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iêu tả hai hành động diễn ra theo thứ tự trước sau: “tiến lên phía trước” rồi mới có thể “bắt tay thầy giáo”, vì thầy ở phía trên bục giảng, J cùng các bạn ngồi ở bàn HS, phía dưới. </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3" name="矩形 22">
            <a:extLst>
              <a:ext uri="{FF2B5EF4-FFF2-40B4-BE49-F238E27FC236}">
                <a16:creationId xmlns:a16="http://schemas.microsoft.com/office/drawing/2014/main" id="{374CC440-C286-4500-8EEF-EFAB65484572}"/>
              </a:ext>
            </a:extLst>
          </p:cNvPr>
          <p:cNvSpPr/>
          <p:nvPr/>
        </p:nvSpPr>
        <p:spPr>
          <a:xfrm>
            <a:off x="6231617" y="3290006"/>
            <a:ext cx="4757961" cy="2677656"/>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đổi cấu trúc: “Dến cuối tiết học, cậu bắt tay thầy giáo như một lời cảm ơn thầm lặng và tiến lên phía trước.” thì hoá ra thầy và trò vốn đã đứng sẵn bên nhau, dễ dàng bắt tay nhau, hành động “tiến lên phía trước” sẽ thành vô nghĩa.</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id="{6204EDFA-18A9-4868-9461-85AD189563C5}"/>
              </a:ext>
            </a:extLst>
          </p:cNvPr>
          <p:cNvSpPr/>
          <p:nvPr/>
        </p:nvSpPr>
        <p:spPr>
          <a:xfrm>
            <a:off x="2572284" y="531046"/>
            <a:ext cx="7665578" cy="1384995"/>
          </a:xfrm>
          <a:prstGeom prst="rect">
            <a:avLst/>
          </a:prstGeom>
        </p:spPr>
        <p:txBody>
          <a:bodyPr wrap="square">
            <a:spAutoFit/>
            <a:scene3d>
              <a:camera prst="orthographicFront"/>
              <a:lightRig rig="threePt" dir="t"/>
            </a:scene3d>
            <a:sp3d contourW="12700"/>
          </a:bodyPr>
          <a:lstStyle/>
          <a:p>
            <a:pPr lvl="0" algn="just">
              <a:defRPr/>
            </a:pPr>
            <a:r>
              <a:rPr lang="vi-VN" sz="2800" b="1" i="1" dirty="0">
                <a:solidFill>
                  <a:srgbClr val="000000"/>
                </a:solidFill>
                <a:latin typeface="Times New Roman" panose="02020603050405020304" pitchFamily="18" charset="0"/>
                <a:cs typeface="Times New Roman" panose="02020603050405020304" pitchFamily="18" charset="0"/>
              </a:rPr>
              <a:t>Câu c: “Đến cuối tiết học, cậu tiến lên phía trước và bắt tay thầy giáo như một lời cảm ơn thầm lặng.”</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6813745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162370" y="908441"/>
            <a:ext cx="9725115" cy="4832092"/>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Sau đây là những câu được thay đổi cấu trúc so với câu gốc trong văn bản đã học. Nghĩa của câu được thay đổi cấu trúc khác như thế nào so với nghĩa của câu gốc?</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Câu gốc: Tôi không rõ tại sao cậu lại làm thế; có lẽ cậu thực sự có điều gì đó muốn nhắn nhủ với chúng tôi.</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thay đổi: Có lẽ cậu thực sự có điều gì đó muốn nhắn nhủ với chúng tôi; tôi không rõ tại sao cậu lại làm thế.</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Câu gốc: Tuy nhiên, đây không phải là điều quá nghiêm trọng, và càng không phải là "căn bệnh" hết cách chữa.</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thay đổi: Tuy nhiên, đây không phải là "căn bệnh" hết cách chữa và càng không phải là điều quá nghiêm trọng.</a:t>
            </a: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724" y="3669098"/>
            <a:ext cx="4346515" cy="3255874"/>
          </a:xfrm>
          <a:prstGeom prst="rect">
            <a:avLst/>
          </a:prstGeom>
        </p:spPr>
      </p:pic>
    </p:spTree>
    <p:extLst>
      <p:ext uri="{BB962C8B-B14F-4D97-AF65-F5344CB8AC3E}">
        <p14:creationId xmlns:p14="http://schemas.microsoft.com/office/powerpoint/2010/main" val="2995387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5" name="Rectangle: Rounded Corners 4">
            <a:extLst>
              <a:ext uri="{FF2B5EF4-FFF2-40B4-BE49-F238E27FC236}">
                <a16:creationId xmlns:a16="http://schemas.microsoft.com/office/drawing/2014/main" id="{1B15A1D6-2F25-44D6-B64D-3E72929FA03C}"/>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lang="vi-VN" sz="3600" kern="0" dirty="0">
                <a:solidFill>
                  <a:prstClr val="black"/>
                </a:solidFill>
                <a:latin typeface="Times New Roman" panose="02020603050405020304" pitchFamily="18" charset="0"/>
                <a:cs typeface="Times New Roman" panose="02020603050405020304" pitchFamily="18" charset="0"/>
              </a:rPr>
              <a:t>Điền từ còn thiếu vào câu sau: “Cháu mời bà…cơm ạ.”</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A578F3E-8DC8-4DE9-8EEE-D5DFFD869E84}"/>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chén</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01EFA0D-C712-4C07-87F4-735D16AC6C0A}"/>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600" kern="0" dirty="0" err="1">
                <a:solidFill>
                  <a:prstClr val="black"/>
                </a:solidFill>
                <a:latin typeface="Times New Roman" panose="02020603050405020304" pitchFamily="18" charset="0"/>
                <a:cs typeface="Times New Roman" panose="02020603050405020304" pitchFamily="18" charset="0"/>
              </a:rPr>
              <a:t>ăn</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312FC1C-FF9D-4EAE-B551-507939A9B8B1}"/>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600" kern="0" dirty="0" err="1">
                <a:solidFill>
                  <a:prstClr val="black"/>
                </a:solidFill>
                <a:latin typeface="Times New Roman" panose="02020603050405020304" pitchFamily="18" charset="0"/>
                <a:cs typeface="Times New Roman" panose="02020603050405020304" pitchFamily="18" charset="0"/>
              </a:rPr>
              <a:t>xài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78C20FB-80E5-42B5-B7CC-266CE766CE8F}"/>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293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childTnLst>
        </p:cTn>
      </p:par>
    </p:tnLst>
    <p:bldLst>
      <p:bldP spid="5" grpId="0" animBg="1"/>
      <p:bldP spid="7" grpId="0" animBg="1"/>
      <p:bldP spid="7" grpId="1" animBg="1"/>
      <p:bldP spid="8" grpId="0" animBg="1"/>
      <p:bldP spid="8" grpId="1" animBg="1"/>
      <p:bldP spid="9" grpId="0" animBg="1"/>
      <p:bldP spid="9"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1" y="384955"/>
            <a:ext cx="4778121" cy="584775"/>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CC31130-2408-4CE3-8409-64C3FD93D7C7}"/>
              </a:ext>
            </a:extLst>
          </p:cNvPr>
          <p:cNvSpPr/>
          <p:nvPr/>
        </p:nvSpPr>
        <p:spPr>
          <a:xfrm>
            <a:off x="1253584" y="1248498"/>
            <a:ext cx="8486033" cy="954107"/>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a. Câu “Tôi không rõ tại sao cậu lại làm thế; có lẽ cậu thực sự có điều gì đó muốn nhắn nhủ với chúng tôi.”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3" name="Arrow: Right 2">
            <a:extLst>
              <a:ext uri="{FF2B5EF4-FFF2-40B4-BE49-F238E27FC236}">
                <a16:creationId xmlns:a16="http://schemas.microsoft.com/office/drawing/2014/main" id="{76DCB897-9EE5-4FFF-AB33-EEFA3E82A923}"/>
              </a:ext>
            </a:extLst>
          </p:cNvPr>
          <p:cNvSpPr/>
          <p:nvPr/>
        </p:nvSpPr>
        <p:spPr>
          <a:xfrm>
            <a:off x="1253584" y="2812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29276-0EFC-4436-AD80-508A9019ADE3}"/>
              </a:ext>
            </a:extLst>
          </p:cNvPr>
          <p:cNvSpPr/>
          <p:nvPr/>
        </p:nvSpPr>
        <p:spPr>
          <a:xfrm>
            <a:off x="2553878" y="2447543"/>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C</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ó hai vế, vế đ</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ầ</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nêu băn khoăn về một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chưa rõ, vế sau đưa ra một dự đoán nhằm giải thích cho điều chưa rõ ở trên.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D22044EC-36C9-4515-921F-F2ABF7D063F4}"/>
              </a:ext>
            </a:extLst>
          </p:cNvPr>
          <p:cNvSpPr/>
          <p:nvPr/>
        </p:nvSpPr>
        <p:spPr>
          <a:xfrm>
            <a:off x="1294737" y="4053249"/>
            <a:ext cx="8855942" cy="1384995"/>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Nếu đổi cấu trúc thành “Có lẽ cậu thực sự có điều gì đó muốn nhắn nhủ với chúng tôi; tôi không rõ tại sao cậu lại làm thế.”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7" name="Arrow: Right 16">
            <a:extLst>
              <a:ext uri="{FF2B5EF4-FFF2-40B4-BE49-F238E27FC236}">
                <a16:creationId xmlns:a16="http://schemas.microsoft.com/office/drawing/2014/main" id="{4F747D1F-99C3-4D88-B455-89C938791E60}"/>
              </a:ext>
            </a:extLst>
          </p:cNvPr>
          <p:cNvSpPr/>
          <p:nvPr/>
        </p:nvSpPr>
        <p:spPr>
          <a:xfrm>
            <a:off x="1092989" y="57712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97CBE3-747A-4BD6-8CAF-73108D1E33E4}"/>
              </a:ext>
            </a:extLst>
          </p:cNvPr>
          <p:cNvSpPr/>
          <p:nvPr/>
        </p:nvSpPr>
        <p:spPr>
          <a:xfrm>
            <a:off x="2553877" y="5432477"/>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L</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ời giải thích lại xuất hiện trước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băn khoăn. Đặt câu thay đổi cấu trúc vào VB sẽ thấy không hợp lí.</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5832739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animBg="1"/>
      <p:bldP spid="14" grpId="0"/>
      <p:bldP spid="15" grpId="0"/>
      <p:bldP spid="17"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1" y="384955"/>
            <a:ext cx="4778121" cy="584775"/>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CC31130-2408-4CE3-8409-64C3FD93D7C7}"/>
              </a:ext>
            </a:extLst>
          </p:cNvPr>
          <p:cNvSpPr/>
          <p:nvPr/>
        </p:nvSpPr>
        <p:spPr>
          <a:xfrm>
            <a:off x="1253584" y="1248498"/>
            <a:ext cx="8486033" cy="954107"/>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a. Câu “Tôi không rõ tại sao cậu lại làm thế; có lẽ cậu thực sự có điều gì đó muốn nhắn nhủ với chúng tôi.”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3" name="Arrow: Right 2">
            <a:extLst>
              <a:ext uri="{FF2B5EF4-FFF2-40B4-BE49-F238E27FC236}">
                <a16:creationId xmlns:a16="http://schemas.microsoft.com/office/drawing/2014/main" id="{76DCB897-9EE5-4FFF-AB33-EEFA3E82A923}"/>
              </a:ext>
            </a:extLst>
          </p:cNvPr>
          <p:cNvSpPr/>
          <p:nvPr/>
        </p:nvSpPr>
        <p:spPr>
          <a:xfrm>
            <a:off x="1253584" y="2812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29276-0EFC-4436-AD80-508A9019ADE3}"/>
              </a:ext>
            </a:extLst>
          </p:cNvPr>
          <p:cNvSpPr/>
          <p:nvPr/>
        </p:nvSpPr>
        <p:spPr>
          <a:xfrm>
            <a:off x="2553878" y="2447543"/>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C</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ó hai vế, </a:t>
            </a:r>
            <a:r>
              <a:rPr lang="vi-VN" altLang="zh-CN" sz="2800" b="1">
                <a:latin typeface="Times New Roman" panose="02020603050405020304" pitchFamily="18" charset="0"/>
                <a:ea typeface="字魂7号-温暖童稚体" panose="00000500000000000000" pitchFamily="2" charset="-122"/>
                <a:cs typeface="Times New Roman" panose="02020603050405020304" pitchFamily="18" charset="0"/>
              </a:rPr>
              <a:t>vế đ</a:t>
            </a:r>
            <a:r>
              <a:rPr lang="en-US" altLang="zh-CN" sz="2800" b="1">
                <a:latin typeface="Times New Roman" panose="02020603050405020304" pitchFamily="18" charset="0"/>
                <a:ea typeface="字魂7号-温暖童稚体" panose="00000500000000000000" pitchFamily="2" charset="-122"/>
                <a:cs typeface="Times New Roman" panose="02020603050405020304" pitchFamily="18" charset="0"/>
              </a:rPr>
              <a:t>ầ</a:t>
            </a:r>
            <a:r>
              <a:rPr lang="vi-VN" altLang="zh-CN" sz="2800" b="1">
                <a:latin typeface="Times New Roman" panose="02020603050405020304" pitchFamily="18" charset="0"/>
                <a:ea typeface="字魂7号-温暖童稚体" panose="00000500000000000000" pitchFamily="2" charset="-122"/>
                <a:cs typeface="Times New Roman" panose="02020603050405020304" pitchFamily="18" charset="0"/>
              </a:rPr>
              <a:t>u </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nêu băn khoăn về một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chưa rõ, vế sau đưa ra một dự đoán nhằm giải thích cho điều chưa rõ ở trên.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D22044EC-36C9-4515-921F-F2ABF7D063F4}"/>
              </a:ext>
            </a:extLst>
          </p:cNvPr>
          <p:cNvSpPr/>
          <p:nvPr/>
        </p:nvSpPr>
        <p:spPr>
          <a:xfrm>
            <a:off x="1294737" y="4053249"/>
            <a:ext cx="8855942" cy="1384995"/>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Nếu đổi cấu trúc thành “Có lẽ cậu thực sự có điều gì đó muốn nhắn nhủ với chúng tôi; tôi không rõ tại sao cậu lại làm thế.”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7" name="Arrow: Right 16">
            <a:extLst>
              <a:ext uri="{FF2B5EF4-FFF2-40B4-BE49-F238E27FC236}">
                <a16:creationId xmlns:a16="http://schemas.microsoft.com/office/drawing/2014/main" id="{4F747D1F-99C3-4D88-B455-89C938791E60}"/>
              </a:ext>
            </a:extLst>
          </p:cNvPr>
          <p:cNvSpPr/>
          <p:nvPr/>
        </p:nvSpPr>
        <p:spPr>
          <a:xfrm>
            <a:off x="1092989" y="57712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97CBE3-747A-4BD6-8CAF-73108D1E33E4}"/>
              </a:ext>
            </a:extLst>
          </p:cNvPr>
          <p:cNvSpPr/>
          <p:nvPr/>
        </p:nvSpPr>
        <p:spPr>
          <a:xfrm>
            <a:off x="2553877" y="5432477"/>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L</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ời giải thích lại xuất hiện trước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băn khoăn. Đặt câu thay đổi cấu trúc vào VB sẽ thấy không hợp lí.</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2385010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animBg="1"/>
      <p:bldP spid="14" grpId="0"/>
      <p:bldP spid="15" grpId="0"/>
      <p:bldP spid="17"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1499779" y="1794316"/>
            <a:ext cx="4870186" cy="2677656"/>
          </a:xfrm>
          <a:prstGeom prst="rect">
            <a:avLst/>
          </a:prstGeom>
          <a:noFill/>
        </p:spPr>
        <p:txBody>
          <a:bodyPr wrap="square" rtlCol="0">
            <a:spAutoFit/>
          </a:bodyPr>
          <a:lstStyle/>
          <a:p>
            <a:pPr lvl="0" algn="just" defTabSz="457200">
              <a:defRPr/>
            </a:pPr>
            <a:r>
              <a:rPr lang="en-US" altLang="zh-CN" sz="28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Câu</a:t>
            </a:r>
            <a:r>
              <a:rPr lang="en-US"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b. </a:t>
            </a:r>
            <a:r>
              <a:rPr lang="vi-VN"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Quan sát hai câu này, ta có thể nhận thấy sự khác biệt về nghĩa. Hai vế: điều quá nghiêm trọng và “căn bệnh” hết cách chữa được đặt trong quan hệ tăng tiến. </a:t>
            </a:r>
            <a:endParaRPr kumimoji="0" lang="vi-VN"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679461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1499779" y="1794316"/>
            <a:ext cx="4870186" cy="2677656"/>
          </a:xfrm>
          <a:prstGeom prst="rect">
            <a:avLst/>
          </a:prstGeom>
          <a:noFill/>
        </p:spPr>
        <p:txBody>
          <a:bodyPr wrap="square" rtlCol="0">
            <a:spAutoFit/>
          </a:bodyPr>
          <a:lstStyle/>
          <a:p>
            <a:pPr lvl="0" algn="just" defTabSz="457200">
              <a:defRPr/>
            </a:pPr>
            <a:r>
              <a:rPr lang="en-US" altLang="zh-CN" sz="28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Câu</a:t>
            </a:r>
            <a:r>
              <a:rPr lang="en-US"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b. </a:t>
            </a:r>
            <a:r>
              <a:rPr lang="vi-VN"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Đã là quan hệ tăng tiến thì vế sau phải diễn đạt tính chất ở mức cao hơn vế trước. Câu thay đổi cấu trúc đã đảo ngược tương quan này, và đó là điều không ổn. </a:t>
            </a:r>
            <a:endParaRPr kumimoji="0" lang="vi-VN"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129231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VẬN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DỤNG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215242623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rot="21221573">
              <a:off x="1279406" y="2673766"/>
              <a:ext cx="2371997" cy="875165"/>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V</a:t>
              </a:r>
              <a:r>
                <a:rPr lang="vi-VN" sz="2400" dirty="0">
                  <a:solidFill>
                    <a:prstClr val="white"/>
                  </a:solidFill>
                  <a:latin typeface="Times New Roman" panose="02020603050405020304" pitchFamily="18" charset="0"/>
                  <a:cs typeface="Times New Roman" panose="02020603050405020304" pitchFamily="18" charset="0"/>
                </a:rPr>
                <a:t>iết đoạn văn  (5-7 câu) miêu tả hoạt động của học sinh trong giờ ra chơi ở trường em. Chú ý sử dụng từ ngữ và cấu trúc câu phù hợp.</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13084686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rot="21221573">
              <a:off x="1279406" y="2673766"/>
              <a:ext cx="2371997" cy="875165"/>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Về</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hình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thức</a:t>
              </a:r>
              <a:endParaRPr lang="en-US" sz="2400" dirty="0">
                <a:solidFill>
                  <a:prstClr val="white"/>
                </a:solidFill>
                <a:latin typeface="Times New Roman" panose="02020603050405020304" pitchFamily="18" charset="0"/>
                <a:cs typeface="Times New Roman" panose="02020603050405020304" pitchFamily="18" charset="0"/>
              </a:endParaRPr>
            </a:p>
            <a:p>
              <a:pPr lvl="0" algn="ju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a:t>
              </a:r>
              <a:r>
                <a:rPr lang="en-US" sz="2400" dirty="0" err="1">
                  <a:solidFill>
                    <a:prstClr val="white"/>
                  </a:solidFill>
                  <a:latin typeface="Times New Roman" panose="02020603050405020304" pitchFamily="18" charset="0"/>
                  <a:cs typeface="Times New Roman" panose="02020603050405020304" pitchFamily="18" charset="0"/>
                </a:rPr>
                <a:t>ức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đoạn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văn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Đảm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bảo</a:t>
              </a:r>
              <a:r>
                <a:rPr lang="en-US" sz="2400" dirty="0">
                  <a:solidFill>
                    <a:prstClr val="white"/>
                  </a:solidFill>
                  <a:latin typeface="Times New Roman" panose="02020603050405020304" pitchFamily="18" charset="0"/>
                  <a:cs typeface="Times New Roman" panose="02020603050405020304" pitchFamily="18" charset="0"/>
                </a:rPr>
                <a:t> dung l</a:t>
              </a:r>
              <a:r>
                <a:rPr lang="vi-VN" sz="2400" dirty="0">
                  <a:solidFill>
                    <a:prstClr val="white"/>
                  </a:solidFill>
                  <a:latin typeface="Times New Roman" panose="02020603050405020304" pitchFamily="18" charset="0"/>
                  <a:cs typeface="Times New Roman" panose="02020603050405020304" pitchFamily="18" charset="0"/>
                </a:rPr>
                <a:t>ư</a:t>
              </a:r>
              <a:r>
                <a:rPr lang="en-US" sz="2400" dirty="0" err="1">
                  <a:solidFill>
                    <a:prstClr val="white"/>
                  </a:solidFill>
                  <a:latin typeface="Times New Roman" panose="02020603050405020304" pitchFamily="18" charset="0"/>
                  <a:cs typeface="Times New Roman" panose="02020603050405020304" pitchFamily="18" charset="0"/>
                </a:rPr>
                <a:t>ợng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Dùng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từ</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ngữ</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làm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nổi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bật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hoạt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học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sinh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trong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giờ</a:t>
              </a:r>
              <a:r>
                <a:rPr lang="en-US" sz="2400" dirty="0">
                  <a:solidFill>
                    <a:prstClr val="white"/>
                  </a:solidFill>
                  <a:latin typeface="Times New Roman" panose="02020603050405020304" pitchFamily="18" charset="0"/>
                  <a:cs typeface="Times New Roman" panose="02020603050405020304" pitchFamily="18" charset="0"/>
                </a:rPr>
                <a:t> ra </a:t>
              </a:r>
              <a:r>
                <a:rPr lang="en-US" sz="2400" dirty="0" err="1">
                  <a:solidFill>
                    <a:prstClr val="white"/>
                  </a:solidFill>
                  <a:latin typeface="Times New Roman" panose="02020603050405020304" pitchFamily="18" charset="0"/>
                  <a:cs typeface="Times New Roman" panose="02020603050405020304" pitchFamily="18" charset="0"/>
                </a:rPr>
                <a:t>chơi</a:t>
              </a:r>
              <a:r>
                <a:rPr lang="en-US" sz="2400" dirty="0">
                  <a:solidFill>
                    <a:prstClr val="white"/>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325803924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rot="21221573">
              <a:off x="1279406" y="2590417"/>
              <a:ext cx="2371997" cy="1041864"/>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Về</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nội</a:t>
              </a:r>
              <a:r>
                <a:rPr lang="en-US" sz="2400" dirty="0">
                  <a:solidFill>
                    <a:prstClr val="white"/>
                  </a:solidFill>
                  <a:latin typeface="Times New Roman" panose="02020603050405020304" pitchFamily="18" charset="0"/>
                  <a:cs typeface="Times New Roman" panose="02020603050405020304" pitchFamily="18" charset="0"/>
                </a:rPr>
                <a:t> dung</a:t>
              </a:r>
            </a:p>
            <a:p>
              <a:pPr marL="342900" lvl="0" indent="-342900" algn="just">
                <a:buFontTx/>
                <a:buChar char="-"/>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Gi</a:t>
              </a:r>
              <a:r>
                <a:rPr lang="en-US" sz="2400" dirty="0" err="1">
                  <a:solidFill>
                    <a:prstClr val="white"/>
                  </a:solidFill>
                  <a:latin typeface="Times New Roman" panose="02020603050405020304" pitchFamily="18" charset="0"/>
                  <a:cs typeface="Times New Roman" panose="02020603050405020304" pitchFamily="18" charset="0"/>
                </a:rPr>
                <a:t>ới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thiệu</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hoạt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học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sinh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trong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giờ</a:t>
              </a:r>
              <a:r>
                <a:rPr lang="en-US" sz="2400" dirty="0">
                  <a:solidFill>
                    <a:prstClr val="white"/>
                  </a:solidFill>
                  <a:latin typeface="Times New Roman" panose="02020603050405020304" pitchFamily="18" charset="0"/>
                  <a:cs typeface="Times New Roman" panose="02020603050405020304" pitchFamily="18" charset="0"/>
                </a:rPr>
                <a:t> ra </a:t>
              </a:r>
              <a:r>
                <a:rPr lang="en-US" sz="2400" dirty="0" err="1">
                  <a:solidFill>
                    <a:prstClr val="white"/>
                  </a:solidFill>
                  <a:latin typeface="Times New Roman" panose="02020603050405020304" pitchFamily="18" charset="0"/>
                  <a:cs typeface="Times New Roman" panose="02020603050405020304" pitchFamily="18" charset="0"/>
                </a:rPr>
                <a:t>ch</a:t>
              </a:r>
              <a:r>
                <a:rPr lang="vi-VN" sz="2400" dirty="0">
                  <a:solidFill>
                    <a:prstClr val="white"/>
                  </a:solidFill>
                  <a:latin typeface="Times New Roman" panose="02020603050405020304" pitchFamily="18" charset="0"/>
                  <a:cs typeface="Times New Roman" panose="02020603050405020304" pitchFamily="18" charset="0"/>
                </a:rPr>
                <a:t>ơ</a:t>
              </a:r>
              <a:r>
                <a:rPr lang="en-US" sz="2400" dirty="0" err="1">
                  <a:solidFill>
                    <a:prstClr val="white"/>
                  </a:solidFill>
                  <a:latin typeface="Times New Roman" panose="02020603050405020304" pitchFamily="18" charset="0"/>
                  <a:cs typeface="Times New Roman" panose="02020603050405020304" pitchFamily="18" charset="0"/>
                </a:rPr>
                <a:t>i</a:t>
              </a:r>
              <a:r>
                <a:rPr lang="en-US" sz="2400" dirty="0">
                  <a:solidFill>
                    <a:prstClr val="white"/>
                  </a:solidFill>
                  <a:latin typeface="Times New Roman" panose="02020603050405020304" pitchFamily="18" charset="0"/>
                  <a:cs typeface="Times New Roman" panose="02020603050405020304" pitchFamily="18" charset="0"/>
                </a:rPr>
                <a:t>.</a:t>
              </a:r>
            </a:p>
            <a:p>
              <a:pPr marL="342900" lvl="0" indent="-342900" algn="just">
                <a:buFontTx/>
                <a:buChar char="-"/>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Miêu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nét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nổi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bật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a:t>
              </a:r>
              <a:r>
                <a:rPr lang="en-US" sz="2400" dirty="0">
                  <a:solidFill>
                    <a:prstClr val="white"/>
                  </a:solidFill>
                  <a:latin typeface="Times New Roman" panose="02020603050405020304" pitchFamily="18" charset="0"/>
                  <a:cs typeface="Times New Roman" panose="02020603050405020304" pitchFamily="18" charset="0"/>
                </a:rPr>
                <a:t>ờ ra </a:t>
              </a:r>
              <a:r>
                <a:rPr lang="en-US" sz="2400" dirty="0" err="1">
                  <a:solidFill>
                    <a:prstClr val="white"/>
                  </a:solidFill>
                  <a:latin typeface="Times New Roman" panose="02020603050405020304" pitchFamily="18" charset="0"/>
                  <a:cs typeface="Times New Roman" panose="02020603050405020304" pitchFamily="18" charset="0"/>
                </a:rPr>
                <a:t>chơi</a:t>
              </a:r>
              <a:r>
                <a:rPr lang="en-US" sz="2400" dirty="0">
                  <a:solidFill>
                    <a:prstClr val="white"/>
                  </a:solidFill>
                  <a:latin typeface="Times New Roman" panose="02020603050405020304" pitchFamily="18" charset="0"/>
                  <a:cs typeface="Times New Roman" panose="02020603050405020304" pitchFamily="18" charset="0"/>
                </a:rPr>
                <a:t>.</a:t>
              </a:r>
            </a:p>
            <a:p>
              <a:pPr marL="342900" lvl="0" indent="-342900" algn="just">
                <a:buFontTx/>
                <a:buChar char="-"/>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xúc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gr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29946433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803306" y="1228397"/>
            <a:ext cx="8340696" cy="4401205"/>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dirty="0">
                <a:latin typeface="Times New Roman" panose="02020603050405020304" pitchFamily="18" charset="0"/>
              </a:rPr>
              <a:t> Sau một tiết học hăng say, tiếng trống trường vang lên giòn dã báo hiệu một đã tiết học kết thúc. Từ các lớp học, chúng tôi ùa ra sân trường như một đàn chim vỡ tổ. Các bạn nam, bạn nữ cười nói vui vẻ. Giữa sân trường các bạn nam chơi đá cầu. Mấy bạn nữ đang nhảy dây. Đằng xa, dưới gốc phượng già, các bạn khác ngồi trò chuyện và đọc sách…. Tuy rất ngắn, nhưng giờ ra chơi là quãng thời gian mà mỗi chúng tôi đều mong đợi vì chúng tôi tìm thấy niềm vui của tuổi học trò ở khoảng thời gian ấy</a:t>
            </a:r>
            <a:r>
              <a:rPr lang="en-US" sz="2800" dirty="0">
                <a:latin typeface="Times New Roman" panose="02020603050405020304" pitchFamily="18" charset="0"/>
              </a:rPr>
              <a:t>.</a:t>
            </a:r>
            <a:endParaRPr kumimoji="0" lang="vi-VN" sz="280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23409488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sp>
        <p:nvSpPr>
          <p:cNvPr id="8" name="任意多边形: 形状 17">
            <a:extLst>
              <a:ext uri="{FF2B5EF4-FFF2-40B4-BE49-F238E27FC236}">
                <a16:creationId xmlns:a16="http://schemas.microsoft.com/office/drawing/2014/main" id="{A5CB9077-3219-40B2-9C17-B410A7875C57}"/>
              </a:ext>
            </a:extLst>
          </p:cNvPr>
          <p:cNvSpPr/>
          <p:nvPr/>
        </p:nvSpPr>
        <p:spPr>
          <a:xfrm>
            <a:off x="454724" y="1464188"/>
            <a:ext cx="3221207" cy="240544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9" name="任意多边形: 形状 18">
            <a:extLst>
              <a:ext uri="{FF2B5EF4-FFF2-40B4-BE49-F238E27FC236}">
                <a16:creationId xmlns:a16="http://schemas.microsoft.com/office/drawing/2014/main" id="{3035F4B3-17D8-4E8C-A80D-F2D5A49CB9AF}"/>
              </a:ext>
            </a:extLst>
          </p:cNvPr>
          <p:cNvSpPr/>
          <p:nvPr/>
        </p:nvSpPr>
        <p:spPr>
          <a:xfrm>
            <a:off x="7973574" y="2862470"/>
            <a:ext cx="3856540" cy="309753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0" name="文本框 3">
            <a:extLst>
              <a:ext uri="{FF2B5EF4-FFF2-40B4-BE49-F238E27FC236}">
                <a16:creationId xmlns:a16="http://schemas.microsoft.com/office/drawing/2014/main" id="{B4AB30B3-5386-4152-A00E-5C31423C39E7}"/>
              </a:ext>
            </a:extLst>
          </p:cNvPr>
          <p:cNvSpPr txBox="1"/>
          <p:nvPr/>
        </p:nvSpPr>
        <p:spPr>
          <a:xfrm>
            <a:off x="675637" y="2251412"/>
            <a:ext cx="2584174"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文本框 16">
            <a:extLst>
              <a:ext uri="{FF2B5EF4-FFF2-40B4-BE49-F238E27FC236}">
                <a16:creationId xmlns:a16="http://schemas.microsoft.com/office/drawing/2014/main" id="{94824F00-44DC-43D9-9819-6ED8F36A5D1E}"/>
              </a:ext>
            </a:extLst>
          </p:cNvPr>
          <p:cNvSpPr txBox="1"/>
          <p:nvPr/>
        </p:nvSpPr>
        <p:spPr>
          <a:xfrm>
            <a:off x="8342231" y="3995739"/>
            <a:ext cx="3487883" cy="461665"/>
          </a:xfrm>
          <a:prstGeom prst="rect">
            <a:avLst/>
          </a:prstGeom>
          <a:noFill/>
        </p:spPr>
        <p:txBody>
          <a:bodyPr wrap="square" rtlCol="0">
            <a:spAutoFit/>
            <a:scene3d>
              <a:camera prst="orthographicFront"/>
              <a:lightRig rig="threePt" dir="t"/>
            </a:scene3d>
            <a:sp3d contourW="12700"/>
          </a:bodyPr>
          <a:lstStyle/>
          <a:p>
            <a:pPr lvl="0" algn="ctr">
              <a:defRPr/>
            </a:pPr>
            <a:r>
              <a:rPr lang="en-US" sz="2400" dirty="0" err="1">
                <a:solidFill>
                  <a:prstClr val="black"/>
                </a:solidFill>
                <a:latin typeface="Times New Roman" panose="02020603050405020304" pitchFamily="18" charset="0"/>
                <a:cs typeface="Times New Roman" panose="02020603050405020304" pitchFamily="18" charset="0"/>
              </a:rPr>
              <a:t>Soạn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图片 5">
            <a:extLst>
              <a:ext uri="{FF2B5EF4-FFF2-40B4-BE49-F238E27FC236}">
                <a16:creationId xmlns:a16="http://schemas.microsoft.com/office/drawing/2014/main" id="{E8463971-66C6-4B49-9967-9B9586A8A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3" name="图片 11">
            <a:extLst>
              <a:ext uri="{FF2B5EF4-FFF2-40B4-BE49-F238E27FC236}">
                <a16:creationId xmlns:a16="http://schemas.microsoft.com/office/drawing/2014/main" id="{74D2C14B-71A7-4F67-9411-2F6D5CA27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508" y="2827757"/>
            <a:ext cx="1051153" cy="609159"/>
          </a:xfrm>
          <a:prstGeom prst="rect">
            <a:avLst/>
          </a:prstGeom>
        </p:spPr>
      </p:pic>
      <p:pic>
        <p:nvPicPr>
          <p:cNvPr id="14" name="图片 10">
            <a:extLst>
              <a:ext uri="{FF2B5EF4-FFF2-40B4-BE49-F238E27FC236}">
                <a16:creationId xmlns:a16="http://schemas.microsoft.com/office/drawing/2014/main" id="{5A9C6938-C81B-44D1-A2BF-5D11120B06D0}"/>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3588101" y="1680931"/>
            <a:ext cx="4430117" cy="3511971"/>
          </a:xfrm>
          <a:prstGeom prst="rect">
            <a:avLst/>
          </a:prstGeom>
        </p:spPr>
      </p:pic>
      <p:sp>
        <p:nvSpPr>
          <p:cNvPr id="15" name="文本框 1">
            <a:extLst>
              <a:ext uri="{FF2B5EF4-FFF2-40B4-BE49-F238E27FC236}">
                <a16:creationId xmlns:a16="http://schemas.microsoft.com/office/drawing/2014/main" id="{4E8329E2-E2DC-499A-9FB4-1C38F6A093E9}"/>
              </a:ext>
            </a:extLst>
          </p:cNvPr>
          <p:cNvSpPr txBox="1"/>
          <p:nvPr/>
        </p:nvSpPr>
        <p:spPr>
          <a:xfrm>
            <a:off x="4769588" y="2551837"/>
            <a:ext cx="1986467" cy="175432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Hướng</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dẫn</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tự</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học</a:t>
            </a:r>
            <a:endParaRPr kumimoji="0" lang="en-US" sz="66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673600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5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lang="vi-VN" sz="3600" kern="0" dirty="0">
                <a:solidFill>
                  <a:prstClr val="black"/>
                </a:solidFill>
                <a:latin typeface="Times New Roman" panose="02020603050405020304" pitchFamily="18" charset="0"/>
                <a:cs typeface="Times New Roman" panose="02020603050405020304" pitchFamily="18" charset="0"/>
              </a:rPr>
              <a:t>Mười ba chiến sĩ đã…ở thủy điện Rào Trăng</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a:solidFill>
                  <a:prstClr val="black"/>
                </a:solidFill>
                <a:latin typeface="Times New Roman" panose="02020603050405020304" pitchFamily="18" charset="0"/>
                <a:cs typeface="Times New Roman" panose="02020603050405020304" pitchFamily="18" charset="0"/>
              </a:rPr>
              <a:t>hi </a:t>
            </a:r>
            <a:r>
              <a:rPr lang="en-US" sz="3600" kern="0" dirty="0" err="1">
                <a:solidFill>
                  <a:prstClr val="black"/>
                </a:solidFill>
                <a:latin typeface="Times New Roman" panose="02020603050405020304" pitchFamily="18" charset="0"/>
                <a:cs typeface="Times New Roman" panose="02020603050405020304" pitchFamily="18" charset="0"/>
              </a:rPr>
              <a:t>sinh</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Ra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1863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2659310" y="1509383"/>
            <a:ext cx="461234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CHÚC</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CÁC EM HỌC TỐT!</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3">
            <a:extLst>
              <a:ext uri="{FF2B5EF4-FFF2-40B4-BE49-F238E27FC236}">
                <a16:creationId xmlns:a16="http://schemas.microsoft.com/office/drawing/2014/main" id="{84210790-B31B-47C0-96B2-0C327147D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371" y="1936642"/>
            <a:ext cx="4357424" cy="4781042"/>
          </a:xfrm>
          <a:prstGeom prst="rect">
            <a:avLst/>
          </a:prstGeom>
        </p:spPr>
      </p:pic>
    </p:spTree>
    <p:extLst>
      <p:ext uri="{BB962C8B-B14F-4D97-AF65-F5344CB8AC3E}">
        <p14:creationId xmlns:p14="http://schemas.microsoft.com/office/powerpoint/2010/main" val="20030065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5" name="Rectangle: Rounded Corners 4">
            <a:extLst>
              <a:ext uri="{FF2B5EF4-FFF2-40B4-BE49-F238E27FC236}">
                <a16:creationId xmlns:a16="http://schemas.microsoft.com/office/drawing/2014/main" id="{1B15A1D6-2F25-44D6-B64D-3E72929FA03C}"/>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pt-BR"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bé…tập nói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A578F3E-8DC8-4DE9-8EEE-D5DFFD869E84}"/>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01EFA0D-C712-4C07-87F4-735D16AC6C0A}"/>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bi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bô</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312FC1C-FF9D-4EAE-B551-507939A9B8B1}"/>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78C20FB-80E5-42B5-B7CC-266CE766CE8F}"/>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lang="en-US" sz="3600" kern="0" dirty="0">
                <a:solidFill>
                  <a:prstClr val="black"/>
                </a:solidFill>
                <a:latin typeface="Times New Roman" panose="02020603050405020304" pitchFamily="18" charset="0"/>
                <a:cs typeface="Times New Roman" panose="02020603050405020304" pitchFamily="18" charset="0"/>
              </a:rPr>
              <a:t>t</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ía</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lia</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6971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childTnLst>
        </p:cTn>
      </p:par>
    </p:tnLst>
    <p:bldLst>
      <p:bldP spid="5" grpId="0" animBg="1"/>
      <p:bldP spid="7" grpId="0" animBg="1"/>
      <p:bldP spid="7" grpId="1" animBg="1"/>
      <p:bldP spid="8" grpId="0" animBg="1"/>
      <p:bldP spid="8" grpId="1" animBg="1"/>
      <p:bldP spid="9" grpId="0" animBg="1"/>
      <p:bldP spid="9"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lang="vi-VN" sz="3600" kern="0" dirty="0">
                <a:solidFill>
                  <a:prstClr val="black"/>
                </a:solidFill>
                <a:latin typeface="Times New Roman" panose="02020603050405020304" pitchFamily="18" charset="0"/>
                <a:cs typeface="Times New Roman" panose="02020603050405020304" pitchFamily="18" charset="0"/>
              </a:rPr>
              <a:t>Nước mắt rơi…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err="1">
                <a:solidFill>
                  <a:prstClr val="black"/>
                </a:solidFill>
                <a:latin typeface="Times New Roman" panose="02020603050405020304" pitchFamily="18" charset="0"/>
                <a:cs typeface="Times New Roman" panose="02020603050405020304" pitchFamily="18" charset="0"/>
              </a:rPr>
              <a:t>lã</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chã</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600" kern="0" dirty="0" err="1">
                <a:solidFill>
                  <a:prstClr val="black"/>
                </a:solidFill>
                <a:latin typeface="Times New Roman" panose="02020603050405020304" pitchFamily="18" charset="0"/>
                <a:cs typeface="Times New Roman" panose="02020603050405020304" pitchFamily="18" charset="0"/>
              </a:rPr>
              <a:t>bì</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bõm</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lộp</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độp</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Thánh</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90542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204EDFA-18A9-4868-9461-85AD189563C5}"/>
              </a:ext>
            </a:extLst>
          </p:cNvPr>
          <p:cNvSpPr/>
          <p:nvPr/>
        </p:nvSpPr>
        <p:spPr>
          <a:xfrm>
            <a:off x="2227285" y="588081"/>
            <a:ext cx="3868715" cy="954107"/>
          </a:xfrm>
          <a:prstGeom prst="rect">
            <a:avLst/>
          </a:prstGeom>
        </p:spPr>
        <p:txBody>
          <a:bodyPr wrap="square">
            <a:spAutoFit/>
            <a:scene3d>
              <a:camera prst="orthographicFront"/>
              <a:lightRig rig="threePt" dir="t"/>
            </a:scene3d>
            <a:sp3d contourW="12700"/>
          </a:bodyPr>
          <a:lstStyle/>
          <a:p>
            <a:pPr lvl="0" algn="just">
              <a:defRPr/>
            </a:pPr>
            <a:r>
              <a:rPr lang="vi-VN" sz="2800" b="1" i="1" dirty="0">
                <a:solidFill>
                  <a:srgbClr val="C00000"/>
                </a:solidFill>
                <a:latin typeface="Times New Roman" panose="02020603050405020304" pitchFamily="18" charset="0"/>
                <a:cs typeface="Times New Roman" panose="02020603050405020304" pitchFamily="18" charset="0"/>
              </a:rPr>
              <a:t>Từ trò chơi em rút ra được bài học gì?</a:t>
            </a:r>
            <a:endParaRPr kumimoji="0" 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41">
            <a:extLst>
              <a:ext uri="{FF2B5EF4-FFF2-40B4-BE49-F238E27FC236}">
                <a16:creationId xmlns:a16="http://schemas.microsoft.com/office/drawing/2014/main" id="{AB3CCFA1-798F-4467-ABC5-A3D8AA0CEF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2502568" y="4625676"/>
            <a:ext cx="2747820" cy="2232324"/>
          </a:xfrm>
          <a:prstGeom prst="rect">
            <a:avLst/>
          </a:prstGeom>
        </p:spPr>
      </p:pic>
      <p:sp>
        <p:nvSpPr>
          <p:cNvPr id="5" name="任意多边形: 形状 18">
            <a:extLst>
              <a:ext uri="{FF2B5EF4-FFF2-40B4-BE49-F238E27FC236}">
                <a16:creationId xmlns:a16="http://schemas.microsoft.com/office/drawing/2014/main" id="{89D278E6-4C2F-4DBD-84C3-8F45796DDD9D}"/>
              </a:ext>
            </a:extLst>
          </p:cNvPr>
          <p:cNvSpPr/>
          <p:nvPr/>
        </p:nvSpPr>
        <p:spPr>
          <a:xfrm>
            <a:off x="5778527" y="2346109"/>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ysClr val="window" lastClr="FFFFFF"/>
          </a:solidFill>
          <a:ln w="12700" cap="flat" cmpd="sng" algn="ctr">
            <a:noFill/>
            <a:prstDash val="solid"/>
            <a:miter lim="800000"/>
          </a:ln>
          <a:effectLst/>
        </p:spPr>
        <p:txBody>
          <a:bodyPr rtlCol="0" anchor="ctr"/>
          <a:lstStyle/>
          <a:p>
            <a:pPr lvl="0" algn="ctr">
              <a:defRPr/>
            </a:pPr>
            <a:r>
              <a:rPr lang="en-US" sz="2800" kern="100" dirty="0" err="1">
                <a:solidFill>
                  <a:srgbClr val="000000"/>
                </a:solidFill>
                <a:latin typeface="Times New Roman" panose="02020603050405020304" pitchFamily="18" charset="0"/>
                <a:ea typeface="SimSun" panose="02010600030101010101" pitchFamily="2" charset="-122"/>
              </a:rPr>
              <a:t>Trong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quá</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trình</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nói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và</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viết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việc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lựa</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chọn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từ</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ngữ</a:t>
            </a:r>
            <a:r>
              <a:rPr lang="en-US" sz="2800" kern="100" dirty="0">
                <a:solidFill>
                  <a:srgbClr val="000000"/>
                </a:solidFill>
                <a:latin typeface="Times New Roman" panose="02020603050405020304" pitchFamily="18" charset="0"/>
                <a:ea typeface="SimSun" panose="02010600030101010101" pitchFamily="2" charset="-122"/>
              </a:rPr>
              <a:t> </a:t>
            </a:r>
          </a:p>
          <a:p>
            <a:pPr lvl="0" algn="ctr">
              <a:defRPr/>
            </a:pPr>
            <a:r>
              <a:rPr lang="en-US" sz="2800" kern="100" dirty="0" err="1">
                <a:solidFill>
                  <a:srgbClr val="000000"/>
                </a:solidFill>
                <a:latin typeface="Times New Roman" panose="02020603050405020304" pitchFamily="18" charset="0"/>
                <a:ea typeface="SimSun" panose="02010600030101010101" pitchFamily="2" charset="-122"/>
              </a:rPr>
              <a:t>là</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vô</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cùng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cần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thiết</a:t>
            </a:r>
            <a:r>
              <a:rPr lang="en-US" sz="2800" kern="100" dirty="0">
                <a:solidFill>
                  <a:srgbClr val="000000"/>
                </a:solidFill>
                <a:latin typeface="Times New Roman" panose="02020603050405020304" pitchFamily="18" charset="0"/>
                <a:ea typeface="SimSun" panose="02010600030101010101" pitchFamily="2" charset="-122"/>
              </a:rPr>
              <a:t>.</a:t>
            </a:r>
            <a:endParaRPr kumimoji="0" lang="zh-CN" altLang="en-US" sz="2800" b="0" i="0" u="none" strike="noStrike" kern="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pic>
        <p:nvPicPr>
          <p:cNvPr id="6" name="图片 11">
            <a:extLst>
              <a:ext uri="{FF2B5EF4-FFF2-40B4-BE49-F238E27FC236}">
                <a16:creationId xmlns:a16="http://schemas.microsoft.com/office/drawing/2014/main" id="{40A55BC2-507B-4928-A43E-C8BC6C453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267" y="1639569"/>
            <a:ext cx="1051153" cy="609159"/>
          </a:xfrm>
          <a:prstGeom prst="rect">
            <a:avLst/>
          </a:prstGeom>
        </p:spPr>
      </p:pic>
    </p:spTree>
    <p:extLst>
      <p:ext uri="{BB962C8B-B14F-4D97-AF65-F5344CB8AC3E}">
        <p14:creationId xmlns:p14="http://schemas.microsoft.com/office/powerpoint/2010/main" val="12302672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939567" y="1016030"/>
            <a:ext cx="6104912"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HÌNH</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THÀNH KIẾN THỨC</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887335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02D6C8A-192B-428B-A6A0-775ABC4C0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sp>
        <p:nvSpPr>
          <p:cNvPr id="28" name="矩形 27">
            <a:extLst>
              <a:ext uri="{FF2B5EF4-FFF2-40B4-BE49-F238E27FC236}">
                <a16:creationId xmlns:a16="http://schemas.microsoft.com/office/drawing/2014/main" id="{F4EA1D31-29AE-4C53-BAB3-6E3D932263BF}"/>
              </a:ext>
            </a:extLst>
          </p:cNvPr>
          <p:cNvSpPr/>
          <p:nvPr/>
        </p:nvSpPr>
        <p:spPr>
          <a:xfrm>
            <a:off x="1770814" y="2185577"/>
            <a:ext cx="9195142" cy="830997"/>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48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ỰC HÀNH TIẾNG </a:t>
            </a:r>
            <a:r>
              <a:rPr lang="en-US" altLang="zh-CN" sz="4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VIỆT</a:t>
            </a:r>
            <a:endParaRPr kumimoji="0" lang="zh-CN" altLang="en-US" sz="48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a:extLst>
              <a:ext uri="{FF2B5EF4-FFF2-40B4-BE49-F238E27FC236}">
                <a16:creationId xmlns:a16="http://schemas.microsoft.com/office/drawing/2014/main" id="{129EB108-0815-468C-9CDF-FAB009D1DCD7}"/>
              </a:ext>
            </a:extLst>
          </p:cNvPr>
          <p:cNvGrpSpPr/>
          <p:nvPr/>
        </p:nvGrpSpPr>
        <p:grpSpPr>
          <a:xfrm>
            <a:off x="3695505" y="1242608"/>
            <a:ext cx="2492857" cy="1236882"/>
            <a:chOff x="3778512" y="1564233"/>
            <a:chExt cx="2492857" cy="1236882"/>
          </a:xfrm>
        </p:grpSpPr>
        <p:sp>
          <p:nvSpPr>
            <p:cNvPr id="17" name="矩形 16">
              <a:extLst>
                <a:ext uri="{FF2B5EF4-FFF2-40B4-BE49-F238E27FC236}">
                  <a16:creationId xmlns:a16="http://schemas.microsoft.com/office/drawing/2014/main" id="{9E3B0238-7D59-4A27-9894-ABA8522DB72A}"/>
                </a:ext>
              </a:extLst>
            </p:cNvPr>
            <p:cNvSpPr/>
            <p:nvPr/>
          </p:nvSpPr>
          <p:spPr>
            <a:xfrm>
              <a:off x="3778512" y="1564233"/>
              <a:ext cx="2377446" cy="830997"/>
            </a:xfrm>
            <a:prstGeom prst="rect">
              <a:avLst/>
            </a:prstGeom>
          </p:spPr>
          <p:txBody>
            <a:bodyPr wrap="non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err="1">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rPr>
                <a:t>Tiết</a:t>
              </a:r>
              <a:r>
                <a:rPr kumimoji="0" lang="en-US" altLang="zh-CN" sz="4800" b="0" i="0" u="none" strike="noStrike" kern="1200" cap="none" spc="0" normalizeH="0" baseline="0" noProof="0" dirty="0">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rPr>
                <a:t>: 108</a:t>
              </a:r>
              <a:endParaRPr kumimoji="0" lang="zh-CN" altLang="en-US" sz="4800" b="0" i="0" u="none" strike="noStrike" kern="1200" cap="none" spc="0" normalizeH="0" baseline="0" noProof="0" dirty="0">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endParaRPr>
            </a:p>
          </p:txBody>
        </p:sp>
        <p:sp>
          <p:nvSpPr>
            <p:cNvPr id="29" name="矩形 28">
              <a:extLst>
                <a:ext uri="{FF2B5EF4-FFF2-40B4-BE49-F238E27FC236}">
                  <a16:creationId xmlns:a16="http://schemas.microsoft.com/office/drawing/2014/main" id="{041B1270-5D61-4915-8C33-F7FF185443EF}"/>
                </a:ext>
              </a:extLst>
            </p:cNvPr>
            <p:cNvSpPr/>
            <p:nvPr/>
          </p:nvSpPr>
          <p:spPr>
            <a:xfrm>
              <a:off x="6086638" y="1600786"/>
              <a:ext cx="184731" cy="1200329"/>
            </a:xfrm>
            <a:prstGeom prst="rect">
              <a:avLst/>
            </a:prstGeom>
          </p:spPr>
          <p:txBody>
            <a:bodyPr wrap="non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srgbClr val="FFFFFF"/>
                </a:solidFill>
                <a:effectLst/>
                <a:uLnTx/>
                <a:uFillTx/>
                <a:latin typeface="Calibri"/>
                <a:ea typeface="微软雅黑" panose="020B0503020204020204" pitchFamily="34" charset="-122"/>
                <a:cs typeface="+mn-cs"/>
              </a:endParaRPr>
            </a:p>
          </p:txBody>
        </p:sp>
      </p:grpSp>
      <p:pic>
        <p:nvPicPr>
          <p:cNvPr id="7" name="图片 6">
            <a:extLst>
              <a:ext uri="{FF2B5EF4-FFF2-40B4-BE49-F238E27FC236}">
                <a16:creationId xmlns:a16="http://schemas.microsoft.com/office/drawing/2014/main" id="{763CA97C-88A5-4FC3-ABC2-CB3398B81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9" name="图片 8">
            <a:extLst>
              <a:ext uri="{FF2B5EF4-FFF2-40B4-BE49-F238E27FC236}">
                <a16:creationId xmlns:a16="http://schemas.microsoft.com/office/drawing/2014/main" id="{35B0D7F8-5CD7-4846-9D91-D79E9F7BF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 y="93846"/>
            <a:ext cx="3771793" cy="3789363"/>
          </a:xfrm>
          <a:prstGeom prst="rect">
            <a:avLst/>
          </a:prstGeom>
        </p:spPr>
      </p:pic>
      <p:pic>
        <p:nvPicPr>
          <p:cNvPr id="16" name="图片 15">
            <a:extLst>
              <a:ext uri="{FF2B5EF4-FFF2-40B4-BE49-F238E27FC236}">
                <a16:creationId xmlns:a16="http://schemas.microsoft.com/office/drawing/2014/main" id="{6B6F2546-5BE3-472D-8F8F-8C75F7718ABE}"/>
              </a:ext>
            </a:extLst>
          </p:cNvPr>
          <p:cNvPicPr>
            <a:picLocks noChangeAspect="1"/>
          </p:cNvPicPr>
          <p:nvPr/>
        </p:nvPicPr>
        <p:blipFill rotWithShape="1">
          <a:blip r:embed="rId6">
            <a:extLst>
              <a:ext uri="{28A0092B-C50C-407E-A947-70E740481C1C}">
                <a14:useLocalDpi xmlns:a14="http://schemas.microsoft.com/office/drawing/2010/main" val="0"/>
              </a:ext>
            </a:extLst>
          </a:blip>
          <a:srcRect b="15181"/>
          <a:stretch/>
        </p:blipFill>
        <p:spPr>
          <a:xfrm>
            <a:off x="1993273" y="4775954"/>
            <a:ext cx="885808" cy="640027"/>
          </a:xfrm>
          <a:prstGeom prst="rect">
            <a:avLst/>
          </a:prstGeom>
        </p:spPr>
      </p:pic>
      <p:pic>
        <p:nvPicPr>
          <p:cNvPr id="18" name="图片 17">
            <a:extLst>
              <a:ext uri="{FF2B5EF4-FFF2-40B4-BE49-F238E27FC236}">
                <a16:creationId xmlns:a16="http://schemas.microsoft.com/office/drawing/2014/main" id="{DDBFEFE7-1075-49D3-B4F8-76AC09EAAC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2989" y="4348568"/>
            <a:ext cx="2290244" cy="1064313"/>
          </a:xfrm>
          <a:prstGeom prst="rect">
            <a:avLst/>
          </a:prstGeom>
        </p:spPr>
      </p:pic>
      <p:grpSp>
        <p:nvGrpSpPr>
          <p:cNvPr id="4" name="组合 3">
            <a:extLst>
              <a:ext uri="{FF2B5EF4-FFF2-40B4-BE49-F238E27FC236}">
                <a16:creationId xmlns:a16="http://schemas.microsoft.com/office/drawing/2014/main" id="{78419E67-A162-4FD8-852D-515A39A80D44}"/>
              </a:ext>
            </a:extLst>
          </p:cNvPr>
          <p:cNvGrpSpPr/>
          <p:nvPr/>
        </p:nvGrpSpPr>
        <p:grpSpPr>
          <a:xfrm>
            <a:off x="0" y="3698571"/>
            <a:ext cx="12198968" cy="3159429"/>
            <a:chOff x="0" y="3698571"/>
            <a:chExt cx="12198968" cy="3159429"/>
          </a:xfrm>
        </p:grpSpPr>
        <p:pic>
          <p:nvPicPr>
            <p:cNvPr id="20" name="图片 19">
              <a:extLst>
                <a:ext uri="{FF2B5EF4-FFF2-40B4-BE49-F238E27FC236}">
                  <a16:creationId xmlns:a16="http://schemas.microsoft.com/office/drawing/2014/main" id="{4A76B3B3-01DD-47FF-B8E4-E23B6EFF9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21" name="图片 20">
              <a:extLst>
                <a:ext uri="{FF2B5EF4-FFF2-40B4-BE49-F238E27FC236}">
                  <a16:creationId xmlns:a16="http://schemas.microsoft.com/office/drawing/2014/main" id="{678CE026-8158-44C6-A6CF-6C8D092D4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22" name="图片 21">
              <a:extLst>
                <a:ext uri="{FF2B5EF4-FFF2-40B4-BE49-F238E27FC236}">
                  <a16:creationId xmlns:a16="http://schemas.microsoft.com/office/drawing/2014/main" id="{77C17F72-F0EE-4C50-A3FC-B0CA391AE5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23" name="图片 22">
              <a:extLst>
                <a:ext uri="{FF2B5EF4-FFF2-40B4-BE49-F238E27FC236}">
                  <a16:creationId xmlns:a16="http://schemas.microsoft.com/office/drawing/2014/main" id="{90456E68-19BF-45C2-BB70-CADD9199C3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14" name="图片 13">
              <a:extLst>
                <a:ext uri="{FF2B5EF4-FFF2-40B4-BE49-F238E27FC236}">
                  <a16:creationId xmlns:a16="http://schemas.microsoft.com/office/drawing/2014/main" id="{62817A13-F9A1-4FA4-A4A6-4C73C0E335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24" name="图片 23">
              <a:extLst>
                <a:ext uri="{FF2B5EF4-FFF2-40B4-BE49-F238E27FC236}">
                  <a16:creationId xmlns:a16="http://schemas.microsoft.com/office/drawing/2014/main" id="{169F03AA-E31B-4D52-BEB6-C0F193130649}"/>
                </a:ext>
              </a:extLst>
            </p:cNvPr>
            <p:cNvPicPr>
              <a:picLocks noChangeAspect="1"/>
            </p:cNvPicPr>
            <p:nvPr/>
          </p:nvPicPr>
          <p:blipFill rotWithShape="1">
            <a:blip r:embed="rId10">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6" name="TextBox 25">
            <a:extLst>
              <a:ext uri="{FF2B5EF4-FFF2-40B4-BE49-F238E27FC236}">
                <a16:creationId xmlns:a16="http://schemas.microsoft.com/office/drawing/2014/main" id="{EBFFFF0A-ABBA-4BDA-ABB1-D492F1AD6B7B}"/>
              </a:ext>
            </a:extLst>
          </p:cNvPr>
          <p:cNvSpPr txBox="1"/>
          <p:nvPr/>
        </p:nvSpPr>
        <p:spPr>
          <a:xfrm>
            <a:off x="3042820" y="3246553"/>
            <a:ext cx="6347959"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600" b="1">
                <a:ln w="0"/>
                <a:solidFill>
                  <a:srgbClr val="7030A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(LỰA CHỌN TỪ  NGỮ,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600" b="1">
                <a:ln w="0"/>
                <a:solidFill>
                  <a:srgbClr val="7030A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LỰA CHỌN CẤU TRÚC CÂU)</a:t>
            </a:r>
            <a:endParaRPr kumimoji="0" lang="zh-CN" altLang="en-US" sz="3600" b="1" i="0" u="none" strike="noStrike" kern="1200" normalizeH="0" baseline="0" noProof="0" dirty="0">
              <a:ln w="0"/>
              <a:solidFill>
                <a:srgbClr val="7030A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7286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2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2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3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3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3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ags/tag3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3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3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heme/theme1.xml><?xml version="1.0" encoding="utf-8"?>
<a:theme xmlns:a="http://schemas.openxmlformats.org/drawingml/2006/main" name="包图主题2">
  <a:themeElements>
    <a:clrScheme name="自定义 421">
      <a:dk1>
        <a:srgbClr val="000000"/>
      </a:dk1>
      <a:lt1>
        <a:srgbClr val="FFFFFF"/>
      </a:lt1>
      <a:dk2>
        <a:srgbClr val="778495"/>
      </a:dk2>
      <a:lt2>
        <a:srgbClr val="F0F0F0"/>
      </a:lt2>
      <a:accent1>
        <a:srgbClr val="F26B43"/>
      </a:accent1>
      <a:accent2>
        <a:srgbClr val="81C233"/>
      </a:accent2>
      <a:accent3>
        <a:srgbClr val="F26B43"/>
      </a:accent3>
      <a:accent4>
        <a:srgbClr val="81C233"/>
      </a:accent4>
      <a:accent5>
        <a:srgbClr val="F26B43"/>
      </a:accent5>
      <a:accent6>
        <a:srgbClr val="81C233"/>
      </a:accent6>
      <a:hlink>
        <a:srgbClr val="F26B43"/>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TIẾT 90 PHONG CÁCH NGÔN NGỮ HÀNH CHÍNH</Template>
  <TotalTime>238</TotalTime>
  <Words>2337</Words>
  <Application>Microsoft Office PowerPoint</Application>
  <PresentationFormat>Widescreen</PresentationFormat>
  <Paragraphs>145</Paragraphs>
  <Slides>40</Slides>
  <Notes>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40</vt:i4>
      </vt:variant>
    </vt:vector>
  </HeadingPairs>
  <TitlesOfParts>
    <vt:vector size="56" baseType="lpstr">
      <vt:lpstr>等线</vt:lpstr>
      <vt:lpstr>等线 Light</vt:lpstr>
      <vt:lpstr>微软雅黑</vt:lpstr>
      <vt:lpstr>Arial</vt:lpstr>
      <vt:lpstr>Calibri</vt:lpstr>
      <vt:lpstr>Calibri Light</vt:lpstr>
      <vt:lpstr>Open Sans</vt:lpstr>
      <vt:lpstr>Roboto Black</vt:lpstr>
      <vt:lpstr>Roboto Light</vt:lpstr>
      <vt:lpstr>Times New Roman</vt:lpstr>
      <vt:lpstr>字魂107号-萌趣欢乐体</vt:lpstr>
      <vt:lpstr>思源黑体 CN Regular</vt:lpstr>
      <vt:lpstr>包图主题2</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Hương Đỗ</cp:lastModifiedBy>
  <cp:revision>48</cp:revision>
  <dcterms:created xsi:type="dcterms:W3CDTF">2022-01-07T05:31:01Z</dcterms:created>
  <dcterms:modified xsi:type="dcterms:W3CDTF">2023-04-05T01:21:51Z</dcterms:modified>
</cp:coreProperties>
</file>