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50" r:id="rId5"/>
    <p:sldMasterId id="2147483885" r:id="rId6"/>
    <p:sldMasterId id="2147483887" r:id="rId7"/>
  </p:sldMasterIdLst>
  <p:notesMasterIdLst>
    <p:notesMasterId r:id="rId52"/>
  </p:notesMasterIdLst>
  <p:sldIdLst>
    <p:sldId id="842" r:id="rId8"/>
    <p:sldId id="844" r:id="rId9"/>
    <p:sldId id="843" r:id="rId10"/>
    <p:sldId id="845" r:id="rId11"/>
    <p:sldId id="846" r:id="rId12"/>
    <p:sldId id="851" r:id="rId13"/>
    <p:sldId id="894" r:id="rId14"/>
    <p:sldId id="892" r:id="rId15"/>
    <p:sldId id="853" r:id="rId16"/>
    <p:sldId id="861" r:id="rId17"/>
    <p:sldId id="893" r:id="rId18"/>
    <p:sldId id="895" r:id="rId19"/>
    <p:sldId id="897" r:id="rId20"/>
    <p:sldId id="862" r:id="rId21"/>
    <p:sldId id="898" r:id="rId22"/>
    <p:sldId id="899" r:id="rId23"/>
    <p:sldId id="901" r:id="rId24"/>
    <p:sldId id="900" r:id="rId25"/>
    <p:sldId id="903" r:id="rId26"/>
    <p:sldId id="902" r:id="rId27"/>
    <p:sldId id="887" r:id="rId28"/>
    <p:sldId id="904" r:id="rId29"/>
    <p:sldId id="896" r:id="rId30"/>
    <p:sldId id="889" r:id="rId31"/>
    <p:sldId id="873" r:id="rId32"/>
    <p:sldId id="839" r:id="rId33"/>
    <p:sldId id="878" r:id="rId34"/>
    <p:sldId id="314" r:id="rId35"/>
    <p:sldId id="315" r:id="rId36"/>
    <p:sldId id="316" r:id="rId37"/>
    <p:sldId id="317" r:id="rId38"/>
    <p:sldId id="320" r:id="rId39"/>
    <p:sldId id="905" r:id="rId40"/>
    <p:sldId id="906" r:id="rId41"/>
    <p:sldId id="907" r:id="rId42"/>
    <p:sldId id="908" r:id="rId43"/>
    <p:sldId id="909" r:id="rId44"/>
    <p:sldId id="890" r:id="rId45"/>
    <p:sldId id="885" r:id="rId46"/>
    <p:sldId id="913" r:id="rId47"/>
    <p:sldId id="910" r:id="rId48"/>
    <p:sldId id="912" r:id="rId49"/>
    <p:sldId id="840" r:id="rId50"/>
    <p:sldId id="884" r:id="rId51"/>
  </p:sldIdLst>
  <p:sldSz cx="12190413" cy="6859588"/>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31EAF7-9330-4F50-8550-AD1592290412}">
          <p14:sldIdLst>
            <p14:sldId id="842"/>
            <p14:sldId id="844"/>
            <p14:sldId id="843"/>
            <p14:sldId id="845"/>
            <p14:sldId id="846"/>
            <p14:sldId id="851"/>
            <p14:sldId id="894"/>
            <p14:sldId id="892"/>
            <p14:sldId id="853"/>
            <p14:sldId id="861"/>
            <p14:sldId id="893"/>
            <p14:sldId id="895"/>
            <p14:sldId id="897"/>
            <p14:sldId id="862"/>
            <p14:sldId id="898"/>
            <p14:sldId id="899"/>
            <p14:sldId id="901"/>
            <p14:sldId id="900"/>
            <p14:sldId id="903"/>
            <p14:sldId id="902"/>
            <p14:sldId id="887"/>
            <p14:sldId id="904"/>
            <p14:sldId id="896"/>
            <p14:sldId id="889"/>
            <p14:sldId id="873"/>
            <p14:sldId id="839"/>
            <p14:sldId id="878"/>
            <p14:sldId id="314"/>
            <p14:sldId id="315"/>
            <p14:sldId id="316"/>
            <p14:sldId id="317"/>
            <p14:sldId id="320"/>
            <p14:sldId id="905"/>
            <p14:sldId id="906"/>
            <p14:sldId id="907"/>
            <p14:sldId id="908"/>
            <p14:sldId id="909"/>
            <p14:sldId id="890"/>
            <p14:sldId id="885"/>
            <p14:sldId id="913"/>
            <p14:sldId id="910"/>
            <p14:sldId id="912"/>
            <p14:sldId id="840"/>
            <p14:sldId id="884"/>
          </p14:sldIdLst>
        </p14:section>
        <p14:section name="Untitled Section" id="{7085349A-9836-4DA8-A350-49AA397D8000}">
          <p14:sldIdLst/>
        </p14:section>
      </p14:sectionLst>
    </p:ex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765"/>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7778" autoAdjust="0"/>
  </p:normalViewPr>
  <p:slideViewPr>
    <p:cSldViewPr snapToGrid="0" showGuides="1">
      <p:cViewPr varScale="1">
        <p:scale>
          <a:sx n="70" d="100"/>
          <a:sy n="70" d="100"/>
        </p:scale>
        <p:origin x="-198" y="-10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2022/3/8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64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176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8/3/2022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FFDD29-F9FC-45CC-8DA8-0F75845DCB54}"/>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xmlns="" id="{EFF11CA9-4BB2-4193-A26A-0CBCF45A5661}"/>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98B2048-5BCF-4BC9-BAA7-935AFB877672}"/>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5" name="页脚占位符 4">
            <a:extLst>
              <a:ext uri="{FF2B5EF4-FFF2-40B4-BE49-F238E27FC236}">
                <a16:creationId xmlns:a16="http://schemas.microsoft.com/office/drawing/2014/main" xmlns=""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282151748"/>
      </p:ext>
    </p:extLst>
  </p:cSld>
  <p:clrMapOvr>
    <a:masterClrMapping/>
  </p:clrMapOvr>
  <p:transition spd="slow" advTm="300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86FCAB9-0B94-4A46-822A-45ED05C4E166}"/>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5" name="页脚占位符 4">
            <a:extLst>
              <a:ext uri="{FF2B5EF4-FFF2-40B4-BE49-F238E27FC236}">
                <a16:creationId xmlns:a16="http://schemas.microsoft.com/office/drawing/2014/main" xmlns=""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54582707"/>
      </p:ext>
    </p:extLst>
  </p:cSld>
  <p:clrMapOvr>
    <a:masterClrMapping/>
  </p:clrMapOvr>
  <p:transition spd="slow" advTm="300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F4CCF9-EEF7-4826-A5BC-F66EFCFA3C1E}"/>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C83AF09-1352-4A88-99FC-F813F4407B1C}"/>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ACDCEF6-2A89-4359-BB5C-FE1B82A897F8}"/>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5" name="页脚占位符 4">
            <a:extLst>
              <a:ext uri="{FF2B5EF4-FFF2-40B4-BE49-F238E27FC236}">
                <a16:creationId xmlns:a16="http://schemas.microsoft.com/office/drawing/2014/main" xmlns=""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879181134"/>
      </p:ext>
    </p:extLst>
  </p:cSld>
  <p:clrMapOvr>
    <a:masterClrMapping/>
  </p:clrMapOvr>
  <p:transition spd="slow" advTm="300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7C04E3-CD1D-4435-A33A-CD1999862A78}"/>
              </a:ext>
            </a:extLst>
          </p:cNvPr>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D7B32CC-0BFC-44B2-A415-64E99A805C98}"/>
              </a:ext>
            </a:extLst>
          </p:cNvPr>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43D789-0EBD-4407-8FAC-D1A3AB8E7C44}"/>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6" name="页脚占位符 5">
            <a:extLst>
              <a:ext uri="{FF2B5EF4-FFF2-40B4-BE49-F238E27FC236}">
                <a16:creationId xmlns:a16="http://schemas.microsoft.com/office/drawing/2014/main" xmlns=""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696986427"/>
      </p:ext>
    </p:extLst>
  </p:cSld>
  <p:clrMapOvr>
    <a:masterClrMapping/>
  </p:clrMapOvr>
  <p:transition spd="slow" advTm="300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6D68D0-4882-49E7-99FD-302ADEB03E3C}"/>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8ABAB-ECC3-4F49-BAB6-E25A7C30642E}"/>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F67B60B-3301-40A4-8634-4DC890F093C2}"/>
              </a:ext>
            </a:extLst>
          </p:cNvPr>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447C786-89D8-4586-9FDA-E9464DFCE790}"/>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137B4B1-DC45-4235-9C30-51CC076C5CCA}"/>
              </a:ext>
            </a:extLst>
          </p:cNvPr>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B625036-2875-421C-9091-AC81B6D9DCBD}"/>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8" name="页脚占位符 7">
            <a:extLst>
              <a:ext uri="{FF2B5EF4-FFF2-40B4-BE49-F238E27FC236}">
                <a16:creationId xmlns:a16="http://schemas.microsoft.com/office/drawing/2014/main" xmlns=""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849106983"/>
      </p:ext>
    </p:extLst>
  </p:cSld>
  <p:clrMapOvr>
    <a:masterClrMapping/>
  </p:clrMapOvr>
  <p:transition spd="slow" advTm="300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D9A2F13-40AA-4DED-AD91-3A5AD538F0B4}"/>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4" name="页脚占位符 3">
            <a:extLst>
              <a:ext uri="{FF2B5EF4-FFF2-40B4-BE49-F238E27FC236}">
                <a16:creationId xmlns:a16="http://schemas.microsoft.com/office/drawing/2014/main" xmlns=""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8616459"/>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040693909"/>
      </p:ext>
    </p:extLst>
  </p:cSld>
  <p:clrMapOvr>
    <a:masterClrMapping/>
  </p:clrMapOvr>
  <p:transition spd="slow" advTm="300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49183833"/>
      </p:ext>
    </p:extLst>
  </p:cSld>
  <p:clrMapOvr>
    <a:masterClrMapping/>
  </p:clrMapOvr>
  <p:transition spd="slow"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050096504"/>
      </p:ext>
    </p:extLst>
  </p:cSld>
  <p:clrMapOvr>
    <a:masterClrMapping/>
  </p:clrMapOvr>
  <p:transition spd="slow"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884814517"/>
      </p:ext>
    </p:extLst>
  </p:cSld>
  <p:clrMapOvr>
    <a:masterClrMapping/>
  </p:clrMapOvr>
  <p:transition spd="slow"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C79F60-456E-4E1B-80CF-5138057E52AA}"/>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322A75F-289C-458E-A675-A9BAB0EFFD74}"/>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A362103-7EF9-44FB-B8CB-369F4693247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ABEC00A-7302-4247-9D64-87B1946DB589}"/>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6" name="页脚占位符 5">
            <a:extLst>
              <a:ext uri="{FF2B5EF4-FFF2-40B4-BE49-F238E27FC236}">
                <a16:creationId xmlns:a16="http://schemas.microsoft.com/office/drawing/2014/main" xmlns=""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932281993"/>
      </p:ext>
    </p:extLst>
  </p:cSld>
  <p:clrMapOvr>
    <a:masterClrMapping/>
  </p:clrMapOvr>
  <p:transition spd="slow"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B65AF8-4580-4AD3-A1AA-4C4840551571}"/>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13B8CEE-E90C-48DC-ADB5-CB10E0887301}"/>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xmlns="" id="{660D18C1-7883-4484-AA32-CAF699D048D0}"/>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1FC4615-6EE2-4CF0-86B4-A97F4E1FEAFB}"/>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6" name="页脚占位符 5">
            <a:extLst>
              <a:ext uri="{FF2B5EF4-FFF2-40B4-BE49-F238E27FC236}">
                <a16:creationId xmlns:a16="http://schemas.microsoft.com/office/drawing/2014/main" xmlns=""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25197721"/>
      </p:ext>
    </p:extLst>
  </p:cSld>
  <p:clrMapOvr>
    <a:masterClrMapping/>
  </p:clrMapOvr>
  <p:transition spd="slow" advTm="3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521CAD0-EB56-461A-B7F2-7D5064F36D97}"/>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5" name="页脚占位符 4">
            <a:extLst>
              <a:ext uri="{FF2B5EF4-FFF2-40B4-BE49-F238E27FC236}">
                <a16:creationId xmlns:a16="http://schemas.microsoft.com/office/drawing/2014/main" xmlns=""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547653720"/>
      </p:ext>
    </p:extLst>
  </p:cSld>
  <p:clrMapOvr>
    <a:masterClrMapping/>
  </p:clrMapOvr>
  <p:transition spd="slow" advTm="3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BA0731B-864E-4E06-BF84-67E5F83D979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ED683AE-A59E-47E0-BEE8-6BFD44B73FAB}"/>
              </a:ext>
            </a:extLst>
          </p:cNvPr>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3F87D-A8E0-49F8-9370-32DB4A8B85F9}"/>
              </a:ext>
            </a:extLst>
          </p:cNvPr>
          <p:cNvSpPr>
            <a:spLocks noGrp="1"/>
          </p:cNvSpPr>
          <p:nvPr>
            <p:ph type="dt" sz="half" idx="10"/>
          </p:nvPr>
        </p:nvSpPr>
        <p:spPr/>
        <p:txBody>
          <a:bodyPr/>
          <a:lstStyle/>
          <a:p>
            <a:fld id="{88EB15ED-88B9-4766-9405-10D61C02FD29}" type="datetimeFigureOut">
              <a:rPr lang="zh-CN" altLang="en-US" smtClean="0"/>
              <a:t>2022/3/8</a:t>
            </a:fld>
            <a:endParaRPr lang="zh-CN" altLang="en-US"/>
          </a:p>
        </p:txBody>
      </p:sp>
      <p:sp>
        <p:nvSpPr>
          <p:cNvPr id="5" name="页脚占位符 4">
            <a:extLst>
              <a:ext uri="{FF2B5EF4-FFF2-40B4-BE49-F238E27FC236}">
                <a16:creationId xmlns:a16="http://schemas.microsoft.com/office/drawing/2014/main" xmlns=""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243375304"/>
      </p:ext>
    </p:extLst>
  </p:cSld>
  <p:clrMapOvr>
    <a:masterClrMapping/>
  </p:clrMapOvr>
  <p:transition spd="slow" advTm="3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62578"/>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3.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2022/3/8</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2022/3/8</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xmlns=""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xmlns=""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xmlns=""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xmlns=""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xmlns=""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8264AA3-EF09-4136-B307-ECB992416247}"/>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9E6073F-BC80-4BD9-B052-AA5FE099CACA}"/>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CA33251D-8FD4-4180-ABCD-BFBB3A1F4FBE}"/>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2022/3/8</a:t>
            </a:fld>
            <a:endParaRPr lang="zh-CN" altLang="en-US" dirty="0"/>
          </a:p>
        </p:txBody>
      </p:sp>
      <p:sp>
        <p:nvSpPr>
          <p:cNvPr id="5" name="页脚占位符 4">
            <a:extLst>
              <a:ext uri="{FF2B5EF4-FFF2-40B4-BE49-F238E27FC236}">
                <a16:creationId xmlns:a16="http://schemas.microsoft.com/office/drawing/2014/main" xmlns="" id="{1C0D2D06-3AEC-41B8-A039-37380CF05E03}"/>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BFBC5792-E88B-4FAA-B0A8-6A692BE94792}"/>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295402264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Lst>
  <p:transition spd="slow" advTm="3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9.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9.xml"/><Relationship Id="rId5" Type="http://schemas.openxmlformats.org/officeDocument/2006/relationships/image" Target="../media/image12.gif"/><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5" Type="http://schemas.openxmlformats.org/officeDocument/2006/relationships/image" Target="../media/image32.pn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9.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8.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5BE6E9B-67E7-4DEF-8472-94EB01FCAA16}"/>
              </a:ext>
            </a:extLst>
          </p:cNvPr>
          <p:cNvSpPr/>
          <p:nvPr/>
        </p:nvSpPr>
        <p:spPr>
          <a:xfrm>
            <a:off x="2581169" y="1534163"/>
            <a:ext cx="3013389"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4400" b="1" spc="600" dirty="0" smtClean="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120</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a16="http://schemas.microsoft.com/office/drawing/2014/main" xmlns=""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a16="http://schemas.microsoft.com/office/drawing/2014/main" xmlns=""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xmlns=""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a16="http://schemas.microsoft.com/office/drawing/2014/main" xmlns="" id="{7CAD8C32-ADAC-4CEA-AB73-96613E4C594B}"/>
              </a:ext>
            </a:extLst>
          </p:cNvPr>
          <p:cNvSpPr/>
          <p:nvPr/>
        </p:nvSpPr>
        <p:spPr>
          <a:xfrm>
            <a:off x="393964" y="2185369"/>
            <a:ext cx="11392642" cy="769441"/>
          </a:xfrm>
          <a:prstGeom prst="rect">
            <a:avLst/>
          </a:prstGeom>
        </p:spPr>
        <p:txBody>
          <a:bodyPr vert="horz" wrap="square">
            <a:spAutoFit/>
          </a:bodyPr>
          <a:lstStyle/>
          <a:p>
            <a:pPr lvl="0" algn="ctr">
              <a:defRPr/>
            </a:pP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TRÁI ĐẤT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6">
            <a:extLst>
              <a:ext uri="{FF2B5EF4-FFF2-40B4-BE49-F238E27FC236}">
                <a16:creationId xmlns:a16="http://schemas.microsoft.com/office/drawing/2014/main" xmlns="" id="{EA64D7DB-34E7-45E8-99D4-0C337E40FF75}"/>
              </a:ext>
            </a:extLst>
          </p:cNvPr>
          <p:cNvSpPr/>
          <p:nvPr/>
        </p:nvSpPr>
        <p:spPr>
          <a:xfrm>
            <a:off x="5624930" y="2969057"/>
            <a:ext cx="3900427" cy="769441"/>
          </a:xfrm>
          <a:prstGeom prst="rect">
            <a:avLst/>
          </a:prstGeom>
        </p:spPr>
        <p:txBody>
          <a:bodyPr vert="horz" wrap="none">
            <a:spAutoFit/>
          </a:bodyPr>
          <a:lstStyle/>
          <a:p>
            <a:pPr lvl="0">
              <a:defRPr/>
            </a:pP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Gam-da-</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tốp</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xmlns="" id="{5651546B-731F-49F6-A07B-4B189270C675}"/>
              </a:ext>
            </a:extLst>
          </p:cNvPr>
          <p:cNvPicPr>
            <a:picLocks noChangeAspect="1"/>
          </p:cNvPicPr>
          <p:nvPr/>
        </p:nvPicPr>
        <p:blipFill>
          <a:blip r:embed="rId5"/>
          <a:stretch>
            <a:fillRect/>
          </a:stretch>
        </p:blipFill>
        <p:spPr>
          <a:xfrm>
            <a:off x="7417526" y="3967089"/>
            <a:ext cx="3192810" cy="3192810"/>
          </a:xfrm>
          <a:prstGeom prst="rect">
            <a:avLst/>
          </a:prstGeom>
        </p:spPr>
      </p:pic>
      <p:sp>
        <p:nvSpPr>
          <p:cNvPr id="9" name="矩形 6">
            <a:extLst>
              <a:ext uri="{FF2B5EF4-FFF2-40B4-BE49-F238E27FC236}">
                <a16:creationId xmlns:a16="http://schemas.microsoft.com/office/drawing/2014/main" xmlns="" id="{D88668D2-319D-493D-89BC-587B7DAE1003}"/>
              </a:ext>
            </a:extLst>
          </p:cNvPr>
          <p:cNvSpPr/>
          <p:nvPr/>
        </p:nvSpPr>
        <p:spPr>
          <a:xfrm>
            <a:off x="3399894" y="4040354"/>
            <a:ext cx="5614037"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Giáo</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viên</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8537" y="24859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17169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II. </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Đọc</a:t>
            </a: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 </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hiểu</a:t>
            </a: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chi </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tiết</a:t>
            </a: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bản</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xmlns="" id="{296E87DA-303E-4529-BBF2-591FF7318B71}"/>
              </a:ext>
            </a:extLst>
          </p:cNvPr>
          <p:cNvPicPr>
            <a:picLocks noChangeAspect="1"/>
          </p:cNvPicPr>
          <p:nvPr/>
        </p:nvPicPr>
        <p:blipFill>
          <a:blip r:embed="rId2"/>
          <a:stretch>
            <a:fillRect/>
          </a:stretch>
        </p:blipFill>
        <p:spPr>
          <a:xfrm>
            <a:off x="380925" y="270915"/>
            <a:ext cx="2133651" cy="2136725"/>
          </a:xfrm>
          <a:prstGeom prst="rect">
            <a:avLst/>
          </a:prstGeom>
        </p:spPr>
      </p:pic>
      <p:pic>
        <p:nvPicPr>
          <p:cNvPr id="5" name="Picture 4">
            <a:extLst>
              <a:ext uri="{FF2B5EF4-FFF2-40B4-BE49-F238E27FC236}">
                <a16:creationId xmlns:a16="http://schemas.microsoft.com/office/drawing/2014/main" xmlns="" id="{AA509EB2-2366-4FF8-AC06-940E7DC3BB5B}"/>
              </a:ext>
            </a:extLst>
          </p:cNvPr>
          <p:cNvPicPr>
            <a:picLocks noChangeAspect="1"/>
          </p:cNvPicPr>
          <p:nvPr/>
        </p:nvPicPr>
        <p:blipFill>
          <a:blip r:embed="rId2"/>
          <a:stretch>
            <a:fillRect/>
          </a:stretch>
        </p:blipFill>
        <p:spPr>
          <a:xfrm>
            <a:off x="7256477" y="3857246"/>
            <a:ext cx="3723989" cy="3729355"/>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0331" y="5840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587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906" y="604010"/>
            <a:ext cx="4484563" cy="3046745"/>
          </a:xfrm>
          <a:prstGeom prst="rect">
            <a:avLst/>
          </a:prstGeom>
        </p:spPr>
      </p:pic>
      <p:sp>
        <p:nvSpPr>
          <p:cNvPr id="6" name="文本框 9">
            <a:extLst>
              <a:ext uri="{FF2B5EF4-FFF2-40B4-BE49-F238E27FC236}">
                <a16:creationId xmlns:a16="http://schemas.microsoft.com/office/drawing/2014/main" xmlns="" id="{607A1EEA-14C3-4DC9-ACF9-30723A9C6F29}"/>
              </a:ext>
            </a:extLst>
          </p:cNvPr>
          <p:cNvSpPr txBox="1"/>
          <p:nvPr/>
        </p:nvSpPr>
        <p:spPr>
          <a:xfrm>
            <a:off x="6224632" y="1324379"/>
            <a:ext cx="3737760" cy="1200329"/>
          </a:xfrm>
          <a:prstGeom prst="rect">
            <a:avLst/>
          </a:prstGeom>
          <a:noFill/>
        </p:spPr>
        <p:txBody>
          <a:bodyPr wrap="square" rtlCol="0">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Cách nhìn nhận và hành xử với Trái Đất được thể hiện như thế nào ở đoạn 1?</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358328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5057429" y="577460"/>
            <a:ext cx="2284954" cy="646331"/>
          </a:xfrm>
          <a:prstGeom prst="rect">
            <a:avLst/>
          </a:prstGeom>
          <a:noFill/>
        </p:spPr>
        <p:txBody>
          <a:bodyPr wrap="square" rtlCol="0">
            <a:spAutoFit/>
          </a:bodyPr>
          <a:lstStyle/>
          <a:p>
            <a:pPr lvl="0"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Khổ</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1</a:t>
            </a: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2"/>
          <a:stretch>
            <a:fillRect/>
          </a:stretch>
        </p:blipFill>
        <p:spPr>
          <a:xfrm>
            <a:off x="9177939" y="390059"/>
            <a:ext cx="2091694" cy="2091694"/>
          </a:xfrm>
          <a:prstGeom prst="rect">
            <a:avLst/>
          </a:prstGeom>
        </p:spPr>
      </p:pic>
      <p:sp>
        <p:nvSpPr>
          <p:cNvPr id="5" name="Rectangle 4">
            <a:extLst>
              <a:ext uri="{FF2B5EF4-FFF2-40B4-BE49-F238E27FC236}">
                <a16:creationId xmlns:a16="http://schemas.microsoft.com/office/drawing/2014/main" xmlns="" id="{55DC68F5-3E64-4C15-8279-8B8CE5B609AA}"/>
              </a:ext>
            </a:extLst>
          </p:cNvPr>
          <p:cNvSpPr/>
          <p:nvPr/>
        </p:nvSpPr>
        <p:spPr>
          <a:xfrm>
            <a:off x="2651525" y="1648020"/>
            <a:ext cx="6887361"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Trái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Đất</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Có</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bọn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xem</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là</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dưa</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Họ</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bổ</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cắn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thành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muôn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mảnh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nhỏ</a:t>
            </a:r>
            <a:endPar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Lũ</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khác</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nhìn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như</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bóng</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sân</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giành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giật</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họ</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lao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vào</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đá</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đá</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7D45F7EC-019E-4649-9E4A-0DD33939FC41}"/>
              </a:ext>
            </a:extLst>
          </p:cNvPr>
          <p:cNvPicPr>
            <a:picLocks noChangeAspect="1"/>
          </p:cNvPicPr>
          <p:nvPr/>
        </p:nvPicPr>
        <p:blipFill>
          <a:blip r:embed="rId2"/>
          <a:stretch>
            <a:fillRect/>
          </a:stretch>
        </p:blipFill>
        <p:spPr>
          <a:xfrm>
            <a:off x="10006932" y="-145222"/>
            <a:ext cx="2091694" cy="2091694"/>
          </a:xfrm>
          <a:prstGeom prst="rect">
            <a:avLst/>
          </a:prstGeom>
        </p:spPr>
      </p:pic>
      <p:cxnSp>
        <p:nvCxnSpPr>
          <p:cNvPr id="4" name="Straight Connector 3">
            <a:extLst>
              <a:ext uri="{FF2B5EF4-FFF2-40B4-BE49-F238E27FC236}">
                <a16:creationId xmlns:a16="http://schemas.microsoft.com/office/drawing/2014/main" xmlns="" id="{7F92726A-16F9-4219-9A24-18D9C5CBF852}"/>
              </a:ext>
            </a:extLst>
          </p:cNvPr>
          <p:cNvCxnSpPr>
            <a:cxnSpLocks/>
          </p:cNvCxnSpPr>
          <p:nvPr/>
        </p:nvCxnSpPr>
        <p:spPr>
          <a:xfrm>
            <a:off x="4026716" y="2072081"/>
            <a:ext cx="90601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A6D6CDA-F9D2-4100-AD74-214EA3898D2A}"/>
              </a:ext>
            </a:extLst>
          </p:cNvPr>
          <p:cNvCxnSpPr>
            <a:cxnSpLocks/>
          </p:cNvCxnSpPr>
          <p:nvPr/>
        </p:nvCxnSpPr>
        <p:spPr>
          <a:xfrm>
            <a:off x="7852096" y="2072081"/>
            <a:ext cx="90601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150178D6-1808-4638-9A39-97D6A6968EC5}"/>
              </a:ext>
            </a:extLst>
          </p:cNvPr>
          <p:cNvCxnSpPr>
            <a:cxnSpLocks/>
          </p:cNvCxnSpPr>
          <p:nvPr/>
        </p:nvCxnSpPr>
        <p:spPr>
          <a:xfrm>
            <a:off x="7080309" y="2768367"/>
            <a:ext cx="9731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21AFD3F-0730-44D1-92BD-F0D5E33CB78A}"/>
              </a:ext>
            </a:extLst>
          </p:cNvPr>
          <p:cNvCxnSpPr>
            <a:cxnSpLocks/>
          </p:cNvCxnSpPr>
          <p:nvPr/>
        </p:nvCxnSpPr>
        <p:spPr>
          <a:xfrm>
            <a:off x="6946085" y="3217680"/>
            <a:ext cx="9731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6DAFCBF-D1E4-4781-8CFD-9CB335371BEF}"/>
              </a:ext>
            </a:extLst>
          </p:cNvPr>
          <p:cNvCxnSpPr>
            <a:cxnSpLocks/>
          </p:cNvCxnSpPr>
          <p:nvPr/>
        </p:nvCxnSpPr>
        <p:spPr>
          <a:xfrm>
            <a:off x="4446166" y="3217680"/>
            <a:ext cx="102345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87D845EB-1103-4F93-A5E4-45BF50B84D21}"/>
              </a:ext>
            </a:extLst>
          </p:cNvPr>
          <p:cNvCxnSpPr>
            <a:cxnSpLocks/>
          </p:cNvCxnSpPr>
          <p:nvPr/>
        </p:nvCxnSpPr>
        <p:spPr>
          <a:xfrm>
            <a:off x="5939407" y="3180432"/>
            <a:ext cx="72984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xmlns="" id="{AB022094-DB41-43CF-A13E-D2BAFEF56326}"/>
              </a:ext>
            </a:extLst>
          </p:cNvPr>
          <p:cNvSpPr/>
          <p:nvPr/>
        </p:nvSpPr>
        <p:spPr>
          <a:xfrm>
            <a:off x="624605" y="1489504"/>
            <a:ext cx="2277986" cy="1200329"/>
          </a:xfrm>
          <a:prstGeom prst="rect">
            <a:avLst/>
          </a:prstGeom>
        </p:spPr>
        <p:txBody>
          <a:bodyPr wrap="square">
            <a:spAutoFit/>
          </a:bodyPr>
          <a:lstStyle/>
          <a:p>
            <a:pPr lvl="0" algn="just"/>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TĐ: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dưa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Arrow: Curved Right 20">
            <a:extLst>
              <a:ext uri="{FF2B5EF4-FFF2-40B4-BE49-F238E27FC236}">
                <a16:creationId xmlns:a16="http://schemas.microsoft.com/office/drawing/2014/main" xmlns="" id="{460484EC-841E-460B-B755-ED920DA6D6CA}"/>
              </a:ext>
            </a:extLst>
          </p:cNvPr>
          <p:cNvSpPr/>
          <p:nvPr/>
        </p:nvSpPr>
        <p:spPr>
          <a:xfrm rot="6077614">
            <a:off x="2999349" y="891403"/>
            <a:ext cx="567243"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xmlns="" id="{86A678E0-678E-4D08-84BC-1656E8268B0D}"/>
              </a:ext>
            </a:extLst>
          </p:cNvPr>
          <p:cNvSpPr/>
          <p:nvPr/>
        </p:nvSpPr>
        <p:spPr>
          <a:xfrm>
            <a:off x="2651525" y="4085385"/>
            <a:ext cx="2542410" cy="1200329"/>
          </a:xfrm>
          <a:prstGeom prst="rect">
            <a:avLst/>
          </a:prstGeom>
        </p:spPr>
        <p:txBody>
          <a:bodyPr wrap="square">
            <a:spAutoFit/>
          </a:bodyPr>
          <a:lstStyle/>
          <a:p>
            <a:pPr lvl="0" algn="just"/>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TĐ: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cắn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giành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giật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đá</a:t>
            </a:r>
            <a:endParaRPr lang="en-US" sz="24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23" name="Arrow: Curved Right 22">
            <a:extLst>
              <a:ext uri="{FF2B5EF4-FFF2-40B4-BE49-F238E27FC236}">
                <a16:creationId xmlns:a16="http://schemas.microsoft.com/office/drawing/2014/main" xmlns="" id="{27B4E024-95DD-47AE-A8DC-733985F25771}"/>
              </a:ext>
            </a:extLst>
          </p:cNvPr>
          <p:cNvSpPr/>
          <p:nvPr/>
        </p:nvSpPr>
        <p:spPr>
          <a:xfrm rot="3315310">
            <a:off x="3240231" y="2928314"/>
            <a:ext cx="567243"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xmlns="" id="{CCAD3324-3A9D-499B-B452-6DC89DA5BCD8}"/>
              </a:ext>
            </a:extLst>
          </p:cNvPr>
          <p:cNvSpPr/>
          <p:nvPr/>
        </p:nvSpPr>
        <p:spPr>
          <a:xfrm>
            <a:off x="6346273" y="4051413"/>
            <a:ext cx="5065582" cy="830997"/>
          </a:xfrm>
          <a:prstGeom prst="rect">
            <a:avLst/>
          </a:prstGeom>
        </p:spPr>
        <p:txBody>
          <a:bodyPr wrap="square">
            <a:spAutoFit/>
          </a:bodyPr>
          <a:lstStyle/>
          <a:p>
            <a:pPr lvl="0" algn="just"/>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TĐ như một vật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hữu vô tri vô giác và cư xử một cách thô bạo, tàn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924CD2FA-A445-4C93-80D1-EF352CDE4E54}"/>
              </a:ext>
            </a:extLst>
          </p:cNvPr>
          <p:cNvPicPr>
            <a:picLocks noChangeAspect="1"/>
          </p:cNvPicPr>
          <p:nvPr/>
        </p:nvPicPr>
        <p:blipFill>
          <a:blip r:embed="rId3"/>
          <a:stretch>
            <a:fillRect/>
          </a:stretch>
        </p:blipFill>
        <p:spPr>
          <a:xfrm>
            <a:off x="3760637" y="19286"/>
            <a:ext cx="1371058" cy="1380199"/>
          </a:xfrm>
          <a:prstGeom prst="rect">
            <a:avLst/>
          </a:prstGeom>
        </p:spPr>
      </p:pic>
      <p:pic>
        <p:nvPicPr>
          <p:cNvPr id="19"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3962" y="54986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172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arn(inVertic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animBg="1"/>
      <p:bldP spid="22"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906" y="604010"/>
            <a:ext cx="4484563" cy="3046745"/>
          </a:xfrm>
          <a:prstGeom prst="rect">
            <a:avLst/>
          </a:prstGeom>
        </p:spPr>
      </p:pic>
      <p:sp>
        <p:nvSpPr>
          <p:cNvPr id="6" name="文本框 9">
            <a:extLst>
              <a:ext uri="{FF2B5EF4-FFF2-40B4-BE49-F238E27FC236}">
                <a16:creationId xmlns:a16="http://schemas.microsoft.com/office/drawing/2014/main" xmlns="" id="{607A1EEA-14C3-4DC9-ACF9-30723A9C6F29}"/>
              </a:ext>
            </a:extLst>
          </p:cNvPr>
          <p:cNvSpPr txBox="1"/>
          <p:nvPr/>
        </p:nvSpPr>
        <p:spPr>
          <a:xfrm>
            <a:off x="6224632" y="1324379"/>
            <a:ext cx="388410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Nhận xét về cách sử dụng từ ngữ ở khổ 1. Qua  đó thể hiện thái độ gìcủa tác giả đối ?</a:t>
            </a:r>
          </a:p>
        </p:txBody>
      </p:sp>
      <p:pic>
        <p:nvPicPr>
          <p:cNvPr id="2" name="Picture 1">
            <a:extLst>
              <a:ext uri="{FF2B5EF4-FFF2-40B4-BE49-F238E27FC236}">
                <a16:creationId xmlns:a16="http://schemas.microsoft.com/office/drawing/2014/main" xmlns=""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2650057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417930" y="471514"/>
            <a:ext cx="8599541" cy="4801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pP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1.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Khổ</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1</a:t>
            </a:r>
            <a:endParaRPr kumimoji="0" lang="zh-CN" altLang="en-US" sz="28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6" name="Picture 5">
            <a:extLst>
              <a:ext uri="{FF2B5EF4-FFF2-40B4-BE49-F238E27FC236}">
                <a16:creationId xmlns:a16="http://schemas.microsoft.com/office/drawing/2014/main" xmlns="" id="{39AE58BE-D511-4A5C-87B9-0982B3EE96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321246" y="-184558"/>
            <a:ext cx="1518408" cy="1518408"/>
          </a:xfrm>
          <a:prstGeom prst="rect">
            <a:avLst/>
          </a:prstGeom>
        </p:spPr>
      </p:pic>
      <p:pic>
        <p:nvPicPr>
          <p:cNvPr id="12" name="Picture 11">
            <a:extLst>
              <a:ext uri="{FF2B5EF4-FFF2-40B4-BE49-F238E27FC236}">
                <a16:creationId xmlns:a16="http://schemas.microsoft.com/office/drawing/2014/main" xmlns="" id="{BF00AF82-4ABF-42CC-9575-B6A3DBBE3C86}"/>
              </a:ext>
            </a:extLst>
          </p:cNvPr>
          <p:cNvPicPr>
            <a:picLocks noChangeAspect="1"/>
          </p:cNvPicPr>
          <p:nvPr/>
        </p:nvPicPr>
        <p:blipFill>
          <a:blip r:embed="rId4"/>
          <a:stretch>
            <a:fillRect/>
          </a:stretch>
        </p:blipFill>
        <p:spPr>
          <a:xfrm>
            <a:off x="7679873" y="4317288"/>
            <a:ext cx="2803171" cy="2803171"/>
          </a:xfrm>
          <a:prstGeom prst="rect">
            <a:avLst/>
          </a:prstGeom>
        </p:spPr>
      </p:pic>
      <p:sp>
        <p:nvSpPr>
          <p:cNvPr id="13" name="Rectangle 12">
            <a:extLst>
              <a:ext uri="{FF2B5EF4-FFF2-40B4-BE49-F238E27FC236}">
                <a16:creationId xmlns:a16="http://schemas.microsoft.com/office/drawing/2014/main" xmlns="" id="{7F3ED26C-F26C-46BF-8999-DF6C019785B9}"/>
              </a:ext>
            </a:extLst>
          </p:cNvPr>
          <p:cNvSpPr/>
          <p:nvPr/>
        </p:nvSpPr>
        <p:spPr>
          <a:xfrm>
            <a:off x="2433412" y="1607717"/>
            <a:ext cx="6887361"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Trái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Đất</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Có</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bọn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xem</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là</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dưa</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Họ</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bổ</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cắn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thành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muôn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mảnh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nhỏ</a:t>
            </a:r>
            <a:endPar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Lũ</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khác</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nhìn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như</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bóng</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sân</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giành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giật</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họ</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lao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vào</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đá</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đá</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xmlns="" id="{B263C29F-F62B-4D7E-A790-D7D4F4F9CE91}"/>
              </a:ext>
            </a:extLst>
          </p:cNvPr>
          <p:cNvCxnSpPr>
            <a:cxnSpLocks/>
          </p:cNvCxnSpPr>
          <p:nvPr/>
        </p:nvCxnSpPr>
        <p:spPr>
          <a:xfrm>
            <a:off x="3741490" y="2382473"/>
            <a:ext cx="4110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3F89CE3-2261-4B8A-9DD4-35698AC9D542}"/>
              </a:ext>
            </a:extLst>
          </p:cNvPr>
          <p:cNvCxnSpPr>
            <a:cxnSpLocks/>
          </p:cNvCxnSpPr>
          <p:nvPr/>
        </p:nvCxnSpPr>
        <p:spPr>
          <a:xfrm>
            <a:off x="3741490" y="2734811"/>
            <a:ext cx="4110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441832BB-DC9B-400D-872C-F6FAC2E61F75}"/>
              </a:ext>
            </a:extLst>
          </p:cNvPr>
          <p:cNvSpPr/>
          <p:nvPr/>
        </p:nvSpPr>
        <p:spPr>
          <a:xfrm>
            <a:off x="773983" y="2013141"/>
            <a:ext cx="1659429" cy="830997"/>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lũ</a:t>
            </a:r>
            <a:endParaRPr lang="en-US" sz="2400" dirty="0">
              <a:latin typeface="Times New Roman" panose="02020603050405020304" pitchFamily="18" charset="0"/>
              <a:cs typeface="Times New Roman" panose="02020603050405020304" pitchFamily="18" charset="0"/>
            </a:endParaRPr>
          </a:p>
        </p:txBody>
      </p:sp>
      <p:sp>
        <p:nvSpPr>
          <p:cNvPr id="18" name="Arrow: Curved Right 17">
            <a:extLst>
              <a:ext uri="{FF2B5EF4-FFF2-40B4-BE49-F238E27FC236}">
                <a16:creationId xmlns:a16="http://schemas.microsoft.com/office/drawing/2014/main" xmlns="" id="{6103BA98-F905-45B8-BA78-F3D1B96CFB56}"/>
              </a:ext>
            </a:extLst>
          </p:cNvPr>
          <p:cNvSpPr/>
          <p:nvPr/>
        </p:nvSpPr>
        <p:spPr>
          <a:xfrm rot="6077614">
            <a:off x="2688957" y="1219928"/>
            <a:ext cx="567243"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sp>
        <p:nvSpPr>
          <p:cNvPr id="19" name="Rectangle 18">
            <a:extLst>
              <a:ext uri="{FF2B5EF4-FFF2-40B4-BE49-F238E27FC236}">
                <a16:creationId xmlns:a16="http://schemas.microsoft.com/office/drawing/2014/main" xmlns="" id="{5BD2E657-5D63-4550-AB98-A7CDD74076F2}"/>
              </a:ext>
            </a:extLst>
          </p:cNvPr>
          <p:cNvSpPr/>
          <p:nvPr/>
        </p:nvSpPr>
        <p:spPr>
          <a:xfrm>
            <a:off x="8971545" y="3351968"/>
            <a:ext cx="2593550" cy="1200329"/>
          </a:xfrm>
          <a:prstGeom prst="rect">
            <a:avLst/>
          </a:prstGeom>
        </p:spPr>
        <p:txBody>
          <a:bodyPr wrap="square">
            <a:spAutoFit/>
          </a:bodyPr>
          <a:lstStyle/>
          <a:p>
            <a:pPr algn="just">
              <a:spcAft>
                <a:spcPts val="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cắn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đá</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xmlns="" id="{027FD50D-B6A2-417E-AA60-768A19085BF8}"/>
              </a:ext>
            </a:extLst>
          </p:cNvPr>
          <p:cNvCxnSpPr>
            <a:cxnSpLocks/>
          </p:cNvCxnSpPr>
          <p:nvPr/>
        </p:nvCxnSpPr>
        <p:spPr>
          <a:xfrm>
            <a:off x="4263465" y="2382473"/>
            <a:ext cx="4110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113CBDB3-611C-411D-BDD4-134BE99048BE}"/>
              </a:ext>
            </a:extLst>
          </p:cNvPr>
          <p:cNvCxnSpPr>
            <a:cxnSpLocks/>
          </p:cNvCxnSpPr>
          <p:nvPr/>
        </p:nvCxnSpPr>
        <p:spPr>
          <a:xfrm>
            <a:off x="4708082" y="2367380"/>
            <a:ext cx="4110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8C62F6F-7EBA-4151-AE0D-627CF74373D7}"/>
              </a:ext>
            </a:extLst>
          </p:cNvPr>
          <p:cNvCxnSpPr>
            <a:cxnSpLocks/>
          </p:cNvCxnSpPr>
          <p:nvPr/>
        </p:nvCxnSpPr>
        <p:spPr>
          <a:xfrm>
            <a:off x="4152550" y="3177377"/>
            <a:ext cx="11576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E4585406-7283-4110-AB4A-5804DC56ADC4}"/>
              </a:ext>
            </a:extLst>
          </p:cNvPr>
          <p:cNvCxnSpPr>
            <a:cxnSpLocks/>
          </p:cNvCxnSpPr>
          <p:nvPr/>
        </p:nvCxnSpPr>
        <p:spPr>
          <a:xfrm>
            <a:off x="5877092" y="3101876"/>
            <a:ext cx="51531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919E8F53-AE76-4527-B4FF-20165E217EEC}"/>
              </a:ext>
            </a:extLst>
          </p:cNvPr>
          <p:cNvCxnSpPr>
            <a:cxnSpLocks/>
          </p:cNvCxnSpPr>
          <p:nvPr/>
        </p:nvCxnSpPr>
        <p:spPr>
          <a:xfrm>
            <a:off x="6925716" y="3101876"/>
            <a:ext cx="7541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Arrow: Curved Right 28">
            <a:extLst>
              <a:ext uri="{FF2B5EF4-FFF2-40B4-BE49-F238E27FC236}">
                <a16:creationId xmlns:a16="http://schemas.microsoft.com/office/drawing/2014/main" xmlns="" id="{F9948567-9B5A-4616-8043-7BD797099569}"/>
              </a:ext>
            </a:extLst>
          </p:cNvPr>
          <p:cNvSpPr/>
          <p:nvPr/>
        </p:nvSpPr>
        <p:spPr>
          <a:xfrm rot="18060066" flipH="1">
            <a:off x="9211609" y="2220993"/>
            <a:ext cx="743741"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sp>
        <p:nvSpPr>
          <p:cNvPr id="30" name="Rectangle 29">
            <a:extLst>
              <a:ext uri="{FF2B5EF4-FFF2-40B4-BE49-F238E27FC236}">
                <a16:creationId xmlns:a16="http://schemas.microsoft.com/office/drawing/2014/main" xmlns="" id="{F6095F8A-8C78-4D15-B873-92540BECEC94}"/>
              </a:ext>
            </a:extLst>
          </p:cNvPr>
          <p:cNvSpPr/>
          <p:nvPr/>
        </p:nvSpPr>
        <p:spPr>
          <a:xfrm>
            <a:off x="1967236" y="4304472"/>
            <a:ext cx="5528308" cy="586956"/>
          </a:xfrm>
          <a:prstGeom prst="rect">
            <a:avLst/>
          </a:prstGeom>
        </p:spPr>
        <p:txBody>
          <a:bodyPr wrap="none">
            <a:spAutoFit/>
          </a:bodyPr>
          <a:lstStyle/>
          <a:p>
            <a:pPr algn="just">
              <a:lnSpc>
                <a:spcPct val="150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căm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giễu</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3044" y="57608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1140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arn(inVertical)">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0">
                                            <p:txEl>
                                              <p:pRg st="0" end="0"/>
                                            </p:txEl>
                                          </p:spTgt>
                                        </p:tgtEl>
                                        <p:attrNameLst>
                                          <p:attrName>style.visibility</p:attrName>
                                        </p:attrNameLst>
                                      </p:cBhvr>
                                      <p:to>
                                        <p:strVal val="visible"/>
                                      </p:to>
                                    </p:set>
                                    <p:animEffect transition="in" filter="barn(inVertical)">
                                      <p:cBhvr>
                                        <p:cTn id="7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P spid="18" grpId="0" animBg="1"/>
      <p:bldP spid="19"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906" y="604010"/>
            <a:ext cx="4484563" cy="3046745"/>
          </a:xfrm>
          <a:prstGeom prst="rect">
            <a:avLst/>
          </a:prstGeom>
        </p:spPr>
      </p:pic>
      <p:sp>
        <p:nvSpPr>
          <p:cNvPr id="6" name="文本框 9">
            <a:extLst>
              <a:ext uri="{FF2B5EF4-FFF2-40B4-BE49-F238E27FC236}">
                <a16:creationId xmlns:a16="http://schemas.microsoft.com/office/drawing/2014/main" xmlns="" id="{607A1EEA-14C3-4DC9-ACF9-30723A9C6F29}"/>
              </a:ext>
            </a:extLst>
          </p:cNvPr>
          <p:cNvSpPr txBox="1"/>
          <p:nvPr/>
        </p:nvSpPr>
        <p:spPr>
          <a:xfrm>
            <a:off x="6224632" y="1324379"/>
            <a:ext cx="3884102" cy="1200329"/>
          </a:xfrm>
          <a:prstGeom prst="rect">
            <a:avLst/>
          </a:prstGeom>
          <a:noFill/>
        </p:spPr>
        <p:txBody>
          <a:bodyPr wrap="square" rtlCol="0">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Nhà thơ đã  hình dung ra TĐ như thế nào? đối xử và xưng hô ra sao với Trái Đất?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19868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4167222" y="647929"/>
            <a:ext cx="2284954" cy="646331"/>
          </a:xfrm>
          <a:prstGeom prst="rect">
            <a:avLst/>
          </a:prstGeom>
          <a:noFill/>
        </p:spPr>
        <p:txBody>
          <a:bodyPr wrap="square" rtlCol="0">
            <a:spAutoFit/>
          </a:bodyPr>
          <a:lstStyle/>
          <a:p>
            <a:pPr lvl="0"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Khổ</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2</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2"/>
          <a:stretch>
            <a:fillRect/>
          </a:stretch>
        </p:blipFill>
        <p:spPr>
          <a:xfrm>
            <a:off x="9588999" y="248413"/>
            <a:ext cx="2091694" cy="2091694"/>
          </a:xfrm>
          <a:prstGeom prst="rect">
            <a:avLst/>
          </a:prstGeom>
        </p:spPr>
      </p:pic>
      <p:sp>
        <p:nvSpPr>
          <p:cNvPr id="8" name="Rectangle 7">
            <a:extLst>
              <a:ext uri="{FF2B5EF4-FFF2-40B4-BE49-F238E27FC236}">
                <a16:creationId xmlns:a16="http://schemas.microsoft.com/office/drawing/2014/main" xmlns="" id="{100F1C93-D599-454B-A094-A8460FD184EB}"/>
              </a:ext>
            </a:extLst>
          </p:cNvPr>
          <p:cNvSpPr/>
          <p:nvPr/>
        </p:nvSpPr>
        <p:spPr>
          <a:xfrm>
            <a:off x="3489170" y="1650329"/>
            <a:ext cx="6386440" cy="156966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Trái Đất với tôi – chẳng là dưa, là bóng</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Với tôi, người – khuôn mặt thân thương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Nước mắt người tôi lau – xin đừng khóc nữa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Rửa sạch máu cho người đây, tôi hát, dịu dàng.</a:t>
            </a:r>
          </a:p>
        </p:txBody>
      </p:sp>
      <p:pic>
        <p:nvPicPr>
          <p:cNvPr id="9" name="Picture 8">
            <a:extLst>
              <a:ext uri="{FF2B5EF4-FFF2-40B4-BE49-F238E27FC236}">
                <a16:creationId xmlns:a16="http://schemas.microsoft.com/office/drawing/2014/main" xmlns="" id="{7D45F7EC-019E-4649-9E4A-0DD33939FC41}"/>
              </a:ext>
            </a:extLst>
          </p:cNvPr>
          <p:cNvPicPr>
            <a:picLocks noChangeAspect="1"/>
          </p:cNvPicPr>
          <p:nvPr/>
        </p:nvPicPr>
        <p:blipFill>
          <a:blip r:embed="rId2"/>
          <a:stretch>
            <a:fillRect/>
          </a:stretch>
        </p:blipFill>
        <p:spPr>
          <a:xfrm>
            <a:off x="2691040" y="124086"/>
            <a:ext cx="1360765" cy="1360765"/>
          </a:xfrm>
          <a:prstGeom prst="rect">
            <a:avLst/>
          </a:prstGeom>
        </p:spPr>
      </p:pic>
      <p:cxnSp>
        <p:nvCxnSpPr>
          <p:cNvPr id="10" name="Straight Connector 9">
            <a:extLst>
              <a:ext uri="{FF2B5EF4-FFF2-40B4-BE49-F238E27FC236}">
                <a16:creationId xmlns:a16="http://schemas.microsoft.com/office/drawing/2014/main" xmlns="" id="{EBAADACF-78A7-48FF-95F9-AB484F3E70B6}"/>
              </a:ext>
            </a:extLst>
          </p:cNvPr>
          <p:cNvCxnSpPr>
            <a:cxnSpLocks/>
          </p:cNvCxnSpPr>
          <p:nvPr/>
        </p:nvCxnSpPr>
        <p:spPr>
          <a:xfrm>
            <a:off x="3588381" y="2078420"/>
            <a:ext cx="115768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FB3A6E9F-2D3E-41F1-B0A9-6332AC49ED9B}"/>
              </a:ext>
            </a:extLst>
          </p:cNvPr>
          <p:cNvSpPr/>
          <p:nvPr/>
        </p:nvSpPr>
        <p:spPr>
          <a:xfrm>
            <a:off x="624446" y="1841306"/>
            <a:ext cx="2267294"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Xưng hô với TĐ là “người”: thể hiện thái độ trân trọng</a:t>
            </a:r>
            <a:endParaRPr lang="en-US" sz="2400" dirty="0">
              <a:latin typeface="Times New Roman" panose="02020603050405020304" pitchFamily="18" charset="0"/>
              <a:cs typeface="Times New Roman" panose="02020603050405020304" pitchFamily="18" charset="0"/>
            </a:endParaRPr>
          </a:p>
        </p:txBody>
      </p:sp>
      <p:sp>
        <p:nvSpPr>
          <p:cNvPr id="11" name="Arrow: Curved Right 10">
            <a:extLst>
              <a:ext uri="{FF2B5EF4-FFF2-40B4-BE49-F238E27FC236}">
                <a16:creationId xmlns:a16="http://schemas.microsoft.com/office/drawing/2014/main" xmlns="" id="{F69302EA-626C-4920-8F96-18523ACBEA9A}"/>
              </a:ext>
            </a:extLst>
          </p:cNvPr>
          <p:cNvSpPr/>
          <p:nvPr/>
        </p:nvSpPr>
        <p:spPr>
          <a:xfrm rot="6077614">
            <a:off x="2879064" y="1250820"/>
            <a:ext cx="567243"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cxnSp>
        <p:nvCxnSpPr>
          <p:cNvPr id="12" name="Straight Connector 11">
            <a:extLst>
              <a:ext uri="{FF2B5EF4-FFF2-40B4-BE49-F238E27FC236}">
                <a16:creationId xmlns:a16="http://schemas.microsoft.com/office/drawing/2014/main" xmlns="" id="{FC2980B0-0E70-43EB-A6C8-35DB9F6407F8}"/>
              </a:ext>
            </a:extLst>
          </p:cNvPr>
          <p:cNvCxnSpPr>
            <a:cxnSpLocks/>
          </p:cNvCxnSpPr>
          <p:nvPr/>
        </p:nvCxnSpPr>
        <p:spPr>
          <a:xfrm>
            <a:off x="4644862" y="2432850"/>
            <a:ext cx="5982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633298A-E53C-4180-A458-75CCEC4FA663}"/>
              </a:ext>
            </a:extLst>
          </p:cNvPr>
          <p:cNvCxnSpPr>
            <a:cxnSpLocks/>
          </p:cNvCxnSpPr>
          <p:nvPr/>
        </p:nvCxnSpPr>
        <p:spPr>
          <a:xfrm flipV="1">
            <a:off x="7086059" y="2432850"/>
            <a:ext cx="1252598" cy="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AD34C84-1C77-4BE5-8BC7-D6B722F0542D}"/>
              </a:ext>
            </a:extLst>
          </p:cNvPr>
          <p:cNvCxnSpPr>
            <a:cxnSpLocks/>
          </p:cNvCxnSpPr>
          <p:nvPr/>
        </p:nvCxnSpPr>
        <p:spPr>
          <a:xfrm flipV="1">
            <a:off x="3691392" y="2779978"/>
            <a:ext cx="1252598" cy="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597EB62-8BFB-42C6-A1FA-D183647661D6}"/>
              </a:ext>
            </a:extLst>
          </p:cNvPr>
          <p:cNvCxnSpPr>
            <a:cxnSpLocks/>
          </p:cNvCxnSpPr>
          <p:nvPr/>
        </p:nvCxnSpPr>
        <p:spPr>
          <a:xfrm flipV="1">
            <a:off x="4746062" y="3134408"/>
            <a:ext cx="731949" cy="131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Curved Right 17">
            <a:extLst>
              <a:ext uri="{FF2B5EF4-FFF2-40B4-BE49-F238E27FC236}">
                <a16:creationId xmlns:a16="http://schemas.microsoft.com/office/drawing/2014/main" xmlns="" id="{349D14E4-56D4-4F68-A3E5-575C5626424B}"/>
              </a:ext>
            </a:extLst>
          </p:cNvPr>
          <p:cNvSpPr/>
          <p:nvPr/>
        </p:nvSpPr>
        <p:spPr>
          <a:xfrm rot="19354640" flipH="1">
            <a:off x="7710764" y="3162650"/>
            <a:ext cx="755057" cy="1049495"/>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sp>
        <p:nvSpPr>
          <p:cNvPr id="19" name="Rectangle 18">
            <a:extLst>
              <a:ext uri="{FF2B5EF4-FFF2-40B4-BE49-F238E27FC236}">
                <a16:creationId xmlns:a16="http://schemas.microsoft.com/office/drawing/2014/main" xmlns="" id="{5A648079-1A98-411B-BEBE-C018CCD48952}"/>
              </a:ext>
            </a:extLst>
          </p:cNvPr>
          <p:cNvSpPr/>
          <p:nvPr/>
        </p:nvSpPr>
        <p:spPr>
          <a:xfrm>
            <a:off x="6955319" y="4333559"/>
            <a:ext cx="3222416" cy="1015663"/>
          </a:xfrm>
          <a:prstGeom prst="rect">
            <a:avLst/>
          </a:prstGeom>
        </p:spPr>
        <p:txBody>
          <a:bodyPr wrap="square">
            <a:spAutoFit/>
          </a:bodyPr>
          <a:lstStyle/>
          <a:p>
            <a:pPr algn="just">
              <a:spcAft>
                <a:spcPts val="0"/>
              </a:spcAft>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TĐ: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gương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408" y="594822"/>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8119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11" grpId="0" animBg="1"/>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906" y="604010"/>
            <a:ext cx="4484563" cy="3046745"/>
          </a:xfrm>
          <a:prstGeom prst="rect">
            <a:avLst/>
          </a:prstGeom>
        </p:spPr>
      </p:pic>
      <p:sp>
        <p:nvSpPr>
          <p:cNvPr id="6" name="文本框 9">
            <a:extLst>
              <a:ext uri="{FF2B5EF4-FFF2-40B4-BE49-F238E27FC236}">
                <a16:creationId xmlns:a16="http://schemas.microsoft.com/office/drawing/2014/main" xmlns="" id="{607A1EEA-14C3-4DC9-ACF9-30723A9C6F29}"/>
              </a:ext>
            </a:extLst>
          </p:cNvPr>
          <p:cNvSpPr txBox="1"/>
          <p:nvPr/>
        </p:nvSpPr>
        <p:spPr>
          <a:xfrm>
            <a:off x="6224632" y="1324379"/>
            <a:ext cx="3884102" cy="1200329"/>
          </a:xfrm>
          <a:prstGeom prst="rect">
            <a:avLst/>
          </a:prstGeom>
          <a:noFill/>
        </p:spPr>
        <p:txBody>
          <a:bodyPr wrap="square" rtlCol="0">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Nhắc đến nước mắt và máu, nhà thơ muốn nói lên tình trạng gì của Trái Đất?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2798311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4167222" y="647929"/>
            <a:ext cx="2284954" cy="646331"/>
          </a:xfrm>
          <a:prstGeom prst="rect">
            <a:avLst/>
          </a:prstGeom>
          <a:noFill/>
        </p:spPr>
        <p:txBody>
          <a:bodyPr wrap="square" rtlCol="0">
            <a:spAutoFit/>
          </a:bodyPr>
          <a:lstStyle/>
          <a:p>
            <a:pPr lvl="0"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Khổ</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2</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2"/>
          <a:stretch>
            <a:fillRect/>
          </a:stretch>
        </p:blipFill>
        <p:spPr>
          <a:xfrm>
            <a:off x="9588999" y="248413"/>
            <a:ext cx="2091694" cy="2091694"/>
          </a:xfrm>
          <a:prstGeom prst="rect">
            <a:avLst/>
          </a:prstGeom>
        </p:spPr>
      </p:pic>
      <p:sp>
        <p:nvSpPr>
          <p:cNvPr id="8" name="Rectangle 7">
            <a:extLst>
              <a:ext uri="{FF2B5EF4-FFF2-40B4-BE49-F238E27FC236}">
                <a16:creationId xmlns:a16="http://schemas.microsoft.com/office/drawing/2014/main" xmlns="" id="{100F1C93-D599-454B-A094-A8460FD184EB}"/>
              </a:ext>
            </a:extLst>
          </p:cNvPr>
          <p:cNvSpPr/>
          <p:nvPr/>
        </p:nvSpPr>
        <p:spPr>
          <a:xfrm>
            <a:off x="3489170" y="1650329"/>
            <a:ext cx="6386440" cy="156966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Trái Đất với tôi – chẳng là dưa, là bóng</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Với tôi, người – khuôn mặt thân thương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Nước mắt người tôi lau – xin đừng khóc nữa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Rửa sạch máu cho người đây, tôi hát, dịu dàng.</a:t>
            </a:r>
          </a:p>
        </p:txBody>
      </p:sp>
      <p:pic>
        <p:nvPicPr>
          <p:cNvPr id="9" name="Picture 8">
            <a:extLst>
              <a:ext uri="{FF2B5EF4-FFF2-40B4-BE49-F238E27FC236}">
                <a16:creationId xmlns:a16="http://schemas.microsoft.com/office/drawing/2014/main" xmlns="" id="{7D45F7EC-019E-4649-9E4A-0DD33939FC41}"/>
              </a:ext>
            </a:extLst>
          </p:cNvPr>
          <p:cNvPicPr>
            <a:picLocks noChangeAspect="1"/>
          </p:cNvPicPr>
          <p:nvPr/>
        </p:nvPicPr>
        <p:blipFill>
          <a:blip r:embed="rId2"/>
          <a:stretch>
            <a:fillRect/>
          </a:stretch>
        </p:blipFill>
        <p:spPr>
          <a:xfrm>
            <a:off x="2691040" y="124086"/>
            <a:ext cx="1360765" cy="1360765"/>
          </a:xfrm>
          <a:prstGeom prst="rect">
            <a:avLst/>
          </a:prstGeom>
        </p:spPr>
      </p:pic>
      <p:sp>
        <p:nvSpPr>
          <p:cNvPr id="3" name="Rectangle 2">
            <a:extLst>
              <a:ext uri="{FF2B5EF4-FFF2-40B4-BE49-F238E27FC236}">
                <a16:creationId xmlns:a16="http://schemas.microsoft.com/office/drawing/2014/main" xmlns="" id="{FB3A6E9F-2D3E-41F1-B0A9-6332AC49ED9B}"/>
              </a:ext>
            </a:extLst>
          </p:cNvPr>
          <p:cNvSpPr/>
          <p:nvPr/>
        </p:nvSpPr>
        <p:spPr>
          <a:xfrm>
            <a:off x="624446" y="1841306"/>
            <a:ext cx="2267294" cy="830997"/>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ượng trưng cho những nỗi buồn</a:t>
            </a:r>
            <a:endParaRPr lang="en-US" sz="2400" dirty="0">
              <a:latin typeface="Times New Roman" panose="02020603050405020304" pitchFamily="18" charset="0"/>
              <a:cs typeface="Times New Roman" panose="02020603050405020304" pitchFamily="18" charset="0"/>
            </a:endParaRPr>
          </a:p>
        </p:txBody>
      </p:sp>
      <p:sp>
        <p:nvSpPr>
          <p:cNvPr id="11" name="Arrow: Curved Right 10">
            <a:extLst>
              <a:ext uri="{FF2B5EF4-FFF2-40B4-BE49-F238E27FC236}">
                <a16:creationId xmlns:a16="http://schemas.microsoft.com/office/drawing/2014/main" xmlns="" id="{F69302EA-626C-4920-8F96-18523ACBEA9A}"/>
              </a:ext>
            </a:extLst>
          </p:cNvPr>
          <p:cNvSpPr/>
          <p:nvPr/>
        </p:nvSpPr>
        <p:spPr>
          <a:xfrm rot="6077614">
            <a:off x="2879064" y="1250820"/>
            <a:ext cx="567243"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cxnSp>
        <p:nvCxnSpPr>
          <p:cNvPr id="15" name="Straight Connector 14">
            <a:extLst>
              <a:ext uri="{FF2B5EF4-FFF2-40B4-BE49-F238E27FC236}">
                <a16:creationId xmlns:a16="http://schemas.microsoft.com/office/drawing/2014/main" xmlns="" id="{7AD34C84-1C77-4BE5-8BC7-D6B722F0542D}"/>
              </a:ext>
            </a:extLst>
          </p:cNvPr>
          <p:cNvCxnSpPr>
            <a:cxnSpLocks/>
          </p:cNvCxnSpPr>
          <p:nvPr/>
        </p:nvCxnSpPr>
        <p:spPr>
          <a:xfrm flipV="1">
            <a:off x="3691392" y="2779978"/>
            <a:ext cx="1252598" cy="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597EB62-8BFB-42C6-A1FA-D183647661D6}"/>
              </a:ext>
            </a:extLst>
          </p:cNvPr>
          <p:cNvCxnSpPr>
            <a:cxnSpLocks/>
          </p:cNvCxnSpPr>
          <p:nvPr/>
        </p:nvCxnSpPr>
        <p:spPr>
          <a:xfrm flipV="1">
            <a:off x="4746062" y="3134408"/>
            <a:ext cx="731949" cy="1317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Curved Right 17">
            <a:extLst>
              <a:ext uri="{FF2B5EF4-FFF2-40B4-BE49-F238E27FC236}">
                <a16:creationId xmlns:a16="http://schemas.microsoft.com/office/drawing/2014/main" xmlns="" id="{349D14E4-56D4-4F68-A3E5-575C5626424B}"/>
              </a:ext>
            </a:extLst>
          </p:cNvPr>
          <p:cNvSpPr/>
          <p:nvPr/>
        </p:nvSpPr>
        <p:spPr>
          <a:xfrm rot="19354640" flipH="1">
            <a:off x="7710764" y="3162650"/>
            <a:ext cx="755057" cy="1049495"/>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sp>
        <p:nvSpPr>
          <p:cNvPr id="19" name="Rectangle 18">
            <a:extLst>
              <a:ext uri="{FF2B5EF4-FFF2-40B4-BE49-F238E27FC236}">
                <a16:creationId xmlns:a16="http://schemas.microsoft.com/office/drawing/2014/main" xmlns="" id="{5A648079-1A98-411B-BEBE-C018CCD48952}"/>
              </a:ext>
            </a:extLst>
          </p:cNvPr>
          <p:cNvSpPr/>
          <p:nvPr/>
        </p:nvSpPr>
        <p:spPr>
          <a:xfrm>
            <a:off x="6955319" y="4333559"/>
            <a:ext cx="3222416" cy="1015663"/>
          </a:xfrm>
          <a:prstGeom prst="rect">
            <a:avLst/>
          </a:prstGeom>
        </p:spPr>
        <p:txBody>
          <a:bodyPr wrap="square">
            <a:spAutoFit/>
          </a:bodyPr>
          <a:lstStyle/>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ượng trưng cho những đau đớn, tổn thương mà TĐ phải chịu đựng, trải qua.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2DC0131E-5BCB-4654-B893-2ED89687A266}"/>
              </a:ext>
            </a:extLst>
          </p:cNvPr>
          <p:cNvSpPr/>
          <p:nvPr/>
        </p:nvSpPr>
        <p:spPr>
          <a:xfrm>
            <a:off x="1368211" y="4264100"/>
            <a:ext cx="4591321"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Times New Roman" panose="02020603050405020304" pitchFamily="18" charset="0"/>
              </a:rPr>
              <a:t>=&gt; </a:t>
            </a:r>
            <a:r>
              <a:rPr lang="en-US" sz="2400" b="1" dirty="0" err="1">
                <a:solidFill>
                  <a:srgbClr val="FF0000"/>
                </a:solidFill>
                <a:latin typeface="Times New Roman" panose="02020603050405020304" pitchFamily="18" charset="0"/>
                <a:ea typeface="Times New Roman" panose="02020603050405020304" pitchFamily="18" charset="0"/>
              </a:rPr>
              <a:t>Biện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pháp</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nghệ</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thuật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hoán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dụ</a:t>
            </a:r>
            <a:endParaRPr lang="en-US" sz="2400" b="1" dirty="0">
              <a:solidFill>
                <a:srgbClr val="FF0000"/>
              </a:solidFill>
            </a:endParaRP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5341" y="629915"/>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6140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arn(inVertical)">
                                      <p:cBhvr>
                                        <p:cTn id="3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11" grpId="0" animBg="1"/>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906" y="604010"/>
            <a:ext cx="4484563" cy="3046745"/>
          </a:xfrm>
          <a:prstGeom prst="rect">
            <a:avLst/>
          </a:prstGeom>
        </p:spPr>
      </p:pic>
      <p:sp>
        <p:nvSpPr>
          <p:cNvPr id="6" name="文本框 9">
            <a:extLst>
              <a:ext uri="{FF2B5EF4-FFF2-40B4-BE49-F238E27FC236}">
                <a16:creationId xmlns:a16="http://schemas.microsoft.com/office/drawing/2014/main" xmlns="" id="{607A1EEA-14C3-4DC9-ACF9-30723A9C6F29}"/>
              </a:ext>
            </a:extLst>
          </p:cNvPr>
          <p:cNvSpPr txBox="1"/>
          <p:nvPr/>
        </p:nvSpPr>
        <p:spPr>
          <a:xfrm>
            <a:off x="6224632" y="1324379"/>
            <a:ext cx="3884102" cy="830997"/>
          </a:xfrm>
          <a:prstGeom prst="rect">
            <a:avLst/>
          </a:prstGeom>
          <a:noFill/>
        </p:spPr>
        <p:txBody>
          <a:bodyPr wrap="square" rtlCol="0">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Từ đó, rút ra nhận xét về thái độ của nhà thơ với TĐ</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1268631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KHỞI ĐỘNG</a:t>
            </a:r>
            <a:endParaRPr lang="zh-CN" altLang="en-US"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02D61BED-E1DE-4164-AB20-A5C97D707169}"/>
              </a:ext>
            </a:extLst>
          </p:cNvPr>
          <p:cNvPicPr>
            <a:picLocks noChangeAspect="1"/>
          </p:cNvPicPr>
          <p:nvPr/>
        </p:nvPicPr>
        <p:blipFill>
          <a:blip r:embed="rId2"/>
          <a:stretch>
            <a:fillRect/>
          </a:stretch>
        </p:blipFill>
        <p:spPr>
          <a:xfrm>
            <a:off x="5199017" y="4261138"/>
            <a:ext cx="2598450" cy="259845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4167222" y="647929"/>
            <a:ext cx="2284954" cy="646331"/>
          </a:xfrm>
          <a:prstGeom prst="rect">
            <a:avLst/>
          </a:prstGeom>
          <a:noFill/>
        </p:spPr>
        <p:txBody>
          <a:bodyPr wrap="square" rtlCol="0">
            <a:spAutoFit/>
          </a:bodyPr>
          <a:lstStyle/>
          <a:p>
            <a:pPr lvl="0"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Khổ</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2</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2"/>
          <a:stretch>
            <a:fillRect/>
          </a:stretch>
        </p:blipFill>
        <p:spPr>
          <a:xfrm>
            <a:off x="9588999" y="248413"/>
            <a:ext cx="2091694" cy="2091694"/>
          </a:xfrm>
          <a:prstGeom prst="rect">
            <a:avLst/>
          </a:prstGeom>
        </p:spPr>
      </p:pic>
      <p:sp>
        <p:nvSpPr>
          <p:cNvPr id="8" name="Rectangle 7">
            <a:extLst>
              <a:ext uri="{FF2B5EF4-FFF2-40B4-BE49-F238E27FC236}">
                <a16:creationId xmlns:a16="http://schemas.microsoft.com/office/drawing/2014/main" xmlns="" id="{100F1C93-D599-454B-A094-A8460FD184EB}"/>
              </a:ext>
            </a:extLst>
          </p:cNvPr>
          <p:cNvSpPr/>
          <p:nvPr/>
        </p:nvSpPr>
        <p:spPr>
          <a:xfrm>
            <a:off x="3489170" y="1650329"/>
            <a:ext cx="6386440" cy="156966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Trái Đất với tôi – chẳng là dưa, là bóng</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Với tôi, người – khuôn mặt thân thương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Nước mắt người tôi lau – xin đừng khóc nữa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Rửa sạch máu cho người đây, tôi hát, dịu dàng.</a:t>
            </a:r>
          </a:p>
        </p:txBody>
      </p:sp>
      <p:pic>
        <p:nvPicPr>
          <p:cNvPr id="9" name="Picture 8">
            <a:extLst>
              <a:ext uri="{FF2B5EF4-FFF2-40B4-BE49-F238E27FC236}">
                <a16:creationId xmlns:a16="http://schemas.microsoft.com/office/drawing/2014/main" xmlns="" id="{7D45F7EC-019E-4649-9E4A-0DD33939FC41}"/>
              </a:ext>
            </a:extLst>
          </p:cNvPr>
          <p:cNvPicPr>
            <a:picLocks noChangeAspect="1"/>
          </p:cNvPicPr>
          <p:nvPr/>
        </p:nvPicPr>
        <p:blipFill>
          <a:blip r:embed="rId2"/>
          <a:stretch>
            <a:fillRect/>
          </a:stretch>
        </p:blipFill>
        <p:spPr>
          <a:xfrm>
            <a:off x="2691040" y="124086"/>
            <a:ext cx="1360765" cy="1360765"/>
          </a:xfrm>
          <a:prstGeom prst="rect">
            <a:avLst/>
          </a:prstGeom>
        </p:spPr>
      </p:pic>
      <p:sp>
        <p:nvSpPr>
          <p:cNvPr id="3" name="Rectangle 2">
            <a:extLst>
              <a:ext uri="{FF2B5EF4-FFF2-40B4-BE49-F238E27FC236}">
                <a16:creationId xmlns:a16="http://schemas.microsoft.com/office/drawing/2014/main" xmlns="" id="{FB3A6E9F-2D3E-41F1-B0A9-6332AC49ED9B}"/>
              </a:ext>
            </a:extLst>
          </p:cNvPr>
          <p:cNvSpPr/>
          <p:nvPr/>
        </p:nvSpPr>
        <p:spPr>
          <a:xfrm>
            <a:off x="624446" y="1841306"/>
            <a:ext cx="2267294" cy="1569660"/>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a:t>
            </a:r>
          </a:p>
        </p:txBody>
      </p:sp>
      <p:sp>
        <p:nvSpPr>
          <p:cNvPr id="11" name="Arrow: Curved Right 10">
            <a:extLst>
              <a:ext uri="{FF2B5EF4-FFF2-40B4-BE49-F238E27FC236}">
                <a16:creationId xmlns:a16="http://schemas.microsoft.com/office/drawing/2014/main" xmlns="" id="{F69302EA-626C-4920-8F96-18523ACBEA9A}"/>
              </a:ext>
            </a:extLst>
          </p:cNvPr>
          <p:cNvSpPr/>
          <p:nvPr/>
        </p:nvSpPr>
        <p:spPr>
          <a:xfrm rot="6077614">
            <a:off x="2879064" y="1250820"/>
            <a:ext cx="567243" cy="113712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       </a:t>
            </a:r>
          </a:p>
        </p:txBody>
      </p:sp>
      <p:cxnSp>
        <p:nvCxnSpPr>
          <p:cNvPr id="15" name="Straight Connector 14">
            <a:extLst>
              <a:ext uri="{FF2B5EF4-FFF2-40B4-BE49-F238E27FC236}">
                <a16:creationId xmlns:a16="http://schemas.microsoft.com/office/drawing/2014/main" xmlns="" id="{7AD34C84-1C77-4BE5-8BC7-D6B722F0542D}"/>
              </a:ext>
            </a:extLst>
          </p:cNvPr>
          <p:cNvCxnSpPr>
            <a:cxnSpLocks/>
          </p:cNvCxnSpPr>
          <p:nvPr/>
        </p:nvCxnSpPr>
        <p:spPr>
          <a:xfrm flipV="1">
            <a:off x="6761762" y="2780021"/>
            <a:ext cx="1677563"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597EB62-8BFB-42C6-A1FA-D183647661D6}"/>
              </a:ext>
            </a:extLst>
          </p:cNvPr>
          <p:cNvCxnSpPr>
            <a:cxnSpLocks/>
          </p:cNvCxnSpPr>
          <p:nvPr/>
        </p:nvCxnSpPr>
        <p:spPr>
          <a:xfrm flipV="1">
            <a:off x="3685830" y="3196535"/>
            <a:ext cx="1128858"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xmlns="" id="{2DC0131E-5BCB-4654-B893-2ED89687A266}"/>
              </a:ext>
            </a:extLst>
          </p:cNvPr>
          <p:cNvSpPr/>
          <p:nvPr/>
        </p:nvSpPr>
        <p:spPr>
          <a:xfrm>
            <a:off x="2691040" y="3812756"/>
            <a:ext cx="6089601" cy="830997"/>
          </a:xfrm>
          <a:prstGeom prst="rect">
            <a:avLst/>
          </a:prstGeom>
        </p:spPr>
        <p:txBody>
          <a:bodyPr wrap="square">
            <a:spAutoFit/>
          </a:bodyPr>
          <a:lstStyle/>
          <a:p>
            <a:pPr algn="ctr"/>
            <a:r>
              <a:rPr lang="en-US" sz="2400" b="1" dirty="0">
                <a:solidFill>
                  <a:srgbClr val="FF0000"/>
                </a:solidFill>
                <a:latin typeface="Times New Roman" panose="02020603050405020304" pitchFamily="18" charset="0"/>
                <a:ea typeface="Times New Roman" panose="02020603050405020304" pitchFamily="18" charset="0"/>
              </a:rPr>
              <a:t>-&gt;</a:t>
            </a:r>
            <a:r>
              <a:rPr lang="vi-VN" sz="2400" b="1" dirty="0">
                <a:solidFill>
                  <a:srgbClr val="FF0000"/>
                </a:solidFill>
                <a:latin typeface="Times New Roman" panose="02020603050405020304" pitchFamily="18" charset="0"/>
                <a:ea typeface="Times New Roman" panose="02020603050405020304" pitchFamily="18" charset="0"/>
              </a:rPr>
              <a:t> Tác giả đã cảm thông, chia sẻ, thấu hiểu, đồng cảm với người bạn Trái Đất. </a:t>
            </a:r>
            <a:endParaRPr lang="en-US" sz="2400" b="1" dirty="0">
              <a:solidFill>
                <a:srgbClr val="FF0000"/>
              </a:solidFill>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385" y="469053"/>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91141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arn(inVertical)">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417930" y="471514"/>
            <a:ext cx="8599541" cy="4801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pP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3.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Đánh</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giá</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khái</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quát</a:t>
            </a:r>
            <a:endPar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11" name="Picture 10">
            <a:extLst>
              <a:ext uri="{FF2B5EF4-FFF2-40B4-BE49-F238E27FC236}">
                <a16:creationId xmlns:a16="http://schemas.microsoft.com/office/drawing/2014/main" xmlns="" id="{344EB117-09B7-45E3-BA56-03326D12686C}"/>
              </a:ext>
            </a:extLst>
          </p:cNvPr>
          <p:cNvPicPr>
            <a:picLocks noChangeAspect="1"/>
          </p:cNvPicPr>
          <p:nvPr/>
        </p:nvPicPr>
        <p:blipFill>
          <a:blip r:embed="rId2"/>
          <a:stretch>
            <a:fillRect/>
          </a:stretch>
        </p:blipFill>
        <p:spPr>
          <a:xfrm>
            <a:off x="8697267" y="471514"/>
            <a:ext cx="2640408" cy="2640408"/>
          </a:xfrm>
          <a:prstGeom prst="rect">
            <a:avLst/>
          </a:prstGeom>
        </p:spPr>
      </p:pic>
      <p:sp>
        <p:nvSpPr>
          <p:cNvPr id="15" name="Rectangle 14">
            <a:extLst>
              <a:ext uri="{FF2B5EF4-FFF2-40B4-BE49-F238E27FC236}">
                <a16:creationId xmlns:a16="http://schemas.microsoft.com/office/drawing/2014/main" xmlns="" id="{9E7BFE7B-2489-426C-B47D-EEB4CAED9B1F}"/>
              </a:ext>
            </a:extLst>
          </p:cNvPr>
          <p:cNvSpPr/>
          <p:nvPr/>
        </p:nvSpPr>
        <p:spPr>
          <a:xfrm>
            <a:off x="-914399" y="1797071"/>
            <a:ext cx="10630967" cy="461665"/>
          </a:xfrm>
          <a:prstGeom prst="rect">
            <a:avLst/>
          </a:prstGeom>
        </p:spPr>
        <p:txBody>
          <a:bodyPr wrap="square">
            <a:spAutoFit/>
          </a:bodyPr>
          <a:lstStyle/>
          <a:p>
            <a:pPr lvl="0" eaLnBrk="0" fontAlgn="base" hangingPunct="0">
              <a:spcBef>
                <a:spcPct val="0"/>
              </a:spcBef>
              <a:spcAft>
                <a:spcPct val="0"/>
              </a:spcAft>
            </a:pPr>
            <a:r>
              <a:rPr lang="en-US" altLang="en-US" sz="2400" b="1" dirty="0">
                <a:solidFill>
                  <a:srgbClr val="333333"/>
                </a:solidFill>
                <a:latin typeface="Times New Roman" panose="02020603050405020304" pitchFamily="18" charset="0"/>
                <a:cs typeface="Times New Roman" panose="02020603050405020304" pitchFamily="18" charset="0"/>
              </a:rPr>
              <a:t>                                                                      </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pic>
        <p:nvPicPr>
          <p:cNvPr id="16" name="Picture 15" descr="C:\Users\DELL\AppData\Local\Temp\Rar$DIa5764.29428\1.png">
            <a:extLst>
              <a:ext uri="{FF2B5EF4-FFF2-40B4-BE49-F238E27FC236}">
                <a16:creationId xmlns:a16="http://schemas.microsoft.com/office/drawing/2014/main" xmlns="" id="{C038B739-976C-4579-A421-D49CF724E4E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130" y="1402146"/>
            <a:ext cx="6397859" cy="4403036"/>
          </a:xfrm>
          <a:prstGeom prst="rect">
            <a:avLst/>
          </a:prstGeom>
          <a:noFill/>
          <a:ln>
            <a:noFill/>
          </a:ln>
        </p:spPr>
      </p:pic>
    </p:spTree>
    <p:extLst>
      <p:ext uri="{BB962C8B-B14F-4D97-AF65-F5344CB8AC3E}">
        <p14:creationId xmlns:p14="http://schemas.microsoft.com/office/powerpoint/2010/main" val="4232661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417930" y="471514"/>
            <a:ext cx="8599541" cy="480131"/>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pP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3.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Đánh</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giá</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khái</a:t>
            </a:r>
            <a:r>
              <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28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quát</a:t>
            </a:r>
            <a:endParaRPr lang="en-US" altLang="zh-CN" sz="28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11" name="Picture 10">
            <a:extLst>
              <a:ext uri="{FF2B5EF4-FFF2-40B4-BE49-F238E27FC236}">
                <a16:creationId xmlns:a16="http://schemas.microsoft.com/office/drawing/2014/main" xmlns="" id="{344EB117-09B7-45E3-BA56-03326D12686C}"/>
              </a:ext>
            </a:extLst>
          </p:cNvPr>
          <p:cNvPicPr>
            <a:picLocks noChangeAspect="1"/>
          </p:cNvPicPr>
          <p:nvPr/>
        </p:nvPicPr>
        <p:blipFill>
          <a:blip r:embed="rId2"/>
          <a:stretch>
            <a:fillRect/>
          </a:stretch>
        </p:blipFill>
        <p:spPr>
          <a:xfrm>
            <a:off x="8697267" y="471514"/>
            <a:ext cx="2640408" cy="2640408"/>
          </a:xfrm>
          <a:prstGeom prst="rect">
            <a:avLst/>
          </a:prstGeom>
        </p:spPr>
      </p:pic>
      <p:sp>
        <p:nvSpPr>
          <p:cNvPr id="15" name="Rectangle 14">
            <a:extLst>
              <a:ext uri="{FF2B5EF4-FFF2-40B4-BE49-F238E27FC236}">
                <a16:creationId xmlns:a16="http://schemas.microsoft.com/office/drawing/2014/main" xmlns="" id="{9E7BFE7B-2489-426C-B47D-EEB4CAED9B1F}"/>
              </a:ext>
            </a:extLst>
          </p:cNvPr>
          <p:cNvSpPr/>
          <p:nvPr/>
        </p:nvSpPr>
        <p:spPr>
          <a:xfrm>
            <a:off x="-914399" y="1797071"/>
            <a:ext cx="10630967" cy="461665"/>
          </a:xfrm>
          <a:prstGeom prst="rect">
            <a:avLst/>
          </a:prstGeom>
        </p:spPr>
        <p:txBody>
          <a:bodyPr wrap="square">
            <a:spAutoFit/>
          </a:bodyPr>
          <a:lstStyle/>
          <a:p>
            <a:pPr lvl="0" eaLnBrk="0" fontAlgn="base" hangingPunct="0">
              <a:spcBef>
                <a:spcPct val="0"/>
              </a:spcBef>
              <a:spcAft>
                <a:spcPct val="0"/>
              </a:spcAft>
            </a:pPr>
            <a:r>
              <a:rPr lang="en-US" altLang="en-US" sz="2400" b="1" dirty="0">
                <a:solidFill>
                  <a:srgbClr val="333333"/>
                </a:solidFill>
                <a:latin typeface="Times New Roman" panose="02020603050405020304" pitchFamily="18" charset="0"/>
                <a:cs typeface="Times New Roman" panose="02020603050405020304" pitchFamily="18" charset="0"/>
              </a:rPr>
              <a:t>                                                                      </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pic>
        <p:nvPicPr>
          <p:cNvPr id="6" name="Picture 5" descr="C:\Users\DELL\AppData\Local\Temp\Rar$DIa5764.31447\2.png">
            <a:extLst>
              <a:ext uri="{FF2B5EF4-FFF2-40B4-BE49-F238E27FC236}">
                <a16:creationId xmlns:a16="http://schemas.microsoft.com/office/drawing/2014/main" xmlns="" id="{F206860C-1858-4A3A-83C0-905AEDFFA31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8015" y="951645"/>
            <a:ext cx="7489252" cy="4337879"/>
          </a:xfrm>
          <a:prstGeom prst="rect">
            <a:avLst/>
          </a:prstGeom>
          <a:noFill/>
          <a:ln>
            <a:noFill/>
          </a:ln>
        </p:spPr>
      </p:pic>
      <p:sp>
        <p:nvSpPr>
          <p:cNvPr id="3" name="Rectangle 2">
            <a:extLst>
              <a:ext uri="{FF2B5EF4-FFF2-40B4-BE49-F238E27FC236}">
                <a16:creationId xmlns:a16="http://schemas.microsoft.com/office/drawing/2014/main" xmlns="" id="{0237629F-2DA2-43FA-B0C4-2A1264974054}"/>
              </a:ext>
            </a:extLst>
          </p:cNvPr>
          <p:cNvSpPr/>
          <p:nvPr/>
        </p:nvSpPr>
        <p:spPr>
          <a:xfrm>
            <a:off x="8788338" y="3120584"/>
            <a:ext cx="2754914" cy="2308324"/>
          </a:xfrm>
          <a:prstGeom prst="rect">
            <a:avLst/>
          </a:prstGeom>
        </p:spPr>
        <p:txBody>
          <a:bodyPr wrap="square">
            <a:spAutoFit/>
          </a:bodyPr>
          <a:lstStyle/>
          <a:p>
            <a:pPr algn="just"/>
            <a:r>
              <a:rPr lang="nl-NL" sz="2400" b="1" dirty="0">
                <a:solidFill>
                  <a:srgbClr val="FF0000"/>
                </a:solidFill>
                <a:latin typeface="Times New Roman" panose="02020603050405020304" pitchFamily="18" charset="0"/>
                <a:ea typeface="Times New Roman" panose="02020603050405020304" pitchFamily="18" charset="0"/>
              </a:rPr>
              <a:t>=&gt; Sự đối lập giữa hai khổ thơ đã phản ánh cách cư xử của loài người với chính hành tinh nơi mình sinh sống.</a:t>
            </a:r>
            <a:endParaRPr lang="en-US" sz="2400" b="1" dirty="0">
              <a:solidFill>
                <a:srgbClr val="FF0000"/>
              </a:solidFill>
            </a:endParaRPr>
          </a:p>
        </p:txBody>
      </p:sp>
    </p:spTree>
    <p:extLst>
      <p:ext uri="{BB962C8B-B14F-4D97-AF65-F5344CB8AC3E}">
        <p14:creationId xmlns:p14="http://schemas.microsoft.com/office/powerpoint/2010/main" val="47263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0" y="488538"/>
            <a:ext cx="5948927" cy="646331"/>
          </a:xfrm>
          <a:prstGeom prst="rect">
            <a:avLst/>
          </a:prstGeom>
          <a:noFill/>
        </p:spPr>
        <p:txBody>
          <a:bodyPr wrap="square" rtlCol="0">
            <a:spAutoFit/>
          </a:bodyPr>
          <a:lstStyle/>
          <a:p>
            <a:pPr lvl="0"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3.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Đánh</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giá</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khái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quát</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2"/>
          <a:stretch>
            <a:fillRect/>
          </a:stretch>
        </p:blipFill>
        <p:spPr>
          <a:xfrm>
            <a:off x="9622555" y="341156"/>
            <a:ext cx="2091694" cy="2091694"/>
          </a:xfrm>
          <a:prstGeom prst="rect">
            <a:avLst/>
          </a:prstGeom>
        </p:spPr>
      </p:pic>
      <p:sp>
        <p:nvSpPr>
          <p:cNvPr id="5" name="Rectangle 4">
            <a:extLst>
              <a:ext uri="{FF2B5EF4-FFF2-40B4-BE49-F238E27FC236}">
                <a16:creationId xmlns:a16="http://schemas.microsoft.com/office/drawing/2014/main" xmlns="" id="{55DC68F5-3E64-4C15-8279-8B8CE5B609AA}"/>
              </a:ext>
            </a:extLst>
          </p:cNvPr>
          <p:cNvSpPr/>
          <p:nvPr/>
        </p:nvSpPr>
        <p:spPr>
          <a:xfrm>
            <a:off x="1550830" y="1237842"/>
            <a:ext cx="6887361"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Trái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Đất</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Có</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bọn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xem</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là</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dưa</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Họ</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bổ</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cắn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thành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muôn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mảnh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nhỏ</a:t>
            </a:r>
            <a:endPar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Lũ</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khác</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nhìn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như</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bóng</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sân</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Để</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giành</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giật</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họ</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lao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vào</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đá</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đá</a:t>
            </a:r>
            <a:r>
              <a:rPr kumimoji="0" lang="en-US" alt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100F1C93-D599-454B-A094-A8460FD184EB}"/>
              </a:ext>
            </a:extLst>
          </p:cNvPr>
          <p:cNvSpPr/>
          <p:nvPr/>
        </p:nvSpPr>
        <p:spPr>
          <a:xfrm>
            <a:off x="5631809" y="2857079"/>
            <a:ext cx="6386440" cy="156966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Trái Đất với tôi – chẳng là dưa, là bóng</a:t>
            </a:r>
            <a:endParaRPr kumimoji="0" lang="en-US"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Với tôi, người – khuôn mặt thân thương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Nước mắt người tôi lau – xin đừng khóc nữa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Rửa sạch máu cho người đây, tôi hát, dịu dàng.</a:t>
            </a:r>
          </a:p>
        </p:txBody>
      </p:sp>
      <p:pic>
        <p:nvPicPr>
          <p:cNvPr id="9" name="Picture 8">
            <a:extLst>
              <a:ext uri="{FF2B5EF4-FFF2-40B4-BE49-F238E27FC236}">
                <a16:creationId xmlns:a16="http://schemas.microsoft.com/office/drawing/2014/main" xmlns="" id="{7D45F7EC-019E-4649-9E4A-0DD33939FC41}"/>
              </a:ext>
            </a:extLst>
          </p:cNvPr>
          <p:cNvPicPr>
            <a:picLocks noChangeAspect="1"/>
          </p:cNvPicPr>
          <p:nvPr/>
        </p:nvPicPr>
        <p:blipFill>
          <a:blip r:embed="rId2"/>
          <a:stretch>
            <a:fillRect/>
          </a:stretch>
        </p:blipFill>
        <p:spPr>
          <a:xfrm>
            <a:off x="463149" y="602173"/>
            <a:ext cx="2091694" cy="2091694"/>
          </a:xfrm>
          <a:prstGeom prst="rect">
            <a:avLst/>
          </a:prstGeom>
        </p:spPr>
      </p:pic>
      <p:sp>
        <p:nvSpPr>
          <p:cNvPr id="10" name="Rectangle 9">
            <a:extLst>
              <a:ext uri="{FF2B5EF4-FFF2-40B4-BE49-F238E27FC236}">
                <a16:creationId xmlns:a16="http://schemas.microsoft.com/office/drawing/2014/main" xmlns="" id="{50B4D6E7-4D74-45D2-948E-763EF4C6A7EA}"/>
              </a:ext>
            </a:extLst>
          </p:cNvPr>
          <p:cNvSpPr/>
          <p:nvPr/>
        </p:nvSpPr>
        <p:spPr>
          <a:xfrm>
            <a:off x="835574" y="3380892"/>
            <a:ext cx="4483045" cy="1569660"/>
          </a:xfrm>
          <a:prstGeom prst="rect">
            <a:avLst/>
          </a:prstGeom>
        </p:spPr>
        <p:txBody>
          <a:bodyPr wrap="square">
            <a:spAutoFit/>
          </a:bodyPr>
          <a:lstStyle/>
          <a:p>
            <a:pPr algn="just"/>
            <a:r>
              <a:rPr lang="nl-NL" sz="2400" b="1" dirty="0">
                <a:solidFill>
                  <a:srgbClr val="FF0000"/>
                </a:solidFill>
                <a:latin typeface="Times New Roman" panose="02020603050405020304" pitchFamily="18" charset="0"/>
                <a:ea typeface="Times New Roman" panose="02020603050405020304" pitchFamily="18" charset="0"/>
              </a:rPr>
              <a:t>=&gt; Sự đối lập giữa hai khổ thơ đã phản ánh cách cư xử của loài người với chính hành tinh nơi mình sinh sống.</a:t>
            </a:r>
            <a:endParaRPr lang="en-US" sz="2400" b="1" dirty="0">
              <a:solidFill>
                <a:srgbClr val="FF0000"/>
              </a:solidFill>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0048" y="54138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7987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795435" y="2267496"/>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defRPr/>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III.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Tổng</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kết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4976" y="5840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6726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5BE6E9B-67E7-4DEF-8472-94EB01FCAA16}"/>
              </a:ext>
            </a:extLst>
          </p:cNvPr>
          <p:cNvSpPr/>
          <p:nvPr/>
        </p:nvSpPr>
        <p:spPr>
          <a:xfrm>
            <a:off x="3552676" y="304274"/>
            <a:ext cx="3554178" cy="707886"/>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1. </a:t>
            </a:r>
            <a:r>
              <a:rPr kumimoji="0" lang="en-US" altLang="zh-CN" sz="4000" b="1"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Nội</a:t>
            </a:r>
            <a:r>
              <a:rPr kumimoji="0" lang="en-US" altLang="zh-CN" sz="4000" b="1"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dung</a:t>
            </a:r>
          </a:p>
        </p:txBody>
      </p:sp>
      <p:pic>
        <p:nvPicPr>
          <p:cNvPr id="21" name="图片 6" descr="惊蛰2">
            <a:extLst>
              <a:ext uri="{FF2B5EF4-FFF2-40B4-BE49-F238E27FC236}">
                <a16:creationId xmlns:a16="http://schemas.microsoft.com/office/drawing/2014/main" xmlns=""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a16="http://schemas.microsoft.com/office/drawing/2014/main" xmlns=""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xmlns=""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a16="http://schemas.microsoft.com/office/drawing/2014/main" xmlns=""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740" y="1725124"/>
            <a:ext cx="4447038" cy="2690060"/>
          </a:xfrm>
          <a:prstGeom prst="rect">
            <a:avLst/>
          </a:prstGeom>
        </p:spPr>
      </p:pic>
      <p:sp>
        <p:nvSpPr>
          <p:cNvPr id="24" name="文本框 9">
            <a:extLst>
              <a:ext uri="{FF2B5EF4-FFF2-40B4-BE49-F238E27FC236}">
                <a16:creationId xmlns:a16="http://schemas.microsoft.com/office/drawing/2014/main" xmlns="" id="{79E212F7-FA43-4222-A487-D460114AEA5B}"/>
              </a:ext>
            </a:extLst>
          </p:cNvPr>
          <p:cNvSpPr txBox="1"/>
          <p:nvPr/>
        </p:nvSpPr>
        <p:spPr>
          <a:xfrm>
            <a:off x="1604659" y="2144111"/>
            <a:ext cx="341553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Bài thơ nói về cách hình dung về TĐ và thái độ cư xử với TĐ của con người.</a:t>
            </a:r>
          </a:p>
        </p:txBody>
      </p:sp>
      <p:pic>
        <p:nvPicPr>
          <p:cNvPr id="29" name="图片 4">
            <a:extLst>
              <a:ext uri="{FF2B5EF4-FFF2-40B4-BE49-F238E27FC236}">
                <a16:creationId xmlns:a16="http://schemas.microsoft.com/office/drawing/2014/main" xmlns="" id="{CCA10537-EDAD-45A6-9DF1-554A90AE3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295" y="2144111"/>
            <a:ext cx="4544855" cy="2749231"/>
          </a:xfrm>
          <a:prstGeom prst="rect">
            <a:avLst/>
          </a:prstGeom>
        </p:spPr>
      </p:pic>
      <p:sp>
        <p:nvSpPr>
          <p:cNvPr id="30" name="文本框 9">
            <a:extLst>
              <a:ext uri="{FF2B5EF4-FFF2-40B4-BE49-F238E27FC236}">
                <a16:creationId xmlns:a16="http://schemas.microsoft.com/office/drawing/2014/main" xmlns="" id="{8C5E7BE6-CA52-43E2-9786-7914AFA99CAC}"/>
              </a:ext>
            </a:extLst>
          </p:cNvPr>
          <p:cNvSpPr txBox="1"/>
          <p:nvPr/>
        </p:nvSpPr>
        <p:spPr>
          <a:xfrm>
            <a:off x="6701957" y="2610785"/>
            <a:ext cx="3415538"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Nhắn nhủ con  người cần nhìn nhận, cư xử với TĐ như những người bạn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311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06950FEC-9B60-4AA9-A833-B26048EC0918}"/>
              </a:ext>
            </a:extLst>
          </p:cNvPr>
          <p:cNvGrpSpPr/>
          <p:nvPr/>
        </p:nvGrpSpPr>
        <p:grpSpPr>
          <a:xfrm>
            <a:off x="490395" y="878343"/>
            <a:ext cx="4898082" cy="3069103"/>
            <a:chOff x="0" y="0"/>
            <a:chExt cx="7620000" cy="4348480"/>
          </a:xfrm>
        </p:grpSpPr>
        <p:sp>
          <p:nvSpPr>
            <p:cNvPr id="21" name="Freeform 3">
              <a:extLst>
                <a:ext uri="{FF2B5EF4-FFF2-40B4-BE49-F238E27FC236}">
                  <a16:creationId xmlns:a16="http://schemas.microsoft.com/office/drawing/2014/main" xmlns=""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xmlns=""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xmlns=""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xmlns=""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xmlns=""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xmlns=""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xmlns=""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xmlns=""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xmlns=""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xmlns=""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xmlns=""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xmlns=""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303746" y="187051"/>
            <a:ext cx="1562615" cy="1552233"/>
          </a:xfrm>
          <a:prstGeom prst="rect">
            <a:avLst/>
          </a:prstGeom>
        </p:spPr>
      </p:pic>
      <p:sp>
        <p:nvSpPr>
          <p:cNvPr id="31" name="Rectangle 30">
            <a:extLst>
              <a:ext uri="{FF2B5EF4-FFF2-40B4-BE49-F238E27FC236}">
                <a16:creationId xmlns:a16="http://schemas.microsoft.com/office/drawing/2014/main" xmlns="" id="{5CDD8A2B-804B-493E-82FD-012B3BBDA2C1}"/>
              </a:ext>
            </a:extLst>
          </p:cNvPr>
          <p:cNvSpPr/>
          <p:nvPr/>
        </p:nvSpPr>
        <p:spPr>
          <a:xfrm>
            <a:off x="1181100" y="1176157"/>
            <a:ext cx="3894495" cy="1938992"/>
          </a:xfrm>
          <a:prstGeom prst="rect">
            <a:avLst/>
          </a:prstGeom>
        </p:spPr>
        <p:txBody>
          <a:bodyPr wrap="square">
            <a:spAutoFit/>
          </a:bodyPr>
          <a:lstStyle/>
          <a:p>
            <a:pPr lvl="0" algn="just"/>
            <a:r>
              <a:rPr lang="vi-VN" sz="2400" b="1" i="1" dirty="0">
                <a:solidFill>
                  <a:srgbClr val="2A4849"/>
                </a:solidFill>
                <a:latin typeface="Times New Roman" panose="02020603050405020304" pitchFamily="18" charset="0"/>
                <a:cs typeface="Times New Roman" panose="02020603050405020304" pitchFamily="18" charset="0"/>
              </a:rPr>
              <a:t>Nghệ thuật so sánh, nhân hoá đặc sắc, giọng điệu cảm thông, thương xót, ngôn ngữ giản dị mà thấm thía, sâu sắc.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56426880-3423-4002-A588-801B9CA5EE82}"/>
              </a:ext>
            </a:extLst>
          </p:cNvPr>
          <p:cNvSpPr/>
          <p:nvPr/>
        </p:nvSpPr>
        <p:spPr>
          <a:xfrm>
            <a:off x="3016288" y="218257"/>
            <a:ext cx="2542684" cy="584775"/>
          </a:xfrm>
          <a:prstGeom prst="rect">
            <a:avLst/>
          </a:prstGeom>
        </p:spPr>
        <p:txBody>
          <a:bodyPr wrap="none">
            <a:spAutoFit/>
          </a:bodyPr>
          <a:lstStyle/>
          <a:p>
            <a:pPr lvl="0">
              <a:defRPr/>
            </a:pPr>
            <a:r>
              <a:rPr lang="nl-NL" sz="3200" b="1" dirty="0">
                <a:solidFill>
                  <a:srgbClr val="418765"/>
                </a:solidFill>
                <a:latin typeface="Times New Roman" panose="02020603050405020304" pitchFamily="18" charset="0"/>
                <a:ea typeface="Times New Roman" panose="02020603050405020304" pitchFamily="18" charset="0"/>
              </a:rPr>
              <a:t>2. Nghệ thuật</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xmlns="" id="{7FD4501C-17C8-474E-B691-3DFD77503F49}"/>
              </a:ext>
            </a:extLst>
          </p:cNvPr>
          <p:cNvGrpSpPr/>
          <p:nvPr/>
        </p:nvGrpSpPr>
        <p:grpSpPr>
          <a:xfrm>
            <a:off x="5815683" y="1803287"/>
            <a:ext cx="4898082" cy="3069103"/>
            <a:chOff x="0" y="0"/>
            <a:chExt cx="7620000" cy="4348480"/>
          </a:xfrm>
        </p:grpSpPr>
        <p:sp>
          <p:nvSpPr>
            <p:cNvPr id="30" name="Freeform 3">
              <a:extLst>
                <a:ext uri="{FF2B5EF4-FFF2-40B4-BE49-F238E27FC236}">
                  <a16:creationId xmlns:a16="http://schemas.microsoft.com/office/drawing/2014/main" xmlns="" id="{5517722F-FD87-4B0D-A31D-62379D40CF6B}"/>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4">
              <a:extLst>
                <a:ext uri="{FF2B5EF4-FFF2-40B4-BE49-F238E27FC236}">
                  <a16:creationId xmlns:a16="http://schemas.microsoft.com/office/drawing/2014/main" xmlns="" id="{9A94C37C-B178-4003-9F5F-961416E992B0}"/>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图片 29">
            <a:extLst>
              <a:ext uri="{FF2B5EF4-FFF2-40B4-BE49-F238E27FC236}">
                <a16:creationId xmlns:a16="http://schemas.microsoft.com/office/drawing/2014/main" xmlns="" id="{C6DDA673-586C-4618-A261-5340023768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5629034" y="1111995"/>
            <a:ext cx="1562615" cy="1552233"/>
          </a:xfrm>
          <a:prstGeom prst="rect">
            <a:avLst/>
          </a:prstGeom>
        </p:spPr>
      </p:pic>
      <p:sp>
        <p:nvSpPr>
          <p:cNvPr id="34" name="Rectangle 33">
            <a:extLst>
              <a:ext uri="{FF2B5EF4-FFF2-40B4-BE49-F238E27FC236}">
                <a16:creationId xmlns:a16="http://schemas.microsoft.com/office/drawing/2014/main" xmlns="" id="{71D9D309-F822-4302-AFC9-9F06619F221D}"/>
              </a:ext>
            </a:extLst>
          </p:cNvPr>
          <p:cNvSpPr/>
          <p:nvPr/>
        </p:nvSpPr>
        <p:spPr>
          <a:xfrm>
            <a:off x="6506388" y="2101101"/>
            <a:ext cx="3894495" cy="1569660"/>
          </a:xfrm>
          <a:prstGeom prst="rect">
            <a:avLst/>
          </a:prstGeom>
        </p:spPr>
        <p:txBody>
          <a:bodyPr wrap="square">
            <a:spAutoFit/>
          </a:bodyPr>
          <a:lstStyle/>
          <a:p>
            <a:pPr lvl="0" algn="just"/>
            <a:r>
              <a:rPr lang="vi-VN" sz="2400" b="1" i="1" dirty="0">
                <a:solidFill>
                  <a:srgbClr val="2A4849"/>
                </a:solidFill>
                <a:latin typeface="Times New Roman" panose="02020603050405020304" pitchFamily="18" charset="0"/>
                <a:cs typeface="Times New Roman" panose="02020603050405020304" pitchFamily="18" charset="0"/>
              </a:rPr>
              <a:t>Sự đối lập giữa hai khổ thơ đã làm nổi bật chủ đề, nói lên thông điệp của tác giả muốn gửi gắm.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527440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1222" y="5840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4C4C38-C85B-46C3-95BB-F06D2E877101}"/>
              </a:ext>
            </a:extLst>
          </p:cNvPr>
          <p:cNvPicPr>
            <a:picLocks noChangeAspect="1"/>
          </p:cNvPicPr>
          <p:nvPr/>
        </p:nvPicPr>
        <p:blipFill>
          <a:blip r:embed="rId5"/>
          <a:stretch>
            <a:fillRect/>
          </a:stretch>
        </p:blipFill>
        <p:spPr>
          <a:xfrm>
            <a:off x="-1587" y="0"/>
            <a:ext cx="12192000" cy="6971251"/>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1: Tác giả Gam-da-tốp sinh năm bao nhiêu?</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62146" y="3046049"/>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400" dirty="0">
                <a:solidFill>
                  <a:prstClr val="black"/>
                </a:solidFill>
                <a:latin typeface="Times New Roman" panose="02020603050405020304" pitchFamily="18" charset="0"/>
                <a:cs typeface="Times New Roman" panose="02020603050405020304" pitchFamily="18" charset="0"/>
              </a:rPr>
              <a:t>A. 1921</a:t>
            </a: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6214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400" dirty="0">
                <a:solidFill>
                  <a:prstClr val="black"/>
                </a:solidFill>
                <a:latin typeface="Times New Roman" panose="02020603050405020304" pitchFamily="18" charset="0"/>
                <a:cs typeface="Times New Roman" panose="02020603050405020304" pitchFamily="18" charset="0"/>
              </a:rPr>
              <a:t>C. 1924</a:t>
            </a: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284002" y="3046049"/>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400" dirty="0">
                <a:solidFill>
                  <a:prstClr val="black"/>
                </a:solidFill>
                <a:latin typeface="Times New Roman" panose="02020603050405020304" pitchFamily="18" charset="0"/>
                <a:cs typeface="Times New Roman" panose="02020603050405020304" pitchFamily="18" charset="0"/>
              </a:rPr>
              <a:t>B. 1922</a:t>
            </a: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67881"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400" dirty="0">
                <a:solidFill>
                  <a:prstClr val="black"/>
                </a:solidFill>
                <a:latin typeface="Times New Roman" panose="02020603050405020304" pitchFamily="18" charset="0"/>
                <a:cs typeface="Times New Roman" panose="02020603050405020304" pitchFamily="18" charset="0"/>
              </a:rPr>
              <a:t>D. 1923</a:t>
            </a:r>
          </a:p>
        </p:txBody>
      </p:sp>
    </p:spTree>
    <p:extLst>
      <p:ext uri="{BB962C8B-B14F-4D97-AF65-F5344CB8AC3E}">
        <p14:creationId xmlns:p14="http://schemas.microsoft.com/office/powerpoint/2010/main" val="3937569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D0BC608-2F3E-4699-ABA2-9D6BE026500B}"/>
              </a:ext>
            </a:extLst>
          </p:cNvPr>
          <p:cNvPicPr>
            <a:picLocks noChangeAspect="1"/>
          </p:cNvPicPr>
          <p:nvPr/>
        </p:nvPicPr>
        <p:blipFill>
          <a:blip r:embed="rId5"/>
          <a:stretch>
            <a:fillRect/>
          </a:stretch>
        </p:blipFill>
        <p:spPr>
          <a:xfrm>
            <a:off x="0" y="0"/>
            <a:ext cx="12091350"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2: </a:t>
            </a:r>
            <a:r>
              <a:rPr lang="en-US" sz="3600" dirty="0" err="1">
                <a:solidFill>
                  <a:prstClr val="black"/>
                </a:solidFill>
                <a:latin typeface="Times New Roman" panose="02020603050405020304" pitchFamily="18" charset="0"/>
                <a:cs typeface="Times New Roman" panose="02020603050405020304" pitchFamily="18" charset="0"/>
              </a:rPr>
              <a:t>Trái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văn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loại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Truyện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ngắn</a:t>
            </a:r>
            <a:r>
              <a:rPr lang="en-US" sz="3600" dirty="0">
                <a:solidFill>
                  <a:prstClr val="black"/>
                </a:solidFill>
                <a:latin typeface="Times New Roman" panose="02020603050405020304" pitchFamily="18" charset="0"/>
                <a:cs typeface="Times New Roman" panose="02020603050405020304" pitchFamily="18" charset="0"/>
              </a:rPr>
              <a:t>.</a:t>
            </a:r>
          </a:p>
          <a:p>
            <a:pPr algn="just" defTabSz="914309">
              <a:defRPr/>
            </a:pP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 hay </a:t>
            </a:r>
            <a:r>
              <a:rPr lang="en-US" sz="3600" dirty="0" err="1">
                <a:solidFill>
                  <a:prstClr val="black"/>
                </a:solidFill>
                <a:latin typeface="Times New Roman" panose="02020603050405020304" pitchFamily="18" charset="0"/>
                <a:cs typeface="Times New Roman" panose="02020603050405020304" pitchFamily="18" charset="0"/>
              </a:rPr>
              <a:t>sai</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3026126"/>
            <a:ext cx="5759690" cy="8073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400" dirty="0">
                <a:solidFill>
                  <a:prstClr val="black"/>
                </a:solidFill>
                <a:latin typeface="Times New Roman" panose="02020603050405020304" pitchFamily="18" charset="0"/>
                <a:cs typeface="Times New Roman" panose="02020603050405020304" pitchFamily="18" charset="0"/>
              </a:rPr>
              <a:t>A. Sai</a:t>
            </a: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31660" y="3026126"/>
            <a:ext cx="5759690" cy="8073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Đúng</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019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childTnLst>
        </p:cTn>
      </p:par>
    </p:tnLst>
    <p:bldLst>
      <p:bldP spid="2" grpId="0" animBg="1"/>
      <p:bldP spid="3" grpId="0" animBg="1"/>
      <p:bldP spid="3" grpId="1"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8FD696D-29B1-404D-83F3-0DC907F66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790" y="914402"/>
            <a:ext cx="5902302" cy="4009936"/>
          </a:xfrm>
          <a:prstGeom prst="rect">
            <a:avLst/>
          </a:prstGeom>
        </p:spPr>
      </p:pic>
      <p:sp>
        <p:nvSpPr>
          <p:cNvPr id="6" name="文本框 9">
            <a:extLst>
              <a:ext uri="{FF2B5EF4-FFF2-40B4-BE49-F238E27FC236}">
                <a16:creationId xmlns:a16="http://schemas.microsoft.com/office/drawing/2014/main" xmlns="" id="{607A1EEA-14C3-4DC9-ACF9-30723A9C6F29}"/>
              </a:ext>
            </a:extLst>
          </p:cNvPr>
          <p:cNvSpPr txBox="1"/>
          <p:nvPr/>
        </p:nvSpPr>
        <p:spPr>
          <a:xfrm>
            <a:off x="5914239" y="1425046"/>
            <a:ext cx="3737760" cy="2677656"/>
          </a:xfrm>
          <a:prstGeom prst="rect">
            <a:avLst/>
          </a:prstGeom>
          <a:noFill/>
        </p:spPr>
        <p:txBody>
          <a:bodyPr wrap="square" rtlCol="0">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Em đã từng biết những cách ví von nào về Trái Đất? Vì sao có những điểm khác nhau trong cách nhìn về cùng một đối tượng? Riêng em, em thích hình ảnh so sánh nào?</a:t>
            </a:r>
          </a:p>
        </p:txBody>
      </p:sp>
      <p:pic>
        <p:nvPicPr>
          <p:cNvPr id="2" name="Picture 1">
            <a:extLst>
              <a:ext uri="{FF2B5EF4-FFF2-40B4-BE49-F238E27FC236}">
                <a16:creationId xmlns:a16="http://schemas.microsoft.com/office/drawing/2014/main" xmlns="" id="{914E2184-2708-40D2-9038-43C2325D77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156">
                        <a14:foregroundMark x1="90156" y1="45156" x2="90156" y2="45156"/>
                      </a14:backgroundRemoval>
                    </a14:imgEffect>
                  </a14:imgLayer>
                </a14:imgProps>
              </a:ext>
            </a:extLst>
          </a:blip>
          <a:stretch>
            <a:fillRect/>
          </a:stretch>
        </p:blipFill>
        <p:spPr>
          <a:xfrm>
            <a:off x="232318" y="532796"/>
            <a:ext cx="5052748" cy="5052748"/>
          </a:xfrm>
          <a:prstGeom prst="rect">
            <a:avLst/>
          </a:prstGeom>
        </p:spPr>
      </p:pic>
    </p:spTree>
    <p:extLst>
      <p:ext uri="{BB962C8B-B14F-4D97-AF65-F5344CB8AC3E}">
        <p14:creationId xmlns:p14="http://schemas.microsoft.com/office/powerpoint/2010/main" val="292624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00D47C5-E568-4A05-BF3A-037CFEB997D4}"/>
              </a:ext>
            </a:extLst>
          </p:cNvPr>
          <p:cNvPicPr>
            <a:picLocks noChangeAspect="1"/>
          </p:cNvPicPr>
          <p:nvPr/>
        </p:nvPicPr>
        <p:blipFill>
          <a:blip r:embed="rId5"/>
          <a:stretch>
            <a:fillRect/>
          </a:stretch>
        </p:blipFill>
        <p:spPr>
          <a:xfrm>
            <a:off x="0" y="0"/>
            <a:ext cx="12091350"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3: Trái Đất là sáng tác của Puskin.</a:t>
            </a:r>
          </a:p>
          <a:p>
            <a:pPr algn="just" defTabSz="914309">
              <a:defRPr/>
            </a:pPr>
            <a:r>
              <a:rPr lang="vi-VN" sz="3600" dirty="0">
                <a:solidFill>
                  <a:prstClr val="black"/>
                </a:solidFill>
                <a:latin typeface="Times New Roman" panose="02020603050405020304" pitchFamily="18" charset="0"/>
                <a:cs typeface="Times New Roman" panose="02020603050405020304" pitchFamily="18" charset="0"/>
              </a:rPr>
              <a:t>Đúng hay sai?</a:t>
            </a: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405415" y="3052959"/>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a:solidFill>
                  <a:prstClr val="black"/>
                </a:solidFill>
                <a:latin typeface="Times New Roman" panose="02020603050405020304" pitchFamily="18" charset="0"/>
                <a:cs typeface="Times New Roman" panose="02020603050405020304" pitchFamily="18" charset="0"/>
              </a:rPr>
              <a:t>A. </a:t>
            </a:r>
            <a:r>
              <a:rPr lang="en-US" sz="3600" dirty="0" err="1">
                <a:solidFill>
                  <a:prstClr val="black"/>
                </a:solidFill>
                <a:latin typeface="Times New Roman" panose="02020603050405020304" pitchFamily="18" charset="0"/>
                <a:cs typeface="Times New Roman" panose="02020603050405020304" pitchFamily="18" charset="0"/>
              </a:rPr>
              <a:t>Đúng</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430723" y="301579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a:solidFill>
                  <a:prstClr val="black"/>
                </a:solidFill>
                <a:latin typeface="Times New Roman" panose="02020603050405020304" pitchFamily="18" charset="0"/>
                <a:cs typeface="Times New Roman" panose="02020603050405020304" pitchFamily="18" charset="0"/>
              </a:rPr>
              <a:t>B. Sai.</a:t>
            </a:r>
          </a:p>
        </p:txBody>
      </p:sp>
    </p:spTree>
    <p:extLst>
      <p:ext uri="{BB962C8B-B14F-4D97-AF65-F5344CB8AC3E}">
        <p14:creationId xmlns:p14="http://schemas.microsoft.com/office/powerpoint/2010/main" val="2410044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
                  </p:tgtEl>
                </p:cond>
              </p:nextCondLst>
            </p:seq>
          </p:childTnLst>
        </p:cTn>
      </p:par>
    </p:tnLst>
    <p:bldLst>
      <p:bldP spid="2" grpId="0" animBg="1"/>
      <p:bldP spid="4" grpId="0" animBg="1"/>
      <p:bldP spid="4" grpId="1" animBg="1"/>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4BCB9A-6C2A-4A63-98F9-4AC29654F99C}"/>
              </a:ext>
            </a:extLst>
          </p:cNvPr>
          <p:cNvPicPr>
            <a:picLocks noChangeAspect="1"/>
          </p:cNvPicPr>
          <p:nvPr/>
        </p:nvPicPr>
        <p:blipFill>
          <a:blip r:embed="rId5"/>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err="1">
                <a:solidFill>
                  <a:prstClr val="black"/>
                </a:solidFill>
                <a:latin typeface="Times New Roman" panose="02020603050405020304" pitchFamily="18" charset="0"/>
                <a:cs typeface="Times New Roman" panose="02020603050405020304" pitchFamily="18" charset="0"/>
              </a:rPr>
              <a:t>Câu</a:t>
            </a:r>
            <a:r>
              <a:rPr lang="en-US" sz="3600" dirty="0">
                <a:solidFill>
                  <a:prstClr val="black"/>
                </a:solidFill>
                <a:latin typeface="Times New Roman" panose="02020603050405020304" pitchFamily="18" charset="0"/>
                <a:cs typeface="Times New Roman" panose="02020603050405020304" pitchFamily="18" charset="0"/>
              </a:rPr>
              <a:t> 4: </a:t>
            </a:r>
            <a:r>
              <a:rPr lang="en-US" sz="3600" dirty="0" err="1">
                <a:solidFill>
                  <a:prstClr val="black"/>
                </a:solidFill>
                <a:latin typeface="Times New Roman" panose="02020603050405020304" pitchFamily="18" charset="0"/>
                <a:cs typeface="Times New Roman" panose="02020603050405020304" pitchFamily="18" charset="0"/>
              </a:rPr>
              <a:t>Trái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viết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bằng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ngôn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nào</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a:solidFill>
                  <a:prstClr val="black"/>
                </a:solidFill>
                <a:latin typeface="Times New Roman" panose="02020603050405020304" pitchFamily="18" charset="0"/>
                <a:cs typeface="Times New Roman" panose="02020603050405020304" pitchFamily="18" charset="0"/>
              </a:rPr>
              <a:t>A. </a:t>
            </a:r>
            <a:r>
              <a:rPr lang="en-US" sz="3600" dirty="0" err="1">
                <a:solidFill>
                  <a:prstClr val="black"/>
                </a:solidFill>
                <a:latin typeface="Times New Roman" panose="02020603050405020304" pitchFamily="18" charset="0"/>
                <a:cs typeface="Times New Roman" panose="02020603050405020304" pitchFamily="18" charset="0"/>
              </a:rPr>
              <a:t>Tiếng</a:t>
            </a:r>
            <a:r>
              <a:rPr lang="en-US" sz="3600" dirty="0">
                <a:solidFill>
                  <a:prstClr val="black"/>
                </a:solidFill>
                <a:latin typeface="Times New Roman" panose="02020603050405020304" pitchFamily="18" charset="0"/>
                <a:cs typeface="Times New Roman" panose="02020603050405020304" pitchFamily="18" charset="0"/>
              </a:rPr>
              <a:t> Nga</a:t>
            </a: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a:solidFill>
                  <a:prstClr val="black"/>
                </a:solidFill>
                <a:latin typeface="Times New Roman" panose="02020603050405020304" pitchFamily="18" charset="0"/>
                <a:cs typeface="Times New Roman" panose="02020603050405020304" pitchFamily="18" charset="0"/>
              </a:rPr>
              <a:t>C. </a:t>
            </a:r>
            <a:r>
              <a:rPr lang="vi-VN" sz="3600" dirty="0">
                <a:solidFill>
                  <a:prstClr val="black"/>
                </a:solidFill>
                <a:latin typeface="Times New Roman" panose="02020603050405020304" pitchFamily="18" charset="0"/>
                <a:cs typeface="Times New Roman" panose="02020603050405020304" pitchFamily="18" charset="0"/>
              </a:rPr>
              <a:t>Tiếng Ava</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a:solidFill>
                  <a:prstClr val="black"/>
                </a:solidFill>
                <a:latin typeface="Times New Roman" panose="02020603050405020304" pitchFamily="18" charset="0"/>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Tiếng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Phạn</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3600" dirty="0">
                <a:solidFill>
                  <a:prstClr val="black"/>
                </a:solidFill>
                <a:latin typeface="Times New Roman" panose="02020603050405020304" pitchFamily="18" charset="0"/>
                <a:cs typeface="Times New Roman" panose="02020603050405020304" pitchFamily="18" charset="0"/>
              </a:rPr>
              <a:t>D. </a:t>
            </a:r>
            <a:r>
              <a:rPr lang="vi-VN" sz="3600" dirty="0">
                <a:solidFill>
                  <a:prstClr val="black"/>
                </a:solidFill>
                <a:latin typeface="Times New Roman" panose="02020603050405020304" pitchFamily="18" charset="0"/>
                <a:cs typeface="Times New Roman" panose="02020603050405020304" pitchFamily="18" charset="0"/>
              </a:rPr>
              <a:t>Tiếng Anh</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23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23C6F64-07F2-48A0-AF62-B75992458D33}"/>
              </a:ext>
            </a:extLst>
          </p:cNvPr>
          <p:cNvPicPr>
            <a:picLocks noChangeAspect="1"/>
          </p:cNvPicPr>
          <p:nvPr/>
        </p:nvPicPr>
        <p:blipFill>
          <a:blip r:embed="rId5"/>
          <a:stretch>
            <a:fillRect/>
          </a:stretch>
        </p:blipFill>
        <p:spPr>
          <a:xfrm>
            <a:off x="-1" y="0"/>
            <a:ext cx="12190414" cy="6859588"/>
          </a:xfrm>
          <a:prstGeom prst="rect">
            <a:avLst/>
          </a:prstGeom>
        </p:spPr>
      </p:pic>
      <p:pic>
        <p:nvPicPr>
          <p:cNvPr id="7" name="Picture 6">
            <a:extLst>
              <a:ext uri="{FF2B5EF4-FFF2-40B4-BE49-F238E27FC236}">
                <a16:creationId xmlns:a16="http://schemas.microsoft.com/office/drawing/2014/main" xmlns="" id="{0B87B146-DBE7-4427-81C8-AFE53F388F66}"/>
              </a:ext>
            </a:extLst>
          </p:cNvPr>
          <p:cNvPicPr>
            <a:picLocks noChangeAspect="1"/>
          </p:cNvPicPr>
          <p:nvPr/>
        </p:nvPicPr>
        <p:blipFill>
          <a:blip r:embed="rId6"/>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5: Tác giả bài “Trái Đất” là người nước nào?</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Quốc</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C. </a:t>
            </a:r>
            <a:r>
              <a:rPr lang="en-US" sz="2800" dirty="0" err="1">
                <a:solidFill>
                  <a:prstClr val="black"/>
                </a:solidFill>
                <a:latin typeface="Times New Roman" panose="02020603050405020304" pitchFamily="18" charset="0"/>
                <a:cs typeface="Times New Roman" panose="02020603050405020304" pitchFamily="18" charset="0"/>
              </a:rPr>
              <a:t>Đa-ghe-xtan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Nhật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Ukraina</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43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23C6F64-07F2-48A0-AF62-B75992458D33}"/>
              </a:ext>
            </a:extLst>
          </p:cNvPr>
          <p:cNvPicPr>
            <a:picLocks noChangeAspect="1"/>
          </p:cNvPicPr>
          <p:nvPr/>
        </p:nvPicPr>
        <p:blipFill>
          <a:blip r:embed="rId5"/>
          <a:stretch>
            <a:fillRect/>
          </a:stretch>
        </p:blipFill>
        <p:spPr>
          <a:xfrm>
            <a:off x="-1" y="0"/>
            <a:ext cx="12190414" cy="6859588"/>
          </a:xfrm>
          <a:prstGeom prst="rect">
            <a:avLst/>
          </a:prstGeom>
        </p:spPr>
      </p:pic>
      <p:pic>
        <p:nvPicPr>
          <p:cNvPr id="7" name="Picture 6">
            <a:extLst>
              <a:ext uri="{FF2B5EF4-FFF2-40B4-BE49-F238E27FC236}">
                <a16:creationId xmlns:a16="http://schemas.microsoft.com/office/drawing/2014/main" xmlns="" id="{0B87B146-DBE7-4427-81C8-AFE53F388F66}"/>
              </a:ext>
            </a:extLst>
          </p:cNvPr>
          <p:cNvPicPr>
            <a:picLocks noChangeAspect="1"/>
          </p:cNvPicPr>
          <p:nvPr/>
        </p:nvPicPr>
        <p:blipFill>
          <a:blip r:embed="rId6"/>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6: Tác giả gọi Trái Đất trong văn bản cùng tên là?</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C. Cha</a:t>
            </a: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Bạn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defTabSz="914309">
              <a:defRPr/>
            </a:pPr>
            <a:r>
              <a:rPr lang="en-US" sz="2800" dirty="0">
                <a:solidFill>
                  <a:prstClr val="black"/>
                </a:solidFill>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Người</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4306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4BCB9A-6C2A-4A63-98F9-4AC29654F99C}"/>
              </a:ext>
            </a:extLst>
          </p:cNvPr>
          <p:cNvPicPr>
            <a:picLocks noChangeAspect="1"/>
          </p:cNvPicPr>
          <p:nvPr/>
        </p:nvPicPr>
        <p:blipFill>
          <a:blip r:embed="rId5"/>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 Câu thơ “Lũ khác nhìn người như quả bóng trên sân” sử dụng biện pháp tu từ gì?</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So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Điệp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ngữ</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54361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4BCB9A-6C2A-4A63-98F9-4AC29654F99C}"/>
              </a:ext>
            </a:extLst>
          </p:cNvPr>
          <p:cNvPicPr>
            <a:picLocks noChangeAspect="1"/>
          </p:cNvPicPr>
          <p:nvPr/>
        </p:nvPicPr>
        <p:blipFill>
          <a:blip r:embed="rId5"/>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8: Tác giả đã sử dụng biện pháp tu từ nào khi nhắc đến Trái Đất?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3600" dirty="0">
                <a:solidFill>
                  <a:prstClr val="black"/>
                </a:solidFill>
                <a:latin typeface="Times New Roman" panose="02020603050405020304" pitchFamily="18" charset="0"/>
                <a:cs typeface="Times New Roman" panose="02020603050405020304" pitchFamily="18" charset="0"/>
              </a:rPr>
              <a:t>A. </a:t>
            </a:r>
            <a:r>
              <a:rPr lang="en-US" sz="3600" dirty="0" err="1">
                <a:solidFill>
                  <a:prstClr val="black"/>
                </a:solidFill>
                <a:latin typeface="Times New Roman" panose="02020603050405020304" pitchFamily="18" charset="0"/>
                <a:cs typeface="Times New Roman" panose="02020603050405020304" pitchFamily="18" charset="0"/>
              </a:rPr>
              <a:t>Liệt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kê</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600" dirty="0" err="1">
                <a:solidFill>
                  <a:prstClr val="black"/>
                </a:solidFill>
                <a:latin typeface="Times New Roman" panose="02020603050405020304" pitchFamily="18" charset="0"/>
                <a:cs typeface="Times New Roman" panose="02020603050405020304" pitchFamily="18" charset="0"/>
              </a:rPr>
              <a:t>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dụ</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0391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23C6F64-07F2-48A0-AF62-B75992458D33}"/>
              </a:ext>
            </a:extLst>
          </p:cNvPr>
          <p:cNvPicPr>
            <a:picLocks noChangeAspect="1"/>
          </p:cNvPicPr>
          <p:nvPr/>
        </p:nvPicPr>
        <p:blipFill>
          <a:blip r:embed="rId5"/>
          <a:stretch>
            <a:fillRect/>
          </a:stretch>
        </p:blipFill>
        <p:spPr>
          <a:xfrm>
            <a:off x="-1" y="0"/>
            <a:ext cx="12190414" cy="6859588"/>
          </a:xfrm>
          <a:prstGeom prst="rect">
            <a:avLst/>
          </a:prstGeom>
        </p:spPr>
      </p:pic>
      <p:pic>
        <p:nvPicPr>
          <p:cNvPr id="7" name="Picture 6">
            <a:extLst>
              <a:ext uri="{FF2B5EF4-FFF2-40B4-BE49-F238E27FC236}">
                <a16:creationId xmlns:a16="http://schemas.microsoft.com/office/drawing/2014/main" xmlns="" id="{0B87B146-DBE7-4427-81C8-AFE53F388F66}"/>
              </a:ext>
            </a:extLst>
          </p:cNvPr>
          <p:cNvPicPr>
            <a:picLocks noChangeAspect="1"/>
          </p:cNvPicPr>
          <p:nvPr/>
        </p:nvPicPr>
        <p:blipFill>
          <a:blip r:embed="rId6"/>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9: Tại sao tác giả gọi Trái Đất là “người”?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2800" dirty="0">
                <a:solidFill>
                  <a:prstClr val="black"/>
                </a:solidFill>
                <a:latin typeface="Times New Roman" panose="02020603050405020304" pitchFamily="18" charset="0"/>
                <a:cs typeface="Times New Roman" panose="02020603050405020304" pitchFamily="18" charset="0"/>
              </a:rPr>
              <a:t>B.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tỏ</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niềm</a:t>
            </a:r>
            <a:r>
              <a:rPr lang="en-US" sz="2800" dirty="0">
                <a:solidFill>
                  <a:prstClr val="black"/>
                </a:solidFill>
                <a:latin typeface="Times New Roman" panose="02020603050405020304" pitchFamily="18" charset="0"/>
                <a:cs typeface="Times New Roman" panose="02020603050405020304" pitchFamily="18" charset="0"/>
              </a:rPr>
              <a:t> tin </a:t>
            </a:r>
            <a:r>
              <a:rPr lang="en-US" sz="2800" dirty="0" err="1">
                <a:solidFill>
                  <a:prstClr val="black"/>
                </a:solidFill>
                <a:latin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2800" dirty="0">
                <a:solidFill>
                  <a:prstClr val="black"/>
                </a:solidFill>
                <a:latin typeface="Times New Roman" panose="02020603050405020304" pitchFamily="18" charset="0"/>
                <a:cs typeface="Times New Roman" panose="02020603050405020304" pitchFamily="18" charset="0"/>
              </a:rPr>
              <a:t>D. </a:t>
            </a:r>
            <a:r>
              <a:rPr lang="en-US" sz="2800" dirty="0" err="1">
                <a:solidFill>
                  <a:prstClr val="black"/>
                </a:solidFill>
                <a:latin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thiêng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hóa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2190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23C6F64-07F2-48A0-AF62-B75992458D33}"/>
              </a:ext>
            </a:extLst>
          </p:cNvPr>
          <p:cNvPicPr>
            <a:picLocks noChangeAspect="1"/>
          </p:cNvPicPr>
          <p:nvPr/>
        </p:nvPicPr>
        <p:blipFill>
          <a:blip r:embed="rId5"/>
          <a:stretch>
            <a:fillRect/>
          </a:stretch>
        </p:blipFill>
        <p:spPr>
          <a:xfrm>
            <a:off x="-1" y="0"/>
            <a:ext cx="12190414" cy="6859588"/>
          </a:xfrm>
          <a:prstGeom prst="rect">
            <a:avLst/>
          </a:prstGeom>
        </p:spPr>
      </p:pic>
      <p:pic>
        <p:nvPicPr>
          <p:cNvPr id="7" name="Picture 6">
            <a:extLst>
              <a:ext uri="{FF2B5EF4-FFF2-40B4-BE49-F238E27FC236}">
                <a16:creationId xmlns:a16="http://schemas.microsoft.com/office/drawing/2014/main" xmlns="" id="{0B87B146-DBE7-4427-81C8-AFE53F388F66}"/>
              </a:ext>
            </a:extLst>
          </p:cNvPr>
          <p:cNvPicPr>
            <a:picLocks noChangeAspect="1"/>
          </p:cNvPicPr>
          <p:nvPr/>
        </p:nvPicPr>
        <p:blipFill>
          <a:blip r:embed="rId6"/>
          <a:stretch>
            <a:fillRect/>
          </a:stretch>
        </p:blipFill>
        <p:spPr>
          <a:xfrm>
            <a:off x="-1" y="0"/>
            <a:ext cx="12190413" cy="6859588"/>
          </a:xfrm>
          <a:prstGeom prst="rect">
            <a:avLst/>
          </a:prstGeom>
        </p:spPr>
      </p:pic>
      <p:sp>
        <p:nvSpPr>
          <p:cNvPr id="2" name="Rectangle: Rounded Corners 1">
            <a:extLst>
              <a:ext uri="{FF2B5EF4-FFF2-40B4-BE49-F238E27FC236}">
                <a16:creationId xmlns:a16="http://schemas.microsoft.com/office/drawing/2014/main" xmlns="" id="{895E93A3-0908-49A9-BBFF-C1EBCF20CA9D}"/>
              </a:ext>
            </a:extLst>
          </p:cNvPr>
          <p:cNvSpPr/>
          <p:nvPr/>
        </p:nvSpPr>
        <p:spPr>
          <a:xfrm>
            <a:off x="696195" y="479351"/>
            <a:ext cx="10937820" cy="1350451"/>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vi-VN" sz="3600" dirty="0">
                <a:solidFill>
                  <a:prstClr val="black"/>
                </a:solidFill>
                <a:latin typeface="Times New Roman" panose="02020603050405020304" pitchFamily="18" charset="0"/>
                <a:cs typeface="Times New Roman" panose="02020603050405020304" pitchFamily="18" charset="0"/>
              </a:rPr>
              <a:t>Câu 10: Đâu là năm sáng tác “Trái Đất”?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EE8FF77-32E1-4C9B-B0AD-6054E6B77071}"/>
              </a:ext>
            </a:extLst>
          </p:cNvPr>
          <p:cNvSpPr/>
          <p:nvPr/>
        </p:nvSpPr>
        <p:spPr>
          <a:xfrm>
            <a:off x="335516"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2800" dirty="0">
                <a:solidFill>
                  <a:prstClr val="black"/>
                </a:solidFill>
                <a:latin typeface="Times New Roman" panose="02020603050405020304" pitchFamily="18" charset="0"/>
                <a:cs typeface="Times New Roman" panose="02020603050405020304" pitchFamily="18" charset="0"/>
              </a:rPr>
              <a:t>A. 1965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F454CE6A-59C8-4027-A200-78385DE728A4}"/>
              </a:ext>
            </a:extLst>
          </p:cNvPr>
          <p:cNvSpPr/>
          <p:nvPr/>
        </p:nvSpPr>
        <p:spPr>
          <a:xfrm>
            <a:off x="335516"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2800" dirty="0">
                <a:solidFill>
                  <a:prstClr val="black"/>
                </a:solidFill>
                <a:latin typeface="Times New Roman" panose="02020603050405020304" pitchFamily="18" charset="0"/>
                <a:cs typeface="Times New Roman" panose="02020603050405020304" pitchFamily="18" charset="0"/>
              </a:rPr>
              <a:t>C. 1967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340B982-47EC-496A-BA7B-CD63240563E3}"/>
              </a:ext>
            </a:extLst>
          </p:cNvPr>
          <p:cNvSpPr/>
          <p:nvPr/>
        </p:nvSpPr>
        <p:spPr>
          <a:xfrm>
            <a:off x="6341252" y="2945394"/>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2800" dirty="0">
                <a:solidFill>
                  <a:prstClr val="black"/>
                </a:solidFill>
                <a:latin typeface="Times New Roman" panose="02020603050405020304" pitchFamily="18" charset="0"/>
                <a:cs typeface="Times New Roman" panose="02020603050405020304" pitchFamily="18" charset="0"/>
              </a:rPr>
              <a:t>B. 1966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3CED5576-5F2C-432F-B054-4020BD30BA75}"/>
              </a:ext>
            </a:extLst>
          </p:cNvPr>
          <p:cNvSpPr/>
          <p:nvPr/>
        </p:nvSpPr>
        <p:spPr>
          <a:xfrm>
            <a:off x="6341252" y="4824286"/>
            <a:ext cx="5759690" cy="129173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lvl="0" algn="just" defTabSz="914309">
              <a:defRPr/>
            </a:pPr>
            <a:r>
              <a:rPr lang="en-US" sz="2800" dirty="0">
                <a:solidFill>
                  <a:prstClr val="black"/>
                </a:solidFill>
                <a:latin typeface="Times New Roman" panose="02020603050405020304" pitchFamily="18" charset="0"/>
                <a:cs typeface="Times New Roman" panose="02020603050405020304" pitchFamily="18" charset="0"/>
              </a:rPr>
              <a:t>D. 1987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9218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DỤNG</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156212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9DD4701-62EA-47C8-9E99-8B8A57DD1F7C}"/>
              </a:ext>
            </a:extLst>
          </p:cNvPr>
          <p:cNvSpPr/>
          <p:nvPr/>
        </p:nvSpPr>
        <p:spPr>
          <a:xfrm>
            <a:off x="1395319" y="1225811"/>
            <a:ext cx="5105263" cy="3046988"/>
          </a:xfrm>
          <a:prstGeom prst="rect">
            <a:avLst/>
          </a:prstGeom>
          <a:solidFill>
            <a:sysClr val="window" lastClr="FFFFFF"/>
          </a:solidFill>
          <a:ln w="38100" cap="flat" cmpd="sng" algn="ctr">
            <a:solidFill>
              <a:srgbClr val="F79646"/>
            </a:solidFill>
            <a:prstDash val="sysDot"/>
          </a:ln>
          <a:effectLst/>
        </p:spPr>
        <p:txBody>
          <a:bodyPr wrap="square">
            <a:spAutoFit/>
          </a:bodyPr>
          <a:lstStyle/>
          <a:p>
            <a:pPr lvl="0" algn="just" defTabSz="1219078">
              <a:defRPr/>
            </a:pPr>
            <a:r>
              <a:rPr lang="vi-VN" sz="3200" kern="0" dirty="0">
                <a:solidFill>
                  <a:srgbClr val="000000"/>
                </a:solidFill>
                <a:latin typeface="Times New Roman" panose="02020603050405020304" pitchFamily="18" charset="0"/>
                <a:ea typeface="Times New Roman" panose="02020603050405020304" pitchFamily="18" charset="0"/>
              </a:rPr>
              <a:t>1. Hãy tìm ra điểm chung về mặt nội dung giữa bài thơ của Gam-da-tốp với hai văn bản TĐ – cái nôi của sự sống và Các loài chung sống với nhau như thế nào?</a:t>
            </a:r>
            <a:endParaRPr lang="en-US" sz="3200" kern="0" dirty="0">
              <a:solidFill>
                <a:srgbClr val="000000"/>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xmlns="" id="{4D133495-428C-461B-A2FA-EF515C3D9A71}"/>
              </a:ext>
            </a:extLst>
          </p:cNvPr>
          <p:cNvPicPr>
            <a:picLocks noChangeAspect="1"/>
          </p:cNvPicPr>
          <p:nvPr/>
        </p:nvPicPr>
        <p:blipFill>
          <a:blip r:embed="rId2"/>
          <a:stretch>
            <a:fillRect/>
          </a:stretch>
        </p:blipFill>
        <p:spPr>
          <a:xfrm>
            <a:off x="0" y="5207429"/>
            <a:ext cx="2523963" cy="1652159"/>
          </a:xfrm>
          <a:prstGeom prst="rect">
            <a:avLst/>
          </a:prstGeom>
        </p:spPr>
      </p:pic>
      <p:pic>
        <p:nvPicPr>
          <p:cNvPr id="4" name="Picture 3">
            <a:extLst>
              <a:ext uri="{FF2B5EF4-FFF2-40B4-BE49-F238E27FC236}">
                <a16:creationId xmlns:a16="http://schemas.microsoft.com/office/drawing/2014/main" xmlns="" id="{1879E352-6738-4AF9-826C-48F332805C4D}"/>
              </a:ext>
            </a:extLst>
          </p:cNvPr>
          <p:cNvPicPr>
            <a:picLocks noChangeAspect="1"/>
          </p:cNvPicPr>
          <p:nvPr/>
        </p:nvPicPr>
        <p:blipFill>
          <a:blip r:embed="rId2"/>
          <a:stretch>
            <a:fillRect/>
          </a:stretch>
        </p:blipFill>
        <p:spPr>
          <a:xfrm>
            <a:off x="2455784" y="5207429"/>
            <a:ext cx="2523963" cy="1652159"/>
          </a:xfrm>
          <a:prstGeom prst="rect">
            <a:avLst/>
          </a:prstGeom>
        </p:spPr>
      </p:pic>
      <p:pic>
        <p:nvPicPr>
          <p:cNvPr id="5" name="Picture 4">
            <a:extLst>
              <a:ext uri="{FF2B5EF4-FFF2-40B4-BE49-F238E27FC236}">
                <a16:creationId xmlns:a16="http://schemas.microsoft.com/office/drawing/2014/main" xmlns="" id="{FB40F184-5053-4F6A-A5E5-E2C3667C05FD}"/>
              </a:ext>
            </a:extLst>
          </p:cNvPr>
          <p:cNvPicPr>
            <a:picLocks noChangeAspect="1"/>
          </p:cNvPicPr>
          <p:nvPr/>
        </p:nvPicPr>
        <p:blipFill>
          <a:blip r:embed="rId2"/>
          <a:stretch>
            <a:fillRect/>
          </a:stretch>
        </p:blipFill>
        <p:spPr>
          <a:xfrm>
            <a:off x="4519715" y="5207428"/>
            <a:ext cx="2523963" cy="1652159"/>
          </a:xfrm>
          <a:prstGeom prst="rect">
            <a:avLst/>
          </a:prstGeom>
        </p:spPr>
      </p:pic>
      <p:pic>
        <p:nvPicPr>
          <p:cNvPr id="6" name="Picture 5">
            <a:extLst>
              <a:ext uri="{FF2B5EF4-FFF2-40B4-BE49-F238E27FC236}">
                <a16:creationId xmlns:a16="http://schemas.microsoft.com/office/drawing/2014/main" xmlns="" id="{836676B7-4D27-4E99-ABC1-E8A53F81C998}"/>
              </a:ext>
            </a:extLst>
          </p:cNvPr>
          <p:cNvPicPr>
            <a:picLocks noChangeAspect="1"/>
          </p:cNvPicPr>
          <p:nvPr/>
        </p:nvPicPr>
        <p:blipFill>
          <a:blip r:embed="rId2"/>
          <a:stretch>
            <a:fillRect/>
          </a:stretch>
        </p:blipFill>
        <p:spPr>
          <a:xfrm>
            <a:off x="6435601" y="5207427"/>
            <a:ext cx="2523963" cy="1652159"/>
          </a:xfrm>
          <a:prstGeom prst="rect">
            <a:avLst/>
          </a:prstGeom>
        </p:spPr>
      </p:pic>
      <p:pic>
        <p:nvPicPr>
          <p:cNvPr id="7" name="Picture 6">
            <a:extLst>
              <a:ext uri="{FF2B5EF4-FFF2-40B4-BE49-F238E27FC236}">
                <a16:creationId xmlns:a16="http://schemas.microsoft.com/office/drawing/2014/main" xmlns="" id="{182EBBF4-A9AD-4934-B3F6-EE3412EE8311}"/>
              </a:ext>
            </a:extLst>
          </p:cNvPr>
          <p:cNvPicPr>
            <a:picLocks noChangeAspect="1"/>
          </p:cNvPicPr>
          <p:nvPr/>
        </p:nvPicPr>
        <p:blipFill>
          <a:blip r:embed="rId2"/>
          <a:stretch>
            <a:fillRect/>
          </a:stretch>
        </p:blipFill>
        <p:spPr>
          <a:xfrm>
            <a:off x="8499532" y="5207429"/>
            <a:ext cx="2523963" cy="1652159"/>
          </a:xfrm>
          <a:prstGeom prst="rect">
            <a:avLst/>
          </a:prstGeom>
        </p:spPr>
      </p:pic>
      <p:pic>
        <p:nvPicPr>
          <p:cNvPr id="8" name="Picture 7">
            <a:extLst>
              <a:ext uri="{FF2B5EF4-FFF2-40B4-BE49-F238E27FC236}">
                <a16:creationId xmlns:a16="http://schemas.microsoft.com/office/drawing/2014/main" xmlns="" id="{0C96A07C-4B28-467E-A4CE-D817998FFDF2}"/>
              </a:ext>
            </a:extLst>
          </p:cNvPr>
          <p:cNvPicPr>
            <a:picLocks noChangeAspect="1"/>
          </p:cNvPicPr>
          <p:nvPr/>
        </p:nvPicPr>
        <p:blipFill>
          <a:blip r:embed="rId2"/>
          <a:stretch>
            <a:fillRect/>
          </a:stretch>
        </p:blipFill>
        <p:spPr>
          <a:xfrm>
            <a:off x="9613468" y="5207426"/>
            <a:ext cx="2523963" cy="1652159"/>
          </a:xfrm>
          <a:prstGeom prst="rect">
            <a:avLst/>
          </a:prstGeom>
        </p:spPr>
      </p:pic>
      <p:pic>
        <p:nvPicPr>
          <p:cNvPr id="9" name="Picture 8">
            <a:extLst>
              <a:ext uri="{FF2B5EF4-FFF2-40B4-BE49-F238E27FC236}">
                <a16:creationId xmlns:a16="http://schemas.microsoft.com/office/drawing/2014/main" xmlns="" id="{66171DDA-95DD-4944-A608-905FB7B54CE7}"/>
              </a:ext>
            </a:extLst>
          </p:cNvPr>
          <p:cNvPicPr>
            <a:picLocks noChangeAspect="1"/>
          </p:cNvPicPr>
          <p:nvPr/>
        </p:nvPicPr>
        <p:blipFill>
          <a:blip r:embed="rId3"/>
          <a:stretch>
            <a:fillRect/>
          </a:stretch>
        </p:blipFill>
        <p:spPr>
          <a:xfrm>
            <a:off x="6565563" y="2175322"/>
            <a:ext cx="4651644" cy="4660607"/>
          </a:xfrm>
          <a:prstGeom prst="rect">
            <a:avLst/>
          </a:prstGeom>
        </p:spPr>
      </p:pic>
    </p:spTree>
    <p:extLst>
      <p:ext uri="{BB962C8B-B14F-4D97-AF65-F5344CB8AC3E}">
        <p14:creationId xmlns:p14="http://schemas.microsoft.com/office/powerpoint/2010/main" val="37045255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4FC79A60-C992-4CF4-B8EE-DE3E4684F716}"/>
              </a:ext>
            </a:extLst>
          </p:cNvPr>
          <p:cNvSpPr txBox="1"/>
          <p:nvPr/>
        </p:nvSpPr>
        <p:spPr>
          <a:xfrm>
            <a:off x="2003857" y="1641337"/>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9599"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xmlns="" id="{B4E645F2-5054-45A5-BCAA-F841BAA6292A}"/>
              </a:ext>
            </a:extLst>
          </p:cNvPr>
          <p:cNvPicPr>
            <a:picLocks noChangeAspect="1"/>
          </p:cNvPicPr>
          <p:nvPr/>
        </p:nvPicPr>
        <p:blipFill>
          <a:blip r:embed="rId2"/>
          <a:stretch>
            <a:fillRect/>
          </a:stretch>
        </p:blipFill>
        <p:spPr>
          <a:xfrm>
            <a:off x="5406006" y="3746650"/>
            <a:ext cx="3216211" cy="3216211"/>
          </a:xfrm>
          <a:prstGeom prst="rect">
            <a:avLst/>
          </a:prstGeom>
        </p:spPr>
      </p:pic>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06950FEC-9B60-4AA9-A833-B26048EC0918}"/>
              </a:ext>
            </a:extLst>
          </p:cNvPr>
          <p:cNvGrpSpPr/>
          <p:nvPr/>
        </p:nvGrpSpPr>
        <p:grpSpPr>
          <a:xfrm>
            <a:off x="3366642" y="1542973"/>
            <a:ext cx="4898082" cy="3069103"/>
            <a:chOff x="0" y="0"/>
            <a:chExt cx="7620000" cy="4348480"/>
          </a:xfrm>
        </p:grpSpPr>
        <p:sp>
          <p:nvSpPr>
            <p:cNvPr id="21" name="Freeform 3">
              <a:extLst>
                <a:ext uri="{FF2B5EF4-FFF2-40B4-BE49-F238E27FC236}">
                  <a16:creationId xmlns:a16="http://schemas.microsoft.com/office/drawing/2014/main" xmlns=""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xmlns=""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xmlns=""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xmlns=""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xmlns=""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xmlns=""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xmlns=""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xmlns=""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xmlns=""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xmlns=""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xmlns=""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xmlns=""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2617017" y="849546"/>
            <a:ext cx="1562615" cy="1552233"/>
          </a:xfrm>
          <a:prstGeom prst="rect">
            <a:avLst/>
          </a:prstGeom>
        </p:spPr>
      </p:pic>
      <p:sp>
        <p:nvSpPr>
          <p:cNvPr id="31" name="Rectangle 30">
            <a:extLst>
              <a:ext uri="{FF2B5EF4-FFF2-40B4-BE49-F238E27FC236}">
                <a16:creationId xmlns:a16="http://schemas.microsoft.com/office/drawing/2014/main" xmlns="" id="{5CDD8A2B-804B-493E-82FD-012B3BBDA2C1}"/>
              </a:ext>
            </a:extLst>
          </p:cNvPr>
          <p:cNvSpPr/>
          <p:nvPr/>
        </p:nvSpPr>
        <p:spPr>
          <a:xfrm>
            <a:off x="4057347" y="1840787"/>
            <a:ext cx="3894495" cy="1938992"/>
          </a:xfrm>
          <a:prstGeom prst="rect">
            <a:avLst/>
          </a:prstGeom>
        </p:spPr>
        <p:txBody>
          <a:bodyPr wrap="square">
            <a:spAutoFit/>
          </a:bodyPr>
          <a:lstStyle/>
          <a:p>
            <a:pPr lvl="0" algn="just"/>
            <a:r>
              <a:rPr lang="en-US" sz="2400" b="1" i="1" dirty="0">
                <a:solidFill>
                  <a:srgbClr val="2A4849"/>
                </a:solidFill>
                <a:latin typeface="Times New Roman" panose="02020603050405020304" pitchFamily="18" charset="0"/>
                <a:cs typeface="Times New Roman" panose="02020603050405020304" pitchFamily="18" charset="0"/>
              </a:rPr>
              <a:t>S</a:t>
            </a:r>
            <a:r>
              <a:rPr lang="vi-VN" sz="2400" b="1" i="1" dirty="0">
                <a:solidFill>
                  <a:srgbClr val="2A4849"/>
                </a:solidFill>
                <a:latin typeface="Times New Roman" panose="02020603050405020304" pitchFamily="18" charset="0"/>
                <a:cs typeface="Times New Roman" panose="02020603050405020304" pitchFamily="18" charset="0"/>
              </a:rPr>
              <a:t>ự lo lắng, xót xa, ưu tư về tình trạng hiện thời của TĐ, đều khẳng định sự cần thiết của việc chung tay bả vệ sự sóng trên TĐ.</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56426880-3423-4002-A588-801B9CA5EE82}"/>
              </a:ext>
            </a:extLst>
          </p:cNvPr>
          <p:cNvSpPr/>
          <p:nvPr/>
        </p:nvSpPr>
        <p:spPr>
          <a:xfrm>
            <a:off x="3793091" y="333356"/>
            <a:ext cx="4423006" cy="584775"/>
          </a:xfrm>
          <a:prstGeom prst="rect">
            <a:avLst/>
          </a:prstGeom>
        </p:spPr>
        <p:txBody>
          <a:bodyPr wrap="none">
            <a:spAutoFit/>
          </a:bodyPr>
          <a:lstStyle/>
          <a:p>
            <a:pPr lvl="0">
              <a:defRPr/>
            </a:pPr>
            <a:r>
              <a:rPr lang="de-DE" sz="3200" b="1" dirty="0">
                <a:solidFill>
                  <a:srgbClr val="418765"/>
                </a:solidFill>
                <a:latin typeface="Times New Roman" panose="02020603050405020304" pitchFamily="18" charset="0"/>
                <a:ea typeface="Times New Roman" panose="02020603050405020304" pitchFamily="18" charset="0"/>
              </a:rPr>
              <a:t>Điểm chung về nội dung</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pic>
        <p:nvPicPr>
          <p:cNvPr id="33" name="图片 29">
            <a:extLst>
              <a:ext uri="{FF2B5EF4-FFF2-40B4-BE49-F238E27FC236}">
                <a16:creationId xmlns:a16="http://schemas.microsoft.com/office/drawing/2014/main" xmlns="" id="{C6DDA673-586C-4618-A261-5340023768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7121836" y="3149121"/>
            <a:ext cx="1562615" cy="1552233"/>
          </a:xfrm>
          <a:prstGeom prst="rect">
            <a:avLst/>
          </a:prstGeom>
        </p:spPr>
      </p:pic>
    </p:spTree>
    <p:extLst>
      <p:ext uri="{BB962C8B-B14F-4D97-AF65-F5344CB8AC3E}">
        <p14:creationId xmlns:p14="http://schemas.microsoft.com/office/powerpoint/2010/main" val="16812306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9DD4701-62EA-47C8-9E99-8B8A57DD1F7C}"/>
              </a:ext>
            </a:extLst>
          </p:cNvPr>
          <p:cNvSpPr/>
          <p:nvPr/>
        </p:nvSpPr>
        <p:spPr>
          <a:xfrm>
            <a:off x="1395319" y="1225811"/>
            <a:ext cx="5105263" cy="4031873"/>
          </a:xfrm>
          <a:prstGeom prst="rect">
            <a:avLst/>
          </a:prstGeom>
          <a:solidFill>
            <a:sysClr val="window" lastClr="FFFFFF"/>
          </a:solidFill>
          <a:ln w="38100" cap="flat" cmpd="sng" algn="ctr">
            <a:solidFill>
              <a:srgbClr val="F79646"/>
            </a:solidFill>
            <a:prstDash val="sysDot"/>
          </a:ln>
          <a:effectLst/>
        </p:spPr>
        <p:txBody>
          <a:bodyPr wrap="square">
            <a:spAutoFit/>
          </a:bodyPr>
          <a:lstStyle/>
          <a:p>
            <a:pPr marL="0" marR="0" lvl="0" indent="0" algn="just" defTabSz="1219078"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Cùng đưa ra thông điệp giống nhiều văn bản khác, nhưng bài thơ Trái Đất của Ra-xun Gam-da-tốp vẫn có được sự độc đáo, sức hấp dẫn riêng. Theo em, những gì đã tạo nên sự độc đáo, sức hấp dẫn riêng ấy?</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xmlns="" id="{4D133495-428C-461B-A2FA-EF515C3D9A71}"/>
              </a:ext>
            </a:extLst>
          </p:cNvPr>
          <p:cNvPicPr>
            <a:picLocks noChangeAspect="1"/>
          </p:cNvPicPr>
          <p:nvPr/>
        </p:nvPicPr>
        <p:blipFill>
          <a:blip r:embed="rId2"/>
          <a:stretch>
            <a:fillRect/>
          </a:stretch>
        </p:blipFill>
        <p:spPr>
          <a:xfrm>
            <a:off x="0" y="5207429"/>
            <a:ext cx="2523963" cy="1652159"/>
          </a:xfrm>
          <a:prstGeom prst="rect">
            <a:avLst/>
          </a:prstGeom>
        </p:spPr>
      </p:pic>
      <p:pic>
        <p:nvPicPr>
          <p:cNvPr id="4" name="Picture 3">
            <a:extLst>
              <a:ext uri="{FF2B5EF4-FFF2-40B4-BE49-F238E27FC236}">
                <a16:creationId xmlns:a16="http://schemas.microsoft.com/office/drawing/2014/main" xmlns="" id="{1879E352-6738-4AF9-826C-48F332805C4D}"/>
              </a:ext>
            </a:extLst>
          </p:cNvPr>
          <p:cNvPicPr>
            <a:picLocks noChangeAspect="1"/>
          </p:cNvPicPr>
          <p:nvPr/>
        </p:nvPicPr>
        <p:blipFill>
          <a:blip r:embed="rId2"/>
          <a:stretch>
            <a:fillRect/>
          </a:stretch>
        </p:blipFill>
        <p:spPr>
          <a:xfrm>
            <a:off x="2455784" y="5207429"/>
            <a:ext cx="2523963" cy="1652159"/>
          </a:xfrm>
          <a:prstGeom prst="rect">
            <a:avLst/>
          </a:prstGeom>
        </p:spPr>
      </p:pic>
      <p:pic>
        <p:nvPicPr>
          <p:cNvPr id="5" name="Picture 4">
            <a:extLst>
              <a:ext uri="{FF2B5EF4-FFF2-40B4-BE49-F238E27FC236}">
                <a16:creationId xmlns:a16="http://schemas.microsoft.com/office/drawing/2014/main" xmlns="" id="{FB40F184-5053-4F6A-A5E5-E2C3667C05FD}"/>
              </a:ext>
            </a:extLst>
          </p:cNvPr>
          <p:cNvPicPr>
            <a:picLocks noChangeAspect="1"/>
          </p:cNvPicPr>
          <p:nvPr/>
        </p:nvPicPr>
        <p:blipFill>
          <a:blip r:embed="rId2"/>
          <a:stretch>
            <a:fillRect/>
          </a:stretch>
        </p:blipFill>
        <p:spPr>
          <a:xfrm>
            <a:off x="4519715" y="5207428"/>
            <a:ext cx="2523963" cy="1652159"/>
          </a:xfrm>
          <a:prstGeom prst="rect">
            <a:avLst/>
          </a:prstGeom>
        </p:spPr>
      </p:pic>
      <p:pic>
        <p:nvPicPr>
          <p:cNvPr id="6" name="Picture 5">
            <a:extLst>
              <a:ext uri="{FF2B5EF4-FFF2-40B4-BE49-F238E27FC236}">
                <a16:creationId xmlns:a16="http://schemas.microsoft.com/office/drawing/2014/main" xmlns="" id="{836676B7-4D27-4E99-ABC1-E8A53F81C998}"/>
              </a:ext>
            </a:extLst>
          </p:cNvPr>
          <p:cNvPicPr>
            <a:picLocks noChangeAspect="1"/>
          </p:cNvPicPr>
          <p:nvPr/>
        </p:nvPicPr>
        <p:blipFill>
          <a:blip r:embed="rId2"/>
          <a:stretch>
            <a:fillRect/>
          </a:stretch>
        </p:blipFill>
        <p:spPr>
          <a:xfrm>
            <a:off x="6435601" y="5207427"/>
            <a:ext cx="2523963" cy="1652159"/>
          </a:xfrm>
          <a:prstGeom prst="rect">
            <a:avLst/>
          </a:prstGeom>
        </p:spPr>
      </p:pic>
      <p:pic>
        <p:nvPicPr>
          <p:cNvPr id="7" name="Picture 6">
            <a:extLst>
              <a:ext uri="{FF2B5EF4-FFF2-40B4-BE49-F238E27FC236}">
                <a16:creationId xmlns:a16="http://schemas.microsoft.com/office/drawing/2014/main" xmlns="" id="{182EBBF4-A9AD-4934-B3F6-EE3412EE8311}"/>
              </a:ext>
            </a:extLst>
          </p:cNvPr>
          <p:cNvPicPr>
            <a:picLocks noChangeAspect="1"/>
          </p:cNvPicPr>
          <p:nvPr/>
        </p:nvPicPr>
        <p:blipFill>
          <a:blip r:embed="rId2"/>
          <a:stretch>
            <a:fillRect/>
          </a:stretch>
        </p:blipFill>
        <p:spPr>
          <a:xfrm>
            <a:off x="8499532" y="5207429"/>
            <a:ext cx="2523963" cy="1652159"/>
          </a:xfrm>
          <a:prstGeom prst="rect">
            <a:avLst/>
          </a:prstGeom>
        </p:spPr>
      </p:pic>
      <p:pic>
        <p:nvPicPr>
          <p:cNvPr id="8" name="Picture 7">
            <a:extLst>
              <a:ext uri="{FF2B5EF4-FFF2-40B4-BE49-F238E27FC236}">
                <a16:creationId xmlns:a16="http://schemas.microsoft.com/office/drawing/2014/main" xmlns="" id="{0C96A07C-4B28-467E-A4CE-D817998FFDF2}"/>
              </a:ext>
            </a:extLst>
          </p:cNvPr>
          <p:cNvPicPr>
            <a:picLocks noChangeAspect="1"/>
          </p:cNvPicPr>
          <p:nvPr/>
        </p:nvPicPr>
        <p:blipFill>
          <a:blip r:embed="rId2"/>
          <a:stretch>
            <a:fillRect/>
          </a:stretch>
        </p:blipFill>
        <p:spPr>
          <a:xfrm>
            <a:off x="9613468" y="5207426"/>
            <a:ext cx="2523963" cy="1652159"/>
          </a:xfrm>
          <a:prstGeom prst="rect">
            <a:avLst/>
          </a:prstGeom>
        </p:spPr>
      </p:pic>
      <p:pic>
        <p:nvPicPr>
          <p:cNvPr id="9" name="Picture 8">
            <a:extLst>
              <a:ext uri="{FF2B5EF4-FFF2-40B4-BE49-F238E27FC236}">
                <a16:creationId xmlns:a16="http://schemas.microsoft.com/office/drawing/2014/main" xmlns="" id="{66171DDA-95DD-4944-A608-905FB7B54CE7}"/>
              </a:ext>
            </a:extLst>
          </p:cNvPr>
          <p:cNvPicPr>
            <a:picLocks noChangeAspect="1"/>
          </p:cNvPicPr>
          <p:nvPr/>
        </p:nvPicPr>
        <p:blipFill>
          <a:blip r:embed="rId3"/>
          <a:stretch>
            <a:fillRect/>
          </a:stretch>
        </p:blipFill>
        <p:spPr>
          <a:xfrm>
            <a:off x="6565563" y="2175322"/>
            <a:ext cx="4651644" cy="4660607"/>
          </a:xfrm>
          <a:prstGeom prst="rect">
            <a:avLst/>
          </a:prstGeom>
        </p:spPr>
      </p:pic>
    </p:spTree>
    <p:extLst>
      <p:ext uri="{BB962C8B-B14F-4D97-AF65-F5344CB8AC3E}">
        <p14:creationId xmlns:p14="http://schemas.microsoft.com/office/powerpoint/2010/main" val="279556334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06950FEC-9B60-4AA9-A833-B26048EC0918}"/>
              </a:ext>
            </a:extLst>
          </p:cNvPr>
          <p:cNvGrpSpPr/>
          <p:nvPr/>
        </p:nvGrpSpPr>
        <p:grpSpPr>
          <a:xfrm>
            <a:off x="490395" y="878343"/>
            <a:ext cx="4898082" cy="3069103"/>
            <a:chOff x="0" y="0"/>
            <a:chExt cx="7620000" cy="4348480"/>
          </a:xfrm>
        </p:grpSpPr>
        <p:sp>
          <p:nvSpPr>
            <p:cNvPr id="21" name="Freeform 3">
              <a:extLst>
                <a:ext uri="{FF2B5EF4-FFF2-40B4-BE49-F238E27FC236}">
                  <a16:creationId xmlns:a16="http://schemas.microsoft.com/office/drawing/2014/main" xmlns=""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4">
              <a:extLst>
                <a:ext uri="{FF2B5EF4-FFF2-40B4-BE49-F238E27FC236}">
                  <a16:creationId xmlns:a16="http://schemas.microsoft.com/office/drawing/2014/main" xmlns=""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41">
            <a:extLst>
              <a:ext uri="{FF2B5EF4-FFF2-40B4-BE49-F238E27FC236}">
                <a16:creationId xmlns:a16="http://schemas.microsoft.com/office/drawing/2014/main" xmlns=""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a16="http://schemas.microsoft.com/office/drawing/2014/main" xmlns=""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a16="http://schemas.microsoft.com/office/drawing/2014/main" xmlns=""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a16="http://schemas.microsoft.com/office/drawing/2014/main" xmlns=""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a16="http://schemas.microsoft.com/office/drawing/2014/main" xmlns=""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xmlns=""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xmlns=""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xmlns=""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xmlns=""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a16="http://schemas.microsoft.com/office/drawing/2014/main" xmlns=""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303746" y="187051"/>
            <a:ext cx="1562615" cy="1552233"/>
          </a:xfrm>
          <a:prstGeom prst="rect">
            <a:avLst/>
          </a:prstGeom>
        </p:spPr>
      </p:pic>
      <p:sp>
        <p:nvSpPr>
          <p:cNvPr id="31" name="Rectangle 30">
            <a:extLst>
              <a:ext uri="{FF2B5EF4-FFF2-40B4-BE49-F238E27FC236}">
                <a16:creationId xmlns:a16="http://schemas.microsoft.com/office/drawing/2014/main" xmlns="" id="{5CDD8A2B-804B-493E-82FD-012B3BBDA2C1}"/>
              </a:ext>
            </a:extLst>
          </p:cNvPr>
          <p:cNvSpPr/>
          <p:nvPr/>
        </p:nvSpPr>
        <p:spPr>
          <a:xfrm>
            <a:off x="1181100" y="1176157"/>
            <a:ext cx="3894495" cy="1569660"/>
          </a:xfrm>
          <a:prstGeom prst="rect">
            <a:avLst/>
          </a:prstGeom>
        </p:spPr>
        <p:txBody>
          <a:bodyPr wrap="square">
            <a:spAutoFit/>
          </a:bodyPr>
          <a:lstStyle/>
          <a:p>
            <a:pPr lvl="0" algn="just"/>
            <a:r>
              <a:rPr lang="en-US" sz="2400" b="1" i="1" dirty="0">
                <a:solidFill>
                  <a:srgbClr val="2A4849"/>
                </a:solidFill>
                <a:latin typeface="Times New Roman" panose="02020603050405020304" pitchFamily="18" charset="0"/>
                <a:cs typeface="Times New Roman" panose="02020603050405020304" pitchFamily="18" charset="0"/>
              </a:rPr>
              <a:t>H</a:t>
            </a:r>
            <a:r>
              <a:rPr lang="vi-VN" sz="2400" b="1" i="1" dirty="0">
                <a:solidFill>
                  <a:srgbClr val="2A4849"/>
                </a:solidFill>
                <a:latin typeface="Times New Roman" panose="02020603050405020304" pitchFamily="18" charset="0"/>
                <a:cs typeface="Times New Roman" panose="02020603050405020304" pitchFamily="18" charset="0"/>
              </a:rPr>
              <a:t>ình tượng độc đáo, tình cảm sâu sắc, liên tưởng so sánh bất ngờ và ý nghĩa triết lí thâm trầm.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xmlns="" id="{56426880-3423-4002-A588-801B9CA5EE82}"/>
              </a:ext>
            </a:extLst>
          </p:cNvPr>
          <p:cNvSpPr/>
          <p:nvPr/>
        </p:nvSpPr>
        <p:spPr>
          <a:xfrm>
            <a:off x="3016288" y="218257"/>
            <a:ext cx="4126451" cy="584775"/>
          </a:xfrm>
          <a:prstGeom prst="rect">
            <a:avLst/>
          </a:prstGeom>
        </p:spPr>
        <p:txBody>
          <a:bodyPr wrap="none">
            <a:spAutoFit/>
          </a:bodyPr>
          <a:lstStyle/>
          <a:p>
            <a:pPr lvl="0">
              <a:defRPr/>
            </a:pPr>
            <a:r>
              <a:rPr lang="vi-VN" sz="3200" b="1" dirty="0">
                <a:solidFill>
                  <a:srgbClr val="418765"/>
                </a:solidFill>
                <a:latin typeface="Times New Roman" panose="02020603050405020304" pitchFamily="18" charset="0"/>
                <a:ea typeface="Times New Roman" panose="02020603050405020304" pitchFamily="18" charset="0"/>
              </a:rPr>
              <a:t>Điểm khác của bài thơ</a:t>
            </a:r>
            <a:endParaRPr kumimoji="0" lang="en-US" sz="3200" b="0" i="0" u="none" strike="noStrike" kern="1200" cap="none" spc="0" normalizeH="0" baseline="0" noProof="0" dirty="0">
              <a:ln>
                <a:noFill/>
              </a:ln>
              <a:solidFill>
                <a:srgbClr val="418765"/>
              </a:solidFill>
              <a:effectLst/>
              <a:uLnTx/>
              <a:uFillTx/>
              <a:latin typeface="Arial"/>
              <a:ea typeface="+mn-ea"/>
              <a:cs typeface="+mn-cs"/>
            </a:endParaRPr>
          </a:p>
        </p:txBody>
      </p:sp>
      <p:grpSp>
        <p:nvGrpSpPr>
          <p:cNvPr id="28" name="Group 27">
            <a:extLst>
              <a:ext uri="{FF2B5EF4-FFF2-40B4-BE49-F238E27FC236}">
                <a16:creationId xmlns:a16="http://schemas.microsoft.com/office/drawing/2014/main" xmlns="" id="{7FD4501C-17C8-474E-B691-3DFD77503F49}"/>
              </a:ext>
            </a:extLst>
          </p:cNvPr>
          <p:cNvGrpSpPr/>
          <p:nvPr/>
        </p:nvGrpSpPr>
        <p:grpSpPr>
          <a:xfrm>
            <a:off x="5815683" y="1803287"/>
            <a:ext cx="4898082" cy="3069103"/>
            <a:chOff x="0" y="0"/>
            <a:chExt cx="7620000" cy="4348480"/>
          </a:xfrm>
        </p:grpSpPr>
        <p:sp>
          <p:nvSpPr>
            <p:cNvPr id="30" name="Freeform 3">
              <a:extLst>
                <a:ext uri="{FF2B5EF4-FFF2-40B4-BE49-F238E27FC236}">
                  <a16:creationId xmlns:a16="http://schemas.microsoft.com/office/drawing/2014/main" xmlns="" id="{5517722F-FD87-4B0D-A31D-62379D40CF6B}"/>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4">
              <a:extLst>
                <a:ext uri="{FF2B5EF4-FFF2-40B4-BE49-F238E27FC236}">
                  <a16:creationId xmlns:a16="http://schemas.microsoft.com/office/drawing/2014/main" xmlns="" id="{9A94C37C-B178-4003-9F5F-961416E992B0}"/>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图片 29">
            <a:extLst>
              <a:ext uri="{FF2B5EF4-FFF2-40B4-BE49-F238E27FC236}">
                <a16:creationId xmlns:a16="http://schemas.microsoft.com/office/drawing/2014/main" xmlns="" id="{C6DDA673-586C-4618-A261-5340023768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5629034" y="1111995"/>
            <a:ext cx="1562615" cy="1552233"/>
          </a:xfrm>
          <a:prstGeom prst="rect">
            <a:avLst/>
          </a:prstGeom>
        </p:spPr>
      </p:pic>
      <p:sp>
        <p:nvSpPr>
          <p:cNvPr id="34" name="Rectangle 33">
            <a:extLst>
              <a:ext uri="{FF2B5EF4-FFF2-40B4-BE49-F238E27FC236}">
                <a16:creationId xmlns:a16="http://schemas.microsoft.com/office/drawing/2014/main" xmlns="" id="{71D9D309-F822-4302-AFC9-9F06619F221D}"/>
              </a:ext>
            </a:extLst>
          </p:cNvPr>
          <p:cNvSpPr/>
          <p:nvPr/>
        </p:nvSpPr>
        <p:spPr>
          <a:xfrm>
            <a:off x="6506388" y="2101101"/>
            <a:ext cx="3894495" cy="2308324"/>
          </a:xfrm>
          <a:prstGeom prst="rect">
            <a:avLst/>
          </a:prstGeom>
        </p:spPr>
        <p:txBody>
          <a:bodyPr wrap="square">
            <a:spAutoFit/>
          </a:bodyPr>
          <a:lstStyle/>
          <a:p>
            <a:pPr lvl="0" algn="just"/>
            <a:r>
              <a:rPr lang="vi-VN" sz="2400" b="1" i="1" dirty="0">
                <a:solidFill>
                  <a:srgbClr val="2A4849"/>
                </a:solidFill>
                <a:latin typeface="Times New Roman" panose="02020603050405020304" pitchFamily="18" charset="0"/>
                <a:cs typeface="Times New Roman" panose="02020603050405020304" pitchFamily="18" charset="0"/>
              </a:rPr>
              <a:t>Đặc biệt, bà thơ của Gam-da-tốp còn hấp dẫn vì cách tác giả chuyện trò với TĐ như một người bạn thân thiết, cụ thể, đang đứng đối diện...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17348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xmlns=""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xmlns=""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xmlns=""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xmlns=""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a16="http://schemas.microsoft.com/office/drawing/2014/main" xmlns=""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0" name="TextBox 22">
              <a:extLst>
                <a:ext uri="{FF2B5EF4-FFF2-40B4-BE49-F238E27FC236}">
                  <a16:creationId xmlns:a16="http://schemas.microsoft.com/office/drawing/2014/main" xmlns=""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2</a:t>
              </a:r>
            </a:p>
          </p:txBody>
        </p:sp>
      </p:grpSp>
      <p:grpSp>
        <p:nvGrpSpPr>
          <p:cNvPr id="11" name="Group 10">
            <a:extLst>
              <a:ext uri="{FF2B5EF4-FFF2-40B4-BE49-F238E27FC236}">
                <a16:creationId xmlns:a16="http://schemas.microsoft.com/office/drawing/2014/main" xmlns=""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a16="http://schemas.microsoft.com/office/drawing/2014/main" xmlns=""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3" name="TextBox 23">
              <a:extLst>
                <a:ext uri="{FF2B5EF4-FFF2-40B4-BE49-F238E27FC236}">
                  <a16:creationId xmlns:a16="http://schemas.microsoft.com/office/drawing/2014/main" xmlns=""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1</a:t>
              </a:r>
            </a:p>
          </p:txBody>
        </p:sp>
      </p:grpSp>
      <p:cxnSp>
        <p:nvCxnSpPr>
          <p:cNvPr id="14" name="Straight Connector 52">
            <a:extLst>
              <a:ext uri="{FF2B5EF4-FFF2-40B4-BE49-F238E27FC236}">
                <a16:creationId xmlns:a16="http://schemas.microsoft.com/office/drawing/2014/main" xmlns=""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xmlns=""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Bài cũ: hoàn thành bài tập theo yêu cầu.</a:t>
            </a:r>
            <a:endParaRPr kumimoji="0" lang="en-US" sz="2800" b="0" i="0"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Connector 52">
            <a:extLst>
              <a:ext uri="{FF2B5EF4-FFF2-40B4-BE49-F238E27FC236}">
                <a16:creationId xmlns:a16="http://schemas.microsoft.com/office/drawing/2014/main" xmlns=""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xmlns="" id="{322AB4DA-8EEA-49FF-9CD0-CC878E1FF2B7}"/>
              </a:ext>
            </a:extLst>
          </p:cNvPr>
          <p:cNvSpPr txBox="1"/>
          <p:nvPr/>
        </p:nvSpPr>
        <p:spPr>
          <a:xfrm>
            <a:off x="8243612" y="3579685"/>
            <a:ext cx="3608827" cy="954107"/>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2A4849"/>
                </a:solidFill>
                <a:effectLst/>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2A4849"/>
                </a:solidFill>
                <a:effectLst/>
                <a:uLnTx/>
                <a:uFillTx/>
                <a:latin typeface="Times New Roman" panose="02020603050405020304" pitchFamily="18" charset="0"/>
                <a:ea typeface="+mn-ea"/>
                <a:cs typeface="Times New Roman" panose="02020603050405020304" pitchFamily="18" charset="0"/>
              </a:rPr>
              <a:t>mới</a:t>
            </a:r>
            <a:r>
              <a:rPr kumimoji="0" lang="en-US" sz="28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2A4849"/>
                </a:solidFill>
                <a:effectLst/>
                <a:uLnTx/>
                <a:uFillTx/>
                <a:latin typeface="Times New Roman" panose="02020603050405020304" pitchFamily="18" charset="0"/>
                <a:ea typeface="+mn-ea"/>
                <a:cs typeface="Times New Roman" panose="02020603050405020304" pitchFamily="18" charset="0"/>
              </a:rPr>
              <a:t>Soạn</a:t>
            </a:r>
            <a:r>
              <a:rPr kumimoji="0" lang="en-US" sz="28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2A4849"/>
                </a:solidFill>
                <a:effectLst/>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2A4849"/>
                </a:solidFill>
                <a:effectLst/>
                <a:uLnTx/>
                <a:uFillTx/>
                <a:latin typeface="Times New Roman" panose="02020603050405020304" pitchFamily="18" charset="0"/>
                <a:ea typeface="+mn-ea"/>
                <a:cs typeface="Times New Roman" panose="02020603050405020304" pitchFamily="18" charset="0"/>
              </a:rPr>
              <a:t>tiếp</a:t>
            </a:r>
            <a:r>
              <a:rPr kumimoji="0" lang="en-US" sz="2800" b="1" i="1" u="none" strike="noStrike" kern="1200" cap="none" spc="0" normalizeH="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srgbClr val="2A4849"/>
                </a:solidFill>
                <a:effectLst/>
                <a:uLnTx/>
                <a:uFillTx/>
                <a:latin typeface="Times New Roman" panose="02020603050405020304" pitchFamily="18" charset="0"/>
                <a:ea typeface="+mn-ea"/>
                <a:cs typeface="Times New Roman" panose="02020603050405020304" pitchFamily="18" charset="0"/>
              </a:rPr>
              <a:t>theo.</a:t>
            </a:r>
            <a:endParaRPr kumimoji="0" lang="en-US" sz="2800" b="0" i="0"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endParaRPr>
          </a:p>
        </p:txBody>
      </p:sp>
      <p:pic>
        <p:nvPicPr>
          <p:cNvPr id="17" name="图片 3">
            <a:extLst>
              <a:ext uri="{FF2B5EF4-FFF2-40B4-BE49-F238E27FC236}">
                <a16:creationId xmlns:a16="http://schemas.microsoft.com/office/drawing/2014/main" xmlns=""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980529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xmlns=""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50037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xmlns="" id="{AA505444-12A8-40F1-9349-200E89AC6A4A}"/>
              </a:ext>
            </a:extLst>
          </p:cNvPr>
          <p:cNvSpPr txBox="1"/>
          <p:nvPr/>
        </p:nvSpPr>
        <p:spPr>
          <a:xfrm>
            <a:off x="777923" y="2191995"/>
            <a:ext cx="9516386" cy="175432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Đọc</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a:t>
            </a:r>
            <a:r>
              <a:rPr lang="en-US" altLang="zh-CN" sz="60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tìm</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hiểu</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khái</a:t>
            </a:r>
            <a:r>
              <a:rPr lang="en-US" altLang="zh-CN" sz="60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quát</a:t>
            </a:r>
            <a:r>
              <a:rPr lang="en-US" altLang="zh-CN" sz="60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6000" b="1" dirty="0"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smtClean="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bản</a:t>
            </a:r>
            <a:endParaRPr lang="zh-CN" altLang="en-US"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5" name="Picture 4">
            <a:extLst>
              <a:ext uri="{FF2B5EF4-FFF2-40B4-BE49-F238E27FC236}">
                <a16:creationId xmlns:a16="http://schemas.microsoft.com/office/drawing/2014/main" xmlns="" id="{22FF1D90-4DD5-446B-8EFD-DAD9173739E9}"/>
              </a:ext>
            </a:extLst>
          </p:cNvPr>
          <p:cNvPicPr>
            <a:picLocks noChangeAspect="1"/>
          </p:cNvPicPr>
          <p:nvPr/>
        </p:nvPicPr>
        <p:blipFill>
          <a:blip r:embed="rId2"/>
          <a:stretch>
            <a:fillRect/>
          </a:stretch>
        </p:blipFill>
        <p:spPr>
          <a:xfrm>
            <a:off x="6556600" y="3186512"/>
            <a:ext cx="4509026" cy="4509026"/>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4309" y="69897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4364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2284954"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xmlns=""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193845" cy="5080285"/>
          </a:xfrm>
          <a:prstGeom prst="rect">
            <a:avLst/>
          </a:prstGeom>
        </p:spPr>
      </p:pic>
      <p:sp>
        <p:nvSpPr>
          <p:cNvPr id="4" name="文本框 5">
            <a:extLst>
              <a:ext uri="{FF2B5EF4-FFF2-40B4-BE49-F238E27FC236}">
                <a16:creationId xmlns:a16="http://schemas.microsoft.com/office/drawing/2014/main" xmlns="" id="{6FBE961B-C3CD-43BF-81E0-C61B25AF7AD0}"/>
              </a:ext>
            </a:extLst>
          </p:cNvPr>
          <p:cNvSpPr txBox="1"/>
          <p:nvPr/>
        </p:nvSpPr>
        <p:spPr>
          <a:xfrm>
            <a:off x="1970984" y="2060188"/>
            <a:ext cx="3729603" cy="2062103"/>
          </a:xfrm>
          <a:prstGeom prst="rect">
            <a:avLst/>
          </a:prstGeom>
          <a:noFill/>
        </p:spPr>
        <p:txBody>
          <a:bodyPr wrap="square" rtlCol="0">
            <a:spAutoFit/>
          </a:bodyPr>
          <a:lstStyle/>
          <a:p>
            <a:pPr algn="just"/>
            <a:r>
              <a:rPr lang="nl-NL" sz="3200" b="1" i="1" dirty="0">
                <a:solidFill>
                  <a:srgbClr val="FFFFFF"/>
                </a:solidFill>
                <a:latin typeface="Times New Roman" panose="02020603050405020304" pitchFamily="18" charset="0"/>
                <a:ea typeface="微软雅黑"/>
                <a:cs typeface="Times New Roman" panose="02020603050405020304" pitchFamily="18" charset="0"/>
              </a:rPr>
              <a:t>Biết cách đọc thầm, biết cách đọc to, trôi chảy, phù hợp về tốc độ đọc</a:t>
            </a:r>
            <a:endParaRPr lang="en-US" sz="44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3"/>
          <a:stretch>
            <a:fillRect/>
          </a:stretch>
        </p:blipFill>
        <p:spPr>
          <a:xfrm>
            <a:off x="6775270" y="3003259"/>
            <a:ext cx="4230886" cy="4230886"/>
          </a:xfrm>
          <a:prstGeom prst="rect">
            <a:avLst/>
          </a:prstGeom>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6460" y="58401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1" y="488538"/>
            <a:ext cx="2284954"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270D4085-44A2-4292-B4EC-27C5F012CCFE}"/>
              </a:ext>
            </a:extLst>
          </p:cNvPr>
          <p:cNvPicPr>
            <a:picLocks noChangeAspect="1"/>
          </p:cNvPicPr>
          <p:nvPr/>
        </p:nvPicPr>
        <p:blipFill>
          <a:blip r:embed="rId2"/>
          <a:stretch>
            <a:fillRect/>
          </a:stretch>
        </p:blipFill>
        <p:spPr>
          <a:xfrm>
            <a:off x="9622555" y="341156"/>
            <a:ext cx="2091694" cy="2091694"/>
          </a:xfrm>
          <a:prstGeom prst="rect">
            <a:avLst/>
          </a:prstGeom>
        </p:spPr>
      </p:pic>
      <p:sp>
        <p:nvSpPr>
          <p:cNvPr id="5" name="Rectangle 4">
            <a:extLst>
              <a:ext uri="{FF2B5EF4-FFF2-40B4-BE49-F238E27FC236}">
                <a16:creationId xmlns:a16="http://schemas.microsoft.com/office/drawing/2014/main" xmlns="" id="{55DC68F5-3E64-4C15-8279-8B8CE5B609AA}"/>
              </a:ext>
            </a:extLst>
          </p:cNvPr>
          <p:cNvSpPr/>
          <p:nvPr/>
        </p:nvSpPr>
        <p:spPr>
          <a:xfrm>
            <a:off x="2651525" y="1648020"/>
            <a:ext cx="6887361" cy="1569660"/>
          </a:xfrm>
          <a:prstGeom prst="rect">
            <a:avLst/>
          </a:prstGeom>
        </p:spPr>
        <p:txBody>
          <a:bodyPr wrap="square">
            <a:spAutoFit/>
          </a:bodyPr>
          <a:lstStyle/>
          <a:p>
            <a:pPr lvl="0" eaLnBrk="0" fontAlgn="base" hangingPunct="0">
              <a:spcBef>
                <a:spcPct val="0"/>
              </a:spcBef>
              <a:spcAft>
                <a:spcPct val="0"/>
              </a:spcAft>
            </a:pP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Trái</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Đất</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Có</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bọn</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xem</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người</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là</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quả</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dưa</a:t>
            </a:r>
            <a:endParaRPr lang="en-US" altLang="en-US" sz="2400"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Họ</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bổ</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cắn</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người</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thành</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muôn</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mảnh</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nhỏ</a:t>
            </a:r>
            <a:endParaRPr lang="en-US" altLang="en-US" sz="2400" dirty="0">
              <a:solidFill>
                <a:srgbClr val="333333"/>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Lũ</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khác</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nhìn</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người</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như</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quả</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bóng</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trên</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sân</a:t>
            </a:r>
            <a:endParaRPr lang="en-US" altLang="en-US" sz="2400"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Để</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giành</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giật</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họ</a:t>
            </a:r>
            <a:r>
              <a:rPr lang="en-US" altLang="en-US" sz="2400" dirty="0">
                <a:solidFill>
                  <a:srgbClr val="333333"/>
                </a:solidFill>
                <a:latin typeface="Times New Roman" panose="02020603050405020304" pitchFamily="18" charset="0"/>
                <a:cs typeface="Times New Roman" panose="02020603050405020304" pitchFamily="18" charset="0"/>
              </a:rPr>
              <a:t> lao </a:t>
            </a:r>
            <a:r>
              <a:rPr lang="en-US" altLang="en-US" sz="2400" dirty="0" err="1">
                <a:solidFill>
                  <a:srgbClr val="333333"/>
                </a:solidFill>
                <a:latin typeface="Times New Roman" panose="02020603050405020304" pitchFamily="18" charset="0"/>
                <a:cs typeface="Times New Roman" panose="02020603050405020304" pitchFamily="18" charset="0"/>
              </a:rPr>
              <a:t>vào</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đá</a:t>
            </a:r>
            <a:r>
              <a:rPr lang="en-US" altLang="en-US" sz="2400" dirty="0">
                <a:solidFill>
                  <a:srgbClr val="333333"/>
                </a:solidFill>
                <a:latin typeface="Times New Roman" panose="02020603050405020304" pitchFamily="18" charset="0"/>
                <a:cs typeface="Times New Roman" panose="02020603050405020304" pitchFamily="18" charset="0"/>
              </a:rPr>
              <a:t>, </a:t>
            </a:r>
            <a:r>
              <a:rPr lang="en-US" altLang="en-US" sz="2400" dirty="0" err="1">
                <a:solidFill>
                  <a:srgbClr val="333333"/>
                </a:solidFill>
                <a:latin typeface="Times New Roman" panose="02020603050405020304" pitchFamily="18" charset="0"/>
                <a:cs typeface="Times New Roman" panose="02020603050405020304" pitchFamily="18" charset="0"/>
              </a:rPr>
              <a:t>đá</a:t>
            </a:r>
            <a:r>
              <a:rPr lang="en-US" altLang="en-US" sz="2400" dirty="0">
                <a:solidFill>
                  <a:srgbClr val="333333"/>
                </a:solidFill>
                <a:latin typeface="Times New Roman" panose="02020603050405020304" pitchFamily="18" charset="0"/>
                <a:cs typeface="Times New Roman" panose="02020603050405020304" pitchFamily="18" charset="0"/>
              </a:rPr>
              <a:t>.</a:t>
            </a:r>
            <a:endParaRPr lang="en-US" altLang="en-US"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8854CC25-E391-4C1F-BD6D-F308D50AAD6E}"/>
              </a:ext>
            </a:extLst>
          </p:cNvPr>
          <p:cNvSpPr/>
          <p:nvPr/>
        </p:nvSpPr>
        <p:spPr>
          <a:xfrm>
            <a:off x="4205681" y="1031444"/>
            <a:ext cx="6092825" cy="830997"/>
          </a:xfrm>
          <a:prstGeom prst="rect">
            <a:avLst/>
          </a:prstGeom>
        </p:spPr>
        <p:txBody>
          <a:bodyPr>
            <a:spAutoFit/>
          </a:bodyPr>
          <a:lstStyle/>
          <a:p>
            <a:pPr lvl="0" eaLnBrk="0" fontAlgn="base" hangingPunct="0">
              <a:spcBef>
                <a:spcPct val="0"/>
              </a:spcBef>
              <a:spcAft>
                <a:spcPct val="0"/>
              </a:spcAft>
            </a:pPr>
            <a:r>
              <a:rPr lang="en-US" altLang="en-US" sz="2400" b="1" dirty="0">
                <a:solidFill>
                  <a:srgbClr val="333333"/>
                </a:solidFill>
                <a:latin typeface="Times New Roman" panose="02020603050405020304" pitchFamily="18" charset="0"/>
                <a:cs typeface="Times New Roman" panose="02020603050405020304" pitchFamily="18" charset="0"/>
              </a:rPr>
              <a:t>RA-XUN GAM-DA-TỐP</a:t>
            </a:r>
            <a:endParaRPr lang="en-US" altLang="en-US" sz="2400"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400" dirty="0">
                <a:solidFill>
                  <a:srgbClr val="333333"/>
                </a:solidFill>
                <a:latin typeface="Times New Roman" panose="02020603050405020304" pitchFamily="18" charset="0"/>
                <a:cs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xmlns="" id="{100F1C93-D599-454B-A094-A8460FD184EB}"/>
              </a:ext>
            </a:extLst>
          </p:cNvPr>
          <p:cNvSpPr/>
          <p:nvPr/>
        </p:nvSpPr>
        <p:spPr>
          <a:xfrm>
            <a:off x="3912066" y="3205453"/>
            <a:ext cx="6386440" cy="1569660"/>
          </a:xfrm>
          <a:prstGeom prst="rect">
            <a:avLst/>
          </a:prstGeom>
        </p:spPr>
        <p:txBody>
          <a:bodyPr wrap="square">
            <a:spAutoFit/>
          </a:bodyPr>
          <a:lstStyle/>
          <a:p>
            <a:pPr fontAlgn="base"/>
            <a:r>
              <a:rPr lang="vi-VN" sz="2400" dirty="0">
                <a:solidFill>
                  <a:srgbClr val="333333"/>
                </a:solidFill>
                <a:latin typeface="Times New Roman" panose="02020603050405020304" pitchFamily="18" charset="0"/>
                <a:cs typeface="Times New Roman" panose="02020603050405020304" pitchFamily="18" charset="0"/>
              </a:rPr>
              <a:t>Trái Đất với tôi – chẳng là dưa, là bóng</a:t>
            </a:r>
            <a:endParaRPr lang="en-US" sz="2400" dirty="0">
              <a:solidFill>
                <a:srgbClr val="333333"/>
              </a:solidFill>
              <a:latin typeface="Times New Roman" panose="02020603050405020304" pitchFamily="18" charset="0"/>
              <a:cs typeface="Times New Roman" panose="02020603050405020304" pitchFamily="18" charset="0"/>
            </a:endParaRPr>
          </a:p>
          <a:p>
            <a:pPr fontAlgn="base"/>
            <a:r>
              <a:rPr lang="vi-VN" sz="2400" dirty="0">
                <a:solidFill>
                  <a:srgbClr val="333333"/>
                </a:solidFill>
                <a:latin typeface="Times New Roman" panose="02020603050405020304" pitchFamily="18" charset="0"/>
                <a:cs typeface="Times New Roman" panose="02020603050405020304" pitchFamily="18" charset="0"/>
              </a:rPr>
              <a:t>Với tôi, người – khuôn mặt thân thương</a:t>
            </a:r>
          </a:p>
          <a:p>
            <a:pPr fontAlgn="base"/>
            <a:r>
              <a:rPr lang="vi-VN" sz="2400" dirty="0">
                <a:solidFill>
                  <a:srgbClr val="333333"/>
                </a:solidFill>
                <a:latin typeface="Times New Roman" panose="02020603050405020304" pitchFamily="18" charset="0"/>
                <a:cs typeface="Times New Roman" panose="02020603050405020304" pitchFamily="18" charset="0"/>
              </a:rPr>
              <a:t> Nước mắt người tôi lau – xin đừng khóc nữa</a:t>
            </a:r>
          </a:p>
          <a:p>
            <a:pPr fontAlgn="base"/>
            <a:r>
              <a:rPr lang="vi-VN" sz="2400" dirty="0">
                <a:solidFill>
                  <a:srgbClr val="333333"/>
                </a:solidFill>
                <a:latin typeface="Times New Roman" panose="02020603050405020304" pitchFamily="18" charset="0"/>
                <a:cs typeface="Times New Roman" panose="02020603050405020304" pitchFamily="18" charset="0"/>
              </a:rPr>
              <a:t> Rửa sạch máu cho người đây, tôi hát, dịu dàng.</a:t>
            </a:r>
          </a:p>
        </p:txBody>
      </p:sp>
      <p:pic>
        <p:nvPicPr>
          <p:cNvPr id="9" name="Picture 8">
            <a:extLst>
              <a:ext uri="{FF2B5EF4-FFF2-40B4-BE49-F238E27FC236}">
                <a16:creationId xmlns:a16="http://schemas.microsoft.com/office/drawing/2014/main" xmlns="" id="{7D45F7EC-019E-4649-9E4A-0DD33939FC41}"/>
              </a:ext>
            </a:extLst>
          </p:cNvPr>
          <p:cNvPicPr>
            <a:picLocks noChangeAspect="1"/>
          </p:cNvPicPr>
          <p:nvPr/>
        </p:nvPicPr>
        <p:blipFill>
          <a:blip r:embed="rId2"/>
          <a:stretch>
            <a:fillRect/>
          </a:stretch>
        </p:blipFill>
        <p:spPr>
          <a:xfrm>
            <a:off x="1190102" y="1550215"/>
            <a:ext cx="2091694" cy="2091694"/>
          </a:xfrm>
          <a:prstGeom prst="rect">
            <a:avLst/>
          </a:prstGeom>
        </p:spPr>
      </p:pic>
    </p:spTree>
    <p:extLst>
      <p:ext uri="{BB962C8B-B14F-4D97-AF65-F5344CB8AC3E}">
        <p14:creationId xmlns:p14="http://schemas.microsoft.com/office/powerpoint/2010/main" val="990064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0" y="488538"/>
            <a:ext cx="4984193"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a.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Tác</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giả</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10" name="Group 9">
            <a:extLst>
              <a:ext uri="{FF2B5EF4-FFF2-40B4-BE49-F238E27FC236}">
                <a16:creationId xmlns:a16="http://schemas.microsoft.com/office/drawing/2014/main" xmlns="" id="{4BECC0CC-87F2-4C43-ADAC-14C28E191E6E}"/>
              </a:ext>
            </a:extLst>
          </p:cNvPr>
          <p:cNvGrpSpPr/>
          <p:nvPr/>
        </p:nvGrpSpPr>
        <p:grpSpPr>
          <a:xfrm>
            <a:off x="1132085" y="1278295"/>
            <a:ext cx="4898082" cy="1336597"/>
            <a:chOff x="0" y="0"/>
            <a:chExt cx="7620000" cy="4348480"/>
          </a:xfrm>
        </p:grpSpPr>
        <p:sp>
          <p:nvSpPr>
            <p:cNvPr id="11" name="Freeform 3">
              <a:extLst>
                <a:ext uri="{FF2B5EF4-FFF2-40B4-BE49-F238E27FC236}">
                  <a16:creationId xmlns:a16="http://schemas.microsoft.com/office/drawing/2014/main" xmlns="" id="{3E40E352-16D4-40B4-876B-4490A4001AA3}"/>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4">
              <a:extLst>
                <a:ext uri="{FF2B5EF4-FFF2-40B4-BE49-F238E27FC236}">
                  <a16:creationId xmlns:a16="http://schemas.microsoft.com/office/drawing/2014/main" xmlns="" id="{D2E1BEB0-07BA-4223-93A6-DF40EB1694BE}"/>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Rectangle 12">
            <a:extLst>
              <a:ext uri="{FF2B5EF4-FFF2-40B4-BE49-F238E27FC236}">
                <a16:creationId xmlns:a16="http://schemas.microsoft.com/office/drawing/2014/main" xmlns="" id="{5130CD14-223B-4D9C-B7AA-E0CE389F8E05}"/>
              </a:ext>
            </a:extLst>
          </p:cNvPr>
          <p:cNvSpPr/>
          <p:nvPr/>
        </p:nvSpPr>
        <p:spPr>
          <a:xfrm>
            <a:off x="1402904" y="1534337"/>
            <a:ext cx="3894495"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Gam-da-tốp</a:t>
            </a:r>
            <a:r>
              <a:rPr kumimoji="0" lang="pt-BR" sz="24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(1923 - 2003)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24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xmlns="" id="{812C4B59-E4B5-4F9E-A527-2CAD36509047}"/>
              </a:ext>
            </a:extLst>
          </p:cNvPr>
          <p:cNvGrpSpPr/>
          <p:nvPr/>
        </p:nvGrpSpPr>
        <p:grpSpPr>
          <a:xfrm>
            <a:off x="1132085" y="3429794"/>
            <a:ext cx="4898082" cy="1100453"/>
            <a:chOff x="0" y="0"/>
            <a:chExt cx="7620000" cy="4348480"/>
          </a:xfrm>
        </p:grpSpPr>
        <p:sp>
          <p:nvSpPr>
            <p:cNvPr id="15" name="Freeform 3">
              <a:extLst>
                <a:ext uri="{FF2B5EF4-FFF2-40B4-BE49-F238E27FC236}">
                  <a16:creationId xmlns:a16="http://schemas.microsoft.com/office/drawing/2014/main" xmlns="" id="{BEF15958-8A20-4752-BE4C-13AFE63F78F5}"/>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4">
              <a:extLst>
                <a:ext uri="{FF2B5EF4-FFF2-40B4-BE49-F238E27FC236}">
                  <a16:creationId xmlns:a16="http://schemas.microsoft.com/office/drawing/2014/main" xmlns="" id="{7C036BCE-6A93-4555-AD74-B4F0791110F1}"/>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Rectangle 16">
            <a:extLst>
              <a:ext uri="{FF2B5EF4-FFF2-40B4-BE49-F238E27FC236}">
                <a16:creationId xmlns:a16="http://schemas.microsoft.com/office/drawing/2014/main" xmlns="" id="{9C184EDB-A8C6-4715-B03F-65C6270A5873}"/>
              </a:ext>
            </a:extLst>
          </p:cNvPr>
          <p:cNvSpPr/>
          <p:nvPr/>
        </p:nvSpPr>
        <p:spPr>
          <a:xfrm>
            <a:off x="1230048" y="3438280"/>
            <a:ext cx="4306054"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2A4849"/>
                </a:solidFill>
                <a:effectLst/>
                <a:uLnTx/>
                <a:uFillTx/>
                <a:latin typeface="Times New Roman" panose="02020603050405020304" pitchFamily="18" charset="0"/>
                <a:ea typeface="+mn-ea"/>
                <a:cs typeface="Times New Roman" panose="02020603050405020304" pitchFamily="18" charset="0"/>
              </a:rPr>
              <a:t>Thơ ông tràn đầy tình yêu với quê hương, con người, cuộc sống</a:t>
            </a:r>
          </a:p>
        </p:txBody>
      </p:sp>
      <p:pic>
        <p:nvPicPr>
          <p:cNvPr id="5" name="Picture 4">
            <a:extLst>
              <a:ext uri="{FF2B5EF4-FFF2-40B4-BE49-F238E27FC236}">
                <a16:creationId xmlns:a16="http://schemas.microsoft.com/office/drawing/2014/main" xmlns="" id="{8F97C0A4-7BEF-4B4D-AFBD-87A9A4C4FA97}"/>
              </a:ext>
            </a:extLst>
          </p:cNvPr>
          <p:cNvPicPr>
            <a:picLocks noChangeAspect="1"/>
          </p:cNvPicPr>
          <p:nvPr/>
        </p:nvPicPr>
        <p:blipFill>
          <a:blip r:embed="rId2"/>
          <a:stretch>
            <a:fillRect/>
          </a:stretch>
        </p:blipFill>
        <p:spPr>
          <a:xfrm>
            <a:off x="6995049" y="979140"/>
            <a:ext cx="3744288" cy="3293098"/>
          </a:xfrm>
          <a:prstGeom prst="rect">
            <a:avLst/>
          </a:prstGeom>
        </p:spPr>
      </p:pic>
      <p:sp>
        <p:nvSpPr>
          <p:cNvPr id="18" name="文本框 6">
            <a:extLst>
              <a:ext uri="{FF2B5EF4-FFF2-40B4-BE49-F238E27FC236}">
                <a16:creationId xmlns:a16="http://schemas.microsoft.com/office/drawing/2014/main" xmlns="" id="{E9CB1EA9-8998-4B69-8156-AA14456863B0}"/>
              </a:ext>
            </a:extLst>
          </p:cNvPr>
          <p:cNvSpPr txBox="1"/>
          <p:nvPr/>
        </p:nvSpPr>
        <p:spPr>
          <a:xfrm>
            <a:off x="3959035" y="-60154"/>
            <a:ext cx="5151973" cy="584775"/>
          </a:xfrm>
          <a:prstGeom prst="rect">
            <a:avLst/>
          </a:prstGeom>
          <a:noFill/>
        </p:spPr>
        <p:txBody>
          <a:bodyPr wrap="square" rtlCol="0">
            <a:spAutoFit/>
          </a:bodyPr>
          <a:lstStyle/>
          <a:p>
            <a:pPr defTabSz="457154">
              <a:defRPr/>
            </a:pPr>
            <a:r>
              <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a:t>
            </a:r>
            <a:r>
              <a:rPr lang="en-US" altLang="zh-CN" sz="32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Tác</a:t>
            </a:r>
            <a:r>
              <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giả</a:t>
            </a:r>
            <a:r>
              <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tác</a:t>
            </a:r>
            <a:r>
              <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phẩm</a:t>
            </a:r>
            <a:endParaRPr lang="en-US" altLang="zh-CN" sz="32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0540" y="14087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1364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E9CB1EA9-8998-4B69-8156-AA14456863B0}"/>
              </a:ext>
            </a:extLst>
          </p:cNvPr>
          <p:cNvSpPr txBox="1"/>
          <p:nvPr/>
        </p:nvSpPr>
        <p:spPr>
          <a:xfrm>
            <a:off x="1550830" y="488538"/>
            <a:ext cx="4984193"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Tác</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phẩm</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10" name="Group 9">
            <a:extLst>
              <a:ext uri="{FF2B5EF4-FFF2-40B4-BE49-F238E27FC236}">
                <a16:creationId xmlns:a16="http://schemas.microsoft.com/office/drawing/2014/main" xmlns="" id="{4BECC0CC-87F2-4C43-ADAC-14C28E191E6E}"/>
              </a:ext>
            </a:extLst>
          </p:cNvPr>
          <p:cNvGrpSpPr/>
          <p:nvPr/>
        </p:nvGrpSpPr>
        <p:grpSpPr>
          <a:xfrm>
            <a:off x="1132085" y="1278295"/>
            <a:ext cx="4898082" cy="1336597"/>
            <a:chOff x="0" y="0"/>
            <a:chExt cx="7620000" cy="4348480"/>
          </a:xfrm>
        </p:grpSpPr>
        <p:sp>
          <p:nvSpPr>
            <p:cNvPr id="11" name="Freeform 3">
              <a:extLst>
                <a:ext uri="{FF2B5EF4-FFF2-40B4-BE49-F238E27FC236}">
                  <a16:creationId xmlns:a16="http://schemas.microsoft.com/office/drawing/2014/main" xmlns="" id="{3E40E352-16D4-40B4-876B-4490A4001AA3}"/>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defTabSz="457154">
                <a:defRPr/>
              </a:pPr>
              <a:endParaRPr lang="en-US">
                <a:solidFill>
                  <a:prstClr val="black"/>
                </a:solidFill>
                <a:latin typeface="Calibri"/>
              </a:endParaRPr>
            </a:p>
          </p:txBody>
        </p:sp>
        <p:sp>
          <p:nvSpPr>
            <p:cNvPr id="12" name="Freeform 4">
              <a:extLst>
                <a:ext uri="{FF2B5EF4-FFF2-40B4-BE49-F238E27FC236}">
                  <a16:creationId xmlns:a16="http://schemas.microsoft.com/office/drawing/2014/main" xmlns="" id="{D2E1BEB0-07BA-4223-93A6-DF40EB1694BE}"/>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defTabSz="457154">
                <a:defRPr/>
              </a:pPr>
              <a:endParaRPr lang="en-US">
                <a:solidFill>
                  <a:prstClr val="black"/>
                </a:solidFill>
                <a:latin typeface="Calibri"/>
              </a:endParaRPr>
            </a:p>
          </p:txBody>
        </p:sp>
      </p:grpSp>
      <p:sp>
        <p:nvSpPr>
          <p:cNvPr id="13" name="Rectangle 12">
            <a:extLst>
              <a:ext uri="{FF2B5EF4-FFF2-40B4-BE49-F238E27FC236}">
                <a16:creationId xmlns:a16="http://schemas.microsoft.com/office/drawing/2014/main" xmlns="" id="{5130CD14-223B-4D9C-B7AA-E0CE389F8E05}"/>
              </a:ext>
            </a:extLst>
          </p:cNvPr>
          <p:cNvSpPr/>
          <p:nvPr/>
        </p:nvSpPr>
        <p:spPr>
          <a:xfrm>
            <a:off x="1402904" y="1534337"/>
            <a:ext cx="3894495" cy="461665"/>
          </a:xfrm>
          <a:prstGeom prst="rect">
            <a:avLst/>
          </a:prstGeom>
        </p:spPr>
        <p:txBody>
          <a:bodyPr wrap="square">
            <a:spAutoFit/>
          </a:bodyPr>
          <a:lstStyle/>
          <a:p>
            <a:pPr algn="just"/>
            <a:r>
              <a:rPr lang="vi-VN" sz="2400" b="1" i="1" dirty="0">
                <a:solidFill>
                  <a:srgbClr val="2A4849"/>
                </a:solidFill>
                <a:latin typeface="Times New Roman" panose="02020603050405020304" pitchFamily="18" charset="0"/>
                <a:cs typeface="Times New Roman" panose="02020603050405020304" pitchFamily="18" charset="0"/>
              </a:rPr>
              <a:t>Thể loại: Thơ</a:t>
            </a:r>
            <a:endParaRPr lang="pt-BR" sz="2400" b="1" i="1" dirty="0">
              <a:solidFill>
                <a:srgbClr val="2A4849"/>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812C4B59-E4B5-4F9E-A527-2CAD36509047}"/>
              </a:ext>
            </a:extLst>
          </p:cNvPr>
          <p:cNvGrpSpPr/>
          <p:nvPr/>
        </p:nvGrpSpPr>
        <p:grpSpPr>
          <a:xfrm>
            <a:off x="1550830" y="3171785"/>
            <a:ext cx="4898082" cy="1100453"/>
            <a:chOff x="0" y="0"/>
            <a:chExt cx="7620000" cy="4348480"/>
          </a:xfrm>
        </p:grpSpPr>
        <p:sp>
          <p:nvSpPr>
            <p:cNvPr id="15" name="Freeform 3">
              <a:extLst>
                <a:ext uri="{FF2B5EF4-FFF2-40B4-BE49-F238E27FC236}">
                  <a16:creationId xmlns:a16="http://schemas.microsoft.com/office/drawing/2014/main" xmlns="" id="{BEF15958-8A20-4752-BE4C-13AFE63F78F5}"/>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defTabSz="457154">
                <a:defRPr/>
              </a:pPr>
              <a:endParaRPr lang="en-US">
                <a:solidFill>
                  <a:prstClr val="black"/>
                </a:solidFill>
                <a:latin typeface="Calibri"/>
              </a:endParaRPr>
            </a:p>
          </p:txBody>
        </p:sp>
        <p:sp>
          <p:nvSpPr>
            <p:cNvPr id="16" name="Freeform 4">
              <a:extLst>
                <a:ext uri="{FF2B5EF4-FFF2-40B4-BE49-F238E27FC236}">
                  <a16:creationId xmlns:a16="http://schemas.microsoft.com/office/drawing/2014/main" xmlns="" id="{7C036BCE-6A93-4555-AD74-B4F0791110F1}"/>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defTabSz="457154">
                <a:defRPr/>
              </a:pPr>
              <a:endParaRPr lang="en-US">
                <a:solidFill>
                  <a:prstClr val="black"/>
                </a:solidFill>
                <a:latin typeface="Calibri"/>
              </a:endParaRPr>
            </a:p>
          </p:txBody>
        </p:sp>
      </p:grpSp>
      <p:sp>
        <p:nvSpPr>
          <p:cNvPr id="17" name="Rectangle 16">
            <a:extLst>
              <a:ext uri="{FF2B5EF4-FFF2-40B4-BE49-F238E27FC236}">
                <a16:creationId xmlns:a16="http://schemas.microsoft.com/office/drawing/2014/main" xmlns="" id="{9C184EDB-A8C6-4715-B03F-65C6270A5873}"/>
              </a:ext>
            </a:extLst>
          </p:cNvPr>
          <p:cNvSpPr/>
          <p:nvPr/>
        </p:nvSpPr>
        <p:spPr>
          <a:xfrm>
            <a:off x="1648793" y="3180271"/>
            <a:ext cx="4306054" cy="830997"/>
          </a:xfrm>
          <a:prstGeom prst="rect">
            <a:avLst/>
          </a:prstGeom>
        </p:spPr>
        <p:txBody>
          <a:bodyPr wrap="square">
            <a:spAutoFit/>
          </a:bodyPr>
          <a:lstStyle/>
          <a:p>
            <a:pPr algn="just"/>
            <a:r>
              <a:rPr lang="vi-VN" sz="2400" b="1" i="1" dirty="0">
                <a:solidFill>
                  <a:srgbClr val="2A4849"/>
                </a:solidFill>
                <a:latin typeface="Times New Roman" panose="02020603050405020304" pitchFamily="18" charset="0"/>
                <a:cs typeface="Times New Roman" panose="02020603050405020304" pitchFamily="18" charset="0"/>
              </a:rPr>
              <a:t>Viết năm 1967 bằng tiếng Avar.</a:t>
            </a:r>
          </a:p>
          <a:p>
            <a:pPr algn="just"/>
            <a:endParaRPr lang="vi-VN" sz="2400" b="1" i="1" dirty="0">
              <a:solidFill>
                <a:srgbClr val="2A4849"/>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8F97C0A4-7BEF-4B4D-AFBD-87A9A4C4FA97}"/>
              </a:ext>
            </a:extLst>
          </p:cNvPr>
          <p:cNvPicPr>
            <a:picLocks noChangeAspect="1"/>
          </p:cNvPicPr>
          <p:nvPr/>
        </p:nvPicPr>
        <p:blipFill>
          <a:blip r:embed="rId2"/>
          <a:stretch>
            <a:fillRect/>
          </a:stretch>
        </p:blipFill>
        <p:spPr>
          <a:xfrm>
            <a:off x="6995049" y="979140"/>
            <a:ext cx="3744288" cy="3293098"/>
          </a:xfrm>
          <a:prstGeom prst="rect">
            <a:avLst/>
          </a:prstGeom>
        </p:spPr>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0144" y="2445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399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10 NGÀY MÔI TRƯƠNG THẾ GIỚI VÀ HÀNH ĐỘNG CỦA TUỔI TRẺ</Template>
  <TotalTime>63</TotalTime>
  <Words>1277</Words>
  <Application>Microsoft Office PowerPoint</Application>
  <PresentationFormat>Custom</PresentationFormat>
  <Paragraphs>166</Paragraphs>
  <Slides>44</Slides>
  <Notes>2</Notes>
  <HiddenSlides>0</HiddenSlides>
  <MMClips>0</MMClips>
  <ScaleCrop>false</ScaleCrop>
  <HeadingPairs>
    <vt:vector size="4" baseType="variant">
      <vt:variant>
        <vt:lpstr>Theme</vt:lpstr>
      </vt:variant>
      <vt:variant>
        <vt:i4>7</vt:i4>
      </vt:variant>
      <vt:variant>
        <vt:lpstr>Slide Titles</vt:lpstr>
      </vt:variant>
      <vt:variant>
        <vt:i4>44</vt:i4>
      </vt:variant>
    </vt:vector>
  </HeadingPairs>
  <TitlesOfParts>
    <vt:vector size="51" baseType="lpstr">
      <vt:lpstr>Office 主题​​</vt:lpstr>
      <vt:lpstr>1_Office Theme</vt:lpstr>
      <vt:lpstr>Office Theme</vt:lpstr>
      <vt:lpstr>2_Office 主题​​</vt:lpstr>
      <vt:lpstr>Cottagecore Style Horticulture College Major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asus</cp:lastModifiedBy>
  <cp:revision>19</cp:revision>
  <dcterms:created xsi:type="dcterms:W3CDTF">2022-01-29T02:47:56Z</dcterms:created>
  <dcterms:modified xsi:type="dcterms:W3CDTF">2022-03-08T15:36:21Z</dcterms:modified>
</cp:coreProperties>
</file>