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6" r:id="rId24"/>
    <p:sldId id="287" r:id="rId25"/>
    <p:sldId id="282" r:id="rId26"/>
    <p:sldId id="288"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00"/>
    <a:srgbClr val="FC4C42"/>
    <a:srgbClr val="B4E7FE"/>
    <a:srgbClr val="53FDD7"/>
    <a:srgbClr val="FEA4C0"/>
    <a:srgbClr val="FF0066"/>
    <a:srgbClr val="A087BC"/>
    <a:srgbClr val="2AD618"/>
    <a:srgbClr val="670C04"/>
    <a:srgbClr val="37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BCE191-2EF7-4E29-B82A-5587829BB336}"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386718760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BCE191-2EF7-4E29-B82A-5587829BB336}"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16653179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BCE191-2EF7-4E29-B82A-5587829BB336}"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4206242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BCE191-2EF7-4E29-B82A-5587829BB336}"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1252693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BCE191-2EF7-4E29-B82A-5587829BB336}"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6177043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BCE191-2EF7-4E29-B82A-5587829BB336}"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286756948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BCE191-2EF7-4E29-B82A-5587829BB336}"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21284589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BCE191-2EF7-4E29-B82A-5587829BB336}"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90166720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CE191-2EF7-4E29-B82A-5587829BB336}"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7771050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BCE191-2EF7-4E29-B82A-5587829BB336}"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22696677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BCE191-2EF7-4E29-B82A-5587829BB336}"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70BB1-015D-4C86-8958-AAA7BDA0CFFB}" type="slidenum">
              <a:rPr lang="en-US" smtClean="0"/>
              <a:t>‹#›</a:t>
            </a:fld>
            <a:endParaRPr lang="en-US"/>
          </a:p>
        </p:txBody>
      </p:sp>
    </p:spTree>
    <p:extLst>
      <p:ext uri="{BB962C8B-B14F-4D97-AF65-F5344CB8AC3E}">
        <p14:creationId xmlns:p14="http://schemas.microsoft.com/office/powerpoint/2010/main" val="36575716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CE191-2EF7-4E29-B82A-5587829BB336}" type="datetimeFigureOut">
              <a:rPr lang="en-US" smtClean="0"/>
              <a:t>3/14/2022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70BB1-015D-4C86-8958-AAA7BDA0CFFB}" type="slidenum">
              <a:rPr lang="en-US" smtClean="0"/>
              <a:t>‹#›</a:t>
            </a:fld>
            <a:endParaRPr lang="en-US"/>
          </a:p>
        </p:txBody>
      </p:sp>
    </p:spTree>
    <p:extLst>
      <p:ext uri="{BB962C8B-B14F-4D97-AF65-F5344CB8AC3E}">
        <p14:creationId xmlns:p14="http://schemas.microsoft.com/office/powerpoint/2010/main" val="2824685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7.xml"/><Relationship Id="rId3" Type="http://schemas.microsoft.com/office/2007/relationships/hdphoto" Target="../media/hdphoto3.wdp"/><Relationship Id="rId7" Type="http://schemas.openxmlformats.org/officeDocument/2006/relationships/slide" Target="slide13.xml"/><Relationship Id="rId12"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slide" Target="slide14.xml"/><Relationship Id="rId4" Type="http://schemas.openxmlformats.org/officeDocument/2006/relationships/slide" Target="slide15.xml"/><Relationship Id="rId9" Type="http://schemas.microsoft.com/office/2007/relationships/hdphoto" Target="../media/hdphoto5.wdp"/><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4956"/>
          <a:stretch/>
        </p:blipFill>
        <p:spPr>
          <a:xfrm>
            <a:off x="0" y="-18567"/>
            <a:ext cx="12192000" cy="6931430"/>
          </a:xfrm>
          <a:prstGeom prst="rect">
            <a:avLst/>
          </a:prstGeom>
        </p:spPr>
      </p:pic>
      <p:sp>
        <p:nvSpPr>
          <p:cNvPr id="8" name="Oval 7"/>
          <p:cNvSpPr/>
          <p:nvPr/>
        </p:nvSpPr>
        <p:spPr>
          <a:xfrm>
            <a:off x="-3" y="300992"/>
            <a:ext cx="12192002" cy="6292312"/>
          </a:xfrm>
          <a:prstGeom prst="ellipse">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68414" y="1154053"/>
            <a:ext cx="6255163" cy="1119537"/>
          </a:xfrm>
          <a:prstGeom prst="rect">
            <a:avLst/>
          </a:prstGeom>
        </p:spPr>
        <p:txBody>
          <a:bodyPr wrap="square">
            <a:spAutoFit/>
          </a:bodyPr>
          <a:lstStyle/>
          <a:p>
            <a:pPr algn="ctr">
              <a:lnSpc>
                <a:spcPct val="115000"/>
              </a:lnSpc>
              <a:spcAft>
                <a:spcPts val="0"/>
              </a:spcAft>
            </a:pPr>
            <a:r>
              <a:rPr lang="en-US" sz="60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iny" panose="02000903060500060000" pitchFamily="2" charset="0"/>
                <a:ea typeface="Calibri" panose="020F0502020204030204" pitchFamily="34" charset="0"/>
                <a:cs typeface="Times New Roman" panose="02020603050405020304" pitchFamily="18" charset="0"/>
              </a:rPr>
              <a:t>TIẾT 101 + 102</a:t>
            </a:r>
            <a:endParaRPr lang="en-US" sz="4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iny" panose="02000903060500060000" pitchFamily="2" charset="0"/>
              <a:ea typeface="Calibri" panose="020F0502020204030204" pitchFamily="34" charset="0"/>
              <a:cs typeface="Times New Roman" panose="02020603050405020304" pitchFamily="18" charset="0"/>
            </a:endParaRPr>
          </a:p>
        </p:txBody>
      </p:sp>
      <p:sp>
        <p:nvSpPr>
          <p:cNvPr id="6" name="Rectangle 5"/>
          <p:cNvSpPr/>
          <p:nvPr/>
        </p:nvSpPr>
        <p:spPr>
          <a:xfrm>
            <a:off x="-4" y="2433370"/>
            <a:ext cx="12192000" cy="3156249"/>
          </a:xfrm>
          <a:prstGeom prst="rect">
            <a:avLst/>
          </a:prstGeom>
        </p:spPr>
        <p:txBody>
          <a:bodyPr wrap="square">
            <a:spAutoFit/>
          </a:bodyPr>
          <a:lstStyle/>
          <a:p>
            <a:pPr algn="ctr">
              <a:lnSpc>
                <a:spcPct val="115000"/>
              </a:lnSpc>
              <a:spcAft>
                <a:spcPts val="0"/>
              </a:spcAft>
            </a:pPr>
            <a:r>
              <a:rPr lang="en-US" sz="8800" b="1">
                <a:ln w="6600">
                  <a:solidFill>
                    <a:schemeClr val="accent2"/>
                  </a:solidFill>
                  <a:prstDash val="solid"/>
                </a:ln>
                <a:solidFill>
                  <a:srgbClr val="FFFF00"/>
                </a:solidFill>
                <a:effectLst>
                  <a:outerShdw dist="38100" dir="2700000" algn="tl" rotWithShape="0">
                    <a:schemeClr val="accent2"/>
                  </a:outerShdw>
                </a:effectLst>
                <a:latin typeface="Coiny" panose="02000903060500060000" pitchFamily="2" charset="0"/>
                <a:ea typeface="Calibri" panose="020F0502020204030204" pitchFamily="34" charset="0"/>
                <a:cs typeface="Times New Roman" panose="02020603050405020304" pitchFamily="18" charset="0"/>
              </a:rPr>
              <a:t>ÔN TẬP KIỂM TRA </a:t>
            </a:r>
          </a:p>
          <a:p>
            <a:pPr algn="ctr">
              <a:lnSpc>
                <a:spcPct val="115000"/>
              </a:lnSpc>
              <a:spcAft>
                <a:spcPts val="0"/>
              </a:spcAft>
            </a:pPr>
            <a:r>
              <a:rPr lang="en-US" sz="8800" b="1">
                <a:ln w="6600">
                  <a:solidFill>
                    <a:schemeClr val="accent2"/>
                  </a:solidFill>
                  <a:prstDash val="solid"/>
                </a:ln>
                <a:solidFill>
                  <a:srgbClr val="FFFF00"/>
                </a:solidFill>
                <a:effectLst>
                  <a:outerShdw dist="38100" dir="2700000" algn="tl" rotWithShape="0">
                    <a:schemeClr val="accent2"/>
                  </a:outerShdw>
                </a:effectLst>
                <a:latin typeface="Coiny" panose="02000903060500060000" pitchFamily="2" charset="0"/>
                <a:ea typeface="Calibri" panose="020F0502020204030204" pitchFamily="34" charset="0"/>
                <a:cs typeface="Times New Roman" panose="02020603050405020304" pitchFamily="18" charset="0"/>
              </a:rPr>
              <a:t>GIỮA KÌ II</a:t>
            </a:r>
            <a:endParaRPr lang="en-US" sz="7200" b="1">
              <a:ln w="6600">
                <a:solidFill>
                  <a:schemeClr val="accent2"/>
                </a:solidFill>
                <a:prstDash val="solid"/>
              </a:ln>
              <a:solidFill>
                <a:srgbClr val="FFFF00"/>
              </a:solidFill>
              <a:effectLst>
                <a:outerShdw dist="38100" dir="2700000" algn="tl" rotWithShape="0">
                  <a:schemeClr val="accent2"/>
                </a:outerShdw>
              </a:effectLst>
              <a:latin typeface="Coiny" panose="0200090306050006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52309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63863340"/>
              </p:ext>
            </p:extLst>
          </p:nvPr>
        </p:nvGraphicFramePr>
        <p:xfrm>
          <a:off x="636105" y="275121"/>
          <a:ext cx="10873407" cy="5808918"/>
        </p:xfrm>
        <a:graphic>
          <a:graphicData uri="http://schemas.openxmlformats.org/drawingml/2006/table">
            <a:tbl>
              <a:tblPr firstRow="1" firstCol="1" bandRow="1"/>
              <a:tblGrid>
                <a:gridCol w="1626764">
                  <a:extLst>
                    <a:ext uri="{9D8B030D-6E8A-4147-A177-3AD203B41FA5}">
                      <a16:colId xmlns:a16="http://schemas.microsoft.com/office/drawing/2014/main" val="784371393"/>
                    </a:ext>
                  </a:extLst>
                </a:gridCol>
                <a:gridCol w="7894923">
                  <a:extLst>
                    <a:ext uri="{9D8B030D-6E8A-4147-A177-3AD203B41FA5}">
                      <a16:colId xmlns:a16="http://schemas.microsoft.com/office/drawing/2014/main" val="1621944744"/>
                    </a:ext>
                  </a:extLst>
                </a:gridCol>
                <a:gridCol w="1351720">
                  <a:extLst>
                    <a:ext uri="{9D8B030D-6E8A-4147-A177-3AD203B41FA5}">
                      <a16:colId xmlns:a16="http://schemas.microsoft.com/office/drawing/2014/main" val="2933596259"/>
                    </a:ext>
                  </a:extLst>
                </a:gridCol>
              </a:tblGrid>
              <a:tr h="217567">
                <a:tc>
                  <a:txBody>
                    <a:bodyPr/>
                    <a:lstStyle/>
                    <a:p>
                      <a:pPr algn="ctr">
                        <a:lnSpc>
                          <a:spcPct val="115000"/>
                        </a:lnSpc>
                        <a:spcAft>
                          <a:spcPts val="0"/>
                        </a:spcAft>
                      </a:pP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 loại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 điểm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Ví dụ minh họa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046835"/>
                  </a:ext>
                </a:extLst>
              </a:tr>
              <a:tr h="1740535">
                <a:tc>
                  <a:txBody>
                    <a:bodyPr/>
                    <a:lstStyle/>
                    <a:p>
                      <a:pPr algn="ctr">
                        <a:lnSpc>
                          <a:spcPct val="115000"/>
                        </a:lnSpc>
                        <a:spcAft>
                          <a:spcPts val="0"/>
                        </a:spcAft>
                      </a:pPr>
                      <a:r>
                        <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Truyền thuyết</a:t>
                      </a:r>
                      <a:endParaRPr lang="en-US" sz="2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 Kể về các nhân vật lịch sử và sự kiện có liên quan đến lịch sử</a:t>
                      </a:r>
                      <a:br>
                        <a:rPr lang="en-US" sz="24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 Thường có yếu tố hoang đường , kì ảo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40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Có yếu tố hoang đường kì ảo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40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Có cốt lõi sự thật → người tin là truyện có thật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40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Giải thích sự kiện lịch sử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 Thánh Gióng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022256"/>
                  </a:ext>
                </a:extLst>
              </a:tr>
              <a:tr h="2393236">
                <a:tc>
                  <a:txBody>
                    <a:bodyPr/>
                    <a:lstStyle/>
                    <a:p>
                      <a:pPr algn="ctr">
                        <a:lnSpc>
                          <a:spcPct val="115000"/>
                        </a:lnSpc>
                        <a:spcAft>
                          <a:spcPts val="0"/>
                        </a:spcAft>
                      </a:pPr>
                      <a:r>
                        <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Cổ tích</a:t>
                      </a:r>
                      <a:endParaRPr lang="en-US" sz="2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solidFill>
                            <a:srgbClr val="2C2F34"/>
                          </a:solidFill>
                          <a:effectLst/>
                          <a:latin typeface="Times New Roman" panose="02020603050405020304" pitchFamily="18" charset="0"/>
                          <a:ea typeface="Calibri" panose="020F0502020204030204" pitchFamily="34" charset="0"/>
                          <a:cs typeface="Times New Roman" panose="02020603050405020304" pitchFamily="18" charset="0"/>
                        </a:rPr>
                        <a:t>- Kể về cuộc đời của một số kiểu nhân vật quen thuộc: bất hạnh, dũng sĩ, có tài năng kì lạ, thông minh, ngốc nghếch, động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400">
                          <a:solidFill>
                            <a:srgbClr val="2C2F3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Thường có yếu tố hoang đường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40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Kết thúc có hậu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rgbClr val="2C2F34"/>
                          </a:solidFill>
                          <a:effectLst/>
                          <a:latin typeface="Times New Roman" panose="02020603050405020304" pitchFamily="18" charset="0"/>
                          <a:ea typeface="Calibri" panose="020F0502020204030204" pitchFamily="34" charset="0"/>
                          <a:cs typeface="Times New Roman" panose="02020603050405020304" pitchFamily="18" charset="0"/>
                        </a:rPr>
                        <a:t>- Thể hiện ước mơ, niềm tin của nhân dân về chiến thắng cuối cùng của cái thiện đối với cái ác, cái tốt đối với cái xấu, sự công bằng đối với sự bất công.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 Thạch Sanh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0811" marR="60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736275"/>
                  </a:ext>
                </a:extLst>
              </a:tr>
            </a:tbl>
          </a:graphicData>
        </a:graphic>
      </p:graphicFrame>
    </p:spTree>
    <p:extLst>
      <p:ext uri="{BB962C8B-B14F-4D97-AF65-F5344CB8AC3E}">
        <p14:creationId xmlns:p14="http://schemas.microsoft.com/office/powerpoint/2010/main" val="34068798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31091420"/>
              </p:ext>
            </p:extLst>
          </p:nvPr>
        </p:nvGraphicFramePr>
        <p:xfrm>
          <a:off x="576469" y="1328484"/>
          <a:ext cx="11211339" cy="4905504"/>
        </p:xfrm>
        <a:graphic>
          <a:graphicData uri="http://schemas.openxmlformats.org/drawingml/2006/table">
            <a:tbl>
              <a:tblPr firstRow="1" firstCol="1" bandRow="1"/>
              <a:tblGrid>
                <a:gridCol w="1469823">
                  <a:extLst>
                    <a:ext uri="{9D8B030D-6E8A-4147-A177-3AD203B41FA5}">
                      <a16:colId xmlns:a16="http://schemas.microsoft.com/office/drawing/2014/main" val="444723640"/>
                    </a:ext>
                  </a:extLst>
                </a:gridCol>
                <a:gridCol w="4870758">
                  <a:extLst>
                    <a:ext uri="{9D8B030D-6E8A-4147-A177-3AD203B41FA5}">
                      <a16:colId xmlns:a16="http://schemas.microsoft.com/office/drawing/2014/main" val="1185747752"/>
                    </a:ext>
                  </a:extLst>
                </a:gridCol>
                <a:gridCol w="4870758">
                  <a:extLst>
                    <a:ext uri="{9D8B030D-6E8A-4147-A177-3AD203B41FA5}">
                      <a16:colId xmlns:a16="http://schemas.microsoft.com/office/drawing/2014/main" val="620209563"/>
                    </a:ext>
                  </a:extLst>
                </a:gridCol>
              </a:tblGrid>
              <a:tr h="0">
                <a:tc>
                  <a:txBody>
                    <a:bodyPr/>
                    <a:lstStyle/>
                    <a:p>
                      <a:pPr algn="ctr">
                        <a:lnSpc>
                          <a:spcPct val="115000"/>
                        </a:lnSpc>
                        <a:spcAft>
                          <a:spcPts val="0"/>
                        </a:spcAft>
                      </a:pP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Giống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Có yếu tố kỳ ảo, giống nhau về sự ra đời thần kì và tài năng nhân vật.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84843174"/>
                  </a:ext>
                </a:extLst>
              </a:tr>
              <a:tr h="0">
                <a:tc rowSpan="3">
                  <a:txBody>
                    <a:bodyPr/>
                    <a:lstStyle/>
                    <a:p>
                      <a:pPr algn="ctr">
                        <a:lnSpc>
                          <a:spcPct val="115000"/>
                        </a:lnSpc>
                        <a:spcAft>
                          <a:spcPts val="0"/>
                        </a:spcAft>
                      </a:pP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Kể về các nhân vật, sự kiện liên quan đến lịch sử.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Kể về cuộc đời, số phận một số kiểu nhân vật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06949"/>
                  </a:ext>
                </a:extLst>
              </a:tr>
              <a:tr h="0">
                <a:tc vMerge="1">
                  <a:txBody>
                    <a:bodyPr/>
                    <a:lstStyle/>
                    <a:p>
                      <a:pPr algn="just">
                        <a:lnSpc>
                          <a:spcPct val="115000"/>
                        </a:lnSpc>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Thể hiện thái độ, cách đánh giá của nhân dân với lịch sử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Thể hiện ước mơ và niềm tin nhân dân về thiện, ác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976517"/>
                  </a:ext>
                </a:extLst>
              </a:tr>
              <a:tr h="0">
                <a:tc vMerge="1">
                  <a:txBody>
                    <a:bodyPr/>
                    <a:lstStyle/>
                    <a:p>
                      <a:pPr algn="just">
                        <a:lnSpc>
                          <a:spcPct val="115000"/>
                        </a:lnSpc>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Là vỏ bọc lịch sử tuy có yếu tố kì ảo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444444"/>
                          </a:solidFill>
                          <a:effectLst/>
                          <a:latin typeface="Times New Roman" panose="02020603050405020304" pitchFamily="18" charset="0"/>
                          <a:ea typeface="Calibri" panose="020F0502020204030204" pitchFamily="34" charset="0"/>
                          <a:cs typeface="Times New Roman" panose="02020603050405020304" pitchFamily="18" charset="0"/>
                        </a:rPr>
                        <a:t>Giàu yếu tố hoang đường, mang tính tưởng tượng bay bổng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326368"/>
                  </a:ext>
                </a:extLst>
              </a:tr>
            </a:tbl>
          </a:graphicData>
        </a:graphic>
      </p:graphicFrame>
      <p:sp>
        <p:nvSpPr>
          <p:cNvPr id="6" name="Rectangle 5"/>
          <p:cNvSpPr/>
          <p:nvPr/>
        </p:nvSpPr>
        <p:spPr>
          <a:xfrm>
            <a:off x="2591865" y="268798"/>
            <a:ext cx="6800260" cy="548099"/>
          </a:xfrm>
          <a:prstGeom prst="rect">
            <a:avLst/>
          </a:prstGeom>
        </p:spPr>
        <p:txBody>
          <a:bodyPr wrap="none">
            <a:spAutoFit/>
          </a:bodyPr>
          <a:lstStyle/>
          <a:p>
            <a:pPr algn="just">
              <a:lnSpc>
                <a:spcPct val="115000"/>
              </a:lnSpc>
              <a:spcAft>
                <a:spcPts val="0"/>
              </a:spcAft>
            </a:pPr>
            <a:r>
              <a:rPr lang="en-US" sz="28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 sánh truyện truyền thuyết và truyện cổ tích</a:t>
            </a:r>
            <a:endPar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28550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20000"/>
                    </a14:imgEffect>
                    <a14:imgEffect>
                      <a14:brightnessContrast bright="35000" contrast="-2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521780" y="0"/>
            <a:ext cx="6440194" cy="1192695"/>
          </a:xfrm>
          <a:prstGeom prst="rect">
            <a:avLst/>
          </a:prstGeom>
        </p:spPr>
        <p:txBody>
          <a:bodyPr wrap="none">
            <a:prstTxWarp prst="textArchDown">
              <a:avLst/>
            </a:prstTxWarp>
            <a:spAutoFit/>
          </a:bodyPr>
          <a:lstStyle/>
          <a:p>
            <a:pPr algn="ctr"/>
            <a:r>
              <a:rPr lang="en-US" sz="23900" b="1">
                <a:solidFill>
                  <a:srgbClr val="FC4C42"/>
                </a:solidFill>
                <a:latin typeface="WindSong" pitchFamily="2" charset="0"/>
                <a:ea typeface="Calibri" panose="020F0502020204030204" pitchFamily="34" charset="0"/>
              </a:rPr>
              <a:t>Hộp quà </a:t>
            </a:r>
          </a:p>
          <a:p>
            <a:pPr algn="ctr"/>
            <a:r>
              <a:rPr lang="en-US" sz="23900" b="1">
                <a:solidFill>
                  <a:srgbClr val="FC4C42"/>
                </a:solidFill>
                <a:latin typeface="WindSong" pitchFamily="2" charset="0"/>
                <a:ea typeface="Calibri" panose="020F0502020204030204" pitchFamily="34" charset="0"/>
              </a:rPr>
              <a:t>may mắn</a:t>
            </a:r>
            <a:endParaRPr lang="en-US" sz="23900" b="1">
              <a:solidFill>
                <a:srgbClr val="FC4C42"/>
              </a:solidFill>
              <a:latin typeface="WindSong" pitchFamily="2" charset="0"/>
            </a:endParaRPr>
          </a:p>
        </p:txBody>
      </p:sp>
      <p:pic>
        <p:nvPicPr>
          <p:cNvPr id="9220" name="3" descr="0, - Cartoon Gift Box, HD Png Download - 558x600(#1469290) - PngFind">
            <a:hlinkClick r:id="rId4" action="ppaction://hlinksldjump"/>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438" b="96413" l="17381" r="82262">
                        <a14:foregroundMark x1="29405" y1="14948" x2="45952" y2="33632"/>
                        <a14:foregroundMark x1="64405" y1="16741" x2="48929" y2="31390"/>
                        <a14:foregroundMark x1="76071" y1="52915" x2="76310" y2="70105"/>
                        <a14:foregroundMark x1="60119" y1="12407" x2="60119" y2="12407"/>
                        <a14:foregroundMark x1="64405" y1="10164" x2="64405" y2="10164"/>
                        <a14:foregroundMark x1="64881" y1="9268" x2="64881" y2="9268"/>
                        <a14:foregroundMark x1="64643" y1="13901" x2="64643" y2="13901"/>
                        <a14:foregroundMark x1="29881" y1="12706" x2="29881" y2="12706"/>
                        <a14:foregroundMark x1="32143" y1="8072" x2="32143" y2="8072"/>
                        <a14:foregroundMark x1="33571" y1="7773" x2="33571" y2="7773"/>
                        <a14:foregroundMark x1="24524" y1="21375" x2="24524" y2="21375"/>
                        <a14:foregroundMark x1="25595" y1="23916" x2="25595" y2="23916"/>
                        <a14:foregroundMark x1="26548" y1="24813" x2="26548" y2="24813"/>
                        <a14:foregroundMark x1="26786" y1="24215" x2="26786" y2="24215"/>
                        <a14:backgroundMark x1="38929" y1="10463" x2="38929" y2="10463"/>
                        <a14:backgroundMark x1="37738" y1="9118" x2="37738" y2="9118"/>
                        <a14:backgroundMark x1="42381" y1="12556" x2="42381" y2="12556"/>
                        <a14:backgroundMark x1="24167" y1="23169" x2="24167" y2="23169"/>
                      </a14:backgroundRemoval>
                    </a14:imgEffect>
                  </a14:imgLayer>
                </a14:imgProps>
              </a:ext>
              <a:ext uri="{28A0092B-C50C-407E-A947-70E740481C1C}">
                <a14:useLocalDpi xmlns:a14="http://schemas.microsoft.com/office/drawing/2010/main" val="0"/>
              </a:ext>
            </a:extLst>
          </a:blip>
          <a:srcRect l="16785" t="4464" r="14644" b="3542"/>
          <a:stretch/>
        </p:blipFill>
        <p:spPr bwMode="auto">
          <a:xfrm>
            <a:off x="8466407" y="2705250"/>
            <a:ext cx="3023048" cy="32301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1" descr="Surprising Christmas Gift Box Cartoon PNG Image and PSD File For Free  Download - Lovepik | 401424993">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50" b="97500" l="2833" r="90000"/>
                    </a14:imgEffect>
                  </a14:imgLayer>
                </a14:imgProps>
              </a:ext>
              <a:ext uri="{28A0092B-C50C-407E-A947-70E740481C1C}">
                <a14:useLocalDpi xmlns:a14="http://schemas.microsoft.com/office/drawing/2010/main" val="0"/>
              </a:ext>
            </a:extLst>
          </a:blip>
          <a:srcRect/>
          <a:stretch>
            <a:fillRect/>
          </a:stretch>
        </p:blipFill>
        <p:spPr bwMode="auto">
          <a:xfrm>
            <a:off x="1034031" y="2845055"/>
            <a:ext cx="3333307" cy="3333307"/>
          </a:xfrm>
          <a:prstGeom prst="rect">
            <a:avLst/>
          </a:prstGeom>
          <a:noFill/>
          <a:extLst>
            <a:ext uri="{909E8E84-426E-40DD-AFC4-6F175D3DCCD1}">
              <a14:hiddenFill xmlns:a14="http://schemas.microsoft.com/office/drawing/2010/main">
                <a:solidFill>
                  <a:srgbClr val="FFFFFF"/>
                </a:solidFill>
              </a14:hiddenFill>
            </a:ext>
          </a:extLst>
        </p:spPr>
      </p:pic>
      <p:pic>
        <p:nvPicPr>
          <p:cNvPr id="9224" name="2" descr="Gift Box or Pink Pastel Color Present Box with Pink Ribbon and Bow Isolated  on White Background Stock Illustration - Illustration of carton, concept:  196951780">
            <a:hlinkClick r:id="rId10" action="ppaction://hlinksldjump"/>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4708" t="10999" r="15292" b="10001"/>
          <a:stretch/>
        </p:blipFill>
        <p:spPr bwMode="auto">
          <a:xfrm>
            <a:off x="4854209" y="3330845"/>
            <a:ext cx="3125327" cy="352715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hlinkClick r:id="rId13" action="ppaction://hlinksldjump"/>
          </p:cNvPr>
          <p:cNvSpPr/>
          <p:nvPr/>
        </p:nvSpPr>
        <p:spPr>
          <a:xfrm>
            <a:off x="11251095" y="166226"/>
            <a:ext cx="755176" cy="750627"/>
          </a:xfrm>
          <a:prstGeom prst="ellipse">
            <a:avLst/>
          </a:prstGeom>
          <a:gradFill>
            <a:gsLst>
              <a:gs pos="95000">
                <a:schemeClr val="accent1">
                  <a:lumMod val="5000"/>
                  <a:lumOff val="95000"/>
                  <a:alpha val="68000"/>
                </a:schemeClr>
              </a:gs>
              <a:gs pos="19000">
                <a:srgbClr val="F1E0C1"/>
              </a:gs>
              <a:gs pos="67000">
                <a:schemeClr val="accent6">
                  <a:lumMod val="20000"/>
                  <a:lumOff val="80000"/>
                </a:schemeClr>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Surprising Christmas Gift Box Cartoon PNG Image and PSD File For Free  Download - Lovepik | 401424993">
            <a:hlinkClick r:id="rId7"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9">
                    <a14:imgEffect>
                      <a14:backgroundRemoval t="750" b="97500" l="2833" r="9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34030" y="2845055"/>
            <a:ext cx="3333307" cy="3333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0, - Cartoon Gift Box, HD Png Download - 558x600(#1469290) - PngFind">
            <a:hlinkClick r:id="rId4" action="ppaction://hlinksldjump"/>
          </p:cNvPr>
          <p:cNvPicPr>
            <a:picLocks noChangeAspect="1" noChangeArrowheads="1"/>
          </p:cNvPicPr>
          <p:nvPr/>
        </p:nvPicPr>
        <p:blipFill rotWithShape="1">
          <a:blip r:embed="rId5">
            <a:grayscl/>
            <a:extLst>
              <a:ext uri="{BEBA8EAE-BF5A-486C-A8C5-ECC9F3942E4B}">
                <a14:imgProps xmlns:a14="http://schemas.microsoft.com/office/drawing/2010/main">
                  <a14:imgLayer r:embed="rId6">
                    <a14:imgEffect>
                      <a14:backgroundRemoval t="3438" b="96413" l="17381" r="82262">
                        <a14:foregroundMark x1="29405" y1="14948" x2="45952" y2="33632"/>
                        <a14:foregroundMark x1="64405" y1="16741" x2="48929" y2="31390"/>
                        <a14:foregroundMark x1="76071" y1="52915" x2="76310" y2="70105"/>
                        <a14:foregroundMark x1="60119" y1="12407" x2="60119" y2="12407"/>
                        <a14:foregroundMark x1="64405" y1="10164" x2="64405" y2="10164"/>
                        <a14:foregroundMark x1="64881" y1="9268" x2="64881" y2="9268"/>
                        <a14:foregroundMark x1="64643" y1="13901" x2="64643" y2="13901"/>
                        <a14:foregroundMark x1="29881" y1="12706" x2="29881" y2="12706"/>
                        <a14:foregroundMark x1="32143" y1="8072" x2="32143" y2="8072"/>
                        <a14:foregroundMark x1="33571" y1="7773" x2="33571" y2="7773"/>
                        <a14:foregroundMark x1="24524" y1="21375" x2="24524" y2="21375"/>
                        <a14:foregroundMark x1="25595" y1="23916" x2="25595" y2="23916"/>
                        <a14:foregroundMark x1="26548" y1="24813" x2="26548" y2="24813"/>
                        <a14:foregroundMark x1="26786" y1="24215" x2="26786" y2="24215"/>
                        <a14:backgroundMark x1="38929" y1="10463" x2="38929" y2="10463"/>
                        <a14:backgroundMark x1="37738" y1="9118" x2="37738" y2="9118"/>
                        <a14:backgroundMark x1="42381" y1="12556" x2="42381" y2="12556"/>
                        <a14:backgroundMark x1="24167" y1="23169" x2="24167" y2="23169"/>
                      </a14:backgroundRemoval>
                    </a14:imgEffect>
                  </a14:imgLayer>
                </a14:imgProps>
              </a:ext>
              <a:ext uri="{28A0092B-C50C-407E-A947-70E740481C1C}">
                <a14:useLocalDpi xmlns:a14="http://schemas.microsoft.com/office/drawing/2010/main" val="0"/>
              </a:ext>
            </a:extLst>
          </a:blip>
          <a:srcRect l="16785" t="4464" r="14644" b="3542"/>
          <a:stretch/>
        </p:blipFill>
        <p:spPr bwMode="auto">
          <a:xfrm>
            <a:off x="8466407" y="2705250"/>
            <a:ext cx="3023048" cy="3230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ift Box or Pink Pastel Color Present Box with Pink Ribbon and Bow Isolated  on White Background Stock Illustration - Illustration of carton, concept:  196951780">
            <a:hlinkClick r:id="rId10" action="ppaction://hlinksldjump"/>
          </p:cNvPr>
          <p:cNvPicPr>
            <a:picLocks noChangeAspect="1" noChangeArrowheads="1"/>
          </p:cNvPicPr>
          <p:nvPr/>
        </p:nvPicPr>
        <p:blipFill rotWithShape="1">
          <a:blip r:embed="rId11">
            <a:graysc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4708" t="10999" r="15292" b="10001"/>
          <a:stretch/>
        </p:blipFill>
        <p:spPr bwMode="auto">
          <a:xfrm>
            <a:off x="4854209" y="3330845"/>
            <a:ext cx="3125327" cy="352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16060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222"/>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nextCondLst>
                <p:cond evt="onClick" delay="0">
                  <p:tgtEl>
                    <p:spTgt spid="9222"/>
                  </p:tgtEl>
                </p:cond>
              </p:nextCondLst>
            </p:seq>
            <p:seq concurrent="1" nextAc="seek">
              <p:cTn id="8" restart="whenNotActive" fill="hold" evtFilter="cancelBubble" nodeType="interactiveSeq">
                <p:stCondLst>
                  <p:cond evt="onClick" delay="0">
                    <p:tgtEl>
                      <p:spTgt spid="9224"/>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nextCondLst>
                <p:cond evt="onClick" delay="0">
                  <p:tgtEl>
                    <p:spTgt spid="9224"/>
                  </p:tgtEl>
                </p:cond>
              </p:nextCondLst>
            </p:seq>
            <p:seq concurrent="1" nextAc="seek">
              <p:cTn id="14" restart="whenNotActive" fill="hold" evtFilter="cancelBubble" nodeType="interactiveSeq">
                <p:stCondLst>
                  <p:cond evt="onClick" delay="0">
                    <p:tgtEl>
                      <p:spTgt spid="9220"/>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nextCondLst>
                <p:cond evt="onClick" delay="0">
                  <p:tgtEl>
                    <p:spTgt spid="92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3253409" y="541540"/>
            <a:ext cx="7266629" cy="954107"/>
          </a:xfrm>
          <a:prstGeom prst="rect">
            <a:avLst/>
          </a:prstGeom>
        </p:spPr>
        <p:txBody>
          <a:bodyPr wrap="square">
            <a:spAutoFit/>
          </a:bodyPr>
          <a:lstStyle/>
          <a:p>
            <a:r>
              <a:rPr lang="en-US" sz="2800">
                <a:latin typeface="Pattaya" panose="00000500000000000000" pitchFamily="2" charset="-34"/>
                <a:ea typeface="Calibri" panose="020F0502020204030204" pitchFamily="34" charset="0"/>
                <a:cs typeface="Pattaya" panose="00000500000000000000" pitchFamily="2" charset="-34"/>
              </a:rPr>
              <a:t> </a:t>
            </a:r>
            <a:r>
              <a:rPr lang="en-US" sz="2800">
                <a:latin typeface="Times New Roman" panose="02020603050405020304" pitchFamily="18" charset="0"/>
                <a:ea typeface="Calibri" panose="020F0502020204030204" pitchFamily="34" charset="0"/>
                <a:cs typeface="Times New Roman" panose="02020603050405020304" pitchFamily="18" charset="0"/>
              </a:rPr>
              <a:t>Cách cách suy đoán nghĩa của từ trong văn bản ? Nêu ví dụ?</a:t>
            </a:r>
            <a:endParaRPr lang="en-US" sz="280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73760814"/>
              </p:ext>
            </p:extLst>
          </p:nvPr>
        </p:nvGraphicFramePr>
        <p:xfrm>
          <a:off x="398040" y="1658179"/>
          <a:ext cx="11652446" cy="4358705"/>
        </p:xfrm>
        <a:graphic>
          <a:graphicData uri="http://schemas.openxmlformats.org/drawingml/2006/table">
            <a:tbl>
              <a:tblPr firstRow="1" firstCol="1" bandRow="1"/>
              <a:tblGrid>
                <a:gridCol w="3383640">
                  <a:extLst>
                    <a:ext uri="{9D8B030D-6E8A-4147-A177-3AD203B41FA5}">
                      <a16:colId xmlns:a16="http://schemas.microsoft.com/office/drawing/2014/main" val="516024255"/>
                    </a:ext>
                  </a:extLst>
                </a:gridCol>
                <a:gridCol w="8268806">
                  <a:extLst>
                    <a:ext uri="{9D8B030D-6E8A-4147-A177-3AD203B41FA5}">
                      <a16:colId xmlns:a16="http://schemas.microsoft.com/office/drawing/2014/main" val="2068407921"/>
                    </a:ext>
                  </a:extLst>
                </a:gridCol>
              </a:tblGrid>
              <a:tr h="0">
                <a:tc>
                  <a:txBody>
                    <a:bodyPr/>
                    <a:lstStyle/>
                    <a:p>
                      <a:pPr algn="ctr">
                        <a:lnSpc>
                          <a:spcPct val="150000"/>
                        </a:lnSpc>
                        <a:spcAft>
                          <a:spcPts val="0"/>
                        </a:spcAft>
                      </a:pP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aseline="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cách suy đoán nghĩa của từ</a:t>
                      </a:r>
                      <a:endPar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Ví dụ</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0889392"/>
                  </a:ext>
                </a:extLst>
              </a:tr>
              <a:tr h="0">
                <a:tc>
                  <a:txBody>
                    <a:bodyPr/>
                    <a:lstStyle/>
                    <a:p>
                      <a:pPr algn="l">
                        <a:lnSpc>
                          <a:spcPct val="15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nghĩa của các  tiếng ta sẽ suy ra nghĩa của từ</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0">
                        <a:lnSpc>
                          <a:spcPct val="150000"/>
                        </a:lnSpc>
                        <a:spcAft>
                          <a:spcPts val="0"/>
                        </a:spcAft>
                        <a:buNone/>
                      </a:pPr>
                      <a:r>
                        <a:rPr lang="en-US" sz="2000">
                          <a:effectLst/>
                          <a:latin typeface="Times New Roman" panose="02020603050405020304" pitchFamily="18" charset="0"/>
                          <a:ea typeface="Calibri" panose="020F0502020204030204" pitchFamily="34" charset="0"/>
                          <a:cs typeface="Times New Roman" panose="02020603050405020304" pitchFamily="18" charset="0"/>
                        </a:rPr>
                        <a:t>Gia tiên:</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Thế hệ đi trước khai sinh ra dòng họ</a:t>
                      </a:r>
                    </a:p>
                    <a:p>
                      <a:pPr marL="0" indent="0">
                        <a:lnSpc>
                          <a:spcPct val="150000"/>
                        </a:lnSpc>
                        <a:spcAft>
                          <a:spcPts val="0"/>
                        </a:spcAft>
                        <a:buNone/>
                      </a:pP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Nếu biết nghĩa của “ gia” là nhà, tiên là “tổ tiên” tì ta sẽ giải được nghĩa của từ gia tiên)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l">
                        <a:lnSpc>
                          <a:spcPct val="15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vào từ ngữ xung quanh để đoán nghĩa từ cần giải nghĩa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0">
                        <a:lnSpc>
                          <a:spcPct val="150000"/>
                        </a:lnSpc>
                        <a:spcAft>
                          <a:spcPts val="0"/>
                        </a:spcAft>
                        <a:buNone/>
                      </a:pPr>
                      <a:r>
                        <a:rPr lang="en-US" sz="2000">
                          <a:effectLst/>
                          <a:latin typeface="Times New Roman" panose="02020603050405020304" pitchFamily="18" charset="0"/>
                          <a:ea typeface="Calibri" panose="020F0502020204030204" pitchFamily="34" charset="0"/>
                          <a:cs typeface="Times New Roman" panose="02020603050405020304" pitchFamily="18" charset="0"/>
                        </a:rPr>
                        <a:t> Mọi</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người bây giờ mới hiểu ra sự thật. Vua sai bắt giam hai mẹ con Lý Thông lại giao cho Thạch Sanh xét xử. Chàng </a:t>
                      </a:r>
                      <a:r>
                        <a:rPr lang="en-US" sz="2000" b="1" baseline="0">
                          <a:effectLst/>
                          <a:latin typeface="Times New Roman" panose="02020603050405020304" pitchFamily="18" charset="0"/>
                          <a:ea typeface="Calibri" panose="020F0502020204030204" pitchFamily="34" charset="0"/>
                          <a:cs typeface="Times New Roman" panose="02020603050405020304" pitchFamily="18" charset="0"/>
                        </a:rPr>
                        <a:t>rộng lượng </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tha thứ cho chúng về quê làm ăn.</a:t>
                      </a:r>
                    </a:p>
                    <a:p>
                      <a:pPr marL="0" indent="0">
                        <a:lnSpc>
                          <a:spcPct val="150000"/>
                        </a:lnSpc>
                        <a:spcAft>
                          <a:spcPts val="0"/>
                        </a:spcAft>
                        <a:buNone/>
                      </a:pP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Rộng lượng: dễ thông cảm, dễ tha thứ với người có lỗi lầm, sai sót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l">
                        <a:lnSpc>
                          <a:spcPct val="15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Dựa vào</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câu chuyện để hiểu nghĩa của các thành ngữ</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0">
                        <a:lnSpc>
                          <a:spcPct val="150000"/>
                        </a:lnSpc>
                        <a:spcAft>
                          <a:spcPts val="0"/>
                        </a:spcAft>
                        <a:buNone/>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Thành</a:t>
                      </a:r>
                      <a:r>
                        <a:rPr lang="en-US" sz="2000" baseline="0">
                          <a:effectLst/>
                          <a:latin typeface="Times New Roman" panose="02020603050405020304" pitchFamily="18" charset="0"/>
                          <a:ea typeface="Calibri" panose="020F0502020204030204" pitchFamily="34" charset="0"/>
                          <a:cs typeface="Times New Roman" panose="02020603050405020304" pitchFamily="18" charset="0"/>
                        </a:rPr>
                        <a:t> ngữ : “Ếch ngồi đáy giếng” nghĩa là chỉ những người ít hiểu biết do tiếp xúc bên ngoài hẹp, chủ quan, coi thường thực tế.</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14" l="30244" r="68171">
                        <a14:foregroundMark x1="41951" y1="79549" x2="46220" y2="84922"/>
                      </a14:backgroundRemoval>
                    </a14:imgEffect>
                  </a14:imgLayer>
                </a14:imgProps>
              </a:ext>
            </a:extLst>
          </a:blip>
          <a:srcRect l="29216" r="31845"/>
          <a:stretch/>
        </p:blipFill>
        <p:spPr>
          <a:xfrm>
            <a:off x="2259497" y="411490"/>
            <a:ext cx="993913" cy="1279723"/>
          </a:xfrm>
          <a:prstGeom prst="rect">
            <a:avLst/>
          </a:prstGeom>
        </p:spPr>
      </p:pic>
      <p:sp>
        <p:nvSpPr>
          <p:cNvPr id="9" name="Oval 8">
            <a:hlinkClick r:id="rId4" action="ppaction://hlinksldjump"/>
          </p:cNvPr>
          <p:cNvSpPr/>
          <p:nvPr/>
        </p:nvSpPr>
        <p:spPr>
          <a:xfrm>
            <a:off x="11251095" y="166226"/>
            <a:ext cx="755176" cy="750627"/>
          </a:xfrm>
          <a:prstGeom prst="ellipse">
            <a:avLst/>
          </a:prstGeom>
          <a:gradFill>
            <a:gsLst>
              <a:gs pos="95000">
                <a:schemeClr val="accent1">
                  <a:lumMod val="5000"/>
                  <a:lumOff val="95000"/>
                  <a:alpha val="68000"/>
                </a:schemeClr>
              </a:gs>
              <a:gs pos="19000">
                <a:srgbClr val="F1E0C1"/>
              </a:gs>
              <a:gs pos="67000">
                <a:schemeClr val="accent6">
                  <a:lumMod val="20000"/>
                  <a:lumOff val="80000"/>
                </a:schemeClr>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19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A4C0"/>
        </a:solidFill>
        <a:effectLst/>
      </p:bgPr>
    </p:bg>
    <p:spTree>
      <p:nvGrpSpPr>
        <p:cNvPr id="1" name=""/>
        <p:cNvGrpSpPr/>
        <p:nvPr/>
      </p:nvGrpSpPr>
      <p:grpSpPr>
        <a:xfrm>
          <a:off x="0" y="0"/>
          <a:ext cx="0" cy="0"/>
          <a:chOff x="0" y="0"/>
          <a:chExt cx="0" cy="0"/>
        </a:xfrm>
      </p:grpSpPr>
      <p:sp>
        <p:nvSpPr>
          <p:cNvPr id="4" name="Rectangle 3"/>
          <p:cNvSpPr/>
          <p:nvPr/>
        </p:nvSpPr>
        <p:spPr>
          <a:xfrm>
            <a:off x="2445026" y="378251"/>
            <a:ext cx="8696450" cy="523220"/>
          </a:xfrm>
          <a:prstGeom prst="rect">
            <a:avLst/>
          </a:prstGeom>
        </p:spPr>
        <p:txBody>
          <a:bodyPr wrap="square">
            <a:spAutoFit/>
          </a:bodyPr>
          <a:lstStyle/>
          <a:p>
            <a:r>
              <a:rPr lang="en-US" sz="2800">
                <a:latin typeface="Times New Roman" panose="02020603050405020304" pitchFamily="18" charset="0"/>
                <a:ea typeface="Calibri" panose="020F0502020204030204" pitchFamily="34" charset="0"/>
                <a:cs typeface="Times New Roman" panose="02020603050405020304" pitchFamily="18" charset="0"/>
              </a:rPr>
              <a:t>Nêu cấu tạo các cụm danh từ, cụm động từ và cụm tính từ ? </a:t>
            </a:r>
            <a:endParaRPr lang="en-US" sz="28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14" l="30244" r="68171">
                        <a14:foregroundMark x1="41951" y1="79549" x2="46220" y2="84922"/>
                      </a14:backgroundRemoval>
                    </a14:imgEffect>
                  </a14:imgLayer>
                </a14:imgProps>
              </a:ext>
            </a:extLst>
          </a:blip>
          <a:srcRect l="29216" r="31845"/>
          <a:stretch/>
        </p:blipFill>
        <p:spPr>
          <a:xfrm>
            <a:off x="1574623" y="0"/>
            <a:ext cx="870403" cy="112069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6026484"/>
              </p:ext>
            </p:extLst>
          </p:nvPr>
        </p:nvGraphicFramePr>
        <p:xfrm>
          <a:off x="787558" y="1349296"/>
          <a:ext cx="10754138" cy="5240528"/>
        </p:xfrm>
        <a:graphic>
          <a:graphicData uri="http://schemas.openxmlformats.org/drawingml/2006/table">
            <a:tbl>
              <a:tblPr firstRow="1" firstCol="1" bandRow="1"/>
              <a:tblGrid>
                <a:gridCol w="1210822">
                  <a:extLst>
                    <a:ext uri="{9D8B030D-6E8A-4147-A177-3AD203B41FA5}">
                      <a16:colId xmlns:a16="http://schemas.microsoft.com/office/drawing/2014/main" val="3957227286"/>
                    </a:ext>
                  </a:extLst>
                </a:gridCol>
                <a:gridCol w="3026172">
                  <a:extLst>
                    <a:ext uri="{9D8B030D-6E8A-4147-A177-3AD203B41FA5}">
                      <a16:colId xmlns:a16="http://schemas.microsoft.com/office/drawing/2014/main" val="2500511135"/>
                    </a:ext>
                  </a:extLst>
                </a:gridCol>
                <a:gridCol w="1642384">
                  <a:extLst>
                    <a:ext uri="{9D8B030D-6E8A-4147-A177-3AD203B41FA5}">
                      <a16:colId xmlns:a16="http://schemas.microsoft.com/office/drawing/2014/main" val="2509266487"/>
                    </a:ext>
                  </a:extLst>
                </a:gridCol>
                <a:gridCol w="4874760">
                  <a:extLst>
                    <a:ext uri="{9D8B030D-6E8A-4147-A177-3AD203B41FA5}">
                      <a16:colId xmlns:a16="http://schemas.microsoft.com/office/drawing/2014/main" val="1307294584"/>
                    </a:ext>
                  </a:extLst>
                </a:gridCol>
              </a:tblGrid>
              <a:tr h="0">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Tên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Phụ trước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Trung tâm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Phụ sau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9674818"/>
                  </a:ext>
                </a:extLst>
              </a:tr>
              <a:tr h="0">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CDT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Từ chỉ lượng</a:t>
                      </a:r>
                    </a:p>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Tất cả, một…)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Danh từ</a:t>
                      </a:r>
                    </a:p>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con trâu, sách…)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Từ chỉ đặc điểm, tính chất, vị trí</a:t>
                      </a:r>
                    </a:p>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 hay, ở trên bàn…)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6492796"/>
                  </a:ext>
                </a:extLst>
              </a:tr>
              <a:tr h="0">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CĐT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0">
                          <a:effectLst/>
                          <a:latin typeface="Times New Roman" panose="02020603050405020304" pitchFamily="18" charset="0"/>
                          <a:ea typeface="Calibri" panose="020F0502020204030204" pitchFamily="34" charset="0"/>
                          <a:cs typeface="Times New Roman" panose="02020603050405020304" pitchFamily="18" charset="0"/>
                        </a:rPr>
                        <a:t>Phó từ chỉ quan hệ thời gian, tiếp diến ( còn, chớ)</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Động từ (ăn, nghĩ)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a:effectLst/>
                          <a:latin typeface="Times New Roman" panose="02020603050405020304" pitchFamily="18" charset="0"/>
                          <a:ea typeface="Calibri" panose="020F0502020204030204" pitchFamily="34" charset="0"/>
                          <a:cs typeface="Times New Roman" panose="02020603050405020304" pitchFamily="18" charset="0"/>
                        </a:rPr>
                        <a:t>Từ bổ sung ý nghĩa về mục đích, cách thức, hành động(để nghe, nhanh)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5297678"/>
                  </a:ext>
                </a:extLst>
              </a:tr>
              <a:tr h="0">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Từ chỉ múc độ, thời gian, tiếp diễn, khẳng định, phủ đinh: Chưa, vẫn, cứ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Tính từ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Từ chỉ vị trí, so sánh, mức độ, đặc diểm, tính chất: như, lắm, kia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6134281"/>
                  </a:ext>
                </a:extLst>
              </a:tr>
            </a:tbl>
          </a:graphicData>
        </a:graphic>
      </p:graphicFrame>
      <p:sp>
        <p:nvSpPr>
          <p:cNvPr id="8" name="Oval 7">
            <a:hlinkClick r:id="rId4" action="ppaction://hlinksldjump"/>
          </p:cNvPr>
          <p:cNvSpPr/>
          <p:nvPr/>
        </p:nvSpPr>
        <p:spPr>
          <a:xfrm>
            <a:off x="11251095" y="166226"/>
            <a:ext cx="755176" cy="750627"/>
          </a:xfrm>
          <a:prstGeom prst="ellipse">
            <a:avLst/>
          </a:prstGeom>
          <a:gradFill>
            <a:gsLst>
              <a:gs pos="95000">
                <a:schemeClr val="accent1">
                  <a:lumMod val="5000"/>
                  <a:lumOff val="95000"/>
                  <a:alpha val="68000"/>
                </a:schemeClr>
              </a:gs>
              <a:gs pos="19000">
                <a:srgbClr val="F1E0C1"/>
              </a:gs>
              <a:gs pos="67000">
                <a:schemeClr val="accent6">
                  <a:lumMod val="20000"/>
                  <a:lumOff val="80000"/>
                </a:schemeClr>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447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E7FE"/>
        </a:solidFill>
        <a:effectLst/>
      </p:bgPr>
    </p:bg>
    <p:spTree>
      <p:nvGrpSpPr>
        <p:cNvPr id="1" name=""/>
        <p:cNvGrpSpPr/>
        <p:nvPr/>
      </p:nvGrpSpPr>
      <p:grpSpPr>
        <a:xfrm>
          <a:off x="0" y="0"/>
          <a:ext cx="0" cy="0"/>
          <a:chOff x="0" y="0"/>
          <a:chExt cx="0" cy="0"/>
        </a:xfrm>
      </p:grpSpPr>
      <p:sp>
        <p:nvSpPr>
          <p:cNvPr id="4" name="Rectangle 3"/>
          <p:cNvSpPr/>
          <p:nvPr/>
        </p:nvSpPr>
        <p:spPr>
          <a:xfrm>
            <a:off x="2445026" y="528105"/>
            <a:ext cx="8514520" cy="769441"/>
          </a:xfrm>
          <a:prstGeom prst="rect">
            <a:avLst/>
          </a:prstGeom>
        </p:spPr>
        <p:txBody>
          <a:bodyPr wrap="square">
            <a:spAutoFit/>
          </a:bodyPr>
          <a:lstStyle/>
          <a:p>
            <a:r>
              <a:rPr lang="en-US" sz="4400">
                <a:latin typeface="Times New Roman" panose="02020603050405020304" pitchFamily="18" charset="0"/>
                <a:ea typeface="Calibri" panose="020F0502020204030204" pitchFamily="34" charset="0"/>
                <a:cs typeface="Times New Roman" panose="02020603050405020304" pitchFamily="18" charset="0"/>
              </a:rPr>
              <a:t>Nêu công dụng của dấu chấm phẩy </a:t>
            </a:r>
            <a:endParaRPr lang="en-US" sz="4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14" l="30244" r="68171">
                        <a14:foregroundMark x1="41951" y1="79549" x2="46220" y2="84922"/>
                      </a14:backgroundRemoval>
                    </a14:imgEffect>
                  </a14:imgLayer>
                </a14:imgProps>
              </a:ext>
            </a:extLst>
          </a:blip>
          <a:srcRect l="29216" r="31845"/>
          <a:stretch/>
        </p:blipFill>
        <p:spPr>
          <a:xfrm>
            <a:off x="1574623" y="87550"/>
            <a:ext cx="870403" cy="1120696"/>
          </a:xfrm>
          <a:prstGeom prst="rect">
            <a:avLst/>
          </a:prstGeom>
        </p:spPr>
      </p:pic>
      <p:sp>
        <p:nvSpPr>
          <p:cNvPr id="8" name="Rectangle 7"/>
          <p:cNvSpPr/>
          <p:nvPr/>
        </p:nvSpPr>
        <p:spPr>
          <a:xfrm>
            <a:off x="1049405" y="2227958"/>
            <a:ext cx="9852991" cy="3939540"/>
          </a:xfrm>
          <a:prstGeom prst="rect">
            <a:avLst/>
          </a:prstGeom>
          <a:solidFill>
            <a:schemeClr val="bg1"/>
          </a:solidFill>
        </p:spPr>
        <p:txBody>
          <a:bodyPr wrap="square">
            <a:spAutoFit/>
          </a:bodyPr>
          <a:lstStyle/>
          <a:p>
            <a:pPr algn="just">
              <a:lnSpc>
                <a:spcPct val="150000"/>
              </a:lnSpc>
              <a:spcAft>
                <a:spcPts val="12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Đánh dấu ranh giới giữa các vế của một câu ghép có cấu tạo phức tạp</a:t>
            </a:r>
          </a:p>
          <a:p>
            <a:pPr algn="just">
              <a:lnSpc>
                <a:spcPct val="150000"/>
              </a:lnSpc>
              <a:spcAft>
                <a:spcPts val="12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Đánh dấu ranh giới giữa các bộ phận trong một phép liệt kê phức tạp.</a:t>
            </a:r>
          </a:p>
        </p:txBody>
      </p:sp>
      <p:sp>
        <p:nvSpPr>
          <p:cNvPr id="9" name="Oval 8">
            <a:hlinkClick r:id="rId4" action="ppaction://hlinksldjump"/>
          </p:cNvPr>
          <p:cNvSpPr/>
          <p:nvPr/>
        </p:nvSpPr>
        <p:spPr>
          <a:xfrm>
            <a:off x="11251095" y="166226"/>
            <a:ext cx="755176" cy="750627"/>
          </a:xfrm>
          <a:prstGeom prst="ellipse">
            <a:avLst/>
          </a:prstGeom>
          <a:gradFill>
            <a:gsLst>
              <a:gs pos="95000">
                <a:schemeClr val="accent1">
                  <a:lumMod val="5000"/>
                  <a:lumOff val="95000"/>
                  <a:alpha val="68000"/>
                </a:schemeClr>
              </a:gs>
              <a:gs pos="19000">
                <a:srgbClr val="F1E0C1"/>
              </a:gs>
              <a:gs pos="67000">
                <a:schemeClr val="accent6">
                  <a:lumMod val="20000"/>
                  <a:lumOff val="80000"/>
                </a:schemeClr>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700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3828306"/>
              </p:ext>
            </p:extLst>
          </p:nvPr>
        </p:nvGraphicFramePr>
        <p:xfrm>
          <a:off x="238541" y="848646"/>
          <a:ext cx="11648661" cy="4916170"/>
        </p:xfrm>
        <a:graphic>
          <a:graphicData uri="http://schemas.openxmlformats.org/drawingml/2006/table">
            <a:tbl>
              <a:tblPr firstRow="1" firstCol="1" bandRow="1"/>
              <a:tblGrid>
                <a:gridCol w="1311538">
                  <a:extLst>
                    <a:ext uri="{9D8B030D-6E8A-4147-A177-3AD203B41FA5}">
                      <a16:colId xmlns:a16="http://schemas.microsoft.com/office/drawing/2014/main" val="2378881549"/>
                    </a:ext>
                  </a:extLst>
                </a:gridCol>
                <a:gridCol w="6580130">
                  <a:extLst>
                    <a:ext uri="{9D8B030D-6E8A-4147-A177-3AD203B41FA5}">
                      <a16:colId xmlns:a16="http://schemas.microsoft.com/office/drawing/2014/main" val="588207554"/>
                    </a:ext>
                  </a:extLst>
                </a:gridCol>
                <a:gridCol w="3756993">
                  <a:extLst>
                    <a:ext uri="{9D8B030D-6E8A-4147-A177-3AD203B41FA5}">
                      <a16:colId xmlns:a16="http://schemas.microsoft.com/office/drawing/2014/main" val="2505862723"/>
                    </a:ext>
                  </a:extLst>
                </a:gridCol>
              </a:tblGrid>
              <a:tr h="0">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BPTT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Khái niệm – Tác dụng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 loại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473085"/>
                  </a:ext>
                </a:extLst>
              </a:tr>
              <a:tr h="0">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So sánh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algn="just">
                        <a:lnSpc>
                          <a:spcPct val="115000"/>
                        </a:lnSpc>
                        <a:spcAft>
                          <a:spcPts val="10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Là đối chiếu sự vật, sự việc này với sự vật, sự việc khác có nét tương đồng với nhau làm tăng sức gợi hình, gợi cảm cho sự diễn 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20955" algn="just">
                        <a:lnSpc>
                          <a:spcPct val="115000"/>
                        </a:lnSpc>
                        <a:spcAft>
                          <a:spcPts val="10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Dấu hiệu để nhận biết: sử dụng những từ sau: như, là, giống như…</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So sánh ngang bằng</a:t>
                      </a:r>
                    </a:p>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So sánh không ngang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661477"/>
                  </a:ext>
                </a:extLst>
              </a:tr>
              <a:tr h="0">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Điệp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Là một biện pháp tu từ trong văn học chỉ việc lặp đi, lặp lại một từ hoặc một cụm từ, nhằm nhấn mạnh, khẳng định, liệt kê, ... để làm nổi bật vấn đề khi muốn nói đến.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0">
                          <a:effectLst/>
                          <a:latin typeface="Times New Roman" panose="02020603050405020304" pitchFamily="18" charset="0"/>
                          <a:ea typeface="Calibri" panose="020F0502020204030204" pitchFamily="34" charset="0"/>
                          <a:cs typeface="Times New Roman" panose="02020603050405020304" pitchFamily="18" charset="0"/>
                        </a:rPr>
                        <a:t>- Điệp ngữ cách quãng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0">
                          <a:effectLst/>
                          <a:latin typeface="Times New Roman" panose="02020603050405020304" pitchFamily="18" charset="0"/>
                          <a:ea typeface="Calibri" panose="020F0502020204030204" pitchFamily="34" charset="0"/>
                          <a:cs typeface="Times New Roman" panose="02020603050405020304" pitchFamily="18" charset="0"/>
                        </a:rPr>
                        <a:t>-  Điệp ngữ nối tiếp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0">
                          <a:effectLst/>
                          <a:latin typeface="Times New Roman" panose="02020603050405020304" pitchFamily="18" charset="0"/>
                          <a:ea typeface="Calibri" panose="020F0502020204030204" pitchFamily="34" charset="0"/>
                          <a:cs typeface="Times New Roman" panose="02020603050405020304" pitchFamily="18" charset="0"/>
                        </a:rPr>
                        <a:t> - Điệp từ chuyển tiếp</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044807"/>
                  </a:ext>
                </a:extLst>
              </a:tr>
            </a:tbl>
          </a:graphicData>
        </a:graphic>
      </p:graphicFrame>
      <p:sp>
        <p:nvSpPr>
          <p:cNvPr id="2" name="Rounded Rectangle 1"/>
          <p:cNvSpPr/>
          <p:nvPr/>
        </p:nvSpPr>
        <p:spPr>
          <a:xfrm>
            <a:off x="2759529" y="142043"/>
            <a:ext cx="5314950" cy="658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 Nêu khái niệm, tác dụng của biện pháp tu từ điệp ngữ? Phân loại?</a:t>
            </a:r>
          </a:p>
        </p:txBody>
      </p:sp>
    </p:spTree>
    <p:extLst>
      <p:ext uri="{BB962C8B-B14F-4D97-AF65-F5344CB8AC3E}">
        <p14:creationId xmlns:p14="http://schemas.microsoft.com/office/powerpoint/2010/main" val="24309955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0" y="2146299"/>
            <a:ext cx="12192000" cy="5111288"/>
          </a:xfrm>
          <a:custGeom>
            <a:avLst/>
            <a:gdLst>
              <a:gd name="connsiteX0" fmla="*/ 6775847 w 12211017"/>
              <a:gd name="connsiteY0" fmla="*/ 305 h 5119371"/>
              <a:gd name="connsiteX1" fmla="*/ 9038667 w 12211017"/>
              <a:gd name="connsiteY1" fmla="*/ 116419 h 5119371"/>
              <a:gd name="connsiteX2" fmla="*/ 11010364 w 12211017"/>
              <a:gd name="connsiteY2" fmla="*/ 406705 h 5119371"/>
              <a:gd name="connsiteX3" fmla="*/ 12002829 w 12211017"/>
              <a:gd name="connsiteY3" fmla="*/ 842133 h 5119371"/>
              <a:gd name="connsiteX4" fmla="*/ 12208042 w 12211017"/>
              <a:gd name="connsiteY4" fmla="*/ 956660 h 5119371"/>
              <a:gd name="connsiteX5" fmla="*/ 12211017 w 12211017"/>
              <a:gd name="connsiteY5" fmla="*/ 958203 h 5119371"/>
              <a:gd name="connsiteX6" fmla="*/ 12211017 w 12211017"/>
              <a:gd name="connsiteY6" fmla="*/ 5108048 h 5119371"/>
              <a:gd name="connsiteX7" fmla="*/ 12191999 w 12211017"/>
              <a:gd name="connsiteY7" fmla="*/ 5119371 h 5119371"/>
              <a:gd name="connsiteX8" fmla="*/ 12191999 w 12211017"/>
              <a:gd name="connsiteY8" fmla="*/ 4721879 h 5119371"/>
              <a:gd name="connsiteX9" fmla="*/ 0 w 12211017"/>
              <a:gd name="connsiteY9" fmla="*/ 4721879 h 5119371"/>
              <a:gd name="connsiteX10" fmla="*/ 0 w 12211017"/>
              <a:gd name="connsiteY10" fmla="*/ 1074566 h 5119371"/>
              <a:gd name="connsiteX11" fmla="*/ 139355 w 12211017"/>
              <a:gd name="connsiteY11" fmla="*/ 987504 h 5119371"/>
              <a:gd name="connsiteX12" fmla="*/ 1257740 w 12211017"/>
              <a:gd name="connsiteY12" fmla="*/ 566362 h 5119371"/>
              <a:gd name="connsiteX13" fmla="*/ 3864615 w 12211017"/>
              <a:gd name="connsiteY13" fmla="*/ 145447 h 5119371"/>
              <a:gd name="connsiteX14" fmla="*/ 6775847 w 12211017"/>
              <a:gd name="connsiteY14" fmla="*/ 305 h 51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1017" h="5119371">
                <a:moveTo>
                  <a:pt x="6775847" y="305"/>
                </a:moveTo>
                <a:cubicBezTo>
                  <a:pt x="7638188" y="-4533"/>
                  <a:pt x="8332914" y="48686"/>
                  <a:pt x="9038667" y="116419"/>
                </a:cubicBezTo>
                <a:cubicBezTo>
                  <a:pt x="9744419" y="184152"/>
                  <a:pt x="10516336" y="285753"/>
                  <a:pt x="11010364" y="406705"/>
                </a:cubicBezTo>
                <a:cubicBezTo>
                  <a:pt x="11504391" y="527657"/>
                  <a:pt x="11716117" y="651028"/>
                  <a:pt x="12002829" y="842133"/>
                </a:cubicBezTo>
                <a:cubicBezTo>
                  <a:pt x="12074507" y="889910"/>
                  <a:pt x="12142739" y="923927"/>
                  <a:pt x="12208042" y="956660"/>
                </a:cubicBezTo>
                <a:lnTo>
                  <a:pt x="12211017" y="958203"/>
                </a:lnTo>
                <a:lnTo>
                  <a:pt x="12211017" y="5108048"/>
                </a:lnTo>
                <a:lnTo>
                  <a:pt x="12191999" y="5119371"/>
                </a:lnTo>
                <a:lnTo>
                  <a:pt x="12191999" y="4721879"/>
                </a:lnTo>
                <a:lnTo>
                  <a:pt x="0" y="4721879"/>
                </a:lnTo>
                <a:lnTo>
                  <a:pt x="0" y="1074566"/>
                </a:lnTo>
                <a:lnTo>
                  <a:pt x="139355" y="987504"/>
                </a:lnTo>
                <a:cubicBezTo>
                  <a:pt x="430271" y="817187"/>
                  <a:pt x="756545" y="695176"/>
                  <a:pt x="1257740" y="566362"/>
                </a:cubicBezTo>
                <a:cubicBezTo>
                  <a:pt x="1925999" y="394610"/>
                  <a:pt x="2944930" y="239790"/>
                  <a:pt x="3864615" y="145447"/>
                </a:cubicBezTo>
                <a:cubicBezTo>
                  <a:pt x="4784299" y="51104"/>
                  <a:pt x="5913505" y="5143"/>
                  <a:pt x="6775847" y="305"/>
                </a:cubicBezTo>
                <a:close/>
              </a:path>
            </a:pathLst>
          </a:custGeom>
          <a:blipFill dpi="0" rotWithShape="1">
            <a:blip r:embed="rId2"/>
            <a:srcRect/>
            <a:stretch>
              <a:fillRect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611062" y="3924184"/>
            <a:ext cx="5189181" cy="19582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C4C42"/>
                </a:solidFill>
              </a:rPr>
              <a:t>Yêu cầu đối với bài văn đóng vai nhân vật kể lại một truyện cổ tích</a:t>
            </a:r>
          </a:p>
        </p:txBody>
      </p:sp>
      <p:sp>
        <p:nvSpPr>
          <p:cNvPr id="30" name="Rounded Rectangle 29"/>
          <p:cNvSpPr/>
          <p:nvPr/>
        </p:nvSpPr>
        <p:spPr>
          <a:xfrm>
            <a:off x="270317" y="3872583"/>
            <a:ext cx="5671607" cy="20098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C4C42"/>
                </a:solidFill>
              </a:rPr>
              <a:t>Yêu cầu đối với bài văn thuyết minh thuật lại một sự kiện </a:t>
            </a:r>
          </a:p>
          <a:p>
            <a:pPr algn="ctr"/>
            <a:r>
              <a:rPr lang="en-US" sz="3200">
                <a:solidFill>
                  <a:srgbClr val="FC4C42"/>
                </a:solidFill>
              </a:rPr>
              <a:t>(một sinh hoạt văn hóa)</a:t>
            </a:r>
          </a:p>
        </p:txBody>
      </p:sp>
      <p:pic>
        <p:nvPicPr>
          <p:cNvPr id="34" name="Picture 4" descr="Pin on c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8518" y="1426112"/>
            <a:ext cx="1571282" cy="20881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4"/>
          <a:stretch>
            <a:fillRect/>
          </a:stretch>
        </p:blipFill>
        <p:spPr>
          <a:xfrm>
            <a:off x="889476" y="1457866"/>
            <a:ext cx="2129058" cy="2282891"/>
          </a:xfrm>
          <a:prstGeom prst="rect">
            <a:avLst/>
          </a:prstGeom>
        </p:spPr>
      </p:pic>
      <p:pic>
        <p:nvPicPr>
          <p:cNvPr id="36" name="Picture 35"/>
          <p:cNvPicPr>
            <a:picLocks noChangeAspect="1"/>
          </p:cNvPicPr>
          <p:nvPr/>
        </p:nvPicPr>
        <p:blipFill>
          <a:blip r:embed="rId5"/>
          <a:stretch>
            <a:fillRect/>
          </a:stretch>
        </p:blipFill>
        <p:spPr>
          <a:xfrm>
            <a:off x="4376795" y="1175061"/>
            <a:ext cx="1637730" cy="2160988"/>
          </a:xfrm>
          <a:prstGeom prst="rect">
            <a:avLst/>
          </a:prstGeom>
        </p:spPr>
      </p:pic>
      <p:pic>
        <p:nvPicPr>
          <p:cNvPr id="37" name="Picture 36"/>
          <p:cNvPicPr>
            <a:picLocks noChangeAspect="1"/>
          </p:cNvPicPr>
          <p:nvPr/>
        </p:nvPicPr>
        <p:blipFill>
          <a:blip r:embed="rId6"/>
          <a:stretch>
            <a:fillRect/>
          </a:stretch>
        </p:blipFill>
        <p:spPr>
          <a:xfrm>
            <a:off x="9262147" y="1122984"/>
            <a:ext cx="2406409" cy="2406409"/>
          </a:xfrm>
          <a:prstGeom prst="rect">
            <a:avLst/>
          </a:prstGeom>
        </p:spPr>
      </p:pic>
      <p:sp>
        <p:nvSpPr>
          <p:cNvPr id="38" name="Rectangle 37"/>
          <p:cNvSpPr/>
          <p:nvPr/>
        </p:nvSpPr>
        <p:spPr>
          <a:xfrm>
            <a:off x="1896427" y="2303244"/>
            <a:ext cx="672438" cy="1015663"/>
          </a:xfrm>
          <a:prstGeom prst="rect">
            <a:avLst/>
          </a:prstGeom>
        </p:spPr>
        <p:txBody>
          <a:bodyPr wrap="square">
            <a:spAutoFit/>
          </a:bodyPr>
          <a:lstStyle/>
          <a:p>
            <a:r>
              <a:rPr lang="en-US" sz="6000">
                <a:solidFill>
                  <a:srgbClr val="FFFF00"/>
                </a:solidFill>
                <a:latin typeface="Coiny" panose="02000903060500060000" pitchFamily="2" charset="0"/>
              </a:rPr>
              <a:t>1</a:t>
            </a:r>
            <a:r>
              <a:rPr lang="en-US" sz="6000">
                <a:latin typeface="Coiny" panose="02000903060500060000" pitchFamily="2" charset="0"/>
              </a:rPr>
              <a:t> </a:t>
            </a:r>
          </a:p>
        </p:txBody>
      </p:sp>
      <p:sp>
        <p:nvSpPr>
          <p:cNvPr id="39" name="Rectangle 38"/>
          <p:cNvSpPr/>
          <p:nvPr/>
        </p:nvSpPr>
        <p:spPr>
          <a:xfrm>
            <a:off x="5092791" y="1981136"/>
            <a:ext cx="672438" cy="1015663"/>
          </a:xfrm>
          <a:prstGeom prst="rect">
            <a:avLst/>
          </a:prstGeom>
        </p:spPr>
        <p:txBody>
          <a:bodyPr wrap="square">
            <a:spAutoFit/>
          </a:bodyPr>
          <a:lstStyle/>
          <a:p>
            <a:r>
              <a:rPr lang="en-US" sz="6000">
                <a:solidFill>
                  <a:srgbClr val="FF0000"/>
                </a:solidFill>
                <a:latin typeface="Coiny" panose="02000903060500060000" pitchFamily="2" charset="0"/>
              </a:rPr>
              <a:t>2 </a:t>
            </a:r>
          </a:p>
        </p:txBody>
      </p:sp>
      <p:sp>
        <p:nvSpPr>
          <p:cNvPr id="40" name="Rectangle 39"/>
          <p:cNvSpPr/>
          <p:nvPr/>
        </p:nvSpPr>
        <p:spPr>
          <a:xfrm>
            <a:off x="8213254" y="2199450"/>
            <a:ext cx="672438" cy="1015663"/>
          </a:xfrm>
          <a:prstGeom prst="rect">
            <a:avLst/>
          </a:prstGeom>
        </p:spPr>
        <p:txBody>
          <a:bodyPr wrap="square">
            <a:spAutoFit/>
          </a:bodyPr>
          <a:lstStyle/>
          <a:p>
            <a:r>
              <a:rPr lang="en-US" sz="6000">
                <a:solidFill>
                  <a:srgbClr val="FF0066"/>
                </a:solidFill>
                <a:latin typeface="Coiny" panose="02000903060500060000" pitchFamily="2" charset="0"/>
              </a:rPr>
              <a:t>3</a:t>
            </a:r>
            <a:r>
              <a:rPr lang="en-US" sz="6000">
                <a:solidFill>
                  <a:srgbClr val="FF0000"/>
                </a:solidFill>
                <a:latin typeface="Coiny" panose="02000903060500060000" pitchFamily="2" charset="0"/>
              </a:rPr>
              <a:t> </a:t>
            </a:r>
          </a:p>
        </p:txBody>
      </p:sp>
      <p:sp>
        <p:nvSpPr>
          <p:cNvPr id="41" name="Rectangle 40"/>
          <p:cNvSpPr/>
          <p:nvPr/>
        </p:nvSpPr>
        <p:spPr>
          <a:xfrm>
            <a:off x="10234822" y="2024678"/>
            <a:ext cx="672438" cy="1015663"/>
          </a:xfrm>
          <a:prstGeom prst="rect">
            <a:avLst/>
          </a:prstGeom>
        </p:spPr>
        <p:txBody>
          <a:bodyPr wrap="square">
            <a:spAutoFit/>
          </a:bodyPr>
          <a:lstStyle/>
          <a:p>
            <a:r>
              <a:rPr lang="en-US" sz="6000">
                <a:solidFill>
                  <a:srgbClr val="670C04"/>
                </a:solidFill>
                <a:latin typeface="Coiny" panose="02000903060500060000" pitchFamily="2" charset="0"/>
              </a:rPr>
              <a:t>4</a:t>
            </a:r>
            <a:r>
              <a:rPr lang="en-US" sz="6000">
                <a:solidFill>
                  <a:srgbClr val="FF0000"/>
                </a:solidFill>
                <a:latin typeface="Coiny" panose="02000903060500060000" pitchFamily="2" charset="0"/>
              </a:rPr>
              <a:t> </a:t>
            </a:r>
          </a:p>
        </p:txBody>
      </p:sp>
      <p:cxnSp>
        <p:nvCxnSpPr>
          <p:cNvPr id="42" name="Straight Arrow Connector 41"/>
          <p:cNvCxnSpPr/>
          <p:nvPr/>
        </p:nvCxnSpPr>
        <p:spPr>
          <a:xfrm>
            <a:off x="2222478" y="3480566"/>
            <a:ext cx="361833" cy="528017"/>
          </a:xfrm>
          <a:prstGeom prst="straightConnector1">
            <a:avLst/>
          </a:prstGeom>
          <a:ln w="101600" cap="rnd">
            <a:solidFill>
              <a:srgbClr val="CD0000"/>
            </a:solidFill>
            <a:round/>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297068" y="3266131"/>
            <a:ext cx="966299" cy="798768"/>
          </a:xfrm>
          <a:prstGeom prst="straightConnector1">
            <a:avLst/>
          </a:prstGeom>
          <a:ln w="101600" cap="rnd">
            <a:solidFill>
              <a:srgbClr val="2AD618"/>
            </a:solidFill>
            <a:round/>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592457" y="3302989"/>
            <a:ext cx="159657" cy="574765"/>
          </a:xfrm>
          <a:prstGeom prst="straightConnector1">
            <a:avLst/>
          </a:prstGeom>
          <a:ln w="101600" cap="rnd">
            <a:solidFill>
              <a:srgbClr val="53FDD7"/>
            </a:solidFill>
            <a:round/>
            <a:tailEnd type="ova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10343846" y="3148938"/>
            <a:ext cx="230530" cy="798768"/>
          </a:xfrm>
          <a:prstGeom prst="straightConnector1">
            <a:avLst/>
          </a:prstGeom>
          <a:ln w="101600" cap="rnd">
            <a:solidFill>
              <a:srgbClr val="A087BC"/>
            </a:solidFill>
            <a:round/>
            <a:tailEnd type="ova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0129" y="162673"/>
            <a:ext cx="5436104" cy="830997"/>
          </a:xfrm>
          <a:prstGeom prst="rect">
            <a:avLst/>
          </a:prstGeom>
        </p:spPr>
        <p:txBody>
          <a:bodyPr wrap="none">
            <a:spAutoFit/>
          </a:bodyPr>
          <a:lstStyle/>
          <a:p>
            <a:r>
              <a:rPr lang="en-US" sz="4800">
                <a:solidFill>
                  <a:srgbClr val="CD0000"/>
                </a:solidFill>
                <a:latin typeface="Coiny" panose="02000903060500060000" pitchFamily="2" charset="0"/>
              </a:rPr>
              <a:t>C. TẬP LÀM VĂN</a:t>
            </a:r>
          </a:p>
        </p:txBody>
      </p:sp>
      <p:sp>
        <p:nvSpPr>
          <p:cNvPr id="6" name="Rectangle 5"/>
          <p:cNvSpPr/>
          <p:nvPr/>
        </p:nvSpPr>
        <p:spPr>
          <a:xfrm>
            <a:off x="3981005" y="6165692"/>
            <a:ext cx="4232249" cy="646331"/>
          </a:xfrm>
          <a:prstGeom prst="rect">
            <a:avLst/>
          </a:prstGeom>
        </p:spPr>
        <p:txBody>
          <a:bodyPr wrap="none">
            <a:spAutoFit/>
          </a:bodyPr>
          <a:lstStyle/>
          <a:p>
            <a:r>
              <a:rPr lang="en-US" sz="3600">
                <a:solidFill>
                  <a:schemeClr val="accent4"/>
                </a:solidFill>
                <a:latin typeface="Pattaya" panose="00000500000000000000" pitchFamily="2" charset="-34"/>
                <a:cs typeface="Pattaya" panose="00000500000000000000" pitchFamily="2" charset="-34"/>
              </a:rPr>
              <a:t>Điền vào phiếu học tập</a:t>
            </a:r>
          </a:p>
        </p:txBody>
      </p:sp>
    </p:spTree>
    <p:extLst>
      <p:ext uri="{BB962C8B-B14F-4D97-AF65-F5344CB8AC3E}">
        <p14:creationId xmlns:p14="http://schemas.microsoft.com/office/powerpoint/2010/main" val="323433910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548753"/>
            <a:ext cx="11262219" cy="4611519"/>
          </a:xfrm>
          <a:prstGeom prst="rect">
            <a:avLst/>
          </a:prstGeom>
        </p:spPr>
        <p:txBody>
          <a:bodyPr wrap="square">
            <a:spAutoFit/>
          </a:bodyPr>
          <a:lstStyle/>
          <a:p>
            <a:pPr algn="just">
              <a:lnSpc>
                <a:spcPct val="150000"/>
              </a:lnSpc>
              <a:spcAft>
                <a:spcPts val="100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1. Yêu cầu đối với bài văn</a:t>
            </a:r>
            <a:r>
              <a:rPr lang="en-US" sz="2400" b="1" i="1">
                <a:latin typeface="Calibri" panose="020F0502020204030204" pitchFamily="34" charset="0"/>
                <a:ea typeface="Calibri" panose="020F0502020204030204" pitchFamily="34" charset="0"/>
                <a:cs typeface="Times New Roman" panose="02020603050405020304" pitchFamily="18" charset="0"/>
              </a:rPr>
              <a:t> </a:t>
            </a:r>
            <a:r>
              <a:rPr lang="en-US" sz="2400" b="1" i="1">
                <a:latin typeface="Times New Roman" panose="02020603050405020304" pitchFamily="18" charset="0"/>
                <a:ea typeface="Calibri" panose="020F0502020204030204" pitchFamily="34" charset="0"/>
                <a:cs typeface="Times New Roman" panose="02020603050405020304" pitchFamily="18" charset="0"/>
              </a:rPr>
              <a:t>thuyết minh thuật lại một sự kiện (một sinh hoạt văn hóa)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a:latin typeface="Times New Roman" panose="02020603050405020304" pitchFamily="18" charset="0"/>
                <a:ea typeface="Calibri" panose="020F0502020204030204" pitchFamily="34" charset="0"/>
                <a:cs typeface="Times New Roman" panose="02020603050405020304" pitchFamily="18" charset="0"/>
              </a:rPr>
              <a:t>- Xác định rõ người tường thuật tham gia hay chứng kiến sự kiện và sử dụng ngôi tường thuật phù hợp.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a:latin typeface="Times New Roman" panose="02020603050405020304" pitchFamily="18" charset="0"/>
                <a:ea typeface="Calibri" panose="020F0502020204030204" pitchFamily="34" charset="0"/>
                <a:cs typeface="Times New Roman" panose="02020603050405020304" pitchFamily="18" charset="0"/>
              </a:rPr>
              <a:t>- Giới thiệu được sự kiện cần thuật lại, nêu được bối cảnh (không gian và thời gian).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a:latin typeface="Times New Roman" panose="02020603050405020304" pitchFamily="18" charset="0"/>
                <a:ea typeface="Calibri" panose="020F0502020204030204" pitchFamily="34" charset="0"/>
                <a:cs typeface="Times New Roman" panose="02020603050405020304" pitchFamily="18" charset="0"/>
              </a:rPr>
              <a:t>- Thuật lại được diễn biến chính, sắp xếp các sự việc theo một trình tự hợp lí</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a:latin typeface="Times New Roman" panose="02020603050405020304" pitchFamily="18" charset="0"/>
                <a:ea typeface="Calibri" panose="020F0502020204030204" pitchFamily="34" charset="0"/>
                <a:cs typeface="Times New Roman" panose="02020603050405020304" pitchFamily="18" charset="0"/>
              </a:rPr>
              <a:t>- Tập trung vào một số chi tiết tiêu biểu, hấp dẫn, thu hút được sự chú ý của người đọc.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a:latin typeface="Times New Roman" panose="02020603050405020304" pitchFamily="18" charset="0"/>
                <a:ea typeface="Calibri" panose="020F0502020204030204" pitchFamily="34" charset="0"/>
                <a:cs typeface="Times New Roman" panose="02020603050405020304" pitchFamily="18" charset="0"/>
              </a:rPr>
              <a:t>- Nêu được cảm nghĩ, ý kiến của người viết về sự kiện.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4"/>
          <p:cNvSpPr/>
          <p:nvPr/>
        </p:nvSpPr>
        <p:spPr>
          <a:xfrm>
            <a:off x="-1131950" y="-757161"/>
            <a:ext cx="14725019" cy="2317527"/>
          </a:xfrm>
          <a:custGeom>
            <a:avLst/>
            <a:gdLst>
              <a:gd name="connsiteX0" fmla="*/ 992802 w 14725019"/>
              <a:gd name="connsiteY0" fmla="*/ 1910100 h 2317527"/>
              <a:gd name="connsiteX1" fmla="*/ 2463793 w 14725019"/>
              <a:gd name="connsiteY1" fmla="*/ 1751074 h 2317527"/>
              <a:gd name="connsiteX2" fmla="*/ 4352228 w 14725019"/>
              <a:gd name="connsiteY2" fmla="*/ 2148639 h 2317527"/>
              <a:gd name="connsiteX3" fmla="*/ 7035793 w 14725019"/>
              <a:gd name="connsiteY3" fmla="*/ 1413144 h 2317527"/>
              <a:gd name="connsiteX4" fmla="*/ 9361550 w 14725019"/>
              <a:gd name="connsiteY4" fmla="*/ 2267909 h 2317527"/>
              <a:gd name="connsiteX5" fmla="*/ 11548159 w 14725019"/>
              <a:gd name="connsiteY5" fmla="*/ 1413144 h 2317527"/>
              <a:gd name="connsiteX6" fmla="*/ 13496228 w 14725019"/>
              <a:gd name="connsiteY6" fmla="*/ 2287787 h 2317527"/>
              <a:gd name="connsiteX7" fmla="*/ 13794402 w 14725019"/>
              <a:gd name="connsiteY7" fmla="*/ 81300 h 2317527"/>
              <a:gd name="connsiteX8" fmla="*/ 1012680 w 14725019"/>
              <a:gd name="connsiteY8" fmla="*/ 618013 h 2317527"/>
              <a:gd name="connsiteX9" fmla="*/ 813898 w 14725019"/>
              <a:gd name="connsiteY9" fmla="*/ 1969735 h 2317527"/>
              <a:gd name="connsiteX10" fmla="*/ 933167 w 14725019"/>
              <a:gd name="connsiteY10" fmla="*/ 1949857 h 2317527"/>
              <a:gd name="connsiteX11" fmla="*/ 992802 w 14725019"/>
              <a:gd name="connsiteY11" fmla="*/ 1910100 h 23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5019" h="2317527">
                <a:moveTo>
                  <a:pt x="992802" y="1910100"/>
                </a:moveTo>
                <a:cubicBezTo>
                  <a:pt x="1247906" y="1876969"/>
                  <a:pt x="1903889" y="1711318"/>
                  <a:pt x="2463793" y="1751074"/>
                </a:cubicBezTo>
                <a:cubicBezTo>
                  <a:pt x="3023697" y="1790830"/>
                  <a:pt x="3590228" y="2204961"/>
                  <a:pt x="4352228" y="2148639"/>
                </a:cubicBezTo>
                <a:cubicBezTo>
                  <a:pt x="5114228" y="2092317"/>
                  <a:pt x="6200906" y="1393266"/>
                  <a:pt x="7035793" y="1413144"/>
                </a:cubicBezTo>
                <a:cubicBezTo>
                  <a:pt x="7870680" y="1433022"/>
                  <a:pt x="8609489" y="2267909"/>
                  <a:pt x="9361550" y="2267909"/>
                </a:cubicBezTo>
                <a:cubicBezTo>
                  <a:pt x="10113611" y="2267909"/>
                  <a:pt x="10859046" y="1409831"/>
                  <a:pt x="11548159" y="1413144"/>
                </a:cubicBezTo>
                <a:cubicBezTo>
                  <a:pt x="12237272" y="1416457"/>
                  <a:pt x="13121854" y="2509761"/>
                  <a:pt x="13496228" y="2287787"/>
                </a:cubicBezTo>
                <a:cubicBezTo>
                  <a:pt x="13870602" y="2065813"/>
                  <a:pt x="15874993" y="359596"/>
                  <a:pt x="13794402" y="81300"/>
                </a:cubicBezTo>
                <a:cubicBezTo>
                  <a:pt x="11713811" y="-196996"/>
                  <a:pt x="3176097" y="303274"/>
                  <a:pt x="1012680" y="618013"/>
                </a:cubicBezTo>
                <a:cubicBezTo>
                  <a:pt x="-1150737" y="932752"/>
                  <a:pt x="827150" y="1747761"/>
                  <a:pt x="813898" y="1969735"/>
                </a:cubicBezTo>
                <a:cubicBezTo>
                  <a:pt x="800646" y="2191709"/>
                  <a:pt x="900037" y="1956483"/>
                  <a:pt x="933167" y="1949857"/>
                </a:cubicBezTo>
                <a:cubicBezTo>
                  <a:pt x="966297" y="1943231"/>
                  <a:pt x="737698" y="1943231"/>
                  <a:pt x="992802" y="1910100"/>
                </a:cubicBezTo>
                <a:close/>
              </a:path>
            </a:pathLst>
          </a:custGeom>
          <a:noFill/>
          <a:ln w="444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53454" t="-10107" r="1477" b="10107"/>
          <a:stretch/>
        </p:blipFill>
        <p:spPr>
          <a:xfrm>
            <a:off x="2241259" y="0"/>
            <a:ext cx="1293187" cy="1361943"/>
          </a:xfrm>
          <a:prstGeom prst="rect">
            <a:avLst/>
          </a:prstGeom>
        </p:spPr>
      </p:pic>
      <p:pic>
        <p:nvPicPr>
          <p:cNvPr id="7" name="Picture 6"/>
          <p:cNvPicPr>
            <a:picLocks noChangeAspect="1"/>
          </p:cNvPicPr>
          <p:nvPr/>
        </p:nvPicPr>
        <p:blipFill>
          <a:blip r:embed="rId3"/>
          <a:stretch>
            <a:fillRect/>
          </a:stretch>
        </p:blipFill>
        <p:spPr>
          <a:xfrm>
            <a:off x="3370771" y="-186810"/>
            <a:ext cx="1219306" cy="1365622"/>
          </a:xfrm>
          <a:prstGeom prst="rect">
            <a:avLst/>
          </a:prstGeom>
        </p:spPr>
      </p:pic>
    </p:spTree>
    <p:extLst>
      <p:ext uri="{BB962C8B-B14F-4D97-AF65-F5344CB8AC3E}">
        <p14:creationId xmlns:p14="http://schemas.microsoft.com/office/powerpoint/2010/main" val="35625351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945" y="1747176"/>
            <a:ext cx="11665527" cy="4160113"/>
          </a:xfrm>
          <a:prstGeom prst="rect">
            <a:avLst/>
          </a:prstGeom>
        </p:spPr>
        <p:txBody>
          <a:bodyPr wrap="square">
            <a:spAutoFit/>
          </a:bodyPr>
          <a:lstStyle/>
          <a:p>
            <a:pPr lvl="0" algn="just">
              <a:lnSpc>
                <a:spcPct val="150000"/>
              </a:lnSpc>
              <a:spcAft>
                <a:spcPts val="1000"/>
              </a:spcAft>
            </a:pPr>
            <a:r>
              <a:rPr lang="vi-VN" sz="2200" b="1"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2.Yêu cầu đối với  bài văn đóng vai nhân vật kể lại một truyện cổ tích</a:t>
            </a:r>
          </a:p>
          <a:p>
            <a:pPr lvl="0" algn="just">
              <a:lnSpc>
                <a:spcPct val="150000"/>
              </a:lnSpc>
              <a:spcAft>
                <a:spcPts val="1000"/>
              </a:spcAft>
            </a:pPr>
            <a:r>
              <a:rPr lang="vi-VN" sz="2200" b="1"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Được kể từ người kể chuyện ngôi thứ nhất. Người kể chuyện đóng vai một nhân vật trong truyện.</a:t>
            </a:r>
          </a:p>
          <a:p>
            <a:pPr lvl="0" algn="just">
              <a:lnSpc>
                <a:spcPct val="150000"/>
              </a:lnSpc>
              <a:spcAft>
                <a:spcPts val="1000"/>
              </a:spcAft>
            </a:pPr>
            <a:r>
              <a:rPr lang="vi-VN" sz="2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Khi kể có tưởng tượng, sáng tạo thêm nhưng không thoát li truyện gốc; tránh làm thay đổi, biến dạng các yếu tố cơ bản của cốt truyện ở truyện gốc.</a:t>
            </a:r>
          </a:p>
          <a:p>
            <a:pPr lvl="0" algn="just">
              <a:lnSpc>
                <a:spcPct val="150000"/>
              </a:lnSpc>
              <a:spcAft>
                <a:spcPts val="1000"/>
              </a:spcAft>
            </a:pPr>
            <a:r>
              <a:rPr lang="vi-VN" sz="2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Cần có sự sắp xếp hợp lí các chi tiết và bảo đảm có sự kết nối giữa các phần. Nên nhấn mạnh, khai thác nhiều hơn các chi tiết tưởng tượng, hư cấu, kì ảo.</a:t>
            </a:r>
          </a:p>
          <a:p>
            <a:pPr lvl="0" algn="just">
              <a:lnSpc>
                <a:spcPct val="150000"/>
              </a:lnSpc>
              <a:spcAft>
                <a:spcPts val="1000"/>
              </a:spcAft>
            </a:pPr>
            <a:r>
              <a:rPr lang="vi-VN" sz="2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Có thể bổ sung các yếu tố miêu tả, biểu cảm để tả người, tả vật hay thể hiện cảm xúc của nhân vật.</a:t>
            </a:r>
          </a:p>
        </p:txBody>
      </p:sp>
      <p:sp>
        <p:nvSpPr>
          <p:cNvPr id="5" name="Freeform 4"/>
          <p:cNvSpPr/>
          <p:nvPr/>
        </p:nvSpPr>
        <p:spPr>
          <a:xfrm>
            <a:off x="-1131950" y="-757161"/>
            <a:ext cx="14725019" cy="2317527"/>
          </a:xfrm>
          <a:custGeom>
            <a:avLst/>
            <a:gdLst>
              <a:gd name="connsiteX0" fmla="*/ 992802 w 14725019"/>
              <a:gd name="connsiteY0" fmla="*/ 1910100 h 2317527"/>
              <a:gd name="connsiteX1" fmla="*/ 2463793 w 14725019"/>
              <a:gd name="connsiteY1" fmla="*/ 1751074 h 2317527"/>
              <a:gd name="connsiteX2" fmla="*/ 4352228 w 14725019"/>
              <a:gd name="connsiteY2" fmla="*/ 2148639 h 2317527"/>
              <a:gd name="connsiteX3" fmla="*/ 7035793 w 14725019"/>
              <a:gd name="connsiteY3" fmla="*/ 1413144 h 2317527"/>
              <a:gd name="connsiteX4" fmla="*/ 9361550 w 14725019"/>
              <a:gd name="connsiteY4" fmla="*/ 2267909 h 2317527"/>
              <a:gd name="connsiteX5" fmla="*/ 11548159 w 14725019"/>
              <a:gd name="connsiteY5" fmla="*/ 1413144 h 2317527"/>
              <a:gd name="connsiteX6" fmla="*/ 13496228 w 14725019"/>
              <a:gd name="connsiteY6" fmla="*/ 2287787 h 2317527"/>
              <a:gd name="connsiteX7" fmla="*/ 13794402 w 14725019"/>
              <a:gd name="connsiteY7" fmla="*/ 81300 h 2317527"/>
              <a:gd name="connsiteX8" fmla="*/ 1012680 w 14725019"/>
              <a:gd name="connsiteY8" fmla="*/ 618013 h 2317527"/>
              <a:gd name="connsiteX9" fmla="*/ 813898 w 14725019"/>
              <a:gd name="connsiteY9" fmla="*/ 1969735 h 2317527"/>
              <a:gd name="connsiteX10" fmla="*/ 933167 w 14725019"/>
              <a:gd name="connsiteY10" fmla="*/ 1949857 h 2317527"/>
              <a:gd name="connsiteX11" fmla="*/ 992802 w 14725019"/>
              <a:gd name="connsiteY11" fmla="*/ 1910100 h 23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5019" h="2317527">
                <a:moveTo>
                  <a:pt x="992802" y="1910100"/>
                </a:moveTo>
                <a:cubicBezTo>
                  <a:pt x="1247906" y="1876969"/>
                  <a:pt x="1903889" y="1711318"/>
                  <a:pt x="2463793" y="1751074"/>
                </a:cubicBezTo>
                <a:cubicBezTo>
                  <a:pt x="3023697" y="1790830"/>
                  <a:pt x="3590228" y="2204961"/>
                  <a:pt x="4352228" y="2148639"/>
                </a:cubicBezTo>
                <a:cubicBezTo>
                  <a:pt x="5114228" y="2092317"/>
                  <a:pt x="6200906" y="1393266"/>
                  <a:pt x="7035793" y="1413144"/>
                </a:cubicBezTo>
                <a:cubicBezTo>
                  <a:pt x="7870680" y="1433022"/>
                  <a:pt x="8609489" y="2267909"/>
                  <a:pt x="9361550" y="2267909"/>
                </a:cubicBezTo>
                <a:cubicBezTo>
                  <a:pt x="10113611" y="2267909"/>
                  <a:pt x="10859046" y="1409831"/>
                  <a:pt x="11548159" y="1413144"/>
                </a:cubicBezTo>
                <a:cubicBezTo>
                  <a:pt x="12237272" y="1416457"/>
                  <a:pt x="13121854" y="2509761"/>
                  <a:pt x="13496228" y="2287787"/>
                </a:cubicBezTo>
                <a:cubicBezTo>
                  <a:pt x="13870602" y="2065813"/>
                  <a:pt x="15874993" y="359596"/>
                  <a:pt x="13794402" y="81300"/>
                </a:cubicBezTo>
                <a:cubicBezTo>
                  <a:pt x="11713811" y="-196996"/>
                  <a:pt x="3176097" y="303274"/>
                  <a:pt x="1012680" y="618013"/>
                </a:cubicBezTo>
                <a:cubicBezTo>
                  <a:pt x="-1150737" y="932752"/>
                  <a:pt x="827150" y="1747761"/>
                  <a:pt x="813898" y="1969735"/>
                </a:cubicBezTo>
                <a:cubicBezTo>
                  <a:pt x="800646" y="2191709"/>
                  <a:pt x="900037" y="1956483"/>
                  <a:pt x="933167" y="1949857"/>
                </a:cubicBezTo>
                <a:cubicBezTo>
                  <a:pt x="966297" y="1943231"/>
                  <a:pt x="737698" y="1943231"/>
                  <a:pt x="992802" y="1910100"/>
                </a:cubicBezTo>
                <a:close/>
              </a:path>
            </a:pathLst>
          </a:custGeom>
          <a:noFill/>
          <a:ln w="444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a:srcRect l="44629"/>
          <a:stretch/>
        </p:blipFill>
        <p:spPr>
          <a:xfrm>
            <a:off x="6622472" y="-247804"/>
            <a:ext cx="1402349" cy="1533806"/>
          </a:xfrm>
          <a:prstGeom prst="rect">
            <a:avLst/>
          </a:prstGeom>
        </p:spPr>
      </p:pic>
      <p:pic>
        <p:nvPicPr>
          <p:cNvPr id="3" name="Picture 2"/>
          <p:cNvPicPr>
            <a:picLocks noChangeAspect="1"/>
          </p:cNvPicPr>
          <p:nvPr/>
        </p:nvPicPr>
        <p:blipFill rotWithShape="1">
          <a:blip r:embed="rId3"/>
          <a:srcRect r="55363"/>
          <a:stretch/>
        </p:blipFill>
        <p:spPr>
          <a:xfrm>
            <a:off x="7783859" y="-60994"/>
            <a:ext cx="1193887" cy="1621360"/>
          </a:xfrm>
          <a:prstGeom prst="rect">
            <a:avLst/>
          </a:prstGeom>
        </p:spPr>
      </p:pic>
    </p:spTree>
    <p:extLst>
      <p:ext uri="{BB962C8B-B14F-4D97-AF65-F5344CB8AC3E}">
        <p14:creationId xmlns:p14="http://schemas.microsoft.com/office/powerpoint/2010/main" val="19819793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970" y="1599363"/>
            <a:ext cx="5706047" cy="4279535"/>
          </a:xfrm>
          <a:prstGeom prst="rect">
            <a:avLst/>
          </a:prstGeom>
        </p:spPr>
      </p:pic>
      <p:sp>
        <p:nvSpPr>
          <p:cNvPr id="4" name="Rectangle 3"/>
          <p:cNvSpPr/>
          <p:nvPr/>
        </p:nvSpPr>
        <p:spPr>
          <a:xfrm>
            <a:off x="4291575" y="304323"/>
            <a:ext cx="3688830" cy="845616"/>
          </a:xfrm>
          <a:prstGeom prst="rect">
            <a:avLst/>
          </a:prstGeom>
        </p:spPr>
        <p:txBody>
          <a:bodyPr wrap="none">
            <a:spAutoFit/>
          </a:bodyPr>
          <a:lstStyle/>
          <a:p>
            <a:pPr algn="ctr">
              <a:lnSpc>
                <a:spcPct val="115000"/>
              </a:lnSpc>
              <a:spcAft>
                <a:spcPts val="0"/>
              </a:spcAft>
            </a:pPr>
            <a:r>
              <a:rPr lang="en-US" sz="4400" b="1">
                <a:solidFill>
                  <a:srgbClr val="3F322A"/>
                </a:solidFill>
                <a:latin typeface="Coiny" panose="02000903060500060000" pitchFamily="2" charset="0"/>
                <a:ea typeface="Calibri" panose="020F0502020204030204" pitchFamily="34" charset="0"/>
                <a:cs typeface="Times New Roman" panose="02020603050405020304" pitchFamily="18" charset="0"/>
              </a:rPr>
              <a:t>KHỞI ĐỘNG</a:t>
            </a:r>
            <a:endParaRPr lang="en-US" sz="3200">
              <a:solidFill>
                <a:srgbClr val="3F322A"/>
              </a:solidFill>
              <a:effectLst/>
              <a:latin typeface="Coiny" panose="02000903060500060000" pitchFamily="2" charset="0"/>
              <a:ea typeface="Calibri" panose="020F0502020204030204" pitchFamily="34" charset="0"/>
              <a:cs typeface="Times New Roman" panose="02020603050405020304" pitchFamily="18" charset="0"/>
            </a:endParaRPr>
          </a:p>
        </p:txBody>
      </p:sp>
      <p:sp>
        <p:nvSpPr>
          <p:cNvPr id="5" name="Rectangle 4"/>
          <p:cNvSpPr/>
          <p:nvPr/>
        </p:nvSpPr>
        <p:spPr>
          <a:xfrm>
            <a:off x="203281" y="2307782"/>
            <a:ext cx="3079689" cy="2308324"/>
          </a:xfrm>
          <a:prstGeom prst="rect">
            <a:avLst/>
          </a:prstGeom>
        </p:spPr>
        <p:txBody>
          <a:bodyPr wrap="none">
            <a:spAutoFit/>
          </a:bodyPr>
          <a:lstStyle/>
          <a:p>
            <a:r>
              <a:rPr lang="en-US" sz="7200">
                <a:ln w="0"/>
                <a:solidFill>
                  <a:srgbClr val="FC4C42"/>
                </a:solidFill>
                <a:effectLst>
                  <a:outerShdw blurRad="38100" dist="19050" dir="2700000" algn="tl" rotWithShape="0">
                    <a:schemeClr val="dk1">
                      <a:alpha val="40000"/>
                    </a:schemeClr>
                  </a:outerShdw>
                </a:effectLst>
                <a:latin typeface="Sigmar One" panose="00000500000000000000" pitchFamily="2" charset="0"/>
                <a:ea typeface="Calibri" panose="020F0502020204030204" pitchFamily="34" charset="0"/>
              </a:rPr>
              <a:t>Nhìn </a:t>
            </a:r>
          </a:p>
          <a:p>
            <a:r>
              <a:rPr lang="en-US" sz="7200">
                <a:ln w="0"/>
                <a:solidFill>
                  <a:srgbClr val="FC4C42"/>
                </a:solidFill>
                <a:effectLst>
                  <a:outerShdw blurRad="38100" dist="19050" dir="2700000" algn="tl" rotWithShape="0">
                    <a:schemeClr val="dk1">
                      <a:alpha val="40000"/>
                    </a:schemeClr>
                  </a:outerShdw>
                </a:effectLst>
                <a:latin typeface="Sigmar One" panose="00000500000000000000" pitchFamily="2" charset="0"/>
                <a:ea typeface="Calibri" panose="020F0502020204030204" pitchFamily="34" charset="0"/>
              </a:rPr>
              <a:t>hình</a:t>
            </a:r>
            <a:endParaRPr lang="en-US" sz="7200">
              <a:ln w="0"/>
              <a:solidFill>
                <a:srgbClr val="FC4C42"/>
              </a:solidFill>
              <a:effectLst>
                <a:outerShdw blurRad="38100" dist="19050" dir="2700000" algn="tl" rotWithShape="0">
                  <a:schemeClr val="dk1">
                    <a:alpha val="40000"/>
                  </a:schemeClr>
                </a:outerShdw>
              </a:effectLst>
              <a:latin typeface="Sigmar One" panose="00000500000000000000" pitchFamily="2" charset="0"/>
            </a:endParaRPr>
          </a:p>
        </p:txBody>
      </p:sp>
      <p:sp>
        <p:nvSpPr>
          <p:cNvPr id="6" name="Rectangle 5"/>
          <p:cNvSpPr/>
          <p:nvPr/>
        </p:nvSpPr>
        <p:spPr>
          <a:xfrm>
            <a:off x="9177247" y="2307782"/>
            <a:ext cx="3014753" cy="2308324"/>
          </a:xfrm>
          <a:prstGeom prst="rect">
            <a:avLst/>
          </a:prstGeom>
        </p:spPr>
        <p:txBody>
          <a:bodyPr wrap="square">
            <a:spAutoFit/>
          </a:bodyPr>
          <a:lstStyle/>
          <a:p>
            <a:pPr lvl="0" algn="ctr"/>
            <a:r>
              <a:rPr lang="en-US" sz="7200">
                <a:ln w="0"/>
                <a:solidFill>
                  <a:srgbClr val="FC4C42"/>
                </a:solidFill>
                <a:effectLst>
                  <a:outerShdw blurRad="38100" dist="19050" dir="2700000" algn="tl" rotWithShape="0">
                    <a:schemeClr val="dk1">
                      <a:alpha val="40000"/>
                    </a:schemeClr>
                  </a:outerShdw>
                </a:effectLst>
                <a:latin typeface="Sigmar One" panose="00000500000000000000" pitchFamily="2" charset="0"/>
                <a:ea typeface="Calibri" panose="020F0502020204030204" pitchFamily="34" charset="0"/>
              </a:rPr>
              <a:t>đoán </a:t>
            </a:r>
          </a:p>
          <a:p>
            <a:pPr lvl="0" algn="ctr"/>
            <a:r>
              <a:rPr lang="en-US" sz="7200">
                <a:ln w="0"/>
                <a:solidFill>
                  <a:srgbClr val="FC4C42"/>
                </a:solidFill>
                <a:effectLst>
                  <a:outerShdw blurRad="38100" dist="19050" dir="2700000" algn="tl" rotWithShape="0">
                    <a:schemeClr val="dk1">
                      <a:alpha val="40000"/>
                    </a:schemeClr>
                  </a:outerShdw>
                </a:effectLst>
                <a:latin typeface="Sigmar One" panose="00000500000000000000" pitchFamily="2" charset="0"/>
                <a:ea typeface="Calibri" panose="020F0502020204030204" pitchFamily="34" charset="0"/>
              </a:rPr>
              <a:t>chữ</a:t>
            </a:r>
            <a:endParaRPr lang="en-US" sz="7200">
              <a:ln w="0"/>
              <a:solidFill>
                <a:srgbClr val="FC4C42"/>
              </a:solidFill>
              <a:effectLst>
                <a:outerShdw blurRad="38100" dist="19050" dir="2700000" algn="tl" rotWithShape="0">
                  <a:schemeClr val="dk1">
                    <a:alpha val="40000"/>
                  </a:schemeClr>
                </a:outerShdw>
              </a:effectLst>
              <a:latin typeface="Sigmar One" panose="00000500000000000000" pitchFamily="2" charset="0"/>
            </a:endParaRPr>
          </a:p>
        </p:txBody>
      </p:sp>
    </p:spTree>
    <p:extLst>
      <p:ext uri="{BB962C8B-B14F-4D97-AF65-F5344CB8AC3E}">
        <p14:creationId xmlns:p14="http://schemas.microsoft.com/office/powerpoint/2010/main" val="41399698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793481" y="110837"/>
            <a:ext cx="6729727" cy="461665"/>
          </a:xfrm>
          <a:prstGeom prst="rect">
            <a:avLst/>
          </a:prstGeom>
        </p:spPr>
        <p:txBody>
          <a:bodyPr wrap="none">
            <a:spAutoFit/>
          </a:bodyPr>
          <a:lstStyle/>
          <a:p>
            <a:r>
              <a:rPr lang="en-US" sz="2400">
                <a:latin typeface="Coiny" panose="02000903060500060000" pitchFamily="2" charset="0"/>
              </a:rPr>
              <a:t>HOẠT ĐỘNG 3: LUYỆN TẬP VÀ VẬN DỤNG</a:t>
            </a:r>
          </a:p>
        </p:txBody>
      </p:sp>
      <p:sp>
        <p:nvSpPr>
          <p:cNvPr id="5" name="Rectangle 4"/>
          <p:cNvSpPr/>
          <p:nvPr/>
        </p:nvSpPr>
        <p:spPr>
          <a:xfrm>
            <a:off x="290943" y="600211"/>
            <a:ext cx="11734802" cy="5632311"/>
          </a:xfrm>
          <a:prstGeom prst="rect">
            <a:avLst/>
          </a:prstGeom>
          <a:solidFill>
            <a:schemeClr val="bg1"/>
          </a:solidFill>
        </p:spPr>
        <p:txBody>
          <a:bodyPr wrap="square">
            <a:spAutoFit/>
          </a:bodyPr>
          <a:lstStyle/>
          <a:p>
            <a:pPr>
              <a:lnSpc>
                <a:spcPct val="150000"/>
              </a:lnSpc>
            </a:pPr>
            <a:r>
              <a:rPr lang="vi-VN" sz="1600" b="1">
                <a:solidFill>
                  <a:srgbClr val="FF0000"/>
                </a:solidFill>
                <a:latin typeface="Times New Roman" panose="02020603050405020304" pitchFamily="18" charset="0"/>
                <a:cs typeface="Times New Roman" panose="02020603050405020304" pitchFamily="18" charset="0"/>
              </a:rPr>
              <a:t>Câu 1. Đọc đoạn văn sau và trả lời các câu hỏi dưới đây:</a:t>
            </a:r>
          </a:p>
          <a:p>
            <a:pPr indent="401638" algn="just">
              <a:lnSpc>
                <a:spcPct val="150000"/>
              </a:lnSpc>
            </a:pPr>
            <a:r>
              <a:rPr lang="vi-VN" sz="1600" i="1">
                <a:solidFill>
                  <a:srgbClr val="00B050"/>
                </a:solidFill>
                <a:latin typeface="Times New Roman" panose="02020603050405020304" pitchFamily="18" charset="0"/>
                <a:cs typeface="Times New Roman" panose="02020603050405020304" pitchFamily="18" charset="0"/>
              </a:rPr>
              <a:t>Hôm sau, mới tờ mờ sáng, Sơn Tinh đã đem ra đầy đủ lễ vật đến rước Mị Nương về núi.</a:t>
            </a:r>
          </a:p>
          <a:p>
            <a:pPr indent="401638" algn="just">
              <a:lnSpc>
                <a:spcPct val="150000"/>
              </a:lnSpc>
            </a:pPr>
            <a:r>
              <a:rPr lang="vi-VN" sz="1600" i="1">
                <a:solidFill>
                  <a:srgbClr val="00B050"/>
                </a:solidFill>
                <a:latin typeface="Times New Roman" panose="02020603050405020304" pitchFamily="18" charset="0"/>
                <a:cs typeface="Times New Roman" panose="02020603050405020304" pitchFamily="18" charset="0"/>
              </a:rPr>
              <a:t>Thuỷ Tinh đến sau, không lấy được vợ, đùng đùng nổi giận, đem quân đuổi theo, đòi cướp Mị Nương. Thần hô mưa, gọi gió, làm thành dông bão rung chuyển cả đất trời, dâng nước sông lên cuồn cuộn đánh Sơn Tinh. Nước ngập ruộng đồng, nước ngập nhà cửa, nước dâng lên lưng đồi, sườn núi, thành Phong Châu như nổi lềnh bềnh trên một biển nước.</a:t>
            </a:r>
          </a:p>
          <a:p>
            <a:pPr indent="401638" algn="just">
              <a:lnSpc>
                <a:spcPct val="150000"/>
              </a:lnSpc>
            </a:pPr>
            <a:r>
              <a:rPr lang="vi-VN" sz="1600" i="1">
                <a:solidFill>
                  <a:srgbClr val="00B050"/>
                </a:solidFill>
                <a:latin typeface="Times New Roman" panose="02020603050405020304" pitchFamily="18" charset="0"/>
                <a:cs typeface="Times New Roman" panose="02020603050405020304" pitchFamily="18" charset="0"/>
              </a:rPr>
              <a:t>Sơn Tinh không hề nao núng. Thần dùng phép lạ bốc từng quả đồi, dời từng dãy núi, dựng thành luỹ đất, ngăn chặn dòng nước lũ. Nước sông dâng lên bao nhiêu, đồi núi cao lên bấy nhiêu. Hai bên đánh nhau ròng rã mấy tháng trời, cuối cùng Sơn Tinh vẫn vững vàng mà sức Thuỷ Tinh đã kiệt. Thần Nước đành rút quân.</a:t>
            </a:r>
          </a:p>
          <a:p>
            <a:pPr indent="401638" algn="just">
              <a:lnSpc>
                <a:spcPct val="150000"/>
              </a:lnSpc>
            </a:pPr>
            <a:r>
              <a:rPr lang="vi-VN" sz="1600" i="1">
                <a:solidFill>
                  <a:srgbClr val="00B050"/>
                </a:solidFill>
                <a:latin typeface="Times New Roman" panose="02020603050405020304" pitchFamily="18" charset="0"/>
                <a:cs typeface="Times New Roman" panose="02020603050405020304" pitchFamily="18" charset="0"/>
              </a:rPr>
              <a:t>Từ đó, oán nặng, thù sâu, hằng năm Thuỷ Tinh làm mưa gió, bão lụt dâng nước đánh Sơn Tinh. Nhưng năm nào cũng vậy, vị Thần Nước đánh mỏi mệt, chán chê vẫn không thắng nổi Thần Núi để cướp Mị Nương, đành rút quân về.</a:t>
            </a:r>
            <a:endParaRPr lang="en-US" sz="1600" i="1">
              <a:solidFill>
                <a:srgbClr val="00B050"/>
              </a:solidFill>
              <a:latin typeface="Times New Roman" panose="02020603050405020304" pitchFamily="18" charset="0"/>
              <a:cs typeface="Times New Roman" panose="02020603050405020304" pitchFamily="18" charset="0"/>
            </a:endParaRPr>
          </a:p>
          <a:p>
            <a:pPr>
              <a:lnSpc>
                <a:spcPct val="150000"/>
              </a:lnSpc>
            </a:pPr>
            <a:endParaRPr lang="vi-VN" sz="1600">
              <a:latin typeface="Times New Roman" panose="02020603050405020304" pitchFamily="18" charset="0"/>
              <a:cs typeface="Times New Roman" panose="02020603050405020304" pitchFamily="18" charset="0"/>
            </a:endParaRPr>
          </a:p>
          <a:p>
            <a:pPr>
              <a:lnSpc>
                <a:spcPct val="150000"/>
              </a:lnSpc>
            </a:pPr>
            <a:r>
              <a:rPr lang="vi-VN" sz="1600">
                <a:latin typeface="Times New Roman" panose="02020603050405020304" pitchFamily="18" charset="0"/>
                <a:cs typeface="Times New Roman" panose="02020603050405020304" pitchFamily="18" charset="0"/>
              </a:rPr>
              <a:t>a, Đoạn trích được kể theo ngôi thứ mấy? Phương thức biểu đạt chính trong đoạn trích là gì?</a:t>
            </a:r>
          </a:p>
          <a:p>
            <a:pPr>
              <a:lnSpc>
                <a:spcPct val="150000"/>
              </a:lnSpc>
            </a:pPr>
            <a:r>
              <a:rPr lang="vi-VN" sz="1600">
                <a:latin typeface="Times New Roman" panose="02020603050405020304" pitchFamily="18" charset="0"/>
                <a:cs typeface="Times New Roman" panose="02020603050405020304" pitchFamily="18" charset="0"/>
              </a:rPr>
              <a:t>b, </a:t>
            </a:r>
            <a:r>
              <a:rPr lang="en-US" sz="1600">
                <a:latin typeface="Times New Roman" panose="02020603050405020304" pitchFamily="18" charset="0"/>
                <a:cs typeface="Times New Roman" panose="02020603050405020304" pitchFamily="18" charset="0"/>
              </a:rPr>
              <a:t>Giải nghĩa từ “ nao núng”.Tìm một cụm động từ trong đoạn văn trên và phân tích cấu tạo.</a:t>
            </a:r>
            <a:endParaRPr lang="vi-VN" sz="1600">
              <a:latin typeface="Times New Roman" panose="02020603050405020304" pitchFamily="18" charset="0"/>
              <a:cs typeface="Times New Roman" panose="02020603050405020304" pitchFamily="18" charset="0"/>
            </a:endParaRPr>
          </a:p>
          <a:p>
            <a:pPr>
              <a:lnSpc>
                <a:spcPct val="150000"/>
              </a:lnSpc>
            </a:pPr>
            <a:r>
              <a:rPr lang="en-US" sz="1600">
                <a:latin typeface="Times New Roman" panose="02020603050405020304" pitchFamily="18" charset="0"/>
                <a:cs typeface="Times New Roman" panose="02020603050405020304" pitchFamily="18" charset="0"/>
              </a:rPr>
              <a:t>c</a:t>
            </a:r>
            <a:r>
              <a:rPr lang="vi-VN" sz="1600">
                <a:latin typeface="Times New Roman" panose="02020603050405020304" pitchFamily="18" charset="0"/>
                <a:cs typeface="Times New Roman" panose="02020603050405020304" pitchFamily="18" charset="0"/>
              </a:rPr>
              <a:t>, Cho biết ý nghĩa biểu trưng của hình tượng Sơn Tinh, Thủy Tinh. Theo em, nhân dân ta xây dựng hai hình tượng nhân vật này nhằm mục đích gì?</a:t>
            </a:r>
          </a:p>
        </p:txBody>
      </p:sp>
    </p:spTree>
    <p:extLst>
      <p:ext uri="{BB962C8B-B14F-4D97-AF65-F5344CB8AC3E}">
        <p14:creationId xmlns:p14="http://schemas.microsoft.com/office/powerpoint/2010/main" val="230963003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6617" y="188778"/>
            <a:ext cx="1965603" cy="483017"/>
          </a:xfrm>
          <a:prstGeom prst="rect">
            <a:avLst/>
          </a:prstGeom>
        </p:spPr>
        <p:txBody>
          <a:bodyPr wrap="none">
            <a:spAutoFit/>
          </a:bodyPr>
          <a:lstStyle/>
          <a:p>
            <a:pPr algn="just">
              <a:lnSpc>
                <a:spcPct val="115000"/>
              </a:lnSpc>
              <a:spcAft>
                <a:spcPts val="0"/>
              </a:spcAft>
            </a:pPr>
            <a:r>
              <a:rPr lang="en-US" sz="2400" b="1" i="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 1. Gợi ý:</a:t>
            </a:r>
            <a:r>
              <a:rPr lang="en-US" sz="24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Rectangle 9"/>
          <p:cNvSpPr/>
          <p:nvPr/>
        </p:nvSpPr>
        <p:spPr>
          <a:xfrm>
            <a:off x="416617" y="773856"/>
            <a:ext cx="6096000" cy="1043619"/>
          </a:xfrm>
          <a:prstGeom prst="rect">
            <a:avLst/>
          </a:prstGeom>
        </p:spPr>
        <p:txBody>
          <a:bodyPr>
            <a:spAutoFit/>
          </a:bodyPr>
          <a:lstStyle/>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a:t>
            </a:r>
            <a:r>
              <a:rPr lang="en-US" sz="2800" b="1">
                <a:latin typeface="Times New Roman" panose="02020603050405020304" pitchFamily="18" charset="0"/>
                <a:ea typeface="Calibri" panose="020F0502020204030204" pitchFamily="34" charset="0"/>
                <a:cs typeface="Times New Roman" panose="02020603050405020304" pitchFamily="18" charset="0"/>
              </a:rPr>
              <a:t>. Ngôi kể: ngôi thứ ba.</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Phương thức biểu đạt: tự sự.</a:t>
            </a:r>
          </a:p>
        </p:txBody>
      </p:sp>
      <p:sp>
        <p:nvSpPr>
          <p:cNvPr id="11" name="Rectangle 10"/>
          <p:cNvSpPr/>
          <p:nvPr/>
        </p:nvSpPr>
        <p:spPr>
          <a:xfrm>
            <a:off x="392124" y="2247636"/>
            <a:ext cx="6096000" cy="2074414"/>
          </a:xfrm>
          <a:prstGeom prst="rect">
            <a:avLst/>
          </a:prstGeom>
        </p:spPr>
        <p:txBody>
          <a:bodyPr>
            <a:spAutoFit/>
          </a:bodyPr>
          <a:lstStyle/>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b.</a:t>
            </a:r>
          </a:p>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Nao núng</a:t>
            </a:r>
            <a:r>
              <a:rPr lang="en-US" sz="2800" b="1">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Đã bắt đầu lung lay, không còn vững vàng tinh thần nữa</a:t>
            </a: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Cụm dộng từ</a:t>
            </a:r>
            <a:r>
              <a:rPr lang="en-US" sz="2800" b="1">
                <a:latin typeface="Times New Roman" panose="02020603050405020304" pitchFamily="18" charset="0"/>
                <a:ea typeface="Calibri" panose="020F0502020204030204" pitchFamily="34" charset="0"/>
                <a:cs typeface="Times New Roman" panose="02020603050405020304" pitchFamily="18" charset="0"/>
              </a:rPr>
              <a:t>: </a:t>
            </a:r>
            <a:r>
              <a:rPr lang="vi-VN" sz="2800" i="1">
                <a:solidFill>
                  <a:srgbClr val="00B050"/>
                </a:solidFill>
                <a:latin typeface="Times New Roman" panose="02020603050405020304" pitchFamily="18" charset="0"/>
                <a:cs typeface="Times New Roman" panose="02020603050405020304" pitchFamily="18" charset="0"/>
              </a:rPr>
              <a:t>hô mưa, gọi gió</a:t>
            </a:r>
            <a:r>
              <a:rPr lang="en-US" sz="2800" i="1">
                <a:solidFill>
                  <a:srgbClr val="00B050"/>
                </a:solidFill>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6266623" y="-109183"/>
            <a:ext cx="5925377" cy="4653887"/>
          </a:xfrm>
          <a:custGeom>
            <a:avLst/>
            <a:gdLst>
              <a:gd name="connsiteX0" fmla="*/ 518690 w 5505005"/>
              <a:gd name="connsiteY0" fmla="*/ 2316699 h 4726513"/>
              <a:gd name="connsiteX1" fmla="*/ 75 w 5505005"/>
              <a:gd name="connsiteY1" fmla="*/ 1811732 h 4726513"/>
              <a:gd name="connsiteX2" fmla="*/ 491395 w 5505005"/>
              <a:gd name="connsiteY2" fmla="*/ 1047457 h 4726513"/>
              <a:gd name="connsiteX3" fmla="*/ 1774284 w 5505005"/>
              <a:gd name="connsiteY3" fmla="*/ 1074753 h 4726513"/>
              <a:gd name="connsiteX4" fmla="*/ 3357424 w 5505005"/>
              <a:gd name="connsiteY4" fmla="*/ 10228 h 4726513"/>
              <a:gd name="connsiteX5" fmla="*/ 4653962 w 5505005"/>
              <a:gd name="connsiteY5" fmla="*/ 583433 h 4726513"/>
              <a:gd name="connsiteX6" fmla="*/ 5158929 w 5505005"/>
              <a:gd name="connsiteY6" fmla="*/ 1361356 h 4726513"/>
              <a:gd name="connsiteX7" fmla="*/ 5486475 w 5505005"/>
              <a:gd name="connsiteY7" fmla="*/ 3176508 h 4726513"/>
              <a:gd name="connsiteX8" fmla="*/ 4599371 w 5505005"/>
              <a:gd name="connsiteY8" fmla="*/ 4377511 h 4726513"/>
              <a:gd name="connsiteX9" fmla="*/ 3261890 w 5505005"/>
              <a:gd name="connsiteY9" fmla="*/ 4404807 h 4726513"/>
              <a:gd name="connsiteX10" fmla="*/ 2975287 w 5505005"/>
              <a:gd name="connsiteY10" fmla="*/ 3899839 h 4726513"/>
              <a:gd name="connsiteX11" fmla="*/ 2047239 w 5505005"/>
              <a:gd name="connsiteY11" fmla="*/ 4691410 h 4726513"/>
              <a:gd name="connsiteX12" fmla="*/ 491395 w 5505005"/>
              <a:gd name="connsiteY12" fmla="*/ 4500341 h 4726513"/>
              <a:gd name="connsiteX13" fmla="*/ 723407 w 5505005"/>
              <a:gd name="connsiteY13" fmla="*/ 3722419 h 4726513"/>
              <a:gd name="connsiteX14" fmla="*/ 95610 w 5505005"/>
              <a:gd name="connsiteY14" fmla="*/ 3176508 h 4726513"/>
              <a:gd name="connsiteX15" fmla="*/ 518690 w 5505005"/>
              <a:gd name="connsiteY15" fmla="*/ 2316699 h 472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05005" h="4726513">
                <a:moveTo>
                  <a:pt x="518690" y="2316699"/>
                </a:moveTo>
                <a:cubicBezTo>
                  <a:pt x="502768" y="2089236"/>
                  <a:pt x="4624" y="2023272"/>
                  <a:pt x="75" y="1811732"/>
                </a:cubicBezTo>
                <a:cubicBezTo>
                  <a:pt x="-4474" y="1600192"/>
                  <a:pt x="195694" y="1170287"/>
                  <a:pt x="491395" y="1047457"/>
                </a:cubicBezTo>
                <a:cubicBezTo>
                  <a:pt x="787096" y="924627"/>
                  <a:pt x="1296613" y="1247624"/>
                  <a:pt x="1774284" y="1074753"/>
                </a:cubicBezTo>
                <a:cubicBezTo>
                  <a:pt x="2251955" y="901882"/>
                  <a:pt x="2877478" y="92115"/>
                  <a:pt x="3357424" y="10228"/>
                </a:cubicBezTo>
                <a:cubicBezTo>
                  <a:pt x="3837370" y="-71659"/>
                  <a:pt x="4353711" y="358245"/>
                  <a:pt x="4653962" y="583433"/>
                </a:cubicBezTo>
                <a:cubicBezTo>
                  <a:pt x="4954213" y="808621"/>
                  <a:pt x="5020177" y="929177"/>
                  <a:pt x="5158929" y="1361356"/>
                </a:cubicBezTo>
                <a:cubicBezTo>
                  <a:pt x="5297681" y="1793535"/>
                  <a:pt x="5579735" y="2673816"/>
                  <a:pt x="5486475" y="3176508"/>
                </a:cubicBezTo>
                <a:cubicBezTo>
                  <a:pt x="5393215" y="3679201"/>
                  <a:pt x="4970135" y="4172795"/>
                  <a:pt x="4599371" y="4377511"/>
                </a:cubicBezTo>
                <a:cubicBezTo>
                  <a:pt x="4228607" y="4582227"/>
                  <a:pt x="3532571" y="4484419"/>
                  <a:pt x="3261890" y="4404807"/>
                </a:cubicBezTo>
                <a:cubicBezTo>
                  <a:pt x="2991209" y="4325195"/>
                  <a:pt x="3177729" y="3852072"/>
                  <a:pt x="2975287" y="3899839"/>
                </a:cubicBezTo>
                <a:cubicBezTo>
                  <a:pt x="2772845" y="3947606"/>
                  <a:pt x="2461221" y="4591326"/>
                  <a:pt x="2047239" y="4691410"/>
                </a:cubicBezTo>
                <a:cubicBezTo>
                  <a:pt x="1633257" y="4791494"/>
                  <a:pt x="712034" y="4661839"/>
                  <a:pt x="491395" y="4500341"/>
                </a:cubicBezTo>
                <a:cubicBezTo>
                  <a:pt x="270756" y="4338843"/>
                  <a:pt x="789371" y="3943058"/>
                  <a:pt x="723407" y="3722419"/>
                </a:cubicBezTo>
                <a:cubicBezTo>
                  <a:pt x="657443" y="3501780"/>
                  <a:pt x="136553" y="3410795"/>
                  <a:pt x="95610" y="3176508"/>
                </a:cubicBezTo>
                <a:cubicBezTo>
                  <a:pt x="54667" y="2942221"/>
                  <a:pt x="534612" y="2544162"/>
                  <a:pt x="518690" y="2316699"/>
                </a:cubicBezTo>
                <a:close/>
              </a:path>
            </a:pathLst>
          </a:custGeom>
          <a:blipFill dpi="0" rotWithShape="1">
            <a:blip r:embed="rId2">
              <a:extLst>
                <a:ext uri="{BEBA8EAE-BF5A-486C-A8C5-ECC9F3942E4B}">
                  <a14:imgProps xmlns:a14="http://schemas.microsoft.com/office/drawing/2010/main">
                    <a14:imgLayer r:embed="rId3">
                      <a14:imgEffect>
                        <a14:sharpenSoften amount="54000"/>
                      </a14:imgEffect>
                      <a14:imgEffect>
                        <a14:saturation sat="123000"/>
                      </a14:imgEffect>
                      <a14:imgEffect>
                        <a14:brightnessContrast bright="-1000" contrast="16000"/>
                      </a14:imgEffect>
                    </a14:imgLayer>
                  </a14:imgProps>
                </a:ext>
              </a:extLst>
            </a:blip>
            <a:srcRect/>
            <a:stretch>
              <a:fillRect l="-26000" r="-16000" b="-35000"/>
            </a:stretch>
          </a:blip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42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 fill="hold"/>
                                        <p:tgtEl>
                                          <p:spTgt spid="11"/>
                                        </p:tgtEl>
                                        <p:attrNameLst>
                                          <p:attrName>ppt_x</p:attrName>
                                        </p:attrNameLst>
                                      </p:cBhvr>
                                      <p:tavLst>
                                        <p:tav tm="0">
                                          <p:val>
                                            <p:strVal val="#ppt_x"/>
                                          </p:val>
                                        </p:tav>
                                        <p:tav tm="100000">
                                          <p:val>
                                            <p:strVal val="#ppt_x"/>
                                          </p:val>
                                        </p:tav>
                                      </p:tavLst>
                                    </p:anim>
                                    <p:anim calcmode="lin" valueType="num">
                                      <p:cBhvr additive="base">
                                        <p:cTn id="20"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983" y="1056656"/>
            <a:ext cx="10700084" cy="4312784"/>
          </a:xfrm>
          <a:prstGeom prst="rect">
            <a:avLst/>
          </a:prstGeom>
        </p:spPr>
        <p:txBody>
          <a:bodyPr wrap="square">
            <a:spAutoFit/>
          </a:bodyPr>
          <a:lstStyle/>
          <a:p>
            <a:pPr algn="just">
              <a:lnSpc>
                <a:spcPct val="115000"/>
              </a:lnSpc>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c</a:t>
            </a:r>
            <a:r>
              <a:rPr lang="en-US" sz="2400" b="1">
                <a:latin typeface="Times New Roman" panose="02020603050405020304" pitchFamily="18" charset="0"/>
                <a:ea typeface="Calibri" panose="020F0502020204030204" pitchFamily="34" charset="0"/>
                <a:cs typeface="Times New Roman" panose="02020603050405020304" pitchFamily="18" charset="0"/>
              </a:rPr>
              <a:t>. Ý nghĩa biểu trưng của hình tượng Sơn Tinh, Thủy Tinh:</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 Thủy Tinh biểu trưng cho sức mạnh của nước, là hiện tượng lũ lụt được hình tượng hóa.</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 Sơn Tinh biểu trưng cho đất, núi, nhưng đồng thời cũng là sức mạnh, là khả năng, ước mơ chiến thắng lũ lụt của nhân dân được hình tượng hóa.</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i="1">
                <a:latin typeface="Times New Roman" panose="02020603050405020304" pitchFamily="18" charset="0"/>
                <a:ea typeface="Calibri" panose="020F0502020204030204" pitchFamily="34" charset="0"/>
                <a:cs typeface="Times New Roman" panose="02020603050405020304" pitchFamily="18" charset="0"/>
              </a:rPr>
              <a:t>Nhân dân ta xây dựng hai hình tượng nhân vật này nhằm mục đích:</a:t>
            </a:r>
            <a:endParaRPr lang="en-US" sz="2400" i="1">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 Giải thích các hiện tượng tự nhiên.</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 Ca ngợi tầm vóc, tài năng và khí phách của Sơn Tinh là biểu tượng sinh động cho chiến công của người Việt cổ.</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 Thể hiện ước mơ của nhân dân ta trong việc chiến thắng thiên tai.</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16617" y="188778"/>
            <a:ext cx="1965603" cy="483017"/>
          </a:xfrm>
          <a:prstGeom prst="rect">
            <a:avLst/>
          </a:prstGeom>
        </p:spPr>
        <p:txBody>
          <a:bodyPr wrap="none">
            <a:spAutoFit/>
          </a:bodyPr>
          <a:lstStyle/>
          <a:p>
            <a:pPr algn="just">
              <a:lnSpc>
                <a:spcPct val="115000"/>
              </a:lnSpc>
              <a:spcAft>
                <a:spcPts val="0"/>
              </a:spcAft>
            </a:pPr>
            <a:r>
              <a:rPr lang="en-US" sz="2400" b="1" i="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 1. Gợi ý:</a:t>
            </a:r>
            <a:r>
              <a:rPr lang="en-US" sz="24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85242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615" y="150126"/>
            <a:ext cx="11295797" cy="451855"/>
          </a:xfrm>
          <a:prstGeom prst="rect">
            <a:avLst/>
          </a:prstGeom>
        </p:spPr>
        <p:txBody>
          <a:bodyPr wrap="square">
            <a:spAutoFit/>
          </a:bodyPr>
          <a:lstStyle/>
          <a:p>
            <a:pPr>
              <a:lnSpc>
                <a:spcPct val="115000"/>
              </a:lnSpc>
              <a:spcAft>
                <a:spcPts val="0"/>
              </a:spcAft>
            </a:pPr>
            <a:r>
              <a:rPr lang="en-US" sz="2100" b="1">
                <a:latin typeface="Pattaya" panose="00000500000000000000" pitchFamily="2" charset="-34"/>
                <a:ea typeface="Calibri" panose="020F0502020204030204" pitchFamily="34" charset="0"/>
                <a:cs typeface="Pattaya" panose="00000500000000000000" pitchFamily="2" charset="-34"/>
              </a:rPr>
              <a:t>Câu 2. </a:t>
            </a:r>
            <a:r>
              <a:rPr lang="en-US" sz="2100">
                <a:latin typeface="Pattaya" panose="00000500000000000000" pitchFamily="2" charset="-34"/>
                <a:ea typeface="Calibri" panose="020F0502020204030204" pitchFamily="34" charset="0"/>
                <a:cs typeface="Pattaya" panose="00000500000000000000" pitchFamily="2" charset="-34"/>
              </a:rPr>
              <a:t>Em hãy viết bài văn thuật lại một hội chợ xuân mà em đã tìm hiểu, quan sát hoặc trực tiếp tham gia.</a:t>
            </a:r>
            <a:endParaRPr lang="en-US" sz="2100">
              <a:latin typeface="Pattaya" panose="00000500000000000000" pitchFamily="2" charset="-34"/>
              <a:cs typeface="Pattaya" panose="00000500000000000000" pitchFamily="2" charset="-34"/>
            </a:endParaRPr>
          </a:p>
        </p:txBody>
      </p:sp>
      <p:grpSp>
        <p:nvGrpSpPr>
          <p:cNvPr id="7" name="Group 6"/>
          <p:cNvGrpSpPr/>
          <p:nvPr/>
        </p:nvGrpSpPr>
        <p:grpSpPr>
          <a:xfrm>
            <a:off x="214993" y="1018358"/>
            <a:ext cx="12042321" cy="5651863"/>
            <a:chOff x="-144591" y="25404"/>
            <a:chExt cx="12192000" cy="5921284"/>
          </a:xfrm>
        </p:grpSpPr>
        <p:sp>
          <p:nvSpPr>
            <p:cNvPr id="6" name="Rectangle 5"/>
            <p:cNvSpPr/>
            <p:nvPr/>
          </p:nvSpPr>
          <p:spPr>
            <a:xfrm>
              <a:off x="-144591" y="25404"/>
              <a:ext cx="12192000" cy="59212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484" y="724446"/>
              <a:ext cx="4496964" cy="4583600"/>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Gợi 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1. Về hình thức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231775"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Đảm bảo bố cục của một bài văn: Mở bài - Thân bài -Kết bài.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231775"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Bài văn không mắc lỗi diễn đạt, dùng từ, chính tả, ngữ pháp</a:t>
              </a:r>
              <a:r>
                <a:rPr lang="en-US">
                  <a:latin typeface="Times New Roman" panose="02020603050405020304" pitchFamily="18"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endParaRPr lang="en-US"/>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921" y="1441268"/>
            <a:ext cx="7104079" cy="4739097"/>
          </a:xfrm>
          <a:prstGeom prst="rect">
            <a:avLst/>
          </a:prstGeom>
        </p:spPr>
      </p:pic>
    </p:spTree>
    <p:extLst>
      <p:ext uri="{BB962C8B-B14F-4D97-AF65-F5344CB8AC3E}">
        <p14:creationId xmlns:p14="http://schemas.microsoft.com/office/powerpoint/2010/main" val="203872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1641" y="919389"/>
            <a:ext cx="6290359" cy="4550682"/>
          </a:xfrm>
        </p:spPr>
      </p:pic>
      <p:sp>
        <p:nvSpPr>
          <p:cNvPr id="5" name="Rectangle 4"/>
          <p:cNvSpPr/>
          <p:nvPr/>
        </p:nvSpPr>
        <p:spPr>
          <a:xfrm>
            <a:off x="288471" y="316791"/>
            <a:ext cx="4716236" cy="3065455"/>
          </a:xfrm>
          <a:prstGeom prst="rect">
            <a:avLst/>
          </a:prstGeom>
        </p:spPr>
        <p:txBody>
          <a:bodyPr wrap="square">
            <a:spAutoFit/>
          </a:bodyPr>
          <a:lstStyle/>
          <a:p>
            <a:pPr algn="just">
              <a:lnSpc>
                <a:spcPct val="115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Gợi ý:</a:t>
            </a: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2. Về nội dung</a:t>
            </a:r>
            <a:endParaRPr lang="en-US">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a, Mở bài</a:t>
            </a:r>
            <a:r>
              <a:rPr lang="en-US" sz="2400">
                <a:latin typeface="Times New Roman" panose="02020603050405020304" pitchFamily="18" charset="0"/>
                <a:ea typeface="Calibri" panose="020F0502020204030204" pitchFamily="34" charset="0"/>
                <a:cs typeface="Times New Roman" panose="02020603050405020304" pitchFamily="18" charset="0"/>
              </a:rPr>
              <a:t>: Giới thiệu chung về hội chợ xuân.</a:t>
            </a:r>
            <a:endParaRPr lang="en-US">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sz="2400" i="1">
                <a:latin typeface="Times New Roman" panose="02020603050405020304" pitchFamily="18" charset="0"/>
                <a:ea typeface="Calibri" panose="020F0502020204030204" pitchFamily="34" charset="0"/>
                <a:cs typeface="Times New Roman" panose="02020603050405020304" pitchFamily="18" charset="0"/>
              </a:rPr>
              <a:t>(Gợi ý: Địa điểm họp chợ? Thời gian họp chợ? Quang cảnh họp chợ như thế nào?)</a:t>
            </a:r>
            <a:endParaRPr lang="en-US" i="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351797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615" y="150126"/>
            <a:ext cx="11295797" cy="451855"/>
          </a:xfrm>
          <a:prstGeom prst="rect">
            <a:avLst/>
          </a:prstGeom>
        </p:spPr>
        <p:txBody>
          <a:bodyPr wrap="square">
            <a:spAutoFit/>
          </a:bodyPr>
          <a:lstStyle/>
          <a:p>
            <a:pPr>
              <a:lnSpc>
                <a:spcPct val="115000"/>
              </a:lnSpc>
              <a:spcAft>
                <a:spcPts val="0"/>
              </a:spcAft>
            </a:pPr>
            <a:r>
              <a:rPr lang="en-US" sz="2100" b="1">
                <a:latin typeface="Pattaya" panose="00000500000000000000" pitchFamily="2" charset="-34"/>
                <a:ea typeface="Calibri" panose="020F0502020204030204" pitchFamily="34" charset="0"/>
                <a:cs typeface="Pattaya" panose="00000500000000000000" pitchFamily="2" charset="-34"/>
              </a:rPr>
              <a:t>Câu 2. </a:t>
            </a:r>
            <a:r>
              <a:rPr lang="en-US" sz="2100">
                <a:latin typeface="Pattaya" panose="00000500000000000000" pitchFamily="2" charset="-34"/>
                <a:ea typeface="Calibri" panose="020F0502020204030204" pitchFamily="34" charset="0"/>
                <a:cs typeface="Pattaya" panose="00000500000000000000" pitchFamily="2" charset="-34"/>
              </a:rPr>
              <a:t>Em hãy viết bài văn thuật lại một hội chợ xuân mà em đã tìm hiểu, quan sát hoặc trực tiếp tham gia.</a:t>
            </a:r>
            <a:endParaRPr lang="en-US" sz="2100">
              <a:latin typeface="Pattaya" panose="00000500000000000000" pitchFamily="2" charset="-34"/>
              <a:cs typeface="Pattaya" panose="00000500000000000000" pitchFamily="2" charset="-34"/>
            </a:endParaRPr>
          </a:p>
        </p:txBody>
      </p:sp>
      <p:grpSp>
        <p:nvGrpSpPr>
          <p:cNvPr id="7" name="Group 6"/>
          <p:cNvGrpSpPr/>
          <p:nvPr/>
        </p:nvGrpSpPr>
        <p:grpSpPr>
          <a:xfrm>
            <a:off x="114300" y="993867"/>
            <a:ext cx="7813221" cy="5864133"/>
            <a:chOff x="-146957" y="552996"/>
            <a:chExt cx="7813221" cy="5864133"/>
          </a:xfrm>
        </p:grpSpPr>
        <p:sp>
          <p:nvSpPr>
            <p:cNvPr id="6" name="Rectangle 5"/>
            <p:cNvSpPr/>
            <p:nvPr/>
          </p:nvSpPr>
          <p:spPr>
            <a:xfrm>
              <a:off x="-146957" y="552996"/>
              <a:ext cx="7813221" cy="58641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024" y="773431"/>
              <a:ext cx="7128803" cy="4870564"/>
            </a:xfrm>
            <a:prstGeom prst="rect">
              <a:avLst/>
            </a:prstGeom>
          </p:spPr>
          <p:txBody>
            <a:bodyPr wrap="square">
              <a:spAutoFit/>
            </a:bodyPr>
            <a:lstStyle/>
            <a:p>
              <a:pPr algn="just">
                <a:lnSpc>
                  <a:spcPct val="115000"/>
                </a:lnSpc>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Gợi ý:</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2. Về nội dung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b, Thân bài: </a:t>
              </a:r>
              <a:r>
                <a:rPr lang="en-US">
                  <a:latin typeface="Times New Roman" panose="02020603050405020304" pitchFamily="18" charset="0"/>
                  <a:ea typeface="Calibri" panose="020F0502020204030204" pitchFamily="34" charset="0"/>
                  <a:cs typeface="Times New Roman" panose="02020603050405020304" pitchFamily="18" charset="0"/>
                </a:rPr>
                <a:t>Tóm tắt diễn biến của sự kiện theo trình tự thời gian.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 Những nhân vật tham gia hội chợ xuân. (Gợi ý:</a:t>
              </a:r>
              <a:r>
                <a:rPr lang="en-US" sz="1400">
                  <a:latin typeface="Calibri" panose="020F0502020204030204" pitchFamily="34" charset="0"/>
                  <a:ea typeface="Calibri" panose="020F0502020204030204" pitchFamily="34" charset="0"/>
                  <a:cs typeface="Times New Roman" panose="02020603050405020304" pitchFamily="18" charset="0"/>
                </a:rPr>
                <a:t> </a:t>
              </a:r>
              <a:r>
                <a:rPr lang="en-US" i="1">
                  <a:latin typeface="Times New Roman" panose="02020603050405020304" pitchFamily="18" charset="0"/>
                  <a:ea typeface="Calibri" panose="020F0502020204030204" pitchFamily="34" charset="0"/>
                  <a:cs typeface="Times New Roman" panose="02020603050405020304" pitchFamily="18" charset="0"/>
                </a:rPr>
                <a:t>Có những ai tham gia? (người lớn, trẻ nhỏ, thanh niên nam, nữ,…)</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i="1">
                  <a:latin typeface="Times New Roman" panose="02020603050405020304" pitchFamily="18" charset="0"/>
                  <a:ea typeface="Calibri" panose="020F0502020204030204" pitchFamily="34" charset="0"/>
                  <a:cs typeface="Times New Roman" panose="02020603050405020304" pitchFamily="18" charset="0"/>
                </a:rPr>
                <a:t>Họ mặc trang phục gì? (trang phục cầu kì, màu sắc sặc sỡ,…)</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i="1">
                  <a:latin typeface="Times New Roman" panose="02020603050405020304" pitchFamily="18" charset="0"/>
                  <a:ea typeface="Calibri" panose="020F0502020204030204" pitchFamily="34" charset="0"/>
                  <a:cs typeface="Times New Roman" panose="02020603050405020304" pitchFamily="18" charset="0"/>
                </a:rPr>
                <a:t>Cử chỉ, nét mặt của họ như thế nào? (vui vẻ, hào hứng, nhanh chóng hòa vào hội chợ,…)</a:t>
              </a:r>
              <a:r>
                <a:rPr lang="en-US">
                  <a:latin typeface="Times New Roman" panose="02020603050405020304" pitchFamily="18"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 Các hoạt động chính trong hội chợ; đặc điểm, diễn biến của từng hoạt động.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(Gợi ý: </a:t>
              </a:r>
              <a:r>
                <a:rPr lang="en-US" i="1">
                  <a:latin typeface="Times New Roman" panose="02020603050405020304" pitchFamily="18" charset="0"/>
                  <a:ea typeface="Calibri" panose="020F0502020204030204" pitchFamily="34" charset="0"/>
                  <a:cs typeface="Times New Roman" panose="02020603050405020304" pitchFamily="18" charset="0"/>
                </a:rPr>
                <a:t>hoạt động mua bán, ăn uống, trò chuyện, các trò chơi dân gian được tổ chức tại hội chợ, tiết mục văn nghệ,…</a:t>
              </a:r>
              <a:r>
                <a:rPr lang="en-US">
                  <a:latin typeface="Times New Roman" panose="02020603050405020304" pitchFamily="18"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 Hoạt động để lại ấn tượng sâu sắc nhất.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(Gợi ý: </a:t>
              </a:r>
              <a:r>
                <a:rPr lang="en-US" i="1">
                  <a:latin typeface="Times New Roman" panose="02020603050405020304" pitchFamily="18" charset="0"/>
                  <a:ea typeface="Calibri" panose="020F0502020204030204" pitchFamily="34" charset="0"/>
                  <a:cs typeface="Times New Roman" panose="02020603050405020304" pitchFamily="18" charset="0"/>
                </a:rPr>
                <a:t>lựa chọn hoạt động tiêu biểu, hấp dẫn, thu hút được sự chú ý của người đọc</a:t>
              </a:r>
              <a:r>
                <a:rPr lang="en-US">
                  <a:latin typeface="Times New Roman" panose="02020603050405020304" pitchFamily="18"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129" y="1045029"/>
            <a:ext cx="4151086" cy="23349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626" y="3525611"/>
            <a:ext cx="4224338" cy="3164176"/>
          </a:xfrm>
          <a:prstGeom prst="rect">
            <a:avLst/>
          </a:prstGeom>
        </p:spPr>
      </p:pic>
    </p:spTree>
    <p:extLst>
      <p:ext uri="{BB962C8B-B14F-4D97-AF65-F5344CB8AC3E}">
        <p14:creationId xmlns:p14="http://schemas.microsoft.com/office/powerpoint/2010/main" val="73202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615" y="150126"/>
            <a:ext cx="11295797" cy="451855"/>
          </a:xfrm>
          <a:prstGeom prst="rect">
            <a:avLst/>
          </a:prstGeom>
        </p:spPr>
        <p:txBody>
          <a:bodyPr wrap="square">
            <a:spAutoFit/>
          </a:bodyPr>
          <a:lstStyle/>
          <a:p>
            <a:pPr>
              <a:lnSpc>
                <a:spcPct val="115000"/>
              </a:lnSpc>
              <a:spcAft>
                <a:spcPts val="0"/>
              </a:spcAft>
            </a:pPr>
            <a:r>
              <a:rPr lang="en-US" sz="2100" b="1">
                <a:latin typeface="Pattaya" panose="00000500000000000000" pitchFamily="2" charset="-34"/>
                <a:ea typeface="Calibri" panose="020F0502020204030204" pitchFamily="34" charset="0"/>
                <a:cs typeface="Pattaya" panose="00000500000000000000" pitchFamily="2" charset="-34"/>
              </a:rPr>
              <a:t>Câu 2. </a:t>
            </a:r>
            <a:r>
              <a:rPr lang="en-US" sz="2100">
                <a:latin typeface="Pattaya" panose="00000500000000000000" pitchFamily="2" charset="-34"/>
                <a:ea typeface="Calibri" panose="020F0502020204030204" pitchFamily="34" charset="0"/>
                <a:cs typeface="Pattaya" panose="00000500000000000000" pitchFamily="2" charset="-34"/>
              </a:rPr>
              <a:t>Em hãy viết bài văn thuật lại một hội chợ xuân mà em đã tìm hiểu, quan sát hoặc trực tiếp tham gia.</a:t>
            </a:r>
            <a:endParaRPr lang="en-US" sz="2100">
              <a:latin typeface="Pattaya" panose="00000500000000000000" pitchFamily="2" charset="-34"/>
              <a:cs typeface="Pattaya" panose="00000500000000000000" pitchFamily="2" charset="-34"/>
            </a:endParaRPr>
          </a:p>
        </p:txBody>
      </p:sp>
      <p:grpSp>
        <p:nvGrpSpPr>
          <p:cNvPr id="7" name="Group 6"/>
          <p:cNvGrpSpPr/>
          <p:nvPr/>
        </p:nvGrpSpPr>
        <p:grpSpPr>
          <a:xfrm>
            <a:off x="398403" y="1075510"/>
            <a:ext cx="5986069" cy="5390606"/>
            <a:chOff x="120817" y="634639"/>
            <a:chExt cx="5986069" cy="5390606"/>
          </a:xfrm>
        </p:grpSpPr>
        <p:sp>
          <p:nvSpPr>
            <p:cNvPr id="6" name="Rectangle 5"/>
            <p:cNvSpPr/>
            <p:nvPr/>
          </p:nvSpPr>
          <p:spPr>
            <a:xfrm>
              <a:off x="120817" y="634639"/>
              <a:ext cx="5986069" cy="53906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2533" y="781595"/>
              <a:ext cx="5414303" cy="4918269"/>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Gợi 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2. Về nội dung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 Kết bài: </a:t>
              </a:r>
              <a:r>
                <a:rPr lang="en-US" sz="2800">
                  <a:latin typeface="Times New Roman" panose="02020603050405020304" pitchFamily="18" charset="0"/>
                  <a:ea typeface="Calibri" panose="020F0502020204030204" pitchFamily="34" charset="0"/>
                  <a:cs typeface="Times New Roman" panose="02020603050405020304" pitchFamily="18" charset="0"/>
                </a:rPr>
                <a:t>Nêu ý nghĩa của hội chợ và cảm nghĩ của người viết. (Gợi 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lgn="just">
                <a:lnSpc>
                  <a:spcPct val="115000"/>
                </a:lnSpc>
                <a:spcAft>
                  <a:spcPts val="0"/>
                </a:spcAft>
              </a:pPr>
              <a:r>
                <a:rPr lang="en-US" sz="2800" i="1">
                  <a:latin typeface="Times New Roman" panose="02020603050405020304" pitchFamily="18" charset="0"/>
                  <a:ea typeface="Calibri" panose="020F0502020204030204" pitchFamily="34" charset="0"/>
                  <a:cs typeface="Times New Roman" panose="02020603050405020304" pitchFamily="18" charset="0"/>
                </a:rPr>
                <a:t>Ý nghĩa: gắn kết mọi người, phát huy những giá trị tinh thần tốt đẹp,…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463550" indent="-231775"/>
              <a:r>
                <a:rPr lang="en-US" sz="2800" i="1">
                  <a:latin typeface="Times New Roman" panose="02020603050405020304" pitchFamily="18" charset="0"/>
                  <a:ea typeface="Calibri" panose="020F0502020204030204" pitchFamily="34" charset="0"/>
                </a:rPr>
                <a:t>Cảm nghĩ: rất vui, thích được tham gia hội chợ,…</a:t>
              </a:r>
              <a:r>
                <a:rPr lang="en-US" sz="2800">
                  <a:latin typeface="Times New Roman" panose="02020603050405020304" pitchFamily="18" charset="0"/>
                  <a:ea typeface="Calibri" panose="020F0502020204030204" pitchFamily="34" charset="0"/>
                </a:rPr>
                <a:t>)</a:t>
              </a:r>
              <a:endParaRPr lang="en-US" sz="2800"/>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10" y="1765527"/>
            <a:ext cx="5297026" cy="3524930"/>
          </a:xfrm>
          <a:prstGeom prst="rect">
            <a:avLst/>
          </a:prstGeom>
        </p:spPr>
      </p:pic>
    </p:spTree>
    <p:extLst>
      <p:ext uri="{BB962C8B-B14F-4D97-AF65-F5344CB8AC3E}">
        <p14:creationId xmlns:p14="http://schemas.microsoft.com/office/powerpoint/2010/main" val="2252250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4743450" cy="4743450"/>
          </a:xfrm>
          <a:prstGeom prst="rect">
            <a:avLst/>
          </a:prstGeom>
        </p:spPr>
      </p:pic>
      <p:sp>
        <p:nvSpPr>
          <p:cNvPr id="4" name="Rectangle 3"/>
          <p:cNvSpPr/>
          <p:nvPr/>
        </p:nvSpPr>
        <p:spPr>
          <a:xfrm>
            <a:off x="4289946" y="1967814"/>
            <a:ext cx="7902054" cy="3107004"/>
          </a:xfrm>
          <a:prstGeom prst="rect">
            <a:avLst/>
          </a:prstGeom>
        </p:spPr>
        <p:txBody>
          <a:bodyPr wrap="square">
            <a:spAutoFit/>
          </a:bodyPr>
          <a:lstStyle/>
          <a:p>
            <a:pPr>
              <a:lnSpc>
                <a:spcPct val="115000"/>
              </a:lnSpc>
              <a:spcAft>
                <a:spcPts val="0"/>
              </a:spcAft>
            </a:pPr>
            <a:r>
              <a:rPr lang="en-US"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250000"/>
              </a:lnSpc>
              <a:spcAft>
                <a:spcPts val="0"/>
              </a:spcAft>
            </a:pPr>
            <a:r>
              <a:rPr lang="en-US" sz="4800">
                <a:latin typeface="Pattaya" panose="00000500000000000000" pitchFamily="2" charset="-34"/>
                <a:ea typeface="Calibri" panose="020F0502020204030204" pitchFamily="34" charset="0"/>
                <a:cs typeface="Pattaya" panose="00000500000000000000" pitchFamily="2" charset="-34"/>
              </a:rPr>
              <a:t>- Ôn tập các nội dung trên</a:t>
            </a:r>
            <a:endParaRPr lang="en-US" sz="4000">
              <a:effectLst/>
              <a:latin typeface="Pattaya" panose="00000500000000000000" pitchFamily="2" charset="-34"/>
              <a:ea typeface="Calibri" panose="020F0502020204030204" pitchFamily="34" charset="0"/>
              <a:cs typeface="Pattaya" panose="00000500000000000000" pitchFamily="2" charset="-34"/>
            </a:endParaRPr>
          </a:p>
          <a:p>
            <a:pPr>
              <a:lnSpc>
                <a:spcPct val="115000"/>
              </a:lnSpc>
              <a:spcAft>
                <a:spcPts val="0"/>
              </a:spcAft>
            </a:pPr>
            <a:r>
              <a:rPr lang="en-US" sz="4800">
                <a:latin typeface="Pattaya" panose="00000500000000000000" pitchFamily="2" charset="-34"/>
                <a:ea typeface="Calibri" panose="020F0502020204030204" pitchFamily="34" charset="0"/>
                <a:cs typeface="Pattaya" panose="00000500000000000000" pitchFamily="2" charset="-34"/>
              </a:rPr>
              <a:t>- Chuẩn bị kiểm tra giữ kỳ</a:t>
            </a:r>
            <a:endParaRPr lang="en-US" sz="4000">
              <a:effectLst/>
              <a:latin typeface="Pattaya" panose="00000500000000000000" pitchFamily="2" charset="-34"/>
              <a:ea typeface="Calibri" panose="020F0502020204030204" pitchFamily="34" charset="0"/>
              <a:cs typeface="Pattaya" panose="00000500000000000000" pitchFamily="2" charset="-34"/>
            </a:endParaRPr>
          </a:p>
        </p:txBody>
      </p:sp>
      <p:sp>
        <p:nvSpPr>
          <p:cNvPr id="6" name="Rectangle 5"/>
          <p:cNvSpPr/>
          <p:nvPr/>
        </p:nvSpPr>
        <p:spPr>
          <a:xfrm>
            <a:off x="4618345" y="1633596"/>
            <a:ext cx="4596130" cy="914096"/>
          </a:xfrm>
          <a:prstGeom prst="rect">
            <a:avLst/>
          </a:prstGeom>
        </p:spPr>
        <p:txBody>
          <a:bodyPr wrap="none">
            <a:spAutoFit/>
          </a:bodyPr>
          <a:lstStyle/>
          <a:p>
            <a:pPr lvl="0">
              <a:lnSpc>
                <a:spcPct val="115000"/>
              </a:lnSpc>
            </a:pPr>
            <a:r>
              <a:rPr lang="en-US" sz="4800" b="1">
                <a:solidFill>
                  <a:srgbClr val="FF0000"/>
                </a:solidFill>
                <a:latin typeface="Pattaya" panose="00000500000000000000" pitchFamily="2" charset="-34"/>
                <a:ea typeface="Calibri" panose="020F0502020204030204" pitchFamily="34" charset="0"/>
                <a:cs typeface="Pattaya" panose="00000500000000000000" pitchFamily="2" charset="-34"/>
              </a:rPr>
              <a:t>Hướng dẫn về nhà</a:t>
            </a:r>
            <a:endParaRPr lang="en-US" sz="4000">
              <a:solidFill>
                <a:prstClr val="black"/>
              </a:solidFill>
              <a:latin typeface="Pattaya" panose="00000500000000000000" pitchFamily="2" charset="-34"/>
              <a:ea typeface="Calibri" panose="020F0502020204030204" pitchFamily="34" charset="0"/>
              <a:cs typeface="Pattaya" panose="00000500000000000000" pitchFamily="2" charset="-34"/>
            </a:endParaRPr>
          </a:p>
        </p:txBody>
      </p:sp>
    </p:spTree>
    <p:extLst>
      <p:ext uri="{BB962C8B-B14F-4D97-AF65-F5344CB8AC3E}">
        <p14:creationId xmlns:p14="http://schemas.microsoft.com/office/powerpoint/2010/main" val="9303393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Freeform 1"/>
          <p:cNvSpPr/>
          <p:nvPr/>
        </p:nvSpPr>
        <p:spPr>
          <a:xfrm>
            <a:off x="861783" y="688932"/>
            <a:ext cx="8610012" cy="3933753"/>
          </a:xfrm>
          <a:custGeom>
            <a:avLst/>
            <a:gdLst>
              <a:gd name="connsiteX0" fmla="*/ 165351 w 8610012"/>
              <a:gd name="connsiteY0" fmla="*/ 237994 h 3933753"/>
              <a:gd name="connsiteX1" fmla="*/ 465976 w 8610012"/>
              <a:gd name="connsiteY1" fmla="*/ 125260 h 3933753"/>
              <a:gd name="connsiteX2" fmla="*/ 1405428 w 8610012"/>
              <a:gd name="connsiteY2" fmla="*/ 112734 h 3933753"/>
              <a:gd name="connsiteX3" fmla="*/ 2946129 w 8610012"/>
              <a:gd name="connsiteY3" fmla="*/ 37578 h 3933753"/>
              <a:gd name="connsiteX4" fmla="*/ 5000398 w 8610012"/>
              <a:gd name="connsiteY4" fmla="*/ 0 h 3933753"/>
              <a:gd name="connsiteX5" fmla="*/ 6065110 w 8610012"/>
              <a:gd name="connsiteY5" fmla="*/ 37578 h 3933753"/>
              <a:gd name="connsiteX6" fmla="*/ 7017088 w 8610012"/>
              <a:gd name="connsiteY6" fmla="*/ 50104 h 3933753"/>
              <a:gd name="connsiteX7" fmla="*/ 7868858 w 8610012"/>
              <a:gd name="connsiteY7" fmla="*/ 75156 h 3933753"/>
              <a:gd name="connsiteX8" fmla="*/ 8144431 w 8610012"/>
              <a:gd name="connsiteY8" fmla="*/ 75156 h 3933753"/>
              <a:gd name="connsiteX9" fmla="*/ 8332321 w 8610012"/>
              <a:gd name="connsiteY9" fmla="*/ 137786 h 3933753"/>
              <a:gd name="connsiteX10" fmla="*/ 8432529 w 8610012"/>
              <a:gd name="connsiteY10" fmla="*/ 237994 h 3933753"/>
              <a:gd name="connsiteX11" fmla="*/ 8520212 w 8610012"/>
              <a:gd name="connsiteY11" fmla="*/ 576197 h 3933753"/>
              <a:gd name="connsiteX12" fmla="*/ 8607894 w 8610012"/>
              <a:gd name="connsiteY12" fmla="*/ 1929008 h 3933753"/>
              <a:gd name="connsiteX13" fmla="*/ 8582842 w 8610012"/>
              <a:gd name="connsiteY13" fmla="*/ 2805830 h 3933753"/>
              <a:gd name="connsiteX14" fmla="*/ 8582842 w 8610012"/>
              <a:gd name="connsiteY14" fmla="*/ 3532339 h 3933753"/>
              <a:gd name="connsiteX15" fmla="*/ 8307269 w 8610012"/>
              <a:gd name="connsiteY15" fmla="*/ 3832964 h 3933753"/>
              <a:gd name="connsiteX16" fmla="*/ 5789538 w 8610012"/>
              <a:gd name="connsiteY16" fmla="*/ 3933172 h 3933753"/>
              <a:gd name="connsiteX17" fmla="*/ 1918995 w 8610012"/>
              <a:gd name="connsiteY17" fmla="*/ 3870542 h 3933753"/>
              <a:gd name="connsiteX18" fmla="*/ 278085 w 8610012"/>
              <a:gd name="connsiteY18" fmla="*/ 3795386 h 3933753"/>
              <a:gd name="connsiteX19" fmla="*/ 65143 w 8610012"/>
              <a:gd name="connsiteY19" fmla="*/ 3707704 h 3933753"/>
              <a:gd name="connsiteX20" fmla="*/ 2513 w 8610012"/>
              <a:gd name="connsiteY20" fmla="*/ 3482235 h 3933753"/>
              <a:gd name="connsiteX21" fmla="*/ 15039 w 8610012"/>
              <a:gd name="connsiteY21" fmla="*/ 1791221 h 3933753"/>
              <a:gd name="connsiteX22" fmla="*/ 40091 w 8610012"/>
              <a:gd name="connsiteY22" fmla="*/ 951978 h 3933753"/>
              <a:gd name="connsiteX23" fmla="*/ 165351 w 8610012"/>
              <a:gd name="connsiteY23" fmla="*/ 237994 h 393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0012" h="3933753">
                <a:moveTo>
                  <a:pt x="165351" y="237994"/>
                </a:moveTo>
                <a:cubicBezTo>
                  <a:pt x="236332" y="100208"/>
                  <a:pt x="259297" y="146137"/>
                  <a:pt x="465976" y="125260"/>
                </a:cubicBezTo>
                <a:cubicBezTo>
                  <a:pt x="672656" y="104383"/>
                  <a:pt x="992069" y="127348"/>
                  <a:pt x="1405428" y="112734"/>
                </a:cubicBezTo>
                <a:cubicBezTo>
                  <a:pt x="1818787" y="98120"/>
                  <a:pt x="2346967" y="56367"/>
                  <a:pt x="2946129" y="37578"/>
                </a:cubicBezTo>
                <a:cubicBezTo>
                  <a:pt x="3545291" y="18789"/>
                  <a:pt x="4480568" y="0"/>
                  <a:pt x="5000398" y="0"/>
                </a:cubicBezTo>
                <a:cubicBezTo>
                  <a:pt x="5520228" y="0"/>
                  <a:pt x="5728995" y="29227"/>
                  <a:pt x="6065110" y="37578"/>
                </a:cubicBezTo>
                <a:cubicBezTo>
                  <a:pt x="6401225" y="45929"/>
                  <a:pt x="7017088" y="50104"/>
                  <a:pt x="7017088" y="50104"/>
                </a:cubicBezTo>
                <a:lnTo>
                  <a:pt x="7868858" y="75156"/>
                </a:lnTo>
                <a:cubicBezTo>
                  <a:pt x="8056748" y="79331"/>
                  <a:pt x="8067187" y="64718"/>
                  <a:pt x="8144431" y="75156"/>
                </a:cubicBezTo>
                <a:cubicBezTo>
                  <a:pt x="8221675" y="85594"/>
                  <a:pt x="8284305" y="110646"/>
                  <a:pt x="8332321" y="137786"/>
                </a:cubicBezTo>
                <a:cubicBezTo>
                  <a:pt x="8380337" y="164926"/>
                  <a:pt x="8401214" y="164925"/>
                  <a:pt x="8432529" y="237994"/>
                </a:cubicBezTo>
                <a:cubicBezTo>
                  <a:pt x="8463844" y="311063"/>
                  <a:pt x="8490985" y="294361"/>
                  <a:pt x="8520212" y="576197"/>
                </a:cubicBezTo>
                <a:cubicBezTo>
                  <a:pt x="8549439" y="858033"/>
                  <a:pt x="8597456" y="1557403"/>
                  <a:pt x="8607894" y="1929008"/>
                </a:cubicBezTo>
                <a:cubicBezTo>
                  <a:pt x="8618332" y="2300613"/>
                  <a:pt x="8587017" y="2538608"/>
                  <a:pt x="8582842" y="2805830"/>
                </a:cubicBezTo>
                <a:cubicBezTo>
                  <a:pt x="8578667" y="3073052"/>
                  <a:pt x="8628771" y="3361150"/>
                  <a:pt x="8582842" y="3532339"/>
                </a:cubicBezTo>
                <a:cubicBezTo>
                  <a:pt x="8536913" y="3703528"/>
                  <a:pt x="8772820" y="3766159"/>
                  <a:pt x="8307269" y="3832964"/>
                </a:cubicBezTo>
                <a:cubicBezTo>
                  <a:pt x="7841718" y="3899769"/>
                  <a:pt x="6854250" y="3926909"/>
                  <a:pt x="5789538" y="3933172"/>
                </a:cubicBezTo>
                <a:cubicBezTo>
                  <a:pt x="4724826" y="3939435"/>
                  <a:pt x="2837571" y="3893506"/>
                  <a:pt x="1918995" y="3870542"/>
                </a:cubicBezTo>
                <a:cubicBezTo>
                  <a:pt x="1000419" y="3847578"/>
                  <a:pt x="587060" y="3822526"/>
                  <a:pt x="278085" y="3795386"/>
                </a:cubicBezTo>
                <a:cubicBezTo>
                  <a:pt x="-30890" y="3768246"/>
                  <a:pt x="111072" y="3759896"/>
                  <a:pt x="65143" y="3707704"/>
                </a:cubicBezTo>
                <a:cubicBezTo>
                  <a:pt x="19214" y="3655512"/>
                  <a:pt x="10864" y="3801649"/>
                  <a:pt x="2513" y="3482235"/>
                </a:cubicBezTo>
                <a:cubicBezTo>
                  <a:pt x="-5838" y="3162821"/>
                  <a:pt x="8776" y="2212930"/>
                  <a:pt x="15039" y="1791221"/>
                </a:cubicBezTo>
                <a:cubicBezTo>
                  <a:pt x="21302" y="1369512"/>
                  <a:pt x="17127" y="1212937"/>
                  <a:pt x="40091" y="951978"/>
                </a:cubicBezTo>
                <a:cubicBezTo>
                  <a:pt x="63055" y="691019"/>
                  <a:pt x="94370" y="375780"/>
                  <a:pt x="165351" y="237994"/>
                </a:cubicBezTo>
                <a:close/>
              </a:path>
            </a:pathLst>
          </a:custGeom>
          <a:blipFill>
            <a:blip r:embed="rId4">
              <a:extLst>
                <a:ext uri="{BEBA8EAE-BF5A-486C-A8C5-ECC9F3942E4B}">
                  <a14:imgProps xmlns:a14="http://schemas.microsoft.com/office/drawing/2010/main">
                    <a14:imgLayer r:embed="rId5">
                      <a14:imgEffect>
                        <a14:brightnessContrast bright="1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677767" y="4798049"/>
            <a:ext cx="6978044" cy="700877"/>
          </a:xfrm>
          <a:prstGeom prst="roundRect">
            <a:avLst>
              <a:gd name="adj" fmla="val 50000"/>
            </a:avLst>
          </a:prstGeom>
          <a:noFill/>
          <a:ln w="793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670C04"/>
                </a:solidFill>
                <a:latin typeface="Playball" pitchFamily="2" charset="0"/>
                <a:cs typeface="Courier New" panose="02070309020205020404" pitchFamily="49" charset="0"/>
              </a:rPr>
              <a:t>Truyện:  Con Rồng cháu Tiên</a:t>
            </a:r>
          </a:p>
        </p:txBody>
      </p:sp>
    </p:spTree>
    <p:extLst>
      <p:ext uri="{BB962C8B-B14F-4D97-AF65-F5344CB8AC3E}">
        <p14:creationId xmlns:p14="http://schemas.microsoft.com/office/powerpoint/2010/main" val="335764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Freeform 1"/>
          <p:cNvSpPr/>
          <p:nvPr/>
        </p:nvSpPr>
        <p:spPr>
          <a:xfrm>
            <a:off x="861783" y="688932"/>
            <a:ext cx="8610012" cy="3933753"/>
          </a:xfrm>
          <a:custGeom>
            <a:avLst/>
            <a:gdLst>
              <a:gd name="connsiteX0" fmla="*/ 165351 w 8610012"/>
              <a:gd name="connsiteY0" fmla="*/ 237994 h 3933753"/>
              <a:gd name="connsiteX1" fmla="*/ 465976 w 8610012"/>
              <a:gd name="connsiteY1" fmla="*/ 125260 h 3933753"/>
              <a:gd name="connsiteX2" fmla="*/ 1405428 w 8610012"/>
              <a:gd name="connsiteY2" fmla="*/ 112734 h 3933753"/>
              <a:gd name="connsiteX3" fmla="*/ 2946129 w 8610012"/>
              <a:gd name="connsiteY3" fmla="*/ 37578 h 3933753"/>
              <a:gd name="connsiteX4" fmla="*/ 5000398 w 8610012"/>
              <a:gd name="connsiteY4" fmla="*/ 0 h 3933753"/>
              <a:gd name="connsiteX5" fmla="*/ 6065110 w 8610012"/>
              <a:gd name="connsiteY5" fmla="*/ 37578 h 3933753"/>
              <a:gd name="connsiteX6" fmla="*/ 7017088 w 8610012"/>
              <a:gd name="connsiteY6" fmla="*/ 50104 h 3933753"/>
              <a:gd name="connsiteX7" fmla="*/ 7868858 w 8610012"/>
              <a:gd name="connsiteY7" fmla="*/ 75156 h 3933753"/>
              <a:gd name="connsiteX8" fmla="*/ 8144431 w 8610012"/>
              <a:gd name="connsiteY8" fmla="*/ 75156 h 3933753"/>
              <a:gd name="connsiteX9" fmla="*/ 8332321 w 8610012"/>
              <a:gd name="connsiteY9" fmla="*/ 137786 h 3933753"/>
              <a:gd name="connsiteX10" fmla="*/ 8432529 w 8610012"/>
              <a:gd name="connsiteY10" fmla="*/ 237994 h 3933753"/>
              <a:gd name="connsiteX11" fmla="*/ 8520212 w 8610012"/>
              <a:gd name="connsiteY11" fmla="*/ 576197 h 3933753"/>
              <a:gd name="connsiteX12" fmla="*/ 8607894 w 8610012"/>
              <a:gd name="connsiteY12" fmla="*/ 1929008 h 3933753"/>
              <a:gd name="connsiteX13" fmla="*/ 8582842 w 8610012"/>
              <a:gd name="connsiteY13" fmla="*/ 2805830 h 3933753"/>
              <a:gd name="connsiteX14" fmla="*/ 8582842 w 8610012"/>
              <a:gd name="connsiteY14" fmla="*/ 3532339 h 3933753"/>
              <a:gd name="connsiteX15" fmla="*/ 8307269 w 8610012"/>
              <a:gd name="connsiteY15" fmla="*/ 3832964 h 3933753"/>
              <a:gd name="connsiteX16" fmla="*/ 5789538 w 8610012"/>
              <a:gd name="connsiteY16" fmla="*/ 3933172 h 3933753"/>
              <a:gd name="connsiteX17" fmla="*/ 1918995 w 8610012"/>
              <a:gd name="connsiteY17" fmla="*/ 3870542 h 3933753"/>
              <a:gd name="connsiteX18" fmla="*/ 278085 w 8610012"/>
              <a:gd name="connsiteY18" fmla="*/ 3795386 h 3933753"/>
              <a:gd name="connsiteX19" fmla="*/ 65143 w 8610012"/>
              <a:gd name="connsiteY19" fmla="*/ 3707704 h 3933753"/>
              <a:gd name="connsiteX20" fmla="*/ 2513 w 8610012"/>
              <a:gd name="connsiteY20" fmla="*/ 3482235 h 3933753"/>
              <a:gd name="connsiteX21" fmla="*/ 15039 w 8610012"/>
              <a:gd name="connsiteY21" fmla="*/ 1791221 h 3933753"/>
              <a:gd name="connsiteX22" fmla="*/ 40091 w 8610012"/>
              <a:gd name="connsiteY22" fmla="*/ 951978 h 3933753"/>
              <a:gd name="connsiteX23" fmla="*/ 165351 w 8610012"/>
              <a:gd name="connsiteY23" fmla="*/ 237994 h 393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0012" h="3933753">
                <a:moveTo>
                  <a:pt x="165351" y="237994"/>
                </a:moveTo>
                <a:cubicBezTo>
                  <a:pt x="236332" y="100208"/>
                  <a:pt x="259297" y="146137"/>
                  <a:pt x="465976" y="125260"/>
                </a:cubicBezTo>
                <a:cubicBezTo>
                  <a:pt x="672656" y="104383"/>
                  <a:pt x="992069" y="127348"/>
                  <a:pt x="1405428" y="112734"/>
                </a:cubicBezTo>
                <a:cubicBezTo>
                  <a:pt x="1818787" y="98120"/>
                  <a:pt x="2346967" y="56367"/>
                  <a:pt x="2946129" y="37578"/>
                </a:cubicBezTo>
                <a:cubicBezTo>
                  <a:pt x="3545291" y="18789"/>
                  <a:pt x="4480568" y="0"/>
                  <a:pt x="5000398" y="0"/>
                </a:cubicBezTo>
                <a:cubicBezTo>
                  <a:pt x="5520228" y="0"/>
                  <a:pt x="5728995" y="29227"/>
                  <a:pt x="6065110" y="37578"/>
                </a:cubicBezTo>
                <a:cubicBezTo>
                  <a:pt x="6401225" y="45929"/>
                  <a:pt x="7017088" y="50104"/>
                  <a:pt x="7017088" y="50104"/>
                </a:cubicBezTo>
                <a:lnTo>
                  <a:pt x="7868858" y="75156"/>
                </a:lnTo>
                <a:cubicBezTo>
                  <a:pt x="8056748" y="79331"/>
                  <a:pt x="8067187" y="64718"/>
                  <a:pt x="8144431" y="75156"/>
                </a:cubicBezTo>
                <a:cubicBezTo>
                  <a:pt x="8221675" y="85594"/>
                  <a:pt x="8284305" y="110646"/>
                  <a:pt x="8332321" y="137786"/>
                </a:cubicBezTo>
                <a:cubicBezTo>
                  <a:pt x="8380337" y="164926"/>
                  <a:pt x="8401214" y="164925"/>
                  <a:pt x="8432529" y="237994"/>
                </a:cubicBezTo>
                <a:cubicBezTo>
                  <a:pt x="8463844" y="311063"/>
                  <a:pt x="8490985" y="294361"/>
                  <a:pt x="8520212" y="576197"/>
                </a:cubicBezTo>
                <a:cubicBezTo>
                  <a:pt x="8549439" y="858033"/>
                  <a:pt x="8597456" y="1557403"/>
                  <a:pt x="8607894" y="1929008"/>
                </a:cubicBezTo>
                <a:cubicBezTo>
                  <a:pt x="8618332" y="2300613"/>
                  <a:pt x="8587017" y="2538608"/>
                  <a:pt x="8582842" y="2805830"/>
                </a:cubicBezTo>
                <a:cubicBezTo>
                  <a:pt x="8578667" y="3073052"/>
                  <a:pt x="8628771" y="3361150"/>
                  <a:pt x="8582842" y="3532339"/>
                </a:cubicBezTo>
                <a:cubicBezTo>
                  <a:pt x="8536913" y="3703528"/>
                  <a:pt x="8772820" y="3766159"/>
                  <a:pt x="8307269" y="3832964"/>
                </a:cubicBezTo>
                <a:cubicBezTo>
                  <a:pt x="7841718" y="3899769"/>
                  <a:pt x="6854250" y="3926909"/>
                  <a:pt x="5789538" y="3933172"/>
                </a:cubicBezTo>
                <a:cubicBezTo>
                  <a:pt x="4724826" y="3939435"/>
                  <a:pt x="2837571" y="3893506"/>
                  <a:pt x="1918995" y="3870542"/>
                </a:cubicBezTo>
                <a:cubicBezTo>
                  <a:pt x="1000419" y="3847578"/>
                  <a:pt x="587060" y="3822526"/>
                  <a:pt x="278085" y="3795386"/>
                </a:cubicBezTo>
                <a:cubicBezTo>
                  <a:pt x="-30890" y="3768246"/>
                  <a:pt x="111072" y="3759896"/>
                  <a:pt x="65143" y="3707704"/>
                </a:cubicBezTo>
                <a:cubicBezTo>
                  <a:pt x="19214" y="3655512"/>
                  <a:pt x="10864" y="3801649"/>
                  <a:pt x="2513" y="3482235"/>
                </a:cubicBezTo>
                <a:cubicBezTo>
                  <a:pt x="-5838" y="3162821"/>
                  <a:pt x="8776" y="2212930"/>
                  <a:pt x="15039" y="1791221"/>
                </a:cubicBezTo>
                <a:cubicBezTo>
                  <a:pt x="21302" y="1369512"/>
                  <a:pt x="17127" y="1212937"/>
                  <a:pt x="40091" y="951978"/>
                </a:cubicBezTo>
                <a:cubicBezTo>
                  <a:pt x="63055" y="691019"/>
                  <a:pt x="94370" y="375780"/>
                  <a:pt x="165351" y="237994"/>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677767" y="4798049"/>
            <a:ext cx="6978044" cy="700877"/>
          </a:xfrm>
          <a:prstGeom prst="roundRect">
            <a:avLst>
              <a:gd name="adj" fmla="val 50000"/>
            </a:avLst>
          </a:prstGeom>
          <a:noFill/>
          <a:ln w="793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70C04"/>
                </a:solidFill>
                <a:effectLst/>
                <a:uLnTx/>
                <a:uFillTx/>
                <a:latin typeface="Playball" pitchFamily="2" charset="0"/>
                <a:ea typeface="+mn-ea"/>
                <a:cs typeface="Courier New" panose="02070309020205020404" pitchFamily="49" charset="0"/>
              </a:rPr>
              <a:t>Truyện:  Thánh</a:t>
            </a:r>
            <a:r>
              <a:rPr kumimoji="0" lang="en-US" sz="3600" b="0" i="0" u="none" strike="noStrike" kern="1200" cap="none" spc="0" normalizeH="0" noProof="0">
                <a:ln>
                  <a:noFill/>
                </a:ln>
                <a:solidFill>
                  <a:srgbClr val="670C04"/>
                </a:solidFill>
                <a:effectLst/>
                <a:uLnTx/>
                <a:uFillTx/>
                <a:latin typeface="Playball" pitchFamily="2" charset="0"/>
                <a:ea typeface="+mn-ea"/>
                <a:cs typeface="Courier New" panose="02070309020205020404" pitchFamily="49" charset="0"/>
              </a:rPr>
              <a:t> Gióng</a:t>
            </a:r>
            <a:endParaRPr kumimoji="0" lang="en-US" sz="3600" b="0" i="0" u="none" strike="noStrike" kern="1200" cap="none" spc="0" normalizeH="0" baseline="0" noProof="0">
              <a:ln>
                <a:noFill/>
              </a:ln>
              <a:solidFill>
                <a:srgbClr val="670C04"/>
              </a:solidFill>
              <a:effectLst/>
              <a:uLnTx/>
              <a:uFillTx/>
              <a:latin typeface="Playball" pitchFamily="2" charset="0"/>
              <a:ea typeface="+mn-ea"/>
              <a:cs typeface="Courier New" panose="02070309020205020404" pitchFamily="49" charset="0"/>
            </a:endParaRPr>
          </a:p>
        </p:txBody>
      </p:sp>
    </p:spTree>
    <p:extLst>
      <p:ext uri="{BB962C8B-B14F-4D97-AF65-F5344CB8AC3E}">
        <p14:creationId xmlns:p14="http://schemas.microsoft.com/office/powerpoint/2010/main" val="2897664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Freeform 1"/>
          <p:cNvSpPr/>
          <p:nvPr/>
        </p:nvSpPr>
        <p:spPr>
          <a:xfrm>
            <a:off x="861783" y="688932"/>
            <a:ext cx="8610012" cy="3933753"/>
          </a:xfrm>
          <a:custGeom>
            <a:avLst/>
            <a:gdLst>
              <a:gd name="connsiteX0" fmla="*/ 165351 w 8610012"/>
              <a:gd name="connsiteY0" fmla="*/ 237994 h 3933753"/>
              <a:gd name="connsiteX1" fmla="*/ 465976 w 8610012"/>
              <a:gd name="connsiteY1" fmla="*/ 125260 h 3933753"/>
              <a:gd name="connsiteX2" fmla="*/ 1405428 w 8610012"/>
              <a:gd name="connsiteY2" fmla="*/ 112734 h 3933753"/>
              <a:gd name="connsiteX3" fmla="*/ 2946129 w 8610012"/>
              <a:gd name="connsiteY3" fmla="*/ 37578 h 3933753"/>
              <a:gd name="connsiteX4" fmla="*/ 5000398 w 8610012"/>
              <a:gd name="connsiteY4" fmla="*/ 0 h 3933753"/>
              <a:gd name="connsiteX5" fmla="*/ 6065110 w 8610012"/>
              <a:gd name="connsiteY5" fmla="*/ 37578 h 3933753"/>
              <a:gd name="connsiteX6" fmla="*/ 7017088 w 8610012"/>
              <a:gd name="connsiteY6" fmla="*/ 50104 h 3933753"/>
              <a:gd name="connsiteX7" fmla="*/ 7868858 w 8610012"/>
              <a:gd name="connsiteY7" fmla="*/ 75156 h 3933753"/>
              <a:gd name="connsiteX8" fmla="*/ 8144431 w 8610012"/>
              <a:gd name="connsiteY8" fmla="*/ 75156 h 3933753"/>
              <a:gd name="connsiteX9" fmla="*/ 8332321 w 8610012"/>
              <a:gd name="connsiteY9" fmla="*/ 137786 h 3933753"/>
              <a:gd name="connsiteX10" fmla="*/ 8432529 w 8610012"/>
              <a:gd name="connsiteY10" fmla="*/ 237994 h 3933753"/>
              <a:gd name="connsiteX11" fmla="*/ 8520212 w 8610012"/>
              <a:gd name="connsiteY11" fmla="*/ 576197 h 3933753"/>
              <a:gd name="connsiteX12" fmla="*/ 8607894 w 8610012"/>
              <a:gd name="connsiteY12" fmla="*/ 1929008 h 3933753"/>
              <a:gd name="connsiteX13" fmla="*/ 8582842 w 8610012"/>
              <a:gd name="connsiteY13" fmla="*/ 2805830 h 3933753"/>
              <a:gd name="connsiteX14" fmla="*/ 8582842 w 8610012"/>
              <a:gd name="connsiteY14" fmla="*/ 3532339 h 3933753"/>
              <a:gd name="connsiteX15" fmla="*/ 8307269 w 8610012"/>
              <a:gd name="connsiteY15" fmla="*/ 3832964 h 3933753"/>
              <a:gd name="connsiteX16" fmla="*/ 5789538 w 8610012"/>
              <a:gd name="connsiteY16" fmla="*/ 3933172 h 3933753"/>
              <a:gd name="connsiteX17" fmla="*/ 1918995 w 8610012"/>
              <a:gd name="connsiteY17" fmla="*/ 3870542 h 3933753"/>
              <a:gd name="connsiteX18" fmla="*/ 278085 w 8610012"/>
              <a:gd name="connsiteY18" fmla="*/ 3795386 h 3933753"/>
              <a:gd name="connsiteX19" fmla="*/ 65143 w 8610012"/>
              <a:gd name="connsiteY19" fmla="*/ 3707704 h 3933753"/>
              <a:gd name="connsiteX20" fmla="*/ 2513 w 8610012"/>
              <a:gd name="connsiteY20" fmla="*/ 3482235 h 3933753"/>
              <a:gd name="connsiteX21" fmla="*/ 15039 w 8610012"/>
              <a:gd name="connsiteY21" fmla="*/ 1791221 h 3933753"/>
              <a:gd name="connsiteX22" fmla="*/ 40091 w 8610012"/>
              <a:gd name="connsiteY22" fmla="*/ 951978 h 3933753"/>
              <a:gd name="connsiteX23" fmla="*/ 165351 w 8610012"/>
              <a:gd name="connsiteY23" fmla="*/ 237994 h 393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0012" h="3933753">
                <a:moveTo>
                  <a:pt x="165351" y="237994"/>
                </a:moveTo>
                <a:cubicBezTo>
                  <a:pt x="236332" y="100208"/>
                  <a:pt x="259297" y="146137"/>
                  <a:pt x="465976" y="125260"/>
                </a:cubicBezTo>
                <a:cubicBezTo>
                  <a:pt x="672656" y="104383"/>
                  <a:pt x="992069" y="127348"/>
                  <a:pt x="1405428" y="112734"/>
                </a:cubicBezTo>
                <a:cubicBezTo>
                  <a:pt x="1818787" y="98120"/>
                  <a:pt x="2346967" y="56367"/>
                  <a:pt x="2946129" y="37578"/>
                </a:cubicBezTo>
                <a:cubicBezTo>
                  <a:pt x="3545291" y="18789"/>
                  <a:pt x="4480568" y="0"/>
                  <a:pt x="5000398" y="0"/>
                </a:cubicBezTo>
                <a:cubicBezTo>
                  <a:pt x="5520228" y="0"/>
                  <a:pt x="5728995" y="29227"/>
                  <a:pt x="6065110" y="37578"/>
                </a:cubicBezTo>
                <a:cubicBezTo>
                  <a:pt x="6401225" y="45929"/>
                  <a:pt x="7017088" y="50104"/>
                  <a:pt x="7017088" y="50104"/>
                </a:cubicBezTo>
                <a:lnTo>
                  <a:pt x="7868858" y="75156"/>
                </a:lnTo>
                <a:cubicBezTo>
                  <a:pt x="8056748" y="79331"/>
                  <a:pt x="8067187" y="64718"/>
                  <a:pt x="8144431" y="75156"/>
                </a:cubicBezTo>
                <a:cubicBezTo>
                  <a:pt x="8221675" y="85594"/>
                  <a:pt x="8284305" y="110646"/>
                  <a:pt x="8332321" y="137786"/>
                </a:cubicBezTo>
                <a:cubicBezTo>
                  <a:pt x="8380337" y="164926"/>
                  <a:pt x="8401214" y="164925"/>
                  <a:pt x="8432529" y="237994"/>
                </a:cubicBezTo>
                <a:cubicBezTo>
                  <a:pt x="8463844" y="311063"/>
                  <a:pt x="8490985" y="294361"/>
                  <a:pt x="8520212" y="576197"/>
                </a:cubicBezTo>
                <a:cubicBezTo>
                  <a:pt x="8549439" y="858033"/>
                  <a:pt x="8597456" y="1557403"/>
                  <a:pt x="8607894" y="1929008"/>
                </a:cubicBezTo>
                <a:cubicBezTo>
                  <a:pt x="8618332" y="2300613"/>
                  <a:pt x="8587017" y="2538608"/>
                  <a:pt x="8582842" y="2805830"/>
                </a:cubicBezTo>
                <a:cubicBezTo>
                  <a:pt x="8578667" y="3073052"/>
                  <a:pt x="8628771" y="3361150"/>
                  <a:pt x="8582842" y="3532339"/>
                </a:cubicBezTo>
                <a:cubicBezTo>
                  <a:pt x="8536913" y="3703528"/>
                  <a:pt x="8772820" y="3766159"/>
                  <a:pt x="8307269" y="3832964"/>
                </a:cubicBezTo>
                <a:cubicBezTo>
                  <a:pt x="7841718" y="3899769"/>
                  <a:pt x="6854250" y="3926909"/>
                  <a:pt x="5789538" y="3933172"/>
                </a:cubicBezTo>
                <a:cubicBezTo>
                  <a:pt x="4724826" y="3939435"/>
                  <a:pt x="2837571" y="3893506"/>
                  <a:pt x="1918995" y="3870542"/>
                </a:cubicBezTo>
                <a:cubicBezTo>
                  <a:pt x="1000419" y="3847578"/>
                  <a:pt x="587060" y="3822526"/>
                  <a:pt x="278085" y="3795386"/>
                </a:cubicBezTo>
                <a:cubicBezTo>
                  <a:pt x="-30890" y="3768246"/>
                  <a:pt x="111072" y="3759896"/>
                  <a:pt x="65143" y="3707704"/>
                </a:cubicBezTo>
                <a:cubicBezTo>
                  <a:pt x="19214" y="3655512"/>
                  <a:pt x="10864" y="3801649"/>
                  <a:pt x="2513" y="3482235"/>
                </a:cubicBezTo>
                <a:cubicBezTo>
                  <a:pt x="-5838" y="3162821"/>
                  <a:pt x="8776" y="2212930"/>
                  <a:pt x="15039" y="1791221"/>
                </a:cubicBezTo>
                <a:cubicBezTo>
                  <a:pt x="21302" y="1369512"/>
                  <a:pt x="17127" y="1212937"/>
                  <a:pt x="40091" y="951978"/>
                </a:cubicBezTo>
                <a:cubicBezTo>
                  <a:pt x="63055" y="691019"/>
                  <a:pt x="94370" y="375780"/>
                  <a:pt x="165351" y="237994"/>
                </a:cubicBezTo>
                <a:close/>
              </a:path>
            </a:pathLst>
          </a:custGeom>
          <a:blipFill>
            <a:blip r:embed="rId4">
              <a:duotone>
                <a:schemeClr val="accent2">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677767" y="4798049"/>
            <a:ext cx="6978044" cy="700877"/>
          </a:xfrm>
          <a:prstGeom prst="roundRect">
            <a:avLst>
              <a:gd name="adj" fmla="val 50000"/>
            </a:avLst>
          </a:prstGeom>
          <a:noFill/>
          <a:ln w="793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70C04"/>
                </a:solidFill>
                <a:effectLst/>
                <a:uLnTx/>
                <a:uFillTx/>
                <a:latin typeface="Playball" pitchFamily="2" charset="0"/>
                <a:ea typeface="+mn-ea"/>
                <a:cs typeface="Courier New" panose="02070309020205020404" pitchFamily="49" charset="0"/>
              </a:rPr>
              <a:t>Truyện:  Tấm</a:t>
            </a:r>
            <a:r>
              <a:rPr kumimoji="0" lang="en-US" sz="3600" b="0" i="0" u="none" strike="noStrike" kern="1200" cap="none" spc="0" normalizeH="0" noProof="0">
                <a:ln>
                  <a:noFill/>
                </a:ln>
                <a:solidFill>
                  <a:srgbClr val="670C04"/>
                </a:solidFill>
                <a:effectLst/>
                <a:uLnTx/>
                <a:uFillTx/>
                <a:latin typeface="Playball" pitchFamily="2" charset="0"/>
                <a:ea typeface="+mn-ea"/>
                <a:cs typeface="Courier New" panose="02070309020205020404" pitchFamily="49" charset="0"/>
              </a:rPr>
              <a:t> Cám</a:t>
            </a:r>
            <a:endParaRPr kumimoji="0" lang="en-US" sz="3600" b="0" i="0" u="none" strike="noStrike" kern="1200" cap="none" spc="0" normalizeH="0" baseline="0" noProof="0">
              <a:ln>
                <a:noFill/>
              </a:ln>
              <a:solidFill>
                <a:srgbClr val="670C04"/>
              </a:solidFill>
              <a:effectLst/>
              <a:uLnTx/>
              <a:uFillTx/>
              <a:latin typeface="Playball" pitchFamily="2" charset="0"/>
              <a:ea typeface="+mn-ea"/>
              <a:cs typeface="Courier New" panose="02070309020205020404" pitchFamily="49" charset="0"/>
            </a:endParaRPr>
          </a:p>
        </p:txBody>
      </p:sp>
    </p:spTree>
    <p:extLst>
      <p:ext uri="{BB962C8B-B14F-4D97-AF65-F5344CB8AC3E}">
        <p14:creationId xmlns:p14="http://schemas.microsoft.com/office/powerpoint/2010/main" val="3789248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Freeform 1"/>
          <p:cNvSpPr/>
          <p:nvPr/>
        </p:nvSpPr>
        <p:spPr>
          <a:xfrm>
            <a:off x="862842" y="713984"/>
            <a:ext cx="8607894" cy="3933753"/>
          </a:xfrm>
          <a:custGeom>
            <a:avLst/>
            <a:gdLst>
              <a:gd name="connsiteX0" fmla="*/ 165351 w 8610012"/>
              <a:gd name="connsiteY0" fmla="*/ 237994 h 3933753"/>
              <a:gd name="connsiteX1" fmla="*/ 465976 w 8610012"/>
              <a:gd name="connsiteY1" fmla="*/ 125260 h 3933753"/>
              <a:gd name="connsiteX2" fmla="*/ 1405428 w 8610012"/>
              <a:gd name="connsiteY2" fmla="*/ 112734 h 3933753"/>
              <a:gd name="connsiteX3" fmla="*/ 2946129 w 8610012"/>
              <a:gd name="connsiteY3" fmla="*/ 37578 h 3933753"/>
              <a:gd name="connsiteX4" fmla="*/ 5000398 w 8610012"/>
              <a:gd name="connsiteY4" fmla="*/ 0 h 3933753"/>
              <a:gd name="connsiteX5" fmla="*/ 6065110 w 8610012"/>
              <a:gd name="connsiteY5" fmla="*/ 37578 h 3933753"/>
              <a:gd name="connsiteX6" fmla="*/ 7017088 w 8610012"/>
              <a:gd name="connsiteY6" fmla="*/ 50104 h 3933753"/>
              <a:gd name="connsiteX7" fmla="*/ 7868858 w 8610012"/>
              <a:gd name="connsiteY7" fmla="*/ 75156 h 3933753"/>
              <a:gd name="connsiteX8" fmla="*/ 8144431 w 8610012"/>
              <a:gd name="connsiteY8" fmla="*/ 75156 h 3933753"/>
              <a:gd name="connsiteX9" fmla="*/ 8332321 w 8610012"/>
              <a:gd name="connsiteY9" fmla="*/ 137786 h 3933753"/>
              <a:gd name="connsiteX10" fmla="*/ 8432529 w 8610012"/>
              <a:gd name="connsiteY10" fmla="*/ 237994 h 3933753"/>
              <a:gd name="connsiteX11" fmla="*/ 8520212 w 8610012"/>
              <a:gd name="connsiteY11" fmla="*/ 576197 h 3933753"/>
              <a:gd name="connsiteX12" fmla="*/ 8607894 w 8610012"/>
              <a:gd name="connsiteY12" fmla="*/ 1929008 h 3933753"/>
              <a:gd name="connsiteX13" fmla="*/ 8582842 w 8610012"/>
              <a:gd name="connsiteY13" fmla="*/ 2805830 h 3933753"/>
              <a:gd name="connsiteX14" fmla="*/ 8582842 w 8610012"/>
              <a:gd name="connsiteY14" fmla="*/ 3532339 h 3933753"/>
              <a:gd name="connsiteX15" fmla="*/ 8307269 w 8610012"/>
              <a:gd name="connsiteY15" fmla="*/ 3832964 h 3933753"/>
              <a:gd name="connsiteX16" fmla="*/ 5789538 w 8610012"/>
              <a:gd name="connsiteY16" fmla="*/ 3933172 h 3933753"/>
              <a:gd name="connsiteX17" fmla="*/ 1918995 w 8610012"/>
              <a:gd name="connsiteY17" fmla="*/ 3870542 h 3933753"/>
              <a:gd name="connsiteX18" fmla="*/ 278085 w 8610012"/>
              <a:gd name="connsiteY18" fmla="*/ 3795386 h 3933753"/>
              <a:gd name="connsiteX19" fmla="*/ 65143 w 8610012"/>
              <a:gd name="connsiteY19" fmla="*/ 3707704 h 3933753"/>
              <a:gd name="connsiteX20" fmla="*/ 2513 w 8610012"/>
              <a:gd name="connsiteY20" fmla="*/ 3482235 h 3933753"/>
              <a:gd name="connsiteX21" fmla="*/ 15039 w 8610012"/>
              <a:gd name="connsiteY21" fmla="*/ 1791221 h 3933753"/>
              <a:gd name="connsiteX22" fmla="*/ 40091 w 8610012"/>
              <a:gd name="connsiteY22" fmla="*/ 951978 h 3933753"/>
              <a:gd name="connsiteX23" fmla="*/ 165351 w 8610012"/>
              <a:gd name="connsiteY23" fmla="*/ 237994 h 393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0012" h="3933753">
                <a:moveTo>
                  <a:pt x="165351" y="237994"/>
                </a:moveTo>
                <a:cubicBezTo>
                  <a:pt x="236332" y="100208"/>
                  <a:pt x="259297" y="146137"/>
                  <a:pt x="465976" y="125260"/>
                </a:cubicBezTo>
                <a:cubicBezTo>
                  <a:pt x="672656" y="104383"/>
                  <a:pt x="992069" y="127348"/>
                  <a:pt x="1405428" y="112734"/>
                </a:cubicBezTo>
                <a:cubicBezTo>
                  <a:pt x="1818787" y="98120"/>
                  <a:pt x="2346967" y="56367"/>
                  <a:pt x="2946129" y="37578"/>
                </a:cubicBezTo>
                <a:cubicBezTo>
                  <a:pt x="3545291" y="18789"/>
                  <a:pt x="4480568" y="0"/>
                  <a:pt x="5000398" y="0"/>
                </a:cubicBezTo>
                <a:cubicBezTo>
                  <a:pt x="5520228" y="0"/>
                  <a:pt x="5728995" y="29227"/>
                  <a:pt x="6065110" y="37578"/>
                </a:cubicBezTo>
                <a:cubicBezTo>
                  <a:pt x="6401225" y="45929"/>
                  <a:pt x="7017088" y="50104"/>
                  <a:pt x="7017088" y="50104"/>
                </a:cubicBezTo>
                <a:lnTo>
                  <a:pt x="7868858" y="75156"/>
                </a:lnTo>
                <a:cubicBezTo>
                  <a:pt x="8056748" y="79331"/>
                  <a:pt x="8067187" y="64718"/>
                  <a:pt x="8144431" y="75156"/>
                </a:cubicBezTo>
                <a:cubicBezTo>
                  <a:pt x="8221675" y="85594"/>
                  <a:pt x="8284305" y="110646"/>
                  <a:pt x="8332321" y="137786"/>
                </a:cubicBezTo>
                <a:cubicBezTo>
                  <a:pt x="8380337" y="164926"/>
                  <a:pt x="8401214" y="164925"/>
                  <a:pt x="8432529" y="237994"/>
                </a:cubicBezTo>
                <a:cubicBezTo>
                  <a:pt x="8463844" y="311063"/>
                  <a:pt x="8490985" y="294361"/>
                  <a:pt x="8520212" y="576197"/>
                </a:cubicBezTo>
                <a:cubicBezTo>
                  <a:pt x="8549439" y="858033"/>
                  <a:pt x="8597456" y="1557403"/>
                  <a:pt x="8607894" y="1929008"/>
                </a:cubicBezTo>
                <a:cubicBezTo>
                  <a:pt x="8618332" y="2300613"/>
                  <a:pt x="8587017" y="2538608"/>
                  <a:pt x="8582842" y="2805830"/>
                </a:cubicBezTo>
                <a:cubicBezTo>
                  <a:pt x="8578667" y="3073052"/>
                  <a:pt x="8628771" y="3361150"/>
                  <a:pt x="8582842" y="3532339"/>
                </a:cubicBezTo>
                <a:cubicBezTo>
                  <a:pt x="8536913" y="3703528"/>
                  <a:pt x="8772820" y="3766159"/>
                  <a:pt x="8307269" y="3832964"/>
                </a:cubicBezTo>
                <a:cubicBezTo>
                  <a:pt x="7841718" y="3899769"/>
                  <a:pt x="6854250" y="3926909"/>
                  <a:pt x="5789538" y="3933172"/>
                </a:cubicBezTo>
                <a:cubicBezTo>
                  <a:pt x="4724826" y="3939435"/>
                  <a:pt x="2837571" y="3893506"/>
                  <a:pt x="1918995" y="3870542"/>
                </a:cubicBezTo>
                <a:cubicBezTo>
                  <a:pt x="1000419" y="3847578"/>
                  <a:pt x="587060" y="3822526"/>
                  <a:pt x="278085" y="3795386"/>
                </a:cubicBezTo>
                <a:cubicBezTo>
                  <a:pt x="-30890" y="3768246"/>
                  <a:pt x="111072" y="3759896"/>
                  <a:pt x="65143" y="3707704"/>
                </a:cubicBezTo>
                <a:cubicBezTo>
                  <a:pt x="19214" y="3655512"/>
                  <a:pt x="10864" y="3801649"/>
                  <a:pt x="2513" y="3482235"/>
                </a:cubicBezTo>
                <a:cubicBezTo>
                  <a:pt x="-5838" y="3162821"/>
                  <a:pt x="8776" y="2212930"/>
                  <a:pt x="15039" y="1791221"/>
                </a:cubicBezTo>
                <a:cubicBezTo>
                  <a:pt x="21302" y="1369512"/>
                  <a:pt x="17127" y="1212937"/>
                  <a:pt x="40091" y="951978"/>
                </a:cubicBezTo>
                <a:cubicBezTo>
                  <a:pt x="63055" y="691019"/>
                  <a:pt x="94370" y="375780"/>
                  <a:pt x="165351" y="237994"/>
                </a:cubicBezTo>
                <a:close/>
              </a:path>
            </a:pathLst>
          </a:custGeom>
          <a:blipFill dpi="0" rotWithShape="1">
            <a:blip r:embed="rId4"/>
            <a:srcRect/>
            <a:stretch>
              <a:fillRect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677767" y="4798049"/>
            <a:ext cx="6978044" cy="700877"/>
          </a:xfrm>
          <a:prstGeom prst="roundRect">
            <a:avLst>
              <a:gd name="adj" fmla="val 50000"/>
            </a:avLst>
          </a:prstGeom>
          <a:noFill/>
          <a:ln w="793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70C04"/>
                </a:solidFill>
                <a:effectLst/>
                <a:uLnTx/>
                <a:uFillTx/>
                <a:latin typeface="Playball" pitchFamily="2" charset="0"/>
                <a:ea typeface="+mn-ea"/>
                <a:cs typeface="Courier New" panose="02070309020205020404" pitchFamily="49" charset="0"/>
              </a:rPr>
              <a:t>Truyện:  Cây</a:t>
            </a:r>
            <a:r>
              <a:rPr kumimoji="0" lang="en-US" sz="3600" b="0" i="0" u="none" strike="noStrike" kern="1200" cap="none" spc="0" normalizeH="0" noProof="0">
                <a:ln>
                  <a:noFill/>
                </a:ln>
                <a:solidFill>
                  <a:srgbClr val="670C04"/>
                </a:solidFill>
                <a:effectLst/>
                <a:uLnTx/>
                <a:uFillTx/>
                <a:latin typeface="Playball" pitchFamily="2" charset="0"/>
                <a:ea typeface="+mn-ea"/>
                <a:cs typeface="Courier New" panose="02070309020205020404" pitchFamily="49" charset="0"/>
              </a:rPr>
              <a:t> khế</a:t>
            </a:r>
            <a:endParaRPr kumimoji="0" lang="en-US" sz="3600" b="0" i="0" u="none" strike="noStrike" kern="1200" cap="none" spc="0" normalizeH="0" baseline="0" noProof="0">
              <a:ln>
                <a:noFill/>
              </a:ln>
              <a:solidFill>
                <a:srgbClr val="670C04"/>
              </a:solidFill>
              <a:effectLst/>
              <a:uLnTx/>
              <a:uFillTx/>
              <a:latin typeface="Playball" pitchFamily="2" charset="0"/>
              <a:ea typeface="+mn-ea"/>
              <a:cs typeface="Courier New" panose="02070309020205020404" pitchFamily="49" charset="0"/>
            </a:endParaRPr>
          </a:p>
        </p:txBody>
      </p:sp>
    </p:spTree>
    <p:extLst>
      <p:ext uri="{BB962C8B-B14F-4D97-AF65-F5344CB8AC3E}">
        <p14:creationId xmlns:p14="http://schemas.microsoft.com/office/powerpoint/2010/main" val="2863016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8447"/>
          <a:stretch/>
        </p:blipFill>
        <p:spPr>
          <a:xfrm>
            <a:off x="1835061" y="1597067"/>
            <a:ext cx="8567803" cy="5240462"/>
          </a:xfrm>
          <a:prstGeom prst="rect">
            <a:avLst/>
          </a:prstGeom>
        </p:spPr>
      </p:pic>
      <p:sp>
        <p:nvSpPr>
          <p:cNvPr id="4" name="Rectangle 3"/>
          <p:cNvSpPr/>
          <p:nvPr/>
        </p:nvSpPr>
        <p:spPr>
          <a:xfrm>
            <a:off x="2638813" y="188442"/>
            <a:ext cx="6709781" cy="738664"/>
          </a:xfrm>
          <a:prstGeom prst="rect">
            <a:avLst/>
          </a:prstGeom>
        </p:spPr>
        <p:txBody>
          <a:bodyPr wrap="square">
            <a:spAutoFit/>
          </a:bodyPr>
          <a:lstStyle/>
          <a:p>
            <a:pPr algn="ctr">
              <a:lnSpc>
                <a:spcPct val="150000"/>
              </a:lnSpc>
              <a:spcAft>
                <a:spcPts val="0"/>
              </a:spcAft>
            </a:pPr>
            <a:r>
              <a:rPr lang="en-US" sz="2800">
                <a:solidFill>
                  <a:srgbClr val="661DC9"/>
                </a:solidFill>
                <a:effectLst/>
                <a:latin typeface="Coiny" panose="02000903060500060000" pitchFamily="2" charset="0"/>
                <a:ea typeface="Calibri" panose="020F0502020204030204" pitchFamily="34" charset="0"/>
                <a:cs typeface="Times New Roman" panose="02020603050405020304" pitchFamily="18" charset="0"/>
              </a:rPr>
              <a:t>HOẠT ĐỘNG 2.  DỰ ÁN</a:t>
            </a:r>
          </a:p>
        </p:txBody>
      </p:sp>
      <p:sp>
        <p:nvSpPr>
          <p:cNvPr id="5" name="Rectangle 4"/>
          <p:cNvSpPr/>
          <p:nvPr/>
        </p:nvSpPr>
        <p:spPr>
          <a:xfrm>
            <a:off x="651354" y="1966677"/>
            <a:ext cx="10413291" cy="2843315"/>
          </a:xfrm>
          <a:prstGeom prst="rect">
            <a:avLst/>
          </a:prstGeom>
        </p:spPr>
        <p:txBody>
          <a:bodyPr wrap="none">
            <a:prstTxWarp prst="textArchUp">
              <a:avLst/>
            </a:prstTxWarp>
            <a:spAutoFit/>
          </a:bodyPr>
          <a:lstStyle/>
          <a:p>
            <a:pPr algn="ctr"/>
            <a:r>
              <a:rPr lang="en-US" sz="6600" b="1" i="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igmar One" panose="00000500000000000000" pitchFamily="2" charset="0"/>
                <a:ea typeface="Calibri" panose="020F0502020204030204" pitchFamily="34" charset="0"/>
              </a:rPr>
              <a:t>Nhà hùng biện nhí</a:t>
            </a:r>
            <a:endPar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igmar One" panose="00000500000000000000" pitchFamily="2" charset="0"/>
            </a:endParaRPr>
          </a:p>
        </p:txBody>
      </p:sp>
    </p:spTree>
    <p:extLst>
      <p:ext uri="{BB962C8B-B14F-4D97-AF65-F5344CB8AC3E}">
        <p14:creationId xmlns:p14="http://schemas.microsoft.com/office/powerpoint/2010/main" val="31262153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Freeform 66"/>
          <p:cNvSpPr/>
          <p:nvPr/>
        </p:nvSpPr>
        <p:spPr>
          <a:xfrm>
            <a:off x="1" y="2147542"/>
            <a:ext cx="12211017" cy="5119371"/>
          </a:xfrm>
          <a:custGeom>
            <a:avLst/>
            <a:gdLst>
              <a:gd name="connsiteX0" fmla="*/ 6775847 w 12211017"/>
              <a:gd name="connsiteY0" fmla="*/ 305 h 5119371"/>
              <a:gd name="connsiteX1" fmla="*/ 9038667 w 12211017"/>
              <a:gd name="connsiteY1" fmla="*/ 116419 h 5119371"/>
              <a:gd name="connsiteX2" fmla="*/ 11010364 w 12211017"/>
              <a:gd name="connsiteY2" fmla="*/ 406705 h 5119371"/>
              <a:gd name="connsiteX3" fmla="*/ 12002829 w 12211017"/>
              <a:gd name="connsiteY3" fmla="*/ 842133 h 5119371"/>
              <a:gd name="connsiteX4" fmla="*/ 12208042 w 12211017"/>
              <a:gd name="connsiteY4" fmla="*/ 956660 h 5119371"/>
              <a:gd name="connsiteX5" fmla="*/ 12211017 w 12211017"/>
              <a:gd name="connsiteY5" fmla="*/ 958203 h 5119371"/>
              <a:gd name="connsiteX6" fmla="*/ 12211017 w 12211017"/>
              <a:gd name="connsiteY6" fmla="*/ 5108048 h 5119371"/>
              <a:gd name="connsiteX7" fmla="*/ 12191999 w 12211017"/>
              <a:gd name="connsiteY7" fmla="*/ 5119371 h 5119371"/>
              <a:gd name="connsiteX8" fmla="*/ 12191999 w 12211017"/>
              <a:gd name="connsiteY8" fmla="*/ 4721879 h 5119371"/>
              <a:gd name="connsiteX9" fmla="*/ 0 w 12211017"/>
              <a:gd name="connsiteY9" fmla="*/ 4721879 h 5119371"/>
              <a:gd name="connsiteX10" fmla="*/ 0 w 12211017"/>
              <a:gd name="connsiteY10" fmla="*/ 1074566 h 5119371"/>
              <a:gd name="connsiteX11" fmla="*/ 139355 w 12211017"/>
              <a:gd name="connsiteY11" fmla="*/ 987504 h 5119371"/>
              <a:gd name="connsiteX12" fmla="*/ 1257740 w 12211017"/>
              <a:gd name="connsiteY12" fmla="*/ 566362 h 5119371"/>
              <a:gd name="connsiteX13" fmla="*/ 3864615 w 12211017"/>
              <a:gd name="connsiteY13" fmla="*/ 145447 h 5119371"/>
              <a:gd name="connsiteX14" fmla="*/ 6775847 w 12211017"/>
              <a:gd name="connsiteY14" fmla="*/ 305 h 51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1017" h="5119371">
                <a:moveTo>
                  <a:pt x="6775847" y="305"/>
                </a:moveTo>
                <a:cubicBezTo>
                  <a:pt x="7638188" y="-4533"/>
                  <a:pt x="8332914" y="48686"/>
                  <a:pt x="9038667" y="116419"/>
                </a:cubicBezTo>
                <a:cubicBezTo>
                  <a:pt x="9744419" y="184152"/>
                  <a:pt x="10516336" y="285753"/>
                  <a:pt x="11010364" y="406705"/>
                </a:cubicBezTo>
                <a:cubicBezTo>
                  <a:pt x="11504391" y="527657"/>
                  <a:pt x="11716117" y="651028"/>
                  <a:pt x="12002829" y="842133"/>
                </a:cubicBezTo>
                <a:cubicBezTo>
                  <a:pt x="12074507" y="889910"/>
                  <a:pt x="12142739" y="923927"/>
                  <a:pt x="12208042" y="956660"/>
                </a:cubicBezTo>
                <a:lnTo>
                  <a:pt x="12211017" y="958203"/>
                </a:lnTo>
                <a:lnTo>
                  <a:pt x="12211017" y="5108048"/>
                </a:lnTo>
                <a:lnTo>
                  <a:pt x="12191999" y="5119371"/>
                </a:lnTo>
                <a:lnTo>
                  <a:pt x="12191999" y="4721879"/>
                </a:lnTo>
                <a:lnTo>
                  <a:pt x="0" y="4721879"/>
                </a:lnTo>
                <a:lnTo>
                  <a:pt x="0" y="1074566"/>
                </a:lnTo>
                <a:lnTo>
                  <a:pt x="139355" y="987504"/>
                </a:lnTo>
                <a:cubicBezTo>
                  <a:pt x="430271" y="817187"/>
                  <a:pt x="756545" y="695176"/>
                  <a:pt x="1257740" y="566362"/>
                </a:cubicBezTo>
                <a:cubicBezTo>
                  <a:pt x="1925999" y="394610"/>
                  <a:pt x="2944930" y="239790"/>
                  <a:pt x="3864615" y="145447"/>
                </a:cubicBezTo>
                <a:cubicBezTo>
                  <a:pt x="4784299" y="51104"/>
                  <a:pt x="5913505" y="5143"/>
                  <a:pt x="6775847" y="305"/>
                </a:cubicBezTo>
                <a:close/>
              </a:path>
            </a:pathLst>
          </a:custGeom>
          <a:blipFill dpi="0" rotWithShape="1">
            <a:blip r:embed="rId2"/>
            <a:srcRect/>
            <a:stretch>
              <a:fillRect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709650" y="3924184"/>
            <a:ext cx="4090593" cy="2383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046725" y="3924184"/>
            <a:ext cx="3371358" cy="2383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ounded Rectangle 2052"/>
          <p:cNvSpPr/>
          <p:nvPr/>
        </p:nvSpPr>
        <p:spPr>
          <a:xfrm>
            <a:off x="270318" y="3872583"/>
            <a:ext cx="3371358" cy="2383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6972" y="4146225"/>
            <a:ext cx="3344704" cy="1938992"/>
          </a:xfrm>
          <a:prstGeom prst="rect">
            <a:avLst/>
          </a:prstGeom>
          <a:noFill/>
        </p:spPr>
        <p:txBody>
          <a:bodyPr wrap="square">
            <a:spAutoFit/>
          </a:bodyPr>
          <a:lstStyle/>
          <a:p>
            <a:pPr algn="ctr">
              <a:lnSpc>
                <a:spcPct val="150000"/>
              </a:lnSpc>
            </a:pPr>
            <a:r>
              <a:rPr lang="en-US" sz="2000">
                <a:latin typeface="UTM Avo" panose="02040603050506020204" pitchFamily="18" charset="0"/>
              </a:rPr>
              <a:t>Trình bày đặc điểm của truyện truyền thuyết lấy ví dụ minh họa bằng một truyện truyền thuyết</a:t>
            </a:r>
          </a:p>
        </p:txBody>
      </p:sp>
      <p:sp>
        <p:nvSpPr>
          <p:cNvPr id="8" name="Rectangle 7"/>
          <p:cNvSpPr/>
          <p:nvPr/>
        </p:nvSpPr>
        <p:spPr>
          <a:xfrm>
            <a:off x="4287562" y="4106076"/>
            <a:ext cx="2889683" cy="1938992"/>
          </a:xfrm>
          <a:prstGeom prst="rect">
            <a:avLst/>
          </a:prstGeom>
          <a:noFill/>
        </p:spPr>
        <p:txBody>
          <a:bodyPr wrap="square">
            <a:spAutoFit/>
          </a:bodyPr>
          <a:lstStyle/>
          <a:p>
            <a:pPr algn="just">
              <a:lnSpc>
                <a:spcPct val="150000"/>
              </a:lnSpc>
            </a:pPr>
            <a:r>
              <a:rPr lang="en-US" sz="2000">
                <a:latin typeface="UTM Avo" panose="02040603050506020204" pitchFamily="18" charset="0"/>
              </a:rPr>
              <a:t>Trình bày đặc điểm của truyện cổ tích lấy ví dụ minh họa bằng một truyện cổ tích</a:t>
            </a:r>
          </a:p>
        </p:txBody>
      </p:sp>
      <p:sp>
        <p:nvSpPr>
          <p:cNvPr id="10" name="Rectangle 9"/>
          <p:cNvSpPr/>
          <p:nvPr/>
        </p:nvSpPr>
        <p:spPr>
          <a:xfrm>
            <a:off x="7672145" y="4106076"/>
            <a:ext cx="4165601" cy="1477328"/>
          </a:xfrm>
          <a:prstGeom prst="rect">
            <a:avLst/>
          </a:prstGeom>
          <a:noFill/>
        </p:spPr>
        <p:txBody>
          <a:bodyPr wrap="square">
            <a:spAutoFit/>
          </a:bodyPr>
          <a:lstStyle/>
          <a:p>
            <a:pPr algn="ctr">
              <a:lnSpc>
                <a:spcPct val="150000"/>
              </a:lnSpc>
            </a:pPr>
            <a:r>
              <a:rPr lang="en-US" sz="2000">
                <a:latin typeface="UTM Avo" panose="02040603050506020204" pitchFamily="18" charset="0"/>
              </a:rPr>
              <a:t>Trình bày điểm giống nhau và khác nhau của truyện truyền thuyết và cổ tích</a:t>
            </a:r>
          </a:p>
        </p:txBody>
      </p:sp>
      <p:pic>
        <p:nvPicPr>
          <p:cNvPr id="2052" name="Picture 4" descr="Pin on c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3964" y="1162850"/>
            <a:ext cx="1571282" cy="2088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904922" y="1194604"/>
            <a:ext cx="2129058" cy="2282891"/>
          </a:xfrm>
          <a:prstGeom prst="rect">
            <a:avLst/>
          </a:prstGeom>
        </p:spPr>
      </p:pic>
      <p:pic>
        <p:nvPicPr>
          <p:cNvPr id="17" name="Picture 16"/>
          <p:cNvPicPr>
            <a:picLocks noChangeAspect="1"/>
          </p:cNvPicPr>
          <p:nvPr/>
        </p:nvPicPr>
        <p:blipFill>
          <a:blip r:embed="rId5"/>
          <a:stretch>
            <a:fillRect/>
          </a:stretch>
        </p:blipFill>
        <p:spPr>
          <a:xfrm>
            <a:off x="4392241" y="911799"/>
            <a:ext cx="1637730" cy="2160988"/>
          </a:xfrm>
          <a:prstGeom prst="rect">
            <a:avLst/>
          </a:prstGeom>
        </p:spPr>
      </p:pic>
      <p:pic>
        <p:nvPicPr>
          <p:cNvPr id="18" name="Picture 17"/>
          <p:cNvPicPr>
            <a:picLocks noChangeAspect="1"/>
          </p:cNvPicPr>
          <p:nvPr/>
        </p:nvPicPr>
        <p:blipFill>
          <a:blip r:embed="rId6"/>
          <a:stretch>
            <a:fillRect/>
          </a:stretch>
        </p:blipFill>
        <p:spPr>
          <a:xfrm>
            <a:off x="9277593" y="859722"/>
            <a:ext cx="2406409" cy="2406409"/>
          </a:xfrm>
          <a:prstGeom prst="rect">
            <a:avLst/>
          </a:prstGeom>
        </p:spPr>
      </p:pic>
      <p:sp>
        <p:nvSpPr>
          <p:cNvPr id="7" name="Rectangle 6"/>
          <p:cNvSpPr/>
          <p:nvPr/>
        </p:nvSpPr>
        <p:spPr>
          <a:xfrm>
            <a:off x="1911873" y="2039982"/>
            <a:ext cx="672438" cy="1015663"/>
          </a:xfrm>
          <a:prstGeom prst="rect">
            <a:avLst/>
          </a:prstGeom>
        </p:spPr>
        <p:txBody>
          <a:bodyPr wrap="square">
            <a:spAutoFit/>
          </a:bodyPr>
          <a:lstStyle/>
          <a:p>
            <a:r>
              <a:rPr lang="en-US" sz="6000">
                <a:solidFill>
                  <a:srgbClr val="FFFF00"/>
                </a:solidFill>
                <a:latin typeface="Coiny" panose="02000903060500060000" pitchFamily="2" charset="0"/>
              </a:rPr>
              <a:t>1</a:t>
            </a:r>
            <a:r>
              <a:rPr lang="en-US" sz="6000">
                <a:latin typeface="Coiny" panose="02000903060500060000" pitchFamily="2" charset="0"/>
              </a:rPr>
              <a:t> </a:t>
            </a:r>
          </a:p>
        </p:txBody>
      </p:sp>
      <p:sp>
        <p:nvSpPr>
          <p:cNvPr id="22" name="Rectangle 21"/>
          <p:cNvSpPr/>
          <p:nvPr/>
        </p:nvSpPr>
        <p:spPr>
          <a:xfrm>
            <a:off x="5108237" y="1717874"/>
            <a:ext cx="672438" cy="1015663"/>
          </a:xfrm>
          <a:prstGeom prst="rect">
            <a:avLst/>
          </a:prstGeom>
        </p:spPr>
        <p:txBody>
          <a:bodyPr wrap="square">
            <a:spAutoFit/>
          </a:bodyPr>
          <a:lstStyle/>
          <a:p>
            <a:r>
              <a:rPr lang="en-US" sz="6000">
                <a:solidFill>
                  <a:srgbClr val="FF0000"/>
                </a:solidFill>
                <a:latin typeface="Coiny" panose="02000903060500060000" pitchFamily="2" charset="0"/>
              </a:rPr>
              <a:t>2 </a:t>
            </a:r>
          </a:p>
        </p:txBody>
      </p:sp>
      <p:sp>
        <p:nvSpPr>
          <p:cNvPr id="23" name="Rectangle 22"/>
          <p:cNvSpPr/>
          <p:nvPr/>
        </p:nvSpPr>
        <p:spPr>
          <a:xfrm>
            <a:off x="8228700" y="1936188"/>
            <a:ext cx="672438" cy="1015663"/>
          </a:xfrm>
          <a:prstGeom prst="rect">
            <a:avLst/>
          </a:prstGeom>
        </p:spPr>
        <p:txBody>
          <a:bodyPr wrap="square">
            <a:spAutoFit/>
          </a:bodyPr>
          <a:lstStyle/>
          <a:p>
            <a:r>
              <a:rPr lang="en-US" sz="6000">
                <a:solidFill>
                  <a:srgbClr val="FF0066"/>
                </a:solidFill>
                <a:latin typeface="Coiny" panose="02000903060500060000" pitchFamily="2" charset="0"/>
              </a:rPr>
              <a:t>3</a:t>
            </a:r>
            <a:r>
              <a:rPr lang="en-US" sz="6000">
                <a:solidFill>
                  <a:srgbClr val="FF0000"/>
                </a:solidFill>
                <a:latin typeface="Coiny" panose="02000903060500060000" pitchFamily="2" charset="0"/>
              </a:rPr>
              <a:t> </a:t>
            </a:r>
          </a:p>
        </p:txBody>
      </p:sp>
      <p:sp>
        <p:nvSpPr>
          <p:cNvPr id="24" name="Rectangle 23"/>
          <p:cNvSpPr/>
          <p:nvPr/>
        </p:nvSpPr>
        <p:spPr>
          <a:xfrm>
            <a:off x="10250268" y="1761416"/>
            <a:ext cx="672438" cy="1015663"/>
          </a:xfrm>
          <a:prstGeom prst="rect">
            <a:avLst/>
          </a:prstGeom>
        </p:spPr>
        <p:txBody>
          <a:bodyPr wrap="square">
            <a:spAutoFit/>
          </a:bodyPr>
          <a:lstStyle/>
          <a:p>
            <a:r>
              <a:rPr lang="en-US" sz="6000">
                <a:solidFill>
                  <a:srgbClr val="670C04"/>
                </a:solidFill>
                <a:latin typeface="Coiny" panose="02000903060500060000" pitchFamily="2" charset="0"/>
              </a:rPr>
              <a:t>4</a:t>
            </a:r>
            <a:r>
              <a:rPr lang="en-US" sz="6000">
                <a:solidFill>
                  <a:srgbClr val="FF0000"/>
                </a:solidFill>
                <a:latin typeface="Coiny" panose="02000903060500060000" pitchFamily="2" charset="0"/>
              </a:rPr>
              <a:t> </a:t>
            </a:r>
          </a:p>
        </p:txBody>
      </p:sp>
      <p:cxnSp>
        <p:nvCxnSpPr>
          <p:cNvPr id="25" name="Straight Arrow Connector 24"/>
          <p:cNvCxnSpPr/>
          <p:nvPr/>
        </p:nvCxnSpPr>
        <p:spPr>
          <a:xfrm>
            <a:off x="2222478" y="3480566"/>
            <a:ext cx="361833" cy="528017"/>
          </a:xfrm>
          <a:prstGeom prst="straightConnector1">
            <a:avLst/>
          </a:prstGeom>
          <a:ln w="101600" cap="rnd">
            <a:solidFill>
              <a:srgbClr val="CD0000"/>
            </a:solidFill>
            <a:round/>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263367" y="3266131"/>
            <a:ext cx="252062" cy="606452"/>
          </a:xfrm>
          <a:prstGeom prst="straightConnector1">
            <a:avLst/>
          </a:prstGeom>
          <a:ln w="101600" cap="rnd">
            <a:solidFill>
              <a:srgbClr val="2AD618"/>
            </a:solidFill>
            <a:round/>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592457" y="3302989"/>
            <a:ext cx="159657" cy="574765"/>
          </a:xfrm>
          <a:prstGeom prst="straightConnector1">
            <a:avLst/>
          </a:prstGeom>
          <a:ln w="101600" cap="rnd">
            <a:solidFill>
              <a:srgbClr val="53FDD7"/>
            </a:solidFill>
            <a:round/>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8" idx="2"/>
          </p:cNvCxnSpPr>
          <p:nvPr/>
        </p:nvCxnSpPr>
        <p:spPr>
          <a:xfrm flipH="1">
            <a:off x="10250268" y="3266131"/>
            <a:ext cx="230530" cy="798768"/>
          </a:xfrm>
          <a:prstGeom prst="straightConnector1">
            <a:avLst/>
          </a:prstGeom>
          <a:ln w="101600" cap="rnd">
            <a:solidFill>
              <a:srgbClr val="A08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378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428" r="21428"/>
          <a:stretch/>
        </p:blipFill>
        <p:spPr>
          <a:xfrm>
            <a:off x="178904" y="0"/>
            <a:ext cx="5225143" cy="6858000"/>
          </a:xfrm>
          <a:prstGeom prst="rect">
            <a:avLst/>
          </a:prstGeom>
        </p:spPr>
      </p:pic>
      <p:sp>
        <p:nvSpPr>
          <p:cNvPr id="4" name="TextBox 3"/>
          <p:cNvSpPr txBox="1"/>
          <p:nvPr/>
        </p:nvSpPr>
        <p:spPr>
          <a:xfrm>
            <a:off x="4847773" y="1259175"/>
            <a:ext cx="7344227" cy="3631763"/>
          </a:xfrm>
          <a:prstGeom prst="rect">
            <a:avLst/>
          </a:prstGeom>
          <a:noFill/>
        </p:spPr>
        <p:txBody>
          <a:bodyPr wrap="square" rtlCol="0">
            <a:spAutoFit/>
          </a:bodyPr>
          <a:lstStyle/>
          <a:p>
            <a:pPr algn="ctr"/>
            <a:r>
              <a:rPr lang="en-US" sz="11500">
                <a:latin typeface="Playball" pitchFamily="2" charset="0"/>
              </a:rPr>
              <a:t>Trình bày dự án</a:t>
            </a:r>
          </a:p>
        </p:txBody>
      </p:sp>
    </p:spTree>
    <p:extLst>
      <p:ext uri="{BB962C8B-B14F-4D97-AF65-F5344CB8AC3E}">
        <p14:creationId xmlns:p14="http://schemas.microsoft.com/office/powerpoint/2010/main" val="738083684"/>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680</TotalTime>
  <Words>2224</Words>
  <Application>Microsoft Office PowerPoint</Application>
  <PresentationFormat>Widescreen</PresentationFormat>
  <Paragraphs>173</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Coiny</vt:lpstr>
      <vt:lpstr>Pattaya</vt:lpstr>
      <vt:lpstr>Playball</vt:lpstr>
      <vt:lpstr>Sigmar One</vt:lpstr>
      <vt:lpstr>Times New Roman</vt:lpstr>
      <vt:lpstr>UTM Avo</vt:lpstr>
      <vt:lpstr>WindSong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3568</dc:creator>
  <cp:lastModifiedBy>Hương Đỗ</cp:lastModifiedBy>
  <cp:revision>40</cp:revision>
  <dcterms:created xsi:type="dcterms:W3CDTF">2022-03-02T16:37:26Z</dcterms:created>
  <dcterms:modified xsi:type="dcterms:W3CDTF">2022-03-14T04:45:12Z</dcterms:modified>
</cp:coreProperties>
</file>