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4"/>
  </p:notesMasterIdLst>
  <p:sldIdLst>
    <p:sldId id="256" r:id="rId2"/>
    <p:sldId id="285" r:id="rId3"/>
    <p:sldId id="258" r:id="rId4"/>
    <p:sldId id="257" r:id="rId5"/>
    <p:sldId id="259" r:id="rId6"/>
    <p:sldId id="260" r:id="rId7"/>
    <p:sldId id="286" r:id="rId8"/>
    <p:sldId id="287" r:id="rId9"/>
    <p:sldId id="270" r:id="rId10"/>
    <p:sldId id="288" r:id="rId11"/>
    <p:sldId id="289" r:id="rId12"/>
    <p:sldId id="290" r:id="rId13"/>
    <p:sldId id="291" r:id="rId14"/>
    <p:sldId id="261" r:id="rId15"/>
    <p:sldId id="292" r:id="rId16"/>
    <p:sldId id="294" r:id="rId17"/>
    <p:sldId id="263" r:id="rId18"/>
    <p:sldId id="264" r:id="rId19"/>
    <p:sldId id="296" r:id="rId20"/>
    <p:sldId id="295" r:id="rId21"/>
    <p:sldId id="267" r:id="rId22"/>
    <p:sldId id="279" r:id="rId23"/>
  </p:sldIdLst>
  <p:sldSz cx="9144000" cy="5143500" type="screen16x9"/>
  <p:notesSz cx="6858000" cy="9144000"/>
  <p:embeddedFontLst>
    <p:embeddedFont>
      <p:font typeface="Calibri" pitchFamily="34" charset="0"/>
      <p:regular r:id="rId25"/>
      <p:bold r:id="rId26"/>
      <p:italic r:id="rId27"/>
      <p:boldItalic r:id="rId28"/>
    </p:embeddedFont>
    <p:embeddedFont>
      <p:font typeface="Raleway" charset="0"/>
      <p:regular r:id="rId29"/>
      <p:bold r:id="rId30"/>
      <p:italic r:id="rId31"/>
      <p:boldItalic r:id="rId32"/>
    </p:embeddedFont>
    <p:embeddedFont>
      <p:font typeface="Karla"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D0959E3-60D2-4878-9555-1CC85E9E5687}">
  <a:tblStyle styleId="{1D0959E3-60D2-4878-9555-1CC85E9E568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9" d="100"/>
          <a:sy n="99" d="100"/>
        </p:scale>
        <p:origin x="-54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594146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075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99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502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22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52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048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00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78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42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16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92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56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9"/>
        <p:cNvGrpSpPr/>
        <p:nvPr/>
      </p:nvGrpSpPr>
      <p:grpSpPr>
        <a:xfrm>
          <a:off x="0" y="0"/>
          <a:ext cx="0" cy="0"/>
          <a:chOff x="0" y="0"/>
          <a:chExt cx="0" cy="0"/>
        </a:xfrm>
      </p:grpSpPr>
      <p:sp>
        <p:nvSpPr>
          <p:cNvPr id="10" name="Google Shape;10;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1" name="Google Shape;11;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3" name="Google Shape;13;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4"/>
        <p:cNvGrpSpPr/>
        <p:nvPr/>
      </p:nvGrpSpPr>
      <p:grpSpPr>
        <a:xfrm>
          <a:off x="0" y="0"/>
          <a:ext cx="0" cy="0"/>
          <a:chOff x="0" y="0"/>
          <a:chExt cx="0" cy="0"/>
        </a:xfrm>
      </p:grpSpPr>
      <p:sp>
        <p:nvSpPr>
          <p:cNvPr id="15" name="Google Shape;15;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6" name="Google Shape;16;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7" name="Google Shape;17;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8" name="Google Shape;18;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0" name="Google Shape;20;p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Google Shape;22;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3" name="Google Shape;23;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4" name="Google Shape;24;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5" name="Google Shape;25;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6" name="Google Shape;26;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7" name="Google Shape;27;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1" name="Google Shape;51;p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6025" y="0"/>
            <a:ext cx="9168125" cy="5163100"/>
            <a:chOff x="-6025" y="0"/>
            <a:chExt cx="9168125" cy="5163100"/>
          </a:xfrm>
        </p:grpSpPr>
        <p:sp>
          <p:nvSpPr>
            <p:cNvPr id="54" name="Google Shape;54;p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0" name="Google Shape;60;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4" name="Google Shape;64;p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 name="Google Shape;74;p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ctrTitle"/>
          </p:nvPr>
        </p:nvSpPr>
        <p:spPr>
          <a:xfrm>
            <a:off x="0" y="1991825"/>
            <a:ext cx="9144000" cy="1159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200" dirty="0" smtClean="0">
                <a:latin typeface="+mj-lt"/>
              </a:rPr>
              <a:t>BÀI 20: SỰ LỚN LÊN </a:t>
            </a:r>
            <a:br>
              <a:rPr lang="en" sz="4200" dirty="0" smtClean="0">
                <a:latin typeface="+mj-lt"/>
              </a:rPr>
            </a:br>
            <a:r>
              <a:rPr lang="en" sz="4200" dirty="0" smtClean="0">
                <a:latin typeface="+mj-lt"/>
              </a:rPr>
              <a:t>VÀ SINH SẢN CỦA TẾ BÀO</a:t>
            </a:r>
            <a:endParaRPr sz="4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down)">
                                      <p:cBhvr>
                                        <p:cTn id="7" dur="580">
                                          <p:stCondLst>
                                            <p:cond delay="0"/>
                                          </p:stCondLst>
                                        </p:cTn>
                                        <p:tgtEl>
                                          <p:spTgt spid="96"/>
                                        </p:tgtEl>
                                      </p:cBhvr>
                                    </p:animEffect>
                                    <p:anim calcmode="lin" valueType="num">
                                      <p:cBhvr>
                                        <p:cTn id="8"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13" dur="26">
                                          <p:stCondLst>
                                            <p:cond delay="650"/>
                                          </p:stCondLst>
                                        </p:cTn>
                                        <p:tgtEl>
                                          <p:spTgt spid="96"/>
                                        </p:tgtEl>
                                      </p:cBhvr>
                                      <p:to x="100000" y="60000"/>
                                    </p:animScale>
                                    <p:animScale>
                                      <p:cBhvr>
                                        <p:cTn id="14" dur="166" decel="50000">
                                          <p:stCondLst>
                                            <p:cond delay="676"/>
                                          </p:stCondLst>
                                        </p:cTn>
                                        <p:tgtEl>
                                          <p:spTgt spid="96"/>
                                        </p:tgtEl>
                                      </p:cBhvr>
                                      <p:to x="100000" y="100000"/>
                                    </p:animScale>
                                    <p:animScale>
                                      <p:cBhvr>
                                        <p:cTn id="15" dur="26">
                                          <p:stCondLst>
                                            <p:cond delay="1312"/>
                                          </p:stCondLst>
                                        </p:cTn>
                                        <p:tgtEl>
                                          <p:spTgt spid="96"/>
                                        </p:tgtEl>
                                      </p:cBhvr>
                                      <p:to x="100000" y="80000"/>
                                    </p:animScale>
                                    <p:animScale>
                                      <p:cBhvr>
                                        <p:cTn id="16" dur="166" decel="50000">
                                          <p:stCondLst>
                                            <p:cond delay="1338"/>
                                          </p:stCondLst>
                                        </p:cTn>
                                        <p:tgtEl>
                                          <p:spTgt spid="96"/>
                                        </p:tgtEl>
                                      </p:cBhvr>
                                      <p:to x="100000" y="100000"/>
                                    </p:animScale>
                                    <p:animScale>
                                      <p:cBhvr>
                                        <p:cTn id="17" dur="26">
                                          <p:stCondLst>
                                            <p:cond delay="1642"/>
                                          </p:stCondLst>
                                        </p:cTn>
                                        <p:tgtEl>
                                          <p:spTgt spid="96"/>
                                        </p:tgtEl>
                                      </p:cBhvr>
                                      <p:to x="100000" y="90000"/>
                                    </p:animScale>
                                    <p:animScale>
                                      <p:cBhvr>
                                        <p:cTn id="18" dur="166" decel="50000">
                                          <p:stCondLst>
                                            <p:cond delay="1668"/>
                                          </p:stCondLst>
                                        </p:cTn>
                                        <p:tgtEl>
                                          <p:spTgt spid="96"/>
                                        </p:tgtEl>
                                      </p:cBhvr>
                                      <p:to x="100000" y="100000"/>
                                    </p:animScale>
                                    <p:animScale>
                                      <p:cBhvr>
                                        <p:cTn id="19" dur="26">
                                          <p:stCondLst>
                                            <p:cond delay="1808"/>
                                          </p:stCondLst>
                                        </p:cTn>
                                        <p:tgtEl>
                                          <p:spTgt spid="96"/>
                                        </p:tgtEl>
                                      </p:cBhvr>
                                      <p:to x="100000" y="95000"/>
                                    </p:animScale>
                                    <p:animScale>
                                      <p:cBhvr>
                                        <p:cTn id="20" dur="166" decel="50000">
                                          <p:stCondLst>
                                            <p:cond delay="1834"/>
                                          </p:stCondLst>
                                        </p:cTn>
                                        <p:tgtEl>
                                          <p:spTgt spid="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0632" y="1614634"/>
            <a:ext cx="9144000" cy="567989"/>
          </a:xfrm>
        </p:spPr>
        <p:txBody>
          <a:bodyPr/>
          <a:lstStyle/>
          <a:p>
            <a:pPr marL="76200" indent="0">
              <a:buNone/>
            </a:pPr>
            <a:r>
              <a:rPr lang="en-US" sz="2200" i="0" dirty="0" smtClean="0">
                <a:solidFill>
                  <a:srgbClr val="002060"/>
                </a:solidFill>
                <a:latin typeface="+mj-lt"/>
              </a:rPr>
              <a:t>III. Ý NGHĨA CỦA SỰ LỚN LÊN VÀ SINH SẢN TẾ BÀO</a:t>
            </a:r>
            <a:endParaRPr lang="en-US" sz="2200" i="0" dirty="0">
              <a:solidFill>
                <a:srgbClr val="002060"/>
              </a:solidFill>
              <a:latin typeface="+mj-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
        <p:nvSpPr>
          <p:cNvPr id="4" name="Rectangle 3"/>
          <p:cNvSpPr/>
          <p:nvPr/>
        </p:nvSpPr>
        <p:spPr>
          <a:xfrm>
            <a:off x="481263" y="2161994"/>
            <a:ext cx="8518358" cy="1990288"/>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en-US" sz="2000" dirty="0" smtClean="0">
                <a:solidFill>
                  <a:schemeClr val="tx2">
                    <a:lumMod val="10000"/>
                  </a:schemeClr>
                </a:solidFill>
              </a:rPr>
              <a:t>Sinh </a:t>
            </a:r>
            <a:r>
              <a:rPr lang="vi-VN" sz="2000" dirty="0" smtClean="0">
                <a:solidFill>
                  <a:schemeClr val="tx2">
                    <a:lumMod val="10000"/>
                  </a:schemeClr>
                </a:solidFill>
              </a:rPr>
              <a:t>vật </a:t>
            </a:r>
            <a:r>
              <a:rPr lang="vi-VN" sz="2000" dirty="0">
                <a:solidFill>
                  <a:schemeClr val="tx2">
                    <a:lumMod val="10000"/>
                  </a:schemeClr>
                </a:solidFill>
              </a:rPr>
              <a:t>đa </a:t>
            </a:r>
            <a:r>
              <a:rPr lang="vi-VN" sz="2000" dirty="0" smtClean="0">
                <a:solidFill>
                  <a:schemeClr val="tx2">
                    <a:lumMod val="10000"/>
                  </a:schemeClr>
                </a:solidFill>
              </a:rPr>
              <a:t>b</a:t>
            </a:r>
            <a:r>
              <a:rPr lang="en-US" sz="2000" dirty="0" smtClean="0">
                <a:solidFill>
                  <a:schemeClr val="tx2">
                    <a:lumMod val="10000"/>
                  </a:schemeClr>
                </a:solidFill>
              </a:rPr>
              <a:t>à</a:t>
            </a:r>
            <a:r>
              <a:rPr lang="vi-VN" sz="2000" dirty="0" smtClean="0">
                <a:solidFill>
                  <a:schemeClr val="tx2">
                    <a:lumMod val="10000"/>
                  </a:schemeClr>
                </a:solidFill>
              </a:rPr>
              <a:t>o </a:t>
            </a:r>
            <a:r>
              <a:rPr lang="vi-VN" sz="2000" dirty="0">
                <a:solidFill>
                  <a:schemeClr val="tx2">
                    <a:lumMod val="10000"/>
                  </a:schemeClr>
                </a:solidFill>
              </a:rPr>
              <a:t>(cơ thể có </a:t>
            </a:r>
            <a:r>
              <a:rPr lang="vi-VN" sz="2000" dirty="0" smtClean="0">
                <a:solidFill>
                  <a:schemeClr val="tx2">
                    <a:lumMod val="10000"/>
                  </a:schemeClr>
                </a:solidFill>
              </a:rPr>
              <a:t>c</a:t>
            </a:r>
            <a:r>
              <a:rPr lang="en-US" sz="2000" dirty="0" smtClean="0">
                <a:solidFill>
                  <a:schemeClr val="tx2">
                    <a:lumMod val="10000"/>
                  </a:schemeClr>
                </a:solidFill>
              </a:rPr>
              <a:t>ấ</a:t>
            </a:r>
            <a:r>
              <a:rPr lang="vi-VN" sz="2000" dirty="0" smtClean="0">
                <a:solidFill>
                  <a:schemeClr val="tx2">
                    <a:lumMod val="10000"/>
                  </a:schemeClr>
                </a:solidFill>
              </a:rPr>
              <a:t>u </a:t>
            </a:r>
            <a:r>
              <a:rPr lang="vi-VN" sz="2000" dirty="0">
                <a:solidFill>
                  <a:schemeClr val="tx2">
                    <a:lumMod val="10000"/>
                  </a:schemeClr>
                </a:solidFill>
              </a:rPr>
              <a:t>tạo gồm nhiều tế bào</a:t>
            </a:r>
            <a:r>
              <a:rPr lang="vi-VN" sz="2000" dirty="0" smtClean="0">
                <a:solidFill>
                  <a:schemeClr val="tx2">
                    <a:lumMod val="10000"/>
                  </a:schemeClr>
                </a:solidFill>
              </a:rPr>
              <a:t>)</a:t>
            </a:r>
            <a:r>
              <a:rPr lang="en-US" sz="2000" dirty="0" smtClean="0">
                <a:solidFill>
                  <a:schemeClr val="tx2">
                    <a:lumMod val="10000"/>
                  </a:schemeClr>
                </a:solidFill>
              </a:rPr>
              <a:t>: sự lớn lên</a:t>
            </a:r>
            <a:r>
              <a:rPr lang="vi-VN" sz="2000" dirty="0" smtClean="0">
                <a:solidFill>
                  <a:schemeClr val="tx2">
                    <a:lumMod val="10000"/>
                  </a:schemeClr>
                </a:solidFill>
              </a:rPr>
              <a:t> </a:t>
            </a:r>
            <a:r>
              <a:rPr lang="vi-VN" sz="2000" dirty="0">
                <a:solidFill>
                  <a:schemeClr val="tx2">
                    <a:lumMod val="10000"/>
                  </a:schemeClr>
                </a:solidFill>
              </a:rPr>
              <a:t>chủ yếu là do sự tăng lên </a:t>
            </a:r>
            <a:r>
              <a:rPr lang="vi-VN" sz="2000" dirty="0" smtClean="0">
                <a:solidFill>
                  <a:schemeClr val="tx2">
                    <a:lumMod val="10000"/>
                  </a:schemeClr>
                </a:solidFill>
              </a:rPr>
              <a:t>v</a:t>
            </a:r>
            <a:r>
              <a:rPr lang="en-US" sz="2000" dirty="0" smtClean="0">
                <a:solidFill>
                  <a:schemeClr val="tx2">
                    <a:lumMod val="10000"/>
                  </a:schemeClr>
                </a:solidFill>
              </a:rPr>
              <a:t>ề</a:t>
            </a:r>
            <a:r>
              <a:rPr lang="vi-VN" sz="2000" dirty="0" smtClean="0">
                <a:solidFill>
                  <a:schemeClr val="tx2">
                    <a:lumMod val="10000"/>
                  </a:schemeClr>
                </a:solidFill>
              </a:rPr>
              <a:t> </a:t>
            </a:r>
            <a:r>
              <a:rPr lang="vi-VN" sz="2000" dirty="0">
                <a:solidFill>
                  <a:schemeClr val="tx2">
                    <a:lumMod val="10000"/>
                  </a:schemeClr>
                </a:solidFill>
              </a:rPr>
              <a:t>kích thước và số lượng các tế </a:t>
            </a:r>
            <a:r>
              <a:rPr lang="vi-VN" sz="2000" dirty="0" smtClean="0">
                <a:solidFill>
                  <a:schemeClr val="tx2">
                    <a:lumMod val="10000"/>
                  </a:schemeClr>
                </a:solidFill>
              </a:rPr>
              <a:t>b</a:t>
            </a:r>
            <a:r>
              <a:rPr lang="en-US" sz="2000" dirty="0">
                <a:solidFill>
                  <a:schemeClr val="tx2">
                    <a:lumMod val="10000"/>
                  </a:schemeClr>
                </a:solidFill>
              </a:rPr>
              <a:t>à</a:t>
            </a:r>
            <a:r>
              <a:rPr lang="vi-VN" sz="2000" dirty="0" smtClean="0">
                <a:solidFill>
                  <a:schemeClr val="tx2">
                    <a:lumMod val="10000"/>
                  </a:schemeClr>
                </a:solidFill>
              </a:rPr>
              <a:t>o </a:t>
            </a:r>
            <a:r>
              <a:rPr lang="vi-VN" sz="2000" dirty="0">
                <a:solidFill>
                  <a:schemeClr val="tx2">
                    <a:lumMod val="10000"/>
                  </a:schemeClr>
                </a:solidFill>
              </a:rPr>
              <a:t>trong cơ thể. </a:t>
            </a:r>
            <a:endParaRPr lang="en-US" sz="2000" dirty="0" smtClean="0">
              <a:solidFill>
                <a:schemeClr val="tx2">
                  <a:lumMod val="10000"/>
                </a:schemeClr>
              </a:solidFill>
            </a:endParaRPr>
          </a:p>
          <a:p>
            <a:pPr marL="342900" indent="-342900" algn="just">
              <a:lnSpc>
                <a:spcPct val="150000"/>
              </a:lnSpc>
              <a:spcBef>
                <a:spcPts val="200"/>
              </a:spcBef>
              <a:spcAft>
                <a:spcPts val="200"/>
              </a:spcAft>
              <a:buFont typeface="Wingdings" panose="05000000000000000000" pitchFamily="2" charset="2"/>
              <a:buChar char="§"/>
            </a:pPr>
            <a:r>
              <a:rPr lang="en-US" sz="2000" dirty="0" smtClean="0">
                <a:solidFill>
                  <a:schemeClr val="tx2">
                    <a:lumMod val="10000"/>
                  </a:schemeClr>
                </a:solidFill>
              </a:rPr>
              <a:t>Sinh </a:t>
            </a:r>
            <a:r>
              <a:rPr lang="vi-VN" sz="2000" dirty="0" smtClean="0">
                <a:solidFill>
                  <a:schemeClr val="tx2">
                    <a:lumMod val="10000"/>
                  </a:schemeClr>
                </a:solidFill>
              </a:rPr>
              <a:t>vật </a:t>
            </a:r>
            <a:r>
              <a:rPr lang="vi-VN" sz="2000" dirty="0">
                <a:solidFill>
                  <a:schemeClr val="tx2">
                    <a:lumMod val="10000"/>
                  </a:schemeClr>
                </a:solidFill>
              </a:rPr>
              <a:t>đơn </a:t>
            </a:r>
            <a:r>
              <a:rPr lang="vi-VN" sz="2000" dirty="0" smtClean="0">
                <a:solidFill>
                  <a:schemeClr val="tx2">
                    <a:lumMod val="10000"/>
                  </a:schemeClr>
                </a:solidFill>
              </a:rPr>
              <a:t>b</a:t>
            </a:r>
            <a:r>
              <a:rPr lang="en-US" sz="2000" dirty="0">
                <a:solidFill>
                  <a:schemeClr val="tx2">
                    <a:lumMod val="10000"/>
                  </a:schemeClr>
                </a:solidFill>
              </a:rPr>
              <a:t>à</a:t>
            </a:r>
            <a:r>
              <a:rPr lang="vi-VN" sz="2000" dirty="0" smtClean="0">
                <a:solidFill>
                  <a:schemeClr val="tx2">
                    <a:lumMod val="10000"/>
                  </a:schemeClr>
                </a:solidFill>
              </a:rPr>
              <a:t>o</a:t>
            </a:r>
            <a:r>
              <a:rPr lang="en-US" sz="2000" dirty="0" smtClean="0">
                <a:solidFill>
                  <a:schemeClr val="tx2">
                    <a:lumMod val="10000"/>
                  </a:schemeClr>
                </a:solidFill>
              </a:rPr>
              <a:t>:</a:t>
            </a:r>
            <a:r>
              <a:rPr lang="vi-VN" sz="2000" dirty="0" smtClean="0">
                <a:solidFill>
                  <a:schemeClr val="tx2">
                    <a:lumMod val="10000"/>
                  </a:schemeClr>
                </a:solidFill>
              </a:rPr>
              <a:t> </a:t>
            </a:r>
            <a:r>
              <a:rPr lang="vi-VN" sz="2000" dirty="0">
                <a:solidFill>
                  <a:schemeClr val="tx2">
                    <a:lumMod val="10000"/>
                  </a:schemeClr>
                </a:solidFill>
              </a:rPr>
              <a:t>sự lớn lên là do sự tăng lên của kích thước tế </a:t>
            </a:r>
            <a:r>
              <a:rPr lang="vi-VN" sz="2000" dirty="0" smtClean="0">
                <a:solidFill>
                  <a:schemeClr val="tx2">
                    <a:lumMod val="10000"/>
                  </a:schemeClr>
                </a:solidFill>
              </a:rPr>
              <a:t>b</a:t>
            </a:r>
            <a:r>
              <a:rPr lang="en-US" sz="2000" dirty="0" smtClean="0">
                <a:solidFill>
                  <a:schemeClr val="tx2">
                    <a:lumMod val="10000"/>
                  </a:schemeClr>
                </a:solidFill>
              </a:rPr>
              <a:t>à</a:t>
            </a:r>
            <a:r>
              <a:rPr lang="vi-VN" sz="2000" dirty="0" smtClean="0">
                <a:solidFill>
                  <a:schemeClr val="tx2">
                    <a:lumMod val="10000"/>
                  </a:schemeClr>
                </a:solidFill>
              </a:rPr>
              <a:t>o</a:t>
            </a:r>
            <a:r>
              <a:rPr lang="en-US" sz="2000" dirty="0" smtClean="0">
                <a:solidFill>
                  <a:schemeClr val="tx2">
                    <a:lumMod val="10000"/>
                  </a:schemeClr>
                </a:solidFill>
              </a:rPr>
              <a:t>.</a:t>
            </a:r>
            <a:endParaRPr lang="en-US" sz="2000" dirty="0">
              <a:solidFill>
                <a:schemeClr val="tx2">
                  <a:lumMod val="10000"/>
                </a:schemeClr>
              </a:solidFill>
            </a:endParaRPr>
          </a:p>
        </p:txBody>
      </p:sp>
    </p:spTree>
    <p:extLst>
      <p:ext uri="{BB962C8B-B14F-4D97-AF65-F5344CB8AC3E}">
        <p14:creationId xmlns:p14="http://schemas.microsoft.com/office/powerpoint/2010/main" val="269191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456" y="821191"/>
            <a:ext cx="4685549" cy="493726"/>
          </a:xfrm>
        </p:spPr>
        <p:txBody>
          <a:bodyPr/>
          <a:lstStyle/>
          <a:p>
            <a:r>
              <a:rPr lang="en-US" sz="2400" dirty="0" smtClean="0">
                <a:latin typeface="+mj-lt"/>
              </a:rPr>
              <a:t>Quan sát Hình 20.3</a:t>
            </a:r>
            <a:endParaRPr lang="en-US" sz="2400" dirty="0">
              <a:latin typeface="+mj-lt"/>
            </a:endParaRPr>
          </a:p>
        </p:txBody>
      </p:sp>
      <p:sp>
        <p:nvSpPr>
          <p:cNvPr id="3" name="Subtitle 2"/>
          <p:cNvSpPr>
            <a:spLocks noGrp="1"/>
          </p:cNvSpPr>
          <p:nvPr>
            <p:ph type="subTitle" idx="1"/>
          </p:nvPr>
        </p:nvSpPr>
        <p:spPr>
          <a:xfrm>
            <a:off x="32298" y="1401545"/>
            <a:ext cx="9116878" cy="588950"/>
          </a:xfrm>
        </p:spPr>
        <p:txBody>
          <a:bodyPr/>
          <a:lstStyle/>
          <a:p>
            <a:r>
              <a:rPr lang="en-US" sz="2000" i="1" dirty="0" smtClean="0">
                <a:solidFill>
                  <a:schemeClr val="bg1"/>
                </a:solidFill>
                <a:latin typeface="+mj-lt"/>
              </a:rPr>
              <a:t>Em hãy cho biết cây ngô (là cơ thể đa bào) lớn lên nhờ quá trình nào?</a:t>
            </a:r>
            <a:endParaRPr lang="en-US" sz="2000" i="1" dirty="0">
              <a:solidFill>
                <a:schemeClr val="bg1"/>
              </a:solidFill>
              <a:latin typeface="+mj-lt"/>
            </a:endParaRP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pic>
        <p:nvPicPr>
          <p:cNvPr id="5" name="Picture 4"/>
          <p:cNvPicPr>
            <a:picLocks noChangeAspect="1"/>
          </p:cNvPicPr>
          <p:nvPr/>
        </p:nvPicPr>
        <p:blipFill>
          <a:blip r:embed="rId2"/>
          <a:stretch>
            <a:fillRect/>
          </a:stretch>
        </p:blipFill>
        <p:spPr>
          <a:xfrm>
            <a:off x="380390" y="1990495"/>
            <a:ext cx="4767912" cy="3064308"/>
          </a:xfrm>
          <a:prstGeom prst="rect">
            <a:avLst/>
          </a:prstGeom>
        </p:spPr>
      </p:pic>
      <p:sp>
        <p:nvSpPr>
          <p:cNvPr id="6" name="Rectangle 5"/>
          <p:cNvSpPr/>
          <p:nvPr/>
        </p:nvSpPr>
        <p:spPr>
          <a:xfrm>
            <a:off x="5175011" y="3016230"/>
            <a:ext cx="3974165" cy="958660"/>
          </a:xfrm>
          <a:prstGeom prst="rect">
            <a:avLst/>
          </a:prstGeom>
        </p:spPr>
        <p:txBody>
          <a:bodyPr wrap="none">
            <a:spAutoFit/>
          </a:bodyPr>
          <a:lstStyle/>
          <a:p>
            <a:pPr algn="ctr">
              <a:lnSpc>
                <a:spcPct val="150000"/>
              </a:lnSpc>
            </a:pPr>
            <a:r>
              <a:rPr lang="en-US" dirty="0">
                <a:latin typeface="Open Sans"/>
              </a:rPr>
              <a:t> </a:t>
            </a:r>
            <a:r>
              <a:rPr lang="en-US" sz="2000" b="1" dirty="0">
                <a:solidFill>
                  <a:srgbClr val="FFFF00"/>
                </a:solidFill>
                <a:latin typeface="+mj-lt"/>
              </a:rPr>
              <a:t>Cây ngô lớn lên nhờ quá trình </a:t>
            </a:r>
            <a:endParaRPr lang="en-US" sz="2000" b="1" dirty="0" smtClean="0">
              <a:solidFill>
                <a:srgbClr val="FFFF00"/>
              </a:solidFill>
              <a:latin typeface="+mj-lt"/>
            </a:endParaRPr>
          </a:p>
          <a:p>
            <a:pPr algn="ctr">
              <a:lnSpc>
                <a:spcPct val="150000"/>
              </a:lnSpc>
            </a:pPr>
            <a:r>
              <a:rPr lang="en-US" sz="2000" b="1" dirty="0" smtClean="0">
                <a:solidFill>
                  <a:srgbClr val="FFFF00"/>
                </a:solidFill>
                <a:latin typeface="+mj-lt"/>
              </a:rPr>
              <a:t>sinh </a:t>
            </a:r>
            <a:r>
              <a:rPr lang="en-US" sz="2000" b="1" dirty="0">
                <a:solidFill>
                  <a:srgbClr val="FFFF00"/>
                </a:solidFill>
                <a:latin typeface="+mj-lt"/>
              </a:rPr>
              <a:t>sản của tế bào</a:t>
            </a:r>
          </a:p>
        </p:txBody>
      </p:sp>
    </p:spTree>
    <p:extLst>
      <p:ext uri="{BB962C8B-B14F-4D97-AF65-F5344CB8AC3E}">
        <p14:creationId xmlns:p14="http://schemas.microsoft.com/office/powerpoint/2010/main" val="40962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80">
                                          <p:stCondLst>
                                            <p:cond delay="0"/>
                                          </p:stCondLst>
                                        </p:cTn>
                                        <p:tgtEl>
                                          <p:spTgt spid="6">
                                            <p:txEl>
                                              <p:pRg st="0" end="0"/>
                                            </p:txEl>
                                          </p:spTgt>
                                        </p:tgtEl>
                                      </p:cBhvr>
                                    </p:animEffect>
                                    <p:anim calcmode="lin" valueType="num">
                                      <p:cBhvr>
                                        <p:cTn id="2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xEl>
                                              <p:pRg st="0" end="0"/>
                                            </p:txEl>
                                          </p:spTgt>
                                        </p:tgtEl>
                                      </p:cBhvr>
                                      <p:to x="100000" y="60000"/>
                                    </p:animScale>
                                    <p:animScale>
                                      <p:cBhvr>
                                        <p:cTn id="29" dur="166" decel="50000">
                                          <p:stCondLst>
                                            <p:cond delay="676"/>
                                          </p:stCondLst>
                                        </p:cTn>
                                        <p:tgtEl>
                                          <p:spTgt spid="6">
                                            <p:txEl>
                                              <p:pRg st="0" end="0"/>
                                            </p:txEl>
                                          </p:spTgt>
                                        </p:tgtEl>
                                      </p:cBhvr>
                                      <p:to x="100000" y="100000"/>
                                    </p:animScale>
                                    <p:animScale>
                                      <p:cBhvr>
                                        <p:cTn id="30" dur="26">
                                          <p:stCondLst>
                                            <p:cond delay="1312"/>
                                          </p:stCondLst>
                                        </p:cTn>
                                        <p:tgtEl>
                                          <p:spTgt spid="6">
                                            <p:txEl>
                                              <p:pRg st="0" end="0"/>
                                            </p:txEl>
                                          </p:spTgt>
                                        </p:tgtEl>
                                      </p:cBhvr>
                                      <p:to x="100000" y="80000"/>
                                    </p:animScale>
                                    <p:animScale>
                                      <p:cBhvr>
                                        <p:cTn id="31" dur="166" decel="50000">
                                          <p:stCondLst>
                                            <p:cond delay="1338"/>
                                          </p:stCondLst>
                                        </p:cTn>
                                        <p:tgtEl>
                                          <p:spTgt spid="6">
                                            <p:txEl>
                                              <p:pRg st="0" end="0"/>
                                            </p:txEl>
                                          </p:spTgt>
                                        </p:tgtEl>
                                      </p:cBhvr>
                                      <p:to x="100000" y="100000"/>
                                    </p:animScale>
                                    <p:animScale>
                                      <p:cBhvr>
                                        <p:cTn id="32" dur="26">
                                          <p:stCondLst>
                                            <p:cond delay="1642"/>
                                          </p:stCondLst>
                                        </p:cTn>
                                        <p:tgtEl>
                                          <p:spTgt spid="6">
                                            <p:txEl>
                                              <p:pRg st="0" end="0"/>
                                            </p:txEl>
                                          </p:spTgt>
                                        </p:tgtEl>
                                      </p:cBhvr>
                                      <p:to x="100000" y="90000"/>
                                    </p:animScale>
                                    <p:animScale>
                                      <p:cBhvr>
                                        <p:cTn id="33" dur="166" decel="50000">
                                          <p:stCondLst>
                                            <p:cond delay="1668"/>
                                          </p:stCondLst>
                                        </p:cTn>
                                        <p:tgtEl>
                                          <p:spTgt spid="6">
                                            <p:txEl>
                                              <p:pRg st="0" end="0"/>
                                            </p:txEl>
                                          </p:spTgt>
                                        </p:tgtEl>
                                      </p:cBhvr>
                                      <p:to x="100000" y="100000"/>
                                    </p:animScale>
                                    <p:animScale>
                                      <p:cBhvr>
                                        <p:cTn id="34" dur="26">
                                          <p:stCondLst>
                                            <p:cond delay="1808"/>
                                          </p:stCondLst>
                                        </p:cTn>
                                        <p:tgtEl>
                                          <p:spTgt spid="6">
                                            <p:txEl>
                                              <p:pRg st="0" end="0"/>
                                            </p:txEl>
                                          </p:spTgt>
                                        </p:tgtEl>
                                      </p:cBhvr>
                                      <p:to x="100000" y="95000"/>
                                    </p:animScale>
                                    <p:animScale>
                                      <p:cBhvr>
                                        <p:cTn id="35" dur="166" decel="50000">
                                          <p:stCondLst>
                                            <p:cond delay="1834"/>
                                          </p:stCondLst>
                                        </p:cTn>
                                        <p:tgtEl>
                                          <p:spTgt spid="6">
                                            <p:txEl>
                                              <p:pRg st="0" end="0"/>
                                            </p:txEl>
                                          </p:spTgt>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down)">
                                      <p:cBhvr>
                                        <p:cTn id="38" dur="580">
                                          <p:stCondLst>
                                            <p:cond delay="0"/>
                                          </p:stCondLst>
                                        </p:cTn>
                                        <p:tgtEl>
                                          <p:spTgt spid="6">
                                            <p:txEl>
                                              <p:pRg st="1" end="1"/>
                                            </p:txEl>
                                          </p:spTgt>
                                        </p:tgtEl>
                                      </p:cBhvr>
                                    </p:animEffect>
                                    <p:anim calcmode="lin" valueType="num">
                                      <p:cBhvr>
                                        <p:cTn id="39"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6">
                                            <p:txEl>
                                              <p:pRg st="1" end="1"/>
                                            </p:txEl>
                                          </p:spTgt>
                                        </p:tgtEl>
                                      </p:cBhvr>
                                      <p:to x="100000" y="60000"/>
                                    </p:animScale>
                                    <p:animScale>
                                      <p:cBhvr>
                                        <p:cTn id="45" dur="166" decel="50000">
                                          <p:stCondLst>
                                            <p:cond delay="676"/>
                                          </p:stCondLst>
                                        </p:cTn>
                                        <p:tgtEl>
                                          <p:spTgt spid="6">
                                            <p:txEl>
                                              <p:pRg st="1" end="1"/>
                                            </p:txEl>
                                          </p:spTgt>
                                        </p:tgtEl>
                                      </p:cBhvr>
                                      <p:to x="100000" y="100000"/>
                                    </p:animScale>
                                    <p:animScale>
                                      <p:cBhvr>
                                        <p:cTn id="46" dur="26">
                                          <p:stCondLst>
                                            <p:cond delay="1312"/>
                                          </p:stCondLst>
                                        </p:cTn>
                                        <p:tgtEl>
                                          <p:spTgt spid="6">
                                            <p:txEl>
                                              <p:pRg st="1" end="1"/>
                                            </p:txEl>
                                          </p:spTgt>
                                        </p:tgtEl>
                                      </p:cBhvr>
                                      <p:to x="100000" y="80000"/>
                                    </p:animScale>
                                    <p:animScale>
                                      <p:cBhvr>
                                        <p:cTn id="47" dur="166" decel="50000">
                                          <p:stCondLst>
                                            <p:cond delay="1338"/>
                                          </p:stCondLst>
                                        </p:cTn>
                                        <p:tgtEl>
                                          <p:spTgt spid="6">
                                            <p:txEl>
                                              <p:pRg st="1" end="1"/>
                                            </p:txEl>
                                          </p:spTgt>
                                        </p:tgtEl>
                                      </p:cBhvr>
                                      <p:to x="100000" y="100000"/>
                                    </p:animScale>
                                    <p:animScale>
                                      <p:cBhvr>
                                        <p:cTn id="48" dur="26">
                                          <p:stCondLst>
                                            <p:cond delay="1642"/>
                                          </p:stCondLst>
                                        </p:cTn>
                                        <p:tgtEl>
                                          <p:spTgt spid="6">
                                            <p:txEl>
                                              <p:pRg st="1" end="1"/>
                                            </p:txEl>
                                          </p:spTgt>
                                        </p:tgtEl>
                                      </p:cBhvr>
                                      <p:to x="100000" y="90000"/>
                                    </p:animScale>
                                    <p:animScale>
                                      <p:cBhvr>
                                        <p:cTn id="49" dur="166" decel="50000">
                                          <p:stCondLst>
                                            <p:cond delay="1668"/>
                                          </p:stCondLst>
                                        </p:cTn>
                                        <p:tgtEl>
                                          <p:spTgt spid="6">
                                            <p:txEl>
                                              <p:pRg st="1" end="1"/>
                                            </p:txEl>
                                          </p:spTgt>
                                        </p:tgtEl>
                                      </p:cBhvr>
                                      <p:to x="100000" y="100000"/>
                                    </p:animScale>
                                    <p:animScale>
                                      <p:cBhvr>
                                        <p:cTn id="50" dur="26">
                                          <p:stCondLst>
                                            <p:cond delay="1808"/>
                                          </p:stCondLst>
                                        </p:cTn>
                                        <p:tgtEl>
                                          <p:spTgt spid="6">
                                            <p:txEl>
                                              <p:pRg st="1" end="1"/>
                                            </p:txEl>
                                          </p:spTgt>
                                        </p:tgtEl>
                                      </p:cBhvr>
                                      <p:to x="100000" y="95000"/>
                                    </p:animScale>
                                    <p:animScale>
                                      <p:cBhvr>
                                        <p:cTn id="51"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20227"/>
            <a:ext cx="9144000" cy="437475"/>
          </a:xfrm>
        </p:spPr>
        <p:txBody>
          <a:bodyPr/>
          <a:lstStyle/>
          <a:p>
            <a:r>
              <a:rPr lang="en-US" sz="2000" dirty="0" smtClean="0">
                <a:latin typeface="+mj-lt"/>
              </a:rPr>
              <a:t>Khi cơ thể ngừng lớn, các tế bào trong cơ thể vẫn tiếp tục sinh sản. </a:t>
            </a:r>
            <a:endParaRPr lang="en-US" sz="2000" dirty="0">
              <a:latin typeface="+mj-lt"/>
            </a:endParaRPr>
          </a:p>
        </p:txBody>
      </p:sp>
      <p:sp>
        <p:nvSpPr>
          <p:cNvPr id="3" name="Rectangle 2"/>
          <p:cNvSpPr/>
          <p:nvPr/>
        </p:nvSpPr>
        <p:spPr>
          <a:xfrm>
            <a:off x="0" y="1435386"/>
            <a:ext cx="4776499" cy="2118529"/>
          </a:xfrm>
          <a:prstGeom prst="rect">
            <a:avLst/>
          </a:prstGeom>
        </p:spPr>
        <p:txBody>
          <a:bodyPr wrap="square">
            <a:spAutoFit/>
          </a:bodyPr>
          <a:lstStyle/>
          <a:p>
            <a:pPr algn="just">
              <a:lnSpc>
                <a:spcPts val="2500"/>
              </a:lnSpc>
              <a:spcBef>
                <a:spcPts val="200"/>
              </a:spcBef>
              <a:spcAft>
                <a:spcPts val="200"/>
              </a:spcAft>
            </a:pPr>
            <a:r>
              <a:rPr lang="en-US" sz="2000" dirty="0" smtClean="0">
                <a:solidFill>
                  <a:schemeClr val="bg1"/>
                </a:solidFill>
              </a:rPr>
              <a:t>Quan sát Hình 20.4, em hãy cho biết:  </a:t>
            </a:r>
          </a:p>
          <a:p>
            <a:pPr marL="342900" indent="-342900" algn="just">
              <a:lnSpc>
                <a:spcPts val="2500"/>
              </a:lnSpc>
              <a:spcBef>
                <a:spcPts val="200"/>
              </a:spcBef>
              <a:spcAft>
                <a:spcPts val="200"/>
              </a:spcAft>
              <a:buFont typeface="Wingdings" panose="05000000000000000000" pitchFamily="2" charset="2"/>
              <a:buChar char="§"/>
            </a:pPr>
            <a:r>
              <a:rPr lang="en-US" sz="2000" i="1" dirty="0" smtClean="0">
                <a:solidFill>
                  <a:schemeClr val="bg1"/>
                </a:solidFill>
              </a:rPr>
              <a:t>Sự sinh sản tế bào có ý nghĩa gì?</a:t>
            </a:r>
          </a:p>
          <a:p>
            <a:pPr marL="342900" indent="-342900" algn="just">
              <a:lnSpc>
                <a:spcPts val="2500"/>
              </a:lnSpc>
              <a:spcBef>
                <a:spcPts val="200"/>
              </a:spcBef>
              <a:spcAft>
                <a:spcPts val="200"/>
              </a:spcAft>
              <a:buFont typeface="Wingdings" panose="05000000000000000000" pitchFamily="2" charset="2"/>
              <a:buChar char="§"/>
            </a:pPr>
            <a:r>
              <a:rPr lang="en-US" sz="2000" i="1" dirty="0" smtClean="0">
                <a:solidFill>
                  <a:schemeClr val="bg1"/>
                </a:solidFill>
              </a:rPr>
              <a:t>Nhờ quá trình nào cơ thể có những tế bào mới để thay thế chi những tế bào già, các tế bào chết, tế bào tổn thương?</a:t>
            </a:r>
            <a:endParaRPr lang="en-US" sz="2000" i="1" dirty="0">
              <a:solidFill>
                <a:schemeClr val="bg1"/>
              </a:solidFill>
            </a:endParaRPr>
          </a:p>
        </p:txBody>
      </p:sp>
      <p:pic>
        <p:nvPicPr>
          <p:cNvPr id="4" name="Picture 3"/>
          <p:cNvPicPr>
            <a:picLocks noChangeAspect="1"/>
          </p:cNvPicPr>
          <p:nvPr/>
        </p:nvPicPr>
        <p:blipFill>
          <a:blip r:embed="rId2"/>
          <a:stretch>
            <a:fillRect/>
          </a:stretch>
        </p:blipFill>
        <p:spPr>
          <a:xfrm>
            <a:off x="4981433" y="1267261"/>
            <a:ext cx="4041514" cy="3461688"/>
          </a:xfrm>
          <a:prstGeom prst="rect">
            <a:avLst/>
          </a:prstGeom>
        </p:spPr>
      </p:pic>
    </p:spTree>
    <p:extLst>
      <p:ext uri="{BB962C8B-B14F-4D97-AF65-F5344CB8AC3E}">
        <p14:creationId xmlns:p14="http://schemas.microsoft.com/office/powerpoint/2010/main" val="157658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sp>
        <p:nvSpPr>
          <p:cNvPr id="5" name="Rectangle 4"/>
          <p:cNvSpPr/>
          <p:nvPr/>
        </p:nvSpPr>
        <p:spPr>
          <a:xfrm>
            <a:off x="587141" y="1598324"/>
            <a:ext cx="7473944" cy="1754326"/>
          </a:xfrm>
          <a:prstGeom prst="rect">
            <a:avLst/>
          </a:prstGeom>
        </p:spPr>
        <p:txBody>
          <a:bodyPr wrap="square">
            <a:spAutoFit/>
          </a:bodyPr>
          <a:lstStyle/>
          <a:p>
            <a:pPr>
              <a:lnSpc>
                <a:spcPct val="150000"/>
              </a:lnSpc>
            </a:pPr>
            <a:r>
              <a:rPr lang="vi-VN" sz="2400" dirty="0">
                <a:solidFill>
                  <a:schemeClr val="bg1"/>
                </a:solidFill>
                <a:latin typeface="+mn-lt"/>
                <a:ea typeface="Calibri" panose="020F0502020204030204" pitchFamily="34" charset="0"/>
              </a:rPr>
              <a:t>Nhờ có quá trình phân chia của tế bào, cơ thể sẽ tạo ra các tế bào mới để thay thế cho những tế bào già, tế bào chết, tế bảo sai hỏng và tế bào bị tổn thương</a:t>
            </a:r>
            <a:r>
              <a:rPr lang="vi-VN" sz="2400" dirty="0">
                <a:solidFill>
                  <a:srgbClr val="FFFF00"/>
                </a:solidFill>
                <a:latin typeface="+mn-lt"/>
                <a:ea typeface="Calibri" panose="020F0502020204030204" pitchFamily="34" charset="0"/>
              </a:rPr>
              <a:t>.</a:t>
            </a:r>
            <a:endParaRPr lang="en-US" sz="2400" dirty="0">
              <a:solidFill>
                <a:srgbClr val="FFFF00"/>
              </a:solidFill>
              <a:latin typeface="+mn-lt"/>
            </a:endParaRPr>
          </a:p>
        </p:txBody>
      </p:sp>
    </p:spTree>
    <p:extLst>
      <p:ext uri="{BB962C8B-B14F-4D97-AF65-F5344CB8AC3E}">
        <p14:creationId xmlns:p14="http://schemas.microsoft.com/office/powerpoint/2010/main" val="242215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1071348" y="398400"/>
            <a:ext cx="1746915" cy="5233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tx2">
                    <a:lumMod val="10000"/>
                  </a:schemeClr>
                </a:solidFill>
                <a:latin typeface="+mj-lt"/>
              </a:rPr>
              <a:t>Mở rộng</a:t>
            </a:r>
            <a:endParaRPr dirty="0">
              <a:solidFill>
                <a:schemeClr val="tx2">
                  <a:lumMod val="10000"/>
                </a:schemeClr>
              </a:solidFill>
              <a:latin typeface="+mj-lt"/>
            </a:endParaRPr>
          </a:p>
        </p:txBody>
      </p:sp>
      <p:sp>
        <p:nvSpPr>
          <p:cNvPr id="138" name="Google Shape;138;p16"/>
          <p:cNvSpPr txBox="1">
            <a:spLocks noGrp="1"/>
          </p:cNvSpPr>
          <p:nvPr>
            <p:ph type="body" idx="1"/>
          </p:nvPr>
        </p:nvSpPr>
        <p:spPr>
          <a:xfrm>
            <a:off x="134754" y="1662617"/>
            <a:ext cx="8624236" cy="3327300"/>
          </a:xfrm>
          <a:prstGeom prst="rect">
            <a:avLst/>
          </a:prstGeom>
        </p:spPr>
        <p:txBody>
          <a:bodyPr spcFirstLastPara="1" wrap="square" lIns="91425" tIns="91425" rIns="91425" bIns="91425" anchor="t" anchorCtr="0">
            <a:noAutofit/>
          </a:bodyPr>
          <a:lstStyle/>
          <a:p>
            <a:pPr marL="139700" indent="0" algn="just">
              <a:lnSpc>
                <a:spcPct val="150000"/>
              </a:lnSpc>
              <a:spcBef>
                <a:spcPts val="200"/>
              </a:spcBef>
              <a:spcAft>
                <a:spcPts val="200"/>
              </a:spcAft>
              <a:buNone/>
            </a:pPr>
            <a:r>
              <a:rPr lang="vi-VN" sz="2000" smtClean="0">
                <a:solidFill>
                  <a:schemeClr val="accent1">
                    <a:lumMod val="50000"/>
                  </a:schemeClr>
                </a:solidFill>
                <a:latin typeface="+mn-lt"/>
              </a:rPr>
              <a:t>Mỗi </a:t>
            </a:r>
            <a:r>
              <a:rPr lang="vi-VN" sz="2000" dirty="0">
                <a:solidFill>
                  <a:schemeClr val="accent1">
                    <a:lumMod val="50000"/>
                  </a:schemeClr>
                </a:solidFill>
                <a:latin typeface="+mn-lt"/>
              </a:rPr>
              <a:t>ngày cơ thể chúng ta tạo ra đủ 2 triệu tế bào để thay thế những tế bào đã chết bằng cách sinh sản tế bào</a:t>
            </a:r>
            <a:r>
              <a:rPr lang="vi-VN" sz="2000" dirty="0" smtClean="0">
                <a:solidFill>
                  <a:schemeClr val="accent1">
                    <a:lumMod val="50000"/>
                  </a:schemeClr>
                </a:solidFill>
                <a:latin typeface="+mn-lt"/>
              </a:rPr>
              <a:t>.</a:t>
            </a:r>
            <a:endParaRPr lang="en-US" sz="2000" dirty="0" smtClean="0">
              <a:solidFill>
                <a:schemeClr val="accent1">
                  <a:lumMod val="50000"/>
                </a:schemeClr>
              </a:solidFill>
              <a:latin typeface="+mn-lt"/>
            </a:endParaRPr>
          </a:p>
          <a:p>
            <a:pPr algn="just">
              <a:lnSpc>
                <a:spcPct val="150000"/>
              </a:lnSpc>
              <a:spcBef>
                <a:spcPts val="200"/>
              </a:spcBef>
              <a:spcAft>
                <a:spcPts val="200"/>
              </a:spcAft>
              <a:buFont typeface="Arial" panose="020B0604020202020204" pitchFamily="34" charset="0"/>
              <a:buChar char="•"/>
            </a:pPr>
            <a:r>
              <a:rPr lang="en-US" sz="2000" i="1" dirty="0">
                <a:solidFill>
                  <a:schemeClr val="accent3">
                    <a:lumMod val="50000"/>
                  </a:schemeClr>
                </a:solidFill>
                <a:latin typeface="+mj-lt"/>
              </a:rPr>
              <a:t>Tế bào da: 10 – 30 ngày phân chia một lần.</a:t>
            </a:r>
          </a:p>
          <a:p>
            <a:pPr algn="just">
              <a:lnSpc>
                <a:spcPct val="150000"/>
              </a:lnSpc>
              <a:spcBef>
                <a:spcPts val="200"/>
              </a:spcBef>
              <a:spcAft>
                <a:spcPts val="200"/>
              </a:spcAft>
              <a:buFont typeface="Arial" panose="020B0604020202020204" pitchFamily="34" charset="0"/>
              <a:buChar char="•"/>
            </a:pPr>
            <a:r>
              <a:rPr lang="en-US" sz="2000" i="1" dirty="0">
                <a:solidFill>
                  <a:schemeClr val="accent3">
                    <a:lumMod val="50000"/>
                  </a:schemeClr>
                </a:solidFill>
                <a:latin typeface="+mj-lt"/>
              </a:rPr>
              <a:t>Tế bào niêm mạc má: 5 ngày phân chia một lần.</a:t>
            </a:r>
          </a:p>
          <a:p>
            <a:pPr algn="just">
              <a:lnSpc>
                <a:spcPct val="150000"/>
              </a:lnSpc>
              <a:spcBef>
                <a:spcPts val="200"/>
              </a:spcBef>
              <a:spcAft>
                <a:spcPts val="200"/>
              </a:spcAft>
              <a:buFont typeface="Arial" panose="020B0604020202020204" pitchFamily="34" charset="0"/>
              <a:buChar char="•"/>
            </a:pPr>
            <a:r>
              <a:rPr lang="en-US" sz="2000" i="1" dirty="0">
                <a:solidFill>
                  <a:schemeClr val="accent3">
                    <a:lumMod val="50000"/>
                  </a:schemeClr>
                </a:solidFill>
                <a:latin typeface="+mj-lt"/>
              </a:rPr>
              <a:t>Tế bào gan: 1 -2 năm phân chia một lần.</a:t>
            </a:r>
          </a:p>
          <a:p>
            <a:pPr algn="just">
              <a:lnSpc>
                <a:spcPct val="150000"/>
              </a:lnSpc>
              <a:spcBef>
                <a:spcPts val="200"/>
              </a:spcBef>
              <a:spcAft>
                <a:spcPts val="200"/>
              </a:spcAft>
              <a:buFont typeface="Arial" panose="020B0604020202020204" pitchFamily="34" charset="0"/>
              <a:buChar char="•"/>
            </a:pPr>
            <a:r>
              <a:rPr lang="en-US" sz="2000" i="1" dirty="0">
                <a:solidFill>
                  <a:schemeClr val="accent3">
                    <a:lumMod val="50000"/>
                  </a:schemeClr>
                </a:solidFill>
                <a:latin typeface="+mj-lt"/>
              </a:rPr>
              <a:t>Tế bào thần kinh: sau khi hình thành sẽ không phân chia thêm lần nào</a:t>
            </a:r>
          </a:p>
          <a:p>
            <a:pPr marL="139700" indent="0" algn="just">
              <a:lnSpc>
                <a:spcPts val="2800"/>
              </a:lnSpc>
              <a:spcBef>
                <a:spcPts val="200"/>
              </a:spcBef>
              <a:spcAft>
                <a:spcPts val="200"/>
              </a:spcAft>
              <a:buNone/>
            </a:pPr>
            <a:endParaRPr lang="vi-VN" sz="2000" dirty="0">
              <a:solidFill>
                <a:schemeClr val="accent1">
                  <a:lumMod val="50000"/>
                </a:schemeClr>
              </a:solidFill>
              <a:latin typeface="+mn-lt"/>
            </a:endParaRPr>
          </a:p>
        </p:txBody>
      </p:sp>
      <p:sp>
        <p:nvSpPr>
          <p:cNvPr id="139" name="Google Shape;139;p1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14</a:t>
            </a:fld>
            <a:endParaRPr/>
          </a:p>
        </p:txBody>
      </p:sp>
      <p:sp>
        <p:nvSpPr>
          <p:cNvPr id="2" name="Rectangle 1"/>
          <p:cNvSpPr/>
          <p:nvPr/>
        </p:nvSpPr>
        <p:spPr>
          <a:xfrm>
            <a:off x="412860" y="1329884"/>
            <a:ext cx="6551794" cy="400110"/>
          </a:xfrm>
          <a:prstGeom prst="rect">
            <a:avLst/>
          </a:prstGeom>
        </p:spPr>
        <p:txBody>
          <a:bodyPr wrap="none">
            <a:spAutoFit/>
          </a:bodyPr>
          <a:lstStyle/>
          <a:p>
            <a:r>
              <a:rPr lang="en" sz="2000" b="1" dirty="0">
                <a:solidFill>
                  <a:schemeClr val="accent1">
                    <a:lumMod val="75000"/>
                  </a:schemeClr>
                </a:solidFill>
              </a:rPr>
              <a:t>Có phải tất cả các tế bào đều có khả năng sinh </a:t>
            </a:r>
            <a:r>
              <a:rPr lang="en" sz="2000" b="1" dirty="0" smtClean="0">
                <a:solidFill>
                  <a:schemeClr val="accent1">
                    <a:lumMod val="75000"/>
                  </a:schemeClr>
                </a:solidFill>
              </a:rPr>
              <a:t>sản?</a:t>
            </a:r>
            <a:endParaRPr lang="en-US" sz="20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arn(inVertical)">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8">
                                            <p:txEl>
                                              <p:pRg st="0" end="0"/>
                                            </p:txEl>
                                          </p:spTgt>
                                        </p:tgtEl>
                                        <p:attrNameLst>
                                          <p:attrName>style.visibility</p:attrName>
                                        </p:attrNameLst>
                                      </p:cBhvr>
                                      <p:to>
                                        <p:strVal val="visible"/>
                                      </p:to>
                                    </p:set>
                                    <p:animEffect transition="in" filter="barn(inVertical)">
                                      <p:cBhvr>
                                        <p:cTn id="17" dur="500"/>
                                        <p:tgtEl>
                                          <p:spTgt spid="1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8">
                                            <p:txEl>
                                              <p:pRg st="1" end="1"/>
                                            </p:txEl>
                                          </p:spTgt>
                                        </p:tgtEl>
                                        <p:attrNameLst>
                                          <p:attrName>style.visibility</p:attrName>
                                        </p:attrNameLst>
                                      </p:cBhvr>
                                      <p:to>
                                        <p:strVal val="visible"/>
                                      </p:to>
                                    </p:set>
                                    <p:animEffect transition="in" filter="wipe(down)">
                                      <p:cBhvr>
                                        <p:cTn id="22" dur="500"/>
                                        <p:tgtEl>
                                          <p:spTgt spid="138">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38">
                                            <p:txEl>
                                              <p:pRg st="2" end="2"/>
                                            </p:txEl>
                                          </p:spTgt>
                                        </p:tgtEl>
                                        <p:attrNameLst>
                                          <p:attrName>style.visibility</p:attrName>
                                        </p:attrNameLst>
                                      </p:cBhvr>
                                      <p:to>
                                        <p:strVal val="visible"/>
                                      </p:to>
                                    </p:set>
                                    <p:animEffect transition="in" filter="wipe(down)">
                                      <p:cBhvr>
                                        <p:cTn id="25" dur="500"/>
                                        <p:tgtEl>
                                          <p:spTgt spid="138">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38">
                                            <p:txEl>
                                              <p:pRg st="3" end="3"/>
                                            </p:txEl>
                                          </p:spTgt>
                                        </p:tgtEl>
                                        <p:attrNameLst>
                                          <p:attrName>style.visibility</p:attrName>
                                        </p:attrNameLst>
                                      </p:cBhvr>
                                      <p:to>
                                        <p:strVal val="visible"/>
                                      </p:to>
                                    </p:set>
                                    <p:animEffect transition="in" filter="wipe(down)">
                                      <p:cBhvr>
                                        <p:cTn id="28" dur="500"/>
                                        <p:tgtEl>
                                          <p:spTgt spid="138">
                                            <p:txEl>
                                              <p:pRg st="3" end="3"/>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38">
                                            <p:txEl>
                                              <p:pRg st="4" end="4"/>
                                            </p:txEl>
                                          </p:spTgt>
                                        </p:tgtEl>
                                        <p:attrNameLst>
                                          <p:attrName>style.visibility</p:attrName>
                                        </p:attrNameLst>
                                      </p:cBhvr>
                                      <p:to>
                                        <p:strVal val="visible"/>
                                      </p:to>
                                    </p:set>
                                    <p:animEffect transition="in" filter="wipe(down)">
                                      <p:cBhvr>
                                        <p:cTn id="31" dur="500"/>
                                        <p:tgtEl>
                                          <p:spTgt spid="1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25"/>
        <p:cNvGrpSpPr/>
        <p:nvPr/>
      </p:nvGrpSpPr>
      <p:grpSpPr>
        <a:xfrm>
          <a:off x="0" y="0"/>
          <a:ext cx="0" cy="0"/>
          <a:chOff x="0" y="0"/>
          <a:chExt cx="0" cy="0"/>
        </a:xfrm>
      </p:grpSpPr>
      <p:sp>
        <p:nvSpPr>
          <p:cNvPr id="228" name="Google Shape;228;p2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solidFill>
                  <a:srgbClr val="ABE33F"/>
                </a:solidFill>
              </a:rPr>
              <a:t>15</a:t>
            </a:fld>
            <a:endParaRPr>
              <a:solidFill>
                <a:srgbClr val="ABE33F"/>
              </a:solidFill>
            </a:endParaRPr>
          </a:p>
        </p:txBody>
      </p:sp>
      <p:sp>
        <p:nvSpPr>
          <p:cNvPr id="7" name="Google Shape;137;p16"/>
          <p:cNvSpPr txBox="1">
            <a:spLocks/>
          </p:cNvSpPr>
          <p:nvPr/>
        </p:nvSpPr>
        <p:spPr>
          <a:xfrm>
            <a:off x="1044053" y="254380"/>
            <a:ext cx="1746915" cy="52331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chemeClr val="tx2">
                    <a:lumMod val="10000"/>
                  </a:schemeClr>
                </a:solidFill>
                <a:latin typeface="+mj-lt"/>
              </a:rPr>
              <a:t>Mở rộng</a:t>
            </a:r>
            <a:endParaRPr lang="en-US" sz="2400" b="1" dirty="0">
              <a:solidFill>
                <a:schemeClr val="tx2">
                  <a:lumMod val="10000"/>
                </a:schemeClr>
              </a:solidFill>
              <a:latin typeface="+mj-lt"/>
            </a:endParaRPr>
          </a:p>
        </p:txBody>
      </p:sp>
      <p:sp>
        <p:nvSpPr>
          <p:cNvPr id="8" name="Rectangle 7"/>
          <p:cNvSpPr/>
          <p:nvPr/>
        </p:nvSpPr>
        <p:spPr>
          <a:xfrm>
            <a:off x="125129" y="612290"/>
            <a:ext cx="9144000" cy="958660"/>
          </a:xfrm>
          <a:prstGeom prst="rect">
            <a:avLst/>
          </a:prstGeom>
        </p:spPr>
        <p:txBody>
          <a:bodyPr wrap="square">
            <a:spAutoFit/>
          </a:bodyPr>
          <a:lstStyle/>
          <a:p>
            <a:pPr algn="ctr">
              <a:lnSpc>
                <a:spcPct val="150000"/>
              </a:lnSpc>
            </a:pPr>
            <a:r>
              <a:rPr lang="en" sz="2000" b="1" dirty="0" smtClean="0">
                <a:solidFill>
                  <a:schemeClr val="bg1"/>
                </a:solidFill>
              </a:rPr>
              <a:t>Điều gì sẽ xảy ra nếu cơ thể </a:t>
            </a:r>
          </a:p>
          <a:p>
            <a:pPr algn="ctr">
              <a:lnSpc>
                <a:spcPct val="150000"/>
              </a:lnSpc>
            </a:pPr>
            <a:r>
              <a:rPr lang="en" sz="2000" b="1" dirty="0" smtClean="0">
                <a:solidFill>
                  <a:schemeClr val="bg1"/>
                </a:solidFill>
              </a:rPr>
              <a:t>không điều khiển được sự sinh sản của tế bào?</a:t>
            </a:r>
            <a:endParaRPr lang="en-US" sz="2000" b="1" dirty="0">
              <a:solidFill>
                <a:schemeClr val="bg1"/>
              </a:solidFill>
            </a:endParaRPr>
          </a:p>
        </p:txBody>
      </p:sp>
      <p:sp>
        <p:nvSpPr>
          <p:cNvPr id="5" name="Rectangle 4"/>
          <p:cNvSpPr/>
          <p:nvPr/>
        </p:nvSpPr>
        <p:spPr>
          <a:xfrm>
            <a:off x="344606" y="1455991"/>
            <a:ext cx="8454787" cy="1477328"/>
          </a:xfrm>
          <a:prstGeom prst="rect">
            <a:avLst/>
          </a:prstGeom>
        </p:spPr>
        <p:txBody>
          <a:bodyPr wrap="square">
            <a:spAutoFit/>
          </a:bodyPr>
          <a:lstStyle/>
          <a:p>
            <a:pPr marL="457200" indent="-457200" algn="just">
              <a:lnSpc>
                <a:spcPct val="150000"/>
              </a:lnSpc>
              <a:spcBef>
                <a:spcPts val="200"/>
              </a:spcBef>
              <a:spcAft>
                <a:spcPts val="200"/>
              </a:spcAft>
              <a:buFont typeface="Wingdings" panose="05000000000000000000" pitchFamily="2" charset="2"/>
              <a:buChar char="§"/>
            </a:pPr>
            <a:r>
              <a:rPr lang="en" sz="2000" dirty="0" smtClean="0">
                <a:solidFill>
                  <a:srgbClr val="FFFF00"/>
                </a:solidFill>
              </a:rPr>
              <a:t>T</a:t>
            </a:r>
            <a:r>
              <a:rPr lang="en-US" sz="2000" dirty="0" smtClean="0">
                <a:solidFill>
                  <a:srgbClr val="FFFF00"/>
                </a:solidFill>
              </a:rPr>
              <a:t>r</a:t>
            </a:r>
            <a:r>
              <a:rPr lang="en" sz="2000" dirty="0" smtClean="0">
                <a:solidFill>
                  <a:srgbClr val="FFFF00"/>
                </a:solidFill>
              </a:rPr>
              <a:t>ong trường hợp sự sinh sản tế bào không thể kiểm soát được, dẫn tới tế bào sinh sản liên tục sẽ tạo nên các khối u. Các khối u ảnh hưởng đến chức năng bình thường của cơ thể.</a:t>
            </a:r>
          </a:p>
        </p:txBody>
      </p:sp>
      <p:pic>
        <p:nvPicPr>
          <p:cNvPr id="6" name="Picture 5"/>
          <p:cNvPicPr>
            <a:picLocks noChangeAspect="1"/>
          </p:cNvPicPr>
          <p:nvPr/>
        </p:nvPicPr>
        <p:blipFill>
          <a:blip r:embed="rId3"/>
          <a:stretch>
            <a:fillRect/>
          </a:stretch>
        </p:blipFill>
        <p:spPr>
          <a:xfrm>
            <a:off x="754841" y="2916455"/>
            <a:ext cx="7368881" cy="2227045"/>
          </a:xfrm>
          <a:prstGeom prst="rect">
            <a:avLst/>
          </a:prstGeom>
        </p:spPr>
      </p:pic>
    </p:spTree>
    <p:extLst>
      <p:ext uri="{BB962C8B-B14F-4D97-AF65-F5344CB8AC3E}">
        <p14:creationId xmlns:p14="http://schemas.microsoft.com/office/powerpoint/2010/main" val="377016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
        <p:nvSpPr>
          <p:cNvPr id="3" name="Text Placeholder 1"/>
          <p:cNvSpPr txBox="1">
            <a:spLocks/>
          </p:cNvSpPr>
          <p:nvPr/>
        </p:nvSpPr>
        <p:spPr>
          <a:xfrm>
            <a:off x="125271" y="1100053"/>
            <a:ext cx="9116878" cy="49230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rgbClr val="002060"/>
                </a:solidFill>
                <a:latin typeface="+mj-lt"/>
              </a:rPr>
              <a:t>TỔNG KẾT KIẾN THỨC BÀI HỌC</a:t>
            </a:r>
            <a:endParaRPr lang="en-US" sz="2400" b="1" dirty="0">
              <a:solidFill>
                <a:srgbClr val="002060"/>
              </a:solidFill>
              <a:latin typeface="+mj-lt"/>
            </a:endParaRPr>
          </a:p>
        </p:txBody>
      </p:sp>
      <p:pic>
        <p:nvPicPr>
          <p:cNvPr id="4" name="Picture 3"/>
          <p:cNvPicPr>
            <a:picLocks noChangeAspect="1"/>
          </p:cNvPicPr>
          <p:nvPr/>
        </p:nvPicPr>
        <p:blipFill>
          <a:blip r:embed="rId2"/>
          <a:stretch>
            <a:fillRect/>
          </a:stretch>
        </p:blipFill>
        <p:spPr>
          <a:xfrm>
            <a:off x="1160583" y="1524981"/>
            <a:ext cx="7046253" cy="3606578"/>
          </a:xfrm>
          <a:prstGeom prst="rect">
            <a:avLst/>
          </a:prstGeom>
        </p:spPr>
      </p:pic>
    </p:spTree>
    <p:extLst>
      <p:ext uri="{BB962C8B-B14F-4D97-AF65-F5344CB8AC3E}">
        <p14:creationId xmlns:p14="http://schemas.microsoft.com/office/powerpoint/2010/main" val="38775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18"/>
          <p:cNvSpPr txBox="1">
            <a:spLocks noGrp="1"/>
          </p:cNvSpPr>
          <p:nvPr>
            <p:ph type="title"/>
          </p:nvPr>
        </p:nvSpPr>
        <p:spPr>
          <a:xfrm>
            <a:off x="747033" y="413366"/>
            <a:ext cx="7370700" cy="4787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solidFill>
                  <a:schemeClr val="accent1">
                    <a:lumMod val="50000"/>
                  </a:schemeClr>
                </a:solidFill>
                <a:latin typeface="+mj-lt"/>
              </a:rPr>
              <a:t>Luyện tập – Trả lời câu hỏi trắc nghiệm</a:t>
            </a:r>
            <a:endParaRPr dirty="0">
              <a:solidFill>
                <a:schemeClr val="accent1">
                  <a:lumMod val="50000"/>
                </a:schemeClr>
              </a:solidFill>
              <a:latin typeface="+mj-lt"/>
            </a:endParaRPr>
          </a:p>
        </p:txBody>
      </p:sp>
      <p:sp>
        <p:nvSpPr>
          <p:cNvPr id="168" name="Google Shape;168;p1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17</a:t>
            </a:fld>
            <a:endParaRPr/>
          </a:p>
        </p:txBody>
      </p:sp>
      <p:sp>
        <p:nvSpPr>
          <p:cNvPr id="4" name="Rectangle 3"/>
          <p:cNvSpPr/>
          <p:nvPr/>
        </p:nvSpPr>
        <p:spPr>
          <a:xfrm>
            <a:off x="235479" y="1314855"/>
            <a:ext cx="4357283" cy="416204"/>
          </a:xfrm>
          <a:prstGeom prst="rect">
            <a:avLst/>
          </a:prstGeom>
        </p:spPr>
        <p:txBody>
          <a:bodyPr wrap="none">
            <a:spAutoFit/>
          </a:bodyPr>
          <a:lstStyle/>
          <a:p>
            <a:pPr>
              <a:lnSpc>
                <a:spcPct val="115000"/>
              </a:lnSpc>
              <a:spcAft>
                <a:spcPts val="1000"/>
              </a:spcAft>
            </a:pPr>
            <a:r>
              <a:rPr lang="vi-VN" sz="2000" i="1" dirty="0">
                <a:solidFill>
                  <a:schemeClr val="accent1">
                    <a:lumMod val="50000"/>
                  </a:schemeClr>
                </a:solidFill>
                <a:latin typeface="+mn-lt"/>
                <a:ea typeface="Calibri" panose="020F0502020204030204" pitchFamily="34" charset="0"/>
                <a:cs typeface="Times New Roman" panose="02020603050405020304" pitchFamily="18" charset="0"/>
              </a:rPr>
              <a:t>Cơ thể động vật lớn lên được là </a:t>
            </a:r>
            <a:r>
              <a:rPr lang="vi-VN" sz="2000" i="1" dirty="0" smtClean="0">
                <a:solidFill>
                  <a:schemeClr val="accent1">
                    <a:lumMod val="50000"/>
                  </a:schemeClr>
                </a:solidFill>
                <a:latin typeface="+mn-lt"/>
                <a:ea typeface="Calibri" panose="020F0502020204030204" pitchFamily="34" charset="0"/>
                <a:cs typeface="Times New Roman" panose="02020603050405020304" pitchFamily="18" charset="0"/>
              </a:rPr>
              <a:t>nhờ</a:t>
            </a:r>
            <a:r>
              <a:rPr lang="en-US" sz="2000" i="1" dirty="0" smtClean="0">
                <a:solidFill>
                  <a:schemeClr val="accent1">
                    <a:lumMod val="50000"/>
                  </a:schemeClr>
                </a:solidFill>
                <a:latin typeface="+mn-lt"/>
                <a:ea typeface="Calibri" panose="020F0502020204030204" pitchFamily="34" charset="0"/>
                <a:cs typeface="Times New Roman" panose="02020603050405020304" pitchFamily="18" charset="0"/>
              </a:rPr>
              <a:t>:</a:t>
            </a:r>
            <a:endParaRPr lang="en-US" sz="2000" i="1" dirty="0">
              <a:solidFill>
                <a:schemeClr val="accent1">
                  <a:lumMod val="50000"/>
                </a:schemeClr>
              </a:solidFill>
              <a:latin typeface="+mn-lt"/>
              <a:ea typeface="Calibri" panose="020F0502020204030204" pitchFamily="34" charset="0"/>
              <a:cs typeface="Arial" panose="020B0604020202020204" pitchFamily="34" charset="0"/>
            </a:endParaRPr>
          </a:p>
        </p:txBody>
      </p:sp>
      <p:sp>
        <p:nvSpPr>
          <p:cNvPr id="9" name="Round Same Side Corner Rectangle 8"/>
          <p:cNvSpPr/>
          <p:nvPr/>
        </p:nvSpPr>
        <p:spPr>
          <a:xfrm rot="16200000">
            <a:off x="3740251" y="-10482"/>
            <a:ext cx="525685" cy="4031154"/>
          </a:xfrm>
          <a:prstGeom prst="round2SameRect">
            <a:avLst>
              <a:gd name="adj1" fmla="val 23321"/>
              <a:gd name="adj2" fmla="val 0"/>
            </a:avLst>
          </a:prstGeom>
          <a:solidFill>
            <a:schemeClr val="accent3"/>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5400000" flipH="1">
            <a:off x="6230197" y="1612722"/>
            <a:ext cx="525686" cy="784746"/>
          </a:xfrm>
          <a:prstGeom prst="round2SameRect">
            <a:avLst>
              <a:gd name="adj1" fmla="val 34679"/>
              <a:gd name="adj2" fmla="val 0"/>
            </a:avLst>
          </a:prstGeom>
          <a:solidFill>
            <a:schemeClr val="accent3"/>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8"/>
          <p:cNvSpPr txBox="1">
            <a:spLocks noChangeArrowheads="1"/>
          </p:cNvSpPr>
          <p:nvPr/>
        </p:nvSpPr>
        <p:spPr bwMode="auto">
          <a:xfrm>
            <a:off x="6230620" y="1774262"/>
            <a:ext cx="407484"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mj-lt"/>
              </a:rPr>
              <a:t>A</a:t>
            </a:r>
            <a:endParaRPr lang="en-US" sz="2400" b="1" dirty="0">
              <a:solidFill>
                <a:schemeClr val="bg1"/>
              </a:solidFill>
              <a:latin typeface="+mj-lt"/>
            </a:endParaRPr>
          </a:p>
        </p:txBody>
      </p:sp>
      <p:sp>
        <p:nvSpPr>
          <p:cNvPr id="12" name="Rectangle 32"/>
          <p:cNvSpPr>
            <a:spLocks noChangeArrowheads="1"/>
          </p:cNvSpPr>
          <p:nvPr/>
        </p:nvSpPr>
        <p:spPr bwMode="auto">
          <a:xfrm>
            <a:off x="2177785" y="1811171"/>
            <a:ext cx="4256577" cy="369332"/>
          </a:xfrm>
          <a:prstGeom prst="rect">
            <a:avLst/>
          </a:prstGeom>
          <a:noFill/>
          <a:ln w="9525">
            <a:noFill/>
            <a:miter lim="800000"/>
            <a:headEnd/>
            <a:tailEnd/>
          </a:ln>
        </p:spPr>
        <p:txBody>
          <a:bodyPr wrap="square">
            <a:spAutoFit/>
          </a:bodyPr>
          <a:lstStyle/>
          <a:p>
            <a:pPr algn="just"/>
            <a:r>
              <a:rPr lang="en-US" sz="1800" dirty="0" smtClean="0">
                <a:solidFill>
                  <a:schemeClr val="bg1"/>
                </a:solidFill>
              </a:rPr>
              <a:t>S</a:t>
            </a:r>
            <a:r>
              <a:rPr lang="vi-VN" sz="1800" dirty="0" smtClean="0">
                <a:solidFill>
                  <a:schemeClr val="bg1"/>
                </a:solidFill>
              </a:rPr>
              <a:t>ự </a:t>
            </a:r>
            <a:r>
              <a:rPr lang="vi-VN" sz="1800" dirty="0">
                <a:solidFill>
                  <a:schemeClr val="bg1"/>
                </a:solidFill>
              </a:rPr>
              <a:t>lớn lên của </a:t>
            </a:r>
            <a:r>
              <a:rPr lang="vi-VN" sz="1800" dirty="0" smtClean="0">
                <a:solidFill>
                  <a:schemeClr val="bg1"/>
                </a:solidFill>
              </a:rPr>
              <a:t>một </a:t>
            </a:r>
            <a:r>
              <a:rPr lang="vi-VN" sz="1800" dirty="0">
                <a:solidFill>
                  <a:schemeClr val="bg1"/>
                </a:solidFill>
              </a:rPr>
              <a:t>tế bào ban đầu.</a:t>
            </a:r>
            <a:endParaRPr lang="en-US" sz="1800" dirty="0">
              <a:solidFill>
                <a:schemeClr val="bg1"/>
              </a:solidFill>
            </a:endParaRPr>
          </a:p>
        </p:txBody>
      </p:sp>
      <p:sp>
        <p:nvSpPr>
          <p:cNvPr id="13" name="Round Same Side Corner Rectangle 12"/>
          <p:cNvSpPr/>
          <p:nvPr/>
        </p:nvSpPr>
        <p:spPr>
          <a:xfrm rot="16200000">
            <a:off x="3733695" y="709679"/>
            <a:ext cx="564336" cy="4005616"/>
          </a:xfrm>
          <a:prstGeom prst="round2SameRect">
            <a:avLst>
              <a:gd name="adj1" fmla="val 23321"/>
              <a:gd name="adj2" fmla="val 0"/>
            </a:avLst>
          </a:prstGeom>
          <a:solidFill>
            <a:schemeClr val="accent1"/>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5400000" flipH="1">
            <a:off x="6216736" y="2314246"/>
            <a:ext cx="552603" cy="784746"/>
          </a:xfrm>
          <a:prstGeom prst="round2SameRect">
            <a:avLst>
              <a:gd name="adj1" fmla="val 34679"/>
              <a:gd name="adj2" fmla="val 0"/>
            </a:avLst>
          </a:prstGeom>
          <a:solidFill>
            <a:schemeClr val="accent1"/>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8"/>
          <p:cNvSpPr txBox="1">
            <a:spLocks noChangeArrowheads="1"/>
          </p:cNvSpPr>
          <p:nvPr/>
        </p:nvSpPr>
        <p:spPr bwMode="auto">
          <a:xfrm>
            <a:off x="6230618" y="2475786"/>
            <a:ext cx="407484"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mj-lt"/>
              </a:rPr>
              <a:t>B</a:t>
            </a:r>
            <a:endParaRPr lang="en-US" sz="2400" b="1" dirty="0">
              <a:solidFill>
                <a:schemeClr val="bg1"/>
              </a:solidFill>
              <a:latin typeface="+mj-lt"/>
            </a:endParaRPr>
          </a:p>
        </p:txBody>
      </p:sp>
      <p:sp>
        <p:nvSpPr>
          <p:cNvPr id="16" name="Rectangle 32"/>
          <p:cNvSpPr>
            <a:spLocks noChangeArrowheads="1"/>
          </p:cNvSpPr>
          <p:nvPr/>
        </p:nvSpPr>
        <p:spPr bwMode="auto">
          <a:xfrm>
            <a:off x="2041571" y="2388165"/>
            <a:ext cx="4078917" cy="646331"/>
          </a:xfrm>
          <a:prstGeom prst="rect">
            <a:avLst/>
          </a:prstGeom>
          <a:noFill/>
          <a:ln w="9525">
            <a:noFill/>
            <a:miter lim="800000"/>
            <a:headEnd/>
            <a:tailEnd/>
          </a:ln>
        </p:spPr>
        <p:txBody>
          <a:bodyPr wrap="square">
            <a:spAutoFit/>
          </a:bodyPr>
          <a:lstStyle/>
          <a:p>
            <a:r>
              <a:rPr lang="en-US" sz="1800" dirty="0" smtClean="0">
                <a:solidFill>
                  <a:schemeClr val="bg1"/>
                </a:solidFill>
              </a:rPr>
              <a:t>S</a:t>
            </a:r>
            <a:r>
              <a:rPr lang="vi-VN" sz="1800" dirty="0" smtClean="0">
                <a:solidFill>
                  <a:schemeClr val="bg1"/>
                </a:solidFill>
              </a:rPr>
              <a:t>ự </a:t>
            </a:r>
            <a:r>
              <a:rPr lang="vi-VN" sz="1800" dirty="0">
                <a:solidFill>
                  <a:schemeClr val="bg1"/>
                </a:solidFill>
              </a:rPr>
              <a:t>tăng số lượng của tế bào trong cơ thể do quá trình sinh </a:t>
            </a:r>
            <a:r>
              <a:rPr lang="vi-VN" sz="1800" dirty="0" smtClean="0">
                <a:solidFill>
                  <a:schemeClr val="bg1"/>
                </a:solidFill>
              </a:rPr>
              <a:t>sản.</a:t>
            </a:r>
            <a:endParaRPr lang="en-US" sz="1800" dirty="0">
              <a:solidFill>
                <a:schemeClr val="bg1"/>
              </a:solidFill>
            </a:endParaRPr>
          </a:p>
        </p:txBody>
      </p:sp>
      <p:sp>
        <p:nvSpPr>
          <p:cNvPr id="21" name="Round Same Side Corner Rectangle 20"/>
          <p:cNvSpPr/>
          <p:nvPr/>
        </p:nvSpPr>
        <p:spPr>
          <a:xfrm rot="16200000">
            <a:off x="3568407" y="1552031"/>
            <a:ext cx="865740" cy="4027522"/>
          </a:xfrm>
          <a:prstGeom prst="round2SameRect">
            <a:avLst>
              <a:gd name="adj1" fmla="val 23321"/>
              <a:gd name="adj2" fmla="val 0"/>
            </a:avLst>
          </a:prstGeom>
          <a:solidFill>
            <a:schemeClr val="accent4">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ound Same Side Corner Rectangle 21"/>
          <p:cNvSpPr/>
          <p:nvPr/>
        </p:nvSpPr>
        <p:spPr>
          <a:xfrm rot="5400000" flipH="1">
            <a:off x="6047051" y="3173418"/>
            <a:ext cx="865740" cy="784747"/>
          </a:xfrm>
          <a:prstGeom prst="round2SameRect">
            <a:avLst>
              <a:gd name="adj1" fmla="val 34679"/>
              <a:gd name="adj2" fmla="val 0"/>
            </a:avLst>
          </a:prstGeom>
          <a:solidFill>
            <a:schemeClr val="accent4">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Box 8"/>
          <p:cNvSpPr txBox="1">
            <a:spLocks noChangeArrowheads="1"/>
          </p:cNvSpPr>
          <p:nvPr/>
        </p:nvSpPr>
        <p:spPr bwMode="auto">
          <a:xfrm>
            <a:off x="6230618" y="3328268"/>
            <a:ext cx="383036" cy="461665"/>
          </a:xfrm>
          <a:prstGeom prst="rect">
            <a:avLst/>
          </a:prstGeom>
          <a:noFill/>
          <a:ln w="9525">
            <a:noFill/>
            <a:miter lim="800000"/>
            <a:headEnd/>
            <a:tailEnd/>
          </a:ln>
        </p:spPr>
        <p:txBody>
          <a:bodyPr wrap="square" anchor="ctr">
            <a:spAutoFit/>
          </a:bodyPr>
          <a:lstStyle/>
          <a:p>
            <a:pPr algn="ctr"/>
            <a:r>
              <a:rPr lang="en-US" sz="2400" b="1" dirty="0" smtClean="0">
                <a:solidFill>
                  <a:schemeClr val="bg1"/>
                </a:solidFill>
                <a:latin typeface="+mj-lt"/>
              </a:rPr>
              <a:t>C</a:t>
            </a:r>
            <a:endParaRPr lang="en-US" sz="2400" b="1" dirty="0">
              <a:solidFill>
                <a:schemeClr val="bg1"/>
              </a:solidFill>
              <a:latin typeface="+mj-lt"/>
            </a:endParaRPr>
          </a:p>
        </p:txBody>
      </p:sp>
      <p:sp>
        <p:nvSpPr>
          <p:cNvPr id="24" name="Rectangle 32"/>
          <p:cNvSpPr>
            <a:spLocks noChangeArrowheads="1"/>
          </p:cNvSpPr>
          <p:nvPr/>
        </p:nvSpPr>
        <p:spPr bwMode="auto">
          <a:xfrm>
            <a:off x="2049997" y="3105709"/>
            <a:ext cx="3965041" cy="923330"/>
          </a:xfrm>
          <a:prstGeom prst="rect">
            <a:avLst/>
          </a:prstGeom>
          <a:noFill/>
          <a:ln w="9525">
            <a:noFill/>
            <a:miter lim="800000"/>
            <a:headEnd/>
            <a:tailEnd/>
          </a:ln>
        </p:spPr>
        <p:txBody>
          <a:bodyPr wrap="square">
            <a:spAutoFit/>
          </a:bodyPr>
          <a:lstStyle/>
          <a:p>
            <a:pPr algn="just"/>
            <a:r>
              <a:rPr lang="en-US" sz="1800" dirty="0" smtClean="0">
                <a:solidFill>
                  <a:schemeClr val="bg1"/>
                </a:solidFill>
              </a:rPr>
              <a:t>S</a:t>
            </a:r>
            <a:r>
              <a:rPr lang="vi-VN" sz="1800" dirty="0" smtClean="0">
                <a:solidFill>
                  <a:schemeClr val="bg1"/>
                </a:solidFill>
              </a:rPr>
              <a:t>ự tăng số lượng và kích thước của tế bào trong cơ thể được tạo ra từ quá trình lớn</a:t>
            </a:r>
            <a:r>
              <a:rPr lang="en-US" sz="1800" dirty="0" smtClean="0">
                <a:solidFill>
                  <a:schemeClr val="bg1"/>
                </a:solidFill>
              </a:rPr>
              <a:t> </a:t>
            </a:r>
            <a:r>
              <a:rPr lang="vi-VN" sz="1800" dirty="0" smtClean="0">
                <a:solidFill>
                  <a:schemeClr val="bg1"/>
                </a:solidFill>
              </a:rPr>
              <a:t>lên và phân chia tế bào.</a:t>
            </a:r>
            <a:endParaRPr lang="en-US" sz="1800" dirty="0">
              <a:solidFill>
                <a:schemeClr val="bg1"/>
              </a:solidFill>
            </a:endParaRPr>
          </a:p>
        </p:txBody>
      </p:sp>
      <p:sp>
        <p:nvSpPr>
          <p:cNvPr id="25" name="Round Same Side Corner Rectangle 24"/>
          <p:cNvSpPr/>
          <p:nvPr/>
        </p:nvSpPr>
        <p:spPr>
          <a:xfrm rot="16200000">
            <a:off x="3581177" y="2545137"/>
            <a:ext cx="865739" cy="4001983"/>
          </a:xfrm>
          <a:prstGeom prst="round2SameRect">
            <a:avLst>
              <a:gd name="adj1" fmla="val 23321"/>
              <a:gd name="adj2" fmla="val 0"/>
            </a:avLst>
          </a:prstGeom>
          <a:solidFill>
            <a:schemeClr val="accent1">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ound Same Side Corner Rectangle 25"/>
          <p:cNvSpPr/>
          <p:nvPr/>
        </p:nvSpPr>
        <p:spPr>
          <a:xfrm rot="5400000" flipH="1">
            <a:off x="6001491" y="4177296"/>
            <a:ext cx="865740" cy="737663"/>
          </a:xfrm>
          <a:prstGeom prst="round2SameRect">
            <a:avLst>
              <a:gd name="adj1" fmla="val 34679"/>
              <a:gd name="adj2" fmla="val 0"/>
            </a:avLst>
          </a:prstGeom>
          <a:solidFill>
            <a:schemeClr val="accent1">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TextBox 8"/>
          <p:cNvSpPr txBox="1">
            <a:spLocks noChangeArrowheads="1"/>
          </p:cNvSpPr>
          <p:nvPr/>
        </p:nvSpPr>
        <p:spPr bwMode="auto">
          <a:xfrm>
            <a:off x="6214538" y="4288186"/>
            <a:ext cx="383036" cy="461665"/>
          </a:xfrm>
          <a:prstGeom prst="rect">
            <a:avLst/>
          </a:prstGeom>
          <a:noFill/>
          <a:ln w="9525">
            <a:noFill/>
            <a:miter lim="800000"/>
            <a:headEnd/>
            <a:tailEnd/>
          </a:ln>
        </p:spPr>
        <p:txBody>
          <a:bodyPr wrap="square" anchor="ctr">
            <a:spAutoFit/>
          </a:bodyPr>
          <a:lstStyle/>
          <a:p>
            <a:pPr algn="ctr"/>
            <a:r>
              <a:rPr lang="en-US" sz="2400" b="1" dirty="0" smtClean="0">
                <a:solidFill>
                  <a:schemeClr val="bg1"/>
                </a:solidFill>
                <a:latin typeface="+mj-lt"/>
              </a:rPr>
              <a:t>D</a:t>
            </a:r>
            <a:endParaRPr lang="en-US" sz="2400" b="1" dirty="0">
              <a:solidFill>
                <a:schemeClr val="bg1"/>
              </a:solidFill>
              <a:latin typeface="+mj-lt"/>
            </a:endParaRPr>
          </a:p>
        </p:txBody>
      </p:sp>
      <p:sp>
        <p:nvSpPr>
          <p:cNvPr id="28" name="Rectangle 32"/>
          <p:cNvSpPr>
            <a:spLocks noChangeArrowheads="1"/>
          </p:cNvSpPr>
          <p:nvPr/>
        </p:nvSpPr>
        <p:spPr bwMode="auto">
          <a:xfrm>
            <a:off x="2098536" y="4113260"/>
            <a:ext cx="3916502" cy="923330"/>
          </a:xfrm>
          <a:prstGeom prst="rect">
            <a:avLst/>
          </a:prstGeom>
          <a:noFill/>
          <a:ln w="9525">
            <a:noFill/>
            <a:miter lim="800000"/>
            <a:headEnd/>
            <a:tailEnd/>
          </a:ln>
        </p:spPr>
        <p:txBody>
          <a:bodyPr wrap="square">
            <a:spAutoFit/>
          </a:bodyPr>
          <a:lstStyle/>
          <a:p>
            <a:pPr algn="just"/>
            <a:r>
              <a:rPr lang="en-US" sz="1800" dirty="0" smtClean="0">
                <a:solidFill>
                  <a:schemeClr val="bg1"/>
                </a:solidFill>
              </a:rPr>
              <a:t>S</a:t>
            </a:r>
            <a:r>
              <a:rPr lang="vi-VN" sz="1800" dirty="0" smtClean="0">
                <a:solidFill>
                  <a:schemeClr val="bg1"/>
                </a:solidFill>
              </a:rPr>
              <a:t>ự </a:t>
            </a:r>
            <a:r>
              <a:rPr lang="vi-VN" sz="1800" dirty="0">
                <a:solidFill>
                  <a:schemeClr val="bg1"/>
                </a:solidFill>
              </a:rPr>
              <a:t>thay thế và bổ sung các tế bào già bằng các tế bào mới từ quá trình phân chia tế bào.</a:t>
            </a:r>
            <a:endParaRPr lang="en-US" sz="1800" dirty="0">
              <a:solidFill>
                <a:schemeClr val="bg1"/>
              </a:solidFill>
            </a:endParaRPr>
          </a:p>
        </p:txBody>
      </p:sp>
      <p:sp>
        <p:nvSpPr>
          <p:cNvPr id="5" name="Oval 4"/>
          <p:cNvSpPr/>
          <p:nvPr/>
        </p:nvSpPr>
        <p:spPr>
          <a:xfrm>
            <a:off x="6230618" y="3314688"/>
            <a:ext cx="470433" cy="53227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wipe(down)">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80">
                                          <p:stCondLst>
                                            <p:cond delay="0"/>
                                          </p:stCondLst>
                                        </p:cTn>
                                        <p:tgtEl>
                                          <p:spTgt spid="5"/>
                                        </p:tgtEl>
                                      </p:cBhvr>
                                    </p:animEffect>
                                    <p:anim calcmode="lin" valueType="num">
                                      <p:cBhvr>
                                        <p:cTn id="7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gtEl>
                                      </p:cBhvr>
                                      <p:to x="100000" y="60000"/>
                                    </p:animScale>
                                    <p:animScale>
                                      <p:cBhvr>
                                        <p:cTn id="80" dur="166" decel="50000">
                                          <p:stCondLst>
                                            <p:cond delay="676"/>
                                          </p:stCondLst>
                                        </p:cTn>
                                        <p:tgtEl>
                                          <p:spTgt spid="5"/>
                                        </p:tgtEl>
                                      </p:cBhvr>
                                      <p:to x="100000" y="100000"/>
                                    </p:animScale>
                                    <p:animScale>
                                      <p:cBhvr>
                                        <p:cTn id="81" dur="26">
                                          <p:stCondLst>
                                            <p:cond delay="1312"/>
                                          </p:stCondLst>
                                        </p:cTn>
                                        <p:tgtEl>
                                          <p:spTgt spid="5"/>
                                        </p:tgtEl>
                                      </p:cBhvr>
                                      <p:to x="100000" y="80000"/>
                                    </p:animScale>
                                    <p:animScale>
                                      <p:cBhvr>
                                        <p:cTn id="82" dur="166" decel="50000">
                                          <p:stCondLst>
                                            <p:cond delay="1338"/>
                                          </p:stCondLst>
                                        </p:cTn>
                                        <p:tgtEl>
                                          <p:spTgt spid="5"/>
                                        </p:tgtEl>
                                      </p:cBhvr>
                                      <p:to x="100000" y="100000"/>
                                    </p:animScale>
                                    <p:animScale>
                                      <p:cBhvr>
                                        <p:cTn id="83" dur="26">
                                          <p:stCondLst>
                                            <p:cond delay="1642"/>
                                          </p:stCondLst>
                                        </p:cTn>
                                        <p:tgtEl>
                                          <p:spTgt spid="5"/>
                                        </p:tgtEl>
                                      </p:cBhvr>
                                      <p:to x="100000" y="90000"/>
                                    </p:animScale>
                                    <p:animScale>
                                      <p:cBhvr>
                                        <p:cTn id="84" dur="166" decel="50000">
                                          <p:stCondLst>
                                            <p:cond delay="1668"/>
                                          </p:stCondLst>
                                        </p:cTn>
                                        <p:tgtEl>
                                          <p:spTgt spid="5"/>
                                        </p:tgtEl>
                                      </p:cBhvr>
                                      <p:to x="100000" y="100000"/>
                                    </p:animScale>
                                    <p:animScale>
                                      <p:cBhvr>
                                        <p:cTn id="85" dur="26">
                                          <p:stCondLst>
                                            <p:cond delay="1808"/>
                                          </p:stCondLst>
                                        </p:cTn>
                                        <p:tgtEl>
                                          <p:spTgt spid="5"/>
                                        </p:tgtEl>
                                      </p:cBhvr>
                                      <p:to x="100000" y="95000"/>
                                    </p:animScale>
                                    <p:animScale>
                                      <p:cBhvr>
                                        <p:cTn id="8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4" grpId="0"/>
      <p:bldP spid="9" grpId="0" animBg="1"/>
      <p:bldP spid="10" grpId="0" animBg="1"/>
      <p:bldP spid="11" grpId="0"/>
      <p:bldP spid="12" grpId="0"/>
      <p:bldP spid="13" grpId="0" animBg="1"/>
      <p:bldP spid="14" grpId="0" animBg="1"/>
      <p:bldP spid="15" grpId="0"/>
      <p:bldP spid="16" grpId="0"/>
      <p:bldP spid="21" grpId="0" animBg="1"/>
      <p:bldP spid="22" grpId="0" animBg="1"/>
      <p:bldP spid="23" grpId="0"/>
      <p:bldP spid="24" grpId="0"/>
      <p:bldP spid="25" grpId="0" animBg="1"/>
      <p:bldP spid="26" grpId="0" animBg="1"/>
      <p:bldP spid="27" grpId="0"/>
      <p:bldP spid="28"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182261" y="2376448"/>
            <a:ext cx="4928826" cy="857400"/>
          </a:xfrm>
          <a:prstGeom prst="rect">
            <a:avLst/>
          </a:prstGeom>
        </p:spPr>
        <p:txBody>
          <a:bodyPr spcFirstLastPara="1" wrap="square" lIns="91425" tIns="91425" rIns="91425" bIns="91425" anchor="t" anchorCtr="0">
            <a:noAutofit/>
          </a:bodyPr>
          <a:lstStyle/>
          <a:p>
            <a:pPr>
              <a:lnSpc>
                <a:spcPct val="150000"/>
              </a:lnSpc>
              <a:spcBef>
                <a:spcPts val="200"/>
              </a:spcBef>
              <a:spcAft>
                <a:spcPts val="200"/>
              </a:spcAft>
            </a:pPr>
            <a:r>
              <a:rPr lang="vi-VN" sz="2000" b="0" dirty="0">
                <a:solidFill>
                  <a:srgbClr val="002060"/>
                </a:solidFill>
                <a:latin typeface="+mn-lt"/>
              </a:rPr>
              <a:t>Từ một tế bào ban đầu</a:t>
            </a:r>
            <a:r>
              <a:rPr lang="vi-VN" sz="2000" b="0">
                <a:solidFill>
                  <a:srgbClr val="002060"/>
                </a:solidFill>
                <a:latin typeface="+mn-lt"/>
              </a:rPr>
              <a:t>, </a:t>
            </a:r>
            <a:r>
              <a:rPr lang="vi-VN" sz="2000" b="0" smtClean="0">
                <a:solidFill>
                  <a:srgbClr val="002060"/>
                </a:solidFill>
                <a:latin typeface="+mn-lt"/>
              </a:rPr>
              <a:t>sau </a:t>
            </a:r>
            <a:r>
              <a:rPr lang="vi-VN" sz="2000" b="0" dirty="0">
                <a:solidFill>
                  <a:srgbClr val="002060"/>
                </a:solidFill>
                <a:latin typeface="+mn-lt"/>
              </a:rPr>
              <a:t>3 lần phân chia liên tiếp sẽ tạo ra:</a:t>
            </a:r>
            <a:endParaRPr lang="en-US" sz="2000" b="0" dirty="0">
              <a:solidFill>
                <a:srgbClr val="002060"/>
              </a:solidFill>
              <a:latin typeface="+mn-lt"/>
            </a:endParaRPr>
          </a:p>
        </p:txBody>
      </p:sp>
      <p:sp>
        <p:nvSpPr>
          <p:cNvPr id="177" name="Google Shape;177;p1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18</a:t>
            </a:fld>
            <a:endParaRPr/>
          </a:p>
        </p:txBody>
      </p:sp>
      <p:sp>
        <p:nvSpPr>
          <p:cNvPr id="10" name="Google Shape;154;p24"/>
          <p:cNvSpPr/>
          <p:nvPr/>
        </p:nvSpPr>
        <p:spPr>
          <a:xfrm rot="5400000">
            <a:off x="4900504" y="572123"/>
            <a:ext cx="2321400" cy="2321400"/>
          </a:xfrm>
          <a:prstGeom prst="teardrop">
            <a:avLst>
              <a:gd name="adj" fmla="val 10000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5;p24"/>
          <p:cNvSpPr/>
          <p:nvPr/>
        </p:nvSpPr>
        <p:spPr>
          <a:xfrm rot="5400000" flipH="1">
            <a:off x="5351784" y="2986305"/>
            <a:ext cx="1856944" cy="1856944"/>
          </a:xfrm>
          <a:prstGeom prst="teardrop">
            <a:avLst>
              <a:gd name="adj" fmla="val 100000"/>
            </a:avLst>
          </a:pr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56;p24"/>
          <p:cNvSpPr/>
          <p:nvPr/>
        </p:nvSpPr>
        <p:spPr>
          <a:xfrm rot="10800000">
            <a:off x="7342347" y="1303361"/>
            <a:ext cx="1753885" cy="1549041"/>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7;p24"/>
          <p:cNvSpPr/>
          <p:nvPr/>
        </p:nvSpPr>
        <p:spPr>
          <a:xfrm flipH="1">
            <a:off x="7342346" y="2986306"/>
            <a:ext cx="1753885" cy="1763546"/>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lvl="0" algn="ctr">
              <a:lnSpc>
                <a:spcPts val="2200"/>
              </a:lnSpc>
              <a:spcBef>
                <a:spcPts val="200"/>
              </a:spcBef>
              <a:spcAft>
                <a:spcPts val="200"/>
              </a:spcAft>
            </a:pPr>
            <a:r>
              <a:rPr lang="fr-FR" sz="2000" b="1" dirty="0" smtClean="0">
                <a:solidFill>
                  <a:schemeClr val="bg1"/>
                </a:solidFill>
                <a:ea typeface="Times New Roman" panose="02020603050405020304" pitchFamily="18" charset="0"/>
                <a:cs typeface="Times New Roman" panose="02020603050405020304" pitchFamily="18" charset="0"/>
              </a:rPr>
              <a:t>D. 12 tế bào con</a:t>
            </a:r>
            <a:endParaRPr lang="en-US" sz="2000" b="1" dirty="0">
              <a:solidFill>
                <a:schemeClr val="bg1"/>
              </a:solidFill>
              <a:ea typeface="Times New Roman" panose="02020603050405020304" pitchFamily="18" charset="0"/>
              <a:cs typeface="Times New Roman" panose="02020603050405020304" pitchFamily="18" charset="0"/>
            </a:endParaRPr>
          </a:p>
        </p:txBody>
      </p:sp>
      <p:sp>
        <p:nvSpPr>
          <p:cNvPr id="14" name="Rectangle 13"/>
          <p:cNvSpPr/>
          <p:nvPr/>
        </p:nvSpPr>
        <p:spPr>
          <a:xfrm>
            <a:off x="5065317" y="1569556"/>
            <a:ext cx="2162213" cy="400110"/>
          </a:xfrm>
          <a:prstGeom prst="rect">
            <a:avLst/>
          </a:prstGeom>
        </p:spPr>
        <p:txBody>
          <a:bodyPr wrap="square">
            <a:spAutoFit/>
          </a:bodyPr>
          <a:lstStyle/>
          <a:p>
            <a:pPr algn="ctr"/>
            <a:r>
              <a:rPr lang="en-US" sz="2000" b="1" dirty="0" smtClean="0">
                <a:solidFill>
                  <a:schemeClr val="bg1"/>
                </a:solidFill>
                <a:latin typeface="+mj-lt"/>
              </a:rPr>
              <a:t>A. 3 tế bào con</a:t>
            </a:r>
            <a:endParaRPr lang="en-US" sz="2000" b="1" dirty="0">
              <a:solidFill>
                <a:schemeClr val="bg1"/>
              </a:solidFill>
              <a:latin typeface="+mj-lt"/>
            </a:endParaRPr>
          </a:p>
        </p:txBody>
      </p:sp>
      <p:sp>
        <p:nvSpPr>
          <p:cNvPr id="16" name="Rectangle 15"/>
          <p:cNvSpPr/>
          <p:nvPr/>
        </p:nvSpPr>
        <p:spPr>
          <a:xfrm>
            <a:off x="7235922" y="1951390"/>
            <a:ext cx="1932788" cy="369332"/>
          </a:xfrm>
          <a:prstGeom prst="rect">
            <a:avLst/>
          </a:prstGeom>
        </p:spPr>
        <p:txBody>
          <a:bodyPr wrap="square">
            <a:spAutoFit/>
          </a:bodyPr>
          <a:lstStyle/>
          <a:p>
            <a:pPr lvl="0" algn="ctr">
              <a:spcBef>
                <a:spcPts val="700"/>
              </a:spcBef>
              <a:spcAft>
                <a:spcPts val="700"/>
              </a:spcAft>
            </a:pPr>
            <a:r>
              <a:rPr lang="nl-NL" sz="1800" b="1" dirty="0" smtClean="0">
                <a:solidFill>
                  <a:schemeClr val="bg1"/>
                </a:solidFill>
                <a:latin typeface="+mj-lt"/>
                <a:ea typeface="Times New Roman" panose="02020603050405020304" pitchFamily="18" charset="0"/>
                <a:cs typeface="Times New Roman" panose="02020603050405020304" pitchFamily="18" charset="0"/>
              </a:rPr>
              <a:t>C. 8 tế bào con</a:t>
            </a:r>
            <a:endParaRPr lang="en-US" sz="1800" b="1"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17" name="Rectangle 16"/>
          <p:cNvSpPr/>
          <p:nvPr/>
        </p:nvSpPr>
        <p:spPr>
          <a:xfrm>
            <a:off x="5351784" y="3795919"/>
            <a:ext cx="1933535" cy="310341"/>
          </a:xfrm>
          <a:prstGeom prst="rect">
            <a:avLst/>
          </a:prstGeom>
        </p:spPr>
        <p:txBody>
          <a:bodyPr wrap="square">
            <a:spAutoFit/>
          </a:bodyPr>
          <a:lstStyle/>
          <a:p>
            <a:pPr lvl="0" algn="ctr">
              <a:lnSpc>
                <a:spcPts val="1700"/>
              </a:lnSpc>
              <a:spcBef>
                <a:spcPts val="700"/>
              </a:spcBef>
              <a:spcAft>
                <a:spcPts val="700"/>
              </a:spcAft>
            </a:pPr>
            <a:r>
              <a:rPr lang="fr-FR" sz="1800" b="1" dirty="0" smtClean="0">
                <a:solidFill>
                  <a:schemeClr val="bg1"/>
                </a:solidFill>
                <a:latin typeface="+mj-lt"/>
                <a:ea typeface="Times New Roman" panose="02020603050405020304" pitchFamily="18" charset="0"/>
                <a:cs typeface="Times New Roman" panose="02020603050405020304" pitchFamily="18" charset="0"/>
              </a:rPr>
              <a:t>B. 6 tế bào con</a:t>
            </a:r>
            <a:endParaRPr lang="en-US" sz="1800" b="1"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6" name="Oval 5"/>
          <p:cNvSpPr/>
          <p:nvPr/>
        </p:nvSpPr>
        <p:spPr>
          <a:xfrm>
            <a:off x="7342346" y="1969666"/>
            <a:ext cx="307224" cy="351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down)">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0" grpId="0" animBg="1"/>
      <p:bldP spid="11" grpId="0" animBg="1"/>
      <p:bldP spid="12" grpId="0" animBg="1"/>
      <p:bldP spid="1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19</a:t>
            </a:fld>
            <a:endParaRPr lang="en"/>
          </a:p>
        </p:txBody>
      </p:sp>
      <p:sp>
        <p:nvSpPr>
          <p:cNvPr id="3" name="Title 1"/>
          <p:cNvSpPr txBox="1">
            <a:spLocks/>
          </p:cNvSpPr>
          <p:nvPr/>
        </p:nvSpPr>
        <p:spPr>
          <a:xfrm>
            <a:off x="225188" y="306428"/>
            <a:ext cx="3159457" cy="5252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chemeClr val="accent1">
                    <a:lumMod val="50000"/>
                  </a:schemeClr>
                </a:solidFill>
                <a:latin typeface="+mj-lt"/>
              </a:rPr>
              <a:t>Luyện tập mở rộng</a:t>
            </a:r>
            <a:endParaRPr lang="en-US" sz="2400" b="1" dirty="0">
              <a:solidFill>
                <a:schemeClr val="accent1">
                  <a:lumMod val="50000"/>
                </a:schemeClr>
              </a:solidFill>
              <a:latin typeface="+mj-lt"/>
            </a:endParaRPr>
          </a:p>
        </p:txBody>
      </p:sp>
      <p:sp>
        <p:nvSpPr>
          <p:cNvPr id="4" name="Text Placeholder 2"/>
          <p:cNvSpPr txBox="1">
            <a:spLocks/>
          </p:cNvSpPr>
          <p:nvPr/>
        </p:nvSpPr>
        <p:spPr>
          <a:xfrm>
            <a:off x="-51574" y="817048"/>
            <a:ext cx="8961120" cy="1779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1pPr>
            <a:lvl2pPr marL="914400" marR="0" lvl="1"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2pPr>
            <a:lvl3pPr marL="1371600" marR="0" lvl="2"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3pPr>
            <a:lvl4pPr marL="1828800" marR="0" lvl="3"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4pPr>
            <a:lvl5pPr marL="2286000" marR="0" lvl="4"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5pPr>
            <a:lvl6pPr marL="2743200" marR="0" lvl="5"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6pPr>
            <a:lvl7pPr marL="3200400" marR="0" lvl="6"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7pPr>
            <a:lvl8pPr marL="3657600" marR="0" lvl="7"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8pPr>
            <a:lvl9pPr marL="4114800" marR="0" lvl="8"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9pPr>
          </a:lstStyle>
          <a:p>
            <a:pPr marL="533400" indent="-457200" algn="just">
              <a:lnSpc>
                <a:spcPct val="150000"/>
              </a:lnSpc>
              <a:spcBef>
                <a:spcPts val="200"/>
              </a:spcBef>
              <a:spcAft>
                <a:spcPts val="200"/>
              </a:spcAft>
              <a:buFont typeface="Wingdings" panose="05000000000000000000" pitchFamily="2" charset="2"/>
              <a:buChar char="§"/>
            </a:pPr>
            <a:r>
              <a:rPr lang="vi-VN" b="0" i="1" dirty="0" smtClean="0">
                <a:solidFill>
                  <a:schemeClr val="accent1">
                    <a:lumMod val="50000"/>
                  </a:schemeClr>
                </a:solidFill>
                <a:latin typeface="+mn-lt"/>
              </a:rPr>
              <a:t>Nhận xét sự thay đổi về chiều cao cơ thể qua các giai đoạn khác nhau của cây xanh và người</a:t>
            </a:r>
          </a:p>
          <a:p>
            <a:pPr marL="533400" indent="-457200" algn="just">
              <a:lnSpc>
                <a:spcPct val="150000"/>
              </a:lnSpc>
              <a:spcBef>
                <a:spcPts val="200"/>
              </a:spcBef>
              <a:spcAft>
                <a:spcPts val="200"/>
              </a:spcAft>
              <a:buFont typeface="Wingdings" panose="05000000000000000000" pitchFamily="2" charset="2"/>
              <a:buChar char="§"/>
            </a:pPr>
            <a:r>
              <a:rPr lang="vi-VN" b="0" i="1" dirty="0" smtClean="0">
                <a:solidFill>
                  <a:schemeClr val="accent1">
                    <a:lumMod val="50000"/>
                  </a:schemeClr>
                </a:solidFill>
                <a:latin typeface="+mn-lt"/>
              </a:rPr>
              <a:t>Xác định chiều cao của người khi ở giai đoạn thiếu nhi và thanh niên. Hãy cho biết nhờ đâu có sự thay đổi chiều cao đó. </a:t>
            </a:r>
            <a:endParaRPr lang="vi-VN" b="0" i="1" dirty="0">
              <a:solidFill>
                <a:schemeClr val="accent1">
                  <a:lumMod val="50000"/>
                </a:schemeClr>
              </a:solidFill>
              <a:latin typeface="+mn-lt"/>
            </a:endParaRPr>
          </a:p>
        </p:txBody>
      </p:sp>
      <p:pic>
        <p:nvPicPr>
          <p:cNvPr id="5" name="Picture 4"/>
          <p:cNvPicPr>
            <a:picLocks noChangeAspect="1"/>
          </p:cNvPicPr>
          <p:nvPr/>
        </p:nvPicPr>
        <p:blipFill>
          <a:blip r:embed="rId2"/>
          <a:stretch>
            <a:fillRect/>
          </a:stretch>
        </p:blipFill>
        <p:spPr>
          <a:xfrm>
            <a:off x="4803006" y="2358189"/>
            <a:ext cx="4340994" cy="2800959"/>
          </a:xfrm>
          <a:prstGeom prst="rect">
            <a:avLst/>
          </a:prstGeom>
        </p:spPr>
      </p:pic>
      <p:sp>
        <p:nvSpPr>
          <p:cNvPr id="6" name="Rectangle 5"/>
          <p:cNvSpPr/>
          <p:nvPr/>
        </p:nvSpPr>
        <p:spPr>
          <a:xfrm>
            <a:off x="379991" y="2668856"/>
            <a:ext cx="4183748" cy="1938992"/>
          </a:xfrm>
          <a:prstGeom prst="rect">
            <a:avLst/>
          </a:prstGeom>
        </p:spPr>
        <p:txBody>
          <a:bodyPr wrap="square">
            <a:spAutoFit/>
          </a:bodyPr>
          <a:lstStyle/>
          <a:p>
            <a:pPr algn="just">
              <a:lnSpc>
                <a:spcPct val="150000"/>
              </a:lnSpc>
            </a:pPr>
            <a:r>
              <a:rPr lang="en-US" sz="2000" dirty="0">
                <a:solidFill>
                  <a:schemeClr val="accent6"/>
                </a:solidFill>
              </a:rPr>
              <a:t>C</a:t>
            </a:r>
            <a:r>
              <a:rPr lang="vi-VN" sz="2000" dirty="0">
                <a:solidFill>
                  <a:schemeClr val="accent6"/>
                </a:solidFill>
              </a:rPr>
              <a:t>ó sự thay đổi </a:t>
            </a:r>
            <a:r>
              <a:rPr lang="en-US" sz="2000" dirty="0">
                <a:solidFill>
                  <a:schemeClr val="accent6"/>
                </a:solidFill>
              </a:rPr>
              <a:t>về chiều cao của cây xanh và con người</a:t>
            </a:r>
            <a:r>
              <a:rPr lang="vi-VN" sz="2000" dirty="0">
                <a:solidFill>
                  <a:schemeClr val="accent6"/>
                </a:solidFill>
              </a:rPr>
              <a:t> là nhờ quá trình phân bào. Các tế bào lớn lên và thực hiện quá trình </a:t>
            </a:r>
            <a:r>
              <a:rPr lang="vi-VN" sz="2000">
                <a:solidFill>
                  <a:schemeClr val="accent6"/>
                </a:solidFill>
              </a:rPr>
              <a:t>sinh </a:t>
            </a:r>
            <a:r>
              <a:rPr lang="vi-VN" sz="2000" smtClean="0">
                <a:solidFill>
                  <a:schemeClr val="accent6"/>
                </a:solidFill>
              </a:rPr>
              <a:t>sản</a:t>
            </a:r>
            <a:r>
              <a:rPr lang="en-US" sz="2000" smtClean="0">
                <a:solidFill>
                  <a:schemeClr val="accent6"/>
                </a:solidFill>
              </a:rPr>
              <a:t>.</a:t>
            </a:r>
            <a:endParaRPr lang="en-US" sz="2000" dirty="0">
              <a:solidFill>
                <a:schemeClr val="accent6"/>
              </a:solidFill>
            </a:endParaRPr>
          </a:p>
        </p:txBody>
      </p:sp>
    </p:spTree>
    <p:extLst>
      <p:ext uri="{BB962C8B-B14F-4D97-AF65-F5344CB8AC3E}">
        <p14:creationId xmlns:p14="http://schemas.microsoft.com/office/powerpoint/2010/main" val="42682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488"/>
            <a:ext cx="5338890" cy="1185453"/>
          </a:xfrm>
        </p:spPr>
        <p:txBody>
          <a:bodyPr/>
          <a:lstStyle/>
          <a:p>
            <a:r>
              <a:rPr lang="en-US" sz="2800" dirty="0" smtClean="0">
                <a:latin typeface="+mj-lt"/>
              </a:rPr>
              <a:t>Kiểm tra bài cũ</a:t>
            </a:r>
            <a:endParaRPr lang="en-US" sz="2800" dirty="0">
              <a:latin typeface="+mj-lt"/>
            </a:endParaRPr>
          </a:p>
        </p:txBody>
      </p:sp>
      <p:sp>
        <p:nvSpPr>
          <p:cNvPr id="3" name="Subtitle 2"/>
          <p:cNvSpPr>
            <a:spLocks noGrp="1"/>
          </p:cNvSpPr>
          <p:nvPr>
            <p:ph type="subTitle" idx="1"/>
          </p:nvPr>
        </p:nvSpPr>
        <p:spPr>
          <a:xfrm>
            <a:off x="444688" y="1763957"/>
            <a:ext cx="8631935" cy="784800"/>
          </a:xfrm>
        </p:spPr>
        <p:txBody>
          <a:bodyPr/>
          <a:lstStyle/>
          <a:p>
            <a:pPr algn="just">
              <a:lnSpc>
                <a:spcPct val="150000"/>
              </a:lnSpc>
              <a:buFont typeface="Wingdings" panose="05000000000000000000" pitchFamily="2" charset="2"/>
              <a:buChar char="§"/>
            </a:pPr>
            <a:r>
              <a:rPr lang="en-US" sz="2400" i="1" dirty="0" smtClean="0">
                <a:solidFill>
                  <a:schemeClr val="bg1"/>
                </a:solidFill>
                <a:latin typeface="+mj-lt"/>
              </a:rPr>
              <a:t>Tại sao cây xanh lại có thể quang hợp được?</a:t>
            </a:r>
          </a:p>
          <a:p>
            <a:pPr algn="just">
              <a:lnSpc>
                <a:spcPct val="150000"/>
              </a:lnSpc>
              <a:buFont typeface="Wingdings" panose="05000000000000000000" pitchFamily="2" charset="2"/>
              <a:buChar char="§"/>
            </a:pPr>
            <a:r>
              <a:rPr lang="en-US" sz="2400" i="1" dirty="0" smtClean="0">
                <a:solidFill>
                  <a:schemeClr val="bg1"/>
                </a:solidFill>
                <a:latin typeface="+mj-lt"/>
              </a:rPr>
              <a:t>Quang hợp có ý nghĩa gì cho cuộc sống trên Trái đất?</a:t>
            </a:r>
            <a:endParaRPr lang="en-US" sz="2400" i="1" dirty="0">
              <a:solidFill>
                <a:schemeClr val="bg1"/>
              </a:solidFill>
              <a:latin typeface="+mj-lt"/>
            </a:endParaRP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5953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a:p>
        </p:txBody>
      </p:sp>
      <p:sp>
        <p:nvSpPr>
          <p:cNvPr id="9" name="Google Shape;181;p24"/>
          <p:cNvSpPr txBox="1">
            <a:spLocks/>
          </p:cNvSpPr>
          <p:nvPr/>
        </p:nvSpPr>
        <p:spPr>
          <a:xfrm>
            <a:off x="161355" y="1234290"/>
            <a:ext cx="7915701" cy="14815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1pPr>
            <a:lvl2pPr marL="914400" marR="0" lvl="1"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2pPr>
            <a:lvl3pPr marL="1371600" marR="0" lvl="2"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3pPr>
            <a:lvl4pPr marL="1828800" marR="0" lvl="3"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4pPr>
            <a:lvl5pPr marL="2286000" marR="0" lvl="4"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5pPr>
            <a:lvl6pPr marL="2743200" marR="0" lvl="5"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6pPr>
            <a:lvl7pPr marL="3200400" marR="0" lvl="6"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7pPr>
            <a:lvl8pPr marL="3657600" marR="0" lvl="7"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8pPr>
            <a:lvl9pPr marL="4114800" marR="0" lvl="8"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9pPr>
          </a:lstStyle>
          <a:p>
            <a:pPr algn="just">
              <a:lnSpc>
                <a:spcPct val="150000"/>
              </a:lnSpc>
              <a:spcBef>
                <a:spcPts val="200"/>
              </a:spcBef>
              <a:spcAft>
                <a:spcPts val="200"/>
              </a:spcAft>
              <a:buFont typeface="Wingdings" panose="05000000000000000000" pitchFamily="2" charset="2"/>
              <a:buChar char="§"/>
            </a:pPr>
            <a:r>
              <a:rPr lang="nl-NL" sz="2200" b="0" i="1" dirty="0" smtClean="0">
                <a:solidFill>
                  <a:schemeClr val="bg1"/>
                </a:solidFill>
                <a:latin typeface="+mj-lt"/>
              </a:rPr>
              <a:t>So sánh chiều cao của em lúc là học sinh lớp 1 và hiện tại là học sinh lớp 6. </a:t>
            </a:r>
          </a:p>
          <a:p>
            <a:pPr algn="just">
              <a:lnSpc>
                <a:spcPct val="150000"/>
              </a:lnSpc>
              <a:spcBef>
                <a:spcPts val="200"/>
              </a:spcBef>
              <a:spcAft>
                <a:spcPts val="200"/>
              </a:spcAft>
              <a:buFont typeface="Wingdings" panose="05000000000000000000" pitchFamily="2" charset="2"/>
              <a:buChar char="§"/>
            </a:pPr>
            <a:r>
              <a:rPr lang="nl-NL" sz="2200" b="0" i="1" dirty="0" smtClean="0">
                <a:solidFill>
                  <a:schemeClr val="bg1"/>
                </a:solidFill>
                <a:latin typeface="+mj-lt"/>
              </a:rPr>
              <a:t>Từ đó, em hãy giải thích vì sao cơ thể lớn lên được?</a:t>
            </a:r>
            <a:endParaRPr lang="en-US" sz="2200" b="0" i="1" dirty="0">
              <a:solidFill>
                <a:schemeClr val="bg1"/>
              </a:solidFill>
              <a:latin typeface="+mj-lt"/>
            </a:endParaRPr>
          </a:p>
        </p:txBody>
      </p:sp>
      <p:sp>
        <p:nvSpPr>
          <p:cNvPr id="10" name="Google Shape;183;p24"/>
          <p:cNvSpPr txBox="1">
            <a:spLocks/>
          </p:cNvSpPr>
          <p:nvPr/>
        </p:nvSpPr>
        <p:spPr>
          <a:xfrm>
            <a:off x="1583913" y="3999245"/>
            <a:ext cx="2727000" cy="157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buClr>
                <a:schemeClr val="dk1"/>
              </a:buClr>
              <a:buSzPts val="1100"/>
            </a:pPr>
            <a:r>
              <a:rPr lang="en-US" sz="2200" b="1" dirty="0" smtClean="0">
                <a:solidFill>
                  <a:schemeClr val="bg1"/>
                </a:solidFill>
                <a:latin typeface="+mj-lt"/>
              </a:rPr>
              <a:t>Chiều cao:</a:t>
            </a:r>
            <a:endParaRPr lang="en-US" sz="2200" dirty="0" smtClean="0">
              <a:solidFill>
                <a:schemeClr val="bg1"/>
              </a:solidFill>
              <a:latin typeface="+mj-lt"/>
            </a:endParaRPr>
          </a:p>
          <a:p>
            <a:pPr>
              <a:spcBef>
                <a:spcPts val="600"/>
              </a:spcBef>
              <a:buClr>
                <a:schemeClr val="dk1"/>
              </a:buClr>
              <a:buSzPts val="1100"/>
            </a:pPr>
            <a:endParaRPr lang="en-US" dirty="0" smtClean="0"/>
          </a:p>
          <a:p>
            <a:pPr>
              <a:spcBef>
                <a:spcPts val="600"/>
              </a:spcBef>
            </a:pPr>
            <a:endParaRPr lang="en-US" dirty="0"/>
          </a:p>
        </p:txBody>
      </p:sp>
      <p:sp>
        <p:nvSpPr>
          <p:cNvPr id="11" name="Google Shape;185;p24"/>
          <p:cNvSpPr txBox="1">
            <a:spLocks/>
          </p:cNvSpPr>
          <p:nvPr/>
        </p:nvSpPr>
        <p:spPr>
          <a:xfrm>
            <a:off x="4633415" y="4019045"/>
            <a:ext cx="2803065" cy="14219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buClr>
                <a:schemeClr val="dk1"/>
              </a:buClr>
              <a:buSzPts val="1100"/>
            </a:pPr>
            <a:r>
              <a:rPr lang="en-US" sz="2200" b="1" dirty="0" smtClean="0">
                <a:solidFill>
                  <a:schemeClr val="bg1"/>
                </a:solidFill>
                <a:latin typeface="+mj-lt"/>
              </a:rPr>
              <a:t>Chiều cao: </a:t>
            </a:r>
            <a:endParaRPr lang="en-US" sz="2200" dirty="0">
              <a:solidFill>
                <a:schemeClr val="bg1"/>
              </a:solidFill>
              <a:latin typeface="+mj-lt"/>
            </a:endParaRPr>
          </a:p>
        </p:txBody>
      </p:sp>
      <p:sp>
        <p:nvSpPr>
          <p:cNvPr id="12" name="Google Shape;186;p24"/>
          <p:cNvSpPr/>
          <p:nvPr/>
        </p:nvSpPr>
        <p:spPr>
          <a:xfrm rot="729144">
            <a:off x="2265563" y="3054676"/>
            <a:ext cx="916334" cy="857729"/>
          </a:xfrm>
          <a:prstGeom prst="wedgeEllipseCallout">
            <a:avLst>
              <a:gd name="adj1" fmla="val -20833"/>
              <a:gd name="adj2" fmla="val 62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3" name="Google Shape;187;p24"/>
          <p:cNvSpPr/>
          <p:nvPr/>
        </p:nvSpPr>
        <p:spPr>
          <a:xfrm rot="-773137" flipH="1">
            <a:off x="2680569" y="2785714"/>
            <a:ext cx="1352069" cy="929054"/>
          </a:xfrm>
          <a:prstGeom prst="wedgeEllipseCallout">
            <a:avLst>
              <a:gd name="adj1" fmla="val -20833"/>
              <a:gd name="adj2" fmla="val 62500"/>
            </a:avLst>
          </a:prstGeom>
          <a:solidFill>
            <a:schemeClr val="accent3">
              <a:lumMod val="50000"/>
              <a:alpha val="71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1</a:t>
            </a:r>
            <a:endParaRPr sz="2000" b="1" dirty="0">
              <a:solidFill>
                <a:schemeClr val="bg1"/>
              </a:solidFill>
            </a:endParaRPr>
          </a:p>
        </p:txBody>
      </p:sp>
      <p:sp>
        <p:nvSpPr>
          <p:cNvPr id="14" name="Google Shape;188;p24"/>
          <p:cNvSpPr/>
          <p:nvPr/>
        </p:nvSpPr>
        <p:spPr>
          <a:xfrm rot="729144">
            <a:off x="5109938" y="3115451"/>
            <a:ext cx="916334" cy="857729"/>
          </a:xfrm>
          <a:prstGeom prst="wedgeEllipseCallout">
            <a:avLst>
              <a:gd name="adj1" fmla="val -20833"/>
              <a:gd name="adj2" fmla="val 6250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5" name="Google Shape;189;p24"/>
          <p:cNvSpPr/>
          <p:nvPr/>
        </p:nvSpPr>
        <p:spPr>
          <a:xfrm rot="-773137" flipH="1">
            <a:off x="5521198" y="2831981"/>
            <a:ext cx="1294271" cy="929054"/>
          </a:xfrm>
          <a:prstGeom prst="wedgeEllipseCallout">
            <a:avLst>
              <a:gd name="adj1" fmla="val -20833"/>
              <a:gd name="adj2" fmla="val 62500"/>
            </a:avLst>
          </a:prstGeom>
          <a:solidFill>
            <a:schemeClr val="accent1">
              <a:alpha val="71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6</a:t>
            </a:r>
            <a:endParaRPr sz="2000" b="1" dirty="0">
              <a:solidFill>
                <a:schemeClr val="bg1"/>
              </a:solidFill>
            </a:endParaRPr>
          </a:p>
        </p:txBody>
      </p:sp>
    </p:spTree>
    <p:extLst>
      <p:ext uri="{BB962C8B-B14F-4D97-AF65-F5344CB8AC3E}">
        <p14:creationId xmlns:p14="http://schemas.microsoft.com/office/powerpoint/2010/main" val="30625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down)">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22"/>
          <p:cNvSpPr/>
          <p:nvPr/>
        </p:nvSpPr>
        <p:spPr>
          <a:xfrm>
            <a:off x="2688609" y="1651358"/>
            <a:ext cx="3452884" cy="2493600"/>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b="1" dirty="0" smtClean="0">
                <a:solidFill>
                  <a:srgbClr val="FFFF00"/>
                </a:solidFill>
                <a:latin typeface="+mj-lt"/>
                <a:ea typeface="Karla"/>
                <a:cs typeface="Karla"/>
                <a:sym typeface="Karla"/>
              </a:rPr>
              <a:t>Hướng dẫn về nhà</a:t>
            </a:r>
            <a:endParaRPr sz="2400" b="1" dirty="0">
              <a:solidFill>
                <a:srgbClr val="FFFF00"/>
              </a:solidFill>
              <a:latin typeface="+mj-lt"/>
              <a:ea typeface="Karla"/>
              <a:cs typeface="Karla"/>
              <a:sym typeface="Karla"/>
            </a:endParaRPr>
          </a:p>
        </p:txBody>
      </p:sp>
      <p:sp>
        <p:nvSpPr>
          <p:cNvPr id="198" name="Google Shape;198;p22"/>
          <p:cNvSpPr/>
          <p:nvPr/>
        </p:nvSpPr>
        <p:spPr>
          <a:xfrm>
            <a:off x="184246" y="2088682"/>
            <a:ext cx="3610150" cy="1799924"/>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000" dirty="0" smtClean="0">
                <a:solidFill>
                  <a:srgbClr val="004C52"/>
                </a:solidFill>
                <a:latin typeface="+mj-lt"/>
                <a:ea typeface="Karla"/>
                <a:cs typeface="Karla"/>
                <a:sym typeface="Karla"/>
              </a:rPr>
              <a:t>Làm các câu hỏi, bài tập trong Sách bài tập</a:t>
            </a:r>
            <a:endParaRPr sz="2000" dirty="0">
              <a:solidFill>
                <a:srgbClr val="004C52"/>
              </a:solidFill>
              <a:latin typeface="+mj-lt"/>
              <a:ea typeface="Karla"/>
              <a:cs typeface="Karla"/>
              <a:sym typeface="Karla"/>
            </a:endParaRPr>
          </a:p>
        </p:txBody>
      </p:sp>
      <p:sp>
        <p:nvSpPr>
          <p:cNvPr id="199" name="Google Shape;199;p22"/>
          <p:cNvSpPr/>
          <p:nvPr/>
        </p:nvSpPr>
        <p:spPr>
          <a:xfrm>
            <a:off x="5131240" y="2088682"/>
            <a:ext cx="3889930" cy="1799924"/>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000" dirty="0" smtClean="0">
                <a:solidFill>
                  <a:srgbClr val="004C52"/>
                </a:solidFill>
                <a:latin typeface="+mj-lt"/>
                <a:ea typeface="Karla"/>
                <a:cs typeface="Karla"/>
                <a:sym typeface="Karla"/>
              </a:rPr>
              <a:t>Đọc trước Bài 21 – Thực hành: Quan sát và phân biệt một số loại tế bào</a:t>
            </a:r>
            <a:endParaRPr sz="2000" dirty="0">
              <a:solidFill>
                <a:srgbClr val="004C52"/>
              </a:solidFill>
              <a:latin typeface="+mj-lt"/>
              <a:ea typeface="Karla"/>
              <a:cs typeface="Karla"/>
              <a:sym typeface="Karla"/>
            </a:endParaRPr>
          </a:p>
        </p:txBody>
      </p:sp>
      <p:sp>
        <p:nvSpPr>
          <p:cNvPr id="200" name="Google Shape;200;p2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barn(inVertical)">
                                      <p:cBhvr>
                                        <p:cTn id="7" dur="5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barn(inVertical)">
                                      <p:cBhvr>
                                        <p:cTn id="12" dur="500"/>
                                        <p:tgtEl>
                                          <p:spTgt spid="19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barn(inVertical)">
                                      <p:cBhvr>
                                        <p:cTn id="15"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animBg="1"/>
      <p:bldP spid="1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27122" y="2084959"/>
            <a:ext cx="9116878" cy="1348098"/>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4000" dirty="0" smtClean="0">
                <a:solidFill>
                  <a:srgbClr val="ABE33F"/>
                </a:solidFill>
                <a:latin typeface="+mj-lt"/>
              </a:rPr>
              <a:t>CẢM ƠN CÁC EM</a:t>
            </a:r>
            <a:br>
              <a:rPr lang="en" sz="4000" dirty="0" smtClean="0">
                <a:solidFill>
                  <a:srgbClr val="ABE33F"/>
                </a:solidFill>
                <a:latin typeface="+mj-lt"/>
              </a:rPr>
            </a:br>
            <a:r>
              <a:rPr lang="en" sz="4000" dirty="0" smtClean="0">
                <a:solidFill>
                  <a:srgbClr val="ABE33F"/>
                </a:solidFill>
                <a:latin typeface="+mj-lt"/>
              </a:rPr>
              <a:t>ĐÃ LẮNG NGHE BÀI GIẢNG!</a:t>
            </a:r>
            <a:endParaRPr sz="4000" dirty="0">
              <a:solidFill>
                <a:srgbClr val="ABE33F"/>
              </a:solidFill>
              <a:latin typeface="+mj-lt"/>
            </a:endParaRPr>
          </a:p>
        </p:txBody>
      </p:sp>
      <p:grpSp>
        <p:nvGrpSpPr>
          <p:cNvPr id="306" name="Google Shape;306;p34"/>
          <p:cNvGrpSpPr/>
          <p:nvPr/>
        </p:nvGrpSpPr>
        <p:grpSpPr>
          <a:xfrm>
            <a:off x="3807726" y="1135628"/>
            <a:ext cx="1238054" cy="728648"/>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4866917" y="1233527"/>
            <a:ext cx="938555" cy="71620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wipe(down)">
                                      <p:cBhvr>
                                        <p:cTn id="7" dur="580">
                                          <p:stCondLst>
                                            <p:cond delay="0"/>
                                          </p:stCondLst>
                                        </p:cTn>
                                        <p:tgtEl>
                                          <p:spTgt spid="306"/>
                                        </p:tgtEl>
                                      </p:cBhvr>
                                    </p:animEffect>
                                    <p:anim calcmode="lin" valueType="num">
                                      <p:cBhvr>
                                        <p:cTn id="8" dur="1822" tmFilter="0,0; 0.14,0.36; 0.43,0.73; 0.71,0.91; 1.0,1.0">
                                          <p:stCondLst>
                                            <p:cond delay="0"/>
                                          </p:stCondLst>
                                        </p:cTn>
                                        <p:tgtEl>
                                          <p:spTgt spid="30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6"/>
                                        </p:tgtEl>
                                        <p:attrNameLst>
                                          <p:attrName>ppt_y</p:attrName>
                                        </p:attrNameLst>
                                      </p:cBhvr>
                                      <p:tavLst>
                                        <p:tav tm="0" fmla="#ppt_y-sin(pi*$)/81">
                                          <p:val>
                                            <p:fltVal val="0"/>
                                          </p:val>
                                        </p:tav>
                                        <p:tav tm="100000">
                                          <p:val>
                                            <p:fltVal val="1"/>
                                          </p:val>
                                        </p:tav>
                                      </p:tavLst>
                                    </p:anim>
                                    <p:animScale>
                                      <p:cBhvr>
                                        <p:cTn id="13" dur="26">
                                          <p:stCondLst>
                                            <p:cond delay="650"/>
                                          </p:stCondLst>
                                        </p:cTn>
                                        <p:tgtEl>
                                          <p:spTgt spid="306"/>
                                        </p:tgtEl>
                                      </p:cBhvr>
                                      <p:to x="100000" y="60000"/>
                                    </p:animScale>
                                    <p:animScale>
                                      <p:cBhvr>
                                        <p:cTn id="14" dur="166" decel="50000">
                                          <p:stCondLst>
                                            <p:cond delay="676"/>
                                          </p:stCondLst>
                                        </p:cTn>
                                        <p:tgtEl>
                                          <p:spTgt spid="306"/>
                                        </p:tgtEl>
                                      </p:cBhvr>
                                      <p:to x="100000" y="100000"/>
                                    </p:animScale>
                                    <p:animScale>
                                      <p:cBhvr>
                                        <p:cTn id="15" dur="26">
                                          <p:stCondLst>
                                            <p:cond delay="1312"/>
                                          </p:stCondLst>
                                        </p:cTn>
                                        <p:tgtEl>
                                          <p:spTgt spid="306"/>
                                        </p:tgtEl>
                                      </p:cBhvr>
                                      <p:to x="100000" y="80000"/>
                                    </p:animScale>
                                    <p:animScale>
                                      <p:cBhvr>
                                        <p:cTn id="16" dur="166" decel="50000">
                                          <p:stCondLst>
                                            <p:cond delay="1338"/>
                                          </p:stCondLst>
                                        </p:cTn>
                                        <p:tgtEl>
                                          <p:spTgt spid="306"/>
                                        </p:tgtEl>
                                      </p:cBhvr>
                                      <p:to x="100000" y="100000"/>
                                    </p:animScale>
                                    <p:animScale>
                                      <p:cBhvr>
                                        <p:cTn id="17" dur="26">
                                          <p:stCondLst>
                                            <p:cond delay="1642"/>
                                          </p:stCondLst>
                                        </p:cTn>
                                        <p:tgtEl>
                                          <p:spTgt spid="306"/>
                                        </p:tgtEl>
                                      </p:cBhvr>
                                      <p:to x="100000" y="90000"/>
                                    </p:animScale>
                                    <p:animScale>
                                      <p:cBhvr>
                                        <p:cTn id="18" dur="166" decel="50000">
                                          <p:stCondLst>
                                            <p:cond delay="1668"/>
                                          </p:stCondLst>
                                        </p:cTn>
                                        <p:tgtEl>
                                          <p:spTgt spid="306"/>
                                        </p:tgtEl>
                                      </p:cBhvr>
                                      <p:to x="100000" y="100000"/>
                                    </p:animScale>
                                    <p:animScale>
                                      <p:cBhvr>
                                        <p:cTn id="19" dur="26">
                                          <p:stCondLst>
                                            <p:cond delay="1808"/>
                                          </p:stCondLst>
                                        </p:cTn>
                                        <p:tgtEl>
                                          <p:spTgt spid="306"/>
                                        </p:tgtEl>
                                      </p:cBhvr>
                                      <p:to x="100000" y="95000"/>
                                    </p:animScale>
                                    <p:animScale>
                                      <p:cBhvr>
                                        <p:cTn id="20" dur="166" decel="50000">
                                          <p:stCondLst>
                                            <p:cond delay="1834"/>
                                          </p:stCondLst>
                                        </p:cTn>
                                        <p:tgtEl>
                                          <p:spTgt spid="30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09"/>
                                        </p:tgtEl>
                                        <p:attrNameLst>
                                          <p:attrName>style.visibility</p:attrName>
                                        </p:attrNameLst>
                                      </p:cBhvr>
                                      <p:to>
                                        <p:strVal val="visible"/>
                                      </p:to>
                                    </p:set>
                                    <p:animEffect transition="in" filter="wipe(down)">
                                      <p:cBhvr>
                                        <p:cTn id="23" dur="580">
                                          <p:stCondLst>
                                            <p:cond delay="0"/>
                                          </p:stCondLst>
                                        </p:cTn>
                                        <p:tgtEl>
                                          <p:spTgt spid="309"/>
                                        </p:tgtEl>
                                      </p:cBhvr>
                                    </p:animEffect>
                                    <p:anim calcmode="lin" valueType="num">
                                      <p:cBhvr>
                                        <p:cTn id="24" dur="1822" tmFilter="0,0; 0.14,0.36; 0.43,0.73; 0.71,0.91; 1.0,1.0">
                                          <p:stCondLst>
                                            <p:cond delay="0"/>
                                          </p:stCondLst>
                                        </p:cTn>
                                        <p:tgtEl>
                                          <p:spTgt spid="30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9"/>
                                        </p:tgtEl>
                                        <p:attrNameLst>
                                          <p:attrName>ppt_y</p:attrName>
                                        </p:attrNameLst>
                                      </p:cBhvr>
                                      <p:tavLst>
                                        <p:tav tm="0" fmla="#ppt_y-sin(pi*$)/81">
                                          <p:val>
                                            <p:fltVal val="0"/>
                                          </p:val>
                                        </p:tav>
                                        <p:tav tm="100000">
                                          <p:val>
                                            <p:fltVal val="1"/>
                                          </p:val>
                                        </p:tav>
                                      </p:tavLst>
                                    </p:anim>
                                    <p:animScale>
                                      <p:cBhvr>
                                        <p:cTn id="29" dur="26">
                                          <p:stCondLst>
                                            <p:cond delay="650"/>
                                          </p:stCondLst>
                                        </p:cTn>
                                        <p:tgtEl>
                                          <p:spTgt spid="309"/>
                                        </p:tgtEl>
                                      </p:cBhvr>
                                      <p:to x="100000" y="60000"/>
                                    </p:animScale>
                                    <p:animScale>
                                      <p:cBhvr>
                                        <p:cTn id="30" dur="166" decel="50000">
                                          <p:stCondLst>
                                            <p:cond delay="676"/>
                                          </p:stCondLst>
                                        </p:cTn>
                                        <p:tgtEl>
                                          <p:spTgt spid="309"/>
                                        </p:tgtEl>
                                      </p:cBhvr>
                                      <p:to x="100000" y="100000"/>
                                    </p:animScale>
                                    <p:animScale>
                                      <p:cBhvr>
                                        <p:cTn id="31" dur="26">
                                          <p:stCondLst>
                                            <p:cond delay="1312"/>
                                          </p:stCondLst>
                                        </p:cTn>
                                        <p:tgtEl>
                                          <p:spTgt spid="309"/>
                                        </p:tgtEl>
                                      </p:cBhvr>
                                      <p:to x="100000" y="80000"/>
                                    </p:animScale>
                                    <p:animScale>
                                      <p:cBhvr>
                                        <p:cTn id="32" dur="166" decel="50000">
                                          <p:stCondLst>
                                            <p:cond delay="1338"/>
                                          </p:stCondLst>
                                        </p:cTn>
                                        <p:tgtEl>
                                          <p:spTgt spid="309"/>
                                        </p:tgtEl>
                                      </p:cBhvr>
                                      <p:to x="100000" y="100000"/>
                                    </p:animScale>
                                    <p:animScale>
                                      <p:cBhvr>
                                        <p:cTn id="33" dur="26">
                                          <p:stCondLst>
                                            <p:cond delay="1642"/>
                                          </p:stCondLst>
                                        </p:cTn>
                                        <p:tgtEl>
                                          <p:spTgt spid="309"/>
                                        </p:tgtEl>
                                      </p:cBhvr>
                                      <p:to x="100000" y="90000"/>
                                    </p:animScale>
                                    <p:animScale>
                                      <p:cBhvr>
                                        <p:cTn id="34" dur="166" decel="50000">
                                          <p:stCondLst>
                                            <p:cond delay="1668"/>
                                          </p:stCondLst>
                                        </p:cTn>
                                        <p:tgtEl>
                                          <p:spTgt spid="309"/>
                                        </p:tgtEl>
                                      </p:cBhvr>
                                      <p:to x="100000" y="100000"/>
                                    </p:animScale>
                                    <p:animScale>
                                      <p:cBhvr>
                                        <p:cTn id="35" dur="26">
                                          <p:stCondLst>
                                            <p:cond delay="1808"/>
                                          </p:stCondLst>
                                        </p:cTn>
                                        <p:tgtEl>
                                          <p:spTgt spid="309"/>
                                        </p:tgtEl>
                                      </p:cBhvr>
                                      <p:to x="100000" y="95000"/>
                                    </p:animScale>
                                    <p:animScale>
                                      <p:cBhvr>
                                        <p:cTn id="36" dur="166" decel="50000">
                                          <p:stCondLst>
                                            <p:cond delay="1834"/>
                                          </p:stCondLst>
                                        </p:cTn>
                                        <p:tgtEl>
                                          <p:spTgt spid="30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04"/>
                                        </p:tgtEl>
                                        <p:attrNameLst>
                                          <p:attrName>style.visibility</p:attrName>
                                        </p:attrNameLst>
                                      </p:cBhvr>
                                      <p:to>
                                        <p:strVal val="visible"/>
                                      </p:to>
                                    </p:set>
                                    <p:animEffect transition="in" filter="wipe(down)">
                                      <p:cBhvr>
                                        <p:cTn id="39" dur="580">
                                          <p:stCondLst>
                                            <p:cond delay="0"/>
                                          </p:stCondLst>
                                        </p:cTn>
                                        <p:tgtEl>
                                          <p:spTgt spid="304"/>
                                        </p:tgtEl>
                                      </p:cBhvr>
                                    </p:animEffect>
                                    <p:anim calcmode="lin" valueType="num">
                                      <p:cBhvr>
                                        <p:cTn id="40" dur="1822" tmFilter="0,0; 0.14,0.36; 0.43,0.73; 0.71,0.91; 1.0,1.0">
                                          <p:stCondLst>
                                            <p:cond delay="0"/>
                                          </p:stCondLst>
                                        </p:cTn>
                                        <p:tgtEl>
                                          <p:spTgt spid="30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0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0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0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04"/>
                                        </p:tgtEl>
                                        <p:attrNameLst>
                                          <p:attrName>ppt_y</p:attrName>
                                        </p:attrNameLst>
                                      </p:cBhvr>
                                      <p:tavLst>
                                        <p:tav tm="0" fmla="#ppt_y-sin(pi*$)/81">
                                          <p:val>
                                            <p:fltVal val="0"/>
                                          </p:val>
                                        </p:tav>
                                        <p:tav tm="100000">
                                          <p:val>
                                            <p:fltVal val="1"/>
                                          </p:val>
                                        </p:tav>
                                      </p:tavLst>
                                    </p:anim>
                                    <p:animScale>
                                      <p:cBhvr>
                                        <p:cTn id="45" dur="26">
                                          <p:stCondLst>
                                            <p:cond delay="650"/>
                                          </p:stCondLst>
                                        </p:cTn>
                                        <p:tgtEl>
                                          <p:spTgt spid="304"/>
                                        </p:tgtEl>
                                      </p:cBhvr>
                                      <p:to x="100000" y="60000"/>
                                    </p:animScale>
                                    <p:animScale>
                                      <p:cBhvr>
                                        <p:cTn id="46" dur="166" decel="50000">
                                          <p:stCondLst>
                                            <p:cond delay="676"/>
                                          </p:stCondLst>
                                        </p:cTn>
                                        <p:tgtEl>
                                          <p:spTgt spid="304"/>
                                        </p:tgtEl>
                                      </p:cBhvr>
                                      <p:to x="100000" y="100000"/>
                                    </p:animScale>
                                    <p:animScale>
                                      <p:cBhvr>
                                        <p:cTn id="47" dur="26">
                                          <p:stCondLst>
                                            <p:cond delay="1312"/>
                                          </p:stCondLst>
                                        </p:cTn>
                                        <p:tgtEl>
                                          <p:spTgt spid="304"/>
                                        </p:tgtEl>
                                      </p:cBhvr>
                                      <p:to x="100000" y="80000"/>
                                    </p:animScale>
                                    <p:animScale>
                                      <p:cBhvr>
                                        <p:cTn id="48" dur="166" decel="50000">
                                          <p:stCondLst>
                                            <p:cond delay="1338"/>
                                          </p:stCondLst>
                                        </p:cTn>
                                        <p:tgtEl>
                                          <p:spTgt spid="304"/>
                                        </p:tgtEl>
                                      </p:cBhvr>
                                      <p:to x="100000" y="100000"/>
                                    </p:animScale>
                                    <p:animScale>
                                      <p:cBhvr>
                                        <p:cTn id="49" dur="26">
                                          <p:stCondLst>
                                            <p:cond delay="1642"/>
                                          </p:stCondLst>
                                        </p:cTn>
                                        <p:tgtEl>
                                          <p:spTgt spid="304"/>
                                        </p:tgtEl>
                                      </p:cBhvr>
                                      <p:to x="100000" y="90000"/>
                                    </p:animScale>
                                    <p:animScale>
                                      <p:cBhvr>
                                        <p:cTn id="50" dur="166" decel="50000">
                                          <p:stCondLst>
                                            <p:cond delay="1668"/>
                                          </p:stCondLst>
                                        </p:cTn>
                                        <p:tgtEl>
                                          <p:spTgt spid="304"/>
                                        </p:tgtEl>
                                      </p:cBhvr>
                                      <p:to x="100000" y="100000"/>
                                    </p:animScale>
                                    <p:animScale>
                                      <p:cBhvr>
                                        <p:cTn id="51" dur="26">
                                          <p:stCondLst>
                                            <p:cond delay="1808"/>
                                          </p:stCondLst>
                                        </p:cTn>
                                        <p:tgtEl>
                                          <p:spTgt spid="304"/>
                                        </p:tgtEl>
                                      </p:cBhvr>
                                      <p:to x="100000" y="95000"/>
                                    </p:animScale>
                                    <p:animScale>
                                      <p:cBhvr>
                                        <p:cTn id="52" dur="166" decel="50000">
                                          <p:stCondLst>
                                            <p:cond delay="1834"/>
                                          </p:stCondLst>
                                        </p:cTn>
                                        <p:tgtEl>
                                          <p:spTgt spid="3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P spid="3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3"/>
          <p:cNvSpPr txBox="1">
            <a:spLocks noGrp="1"/>
          </p:cNvSpPr>
          <p:nvPr>
            <p:ph type="ctrTitle" idx="4294967295"/>
          </p:nvPr>
        </p:nvSpPr>
        <p:spPr>
          <a:xfrm>
            <a:off x="2348179" y="725805"/>
            <a:ext cx="6500611" cy="2215067"/>
          </a:xfrm>
          <a:prstGeom prst="rect">
            <a:avLst/>
          </a:prstGeom>
        </p:spPr>
        <p:txBody>
          <a:bodyPr spcFirstLastPara="1" wrap="square" lIns="91425" tIns="91425" rIns="91425" bIns="91425" anchor="t" anchorCtr="0">
            <a:noAutofit/>
          </a:bodyPr>
          <a:lstStyle/>
          <a:p>
            <a:pPr marL="0" lvl="0" indent="0" algn="just" rtl="0">
              <a:lnSpc>
                <a:spcPct val="150000"/>
              </a:lnSpc>
              <a:spcBef>
                <a:spcPts val="200"/>
              </a:spcBef>
              <a:spcAft>
                <a:spcPts val="200"/>
              </a:spcAft>
              <a:buNone/>
            </a:pPr>
            <a:r>
              <a:rPr lang="en" sz="2000" b="0" dirty="0" smtClean="0">
                <a:solidFill>
                  <a:schemeClr val="accent1">
                    <a:lumMod val="50000"/>
                  </a:schemeClr>
                </a:solidFill>
                <a:latin typeface="+mj-lt"/>
              </a:rPr>
              <a:t>Em bé khi mới sinh có chiều dài trung bình là 50 cm. Theo thời gian, em bé lớn dần thành người trưởng thành với chiều cao trung bình của người Việt Nam là 164,4 cm (ở nam) và 154 cm (ở nữ). </a:t>
            </a:r>
            <a:r>
              <a:rPr lang="en" sz="2000" i="1" dirty="0" smtClean="0">
                <a:solidFill>
                  <a:schemeClr val="accent1">
                    <a:lumMod val="50000"/>
                  </a:schemeClr>
                </a:solidFill>
                <a:latin typeface="+mj-lt"/>
              </a:rPr>
              <a:t>Vậy, quá trình nào đã giúp con người cũng như các sinh vật khác lớn lên như vậy?</a:t>
            </a:r>
            <a:endParaRPr sz="2000" i="1" dirty="0">
              <a:solidFill>
                <a:schemeClr val="accent1">
                  <a:lumMod val="50000"/>
                </a:schemeClr>
              </a:solidFill>
              <a:latin typeface="+mj-lt"/>
            </a:endParaRPr>
          </a:p>
        </p:txBody>
      </p:sp>
      <p:grpSp>
        <p:nvGrpSpPr>
          <p:cNvPr id="112" name="Google Shape;112;p13"/>
          <p:cNvGrpSpPr/>
          <p:nvPr/>
        </p:nvGrpSpPr>
        <p:grpSpPr>
          <a:xfrm>
            <a:off x="122343" y="2033843"/>
            <a:ext cx="1512762" cy="1433896"/>
            <a:chOff x="5300400" y="3670175"/>
            <a:chExt cx="421300" cy="399325"/>
          </a:xfrm>
        </p:grpSpPr>
        <p:sp>
          <p:nvSpPr>
            <p:cNvPr id="113" name="Google Shape;113;p13"/>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3"/>
          <p:cNvSpPr/>
          <p:nvPr/>
        </p:nvSpPr>
        <p:spPr>
          <a:xfrm>
            <a:off x="1287102" y="1781557"/>
            <a:ext cx="957630" cy="859666"/>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pic>
        <p:nvPicPr>
          <p:cNvPr id="2" name="Picture 1"/>
          <p:cNvPicPr>
            <a:picLocks noChangeAspect="1"/>
          </p:cNvPicPr>
          <p:nvPr/>
        </p:nvPicPr>
        <p:blipFill>
          <a:blip r:embed="rId3"/>
          <a:stretch>
            <a:fillRect/>
          </a:stretch>
        </p:blipFill>
        <p:spPr>
          <a:xfrm>
            <a:off x="1765917" y="3189189"/>
            <a:ext cx="4593426" cy="19543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down)">
                                      <p:cBhvr>
                                        <p:cTn id="7" dur="500"/>
                                        <p:tgtEl>
                                          <p:spTgt spid="110"/>
                                        </p:tgtEl>
                                      </p:cBhvr>
                                    </p:animEffect>
                                  </p:childTnLst>
                                </p:cTn>
                              </p:par>
                              <p:par>
                                <p:cTn id="8" presetID="22" presetClass="entr" presetSubtype="4"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ipe(down)">
                                      <p:cBhvr>
                                        <p:cTn id="10" dur="500"/>
                                        <p:tgtEl>
                                          <p:spTgt spid="1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wipe(down)">
                                      <p:cBhvr>
                                        <p:cTn id="13" dur="500"/>
                                        <p:tgtEl>
                                          <p:spTgt spid="1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5" name="Google Shape;105;p1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a:p>
        </p:txBody>
      </p:sp>
      <p:sp>
        <p:nvSpPr>
          <p:cNvPr id="2" name="Title 1"/>
          <p:cNvSpPr>
            <a:spLocks noGrp="1"/>
          </p:cNvSpPr>
          <p:nvPr>
            <p:ph type="title"/>
          </p:nvPr>
        </p:nvSpPr>
        <p:spPr>
          <a:xfrm>
            <a:off x="-65837" y="398400"/>
            <a:ext cx="9209837" cy="857400"/>
          </a:xfrm>
        </p:spPr>
        <p:txBody>
          <a:bodyPr/>
          <a:lstStyle/>
          <a:p>
            <a:pPr algn="ctr"/>
            <a:r>
              <a:rPr lang="en-US" sz="2800" dirty="0" smtClean="0">
                <a:solidFill>
                  <a:srgbClr val="002060"/>
                </a:solidFill>
                <a:latin typeface="+mj-lt"/>
              </a:rPr>
              <a:t>NỘI DUNG BÀI HỌC</a:t>
            </a:r>
            <a:endParaRPr lang="en-US" sz="2800" dirty="0">
              <a:solidFill>
                <a:srgbClr val="002060"/>
              </a:solidFill>
              <a:latin typeface="+mj-lt"/>
            </a:endParaRPr>
          </a:p>
        </p:txBody>
      </p:sp>
      <p:sp>
        <p:nvSpPr>
          <p:cNvPr id="11" name="Rectangle 2"/>
          <p:cNvSpPr/>
          <p:nvPr/>
        </p:nvSpPr>
        <p:spPr>
          <a:xfrm>
            <a:off x="3061476" y="1554245"/>
            <a:ext cx="4225925" cy="85142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1">
              <a:lumMod val="40000"/>
              <a:lumOff val="6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2" name="Round Same Side Corner Rectangle 1"/>
          <p:cNvSpPr/>
          <p:nvPr/>
        </p:nvSpPr>
        <p:spPr>
          <a:xfrm rot="16200000">
            <a:off x="2395432" y="1333691"/>
            <a:ext cx="851420" cy="1292528"/>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 name="TextBox 41"/>
          <p:cNvSpPr txBox="1">
            <a:spLocks noChangeArrowheads="1"/>
          </p:cNvSpPr>
          <p:nvPr/>
        </p:nvSpPr>
        <p:spPr bwMode="auto">
          <a:xfrm>
            <a:off x="2546154" y="1777999"/>
            <a:ext cx="356188" cy="461665"/>
          </a:xfrm>
          <a:prstGeom prst="rect">
            <a:avLst/>
          </a:prstGeom>
          <a:noFill/>
          <a:ln w="9525">
            <a:noFill/>
            <a:miter lim="800000"/>
            <a:headEnd/>
            <a:tailEnd/>
          </a:ln>
        </p:spPr>
        <p:txBody>
          <a:bodyPr wrap="non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2400" b="1" dirty="0" smtClean="0">
                <a:solidFill>
                  <a:schemeClr val="bg1"/>
                </a:solidFill>
                <a:latin typeface="Arial" charset="0"/>
              </a:rPr>
              <a:t>1</a:t>
            </a:r>
            <a:endParaRPr lang="en-US" sz="2400" b="1" dirty="0">
              <a:solidFill>
                <a:schemeClr val="bg1"/>
              </a:solidFill>
              <a:latin typeface="Arial" charset="0"/>
            </a:endParaRPr>
          </a:p>
        </p:txBody>
      </p:sp>
      <p:sp>
        <p:nvSpPr>
          <p:cNvPr id="18" name="TextBox 43"/>
          <p:cNvSpPr txBox="1">
            <a:spLocks noChangeArrowheads="1"/>
          </p:cNvSpPr>
          <p:nvPr/>
        </p:nvSpPr>
        <p:spPr bwMode="auto">
          <a:xfrm>
            <a:off x="1890306" y="3287115"/>
            <a:ext cx="1296987" cy="400050"/>
          </a:xfrm>
          <a:prstGeom prst="rect">
            <a:avLst/>
          </a:prstGeom>
          <a:noFill/>
          <a:ln w="9525">
            <a:noFill/>
            <a:miter lim="800000"/>
            <a:headEnd/>
            <a:tailEnd/>
          </a:ln>
        </p:spPr>
        <p:txBody>
          <a:bodyPr wrap="non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2000" b="1">
                <a:solidFill>
                  <a:schemeClr val="bg1"/>
                </a:solidFill>
                <a:latin typeface="Arial" charset="0"/>
              </a:rPr>
              <a:t>Nội dung</a:t>
            </a:r>
          </a:p>
        </p:txBody>
      </p:sp>
      <p:sp>
        <p:nvSpPr>
          <p:cNvPr id="21" name="Rectangle 20"/>
          <p:cNvSpPr>
            <a:spLocks noChangeArrowheads="1"/>
          </p:cNvSpPr>
          <p:nvPr/>
        </p:nvSpPr>
        <p:spPr bwMode="auto">
          <a:xfrm>
            <a:off x="3364208" y="1764511"/>
            <a:ext cx="3392487" cy="430887"/>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vi-VN" sz="1400" dirty="0" smtClean="0">
                <a:solidFill>
                  <a:srgbClr val="4A4644"/>
                </a:solidFill>
                <a:latin typeface="Arial" charset="0"/>
              </a:rPr>
              <a:t> </a:t>
            </a:r>
            <a:r>
              <a:rPr lang="en-US" sz="2200" dirty="0" smtClean="0">
                <a:solidFill>
                  <a:schemeClr val="accent1">
                    <a:lumMod val="50000"/>
                  </a:schemeClr>
                </a:solidFill>
                <a:latin typeface="Arial" charset="0"/>
              </a:rPr>
              <a:t>Sự lớn lên của tế bào</a:t>
            </a:r>
            <a:endParaRPr lang="en-US" sz="2200" dirty="0">
              <a:solidFill>
                <a:schemeClr val="accent1">
                  <a:lumMod val="50000"/>
                </a:schemeClr>
              </a:solidFill>
              <a:latin typeface="Arial" charset="0"/>
            </a:endParaRPr>
          </a:p>
        </p:txBody>
      </p:sp>
      <p:sp>
        <p:nvSpPr>
          <p:cNvPr id="24" name="Rectangle 2"/>
          <p:cNvSpPr/>
          <p:nvPr/>
        </p:nvSpPr>
        <p:spPr>
          <a:xfrm>
            <a:off x="3061476" y="2602101"/>
            <a:ext cx="4225925" cy="81043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3">
              <a:lumMod val="60000"/>
              <a:lumOff val="4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 name="Round Same Side Corner Rectangle 1"/>
          <p:cNvSpPr/>
          <p:nvPr/>
        </p:nvSpPr>
        <p:spPr>
          <a:xfrm rot="16200000">
            <a:off x="2395432" y="2381547"/>
            <a:ext cx="851420" cy="1292528"/>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 name="TextBox 41"/>
          <p:cNvSpPr txBox="1">
            <a:spLocks noChangeArrowheads="1"/>
          </p:cNvSpPr>
          <p:nvPr/>
        </p:nvSpPr>
        <p:spPr bwMode="auto">
          <a:xfrm>
            <a:off x="2546154" y="2825855"/>
            <a:ext cx="356188" cy="461665"/>
          </a:xfrm>
          <a:prstGeom prst="rect">
            <a:avLst/>
          </a:prstGeom>
          <a:noFill/>
          <a:ln w="9525">
            <a:noFill/>
            <a:miter lim="800000"/>
            <a:headEnd/>
            <a:tailEnd/>
          </a:ln>
        </p:spPr>
        <p:txBody>
          <a:bodyPr wrap="non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2400" b="1" dirty="0" smtClean="0">
                <a:solidFill>
                  <a:schemeClr val="bg1"/>
                </a:solidFill>
                <a:latin typeface="Arial" charset="0"/>
              </a:rPr>
              <a:t>2</a:t>
            </a:r>
            <a:endParaRPr lang="en-US" sz="2400" b="1" dirty="0">
              <a:solidFill>
                <a:schemeClr val="bg1"/>
              </a:solidFill>
              <a:latin typeface="Arial" charset="0"/>
            </a:endParaRPr>
          </a:p>
        </p:txBody>
      </p:sp>
      <p:sp>
        <p:nvSpPr>
          <p:cNvPr id="27" name="Rectangle 26"/>
          <p:cNvSpPr>
            <a:spLocks noChangeArrowheads="1"/>
          </p:cNvSpPr>
          <p:nvPr/>
        </p:nvSpPr>
        <p:spPr bwMode="auto">
          <a:xfrm>
            <a:off x="3364207" y="2643090"/>
            <a:ext cx="3392487" cy="769441"/>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vi-VN" sz="1400" dirty="0" smtClean="0">
                <a:solidFill>
                  <a:srgbClr val="4A4644"/>
                </a:solidFill>
                <a:latin typeface="Arial" charset="0"/>
              </a:rPr>
              <a:t> </a:t>
            </a:r>
            <a:r>
              <a:rPr lang="en-US" sz="2200" dirty="0" smtClean="0">
                <a:solidFill>
                  <a:schemeClr val="accent3">
                    <a:lumMod val="50000"/>
                  </a:schemeClr>
                </a:solidFill>
                <a:latin typeface="Arial" charset="0"/>
              </a:rPr>
              <a:t>Sự sinh sản (phân chia) của tế bào</a:t>
            </a:r>
            <a:endParaRPr lang="en-US" sz="2200" dirty="0">
              <a:solidFill>
                <a:schemeClr val="accent3">
                  <a:lumMod val="50000"/>
                </a:schemeClr>
              </a:solidFill>
              <a:latin typeface="Arial" charset="0"/>
            </a:endParaRPr>
          </a:p>
        </p:txBody>
      </p:sp>
      <p:sp>
        <p:nvSpPr>
          <p:cNvPr id="28" name="Rectangle 2"/>
          <p:cNvSpPr/>
          <p:nvPr/>
        </p:nvSpPr>
        <p:spPr>
          <a:xfrm>
            <a:off x="3061477" y="3695629"/>
            <a:ext cx="4225925" cy="85142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4">
              <a:lumMod val="60000"/>
              <a:lumOff val="4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 name="Round Same Side Corner Rectangle 1"/>
          <p:cNvSpPr/>
          <p:nvPr/>
        </p:nvSpPr>
        <p:spPr>
          <a:xfrm rot="16200000">
            <a:off x="2395432" y="3475075"/>
            <a:ext cx="851420" cy="1292528"/>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 name="TextBox 41"/>
          <p:cNvSpPr txBox="1">
            <a:spLocks noChangeArrowheads="1"/>
          </p:cNvSpPr>
          <p:nvPr/>
        </p:nvSpPr>
        <p:spPr bwMode="auto">
          <a:xfrm>
            <a:off x="2546154" y="3919383"/>
            <a:ext cx="356188" cy="461665"/>
          </a:xfrm>
          <a:prstGeom prst="rect">
            <a:avLst/>
          </a:prstGeom>
          <a:noFill/>
          <a:ln w="9525">
            <a:noFill/>
            <a:miter lim="800000"/>
            <a:headEnd/>
            <a:tailEnd/>
          </a:ln>
        </p:spPr>
        <p:txBody>
          <a:bodyPr wrap="non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2400" b="1" dirty="0" smtClean="0">
                <a:solidFill>
                  <a:schemeClr val="bg1"/>
                </a:solidFill>
                <a:latin typeface="Arial" charset="0"/>
              </a:rPr>
              <a:t>3</a:t>
            </a:r>
            <a:endParaRPr lang="en-US" sz="2400" b="1" dirty="0">
              <a:solidFill>
                <a:schemeClr val="bg1"/>
              </a:solidFill>
              <a:latin typeface="Arial" charset="0"/>
            </a:endParaRPr>
          </a:p>
        </p:txBody>
      </p:sp>
      <p:sp>
        <p:nvSpPr>
          <p:cNvPr id="31" name="Rectangle 30"/>
          <p:cNvSpPr>
            <a:spLocks noChangeArrowheads="1"/>
          </p:cNvSpPr>
          <p:nvPr/>
        </p:nvSpPr>
        <p:spPr bwMode="auto">
          <a:xfrm>
            <a:off x="3364208" y="3736579"/>
            <a:ext cx="3392487" cy="769441"/>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vi-VN" sz="1400" dirty="0" smtClean="0">
                <a:solidFill>
                  <a:srgbClr val="4A4644"/>
                </a:solidFill>
                <a:latin typeface="Arial" charset="0"/>
              </a:rPr>
              <a:t> </a:t>
            </a:r>
            <a:r>
              <a:rPr lang="en-US" sz="2200" dirty="0" smtClean="0">
                <a:solidFill>
                  <a:schemeClr val="accent4">
                    <a:lumMod val="50000"/>
                  </a:schemeClr>
                </a:solidFill>
                <a:latin typeface="Arial" charset="0"/>
              </a:rPr>
              <a:t>Ý nghĩa của sự lớn lên và sinh sản của tế bào</a:t>
            </a:r>
            <a:endParaRPr lang="en-US" sz="2200" dirty="0">
              <a:solidFill>
                <a:schemeClr val="accent4">
                  <a:lumMod val="50000"/>
                </a:schemeClr>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7" grpId="0"/>
      <p:bldP spid="21" grpId="0"/>
      <p:bldP spid="24" grpId="0" animBg="1"/>
      <p:bldP spid="25" grpId="0" animBg="1"/>
      <p:bldP spid="26" grpId="0"/>
      <p:bldP spid="27" grpId="0"/>
      <p:bldP spid="28" grpId="0" animBg="1"/>
      <p:bldP spid="29" grpId="0" animBg="1"/>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56383" y="1485815"/>
            <a:ext cx="9144000" cy="5990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smtClean="0">
                <a:latin typeface="+mj-lt"/>
              </a:rPr>
              <a:t>I. SỰ LỚN LÊN CỦA TẾ BÀO</a:t>
            </a:r>
            <a:endParaRPr sz="2600" dirty="0">
              <a:latin typeface="+mj-lt"/>
            </a:endParaRPr>
          </a:p>
        </p:txBody>
      </p:sp>
      <p:sp>
        <p:nvSpPr>
          <p:cNvPr id="126" name="Google Shape;126;p1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sp>
        <p:nvSpPr>
          <p:cNvPr id="5" name="Rectangle 4"/>
          <p:cNvSpPr/>
          <p:nvPr/>
        </p:nvSpPr>
        <p:spPr>
          <a:xfrm>
            <a:off x="363621" y="2134755"/>
            <a:ext cx="8529524" cy="1471621"/>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en" sz="2000" b="1" dirty="0" smtClean="0">
                <a:solidFill>
                  <a:srgbClr val="FFFF00"/>
                </a:solidFill>
              </a:rPr>
              <a:t>Các tế bào con mới hình thành có kích thước bé. </a:t>
            </a:r>
          </a:p>
          <a:p>
            <a:pPr marL="342900" indent="-342900" algn="just">
              <a:lnSpc>
                <a:spcPct val="150000"/>
              </a:lnSpc>
              <a:spcBef>
                <a:spcPts val="200"/>
              </a:spcBef>
              <a:spcAft>
                <a:spcPts val="200"/>
              </a:spcAft>
              <a:buFont typeface="Wingdings" panose="05000000000000000000" pitchFamily="2" charset="2"/>
              <a:buChar char="§"/>
            </a:pPr>
            <a:r>
              <a:rPr lang="en" sz="2000" b="1" dirty="0" smtClean="0">
                <a:solidFill>
                  <a:srgbClr val="FFFF00"/>
                </a:solidFill>
              </a:rPr>
              <a:t>Nhờ quá trình trao đổi chất mà kích thước và khối lượng của chúng tăng dần lên, trở thành các tế bào trưởng thành.</a:t>
            </a:r>
            <a:endParaRPr lang="en-US"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arn(inVertical)">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5" name="Rectangle 4"/>
          <p:cNvSpPr/>
          <p:nvPr/>
        </p:nvSpPr>
        <p:spPr>
          <a:xfrm>
            <a:off x="0" y="1894802"/>
            <a:ext cx="5581498" cy="2413481"/>
          </a:xfrm>
          <a:prstGeom prst="rect">
            <a:avLst/>
          </a:prstGeom>
        </p:spPr>
        <p:txBody>
          <a:bodyPr wrap="square">
            <a:spAutoFit/>
          </a:bodyPr>
          <a:lstStyle/>
          <a:p>
            <a:pPr algn="just">
              <a:lnSpc>
                <a:spcPct val="150000"/>
              </a:lnSpc>
              <a:spcBef>
                <a:spcPts val="200"/>
              </a:spcBef>
              <a:spcAft>
                <a:spcPts val="200"/>
              </a:spcAft>
            </a:pPr>
            <a:r>
              <a:rPr lang="en" sz="2000" dirty="0" smtClean="0">
                <a:solidFill>
                  <a:schemeClr val="accent1">
                    <a:lumMod val="50000"/>
                  </a:schemeClr>
                </a:solidFill>
              </a:rPr>
              <a:t>Em hãy cho biết:</a:t>
            </a:r>
          </a:p>
          <a:p>
            <a:pPr marL="342900" indent="-342900" algn="just">
              <a:lnSpc>
                <a:spcPct val="150000"/>
              </a:lnSpc>
              <a:spcBef>
                <a:spcPts val="200"/>
              </a:spcBef>
              <a:spcAft>
                <a:spcPts val="200"/>
              </a:spcAft>
              <a:buFont typeface="Wingdings" panose="05000000000000000000" pitchFamily="2" charset="2"/>
              <a:buChar char="§"/>
            </a:pPr>
            <a:r>
              <a:rPr lang="en" sz="2000" i="1" dirty="0" smtClean="0">
                <a:solidFill>
                  <a:schemeClr val="accent1">
                    <a:lumMod val="50000"/>
                  </a:schemeClr>
                </a:solidFill>
              </a:rPr>
              <a:t>Kích thước tế bào chất và nhân thay đổi thế nào khi tế bào lớn lên?</a:t>
            </a:r>
          </a:p>
          <a:p>
            <a:pPr marL="342900" indent="-342900" algn="just">
              <a:lnSpc>
                <a:spcPct val="150000"/>
              </a:lnSpc>
              <a:spcBef>
                <a:spcPts val="200"/>
              </a:spcBef>
              <a:spcAft>
                <a:spcPts val="200"/>
              </a:spcAft>
              <a:buFont typeface="Wingdings" panose="05000000000000000000" pitchFamily="2" charset="2"/>
              <a:buChar char="§"/>
            </a:pPr>
            <a:r>
              <a:rPr lang="en" sz="2000" i="1" dirty="0" smtClean="0">
                <a:solidFill>
                  <a:schemeClr val="accent1">
                    <a:lumMod val="50000"/>
                  </a:schemeClr>
                </a:solidFill>
              </a:rPr>
              <a:t>Tế bào có lớn lên mãi được không? Tại sao?</a:t>
            </a:r>
          </a:p>
          <a:p>
            <a:pPr marL="342900" indent="-342900" algn="just">
              <a:lnSpc>
                <a:spcPts val="2500"/>
              </a:lnSpc>
              <a:spcBef>
                <a:spcPts val="200"/>
              </a:spcBef>
              <a:spcAft>
                <a:spcPts val="200"/>
              </a:spcAft>
              <a:buFont typeface="Wingdings" panose="05000000000000000000" pitchFamily="2" charset="2"/>
              <a:buChar char="§"/>
            </a:pPr>
            <a:endParaRPr lang="en-US" sz="2000" i="1" dirty="0">
              <a:solidFill>
                <a:schemeClr val="accent1">
                  <a:lumMod val="50000"/>
                </a:schemeClr>
              </a:solidFill>
            </a:endParaRPr>
          </a:p>
        </p:txBody>
      </p:sp>
      <p:pic>
        <p:nvPicPr>
          <p:cNvPr id="6" name="Picture 5"/>
          <p:cNvPicPr>
            <a:picLocks noChangeAspect="1"/>
          </p:cNvPicPr>
          <p:nvPr/>
        </p:nvPicPr>
        <p:blipFill>
          <a:blip r:embed="rId3"/>
          <a:stretch>
            <a:fillRect/>
          </a:stretch>
        </p:blipFill>
        <p:spPr>
          <a:xfrm>
            <a:off x="5669279" y="1016813"/>
            <a:ext cx="3200819" cy="3575913"/>
          </a:xfrm>
          <a:prstGeom prst="rect">
            <a:avLst/>
          </a:prstGeom>
        </p:spPr>
      </p:pic>
      <p:sp>
        <p:nvSpPr>
          <p:cNvPr id="3" name="Rectangle 2"/>
          <p:cNvSpPr/>
          <p:nvPr/>
        </p:nvSpPr>
        <p:spPr>
          <a:xfrm>
            <a:off x="210002" y="810346"/>
            <a:ext cx="2953053" cy="412934"/>
          </a:xfrm>
          <a:prstGeom prst="rect">
            <a:avLst/>
          </a:prstGeom>
        </p:spPr>
        <p:txBody>
          <a:bodyPr wrap="none">
            <a:spAutoFit/>
          </a:bodyPr>
          <a:lstStyle/>
          <a:p>
            <a:pPr algn="just">
              <a:lnSpc>
                <a:spcPts val="2500"/>
              </a:lnSpc>
              <a:spcBef>
                <a:spcPts val="200"/>
              </a:spcBef>
              <a:spcAft>
                <a:spcPts val="200"/>
              </a:spcAft>
            </a:pPr>
            <a:r>
              <a:rPr lang="en" sz="2400" b="1" dirty="0">
                <a:solidFill>
                  <a:schemeClr val="accent1">
                    <a:lumMod val="50000"/>
                  </a:schemeClr>
                </a:solidFill>
              </a:rPr>
              <a:t>Quan sát Hình </a:t>
            </a:r>
            <a:r>
              <a:rPr lang="en" sz="2400" b="1" dirty="0" smtClean="0">
                <a:solidFill>
                  <a:schemeClr val="accent1">
                    <a:lumMod val="50000"/>
                  </a:schemeClr>
                </a:solidFill>
              </a:rPr>
              <a:t>20.1</a:t>
            </a:r>
            <a:endParaRPr lang="en" sz="2400"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sp>
        <p:nvSpPr>
          <p:cNvPr id="5" name="Rectangle 4"/>
          <p:cNvSpPr/>
          <p:nvPr/>
        </p:nvSpPr>
        <p:spPr>
          <a:xfrm>
            <a:off x="779068" y="1167693"/>
            <a:ext cx="7706564" cy="3779946"/>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en-US" sz="2000" dirty="0" smtClean="0">
                <a:solidFill>
                  <a:schemeClr val="accent1">
                    <a:lumMod val="50000"/>
                  </a:schemeClr>
                </a:solidFill>
              </a:rPr>
              <a:t>T</a:t>
            </a:r>
            <a:r>
              <a:rPr lang="vi-VN" sz="2000" dirty="0" smtClean="0">
                <a:solidFill>
                  <a:schemeClr val="accent1">
                    <a:lumMod val="50000"/>
                  </a:schemeClr>
                </a:solidFill>
              </a:rPr>
              <a:t>ế </a:t>
            </a:r>
            <a:r>
              <a:rPr lang="vi-VN" sz="2000" dirty="0">
                <a:solidFill>
                  <a:schemeClr val="accent1">
                    <a:lumMod val="50000"/>
                  </a:schemeClr>
                </a:solidFill>
              </a:rPr>
              <a:t>bào chất </a:t>
            </a:r>
            <a:r>
              <a:rPr lang="en-US" sz="2000" dirty="0" smtClean="0">
                <a:solidFill>
                  <a:schemeClr val="accent1">
                    <a:lumMod val="50000"/>
                  </a:schemeClr>
                </a:solidFill>
              </a:rPr>
              <a:t>có sự tăng lên về kích thước </a:t>
            </a:r>
            <a:r>
              <a:rPr lang="vi-VN" sz="2000" dirty="0" smtClean="0">
                <a:solidFill>
                  <a:schemeClr val="accent1">
                    <a:lumMod val="50000"/>
                  </a:schemeClr>
                </a:solidFill>
              </a:rPr>
              <a:t>trong </a:t>
            </a:r>
            <a:r>
              <a:rPr lang="vi-VN" sz="2000" dirty="0">
                <a:solidFill>
                  <a:schemeClr val="accent1">
                    <a:lumMod val="50000"/>
                  </a:schemeClr>
                </a:solidFill>
              </a:rPr>
              <a:t>khi kích thước nhân tế bào không thay đổi nhiều.</a:t>
            </a:r>
          </a:p>
          <a:p>
            <a:pPr marL="342900" indent="-342900" algn="just">
              <a:lnSpc>
                <a:spcPct val="150000"/>
              </a:lnSpc>
              <a:spcBef>
                <a:spcPts val="200"/>
              </a:spcBef>
              <a:spcAft>
                <a:spcPts val="200"/>
              </a:spcAft>
              <a:buFont typeface="Wingdings" panose="05000000000000000000" pitchFamily="2" charset="2"/>
              <a:buChar char="§"/>
            </a:pPr>
            <a:r>
              <a:rPr lang="vi-VN" sz="2000" dirty="0" smtClean="0">
                <a:solidFill>
                  <a:schemeClr val="accent1">
                    <a:lumMod val="50000"/>
                  </a:schemeClr>
                </a:solidFill>
              </a:rPr>
              <a:t>Tế </a:t>
            </a:r>
            <a:r>
              <a:rPr lang="vi-VN" sz="2000" dirty="0">
                <a:solidFill>
                  <a:schemeClr val="accent1">
                    <a:lumMod val="50000"/>
                  </a:schemeClr>
                </a:solidFill>
              </a:rPr>
              <a:t>bào không thể lớn lên mãi được vì: </a:t>
            </a:r>
            <a:r>
              <a:rPr lang="vi-VN" sz="2000" dirty="0" smtClean="0">
                <a:solidFill>
                  <a:schemeClr val="accent1">
                    <a:lumMod val="50000"/>
                  </a:schemeClr>
                </a:solidFill>
              </a:rPr>
              <a:t>kích </a:t>
            </a:r>
            <a:r>
              <a:rPr lang="vi-VN" sz="2000" dirty="0">
                <a:solidFill>
                  <a:schemeClr val="accent1">
                    <a:lumMod val="50000"/>
                  </a:schemeClr>
                </a:solidFill>
              </a:rPr>
              <a:t>thước tế bào bị giới hạn bởi màng tế bào (và thành tế bào ở tế bào thực vật), tế bào kích thước lớn có tỉ lệ S/V giảm; dẫn đến sự trao đổi chất của tế bào sẽ chậm lại (do sự vận chuyển các chất đến từng phần trong tế bảo sẽ chậm hơn), việc thu nhận và đáp ứng với các kích thích từ môi trường cũng chậm hơn.</a:t>
            </a:r>
          </a:p>
        </p:txBody>
      </p:sp>
    </p:spTree>
    <p:extLst>
      <p:ext uri="{BB962C8B-B14F-4D97-AF65-F5344CB8AC3E}">
        <p14:creationId xmlns:p14="http://schemas.microsoft.com/office/powerpoint/2010/main" val="45432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3359"/>
            <a:ext cx="9144000" cy="717280"/>
          </a:xfrm>
        </p:spPr>
        <p:txBody>
          <a:bodyPr/>
          <a:lstStyle/>
          <a:p>
            <a:r>
              <a:rPr lang="en-US" sz="2600" dirty="0" smtClean="0">
                <a:solidFill>
                  <a:schemeClr val="bg1"/>
                </a:solidFill>
                <a:latin typeface="+mj-lt"/>
              </a:rPr>
              <a:t>II. SỰ SINH SẢN (PHÂN CHIA) CỦA TẾ BÀO</a:t>
            </a:r>
            <a:endParaRPr lang="en-US" sz="2600" dirty="0">
              <a:solidFill>
                <a:schemeClr val="bg1"/>
              </a:solidFill>
              <a:latin typeface="+mj-lt"/>
            </a:endParaRP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
        <p:nvSpPr>
          <p:cNvPr id="5" name="Rectangle 4"/>
          <p:cNvSpPr/>
          <p:nvPr/>
        </p:nvSpPr>
        <p:spPr>
          <a:xfrm>
            <a:off x="0" y="1279869"/>
            <a:ext cx="5521427" cy="1066959"/>
          </a:xfrm>
          <a:prstGeom prst="rect">
            <a:avLst/>
          </a:prstGeom>
        </p:spPr>
        <p:txBody>
          <a:bodyPr wrap="square">
            <a:spAutoFit/>
          </a:bodyPr>
          <a:lstStyle/>
          <a:p>
            <a:pPr algn="just">
              <a:lnSpc>
                <a:spcPct val="150000"/>
              </a:lnSpc>
              <a:spcBef>
                <a:spcPts val="200"/>
              </a:spcBef>
              <a:spcAft>
                <a:spcPts val="200"/>
              </a:spcAft>
            </a:pPr>
            <a:r>
              <a:rPr lang="en-US" sz="2000" dirty="0" smtClean="0">
                <a:solidFill>
                  <a:schemeClr val="bg1"/>
                </a:solidFill>
              </a:rPr>
              <a:t>Quan sát Hình 20.1, 20.2, em hãy cho biết:</a:t>
            </a:r>
          </a:p>
          <a:p>
            <a:pPr algn="just">
              <a:lnSpc>
                <a:spcPct val="150000"/>
              </a:lnSpc>
              <a:spcBef>
                <a:spcPts val="200"/>
              </a:spcBef>
              <a:spcAft>
                <a:spcPts val="200"/>
              </a:spcAft>
            </a:pPr>
            <a:r>
              <a:rPr lang="en-US" sz="2000" i="1" dirty="0" smtClean="0">
                <a:solidFill>
                  <a:schemeClr val="bg1"/>
                </a:solidFill>
              </a:rPr>
              <a:t>Khi nào thi tế bào được phân chia?</a:t>
            </a:r>
            <a:endParaRPr lang="en-US" sz="2000" i="1" dirty="0">
              <a:solidFill>
                <a:schemeClr val="bg1"/>
              </a:solidFill>
            </a:endParaRPr>
          </a:p>
        </p:txBody>
      </p:sp>
      <p:pic>
        <p:nvPicPr>
          <p:cNvPr id="6" name="Picture 5"/>
          <p:cNvPicPr>
            <a:picLocks noChangeAspect="1"/>
          </p:cNvPicPr>
          <p:nvPr/>
        </p:nvPicPr>
        <p:blipFill>
          <a:blip r:embed="rId2"/>
          <a:stretch>
            <a:fillRect/>
          </a:stretch>
        </p:blipFill>
        <p:spPr>
          <a:xfrm>
            <a:off x="5704657" y="1427534"/>
            <a:ext cx="3200819" cy="1838587"/>
          </a:xfrm>
          <a:prstGeom prst="rect">
            <a:avLst/>
          </a:prstGeom>
        </p:spPr>
      </p:pic>
      <p:pic>
        <p:nvPicPr>
          <p:cNvPr id="7" name="Picture 6"/>
          <p:cNvPicPr>
            <a:picLocks noChangeAspect="1"/>
          </p:cNvPicPr>
          <p:nvPr/>
        </p:nvPicPr>
        <p:blipFill>
          <a:blip r:embed="rId3"/>
          <a:stretch>
            <a:fillRect/>
          </a:stretch>
        </p:blipFill>
        <p:spPr>
          <a:xfrm>
            <a:off x="5704657" y="3346924"/>
            <a:ext cx="3200819" cy="1720639"/>
          </a:xfrm>
          <a:prstGeom prst="rect">
            <a:avLst/>
          </a:prstGeom>
        </p:spPr>
      </p:pic>
      <p:sp>
        <p:nvSpPr>
          <p:cNvPr id="8" name="Rectangle 7"/>
          <p:cNvSpPr/>
          <p:nvPr/>
        </p:nvSpPr>
        <p:spPr>
          <a:xfrm>
            <a:off x="221381" y="2330892"/>
            <a:ext cx="5300046" cy="2451953"/>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en-US" sz="2000" dirty="0" smtClean="0">
                <a:solidFill>
                  <a:schemeClr val="bg1"/>
                </a:solidFill>
                <a:latin typeface="+mn-lt"/>
                <a:ea typeface="Calibri" panose="020F0502020204030204" pitchFamily="34" charset="0"/>
                <a:cs typeface="Times New Roman" panose="02020603050405020304" pitchFamily="18" charset="0"/>
              </a:rPr>
              <a:t>Khi </a:t>
            </a:r>
            <a:r>
              <a:rPr lang="vi-VN" sz="2000" dirty="0" smtClean="0">
                <a:solidFill>
                  <a:schemeClr val="bg1"/>
                </a:solidFill>
                <a:latin typeface="+mn-lt"/>
                <a:ea typeface="Calibri" panose="020F0502020204030204" pitchFamily="34" charset="0"/>
                <a:cs typeface="Times New Roman" panose="02020603050405020304" pitchFamily="18" charset="0"/>
              </a:rPr>
              <a:t>tế </a:t>
            </a:r>
            <a:r>
              <a:rPr lang="vi-VN" sz="2000" dirty="0">
                <a:solidFill>
                  <a:schemeClr val="bg1"/>
                </a:solidFill>
                <a:latin typeface="+mn-lt"/>
                <a:ea typeface="Calibri" panose="020F0502020204030204" pitchFamily="34" charset="0"/>
                <a:cs typeface="Times New Roman" panose="02020603050405020304" pitchFamily="18" charset="0"/>
              </a:rPr>
              <a:t>bào lớn lên đến một kích thước nhất định sẽ phân chia thành 2 tế bào con</a:t>
            </a:r>
            <a:r>
              <a:rPr lang="vi-VN" sz="2000" dirty="0" smtClean="0">
                <a:solidFill>
                  <a:schemeClr val="bg1"/>
                </a:solidFill>
                <a:latin typeface="+mn-lt"/>
                <a:ea typeface="Calibri" panose="020F0502020204030204" pitchFamily="34" charset="0"/>
                <a:cs typeface="Times New Roman" panose="02020603050405020304" pitchFamily="18" charset="0"/>
              </a:rPr>
              <a:t>.</a:t>
            </a:r>
            <a:endParaRPr lang="en-US" sz="2000" dirty="0" smtClean="0">
              <a:solidFill>
                <a:schemeClr val="bg1"/>
              </a:solidFill>
              <a:latin typeface="+mn-lt"/>
              <a:ea typeface="Calibri" panose="020F0502020204030204" pitchFamily="34" charset="0"/>
              <a:cs typeface="Times New Roman" panose="02020603050405020304" pitchFamily="18" charset="0"/>
            </a:endParaRPr>
          </a:p>
          <a:p>
            <a:pPr marL="342900" indent="-342900" algn="just">
              <a:lnSpc>
                <a:spcPct val="150000"/>
              </a:lnSpc>
              <a:spcBef>
                <a:spcPts val="200"/>
              </a:spcBef>
              <a:spcAft>
                <a:spcPts val="200"/>
              </a:spcAft>
              <a:buFont typeface="Wingdings" panose="05000000000000000000" pitchFamily="2" charset="2"/>
              <a:buChar char="§"/>
            </a:pPr>
            <a:r>
              <a:rPr lang="en-US" sz="2000" dirty="0" smtClean="0">
                <a:solidFill>
                  <a:schemeClr val="bg1"/>
                </a:solidFill>
                <a:latin typeface="+mn-lt"/>
                <a:ea typeface="Calibri" panose="020F0502020204030204" pitchFamily="34" charset="0"/>
                <a:cs typeface="Times New Roman" panose="02020603050405020304" pitchFamily="18" charset="0"/>
              </a:rPr>
              <a:t>Quá </a:t>
            </a:r>
            <a:r>
              <a:rPr lang="vi-VN" sz="2000" dirty="0" smtClean="0">
                <a:solidFill>
                  <a:schemeClr val="bg1"/>
                </a:solidFill>
                <a:latin typeface="+mn-lt"/>
                <a:ea typeface="Calibri" panose="020F0502020204030204" pitchFamily="34" charset="0"/>
                <a:cs typeface="Times New Roman" panose="02020603050405020304" pitchFamily="18" charset="0"/>
              </a:rPr>
              <a:t>trình </a:t>
            </a:r>
            <a:r>
              <a:rPr lang="vi-VN" sz="2000" dirty="0">
                <a:solidFill>
                  <a:schemeClr val="bg1"/>
                </a:solidFill>
                <a:latin typeface="+mn-lt"/>
                <a:ea typeface="Calibri" panose="020F0502020204030204" pitchFamily="34" charset="0"/>
                <a:cs typeface="Times New Roman" panose="02020603050405020304" pitchFamily="18" charset="0"/>
              </a:rPr>
              <a:t>này được gọi là sự sinh sản </a:t>
            </a:r>
            <a:r>
              <a:rPr lang="en-US" sz="2000" dirty="0" smtClean="0">
                <a:solidFill>
                  <a:schemeClr val="bg1"/>
                </a:solidFill>
                <a:latin typeface="+mn-lt"/>
                <a:ea typeface="Calibri" panose="020F0502020204030204" pitchFamily="34" charset="0"/>
                <a:cs typeface="Times New Roman" panose="02020603050405020304" pitchFamily="18" charset="0"/>
              </a:rPr>
              <a:t>(phân chia) </a:t>
            </a:r>
            <a:r>
              <a:rPr lang="vi-VN" sz="2000" dirty="0" smtClean="0">
                <a:solidFill>
                  <a:schemeClr val="bg1"/>
                </a:solidFill>
                <a:latin typeface="+mn-lt"/>
                <a:ea typeface="Calibri" panose="020F0502020204030204" pitchFamily="34" charset="0"/>
                <a:cs typeface="Times New Roman" panose="02020603050405020304" pitchFamily="18" charset="0"/>
              </a:rPr>
              <a:t>của </a:t>
            </a:r>
            <a:r>
              <a:rPr lang="vi-VN" sz="2000" dirty="0">
                <a:solidFill>
                  <a:schemeClr val="bg1"/>
                </a:solidFill>
                <a:latin typeface="+mn-lt"/>
                <a:ea typeface="Calibri" panose="020F0502020204030204" pitchFamily="34" charset="0"/>
                <a:cs typeface="Times New Roman" panose="02020603050405020304" pitchFamily="18" charset="0"/>
              </a:rPr>
              <a:t>tế </a:t>
            </a:r>
            <a:r>
              <a:rPr lang="vi-VN" sz="2000" dirty="0" smtClean="0">
                <a:solidFill>
                  <a:schemeClr val="bg1"/>
                </a:solidFill>
                <a:latin typeface="+mn-lt"/>
                <a:ea typeface="Calibri" panose="020F0502020204030204" pitchFamily="34" charset="0"/>
                <a:cs typeface="Times New Roman" panose="02020603050405020304" pitchFamily="18" charset="0"/>
              </a:rPr>
              <a:t>bào</a:t>
            </a:r>
            <a:r>
              <a:rPr lang="en-US" sz="2000" dirty="0" smtClean="0">
                <a:solidFill>
                  <a:schemeClr val="bg1"/>
                </a:solidFill>
                <a:latin typeface="+mn-lt"/>
                <a:ea typeface="Calibri" panose="020F0502020204030204" pitchFamily="34" charset="0"/>
                <a:cs typeface="Times New Roman" panose="02020603050405020304" pitchFamily="18" charset="0"/>
              </a:rPr>
              <a:t>.</a:t>
            </a:r>
            <a:endParaRPr lang="en-US" sz="2000" dirty="0">
              <a:solidFill>
                <a:schemeClr val="bg1"/>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949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Vertical)">
                                      <p:cBhvr>
                                        <p:cTn id="28" dur="500"/>
                                        <p:tgtEl>
                                          <p:spTgt spid="8">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barn(inVertical)">
                                      <p:cBhvr>
                                        <p:cTn id="3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25"/>
        <p:cNvGrpSpPr/>
        <p:nvPr/>
      </p:nvGrpSpPr>
      <p:grpSpPr>
        <a:xfrm>
          <a:off x="0" y="0"/>
          <a:ext cx="0" cy="0"/>
          <a:chOff x="0" y="0"/>
          <a:chExt cx="0" cy="0"/>
        </a:xfrm>
      </p:grpSpPr>
      <p:sp>
        <p:nvSpPr>
          <p:cNvPr id="226" name="Google Shape;226;p25"/>
          <p:cNvSpPr txBox="1">
            <a:spLocks noGrp="1"/>
          </p:cNvSpPr>
          <p:nvPr>
            <p:ph type="ctrTitle" idx="4294967295"/>
          </p:nvPr>
        </p:nvSpPr>
        <p:spPr>
          <a:xfrm>
            <a:off x="0" y="1104806"/>
            <a:ext cx="9144000" cy="5776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rgbClr val="002060"/>
                </a:solidFill>
                <a:latin typeface="+mj-lt"/>
                <a:ea typeface="Karla"/>
                <a:cs typeface="Karla"/>
                <a:sym typeface="Karla"/>
              </a:rPr>
              <a:t>Thảo luận và trả lời câu hỏi </a:t>
            </a:r>
            <a:endParaRPr dirty="0">
              <a:solidFill>
                <a:srgbClr val="002060"/>
              </a:solidFill>
              <a:latin typeface="+mj-lt"/>
              <a:ea typeface="Karla"/>
              <a:cs typeface="Karla"/>
              <a:sym typeface="Karla"/>
            </a:endParaRPr>
          </a:p>
        </p:txBody>
      </p:sp>
      <p:sp>
        <p:nvSpPr>
          <p:cNvPr id="228" name="Google Shape;228;p2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solidFill>
                  <a:srgbClr val="ABE33F"/>
                </a:solidFill>
              </a:rPr>
              <a:t>9</a:t>
            </a:fld>
            <a:endParaRPr>
              <a:solidFill>
                <a:srgbClr val="ABE33F"/>
              </a:solidFill>
            </a:endParaRPr>
          </a:p>
        </p:txBody>
      </p:sp>
      <p:sp>
        <p:nvSpPr>
          <p:cNvPr id="2" name="Rectangle 1"/>
          <p:cNvSpPr/>
          <p:nvPr/>
        </p:nvSpPr>
        <p:spPr>
          <a:xfrm>
            <a:off x="142086" y="1682496"/>
            <a:ext cx="8369599" cy="400110"/>
          </a:xfrm>
          <a:prstGeom prst="rect">
            <a:avLst/>
          </a:prstGeom>
        </p:spPr>
        <p:txBody>
          <a:bodyPr wrap="none">
            <a:spAutoFit/>
          </a:bodyPr>
          <a:lstStyle/>
          <a:p>
            <a:r>
              <a:rPr lang="en" sz="2000" i="1" dirty="0" smtClean="0">
                <a:solidFill>
                  <a:srgbClr val="002060"/>
                </a:solidFill>
              </a:rPr>
              <a:t>Cơ thể chúng ta gồm hàng tỉ tế bào được hình thành nhớ quá trình nào?</a:t>
            </a:r>
            <a:endParaRPr lang="en-US" sz="2000" i="1" dirty="0">
              <a:solidFill>
                <a:srgbClr val="002060"/>
              </a:solidFill>
            </a:endParaRPr>
          </a:p>
        </p:txBody>
      </p:sp>
      <p:sp>
        <p:nvSpPr>
          <p:cNvPr id="3" name="Rectangle 2"/>
          <p:cNvSpPr/>
          <p:nvPr/>
        </p:nvSpPr>
        <p:spPr>
          <a:xfrm>
            <a:off x="142086" y="2438915"/>
            <a:ext cx="4839004" cy="1938992"/>
          </a:xfrm>
          <a:prstGeom prst="rect">
            <a:avLst/>
          </a:prstGeom>
        </p:spPr>
        <p:txBody>
          <a:bodyPr wrap="square">
            <a:spAutoFit/>
          </a:bodyPr>
          <a:lstStyle/>
          <a:p>
            <a:pPr>
              <a:lnSpc>
                <a:spcPct val="150000"/>
              </a:lnSpc>
            </a:pPr>
            <a:r>
              <a:rPr lang="vi-VN" sz="2000" dirty="0">
                <a:solidFill>
                  <a:srgbClr val="0070C0"/>
                </a:solidFill>
                <a:latin typeface="+mn-lt"/>
                <a:ea typeface="Calibri" panose="020F0502020204030204" pitchFamily="34" charset="0"/>
              </a:rPr>
              <a:t>Cơ thể người xuất phát ban </a:t>
            </a:r>
            <a:r>
              <a:rPr lang="vi-VN" sz="2000" dirty="0" smtClean="0">
                <a:solidFill>
                  <a:srgbClr val="0070C0"/>
                </a:solidFill>
                <a:latin typeface="+mn-lt"/>
                <a:ea typeface="Calibri" panose="020F0502020204030204" pitchFamily="34" charset="0"/>
              </a:rPr>
              <a:t>đ</a:t>
            </a:r>
            <a:r>
              <a:rPr lang="en-US" sz="2000" dirty="0" smtClean="0">
                <a:solidFill>
                  <a:srgbClr val="0070C0"/>
                </a:solidFill>
                <a:latin typeface="+mn-lt"/>
                <a:ea typeface="Calibri" panose="020F0502020204030204" pitchFamily="34" charset="0"/>
              </a:rPr>
              <a:t>ầ</a:t>
            </a:r>
            <a:r>
              <a:rPr lang="vi-VN" sz="2000" dirty="0" smtClean="0">
                <a:solidFill>
                  <a:srgbClr val="0070C0"/>
                </a:solidFill>
                <a:latin typeface="+mn-lt"/>
                <a:ea typeface="Calibri" panose="020F0502020204030204" pitchFamily="34" charset="0"/>
              </a:rPr>
              <a:t>u </a:t>
            </a:r>
            <a:r>
              <a:rPr lang="vi-VN" sz="2000" dirty="0">
                <a:solidFill>
                  <a:srgbClr val="0070C0"/>
                </a:solidFill>
                <a:latin typeface="+mn-lt"/>
                <a:ea typeface="Calibri" panose="020F0502020204030204" pitchFamily="34" charset="0"/>
              </a:rPr>
              <a:t>là hợp tử, chỉ gồm 1 tế bào, nhờ quả trình </a:t>
            </a:r>
            <a:r>
              <a:rPr lang="en-US" sz="2000" dirty="0" smtClean="0">
                <a:solidFill>
                  <a:srgbClr val="0070C0"/>
                </a:solidFill>
                <a:latin typeface="+mn-lt"/>
                <a:ea typeface="Calibri" panose="020F0502020204030204" pitchFamily="34" charset="0"/>
              </a:rPr>
              <a:t>sinh sản (</a:t>
            </a:r>
            <a:r>
              <a:rPr lang="vi-VN" sz="2000" dirty="0" smtClean="0">
                <a:solidFill>
                  <a:srgbClr val="0070C0"/>
                </a:solidFill>
                <a:latin typeface="+mn-lt"/>
                <a:ea typeface="Calibri" panose="020F0502020204030204" pitchFamily="34" charset="0"/>
              </a:rPr>
              <a:t>phân chia</a:t>
            </a:r>
            <a:r>
              <a:rPr lang="en-US" sz="2000" dirty="0" smtClean="0">
                <a:solidFill>
                  <a:srgbClr val="0070C0"/>
                </a:solidFill>
                <a:latin typeface="+mn-lt"/>
                <a:ea typeface="Calibri" panose="020F0502020204030204" pitchFamily="34" charset="0"/>
              </a:rPr>
              <a:t>) của</a:t>
            </a:r>
            <a:r>
              <a:rPr lang="vi-VN" sz="2000" dirty="0" smtClean="0">
                <a:solidFill>
                  <a:srgbClr val="0070C0"/>
                </a:solidFill>
                <a:latin typeface="+mn-lt"/>
                <a:ea typeface="Calibri" panose="020F0502020204030204" pitchFamily="34" charset="0"/>
              </a:rPr>
              <a:t> </a:t>
            </a:r>
            <a:r>
              <a:rPr lang="vi-VN" sz="2000" dirty="0">
                <a:solidFill>
                  <a:srgbClr val="0070C0"/>
                </a:solidFill>
                <a:latin typeface="+mn-lt"/>
                <a:ea typeface="Calibri" panose="020F0502020204030204" pitchFamily="34" charset="0"/>
              </a:rPr>
              <a:t>tế bào sẽ tạo ra hàng tỉ tế </a:t>
            </a:r>
            <a:r>
              <a:rPr lang="vi-VN" sz="2000" dirty="0" smtClean="0">
                <a:solidFill>
                  <a:srgbClr val="0070C0"/>
                </a:solidFill>
                <a:latin typeface="+mn-lt"/>
                <a:ea typeface="Calibri" panose="020F0502020204030204" pitchFamily="34" charset="0"/>
              </a:rPr>
              <a:t>bảo</a:t>
            </a:r>
            <a:r>
              <a:rPr lang="en-US" sz="2000" dirty="0" smtClean="0">
                <a:solidFill>
                  <a:srgbClr val="0070C0"/>
                </a:solidFill>
                <a:latin typeface="+mn-lt"/>
                <a:ea typeface="Calibri" panose="020F0502020204030204" pitchFamily="34" charset="0"/>
              </a:rPr>
              <a:t>.</a:t>
            </a:r>
            <a:endParaRPr lang="en-US" sz="2000" dirty="0">
              <a:solidFill>
                <a:srgbClr val="0070C0"/>
              </a:solidFill>
              <a:latin typeface="+mn-lt"/>
            </a:endParaRPr>
          </a:p>
        </p:txBody>
      </p:sp>
      <p:pic>
        <p:nvPicPr>
          <p:cNvPr id="4" name="Picture 3"/>
          <p:cNvPicPr>
            <a:picLocks noChangeAspect="1"/>
          </p:cNvPicPr>
          <p:nvPr/>
        </p:nvPicPr>
        <p:blipFill>
          <a:blip r:embed="rId3"/>
          <a:stretch>
            <a:fillRect/>
          </a:stretch>
        </p:blipFill>
        <p:spPr>
          <a:xfrm>
            <a:off x="4788586" y="2179376"/>
            <a:ext cx="3874152" cy="2570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barn(inVertical)">
                                      <p:cBhvr>
                                        <p:cTn id="7" dur="5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 grpId="0"/>
      <p:bldP spid="3" grpId="0"/>
    </p:bldLst>
  </p:timing>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1196</Words>
  <PresentationFormat>On-screen Show (16:9)</PresentationFormat>
  <Paragraphs>103</Paragraphs>
  <Slides>22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Open Sans</vt:lpstr>
      <vt:lpstr>Raleway</vt:lpstr>
      <vt:lpstr>Times New Roman</vt:lpstr>
      <vt:lpstr>Wingdings</vt:lpstr>
      <vt:lpstr>Karla</vt:lpstr>
      <vt:lpstr>Escalus template</vt:lpstr>
      <vt:lpstr>BÀI 20: SỰ LỚN LÊN  VÀ SINH SẢN CỦA TẾ BÀO</vt:lpstr>
      <vt:lpstr>Kiểm tra bài cũ</vt:lpstr>
      <vt:lpstr>Em bé khi mới sinh có chiều dài trung bình là 50 cm. Theo thời gian, em bé lớn dần thành người trưởng thành với chiều cao trung bình của người Việt Nam là 164,4 cm (ở nam) và 154 cm (ở nữ). Vậy, quá trình nào đã giúp con người cũng như các sinh vật khác lớn lên như vậy?</vt:lpstr>
      <vt:lpstr>NỘI DUNG BÀI HỌC</vt:lpstr>
      <vt:lpstr>I. SỰ LỚN LÊN CỦA TẾ BÀO</vt:lpstr>
      <vt:lpstr>PowerPoint Presentation</vt:lpstr>
      <vt:lpstr>PowerPoint Presentation</vt:lpstr>
      <vt:lpstr>II. SỰ SINH SẢN (PHÂN CHIA) CỦA TẾ BÀO</vt:lpstr>
      <vt:lpstr>Thảo luận và trả lời câu hỏi </vt:lpstr>
      <vt:lpstr>PowerPoint Presentation</vt:lpstr>
      <vt:lpstr>Quan sát Hình 20.3</vt:lpstr>
      <vt:lpstr>Khi cơ thể ngừng lớn, các tế bào trong cơ thể vẫn tiếp tục sinh sản. </vt:lpstr>
      <vt:lpstr>PowerPoint Presentation</vt:lpstr>
      <vt:lpstr>Mở rộng</vt:lpstr>
      <vt:lpstr>PowerPoint Presentation</vt:lpstr>
      <vt:lpstr>PowerPoint Presentation</vt:lpstr>
      <vt:lpstr>Luyện tập – Trả lời câu hỏi trắc nghiệm</vt:lpstr>
      <vt:lpstr>Từ một tế bào ban đầu, sau 3 lần phân chia liên tiếp sẽ tạo ra:</vt:lpstr>
      <vt:lpstr>PowerPoint Presentation</vt:lpstr>
      <vt:lpstr>PowerPoint Presentation</vt:lpstr>
      <vt:lpstr>PowerPoint Presentation</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2021-08-28T17:39:55Z</dcterms:modified>
</cp:coreProperties>
</file>