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37"/>
  </p:notesMasterIdLst>
  <p:sldIdLst>
    <p:sldId id="256" r:id="rId2"/>
    <p:sldId id="257" r:id="rId3"/>
    <p:sldId id="259" r:id="rId4"/>
    <p:sldId id="258" r:id="rId5"/>
    <p:sldId id="260" r:id="rId6"/>
    <p:sldId id="261" r:id="rId7"/>
    <p:sldId id="262" r:id="rId8"/>
    <p:sldId id="263" r:id="rId9"/>
    <p:sldId id="295" r:id="rId10"/>
    <p:sldId id="266" r:id="rId11"/>
    <p:sldId id="264" r:id="rId12"/>
    <p:sldId id="272" r:id="rId13"/>
    <p:sldId id="267" r:id="rId14"/>
    <p:sldId id="270" r:id="rId15"/>
    <p:sldId id="275" r:id="rId16"/>
    <p:sldId id="299" r:id="rId17"/>
    <p:sldId id="297" r:id="rId18"/>
    <p:sldId id="287" r:id="rId19"/>
    <p:sldId id="271" r:id="rId20"/>
    <p:sldId id="276" r:id="rId21"/>
    <p:sldId id="300" r:id="rId22"/>
    <p:sldId id="301" r:id="rId23"/>
    <p:sldId id="302" r:id="rId24"/>
    <p:sldId id="303" r:id="rId25"/>
    <p:sldId id="304" r:id="rId26"/>
    <p:sldId id="305" r:id="rId27"/>
    <p:sldId id="306" r:id="rId28"/>
    <p:sldId id="307" r:id="rId29"/>
    <p:sldId id="309" r:id="rId30"/>
    <p:sldId id="265" r:id="rId31"/>
    <p:sldId id="310" r:id="rId32"/>
    <p:sldId id="282" r:id="rId33"/>
    <p:sldId id="311" r:id="rId34"/>
    <p:sldId id="312" r:id="rId35"/>
    <p:sldId id="313" r:id="rId36"/>
  </p:sldIdLst>
  <p:sldSz cx="9144000" cy="5143500" type="screen16x9"/>
  <p:notesSz cx="6858000" cy="9144000"/>
  <p:embeddedFontLst>
    <p:embeddedFont>
      <p:font typeface="Oxygen" panose="020B0604020202020204" charset="0"/>
      <p:regular r:id="rId38"/>
      <p:bold r:id="rId39"/>
    </p:embeddedFont>
    <p:embeddedFont>
      <p:font typeface="Bellota Text Light" panose="020B0604020202020204" charset="0"/>
      <p:regular r:id="rId40"/>
      <p:bold r:id="rId41"/>
      <p:italic r:id="rId42"/>
      <p:boldItalic r:id="rId43"/>
    </p:embeddedFont>
    <p:embeddedFont>
      <p:font typeface="Roboto" panose="020B0604020202020204" charset="0"/>
      <p:regular r:id="rId44"/>
      <p:bold r:id="rId45"/>
      <p:italic r:id="rId46"/>
      <p:boldItalic r:id="rId47"/>
    </p:embeddedFont>
    <p:embeddedFont>
      <p:font typeface="Roboto Slab" panose="020B0604020202020204" charset="0"/>
      <p:regular r:id="rId48"/>
      <p:bold r:id="rId49"/>
    </p:embeddedFont>
    <p:embeddedFont>
      <p:font typeface="Segoe UI bold" panose="020B0802040204020203" pitchFamily="34" charset="0"/>
      <p:bold r:id="rId50"/>
    </p:embeddedFont>
    <p:embeddedFont>
      <p:font typeface="Georgia" panose="02040502050405020303"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Vidaloka" panose="020B0604020202020204"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FFAB09-ECC1-451C-A3BB-F49DC13D23C8}">
  <a:tblStyle styleId="{A7FFAB09-ECC1-451C-A3BB-F49DC13D23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7A040C-200A-4E53-A25A-C2011020A1E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841530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0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31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23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77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86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51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37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b4188e984b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b4188e984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27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69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006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92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097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633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68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4188e984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4188e984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4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86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71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49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23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39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77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38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4"/>
          <p:cNvSpPr/>
          <p:nvPr/>
        </p:nvSpPr>
        <p:spPr>
          <a:xfrm>
            <a:off x="0" y="50"/>
            <a:ext cx="9144000" cy="5143500"/>
          </a:xfrm>
          <a:prstGeom prst="frame">
            <a:avLst>
              <a:gd name="adj1" fmla="val 221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92" name="Google Shape;92;p14"/>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CAPTION_ONLY_1">
    <p:bg>
      <p:bgPr>
        <a:solidFill>
          <a:schemeClr val="lt2"/>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6"/>
          <p:cNvSpPr/>
          <p:nvPr/>
        </p:nvSpPr>
        <p:spPr>
          <a:xfrm>
            <a:off x="0" y="50"/>
            <a:ext cx="9144000" cy="5143500"/>
          </a:xfrm>
          <a:prstGeom prst="frame">
            <a:avLst>
              <a:gd name="adj1" fmla="val 22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leaf)" type="blank">
  <p:cSld name="BLANK">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7"/>
          <p:cNvSpPr/>
          <p:nvPr/>
        </p:nvSpPr>
        <p:spPr>
          <a:xfrm>
            <a:off x="261900" y="208013"/>
            <a:ext cx="8620200" cy="4727400"/>
          </a:xfrm>
          <a:prstGeom prst="rect">
            <a:avLst/>
          </a:prstGeom>
          <a:solidFill>
            <a:srgbClr val="8EC641">
              <a:alpha val="8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ky)">
  <p:cSld name="BLANK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p:nvPr/>
        </p:nvSpPr>
        <p:spPr>
          <a:xfrm>
            <a:off x="261900" y="208013"/>
            <a:ext cx="8620200" cy="4727400"/>
          </a:xfrm>
          <a:prstGeom prst="rect">
            <a:avLst/>
          </a:prstGeom>
          <a:solidFill>
            <a:srgbClr val="689EE1">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9"/>
          <p:cNvSpPr/>
          <p:nvPr/>
        </p:nvSpPr>
        <p:spPr>
          <a:xfrm>
            <a:off x="261900" y="208013"/>
            <a:ext cx="8620200" cy="47274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1742525"/>
            <a:ext cx="9159300" cy="340097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884073" y="2166312"/>
            <a:ext cx="56601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8" name="Google Shape;18;p3"/>
          <p:cNvSpPr txBox="1">
            <a:spLocks noGrp="1"/>
          </p:cNvSpPr>
          <p:nvPr>
            <p:ph type="subTitle" idx="1"/>
          </p:nvPr>
        </p:nvSpPr>
        <p:spPr>
          <a:xfrm>
            <a:off x="884073" y="3411563"/>
            <a:ext cx="5660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t="8313" b="8304"/>
          <a:stretch/>
        </p:blipFill>
        <p:spPr>
          <a:xfrm rot="-5400000">
            <a:off x="3554205" y="454046"/>
            <a:ext cx="2035624" cy="1127534"/>
          </a:xfrm>
          <a:prstGeom prst="rect">
            <a:avLst/>
          </a:prstGeom>
          <a:noFill/>
          <a:ln>
            <a:noFill/>
          </a:ln>
        </p:spPr>
      </p:pic>
      <p:sp>
        <p:nvSpPr>
          <p:cNvPr id="22" name="Google Shape;22;p4"/>
          <p:cNvSpPr/>
          <p:nvPr/>
        </p:nvSpPr>
        <p:spPr>
          <a:xfrm>
            <a:off x="4008250" y="1152569"/>
            <a:ext cx="1127700" cy="8832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624650" y="2161800"/>
            <a:ext cx="5894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2"/>
              </a:buClr>
              <a:buSzPts val="3000"/>
              <a:buChar char="◍"/>
              <a:defRPr i="1">
                <a:solidFill>
                  <a:schemeClr val="dk2"/>
                </a:solidFill>
              </a:defRPr>
            </a:lvl1pPr>
            <a:lvl2pPr marL="914400" lvl="1" indent="-381000" algn="ctr" rtl="0">
              <a:spcBef>
                <a:spcPts val="0"/>
              </a:spcBef>
              <a:spcAft>
                <a:spcPts val="0"/>
              </a:spcAft>
              <a:buClr>
                <a:schemeClr val="dk2"/>
              </a:buClr>
              <a:buSzPts val="2400"/>
              <a:buChar char="○"/>
              <a:defRPr i="1">
                <a:solidFill>
                  <a:schemeClr val="dk2"/>
                </a:solidFill>
              </a:defRPr>
            </a:lvl2pPr>
            <a:lvl3pPr marL="1371600" lvl="2" indent="-381000" algn="ctr" rtl="0">
              <a:spcBef>
                <a:spcPts val="0"/>
              </a:spcBef>
              <a:spcAft>
                <a:spcPts val="0"/>
              </a:spcAft>
              <a:buClr>
                <a:schemeClr val="dk2"/>
              </a:buClr>
              <a:buSzPts val="2400"/>
              <a:buChar char="■"/>
              <a:defRPr i="1">
                <a:solidFill>
                  <a:schemeClr val="dk2"/>
                </a:solidFill>
              </a:defRPr>
            </a:lvl3pPr>
            <a:lvl4pPr marL="1828800" lvl="3" indent="-342900" algn="ctr" rtl="0">
              <a:spcBef>
                <a:spcPts val="0"/>
              </a:spcBef>
              <a:spcAft>
                <a:spcPts val="0"/>
              </a:spcAft>
              <a:buClr>
                <a:schemeClr val="dk2"/>
              </a:buClr>
              <a:buSzPts val="1800"/>
              <a:buChar char="●"/>
              <a:defRPr i="1">
                <a:solidFill>
                  <a:schemeClr val="dk2"/>
                </a:solidFill>
              </a:defRPr>
            </a:lvl4pPr>
            <a:lvl5pPr marL="2286000" lvl="4" indent="-342900" algn="ctr" rtl="0">
              <a:spcBef>
                <a:spcPts val="0"/>
              </a:spcBef>
              <a:spcAft>
                <a:spcPts val="0"/>
              </a:spcAft>
              <a:buClr>
                <a:schemeClr val="dk2"/>
              </a:buClr>
              <a:buSzPts val="1800"/>
              <a:buChar char="○"/>
              <a:defRPr i="1">
                <a:solidFill>
                  <a:schemeClr val="dk2"/>
                </a:solidFill>
              </a:defRPr>
            </a:lvl5pPr>
            <a:lvl6pPr marL="2743200" lvl="5" indent="-342900" algn="ctr" rtl="0">
              <a:spcBef>
                <a:spcPts val="0"/>
              </a:spcBef>
              <a:spcAft>
                <a:spcPts val="0"/>
              </a:spcAft>
              <a:buClr>
                <a:schemeClr val="dk2"/>
              </a:buClr>
              <a:buSzPts val="1800"/>
              <a:buChar char="■"/>
              <a:defRPr i="1">
                <a:solidFill>
                  <a:schemeClr val="dk2"/>
                </a:solidFill>
              </a:defRPr>
            </a:lvl6pPr>
            <a:lvl7pPr marL="3200400" lvl="6" indent="-342900" algn="ctr" rtl="0">
              <a:spcBef>
                <a:spcPts val="0"/>
              </a:spcBef>
              <a:spcAft>
                <a:spcPts val="0"/>
              </a:spcAft>
              <a:buClr>
                <a:schemeClr val="dk2"/>
              </a:buClr>
              <a:buSzPts val="1800"/>
              <a:buChar char="●"/>
              <a:defRPr i="1">
                <a:solidFill>
                  <a:schemeClr val="dk2"/>
                </a:solidFill>
              </a:defRPr>
            </a:lvl7pPr>
            <a:lvl8pPr marL="3657600" lvl="7" indent="-342900" algn="ctr" rtl="0">
              <a:spcBef>
                <a:spcPts val="0"/>
              </a:spcBef>
              <a:spcAft>
                <a:spcPts val="0"/>
              </a:spcAft>
              <a:buClr>
                <a:schemeClr val="dk2"/>
              </a:buClr>
              <a:buSzPts val="1800"/>
              <a:buChar char="○"/>
              <a:defRPr i="1">
                <a:solidFill>
                  <a:schemeClr val="dk2"/>
                </a:solidFill>
              </a:defRPr>
            </a:lvl8pPr>
            <a:lvl9pPr marL="4114800" lvl="8" indent="-342900" algn="ctr">
              <a:spcBef>
                <a:spcPts val="0"/>
              </a:spcBef>
              <a:spcAft>
                <a:spcPts val="0"/>
              </a:spcAft>
              <a:buClr>
                <a:schemeClr val="dk2"/>
              </a:buClr>
              <a:buSzPts val="1800"/>
              <a:buChar char="■"/>
              <a:defRPr i="1">
                <a:solidFill>
                  <a:schemeClr val="dk2"/>
                </a:solidFill>
              </a:defRPr>
            </a:lvl9pPr>
          </a:lstStyle>
          <a:p>
            <a:endParaRPr/>
          </a:p>
        </p:txBody>
      </p:sp>
      <p:sp>
        <p:nvSpPr>
          <p:cNvPr id="24" name="Google Shape;24;p4"/>
          <p:cNvSpPr txBox="1"/>
          <p:nvPr/>
        </p:nvSpPr>
        <p:spPr>
          <a:xfrm>
            <a:off x="3593400" y="1074648"/>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44"/>
        <p:cNvGrpSpPr/>
        <p:nvPr/>
      </p:nvGrpSpPr>
      <p:grpSpPr>
        <a:xfrm>
          <a:off x="0" y="0"/>
          <a:ext cx="0" cy="0"/>
          <a:chOff x="0" y="0"/>
          <a:chExt cx="0" cy="0"/>
        </a:xfrm>
      </p:grpSpPr>
      <p:sp>
        <p:nvSpPr>
          <p:cNvPr id="45" name="Google Shape;45;p8"/>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9"/>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Google Shape;55;p9"/>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6" name="Google Shape;56;p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9"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sky)">
  <p:cSld name="TITLE_AND_TWO_COLUMNS_2_1">
    <p:spTree>
      <p:nvGrpSpPr>
        <p:cNvPr id="1" name="Shape 58"/>
        <p:cNvGrpSpPr/>
        <p:nvPr/>
      </p:nvGrpSpPr>
      <p:grpSpPr>
        <a:xfrm>
          <a:off x="0" y="0"/>
          <a:ext cx="0" cy="0"/>
          <a:chOff x="0" y="0"/>
          <a:chExt cx="0" cy="0"/>
        </a:xfrm>
      </p:grpSpPr>
      <p:sp>
        <p:nvSpPr>
          <p:cNvPr id="59" name="Google Shape;59;p10"/>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0"/>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2" name="Google Shape;62;p10"/>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63" name="Google Shape;63;p10"/>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0"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sea)">
  <p:cSld name="TITLE_AND_TWO_COLUMNS_1_1">
    <p:spTree>
      <p:nvGrpSpPr>
        <p:cNvPr id="1" name="Shape 73"/>
        <p:cNvGrpSpPr/>
        <p:nvPr/>
      </p:nvGrpSpPr>
      <p:grpSpPr>
        <a:xfrm>
          <a:off x="0" y="0"/>
          <a:ext cx="0" cy="0"/>
          <a:chOff x="0" y="0"/>
          <a:chExt cx="0" cy="0"/>
        </a:xfrm>
      </p:grpSpPr>
      <p:sp>
        <p:nvSpPr>
          <p:cNvPr id="74" name="Google Shape;74;p12"/>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6" name="Google Shape;76;p12"/>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7" name="Google Shape;77;p12"/>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8" name="Google Shape;78;p12"/>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79" name="Google Shape;79;p12"/>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2"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3"/>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5" name="Google Shape;85;p13"/>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7" name="Google Shape;87;p1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13"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8" r:id="rId8"/>
    <p:sldLayoutId id="2147483659" r:id="rId9"/>
    <p:sldLayoutId id="2147483660" r:id="rId10"/>
    <p:sldLayoutId id="2147483662" r:id="rId11"/>
    <p:sldLayoutId id="2147483663" r:id="rId12"/>
    <p:sldLayoutId id="2147483664" r:id="rId13"/>
    <p:sldLayoutId id="2147483665"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ctrTitle"/>
          </p:nvPr>
        </p:nvSpPr>
        <p:spPr>
          <a:xfrm>
            <a:off x="1" y="1682496"/>
            <a:ext cx="9144000" cy="8266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BÀI 23: CƠ THỂ ĐA BÀO</a:t>
            </a:r>
            <a:endParaRP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80">
                                          <p:stCondLst>
                                            <p:cond delay="0"/>
                                          </p:stCondLst>
                                        </p:cTn>
                                        <p:tgtEl>
                                          <p:spTgt spid="113"/>
                                        </p:tgtEl>
                                      </p:cBhvr>
                                    </p:animEffect>
                                    <p:anim calcmode="lin" valueType="num">
                                      <p:cBhvr>
                                        <p:cTn id="8"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13"/>
                                        </p:tgtEl>
                                      </p:cBhvr>
                                      <p:to x="100000" y="60000"/>
                                    </p:animScale>
                                    <p:animScale>
                                      <p:cBhvr>
                                        <p:cTn id="14" dur="166" decel="50000">
                                          <p:stCondLst>
                                            <p:cond delay="676"/>
                                          </p:stCondLst>
                                        </p:cTn>
                                        <p:tgtEl>
                                          <p:spTgt spid="113"/>
                                        </p:tgtEl>
                                      </p:cBhvr>
                                      <p:to x="100000" y="100000"/>
                                    </p:animScale>
                                    <p:animScale>
                                      <p:cBhvr>
                                        <p:cTn id="15" dur="26">
                                          <p:stCondLst>
                                            <p:cond delay="1312"/>
                                          </p:stCondLst>
                                        </p:cTn>
                                        <p:tgtEl>
                                          <p:spTgt spid="113"/>
                                        </p:tgtEl>
                                      </p:cBhvr>
                                      <p:to x="100000" y="80000"/>
                                    </p:animScale>
                                    <p:animScale>
                                      <p:cBhvr>
                                        <p:cTn id="16" dur="166" decel="50000">
                                          <p:stCondLst>
                                            <p:cond delay="1338"/>
                                          </p:stCondLst>
                                        </p:cTn>
                                        <p:tgtEl>
                                          <p:spTgt spid="113"/>
                                        </p:tgtEl>
                                      </p:cBhvr>
                                      <p:to x="100000" y="100000"/>
                                    </p:animScale>
                                    <p:animScale>
                                      <p:cBhvr>
                                        <p:cTn id="17" dur="26">
                                          <p:stCondLst>
                                            <p:cond delay="1642"/>
                                          </p:stCondLst>
                                        </p:cTn>
                                        <p:tgtEl>
                                          <p:spTgt spid="113"/>
                                        </p:tgtEl>
                                      </p:cBhvr>
                                      <p:to x="100000" y="90000"/>
                                    </p:animScale>
                                    <p:animScale>
                                      <p:cBhvr>
                                        <p:cTn id="18" dur="166" decel="50000">
                                          <p:stCondLst>
                                            <p:cond delay="1668"/>
                                          </p:stCondLst>
                                        </p:cTn>
                                        <p:tgtEl>
                                          <p:spTgt spid="113"/>
                                        </p:tgtEl>
                                      </p:cBhvr>
                                      <p:to x="100000" y="100000"/>
                                    </p:animScale>
                                    <p:animScale>
                                      <p:cBhvr>
                                        <p:cTn id="19" dur="26">
                                          <p:stCondLst>
                                            <p:cond delay="1808"/>
                                          </p:stCondLst>
                                        </p:cTn>
                                        <p:tgtEl>
                                          <p:spTgt spid="113"/>
                                        </p:tgtEl>
                                      </p:cBhvr>
                                      <p:to x="100000" y="95000"/>
                                    </p:animScale>
                                    <p:animScale>
                                      <p:cBhvr>
                                        <p:cTn id="20" dur="166" decel="50000">
                                          <p:stCondLst>
                                            <p:cond delay="1834"/>
                                          </p:stCondLst>
                                        </p:cTn>
                                        <p:tgtEl>
                                          <p:spTgt spid="1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body" idx="4294967295"/>
          </p:nvPr>
        </p:nvSpPr>
        <p:spPr>
          <a:xfrm>
            <a:off x="749808" y="1579627"/>
            <a:ext cx="7644383" cy="2057400"/>
          </a:xfrm>
          <a:prstGeom prst="rect">
            <a:avLst/>
          </a:prstGeom>
          <a:solidFill>
            <a:srgbClr val="689EE1">
              <a:alpha val="8392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600"/>
              </a:spcBef>
              <a:spcAft>
                <a:spcPts val="0"/>
              </a:spcAft>
              <a:buNone/>
            </a:pPr>
            <a:r>
              <a:rPr lang="en-US" sz="2400" b="1" dirty="0" smtClean="0">
                <a:solidFill>
                  <a:schemeClr val="lt1"/>
                </a:solidFill>
                <a:latin typeface="+mj-lt"/>
                <a:ea typeface="Roboto Slab"/>
                <a:cs typeface="Roboto Slab"/>
                <a:sym typeface="Roboto Slab"/>
              </a:rPr>
              <a:t>II. TỪ TẾ BÀO TẠO THÀNH MÔ</a:t>
            </a:r>
          </a:p>
          <a:p>
            <a:pPr marL="0" lvl="0" indent="0" algn="just" rtl="0">
              <a:spcBef>
                <a:spcPts val="600"/>
              </a:spcBef>
              <a:spcAft>
                <a:spcPts val="0"/>
              </a:spcAft>
              <a:buNone/>
            </a:pPr>
            <a:r>
              <a:rPr lang="en-US" sz="2000" dirty="0" smtClean="0">
                <a:solidFill>
                  <a:srgbClr val="FFFF00"/>
                </a:solidFill>
                <a:latin typeface="+mj-lt"/>
                <a:ea typeface="Roboto Slab"/>
                <a:sym typeface="Roboto Slab"/>
              </a:rPr>
              <a:t>Ở cơ thể đa bào, nhóm các tế bào có cấu tạo giống nhau và cùng thực hiện một chức năng liên kết với nhau tạo thành mô.</a:t>
            </a:r>
            <a:endParaRPr sz="2000" dirty="0">
              <a:solidFill>
                <a:srgbClr val="FFFF00"/>
              </a:solidFill>
              <a:latin typeface="+mj-lt"/>
            </a:endParaRPr>
          </a:p>
        </p:txBody>
      </p:sp>
      <p:sp>
        <p:nvSpPr>
          <p:cNvPr id="189" name="Google Shape;189;p30"/>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
                                            <p:bg/>
                                          </p:spTgt>
                                        </p:tgtEl>
                                        <p:attrNameLst>
                                          <p:attrName>style.visibility</p:attrName>
                                        </p:attrNameLst>
                                      </p:cBhvr>
                                      <p:to>
                                        <p:strVal val="visible"/>
                                      </p:to>
                                    </p:set>
                                    <p:animEffect transition="in" filter="barn(inVertical)">
                                      <p:cBhvr>
                                        <p:cTn id="7" dur="500"/>
                                        <p:tgtEl>
                                          <p:spTgt spid="18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8">
                                            <p:txEl>
                                              <p:pRg st="0" end="0"/>
                                            </p:txEl>
                                          </p:spTgt>
                                        </p:tgtEl>
                                        <p:attrNameLst>
                                          <p:attrName>style.visibility</p:attrName>
                                        </p:attrNameLst>
                                      </p:cBhvr>
                                      <p:to>
                                        <p:strVal val="visible"/>
                                      </p:to>
                                    </p:set>
                                    <p:animEffect transition="in" filter="barn(inVertical)">
                                      <p:cBhvr>
                                        <p:cTn id="12" dur="500"/>
                                        <p:tgtEl>
                                          <p:spTgt spid="1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8">
                                            <p:txEl>
                                              <p:pRg st="1" end="1"/>
                                            </p:txEl>
                                          </p:spTgt>
                                        </p:tgtEl>
                                        <p:attrNameLst>
                                          <p:attrName>style.visibility</p:attrName>
                                        </p:attrNameLst>
                                      </p:cBhvr>
                                      <p:to>
                                        <p:strVal val="visible"/>
                                      </p:to>
                                    </p:set>
                                    <p:animEffect transition="in" filter="wipe(down)">
                                      <p:cBhvr>
                                        <p:cTn id="17" dur="500"/>
                                        <p:tgtEl>
                                          <p:spTgt spid="1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1957502" y="792378"/>
            <a:ext cx="6153300" cy="47315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smtClean="0">
                <a:latin typeface="+mj-lt"/>
              </a:rPr>
              <a:t>Quan sát Hình 23.3, 23.4</a:t>
            </a:r>
            <a:endParaRPr sz="2200" dirty="0">
              <a:latin typeface="+mj-lt"/>
            </a:endParaRPr>
          </a:p>
        </p:txBody>
      </p:sp>
      <p:sp>
        <p:nvSpPr>
          <p:cNvPr id="175" name="Google Shape;175;p2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Text Placeholder 2"/>
          <p:cNvSpPr>
            <a:spLocks noGrp="1"/>
          </p:cNvSpPr>
          <p:nvPr>
            <p:ph type="body" idx="2"/>
          </p:nvPr>
        </p:nvSpPr>
        <p:spPr>
          <a:xfrm>
            <a:off x="1957502" y="1147629"/>
            <a:ext cx="7054824" cy="527551"/>
          </a:xfrm>
        </p:spPr>
        <p:txBody>
          <a:bodyPr/>
          <a:lstStyle/>
          <a:p>
            <a:r>
              <a:rPr lang="en-US" sz="2000" i="1" dirty="0" smtClean="0">
                <a:solidFill>
                  <a:srgbClr val="0070C0"/>
                </a:solidFill>
                <a:latin typeface="+mj-lt"/>
              </a:rPr>
              <a:t>Nêu một số mô ở người và thực vật. </a:t>
            </a:r>
            <a:endParaRPr lang="en-US" sz="2000" i="1" dirty="0">
              <a:solidFill>
                <a:srgbClr val="0070C0"/>
              </a:solidFill>
              <a:latin typeface="+mj-lt"/>
            </a:endParaRPr>
          </a:p>
        </p:txBody>
      </p:sp>
      <p:pic>
        <p:nvPicPr>
          <p:cNvPr id="5" name="Picture 4"/>
          <p:cNvPicPr>
            <a:picLocks noChangeAspect="1"/>
          </p:cNvPicPr>
          <p:nvPr/>
        </p:nvPicPr>
        <p:blipFill>
          <a:blip r:embed="rId3"/>
          <a:stretch>
            <a:fillRect/>
          </a:stretch>
        </p:blipFill>
        <p:spPr>
          <a:xfrm>
            <a:off x="746150" y="1675180"/>
            <a:ext cx="7863840" cy="3271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117044" y="536433"/>
            <a:ext cx="8924544" cy="5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smtClean="0">
                <a:solidFill>
                  <a:schemeClr val="accent4">
                    <a:lumMod val="50000"/>
                  </a:schemeClr>
                </a:solidFill>
                <a:latin typeface="+mj-lt"/>
              </a:rPr>
              <a:t>Một số mô ở người và thực vật</a:t>
            </a:r>
            <a:endParaRPr sz="2200" dirty="0">
              <a:solidFill>
                <a:schemeClr val="accent4">
                  <a:lumMod val="50000"/>
                </a:schemeClr>
              </a:solidFill>
              <a:latin typeface="+mj-lt"/>
            </a:endParaRPr>
          </a:p>
        </p:txBody>
      </p:sp>
      <p:sp>
        <p:nvSpPr>
          <p:cNvPr id="244" name="Google Shape;244;p36"/>
          <p:cNvSpPr txBox="1"/>
          <p:nvPr/>
        </p:nvSpPr>
        <p:spPr>
          <a:xfrm>
            <a:off x="1214564" y="1941922"/>
            <a:ext cx="3744900" cy="583800"/>
          </a:xfrm>
          <a:prstGeom prst="rect">
            <a:avLst/>
          </a:prstGeom>
          <a:noFill/>
          <a:ln w="152400" cap="rnd"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1"/>
                </a:solidFill>
                <a:latin typeface="+mj-lt"/>
                <a:ea typeface="Roboto"/>
                <a:cs typeface="Roboto"/>
                <a:sym typeface="Roboto"/>
              </a:rPr>
              <a:t>Mô ở người</a:t>
            </a:r>
            <a:endParaRPr sz="2000" b="1" dirty="0">
              <a:solidFill>
                <a:schemeClr val="accent1"/>
              </a:solidFill>
              <a:latin typeface="+mj-lt"/>
              <a:ea typeface="Roboto"/>
              <a:cs typeface="Roboto"/>
              <a:sym typeface="Roboto"/>
            </a:endParaRPr>
          </a:p>
        </p:txBody>
      </p:sp>
      <p:sp>
        <p:nvSpPr>
          <p:cNvPr id="245" name="Google Shape;245;p36"/>
          <p:cNvSpPr txBox="1"/>
          <p:nvPr/>
        </p:nvSpPr>
        <p:spPr>
          <a:xfrm>
            <a:off x="1214564" y="3762336"/>
            <a:ext cx="3744900" cy="583800"/>
          </a:xfrm>
          <a:prstGeom prst="rect">
            <a:avLst/>
          </a:prstGeom>
          <a:noFill/>
          <a:ln w="152400" cap="rnd"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accent3"/>
                </a:solidFill>
                <a:latin typeface="+mj-lt"/>
                <a:ea typeface="Roboto"/>
                <a:cs typeface="Roboto"/>
                <a:sym typeface="Roboto"/>
              </a:rPr>
              <a:t>Mô ở động vật</a:t>
            </a:r>
            <a:endParaRPr sz="2000" b="1" dirty="0">
              <a:solidFill>
                <a:schemeClr val="accent3"/>
              </a:solidFill>
              <a:latin typeface="+mj-lt"/>
              <a:ea typeface="Roboto"/>
              <a:cs typeface="Roboto"/>
              <a:sym typeface="Roboto"/>
            </a:endParaRPr>
          </a:p>
        </p:txBody>
      </p:sp>
      <p:sp>
        <p:nvSpPr>
          <p:cNvPr id="249" name="Google Shape;249;p3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Rounded Rectangle 1"/>
          <p:cNvSpPr/>
          <p:nvPr/>
        </p:nvSpPr>
        <p:spPr>
          <a:xfrm>
            <a:off x="6311314" y="1537508"/>
            <a:ext cx="1946327" cy="4193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liên kết</a:t>
            </a:r>
            <a:endParaRPr lang="en-US" sz="1800" b="1" dirty="0"/>
          </a:p>
        </p:txBody>
      </p:sp>
      <p:sp>
        <p:nvSpPr>
          <p:cNvPr id="10" name="Rounded Rectangle 9"/>
          <p:cNvSpPr/>
          <p:nvPr/>
        </p:nvSpPr>
        <p:spPr>
          <a:xfrm>
            <a:off x="6311313" y="2046710"/>
            <a:ext cx="1946327" cy="43016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cơ</a:t>
            </a:r>
            <a:endParaRPr lang="en-US" sz="1800" b="1" dirty="0"/>
          </a:p>
        </p:txBody>
      </p:sp>
      <p:sp>
        <p:nvSpPr>
          <p:cNvPr id="11" name="Rounded Rectangle 10"/>
          <p:cNvSpPr/>
          <p:nvPr/>
        </p:nvSpPr>
        <p:spPr>
          <a:xfrm>
            <a:off x="6311312" y="2592620"/>
            <a:ext cx="1946327" cy="45817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biểu bì ở da</a:t>
            </a:r>
            <a:endParaRPr lang="en-US" sz="1800" b="1" dirty="0"/>
          </a:p>
        </p:txBody>
      </p:sp>
      <p:cxnSp>
        <p:nvCxnSpPr>
          <p:cNvPr id="4" name="Straight Arrow Connector 3"/>
          <p:cNvCxnSpPr/>
          <p:nvPr/>
        </p:nvCxnSpPr>
        <p:spPr>
          <a:xfrm flipV="1">
            <a:off x="4959462" y="1748538"/>
            <a:ext cx="1351850" cy="48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44" idx="3"/>
            <a:endCxn id="10" idx="1"/>
          </p:cNvCxnSpPr>
          <p:nvPr/>
        </p:nvCxnSpPr>
        <p:spPr>
          <a:xfrm>
            <a:off x="4959464" y="2233822"/>
            <a:ext cx="1351849" cy="27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44" idx="3"/>
            <a:endCxn id="11" idx="1"/>
          </p:cNvCxnSpPr>
          <p:nvPr/>
        </p:nvCxnSpPr>
        <p:spPr>
          <a:xfrm>
            <a:off x="4959464" y="2233822"/>
            <a:ext cx="1351848" cy="587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311314" y="3326905"/>
            <a:ext cx="1946327" cy="4193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mạch gỗ</a:t>
            </a:r>
            <a:endParaRPr lang="en-US" sz="1800" b="1" dirty="0"/>
          </a:p>
        </p:txBody>
      </p:sp>
      <p:sp>
        <p:nvSpPr>
          <p:cNvPr id="32" name="Rounded Rectangle 31"/>
          <p:cNvSpPr/>
          <p:nvPr/>
        </p:nvSpPr>
        <p:spPr>
          <a:xfrm>
            <a:off x="6311313" y="3836107"/>
            <a:ext cx="1946327" cy="43016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biểu bì</a:t>
            </a:r>
            <a:endParaRPr lang="en-US" sz="1800" b="1" dirty="0"/>
          </a:p>
        </p:txBody>
      </p:sp>
      <p:sp>
        <p:nvSpPr>
          <p:cNvPr id="33" name="Rounded Rectangle 32"/>
          <p:cNvSpPr/>
          <p:nvPr/>
        </p:nvSpPr>
        <p:spPr>
          <a:xfrm>
            <a:off x="6311312" y="4382017"/>
            <a:ext cx="1946327" cy="458172"/>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Mô mạch rây</a:t>
            </a:r>
            <a:endParaRPr lang="en-US" sz="1800" b="1" dirty="0"/>
          </a:p>
        </p:txBody>
      </p:sp>
      <p:cxnSp>
        <p:nvCxnSpPr>
          <p:cNvPr id="34" name="Straight Arrow Connector 33"/>
          <p:cNvCxnSpPr>
            <a:stCxn id="245" idx="3"/>
          </p:cNvCxnSpPr>
          <p:nvPr/>
        </p:nvCxnSpPr>
        <p:spPr>
          <a:xfrm flipV="1">
            <a:off x="4959464" y="3552674"/>
            <a:ext cx="1351850" cy="50156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45" idx="3"/>
          </p:cNvCxnSpPr>
          <p:nvPr/>
        </p:nvCxnSpPr>
        <p:spPr>
          <a:xfrm>
            <a:off x="4959464" y="4054236"/>
            <a:ext cx="1351849" cy="1306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3" idx="1"/>
          </p:cNvCxnSpPr>
          <p:nvPr/>
        </p:nvCxnSpPr>
        <p:spPr>
          <a:xfrm>
            <a:off x="4959464" y="4044660"/>
            <a:ext cx="1351848" cy="566443"/>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wipe(down)">
                                      <p:cBhvr>
                                        <p:cTn id="12" dur="500"/>
                                        <p:tgtEl>
                                          <p:spTgt spid="244"/>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ipe(down)">
                                      <p:cBhvr>
                                        <p:cTn id="35" dur="500"/>
                                        <p:tgtEl>
                                          <p:spTgt spid="245"/>
                                        </p:tgtEl>
                                      </p:cBhvr>
                                    </p:animEffect>
                                  </p:childTnLst>
                                </p:cTn>
                              </p:par>
                              <p:par>
                                <p:cTn id="36" presetID="22" presetClass="entr" presetSubtype="4"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par>
                                <p:cTn id="42" presetID="2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animBg="1"/>
      <p:bldP spid="245" grpId="0" animBg="1"/>
      <p:bldP spid="2" grpId="0" animBg="1"/>
      <p:bldP spid="10" grpId="0" animBg="1"/>
      <p:bldP spid="11"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42701" y="625998"/>
            <a:ext cx="8229600" cy="5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smtClean="0">
                <a:solidFill>
                  <a:schemeClr val="accent3">
                    <a:lumMod val="50000"/>
                  </a:schemeClr>
                </a:solidFill>
                <a:latin typeface="+mj-lt"/>
              </a:rPr>
              <a:t>Mở rộng – Mô ở người</a:t>
            </a:r>
            <a:endParaRPr sz="2200" dirty="0">
              <a:solidFill>
                <a:schemeClr val="accent3">
                  <a:lumMod val="50000"/>
                </a:schemeClr>
              </a:solidFill>
              <a:latin typeface="+mj-lt"/>
            </a:endParaRPr>
          </a:p>
        </p:txBody>
      </p:sp>
      <p:sp>
        <p:nvSpPr>
          <p:cNvPr id="195" name="Google Shape;195;p31"/>
          <p:cNvSpPr/>
          <p:nvPr/>
        </p:nvSpPr>
        <p:spPr>
          <a:xfrm>
            <a:off x="3182112" y="1550150"/>
            <a:ext cx="2738195" cy="2043299"/>
          </a:xfrm>
          <a:prstGeom prst="ellipse">
            <a:avLst/>
          </a:prstGeom>
          <a:solidFill>
            <a:srgbClr val="539EB9">
              <a:alpha val="839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Roboto"/>
                <a:cs typeface="Roboto"/>
                <a:sym typeface="Roboto"/>
              </a:rPr>
              <a:t>Mô cơ</a:t>
            </a:r>
            <a:endParaRPr sz="2000" b="1" dirty="0">
              <a:solidFill>
                <a:srgbClr val="FFFFFF"/>
              </a:solidFill>
              <a:latin typeface="+mj-lt"/>
              <a:ea typeface="Roboto"/>
              <a:cs typeface="Roboto"/>
              <a:sym typeface="Roboto"/>
            </a:endParaRPr>
          </a:p>
        </p:txBody>
      </p:sp>
      <p:sp>
        <p:nvSpPr>
          <p:cNvPr id="196" name="Google Shape;196;p31"/>
          <p:cNvSpPr/>
          <p:nvPr/>
        </p:nvSpPr>
        <p:spPr>
          <a:xfrm>
            <a:off x="331333" y="1550150"/>
            <a:ext cx="2656297" cy="2043300"/>
          </a:xfrm>
          <a:prstGeom prst="ellipse">
            <a:avLst/>
          </a:prstGeom>
          <a:solidFill>
            <a:srgbClr val="8EC641">
              <a:alpha val="84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Roboto"/>
                <a:cs typeface="Roboto"/>
                <a:sym typeface="Roboto"/>
              </a:rPr>
              <a:t>Mô liên kết</a:t>
            </a:r>
            <a:endParaRPr sz="2000" b="1" dirty="0">
              <a:solidFill>
                <a:srgbClr val="FFFFFF"/>
              </a:solidFill>
              <a:latin typeface="+mj-lt"/>
              <a:ea typeface="Roboto"/>
              <a:cs typeface="Roboto"/>
              <a:sym typeface="Roboto"/>
            </a:endParaRPr>
          </a:p>
        </p:txBody>
      </p:sp>
      <p:sp>
        <p:nvSpPr>
          <p:cNvPr id="197" name="Google Shape;197;p31"/>
          <p:cNvSpPr/>
          <p:nvPr/>
        </p:nvSpPr>
        <p:spPr>
          <a:xfrm>
            <a:off x="6042355" y="1550149"/>
            <a:ext cx="2933395" cy="2043300"/>
          </a:xfrm>
          <a:prstGeom prst="ellipse">
            <a:avLst/>
          </a:prstGeom>
          <a:solidFill>
            <a:srgbClr val="689EE1">
              <a:alpha val="839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Roboto"/>
                <a:cs typeface="Roboto"/>
                <a:sym typeface="Roboto"/>
              </a:rPr>
              <a:t>Mô biểu bì ở da</a:t>
            </a:r>
            <a:endParaRPr sz="2000" b="1" dirty="0">
              <a:solidFill>
                <a:srgbClr val="FFFFFF"/>
              </a:solidFill>
              <a:latin typeface="+mj-lt"/>
              <a:ea typeface="Roboto"/>
              <a:cs typeface="Roboto"/>
              <a:sym typeface="Roboto"/>
            </a:endParaRPr>
          </a:p>
        </p:txBody>
      </p:sp>
      <p:sp>
        <p:nvSpPr>
          <p:cNvPr id="198" name="Google Shape;198;p31"/>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2" name="Rectangle 1"/>
          <p:cNvSpPr/>
          <p:nvPr/>
        </p:nvSpPr>
        <p:spPr>
          <a:xfrm>
            <a:off x="87662" y="3746315"/>
            <a:ext cx="3306469" cy="923330"/>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chemeClr val="accent1">
                    <a:lumMod val="50000"/>
                  </a:schemeClr>
                </a:solidFill>
                <a:ea typeface="Roboto Slab"/>
                <a:sym typeface="Roboto Slab"/>
              </a:rPr>
              <a:t>Mô liên kết dinh dưỡng</a:t>
            </a:r>
          </a:p>
          <a:p>
            <a:pPr marL="285750" indent="-285750" algn="just">
              <a:buFont typeface="Wingdings" panose="05000000000000000000" pitchFamily="2" charset="2"/>
              <a:buChar char="§"/>
            </a:pPr>
            <a:r>
              <a:rPr lang="vi-VN" sz="1800" dirty="0">
                <a:solidFill>
                  <a:schemeClr val="accent1">
                    <a:lumMod val="50000"/>
                  </a:schemeClr>
                </a:solidFill>
              </a:rPr>
              <a:t>Mô liên kết đệm cơ học: </a:t>
            </a:r>
            <a:r>
              <a:rPr lang="vi-VN" sz="1800" dirty="0" smtClean="0">
                <a:solidFill>
                  <a:schemeClr val="accent1">
                    <a:lumMod val="50000"/>
                  </a:schemeClr>
                </a:solidFill>
              </a:rPr>
              <a:t>mô </a:t>
            </a:r>
            <a:r>
              <a:rPr lang="vi-VN" sz="1800" dirty="0">
                <a:solidFill>
                  <a:schemeClr val="accent1">
                    <a:lumMod val="50000"/>
                  </a:schemeClr>
                </a:solidFill>
              </a:rPr>
              <a:t>sợi, mô sụn, mô xương</a:t>
            </a:r>
            <a:r>
              <a:rPr lang="vi-VN" sz="1800" dirty="0" smtClean="0">
                <a:solidFill>
                  <a:schemeClr val="accent1">
                    <a:lumMod val="50000"/>
                  </a:schemeClr>
                </a:solidFill>
              </a:rPr>
              <a:t>.</a:t>
            </a:r>
            <a:endParaRPr lang="en-US" sz="1800" dirty="0" smtClean="0">
              <a:solidFill>
                <a:schemeClr val="accent1">
                  <a:lumMod val="50000"/>
                </a:schemeClr>
              </a:solidFill>
              <a:ea typeface="Roboto Slab"/>
              <a:sym typeface="Roboto Slab"/>
            </a:endParaRPr>
          </a:p>
        </p:txBody>
      </p:sp>
      <p:sp>
        <p:nvSpPr>
          <p:cNvPr id="8" name="Rectangle 7"/>
          <p:cNvSpPr/>
          <p:nvPr/>
        </p:nvSpPr>
        <p:spPr>
          <a:xfrm>
            <a:off x="3505073" y="3746315"/>
            <a:ext cx="2415234" cy="646331"/>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chemeClr val="accent3">
                    <a:lumMod val="75000"/>
                  </a:schemeClr>
                </a:solidFill>
                <a:ea typeface="Roboto Slab"/>
                <a:sym typeface="Roboto Slab"/>
              </a:rPr>
              <a:t>M</a:t>
            </a:r>
            <a:r>
              <a:rPr lang="vi-VN" sz="1800" dirty="0" smtClean="0">
                <a:solidFill>
                  <a:schemeClr val="accent3">
                    <a:lumMod val="75000"/>
                  </a:schemeClr>
                </a:solidFill>
                <a:ea typeface="Roboto Slab"/>
                <a:sym typeface="Roboto Slab"/>
              </a:rPr>
              <a:t>ô </a:t>
            </a:r>
            <a:r>
              <a:rPr lang="vi-VN" sz="1800" dirty="0">
                <a:solidFill>
                  <a:schemeClr val="accent3">
                    <a:lumMod val="75000"/>
                  </a:schemeClr>
                </a:solidFill>
                <a:ea typeface="Roboto Slab"/>
                <a:sym typeface="Roboto Slab"/>
              </a:rPr>
              <a:t>cơ vân, mô cơ trơn, mô cơ tim.</a:t>
            </a:r>
            <a:endParaRPr lang="en-US" sz="1800" dirty="0" smtClean="0">
              <a:solidFill>
                <a:schemeClr val="accent3">
                  <a:lumMod val="75000"/>
                </a:schemeClr>
              </a:solidFill>
              <a:ea typeface="Roboto Slab"/>
              <a:sym typeface="Roboto Slab"/>
            </a:endParaRPr>
          </a:p>
        </p:txBody>
      </p:sp>
      <p:sp>
        <p:nvSpPr>
          <p:cNvPr id="9" name="Rectangle 8"/>
          <p:cNvSpPr/>
          <p:nvPr/>
        </p:nvSpPr>
        <p:spPr>
          <a:xfrm>
            <a:off x="6342279" y="3746315"/>
            <a:ext cx="2546780" cy="646331"/>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chemeClr val="accent4"/>
                </a:solidFill>
                <a:ea typeface="Roboto Slab"/>
                <a:sym typeface="Roboto Slab"/>
              </a:rPr>
              <a:t>Mô biểu bì bao phủ.</a:t>
            </a:r>
          </a:p>
          <a:p>
            <a:pPr marL="285750" indent="-285750" algn="just">
              <a:buFont typeface="Wingdings" panose="05000000000000000000" pitchFamily="2" charset="2"/>
              <a:buChar char="§"/>
            </a:pPr>
            <a:r>
              <a:rPr lang="en-US" sz="1800" dirty="0" smtClean="0">
                <a:solidFill>
                  <a:schemeClr val="accent4"/>
                </a:solidFill>
                <a:ea typeface="Roboto Slab"/>
                <a:sym typeface="Roboto Slab"/>
              </a:rPr>
              <a:t>Mô biểu bì tuyến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barn(inVertical)">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wipe(down)">
                                      <p:cBhvr>
                                        <p:cTn id="12" dur="500"/>
                                        <p:tgtEl>
                                          <p:spTgt spid="19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5"/>
                                        </p:tgtEl>
                                        <p:attrNameLst>
                                          <p:attrName>style.visibility</p:attrName>
                                        </p:attrNameLst>
                                      </p:cBhvr>
                                      <p:to>
                                        <p:strVal val="visible"/>
                                      </p:to>
                                    </p:set>
                                    <p:animEffect transition="in" filter="wipe(down)">
                                      <p:cBhvr>
                                        <p:cTn id="20" dur="500"/>
                                        <p:tgtEl>
                                          <p:spTgt spid="19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7"/>
                                        </p:tgtEl>
                                        <p:attrNameLst>
                                          <p:attrName>style.visibility</p:attrName>
                                        </p:attrNameLst>
                                      </p:cBhvr>
                                      <p:to>
                                        <p:strVal val="visible"/>
                                      </p:to>
                                    </p:set>
                                    <p:animEffect transition="in" filter="wipe(down)">
                                      <p:cBhvr>
                                        <p:cTn id="28" dur="500"/>
                                        <p:tgtEl>
                                          <p:spTgt spid="19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animBg="1"/>
      <p:bldP spid="196" grpId="0" animBg="1"/>
      <p:bldP spid="197" grpId="0" animBg="1"/>
      <p:bldP spid="2"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263347" y="1066170"/>
            <a:ext cx="8617306" cy="6157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rgbClr val="FFFFFF"/>
                </a:solidFill>
                <a:latin typeface="+mj-lt"/>
              </a:rPr>
              <a:t>III. TỪ MÔ TẠO THÀNH CƠ QUAN</a:t>
            </a:r>
            <a:endParaRPr dirty="0">
              <a:solidFill>
                <a:srgbClr val="FFFFFF"/>
              </a:solidFill>
              <a:latin typeface="+mj-lt"/>
            </a:endParaRPr>
          </a:p>
        </p:txBody>
      </p:sp>
      <p:sp>
        <p:nvSpPr>
          <p:cNvPr id="226" name="Google Shape;226;p34"/>
          <p:cNvSpPr txBox="1">
            <a:spLocks noGrp="1"/>
          </p:cNvSpPr>
          <p:nvPr>
            <p:ph type="subTitle" idx="4294967295"/>
          </p:nvPr>
        </p:nvSpPr>
        <p:spPr>
          <a:xfrm>
            <a:off x="1240154" y="2652608"/>
            <a:ext cx="6619800" cy="1312230"/>
          </a:xfrm>
          <a:prstGeom prst="rect">
            <a:avLst/>
          </a:prstGeom>
        </p:spPr>
        <p:txBody>
          <a:bodyPr spcFirstLastPara="1" wrap="square" lIns="91425" tIns="91425" rIns="91425" bIns="91425" anchor="t" anchorCtr="0">
            <a:noAutofit/>
          </a:bodyPr>
          <a:lstStyle/>
          <a:p>
            <a:pPr marL="342900" indent="-342900" algn="just">
              <a:buFont typeface="Wingdings" panose="05000000000000000000" pitchFamily="2" charset="2"/>
              <a:buChar char="§"/>
            </a:pPr>
            <a:r>
              <a:rPr lang="en-US" sz="2000" dirty="0" smtClean="0">
                <a:solidFill>
                  <a:srgbClr val="FFFF00"/>
                </a:solidFill>
                <a:latin typeface="+mj-lt"/>
              </a:rPr>
              <a:t>Các</a:t>
            </a:r>
            <a:r>
              <a:rPr lang="en" sz="2000" dirty="0" smtClean="0">
                <a:solidFill>
                  <a:srgbClr val="FFFF00"/>
                </a:solidFill>
                <a:latin typeface="+mj-lt"/>
              </a:rPr>
              <a:t> mô cùng thực hiện một hoạt động sống nhất định tạo thành cơ quan.</a:t>
            </a:r>
          </a:p>
          <a:p>
            <a:pPr marL="342900" indent="-342900" algn="just">
              <a:buFont typeface="Wingdings" panose="05000000000000000000" pitchFamily="2" charset="2"/>
              <a:buChar char="§"/>
            </a:pPr>
            <a:r>
              <a:rPr lang="en" sz="2000" dirty="0" smtClean="0">
                <a:solidFill>
                  <a:srgbClr val="FFFF00"/>
                </a:solidFill>
                <a:latin typeface="+mj-lt"/>
              </a:rPr>
              <a:t>Mỗi cơ quan giữ một vai trò nhất định trong cơ thể.</a:t>
            </a:r>
          </a:p>
          <a:p>
            <a:pPr marL="0" lvl="0" indent="0" algn="ctr" rtl="0">
              <a:spcBef>
                <a:spcPts val="600"/>
              </a:spcBef>
              <a:spcAft>
                <a:spcPts val="0"/>
              </a:spcAft>
              <a:buNone/>
            </a:pPr>
            <a:endParaRPr sz="2400" dirty="0">
              <a:solidFill>
                <a:srgbClr val="FFFFFF"/>
              </a:solidFill>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arn(inVertical)">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6">
                                            <p:txEl>
                                              <p:pRg st="0" end="0"/>
                                            </p:txEl>
                                          </p:spTgt>
                                        </p:tgtEl>
                                        <p:attrNameLst>
                                          <p:attrName>style.visibility</p:attrName>
                                        </p:attrNameLst>
                                      </p:cBhvr>
                                      <p:to>
                                        <p:strVal val="visible"/>
                                      </p:to>
                                    </p:set>
                                    <p:animEffect transition="in" filter="barn(inVertical)">
                                      <p:cBhvr>
                                        <p:cTn id="12" dur="500"/>
                                        <p:tgtEl>
                                          <p:spTgt spid="22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26">
                                            <p:txEl>
                                              <p:pRg st="1" end="1"/>
                                            </p:txEl>
                                          </p:spTgt>
                                        </p:tgtEl>
                                        <p:attrNameLst>
                                          <p:attrName>style.visibility</p:attrName>
                                        </p:attrNameLst>
                                      </p:cBhvr>
                                      <p:to>
                                        <p:strVal val="visible"/>
                                      </p:to>
                                    </p:set>
                                    <p:animEffect transition="in" filter="barn(inVertical)">
                                      <p:cBhvr>
                                        <p:cTn id="15" dur="500"/>
                                        <p:tgtEl>
                                          <p:spTgt spid="2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2" name="Google Shape;312;p39"/>
          <p:cNvSpPr txBox="1">
            <a:spLocks noGrp="1"/>
          </p:cNvSpPr>
          <p:nvPr>
            <p:ph type="body" idx="4294967295"/>
          </p:nvPr>
        </p:nvSpPr>
        <p:spPr>
          <a:xfrm>
            <a:off x="716002" y="716890"/>
            <a:ext cx="3644700" cy="402336"/>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2200" b="1" dirty="0" smtClean="0">
                <a:solidFill>
                  <a:srgbClr val="FFFFFF"/>
                </a:solidFill>
                <a:latin typeface="+mj-lt"/>
                <a:ea typeface="Roboto Slab"/>
                <a:sym typeface="Roboto Slab"/>
              </a:rPr>
              <a:t>Quan sát Hình 23.5</a:t>
            </a:r>
            <a:endParaRPr sz="2200" dirty="0">
              <a:solidFill>
                <a:srgbClr val="FFFFFF"/>
              </a:solidFill>
              <a:latin typeface="+mj-lt"/>
            </a:endParaRPr>
          </a:p>
        </p:txBody>
      </p:sp>
      <p:sp>
        <p:nvSpPr>
          <p:cNvPr id="313" name="Google Shape;313;p3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Rectangle 1"/>
          <p:cNvSpPr/>
          <p:nvPr/>
        </p:nvSpPr>
        <p:spPr>
          <a:xfrm>
            <a:off x="532701" y="1223562"/>
            <a:ext cx="8316700" cy="400110"/>
          </a:xfrm>
          <a:prstGeom prst="rect">
            <a:avLst/>
          </a:prstGeom>
        </p:spPr>
        <p:txBody>
          <a:bodyPr wrap="none">
            <a:spAutoFit/>
          </a:bodyPr>
          <a:lstStyle/>
          <a:p>
            <a:r>
              <a:rPr lang="en-US" sz="2000" i="1" dirty="0" smtClean="0">
                <a:solidFill>
                  <a:srgbClr val="FFFFFF"/>
                </a:solidFill>
                <a:ea typeface="Roboto Slab"/>
                <a:sym typeface="Roboto Slab"/>
              </a:rPr>
              <a:t>Em hãy xác định vị trí và chức năng một số cơ quan trong cơ thể người.</a:t>
            </a:r>
            <a:endParaRPr lang="en-US" sz="2000" i="1" dirty="0"/>
          </a:p>
        </p:txBody>
      </p:sp>
      <p:pic>
        <p:nvPicPr>
          <p:cNvPr id="3" name="Picture 2"/>
          <p:cNvPicPr>
            <a:picLocks noChangeAspect="1"/>
          </p:cNvPicPr>
          <p:nvPr/>
        </p:nvPicPr>
        <p:blipFill>
          <a:blip r:embed="rId3"/>
          <a:stretch>
            <a:fillRect/>
          </a:stretch>
        </p:blipFill>
        <p:spPr>
          <a:xfrm>
            <a:off x="1671523" y="1728008"/>
            <a:ext cx="5800954" cy="3207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barn(inVertical)">
                                      <p:cBhvr>
                                        <p:cTn id="7" dur="500"/>
                                        <p:tgtEl>
                                          <p:spTgt spid="3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0" name="Google Shape;130;p22"/>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aphicFrame>
        <p:nvGraphicFramePr>
          <p:cNvPr id="25" name="Table 24"/>
          <p:cNvGraphicFramePr>
            <a:graphicFrameLocks noGrp="1"/>
          </p:cNvGraphicFramePr>
          <p:nvPr>
            <p:extLst>
              <p:ext uri="{D42A27DB-BD31-4B8C-83A1-F6EECF244321}">
                <p14:modId xmlns:p14="http://schemas.microsoft.com/office/powerpoint/2010/main" val="2611424214"/>
              </p:ext>
            </p:extLst>
          </p:nvPr>
        </p:nvGraphicFramePr>
        <p:xfrm>
          <a:off x="336499" y="298348"/>
          <a:ext cx="8456371" cy="4523905"/>
        </p:xfrm>
        <a:graphic>
          <a:graphicData uri="http://schemas.openxmlformats.org/drawingml/2006/table">
            <a:tbl>
              <a:tblPr firstRow="1" bandRow="1">
                <a:tableStyleId>{A7FFAB09-ECC1-451C-A3BB-F49DC13D23C8}</a:tableStyleId>
              </a:tblPr>
              <a:tblGrid>
                <a:gridCol w="1745006"/>
                <a:gridCol w="6711365"/>
              </a:tblGrid>
              <a:tr h="394683">
                <a:tc>
                  <a:txBody>
                    <a:bodyPr/>
                    <a:lstStyle/>
                    <a:p>
                      <a:pPr algn="ctr">
                        <a:lnSpc>
                          <a:spcPts val="2400"/>
                        </a:lnSpc>
                        <a:spcBef>
                          <a:spcPts val="200"/>
                        </a:spcBef>
                        <a:spcAft>
                          <a:spcPts val="200"/>
                        </a:spcAft>
                      </a:pPr>
                      <a:r>
                        <a:rPr lang="en-US" sz="2000" b="1" dirty="0" smtClean="0">
                          <a:solidFill>
                            <a:schemeClr val="accent4">
                              <a:lumMod val="50000"/>
                            </a:schemeClr>
                          </a:solidFill>
                        </a:rPr>
                        <a:t>Tên</a:t>
                      </a:r>
                      <a:r>
                        <a:rPr lang="en-US" sz="2000" b="1" baseline="0" dirty="0" smtClean="0">
                          <a:solidFill>
                            <a:schemeClr val="accent4">
                              <a:lumMod val="50000"/>
                            </a:schemeClr>
                          </a:solidFill>
                        </a:rPr>
                        <a:t> cơ quan</a:t>
                      </a:r>
                      <a:endParaRPr lang="en-US" sz="2000" b="1" dirty="0">
                        <a:solidFill>
                          <a:schemeClr val="accent4">
                            <a:lumMod val="50000"/>
                          </a:schemeClr>
                        </a:solidFill>
                      </a:endParaRPr>
                    </a:p>
                  </a:txBody>
                  <a:tcPr>
                    <a:solidFill>
                      <a:schemeClr val="accent4">
                        <a:lumMod val="60000"/>
                        <a:lumOff val="40000"/>
                      </a:schemeClr>
                    </a:solidFill>
                  </a:tcPr>
                </a:tc>
                <a:tc>
                  <a:txBody>
                    <a:bodyPr/>
                    <a:lstStyle/>
                    <a:p>
                      <a:pPr algn="ctr">
                        <a:lnSpc>
                          <a:spcPts val="2400"/>
                        </a:lnSpc>
                        <a:spcBef>
                          <a:spcPts val="200"/>
                        </a:spcBef>
                        <a:spcAft>
                          <a:spcPts val="200"/>
                        </a:spcAft>
                      </a:pPr>
                      <a:r>
                        <a:rPr lang="en-US" sz="2000" b="1" dirty="0" smtClean="0">
                          <a:solidFill>
                            <a:schemeClr val="accent4">
                              <a:lumMod val="50000"/>
                            </a:schemeClr>
                          </a:solidFill>
                        </a:rPr>
                        <a:t>Chức</a:t>
                      </a:r>
                      <a:r>
                        <a:rPr lang="en-US" sz="2000" b="1" baseline="0" dirty="0" smtClean="0">
                          <a:solidFill>
                            <a:schemeClr val="accent4">
                              <a:lumMod val="50000"/>
                            </a:schemeClr>
                          </a:solidFill>
                        </a:rPr>
                        <a:t> năng</a:t>
                      </a:r>
                      <a:endParaRPr lang="en-US" sz="2000" b="1" dirty="0">
                        <a:solidFill>
                          <a:schemeClr val="accent4">
                            <a:lumMod val="50000"/>
                          </a:schemeClr>
                        </a:solidFill>
                      </a:endParaRPr>
                    </a:p>
                  </a:txBody>
                  <a:tcPr>
                    <a:solidFill>
                      <a:schemeClr val="accent4">
                        <a:lumMod val="60000"/>
                        <a:lumOff val="40000"/>
                      </a:schemeClr>
                    </a:solidFill>
                  </a:tcPr>
                </a:tc>
              </a:tr>
              <a:tr h="925988">
                <a:tc>
                  <a:txBody>
                    <a:bodyPr/>
                    <a:lstStyle/>
                    <a:p>
                      <a:pPr algn="ctr">
                        <a:lnSpc>
                          <a:spcPts val="2200"/>
                        </a:lnSpc>
                        <a:spcBef>
                          <a:spcPts val="200"/>
                        </a:spcBef>
                        <a:spcAft>
                          <a:spcPts val="200"/>
                        </a:spcAft>
                      </a:pPr>
                      <a:endParaRPr lang="en-US" sz="1800" b="1" dirty="0" smtClean="0">
                        <a:solidFill>
                          <a:schemeClr val="accent3">
                            <a:lumMod val="50000"/>
                          </a:schemeClr>
                        </a:solidFill>
                      </a:endParaRPr>
                    </a:p>
                    <a:p>
                      <a:pPr algn="ctr">
                        <a:lnSpc>
                          <a:spcPts val="2200"/>
                        </a:lnSpc>
                        <a:spcBef>
                          <a:spcPts val="200"/>
                        </a:spcBef>
                        <a:spcAft>
                          <a:spcPts val="200"/>
                        </a:spcAft>
                      </a:pPr>
                      <a:r>
                        <a:rPr lang="en-US" sz="1800" b="1" dirty="0" smtClean="0">
                          <a:solidFill>
                            <a:schemeClr val="accent3">
                              <a:lumMod val="50000"/>
                            </a:schemeClr>
                          </a:solidFill>
                        </a:rPr>
                        <a:t>Tim</a:t>
                      </a:r>
                      <a:endParaRPr lang="en-US" sz="1800" b="1" dirty="0">
                        <a:solidFill>
                          <a:schemeClr val="accent3">
                            <a:lumMod val="50000"/>
                          </a:schemeClr>
                        </a:solidFill>
                      </a:endParaRPr>
                    </a:p>
                  </a:txBody>
                  <a:tcPr>
                    <a:solidFill>
                      <a:schemeClr val="accent4">
                        <a:lumMod val="20000"/>
                        <a:lumOff val="80000"/>
                      </a:schemeClr>
                    </a:solidFill>
                  </a:tcPr>
                </a:tc>
                <a:tc>
                  <a:txBody>
                    <a:bodyPr/>
                    <a:lstStyle/>
                    <a:p>
                      <a:pPr algn="just">
                        <a:lnSpc>
                          <a:spcPts val="2200"/>
                        </a:lnSpc>
                        <a:spcBef>
                          <a:spcPts val="200"/>
                        </a:spcBef>
                        <a:spcAft>
                          <a:spcPts val="200"/>
                        </a:spcAft>
                      </a:pPr>
                      <a:r>
                        <a:rPr lang="en-US" sz="1800" b="0" i="0" u="none" strike="noStrike" cap="none" dirty="0" smtClean="0">
                          <a:solidFill>
                            <a:schemeClr val="accent3">
                              <a:lumMod val="50000"/>
                            </a:schemeClr>
                          </a:solidFill>
                          <a:effectLst/>
                          <a:latin typeface="Arial"/>
                          <a:ea typeface="Arial"/>
                          <a:cs typeface="Arial"/>
                          <a:sym typeface="Arial"/>
                        </a:rPr>
                        <a:t>B</a:t>
                      </a:r>
                      <a:r>
                        <a:rPr lang="vi-VN" sz="1800" b="0" i="0" u="none" strike="noStrike" cap="none" dirty="0" smtClean="0">
                          <a:solidFill>
                            <a:schemeClr val="accent3">
                              <a:lumMod val="50000"/>
                            </a:schemeClr>
                          </a:solidFill>
                          <a:effectLst/>
                          <a:latin typeface="Arial"/>
                          <a:ea typeface="Arial"/>
                          <a:cs typeface="Arial"/>
                          <a:sym typeface="Arial"/>
                        </a:rPr>
                        <a:t>ơm đều đặn để đẩy máu theo các động mạch và đem dưỡng khí và các chất dinh dưỡng đến toàn bộ cơ thể, đồng thời loại bỏ các chất thải trong quá trình trao đổi chất.</a:t>
                      </a:r>
                      <a:endParaRPr lang="en-US" sz="1800" dirty="0">
                        <a:solidFill>
                          <a:schemeClr val="accent3">
                            <a:lumMod val="50000"/>
                          </a:schemeClr>
                        </a:solidFill>
                      </a:endParaRPr>
                    </a:p>
                  </a:txBody>
                  <a:tcPr>
                    <a:solidFill>
                      <a:schemeClr val="accent4">
                        <a:lumMod val="20000"/>
                        <a:lumOff val="80000"/>
                      </a:schemeClr>
                    </a:solidFill>
                  </a:tcPr>
                </a:tc>
              </a:tr>
              <a:tr h="925988">
                <a:tc>
                  <a:txBody>
                    <a:bodyPr/>
                    <a:lstStyle/>
                    <a:p>
                      <a:pPr>
                        <a:lnSpc>
                          <a:spcPts val="2200"/>
                        </a:lnSpc>
                        <a:spcBef>
                          <a:spcPts val="200"/>
                        </a:spcBef>
                        <a:spcAft>
                          <a:spcPts val="200"/>
                        </a:spcAft>
                      </a:pPr>
                      <a:endParaRPr lang="en-US" sz="1800" b="1" dirty="0" smtClean="0">
                        <a:solidFill>
                          <a:schemeClr val="accent3">
                            <a:lumMod val="50000"/>
                          </a:schemeClr>
                        </a:solidFill>
                      </a:endParaRPr>
                    </a:p>
                    <a:p>
                      <a:pPr algn="ctr">
                        <a:lnSpc>
                          <a:spcPts val="2200"/>
                        </a:lnSpc>
                        <a:spcBef>
                          <a:spcPts val="200"/>
                        </a:spcBef>
                        <a:spcAft>
                          <a:spcPts val="200"/>
                        </a:spcAft>
                      </a:pPr>
                      <a:r>
                        <a:rPr lang="en-US" sz="1800" b="1" dirty="0" smtClean="0">
                          <a:solidFill>
                            <a:schemeClr val="accent3">
                              <a:lumMod val="50000"/>
                            </a:schemeClr>
                          </a:solidFill>
                        </a:rPr>
                        <a:t>Phổi</a:t>
                      </a:r>
                      <a:endParaRPr lang="en-US" sz="1800" b="1" dirty="0">
                        <a:solidFill>
                          <a:schemeClr val="accent3">
                            <a:lumMod val="50000"/>
                          </a:schemeClr>
                        </a:solidFill>
                      </a:endParaRPr>
                    </a:p>
                  </a:txBody>
                  <a:tcPr>
                    <a:solidFill>
                      <a:schemeClr val="accent4">
                        <a:lumMod val="20000"/>
                        <a:lumOff val="80000"/>
                      </a:schemeClr>
                    </a:solidFill>
                  </a:tcPr>
                </a:tc>
                <a:tc>
                  <a:txBody>
                    <a:bodyPr/>
                    <a:lstStyle/>
                    <a:p>
                      <a:pPr algn="just">
                        <a:lnSpc>
                          <a:spcPts val="2200"/>
                        </a:lnSpc>
                        <a:spcBef>
                          <a:spcPts val="200"/>
                        </a:spcBef>
                        <a:spcAft>
                          <a:spcPts val="200"/>
                        </a:spcAft>
                      </a:pPr>
                      <a:r>
                        <a:rPr lang="en-US" sz="1800" dirty="0" smtClean="0">
                          <a:solidFill>
                            <a:schemeClr val="accent3">
                              <a:lumMod val="50000"/>
                            </a:schemeClr>
                          </a:solidFill>
                        </a:rPr>
                        <a:t>G</a:t>
                      </a:r>
                      <a:r>
                        <a:rPr lang="vi-VN" sz="1800" dirty="0" smtClean="0">
                          <a:solidFill>
                            <a:schemeClr val="accent3">
                              <a:lumMod val="50000"/>
                            </a:schemeClr>
                          </a:solidFill>
                        </a:rPr>
                        <a:t>iúp oxy trong không khí đi vào tế bào máu (hồng cầu). Sau đó tế bào hồng cầu mang oxy đi khắp cơ th</a:t>
                      </a:r>
                      <a:r>
                        <a:rPr lang="en-US" sz="1800" dirty="0" smtClean="0">
                          <a:solidFill>
                            <a:schemeClr val="accent3">
                              <a:lumMod val="50000"/>
                            </a:schemeClr>
                          </a:solidFill>
                        </a:rPr>
                        <a:t>ể,</a:t>
                      </a:r>
                      <a:r>
                        <a:rPr lang="en-US" sz="1800" baseline="0" dirty="0" smtClean="0">
                          <a:solidFill>
                            <a:schemeClr val="accent3">
                              <a:lumMod val="50000"/>
                            </a:schemeClr>
                          </a:solidFill>
                        </a:rPr>
                        <a:t> </a:t>
                      </a:r>
                      <a:r>
                        <a:rPr lang="vi-VN" sz="1800" dirty="0" smtClean="0">
                          <a:solidFill>
                            <a:schemeClr val="accent3">
                              <a:lumMod val="50000"/>
                            </a:schemeClr>
                          </a:solidFill>
                        </a:rPr>
                        <a:t>cung cấp cho các tế bào trong các cơ quan nội tạng sử dụng.</a:t>
                      </a:r>
                      <a:endParaRPr lang="en-US" sz="1800" dirty="0">
                        <a:solidFill>
                          <a:schemeClr val="accent3">
                            <a:lumMod val="50000"/>
                          </a:schemeClr>
                        </a:solidFill>
                      </a:endParaRPr>
                    </a:p>
                  </a:txBody>
                  <a:tcPr>
                    <a:solidFill>
                      <a:schemeClr val="accent4">
                        <a:lumMod val="20000"/>
                        <a:lumOff val="80000"/>
                      </a:schemeClr>
                    </a:solidFill>
                  </a:tcPr>
                </a:tc>
              </a:tr>
              <a:tr h="942787">
                <a:tc>
                  <a:txBody>
                    <a:bodyPr/>
                    <a:lstStyle/>
                    <a:p>
                      <a:pPr>
                        <a:lnSpc>
                          <a:spcPts val="2200"/>
                        </a:lnSpc>
                        <a:spcBef>
                          <a:spcPts val="200"/>
                        </a:spcBef>
                        <a:spcAft>
                          <a:spcPts val="200"/>
                        </a:spcAft>
                      </a:pPr>
                      <a:endParaRPr lang="en-US" sz="1800" b="1" dirty="0" smtClean="0">
                        <a:solidFill>
                          <a:schemeClr val="accent3">
                            <a:lumMod val="50000"/>
                          </a:schemeClr>
                        </a:solidFill>
                      </a:endParaRPr>
                    </a:p>
                    <a:p>
                      <a:pPr algn="ctr">
                        <a:lnSpc>
                          <a:spcPts val="2200"/>
                        </a:lnSpc>
                        <a:spcBef>
                          <a:spcPts val="200"/>
                        </a:spcBef>
                        <a:spcAft>
                          <a:spcPts val="200"/>
                        </a:spcAft>
                      </a:pPr>
                      <a:r>
                        <a:rPr lang="en-US" sz="1800" b="1" dirty="0" smtClean="0">
                          <a:solidFill>
                            <a:schemeClr val="accent3">
                              <a:lumMod val="50000"/>
                            </a:schemeClr>
                          </a:solidFill>
                        </a:rPr>
                        <a:t>Thận</a:t>
                      </a:r>
                      <a:endParaRPr lang="en-US" sz="1800" b="1" dirty="0">
                        <a:solidFill>
                          <a:schemeClr val="accent3">
                            <a:lumMod val="50000"/>
                          </a:schemeClr>
                        </a:solidFill>
                      </a:endParaRPr>
                    </a:p>
                  </a:txBody>
                  <a:tcPr>
                    <a:solidFill>
                      <a:schemeClr val="accent4">
                        <a:lumMod val="20000"/>
                        <a:lumOff val="80000"/>
                      </a:schemeClr>
                    </a:solidFill>
                  </a:tcPr>
                </a:tc>
                <a:tc>
                  <a:txBody>
                    <a:bodyPr/>
                    <a:lstStyle/>
                    <a:p>
                      <a:pPr algn="just">
                        <a:lnSpc>
                          <a:spcPts val="2200"/>
                        </a:lnSpc>
                        <a:spcBef>
                          <a:spcPts val="200"/>
                        </a:spcBef>
                        <a:spcAft>
                          <a:spcPts val="200"/>
                        </a:spcAft>
                      </a:pPr>
                      <a:r>
                        <a:rPr lang="en-US" sz="1800" dirty="0" smtClean="0">
                          <a:solidFill>
                            <a:schemeClr val="accent3">
                              <a:lumMod val="50000"/>
                            </a:schemeClr>
                          </a:solidFill>
                        </a:rPr>
                        <a:t>Đ</a:t>
                      </a:r>
                      <a:r>
                        <a:rPr lang="vi-VN" sz="1800" dirty="0" smtClean="0">
                          <a:solidFill>
                            <a:schemeClr val="accent3">
                              <a:lumMod val="50000"/>
                            </a:schemeClr>
                          </a:solidFill>
                        </a:rPr>
                        <a:t>iều chỉnh các chất điện phân, duy trì sự ổn định axit-bazơ, điều chỉnh huyết áp. </a:t>
                      </a:r>
                      <a:r>
                        <a:rPr lang="en-US" sz="1800" dirty="0" smtClean="0">
                          <a:solidFill>
                            <a:schemeClr val="accent3">
                              <a:lumMod val="50000"/>
                            </a:schemeClr>
                          </a:solidFill>
                        </a:rPr>
                        <a:t>L</a:t>
                      </a:r>
                      <a:r>
                        <a:rPr lang="vi-VN" sz="1800" dirty="0" smtClean="0">
                          <a:solidFill>
                            <a:schemeClr val="accent3">
                              <a:lumMod val="50000"/>
                            </a:schemeClr>
                          </a:solidFill>
                        </a:rPr>
                        <a:t>à bộ lọc máu tự nhiên trong cơ thể, và các chất thải theo niệu quản được dẫn đến bàng quang để thải ra ngoài.</a:t>
                      </a:r>
                      <a:endParaRPr lang="en-US" sz="1800" dirty="0">
                        <a:solidFill>
                          <a:schemeClr val="accent3">
                            <a:lumMod val="50000"/>
                          </a:schemeClr>
                        </a:solidFill>
                      </a:endParaRPr>
                    </a:p>
                  </a:txBody>
                  <a:tcPr>
                    <a:solidFill>
                      <a:schemeClr val="accent4">
                        <a:lumMod val="20000"/>
                        <a:lumOff val="80000"/>
                      </a:schemeClr>
                    </a:solidFill>
                  </a:tcPr>
                </a:tc>
              </a:tr>
              <a:tr h="647685">
                <a:tc>
                  <a:txBody>
                    <a:bodyPr/>
                    <a:lstStyle/>
                    <a:p>
                      <a:pPr algn="ctr">
                        <a:lnSpc>
                          <a:spcPts val="2200"/>
                        </a:lnSpc>
                        <a:spcBef>
                          <a:spcPts val="200"/>
                        </a:spcBef>
                        <a:spcAft>
                          <a:spcPts val="200"/>
                        </a:spcAft>
                      </a:pPr>
                      <a:r>
                        <a:rPr lang="en-US" sz="1800" b="1" dirty="0" smtClean="0">
                          <a:solidFill>
                            <a:schemeClr val="accent3">
                              <a:lumMod val="50000"/>
                            </a:schemeClr>
                          </a:solidFill>
                        </a:rPr>
                        <a:t>Dạ</a:t>
                      </a:r>
                      <a:r>
                        <a:rPr lang="en-US" sz="1800" b="1" baseline="0" dirty="0" smtClean="0">
                          <a:solidFill>
                            <a:schemeClr val="accent3">
                              <a:lumMod val="50000"/>
                            </a:schemeClr>
                          </a:solidFill>
                        </a:rPr>
                        <a:t> dày</a:t>
                      </a:r>
                      <a:endParaRPr lang="en-US" sz="1800" b="1" dirty="0">
                        <a:solidFill>
                          <a:schemeClr val="accent3">
                            <a:lumMod val="50000"/>
                          </a:schemeClr>
                        </a:solidFill>
                      </a:endParaRPr>
                    </a:p>
                  </a:txBody>
                  <a:tcPr>
                    <a:solidFill>
                      <a:schemeClr val="accent4">
                        <a:lumMod val="20000"/>
                        <a:lumOff val="80000"/>
                      </a:schemeClr>
                    </a:solidFill>
                  </a:tcPr>
                </a:tc>
                <a:tc>
                  <a:txBody>
                    <a:bodyPr/>
                    <a:lstStyle/>
                    <a:p>
                      <a:pPr algn="just">
                        <a:lnSpc>
                          <a:spcPts val="2200"/>
                        </a:lnSpc>
                        <a:spcBef>
                          <a:spcPts val="200"/>
                        </a:spcBef>
                        <a:spcAft>
                          <a:spcPts val="200"/>
                        </a:spcAft>
                      </a:pPr>
                      <a:r>
                        <a:rPr lang="vi-VN" sz="1800" dirty="0" smtClean="0">
                          <a:solidFill>
                            <a:schemeClr val="accent3">
                              <a:lumMod val="50000"/>
                            </a:schemeClr>
                          </a:solidFill>
                        </a:rPr>
                        <a:t>Nghiền cơ học thức ăn, thấm dịch vị. Phân huỷ thức ăn nhờ hệ enzyme tiêu hóa trong dịch vị.</a:t>
                      </a:r>
                      <a:endParaRPr lang="en-US" sz="1800" dirty="0">
                        <a:solidFill>
                          <a:schemeClr val="accent3">
                            <a:lumMod val="50000"/>
                          </a:schemeClr>
                        </a:solidFill>
                      </a:endParaRPr>
                    </a:p>
                  </a:txBody>
                  <a:tcPr>
                    <a:solidFill>
                      <a:schemeClr val="accent4">
                        <a:lumMod val="20000"/>
                        <a:lumOff val="80000"/>
                      </a:schemeClr>
                    </a:solidFill>
                  </a:tcPr>
                </a:tc>
              </a:tr>
              <a:tr h="409105">
                <a:tc>
                  <a:txBody>
                    <a:bodyPr/>
                    <a:lstStyle/>
                    <a:p>
                      <a:pPr algn="ctr">
                        <a:lnSpc>
                          <a:spcPts val="2200"/>
                        </a:lnSpc>
                        <a:spcBef>
                          <a:spcPts val="200"/>
                        </a:spcBef>
                        <a:spcAft>
                          <a:spcPts val="200"/>
                        </a:spcAft>
                      </a:pPr>
                      <a:r>
                        <a:rPr lang="en-US" sz="1800" b="1" dirty="0" smtClean="0">
                          <a:solidFill>
                            <a:schemeClr val="accent3">
                              <a:lumMod val="50000"/>
                            </a:schemeClr>
                          </a:solidFill>
                        </a:rPr>
                        <a:t>Ruột</a:t>
                      </a:r>
                      <a:endParaRPr lang="en-US" sz="1800" b="1" dirty="0">
                        <a:solidFill>
                          <a:schemeClr val="accent3">
                            <a:lumMod val="50000"/>
                          </a:schemeClr>
                        </a:solidFill>
                      </a:endParaRPr>
                    </a:p>
                  </a:txBody>
                  <a:tcPr>
                    <a:solidFill>
                      <a:schemeClr val="accent4">
                        <a:lumMod val="20000"/>
                        <a:lumOff val="80000"/>
                      </a:schemeClr>
                    </a:solidFill>
                  </a:tcPr>
                </a:tc>
                <a:tc>
                  <a:txBody>
                    <a:bodyPr/>
                    <a:lstStyle/>
                    <a:p>
                      <a:pPr>
                        <a:lnSpc>
                          <a:spcPts val="2200"/>
                        </a:lnSpc>
                        <a:spcBef>
                          <a:spcPts val="200"/>
                        </a:spcBef>
                        <a:spcAft>
                          <a:spcPts val="200"/>
                        </a:spcAft>
                      </a:pPr>
                      <a:r>
                        <a:rPr lang="en-US" sz="1800" dirty="0" smtClean="0">
                          <a:solidFill>
                            <a:schemeClr val="accent3">
                              <a:lumMod val="50000"/>
                            </a:schemeClr>
                          </a:solidFill>
                        </a:rPr>
                        <a:t>N</a:t>
                      </a:r>
                      <a:r>
                        <a:rPr lang="vi-VN" sz="1800" dirty="0" smtClean="0">
                          <a:solidFill>
                            <a:schemeClr val="accent3">
                              <a:lumMod val="50000"/>
                            </a:schemeClr>
                          </a:solidFill>
                        </a:rPr>
                        <a:t>hận thức ăn đã được tiêu hóa và hấp thu từ ruột non.</a:t>
                      </a:r>
                      <a:endParaRPr lang="en-US" sz="1800" dirty="0">
                        <a:solidFill>
                          <a:schemeClr val="accent3">
                            <a:lumMod val="50000"/>
                          </a:schemeClr>
                        </a:solidFill>
                      </a:endParaRPr>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88438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502" y="799693"/>
            <a:ext cx="6153300" cy="509728"/>
          </a:xfrm>
        </p:spPr>
        <p:txBody>
          <a:bodyPr/>
          <a:lstStyle/>
          <a:p>
            <a:r>
              <a:rPr lang="en-US" dirty="0" smtClean="0">
                <a:latin typeface="+mj-lt"/>
              </a:rPr>
              <a:t>Thảo luận và trả lời câu hỏi</a:t>
            </a:r>
            <a:endParaRPr lang="en-US" dirty="0">
              <a:latin typeface="+mj-lt"/>
            </a:endParaRPr>
          </a:p>
        </p:txBody>
      </p:sp>
      <p:sp>
        <p:nvSpPr>
          <p:cNvPr id="3" name="Text Placeholder 2"/>
          <p:cNvSpPr>
            <a:spLocks noGrp="1"/>
          </p:cNvSpPr>
          <p:nvPr>
            <p:ph type="body" idx="1"/>
          </p:nvPr>
        </p:nvSpPr>
        <p:spPr>
          <a:xfrm>
            <a:off x="292609" y="1726388"/>
            <a:ext cx="5749746" cy="3123590"/>
          </a:xfrm>
        </p:spPr>
        <p:txBody>
          <a:bodyPr/>
          <a:lstStyle/>
          <a:p>
            <a:pPr marL="76200" indent="0" algn="just">
              <a:lnSpc>
                <a:spcPts val="2200"/>
              </a:lnSpc>
              <a:spcBef>
                <a:spcPts val="200"/>
              </a:spcBef>
              <a:spcAft>
                <a:spcPts val="200"/>
              </a:spcAft>
              <a:buNone/>
            </a:pPr>
            <a:r>
              <a:rPr lang="en-US" sz="2000" dirty="0" smtClean="0">
                <a:solidFill>
                  <a:schemeClr val="accent2">
                    <a:lumMod val="90000"/>
                    <a:lumOff val="10000"/>
                  </a:schemeClr>
                </a:solidFill>
                <a:latin typeface="+mj-lt"/>
              </a:rPr>
              <a:t>Quan sát Hình 23.6, hãy xác định vị trí và gọi tên các cơ quan tương ứng với các chữ cái từ A đến D. Ghép tên mỗi cơ quan đó với chức năng phù hợp được mô tả dưới đây: </a:t>
            </a:r>
          </a:p>
          <a:p>
            <a:pPr marL="76200" indent="0" algn="just">
              <a:lnSpc>
                <a:spcPts val="2200"/>
              </a:lnSpc>
              <a:spcBef>
                <a:spcPts val="200"/>
              </a:spcBef>
              <a:spcAft>
                <a:spcPts val="200"/>
              </a:spcAft>
              <a:buNone/>
            </a:pPr>
            <a:r>
              <a:rPr lang="en-US" sz="2000" i="1" dirty="0" smtClean="0">
                <a:solidFill>
                  <a:schemeClr val="accent1">
                    <a:lumMod val="50000"/>
                  </a:schemeClr>
                </a:solidFill>
                <a:latin typeface="+mj-lt"/>
              </a:rPr>
              <a:t>1. Nâng đỡ cơ thể và vận chuyển các chất dinh dưỡng. </a:t>
            </a:r>
          </a:p>
          <a:p>
            <a:pPr marL="76200" indent="0" algn="just">
              <a:lnSpc>
                <a:spcPts val="2200"/>
              </a:lnSpc>
              <a:spcBef>
                <a:spcPts val="200"/>
              </a:spcBef>
              <a:spcAft>
                <a:spcPts val="200"/>
              </a:spcAft>
              <a:buNone/>
            </a:pPr>
            <a:r>
              <a:rPr lang="en-US" sz="2000" i="1" dirty="0" smtClean="0">
                <a:solidFill>
                  <a:schemeClr val="accent1">
                    <a:lumMod val="50000"/>
                  </a:schemeClr>
                </a:solidFill>
                <a:latin typeface="+mj-lt"/>
              </a:rPr>
              <a:t>2. Tổng hợp chất dinh dưỡng cho cơ thể. </a:t>
            </a:r>
          </a:p>
          <a:p>
            <a:pPr marL="76200" indent="0" algn="just">
              <a:lnSpc>
                <a:spcPts val="2200"/>
              </a:lnSpc>
              <a:spcBef>
                <a:spcPts val="200"/>
              </a:spcBef>
              <a:spcAft>
                <a:spcPts val="200"/>
              </a:spcAft>
              <a:buNone/>
            </a:pPr>
            <a:r>
              <a:rPr lang="en-US" sz="2000" i="1" dirty="0" smtClean="0">
                <a:solidFill>
                  <a:schemeClr val="accent1">
                    <a:lumMod val="50000"/>
                  </a:schemeClr>
                </a:solidFill>
                <a:latin typeface="+mj-lt"/>
              </a:rPr>
              <a:t>3. Hút nước và chất khoáng cho cơ thể.</a:t>
            </a:r>
          </a:p>
          <a:p>
            <a:pPr marL="76200" indent="0" algn="just">
              <a:lnSpc>
                <a:spcPts val="2200"/>
              </a:lnSpc>
              <a:spcBef>
                <a:spcPts val="200"/>
              </a:spcBef>
              <a:spcAft>
                <a:spcPts val="200"/>
              </a:spcAft>
              <a:buNone/>
            </a:pPr>
            <a:r>
              <a:rPr lang="en-US" sz="2000" i="1" dirty="0" smtClean="0">
                <a:solidFill>
                  <a:schemeClr val="accent1">
                    <a:lumMod val="50000"/>
                  </a:schemeClr>
                </a:solidFill>
                <a:latin typeface="+mj-lt"/>
              </a:rPr>
              <a:t>4. Tạo ra quả và hạt. </a:t>
            </a:r>
            <a:endParaRPr lang="en-US" sz="2000" i="1" dirty="0">
              <a:solidFill>
                <a:schemeClr val="accent1">
                  <a:lumMod val="50000"/>
                </a:schemeClr>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Picture 4"/>
          <p:cNvPicPr>
            <a:picLocks noChangeAspect="1"/>
          </p:cNvPicPr>
          <p:nvPr/>
        </p:nvPicPr>
        <p:blipFill>
          <a:blip r:embed="rId2"/>
          <a:stretch>
            <a:fillRect/>
          </a:stretch>
        </p:blipFill>
        <p:spPr>
          <a:xfrm>
            <a:off x="6161502" y="1726388"/>
            <a:ext cx="2771775" cy="2947256"/>
          </a:xfrm>
          <a:prstGeom prst="rect">
            <a:avLst/>
          </a:prstGeom>
        </p:spPr>
      </p:pic>
    </p:spTree>
    <p:extLst>
      <p:ext uri="{BB962C8B-B14F-4D97-AF65-F5344CB8AC3E}">
        <p14:creationId xmlns:p14="http://schemas.microsoft.com/office/powerpoint/2010/main" val="5207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135331" y="774474"/>
            <a:ext cx="8873337" cy="6813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chemeClr val="accent1">
                    <a:lumMod val="50000"/>
                  </a:schemeClr>
                </a:solidFill>
                <a:latin typeface="+mj-lt"/>
              </a:rPr>
              <a:t>Tên gọi và chức năng của các cơ quan</a:t>
            </a:r>
            <a:br>
              <a:rPr lang="en" dirty="0" smtClean="0">
                <a:solidFill>
                  <a:schemeClr val="accent1">
                    <a:lumMod val="50000"/>
                  </a:schemeClr>
                </a:solidFill>
                <a:latin typeface="+mj-lt"/>
              </a:rPr>
            </a:br>
            <a:r>
              <a:rPr lang="en" dirty="0" smtClean="0">
                <a:solidFill>
                  <a:schemeClr val="accent1">
                    <a:lumMod val="50000"/>
                  </a:schemeClr>
                </a:solidFill>
                <a:latin typeface="+mj-lt"/>
              </a:rPr>
              <a:t>ở thực vật có hoa </a:t>
            </a:r>
            <a:endParaRPr dirty="0">
              <a:solidFill>
                <a:schemeClr val="accent1">
                  <a:lumMod val="50000"/>
                </a:schemeClr>
              </a:solidFill>
              <a:latin typeface="+mj-lt"/>
            </a:endParaRPr>
          </a:p>
        </p:txBody>
      </p:sp>
      <p:sp>
        <p:nvSpPr>
          <p:cNvPr id="507" name="Google Shape;507;p51"/>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508" name="Google Shape;508;p51"/>
          <p:cNvGrpSpPr/>
          <p:nvPr/>
        </p:nvGrpSpPr>
        <p:grpSpPr>
          <a:xfrm>
            <a:off x="2684797" y="1932935"/>
            <a:ext cx="3608219" cy="2294046"/>
            <a:chOff x="3778727" y="4460423"/>
            <a:chExt cx="720160" cy="457866"/>
          </a:xfrm>
        </p:grpSpPr>
        <p:sp>
          <p:nvSpPr>
            <p:cNvPr id="511" name="Google Shape;511;p51"/>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smtClean="0">
                  <a:solidFill>
                    <a:schemeClr val="lt1"/>
                  </a:solidFill>
                  <a:latin typeface="+mj-lt"/>
                  <a:ea typeface="Roboto Slab"/>
                  <a:cs typeface="Roboto Slab"/>
                  <a:sym typeface="Roboto Slab"/>
                </a:rPr>
                <a:t>Hoa</a:t>
              </a:r>
              <a:endParaRPr sz="2000" b="1" i="0" u="none" strike="noStrike" cap="none" dirty="0">
                <a:solidFill>
                  <a:schemeClr val="lt1"/>
                </a:solidFill>
                <a:latin typeface="+mj-lt"/>
                <a:ea typeface="Roboto Slab"/>
                <a:cs typeface="Roboto Slab"/>
                <a:sym typeface="Roboto Slab"/>
              </a:endParaRPr>
            </a:p>
          </p:txBody>
        </p:sp>
        <p:sp>
          <p:nvSpPr>
            <p:cNvPr id="512" name="Google Shape;512;p51"/>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smtClean="0">
                  <a:solidFill>
                    <a:schemeClr val="lt1"/>
                  </a:solidFill>
                  <a:latin typeface="+mj-lt"/>
                  <a:ea typeface="Roboto Slab"/>
                  <a:cs typeface="Roboto Slab"/>
                  <a:sym typeface="Roboto Slab"/>
                </a:rPr>
                <a:t>Thân</a:t>
              </a:r>
              <a:endParaRPr sz="2000" b="1" i="0" u="none" strike="noStrike" cap="none" dirty="0">
                <a:solidFill>
                  <a:schemeClr val="lt1"/>
                </a:solidFill>
                <a:latin typeface="+mj-lt"/>
                <a:ea typeface="Roboto Slab"/>
                <a:cs typeface="Roboto Slab"/>
                <a:sym typeface="Roboto Slab"/>
              </a:endParaRPr>
            </a:p>
          </p:txBody>
        </p:sp>
        <p:sp>
          <p:nvSpPr>
            <p:cNvPr id="513" name="Google Shape;513;p51"/>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smtClean="0">
                  <a:solidFill>
                    <a:schemeClr val="lt1"/>
                  </a:solidFill>
                  <a:latin typeface="+mn-lt"/>
                  <a:ea typeface="Roboto Slab"/>
                  <a:cs typeface="Roboto Slab"/>
                  <a:sym typeface="Roboto Slab"/>
                </a:rPr>
                <a:t>Lá</a:t>
              </a:r>
              <a:endParaRPr sz="2000" b="1" i="0" u="none" strike="noStrike" cap="none" dirty="0">
                <a:solidFill>
                  <a:schemeClr val="lt1"/>
                </a:solidFill>
                <a:latin typeface="+mn-lt"/>
                <a:ea typeface="Roboto Slab"/>
                <a:cs typeface="Roboto Slab"/>
                <a:sym typeface="Roboto Slab"/>
              </a:endParaRPr>
            </a:p>
          </p:txBody>
        </p:sp>
        <p:sp>
          <p:nvSpPr>
            <p:cNvPr id="514" name="Google Shape;514;p51"/>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smtClean="0">
                  <a:solidFill>
                    <a:schemeClr val="lt1"/>
                  </a:solidFill>
                  <a:latin typeface="+mj-lt"/>
                  <a:ea typeface="Roboto Slab"/>
                  <a:cs typeface="Roboto Slab"/>
                  <a:sym typeface="Roboto Slab"/>
                </a:rPr>
                <a:t>Rễ</a:t>
              </a:r>
              <a:endParaRPr sz="2000" b="1" i="0" u="none" strike="noStrike" cap="none" dirty="0">
                <a:solidFill>
                  <a:schemeClr val="lt1"/>
                </a:solidFill>
                <a:latin typeface="+mj-lt"/>
                <a:ea typeface="Roboto Slab"/>
                <a:cs typeface="Roboto Slab"/>
                <a:sym typeface="Roboto Slab"/>
              </a:endParaRPr>
            </a:p>
          </p:txBody>
        </p:sp>
        <p:sp>
          <p:nvSpPr>
            <p:cNvPr id="515" name="Google Shape;515;p51"/>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Roboto Slab"/>
                <a:ea typeface="Roboto Slab"/>
                <a:cs typeface="Roboto Slab"/>
                <a:sym typeface="Roboto Slab"/>
              </a:endParaRPr>
            </a:p>
          </p:txBody>
        </p:sp>
      </p:grpSp>
      <p:cxnSp>
        <p:nvCxnSpPr>
          <p:cNvPr id="516" name="Google Shape;516;p51"/>
          <p:cNvCxnSpPr/>
          <p:nvPr/>
        </p:nvCxnSpPr>
        <p:spPr>
          <a:xfrm>
            <a:off x="6196113" y="2450378"/>
            <a:ext cx="548501" cy="7529"/>
          </a:xfrm>
          <a:prstGeom prst="straightConnector1">
            <a:avLst/>
          </a:prstGeom>
          <a:noFill/>
          <a:ln w="9525" cap="flat" cmpd="sng">
            <a:solidFill>
              <a:schemeClr val="accent1"/>
            </a:solidFill>
            <a:prstDash val="solid"/>
            <a:round/>
            <a:headEnd type="oval" w="med" len="med"/>
            <a:tailEnd type="oval" w="med" len="med"/>
          </a:ln>
        </p:spPr>
      </p:cxnSp>
      <p:sp>
        <p:nvSpPr>
          <p:cNvPr id="517" name="Google Shape;517;p51"/>
          <p:cNvSpPr txBox="1"/>
          <p:nvPr/>
        </p:nvSpPr>
        <p:spPr>
          <a:xfrm>
            <a:off x="6868971" y="2278328"/>
            <a:ext cx="1967789" cy="344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2000" dirty="0" smtClean="0">
                <a:solidFill>
                  <a:schemeClr val="accent1"/>
                </a:solidFill>
              </a:rPr>
              <a:t> </a:t>
            </a:r>
            <a:r>
              <a:rPr lang="en" sz="1800" dirty="0" smtClean="0">
                <a:solidFill>
                  <a:schemeClr val="accent1"/>
                </a:solidFill>
              </a:rPr>
              <a:t>Tạo ra quả và hạt</a:t>
            </a:r>
            <a:endParaRPr sz="1800" dirty="0">
              <a:solidFill>
                <a:schemeClr val="accent1"/>
              </a:solidFill>
            </a:endParaRPr>
          </a:p>
        </p:txBody>
      </p:sp>
      <p:cxnSp>
        <p:nvCxnSpPr>
          <p:cNvPr id="518" name="Google Shape;518;p51"/>
          <p:cNvCxnSpPr>
            <a:stCxn id="519" idx="3"/>
          </p:cNvCxnSpPr>
          <p:nvPr/>
        </p:nvCxnSpPr>
        <p:spPr>
          <a:xfrm>
            <a:off x="2423834" y="2971631"/>
            <a:ext cx="520598" cy="0"/>
          </a:xfrm>
          <a:prstGeom prst="straightConnector1">
            <a:avLst/>
          </a:prstGeom>
          <a:noFill/>
          <a:ln w="9525" cap="flat" cmpd="sng">
            <a:solidFill>
              <a:schemeClr val="accent2"/>
            </a:solidFill>
            <a:prstDash val="solid"/>
            <a:round/>
            <a:headEnd type="oval" w="med" len="med"/>
            <a:tailEnd type="oval" w="med" len="med"/>
          </a:ln>
        </p:spPr>
      </p:cxnSp>
      <p:sp>
        <p:nvSpPr>
          <p:cNvPr id="519" name="Google Shape;519;p51"/>
          <p:cNvSpPr txBox="1"/>
          <p:nvPr/>
        </p:nvSpPr>
        <p:spPr>
          <a:xfrm>
            <a:off x="85248" y="2610285"/>
            <a:ext cx="2338586" cy="72269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800" dirty="0" smtClean="0">
                <a:solidFill>
                  <a:schemeClr val="dk2"/>
                </a:solidFill>
              </a:rPr>
              <a:t>Tạo ra chất dinh dưỡng cho cơ thể</a:t>
            </a:r>
            <a:endParaRPr sz="1800" dirty="0">
              <a:solidFill>
                <a:schemeClr val="dk2"/>
              </a:solidFill>
            </a:endParaRPr>
          </a:p>
        </p:txBody>
      </p:sp>
      <p:cxnSp>
        <p:nvCxnSpPr>
          <p:cNvPr id="520" name="Google Shape;520;p51"/>
          <p:cNvCxnSpPr/>
          <p:nvPr/>
        </p:nvCxnSpPr>
        <p:spPr>
          <a:xfrm>
            <a:off x="5749875" y="3412165"/>
            <a:ext cx="641326" cy="0"/>
          </a:xfrm>
          <a:prstGeom prst="straightConnector1">
            <a:avLst/>
          </a:prstGeom>
          <a:noFill/>
          <a:ln w="9525" cap="flat" cmpd="sng">
            <a:solidFill>
              <a:schemeClr val="accent3"/>
            </a:solidFill>
            <a:prstDash val="solid"/>
            <a:round/>
            <a:headEnd type="oval" w="med" len="med"/>
            <a:tailEnd type="oval" w="med" len="med"/>
          </a:ln>
        </p:spPr>
      </p:cxnSp>
      <p:sp>
        <p:nvSpPr>
          <p:cNvPr id="521" name="Google Shape;521;p51"/>
          <p:cNvSpPr txBox="1"/>
          <p:nvPr/>
        </p:nvSpPr>
        <p:spPr>
          <a:xfrm>
            <a:off x="6388164" y="3229225"/>
            <a:ext cx="2755836" cy="344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800" dirty="0" smtClean="0">
                <a:solidFill>
                  <a:schemeClr val="accent3">
                    <a:lumMod val="75000"/>
                  </a:schemeClr>
                </a:solidFill>
              </a:rPr>
              <a:t>Nâng đỡ và vận chuyển các chất dinh dưỡng</a:t>
            </a:r>
            <a:endParaRPr sz="1800" dirty="0">
              <a:solidFill>
                <a:schemeClr val="accent3">
                  <a:lumMod val="75000"/>
                </a:schemeClr>
              </a:solidFill>
            </a:endParaRPr>
          </a:p>
        </p:txBody>
      </p:sp>
      <p:cxnSp>
        <p:nvCxnSpPr>
          <p:cNvPr id="522" name="Google Shape;522;p51"/>
          <p:cNvCxnSpPr/>
          <p:nvPr/>
        </p:nvCxnSpPr>
        <p:spPr>
          <a:xfrm>
            <a:off x="2721531" y="3897390"/>
            <a:ext cx="718040" cy="1"/>
          </a:xfrm>
          <a:prstGeom prst="straightConnector1">
            <a:avLst/>
          </a:prstGeom>
          <a:noFill/>
          <a:ln w="9525" cap="flat" cmpd="sng">
            <a:solidFill>
              <a:schemeClr val="accent4"/>
            </a:solidFill>
            <a:prstDash val="solid"/>
            <a:round/>
            <a:headEnd type="oval" w="med" len="med"/>
            <a:tailEnd type="oval" w="med" len="med"/>
          </a:ln>
        </p:spPr>
      </p:cxnSp>
      <p:sp>
        <p:nvSpPr>
          <p:cNvPr id="523" name="Google Shape;523;p51"/>
          <p:cNvSpPr txBox="1"/>
          <p:nvPr/>
        </p:nvSpPr>
        <p:spPr>
          <a:xfrm>
            <a:off x="661434" y="3768878"/>
            <a:ext cx="2125657" cy="344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800" dirty="0" smtClean="0">
                <a:solidFill>
                  <a:schemeClr val="accent4">
                    <a:lumMod val="75000"/>
                  </a:schemeClr>
                </a:solidFill>
              </a:rPr>
              <a:t>Hút nước và chất khoáng cho cơ thể</a:t>
            </a:r>
            <a:endParaRPr sz="1800"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wipe(down)">
                                      <p:cBhvr>
                                        <p:cTn id="7" dur="500"/>
                                        <p:tgtEl>
                                          <p:spTgt spid="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8"/>
                                        </p:tgtEl>
                                        <p:attrNameLst>
                                          <p:attrName>style.visibility</p:attrName>
                                        </p:attrNameLst>
                                      </p:cBhvr>
                                      <p:to>
                                        <p:strVal val="visible"/>
                                      </p:to>
                                    </p:set>
                                    <p:animEffect transition="in" filter="wipe(down)">
                                      <p:cBhvr>
                                        <p:cTn id="12" dur="500"/>
                                        <p:tgtEl>
                                          <p:spTgt spid="50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7"/>
                                        </p:tgtEl>
                                        <p:attrNameLst>
                                          <p:attrName>style.visibility</p:attrName>
                                        </p:attrNameLst>
                                      </p:cBhvr>
                                      <p:to>
                                        <p:strVal val="visible"/>
                                      </p:to>
                                    </p:set>
                                    <p:animEffect transition="in" filter="wipe(down)">
                                      <p:cBhvr>
                                        <p:cTn id="15" dur="500"/>
                                        <p:tgtEl>
                                          <p:spTgt spid="517"/>
                                        </p:tgtEl>
                                      </p:cBhvr>
                                    </p:animEffect>
                                  </p:childTnLst>
                                </p:cTn>
                              </p:par>
                              <p:par>
                                <p:cTn id="16" presetID="22" presetClass="entr" presetSubtype="4" fill="hold" nodeType="withEffect">
                                  <p:stCondLst>
                                    <p:cond delay="0"/>
                                  </p:stCondLst>
                                  <p:childTnLst>
                                    <p:set>
                                      <p:cBhvr>
                                        <p:cTn id="17" dur="1" fill="hold">
                                          <p:stCondLst>
                                            <p:cond delay="0"/>
                                          </p:stCondLst>
                                        </p:cTn>
                                        <p:tgtEl>
                                          <p:spTgt spid="516"/>
                                        </p:tgtEl>
                                        <p:attrNameLst>
                                          <p:attrName>style.visibility</p:attrName>
                                        </p:attrNameLst>
                                      </p:cBhvr>
                                      <p:to>
                                        <p:strVal val="visible"/>
                                      </p:to>
                                    </p:set>
                                    <p:animEffect transition="in" filter="wipe(down)">
                                      <p:cBhvr>
                                        <p:cTn id="18" dur="500"/>
                                        <p:tgtEl>
                                          <p:spTgt spid="5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21"/>
                                        </p:tgtEl>
                                        <p:attrNameLst>
                                          <p:attrName>style.visibility</p:attrName>
                                        </p:attrNameLst>
                                      </p:cBhvr>
                                      <p:to>
                                        <p:strVal val="visible"/>
                                      </p:to>
                                    </p:set>
                                    <p:animEffect transition="in" filter="wipe(down)">
                                      <p:cBhvr>
                                        <p:cTn id="21" dur="500"/>
                                        <p:tgtEl>
                                          <p:spTgt spid="521"/>
                                        </p:tgtEl>
                                      </p:cBhvr>
                                    </p:animEffect>
                                  </p:childTnLst>
                                </p:cTn>
                              </p:par>
                              <p:par>
                                <p:cTn id="22" presetID="22" presetClass="entr" presetSubtype="4" fill="hold" nodeType="withEffect">
                                  <p:stCondLst>
                                    <p:cond delay="0"/>
                                  </p:stCondLst>
                                  <p:childTnLst>
                                    <p:set>
                                      <p:cBhvr>
                                        <p:cTn id="23" dur="1" fill="hold">
                                          <p:stCondLst>
                                            <p:cond delay="0"/>
                                          </p:stCondLst>
                                        </p:cTn>
                                        <p:tgtEl>
                                          <p:spTgt spid="520"/>
                                        </p:tgtEl>
                                        <p:attrNameLst>
                                          <p:attrName>style.visibility</p:attrName>
                                        </p:attrNameLst>
                                      </p:cBhvr>
                                      <p:to>
                                        <p:strVal val="visible"/>
                                      </p:to>
                                    </p:set>
                                    <p:animEffect transition="in" filter="wipe(down)">
                                      <p:cBhvr>
                                        <p:cTn id="24" dur="500"/>
                                        <p:tgtEl>
                                          <p:spTgt spid="520"/>
                                        </p:tgtEl>
                                      </p:cBhvr>
                                    </p:animEffect>
                                  </p:childTnLst>
                                </p:cTn>
                              </p:par>
                              <p:par>
                                <p:cTn id="25" presetID="22" presetClass="entr" presetSubtype="4" fill="hold" nodeType="withEffect">
                                  <p:stCondLst>
                                    <p:cond delay="0"/>
                                  </p:stCondLst>
                                  <p:childTnLst>
                                    <p:set>
                                      <p:cBhvr>
                                        <p:cTn id="26" dur="1" fill="hold">
                                          <p:stCondLst>
                                            <p:cond delay="0"/>
                                          </p:stCondLst>
                                        </p:cTn>
                                        <p:tgtEl>
                                          <p:spTgt spid="522"/>
                                        </p:tgtEl>
                                        <p:attrNameLst>
                                          <p:attrName>style.visibility</p:attrName>
                                        </p:attrNameLst>
                                      </p:cBhvr>
                                      <p:to>
                                        <p:strVal val="visible"/>
                                      </p:to>
                                    </p:set>
                                    <p:animEffect transition="in" filter="wipe(down)">
                                      <p:cBhvr>
                                        <p:cTn id="27" dur="500"/>
                                        <p:tgtEl>
                                          <p:spTgt spid="5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3"/>
                                        </p:tgtEl>
                                        <p:attrNameLst>
                                          <p:attrName>style.visibility</p:attrName>
                                        </p:attrNameLst>
                                      </p:cBhvr>
                                      <p:to>
                                        <p:strVal val="visible"/>
                                      </p:to>
                                    </p:set>
                                    <p:animEffect transition="in" filter="wipe(down)">
                                      <p:cBhvr>
                                        <p:cTn id="30" dur="500"/>
                                        <p:tgtEl>
                                          <p:spTgt spid="5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19"/>
                                        </p:tgtEl>
                                        <p:attrNameLst>
                                          <p:attrName>style.visibility</p:attrName>
                                        </p:attrNameLst>
                                      </p:cBhvr>
                                      <p:to>
                                        <p:strVal val="visible"/>
                                      </p:to>
                                    </p:set>
                                    <p:animEffect transition="in" filter="wipe(down)">
                                      <p:cBhvr>
                                        <p:cTn id="33" dur="500"/>
                                        <p:tgtEl>
                                          <p:spTgt spid="519"/>
                                        </p:tgtEl>
                                      </p:cBhvr>
                                    </p:animEffect>
                                  </p:childTnLst>
                                </p:cTn>
                              </p:par>
                              <p:par>
                                <p:cTn id="34" presetID="22" presetClass="entr" presetSubtype="4" fill="hold" nodeType="withEffect">
                                  <p:stCondLst>
                                    <p:cond delay="0"/>
                                  </p:stCondLst>
                                  <p:childTnLst>
                                    <p:set>
                                      <p:cBhvr>
                                        <p:cTn id="35" dur="1" fill="hold">
                                          <p:stCondLst>
                                            <p:cond delay="0"/>
                                          </p:stCondLst>
                                        </p:cTn>
                                        <p:tgtEl>
                                          <p:spTgt spid="518"/>
                                        </p:tgtEl>
                                        <p:attrNameLst>
                                          <p:attrName>style.visibility</p:attrName>
                                        </p:attrNameLst>
                                      </p:cBhvr>
                                      <p:to>
                                        <p:strVal val="visible"/>
                                      </p:to>
                                    </p:set>
                                    <p:animEffect transition="in" filter="wipe(down)">
                                      <p:cBhvr>
                                        <p:cTn id="3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p:bldP spid="517" grpId="0"/>
      <p:bldP spid="519" grpId="0"/>
      <p:bldP spid="521" grpId="0"/>
      <p:bldP spid="5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ctrTitle" idx="4294967295"/>
          </p:nvPr>
        </p:nvSpPr>
        <p:spPr>
          <a:xfrm>
            <a:off x="0" y="585212"/>
            <a:ext cx="9144000" cy="5047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rgbClr val="FFFFFF"/>
                </a:solidFill>
                <a:latin typeface="+mj-lt"/>
              </a:rPr>
              <a:t>IV. TỪ CƠ QUAN TẠO THÀNH HỆ CƠ QUAN</a:t>
            </a:r>
            <a:endParaRPr dirty="0">
              <a:solidFill>
                <a:srgbClr val="FFFFFF"/>
              </a:solidFill>
              <a:latin typeface="+mj-lt"/>
            </a:endParaRPr>
          </a:p>
        </p:txBody>
      </p:sp>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Rectangle 1"/>
          <p:cNvSpPr/>
          <p:nvPr/>
        </p:nvSpPr>
        <p:spPr>
          <a:xfrm>
            <a:off x="920199" y="2421652"/>
            <a:ext cx="7303602" cy="707886"/>
          </a:xfrm>
          <a:prstGeom prst="rect">
            <a:avLst/>
          </a:prstGeom>
        </p:spPr>
        <p:txBody>
          <a:bodyPr wrap="none">
            <a:spAutoFit/>
          </a:bodyPr>
          <a:lstStyle/>
          <a:p>
            <a:pPr algn="just"/>
            <a:r>
              <a:rPr lang="en-US" sz="2000" b="1" dirty="0" smtClean="0">
                <a:solidFill>
                  <a:srgbClr val="FFFF00"/>
                </a:solidFill>
              </a:rPr>
              <a:t>Nhiều cơ quan cùng phối hợp hoạt động để thực hiện một</a:t>
            </a:r>
          </a:p>
          <a:p>
            <a:pPr algn="just"/>
            <a:r>
              <a:rPr lang="en-US" sz="2000" b="1" dirty="0" smtClean="0">
                <a:solidFill>
                  <a:srgbClr val="FFFF00"/>
                </a:solidFill>
              </a:rPr>
              <a:t>quá trình sống nào đó của cơ thể gọi là hệ cơ quan. </a:t>
            </a: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wipe(down)">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latin typeface="+mj-lt"/>
              </a:rPr>
              <a:t>Kiểm tra bài cũ</a:t>
            </a:r>
            <a:endParaRPr dirty="0">
              <a:latin typeface="+mj-lt"/>
            </a:endParaRPr>
          </a:p>
        </p:txBody>
      </p:sp>
      <p:sp>
        <p:nvSpPr>
          <p:cNvPr id="119" name="Google Shape;119;p21"/>
          <p:cNvSpPr txBox="1"/>
          <p:nvPr/>
        </p:nvSpPr>
        <p:spPr>
          <a:xfrm>
            <a:off x="1953159" y="1795653"/>
            <a:ext cx="7059168" cy="2289900"/>
          </a:xfrm>
          <a:prstGeom prst="rect">
            <a:avLst/>
          </a:prstGeom>
          <a:noFill/>
          <a:ln>
            <a:noFill/>
          </a:ln>
        </p:spPr>
        <p:txBody>
          <a:bodyPr spcFirstLastPara="1" wrap="square" lIns="91425" tIns="91425" rIns="91425" bIns="91425" anchor="t" anchorCtr="0">
            <a:noAutofit/>
          </a:bodyPr>
          <a:lstStyle/>
          <a:p>
            <a:pPr marL="342900" lvl="0" indent="-342900" algn="l" rtl="0">
              <a:spcBef>
                <a:spcPts val="600"/>
              </a:spcBef>
              <a:spcAft>
                <a:spcPts val="0"/>
              </a:spcAft>
              <a:buFont typeface="Wingdings" panose="05000000000000000000" pitchFamily="2" charset="2"/>
              <a:buChar char="§"/>
            </a:pPr>
            <a:r>
              <a:rPr lang="en-US" sz="2000" b="1" dirty="0" smtClean="0">
                <a:solidFill>
                  <a:schemeClr val="bg2">
                    <a:lumMod val="90000"/>
                    <a:lumOff val="10000"/>
                  </a:schemeClr>
                </a:solidFill>
                <a:latin typeface="+mj-lt"/>
                <a:ea typeface="Roboto"/>
                <a:cs typeface="Roboto"/>
                <a:sym typeface="Roboto"/>
              </a:rPr>
              <a:t>Em hãy cho biết cơ thể đơn bào, cơ thể đa bào là gì. </a:t>
            </a:r>
          </a:p>
          <a:p>
            <a:pPr marL="342900" lvl="0" indent="-342900" algn="l" rtl="0">
              <a:spcBef>
                <a:spcPts val="600"/>
              </a:spcBef>
              <a:spcAft>
                <a:spcPts val="0"/>
              </a:spcAft>
              <a:buFont typeface="Wingdings" panose="05000000000000000000" pitchFamily="2" charset="2"/>
              <a:buChar char="§"/>
            </a:pPr>
            <a:r>
              <a:rPr lang="en-US" sz="2000" b="1" dirty="0" smtClean="0">
                <a:solidFill>
                  <a:schemeClr val="bg2">
                    <a:lumMod val="90000"/>
                    <a:lumOff val="10000"/>
                  </a:schemeClr>
                </a:solidFill>
                <a:latin typeface="+mj-lt"/>
                <a:ea typeface="Roboto"/>
                <a:cs typeface="Roboto"/>
                <a:sym typeface="Roboto"/>
              </a:rPr>
              <a:t>Lấy ví dụ cụ thể.</a:t>
            </a:r>
            <a:endParaRPr sz="2000" b="1" dirty="0">
              <a:solidFill>
                <a:schemeClr val="bg2">
                  <a:lumMod val="90000"/>
                  <a:lumOff val="10000"/>
                </a:schemeClr>
              </a:solidFill>
              <a:latin typeface="+mj-lt"/>
              <a:ea typeface="Roboto"/>
              <a:cs typeface="Roboto"/>
              <a:sym typeface="Roboto"/>
            </a:endParaRPr>
          </a:p>
          <a:p>
            <a:pPr marL="342900" lvl="0" indent="-342900" algn="l" rtl="0">
              <a:spcBef>
                <a:spcPts val="600"/>
              </a:spcBef>
              <a:spcAft>
                <a:spcPts val="0"/>
              </a:spcAft>
              <a:buClr>
                <a:schemeClr val="dk1"/>
              </a:buClr>
              <a:buSzPts val="1100"/>
              <a:buFont typeface="Wingdings" panose="05000000000000000000" pitchFamily="2" charset="2"/>
              <a:buChar char="§"/>
            </a:pPr>
            <a:endParaRPr sz="2000" b="1" dirty="0">
              <a:solidFill>
                <a:srgbClr val="666666"/>
              </a:solidFill>
              <a:latin typeface="+mj-lt"/>
              <a:ea typeface="Roboto"/>
              <a:cs typeface="Roboto"/>
              <a:sym typeface="Roboto"/>
            </a:endParaRPr>
          </a:p>
          <a:p>
            <a:pPr marL="0" lvl="0" indent="0" algn="l" rtl="0">
              <a:spcBef>
                <a:spcPts val="600"/>
              </a:spcBef>
              <a:spcAft>
                <a:spcPts val="0"/>
              </a:spcAft>
              <a:buNone/>
            </a:pPr>
            <a:endParaRPr sz="1200" dirty="0">
              <a:solidFill>
                <a:srgbClr val="666666"/>
              </a:solidFill>
              <a:latin typeface="Roboto"/>
              <a:ea typeface="Roboto"/>
              <a:cs typeface="Roboto"/>
              <a:sym typeface="Roboto"/>
            </a:endParaRPr>
          </a:p>
        </p:txBody>
      </p:sp>
      <p:sp>
        <p:nvSpPr>
          <p:cNvPr id="122" name="Google Shape;122;p21"/>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9">
                                            <p:txEl>
                                              <p:pRg st="0" end="0"/>
                                            </p:txEl>
                                          </p:spTgt>
                                        </p:tgtEl>
                                        <p:attrNameLst>
                                          <p:attrName>style.visibility</p:attrName>
                                        </p:attrNameLst>
                                      </p:cBhvr>
                                      <p:to>
                                        <p:strVal val="visible"/>
                                      </p:to>
                                    </p:set>
                                    <p:animEffect transition="in" filter="barn(inVertical)">
                                      <p:cBhvr>
                                        <p:cTn id="12" dur="500"/>
                                        <p:tgtEl>
                                          <p:spTgt spid="11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9">
                                            <p:txEl>
                                              <p:pRg st="1" end="1"/>
                                            </p:txEl>
                                          </p:spTgt>
                                        </p:tgtEl>
                                        <p:attrNameLst>
                                          <p:attrName>style.visibility</p:attrName>
                                        </p:attrNameLst>
                                      </p:cBhvr>
                                      <p:to>
                                        <p:strVal val="visible"/>
                                      </p:to>
                                    </p:set>
                                    <p:animEffect transition="in" filter="barn(inVertical)">
                                      <p:cBhvr>
                                        <p:cTn id="15" dur="500"/>
                                        <p:tgtEl>
                                          <p:spTgt spid="1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6" name="Google Shape;326;p40"/>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11" name="Text Placeholder 2"/>
          <p:cNvSpPr txBox="1">
            <a:spLocks/>
          </p:cNvSpPr>
          <p:nvPr/>
        </p:nvSpPr>
        <p:spPr>
          <a:xfrm>
            <a:off x="0" y="512065"/>
            <a:ext cx="9144000" cy="5726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solidFill>
                  <a:schemeClr val="bg1"/>
                </a:solidFill>
                <a:latin typeface="+mj-lt"/>
              </a:rPr>
              <a:t>Các hệ cơ quan và chức năng của các hệ quan trong cơ thể con người</a:t>
            </a:r>
            <a:endParaRPr lang="en-US" sz="2000" b="1" dirty="0">
              <a:solidFill>
                <a:schemeClr val="bg1"/>
              </a:solidFill>
              <a:latin typeface="+mj-lt"/>
            </a:endParaRPr>
          </a:p>
        </p:txBody>
      </p:sp>
      <p:sp>
        <p:nvSpPr>
          <p:cNvPr id="2" name="Rectangle 1"/>
          <p:cNvSpPr/>
          <p:nvPr/>
        </p:nvSpPr>
        <p:spPr>
          <a:xfrm>
            <a:off x="98755" y="1405820"/>
            <a:ext cx="4572000" cy="707886"/>
          </a:xfrm>
          <a:prstGeom prst="rect">
            <a:avLst/>
          </a:prstGeom>
        </p:spPr>
        <p:txBody>
          <a:bodyPr>
            <a:spAutoFit/>
          </a:bodyPr>
          <a:lstStyle/>
          <a:p>
            <a:pPr algn="ctr">
              <a:lnSpc>
                <a:spcPts val="2200"/>
              </a:lnSpc>
              <a:spcBef>
                <a:spcPts val="200"/>
              </a:spcBef>
              <a:spcAft>
                <a:spcPts val="200"/>
              </a:spcAft>
            </a:pPr>
            <a:r>
              <a:rPr lang="en-US" sz="2000" b="1" dirty="0">
                <a:solidFill>
                  <a:schemeClr val="bg1"/>
                </a:solidFill>
              </a:rPr>
              <a:t>Hệ tuần hoàn</a:t>
            </a:r>
          </a:p>
          <a:p>
            <a:pPr algn="ctr">
              <a:lnSpc>
                <a:spcPts val="2200"/>
              </a:lnSpc>
              <a:spcBef>
                <a:spcPts val="200"/>
              </a:spcBef>
              <a:spcAft>
                <a:spcPts val="200"/>
              </a:spcAft>
            </a:pPr>
            <a:r>
              <a:rPr lang="en-US" sz="2000" b="1" i="1" dirty="0" smtClean="0">
                <a:solidFill>
                  <a:schemeClr val="bg1"/>
                </a:solidFill>
              </a:rPr>
              <a:t>(Tim, phổi, não, thận)</a:t>
            </a:r>
            <a:endParaRPr lang="en-US" sz="2000" b="1" i="1" dirty="0">
              <a:solidFill>
                <a:schemeClr val="bg1"/>
              </a:solidFill>
            </a:endParaRPr>
          </a:p>
        </p:txBody>
      </p:sp>
      <p:sp>
        <p:nvSpPr>
          <p:cNvPr id="3" name="Rectangle 2"/>
          <p:cNvSpPr/>
          <p:nvPr/>
        </p:nvSpPr>
        <p:spPr>
          <a:xfrm>
            <a:off x="325526" y="2524598"/>
            <a:ext cx="4736592" cy="1631216"/>
          </a:xfrm>
          <a:prstGeom prst="rect">
            <a:avLst/>
          </a:prstGeom>
        </p:spPr>
        <p:txBody>
          <a:bodyPr wrap="square">
            <a:spAutoFit/>
          </a:bodyPr>
          <a:lstStyle/>
          <a:p>
            <a:pPr algn="just">
              <a:lnSpc>
                <a:spcPts val="2400"/>
              </a:lnSpc>
              <a:spcBef>
                <a:spcPts val="200"/>
              </a:spcBef>
              <a:spcAft>
                <a:spcPts val="200"/>
              </a:spcAft>
            </a:pPr>
            <a:r>
              <a:rPr lang="en-US" sz="2000" dirty="0">
                <a:solidFill>
                  <a:schemeClr val="bg1"/>
                </a:solidFill>
              </a:rPr>
              <a:t>M</a:t>
            </a:r>
            <a:r>
              <a:rPr lang="vi-VN" sz="2000" dirty="0">
                <a:solidFill>
                  <a:schemeClr val="bg1"/>
                </a:solidFill>
              </a:rPr>
              <a:t>ạng lưới gồm máu, mạch máu và bạch huyết. Hệ tuần hoàn vận chuyển oxy, hormon và các chất dinh dưỡng thiết yếu vào các tế bào trong cơ thể để nuôi dưỡng nó và giúp nó hoạt động tốt</a:t>
            </a:r>
            <a:r>
              <a:rPr lang="en-US" sz="2000" dirty="0">
                <a:solidFill>
                  <a:schemeClr val="bg1"/>
                </a:solidFill>
              </a:rPr>
              <a:t>.</a:t>
            </a:r>
          </a:p>
        </p:txBody>
      </p:sp>
      <p:pic>
        <p:nvPicPr>
          <p:cNvPr id="4" name="Picture 3"/>
          <p:cNvPicPr>
            <a:picLocks noChangeAspect="1"/>
          </p:cNvPicPr>
          <p:nvPr/>
        </p:nvPicPr>
        <p:blipFill>
          <a:blip r:embed="rId3"/>
          <a:stretch>
            <a:fillRect/>
          </a:stretch>
        </p:blipFill>
        <p:spPr>
          <a:xfrm>
            <a:off x="5120639" y="1084670"/>
            <a:ext cx="3734362" cy="3796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2616"/>
            <a:ext cx="4703674" cy="796344"/>
          </a:xfrm>
        </p:spPr>
        <p:txBody>
          <a:bodyPr/>
          <a:lstStyle/>
          <a:p>
            <a:pPr algn="ctr"/>
            <a:r>
              <a:rPr lang="en-US" sz="2000" dirty="0" smtClean="0">
                <a:latin typeface="+mj-lt"/>
              </a:rPr>
              <a:t>Hệ hô hấp</a:t>
            </a:r>
            <a:br>
              <a:rPr lang="en-US" sz="2000" dirty="0" smtClean="0">
                <a:latin typeface="+mj-lt"/>
              </a:rPr>
            </a:br>
            <a:r>
              <a:rPr lang="en-US" sz="2000" i="1" dirty="0" smtClean="0">
                <a:latin typeface="+mj-lt"/>
              </a:rPr>
              <a:t>(Mũi, phổi, thanh quản, phế quản) </a:t>
            </a:r>
            <a:br>
              <a:rPr lang="en-US" sz="2000" i="1" dirty="0" smtClean="0">
                <a:latin typeface="+mj-lt"/>
              </a:rPr>
            </a:br>
            <a:endParaRPr lang="en-US" sz="2000" i="1" dirty="0">
              <a:latin typeface="+mj-lt"/>
            </a:endParaRPr>
          </a:p>
        </p:txBody>
      </p:sp>
      <p:sp>
        <p:nvSpPr>
          <p:cNvPr id="4" name="Rectangle 3"/>
          <p:cNvSpPr/>
          <p:nvPr/>
        </p:nvSpPr>
        <p:spPr>
          <a:xfrm>
            <a:off x="559611" y="3941431"/>
            <a:ext cx="4572000" cy="707886"/>
          </a:xfrm>
          <a:prstGeom prst="rect">
            <a:avLst/>
          </a:prstGeom>
        </p:spPr>
        <p:txBody>
          <a:bodyPr>
            <a:spAutoFit/>
          </a:bodyPr>
          <a:lstStyle/>
          <a:p>
            <a:r>
              <a:rPr lang="en-US" sz="2000" dirty="0" smtClean="0">
                <a:solidFill>
                  <a:schemeClr val="accent1">
                    <a:lumMod val="50000"/>
                  </a:schemeClr>
                </a:solidFill>
                <a:latin typeface="+mn-lt"/>
              </a:rPr>
              <a:t>C</a:t>
            </a:r>
            <a:r>
              <a:rPr lang="vi-VN" sz="2000" dirty="0" smtClean="0">
                <a:solidFill>
                  <a:schemeClr val="accent1">
                    <a:lumMod val="50000"/>
                  </a:schemeClr>
                </a:solidFill>
                <a:latin typeface="+mn-lt"/>
              </a:rPr>
              <a:t>ung </a:t>
            </a:r>
            <a:r>
              <a:rPr lang="vi-VN" sz="2000" dirty="0">
                <a:solidFill>
                  <a:schemeClr val="accent1">
                    <a:lumMod val="50000"/>
                  </a:schemeClr>
                </a:solidFill>
                <a:latin typeface="+mn-lt"/>
              </a:rPr>
              <a:t>cấp oxy đến các cơ quan </a:t>
            </a:r>
            <a:endParaRPr lang="en-US" sz="2000" dirty="0" smtClean="0">
              <a:solidFill>
                <a:schemeClr val="accent1">
                  <a:lumMod val="50000"/>
                </a:schemeClr>
              </a:solidFill>
              <a:latin typeface="+mn-lt"/>
            </a:endParaRPr>
          </a:p>
          <a:p>
            <a:r>
              <a:rPr lang="vi-VN" sz="2000" dirty="0" smtClean="0">
                <a:solidFill>
                  <a:schemeClr val="accent1">
                    <a:lumMod val="50000"/>
                  </a:schemeClr>
                </a:solidFill>
                <a:latin typeface="+mn-lt"/>
              </a:rPr>
              <a:t>trong </a:t>
            </a:r>
            <a:r>
              <a:rPr lang="vi-VN" sz="2000" dirty="0">
                <a:solidFill>
                  <a:schemeClr val="accent1">
                    <a:lumMod val="50000"/>
                  </a:schemeClr>
                </a:solidFill>
                <a:latin typeface="+mn-lt"/>
              </a:rPr>
              <a:t>cơ thể và loại bỏ khí thải.</a:t>
            </a:r>
            <a:endParaRPr lang="en-US" sz="2000" dirty="0">
              <a:solidFill>
                <a:schemeClr val="accent1">
                  <a:lumMod val="50000"/>
                </a:schemeClr>
              </a:solidFill>
              <a:latin typeface="+mn-lt"/>
            </a:endParaRPr>
          </a:p>
        </p:txBody>
      </p:sp>
      <p:pic>
        <p:nvPicPr>
          <p:cNvPr id="5" name="Picture 4"/>
          <p:cNvPicPr>
            <a:picLocks noChangeAspect="1"/>
          </p:cNvPicPr>
          <p:nvPr/>
        </p:nvPicPr>
        <p:blipFill>
          <a:blip r:embed="rId2"/>
          <a:stretch>
            <a:fillRect/>
          </a:stretch>
        </p:blipFill>
        <p:spPr>
          <a:xfrm>
            <a:off x="4623207" y="1784909"/>
            <a:ext cx="4301338" cy="3255264"/>
          </a:xfrm>
          <a:prstGeom prst="rect">
            <a:avLst/>
          </a:prstGeom>
        </p:spPr>
      </p:pic>
    </p:spTree>
    <p:extLst>
      <p:ext uri="{BB962C8B-B14F-4D97-AF65-F5344CB8AC3E}">
        <p14:creationId xmlns:p14="http://schemas.microsoft.com/office/powerpoint/2010/main" val="37119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329184" y="1345997"/>
            <a:ext cx="4930445" cy="106748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smtClean="0">
                <a:solidFill>
                  <a:srgbClr val="FFFFFF"/>
                </a:solidFill>
                <a:latin typeface="+mj-lt"/>
              </a:rPr>
              <a:t>Hệ tiêu hóa </a:t>
            </a:r>
            <a:br>
              <a:rPr lang="en" sz="2000" dirty="0" smtClean="0">
                <a:solidFill>
                  <a:srgbClr val="FFFFFF"/>
                </a:solidFill>
                <a:latin typeface="+mj-lt"/>
              </a:rPr>
            </a:br>
            <a:r>
              <a:rPr lang="en" sz="2000" i="1" dirty="0" smtClean="0">
                <a:solidFill>
                  <a:srgbClr val="FFFFFF"/>
                </a:solidFill>
                <a:latin typeface="+mj-lt"/>
              </a:rPr>
              <a:t>(Miệng, thanh quản, cơ hoành, dạ dày, </a:t>
            </a:r>
            <a:br>
              <a:rPr lang="en" sz="2000" i="1" dirty="0" smtClean="0">
                <a:solidFill>
                  <a:srgbClr val="FFFFFF"/>
                </a:solidFill>
                <a:latin typeface="+mj-lt"/>
              </a:rPr>
            </a:br>
            <a:r>
              <a:rPr lang="en" sz="2000" i="1" dirty="0" smtClean="0">
                <a:solidFill>
                  <a:srgbClr val="FFFFFF"/>
                </a:solidFill>
                <a:latin typeface="+mj-lt"/>
              </a:rPr>
              <a:t>lá lách, gan, tuyến tụy, ruột non)</a:t>
            </a:r>
            <a:endParaRPr sz="2000" i="1" dirty="0">
              <a:solidFill>
                <a:srgbClr val="FFFFFF"/>
              </a:solidFill>
              <a:latin typeface="+mj-lt"/>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2" name="Rectangle 1"/>
          <p:cNvSpPr/>
          <p:nvPr/>
        </p:nvSpPr>
        <p:spPr>
          <a:xfrm>
            <a:off x="614477" y="2675775"/>
            <a:ext cx="4645152" cy="1015663"/>
          </a:xfrm>
          <a:prstGeom prst="rect">
            <a:avLst/>
          </a:prstGeom>
        </p:spPr>
        <p:txBody>
          <a:bodyPr wrap="square">
            <a:spAutoFit/>
          </a:bodyPr>
          <a:lstStyle/>
          <a:p>
            <a:pPr algn="just"/>
            <a:r>
              <a:rPr lang="en-US" sz="2000" dirty="0" smtClean="0">
                <a:solidFill>
                  <a:schemeClr val="bg1"/>
                </a:solidFill>
                <a:latin typeface="+mn-lt"/>
              </a:rPr>
              <a:t>G</a:t>
            </a:r>
            <a:r>
              <a:rPr lang="vi-VN" sz="2000" dirty="0" smtClean="0">
                <a:solidFill>
                  <a:schemeClr val="bg1"/>
                </a:solidFill>
                <a:latin typeface="+mn-lt"/>
              </a:rPr>
              <a:t>iúp </a:t>
            </a:r>
            <a:r>
              <a:rPr lang="vi-VN" sz="2000" dirty="0">
                <a:solidFill>
                  <a:schemeClr val="bg1"/>
                </a:solidFill>
                <a:latin typeface="+mn-lt"/>
              </a:rPr>
              <a:t>cơ thể </a:t>
            </a:r>
            <a:r>
              <a:rPr lang="vi-VN" sz="2000" dirty="0" smtClean="0">
                <a:solidFill>
                  <a:schemeClr val="bg1"/>
                </a:solidFill>
                <a:latin typeface="+mn-lt"/>
              </a:rPr>
              <a:t>chuyển </a:t>
            </a:r>
            <a:r>
              <a:rPr lang="vi-VN" sz="2000" dirty="0">
                <a:solidFill>
                  <a:schemeClr val="bg1"/>
                </a:solidFill>
                <a:latin typeface="+mn-lt"/>
              </a:rPr>
              <a:t>thức ăn thành chất dinh dưỡng thông qua quá trình phân hủy hóa học</a:t>
            </a:r>
            <a:endParaRPr lang="en-US" sz="2000" dirty="0">
              <a:solidFill>
                <a:schemeClr val="bg1"/>
              </a:solidFill>
              <a:latin typeface="+mn-lt"/>
            </a:endParaRPr>
          </a:p>
        </p:txBody>
      </p:sp>
      <p:pic>
        <p:nvPicPr>
          <p:cNvPr id="3" name="Picture 2"/>
          <p:cNvPicPr>
            <a:picLocks noChangeAspect="1"/>
          </p:cNvPicPr>
          <p:nvPr/>
        </p:nvPicPr>
        <p:blipFill>
          <a:blip r:embed="rId3"/>
          <a:stretch>
            <a:fillRect/>
          </a:stretch>
        </p:blipFill>
        <p:spPr>
          <a:xfrm>
            <a:off x="5259629" y="424282"/>
            <a:ext cx="3486378" cy="4457631"/>
          </a:xfrm>
          <a:prstGeom prst="rect">
            <a:avLst/>
          </a:prstGeom>
        </p:spPr>
      </p:pic>
    </p:spTree>
    <p:extLst>
      <p:ext uri="{BB962C8B-B14F-4D97-AF65-F5344CB8AC3E}">
        <p14:creationId xmlns:p14="http://schemas.microsoft.com/office/powerpoint/2010/main" val="37609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arn(inVertical)">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2817" y="1536700"/>
            <a:ext cx="4461596" cy="895954"/>
          </a:xfrm>
        </p:spPr>
        <p:txBody>
          <a:bodyPr/>
          <a:lstStyle/>
          <a:p>
            <a:pPr marL="38100" indent="0">
              <a:lnSpc>
                <a:spcPts val="2400"/>
              </a:lnSpc>
              <a:spcBef>
                <a:spcPts val="200"/>
              </a:spcBef>
              <a:spcAft>
                <a:spcPts val="200"/>
              </a:spcAft>
              <a:buNone/>
            </a:pPr>
            <a:r>
              <a:rPr lang="en-US" sz="2000" b="1" i="0" dirty="0" smtClean="0">
                <a:latin typeface="+mj-lt"/>
              </a:rPr>
              <a:t>Hệ xương</a:t>
            </a:r>
          </a:p>
          <a:p>
            <a:pPr marL="38100" indent="0">
              <a:lnSpc>
                <a:spcPts val="2400"/>
              </a:lnSpc>
              <a:spcBef>
                <a:spcPts val="200"/>
              </a:spcBef>
              <a:spcAft>
                <a:spcPts val="200"/>
              </a:spcAft>
              <a:buNone/>
            </a:pPr>
            <a:r>
              <a:rPr lang="en-US" sz="2000" b="1" dirty="0" smtClean="0">
                <a:latin typeface="+mj-lt"/>
              </a:rPr>
              <a:t>(206 xương)</a:t>
            </a:r>
            <a:endParaRPr lang="en-US" sz="20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4" name="Rectangle 3"/>
          <p:cNvSpPr/>
          <p:nvPr/>
        </p:nvSpPr>
        <p:spPr>
          <a:xfrm>
            <a:off x="328763" y="2690530"/>
            <a:ext cx="4572000" cy="1015663"/>
          </a:xfrm>
          <a:prstGeom prst="rect">
            <a:avLst/>
          </a:prstGeom>
        </p:spPr>
        <p:txBody>
          <a:bodyPr wrap="square">
            <a:spAutoFit/>
          </a:bodyPr>
          <a:lstStyle/>
          <a:p>
            <a:pPr algn="just"/>
            <a:r>
              <a:rPr lang="en-US" sz="2000" dirty="0" smtClean="0">
                <a:solidFill>
                  <a:schemeClr val="accent3">
                    <a:lumMod val="50000"/>
                  </a:schemeClr>
                </a:solidFill>
                <a:latin typeface="+mn-lt"/>
              </a:rPr>
              <a:t>T</a:t>
            </a:r>
            <a:r>
              <a:rPr lang="vi-VN" sz="2000" dirty="0" smtClean="0">
                <a:solidFill>
                  <a:schemeClr val="accent3">
                    <a:lumMod val="50000"/>
                  </a:schemeClr>
                </a:solidFill>
                <a:latin typeface="+mn-lt"/>
              </a:rPr>
              <a:t>ạo </a:t>
            </a:r>
            <a:r>
              <a:rPr lang="vi-VN" sz="2000" dirty="0">
                <a:solidFill>
                  <a:schemeClr val="accent3">
                    <a:lumMod val="50000"/>
                  </a:schemeClr>
                </a:solidFill>
                <a:latin typeface="+mn-lt"/>
              </a:rPr>
              <a:t>ra các tế bào máu, lưu trữ các khoáng chất quan trọng và giải phóng các hormon cần thiết cho sự sống.</a:t>
            </a:r>
            <a:endParaRPr lang="en-US" sz="2000" dirty="0">
              <a:solidFill>
                <a:schemeClr val="accent3">
                  <a:lumMod val="50000"/>
                </a:schemeClr>
              </a:solidFill>
              <a:latin typeface="+mn-lt"/>
            </a:endParaRPr>
          </a:p>
        </p:txBody>
      </p:sp>
      <p:pic>
        <p:nvPicPr>
          <p:cNvPr id="5" name="Picture 4"/>
          <p:cNvPicPr>
            <a:picLocks noChangeAspect="1"/>
          </p:cNvPicPr>
          <p:nvPr/>
        </p:nvPicPr>
        <p:blipFill>
          <a:blip r:embed="rId2"/>
          <a:stretch>
            <a:fillRect/>
          </a:stretch>
        </p:blipFill>
        <p:spPr>
          <a:xfrm>
            <a:off x="5208423" y="398018"/>
            <a:ext cx="3691851" cy="4592467"/>
          </a:xfrm>
          <a:prstGeom prst="rect">
            <a:avLst/>
          </a:prstGeom>
        </p:spPr>
      </p:pic>
    </p:spTree>
    <p:extLst>
      <p:ext uri="{BB962C8B-B14F-4D97-AF65-F5344CB8AC3E}">
        <p14:creationId xmlns:p14="http://schemas.microsoft.com/office/powerpoint/2010/main" val="11430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00" y="1967789"/>
            <a:ext cx="3894658" cy="811987"/>
          </a:xfrm>
        </p:spPr>
        <p:txBody>
          <a:bodyPr/>
          <a:lstStyle/>
          <a:p>
            <a:pPr algn="ctr"/>
            <a:r>
              <a:rPr lang="en-US" sz="2000" dirty="0" smtClean="0">
                <a:latin typeface="+mj-lt"/>
              </a:rPr>
              <a:t>Hệ cơ</a:t>
            </a:r>
            <a:br>
              <a:rPr lang="en-US" sz="2000" dirty="0" smtClean="0">
                <a:latin typeface="+mj-lt"/>
              </a:rPr>
            </a:br>
            <a:r>
              <a:rPr lang="en-US" sz="2000" i="1" dirty="0" smtClean="0">
                <a:latin typeface="+mj-lt"/>
              </a:rPr>
              <a:t>(Cơ tim, cơ xương, cơ trơn)</a:t>
            </a:r>
            <a:endParaRPr lang="en-US" sz="2000" i="1" dirty="0">
              <a:latin typeface="+mj-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6" name="Rectangle 5"/>
          <p:cNvSpPr/>
          <p:nvPr/>
        </p:nvSpPr>
        <p:spPr>
          <a:xfrm>
            <a:off x="287465" y="3039654"/>
            <a:ext cx="3767328" cy="707886"/>
          </a:xfrm>
          <a:prstGeom prst="rect">
            <a:avLst/>
          </a:prstGeom>
        </p:spPr>
        <p:txBody>
          <a:bodyPr wrap="square">
            <a:spAutoFit/>
          </a:bodyPr>
          <a:lstStyle/>
          <a:p>
            <a:pPr algn="just"/>
            <a:r>
              <a:rPr lang="en-US" sz="2000" dirty="0" smtClean="0">
                <a:solidFill>
                  <a:schemeClr val="accent3">
                    <a:lumMod val="50000"/>
                  </a:schemeClr>
                </a:solidFill>
                <a:latin typeface="+mn-lt"/>
              </a:rPr>
              <a:t>C</a:t>
            </a:r>
            <a:r>
              <a:rPr lang="vi-VN" sz="2000" dirty="0" smtClean="0">
                <a:solidFill>
                  <a:schemeClr val="accent3">
                    <a:lumMod val="50000"/>
                  </a:schemeClr>
                </a:solidFill>
                <a:latin typeface="+mn-lt"/>
              </a:rPr>
              <a:t>ho </a:t>
            </a:r>
            <a:r>
              <a:rPr lang="vi-VN" sz="2000" dirty="0">
                <a:solidFill>
                  <a:schemeClr val="accent3">
                    <a:lumMod val="50000"/>
                  </a:schemeClr>
                </a:solidFill>
                <a:latin typeface="+mn-lt"/>
              </a:rPr>
              <a:t>phép </a:t>
            </a:r>
            <a:r>
              <a:rPr lang="en-US" sz="2000" dirty="0" smtClean="0">
                <a:solidFill>
                  <a:schemeClr val="accent3">
                    <a:lumMod val="50000"/>
                  </a:schemeClr>
                </a:solidFill>
                <a:latin typeface="+mn-lt"/>
              </a:rPr>
              <a:t>cơ thể </a:t>
            </a:r>
            <a:r>
              <a:rPr lang="vi-VN" sz="2000" dirty="0" smtClean="0">
                <a:solidFill>
                  <a:schemeClr val="accent3">
                    <a:lumMod val="50000"/>
                  </a:schemeClr>
                </a:solidFill>
                <a:latin typeface="+mn-lt"/>
              </a:rPr>
              <a:t>chuyển động</a:t>
            </a:r>
            <a:r>
              <a:rPr lang="en-US" sz="2000" dirty="0">
                <a:solidFill>
                  <a:schemeClr val="accent3">
                    <a:lumMod val="50000"/>
                  </a:schemeClr>
                </a:solidFill>
                <a:latin typeface="+mn-lt"/>
              </a:rPr>
              <a:t> </a:t>
            </a:r>
            <a:r>
              <a:rPr lang="vi-VN" sz="2000" dirty="0" smtClean="0">
                <a:solidFill>
                  <a:schemeClr val="accent3">
                    <a:lumMod val="50000"/>
                  </a:schemeClr>
                </a:solidFill>
                <a:latin typeface="+mn-lt"/>
              </a:rPr>
              <a:t>thông </a:t>
            </a:r>
            <a:r>
              <a:rPr lang="vi-VN" sz="2000" dirty="0">
                <a:solidFill>
                  <a:schemeClr val="accent3">
                    <a:lumMod val="50000"/>
                  </a:schemeClr>
                </a:solidFill>
                <a:latin typeface="+mn-lt"/>
              </a:rPr>
              <a:t>qua sự co cơ</a:t>
            </a:r>
            <a:endParaRPr lang="en-US" sz="2000" dirty="0">
              <a:solidFill>
                <a:schemeClr val="accent3">
                  <a:lumMod val="50000"/>
                </a:schemeClr>
              </a:solidFill>
              <a:latin typeface="+mn-lt"/>
            </a:endParaRPr>
          </a:p>
        </p:txBody>
      </p:sp>
      <p:pic>
        <p:nvPicPr>
          <p:cNvPr id="7" name="Picture 6"/>
          <p:cNvPicPr>
            <a:picLocks noChangeAspect="1"/>
          </p:cNvPicPr>
          <p:nvPr/>
        </p:nvPicPr>
        <p:blipFill>
          <a:blip r:embed="rId2"/>
          <a:stretch>
            <a:fillRect/>
          </a:stretch>
        </p:blipFill>
        <p:spPr>
          <a:xfrm>
            <a:off x="4259978" y="381792"/>
            <a:ext cx="4363539" cy="4577913"/>
          </a:xfrm>
          <a:prstGeom prst="rect">
            <a:avLst/>
          </a:prstGeom>
        </p:spPr>
      </p:pic>
    </p:spTree>
    <p:extLst>
      <p:ext uri="{BB962C8B-B14F-4D97-AF65-F5344CB8AC3E}">
        <p14:creationId xmlns:p14="http://schemas.microsoft.com/office/powerpoint/2010/main" val="29408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358" y="1514044"/>
            <a:ext cx="4923129" cy="848766"/>
          </a:xfrm>
        </p:spPr>
        <p:txBody>
          <a:bodyPr/>
          <a:lstStyle/>
          <a:p>
            <a:pPr marL="76200" indent="0" algn="ctr">
              <a:lnSpc>
                <a:spcPts val="2400"/>
              </a:lnSpc>
              <a:spcBef>
                <a:spcPts val="200"/>
              </a:spcBef>
              <a:spcAft>
                <a:spcPts val="200"/>
              </a:spcAft>
              <a:buNone/>
            </a:pPr>
            <a:r>
              <a:rPr lang="en-US" sz="2000" b="1" dirty="0" smtClean="0">
                <a:solidFill>
                  <a:schemeClr val="accent2">
                    <a:lumMod val="90000"/>
                    <a:lumOff val="10000"/>
                  </a:schemeClr>
                </a:solidFill>
                <a:latin typeface="+mj-lt"/>
              </a:rPr>
              <a:t>Hệ thần kinh</a:t>
            </a:r>
          </a:p>
          <a:p>
            <a:pPr marL="76200" indent="0" algn="ctr">
              <a:lnSpc>
                <a:spcPts val="2400"/>
              </a:lnSpc>
              <a:spcBef>
                <a:spcPts val="200"/>
              </a:spcBef>
              <a:spcAft>
                <a:spcPts val="200"/>
              </a:spcAft>
              <a:buNone/>
            </a:pPr>
            <a:r>
              <a:rPr lang="en-US" sz="2000" b="1" i="1" dirty="0" smtClean="0">
                <a:solidFill>
                  <a:schemeClr val="accent2">
                    <a:lumMod val="90000"/>
                    <a:lumOff val="10000"/>
                  </a:schemeClr>
                </a:solidFill>
                <a:latin typeface="+mj-lt"/>
              </a:rPr>
              <a:t>(Não bộ, tủy sống, các dây thần kinh)</a:t>
            </a:r>
            <a:endParaRPr lang="en-US" sz="2000" b="1" i="1" dirty="0">
              <a:solidFill>
                <a:schemeClr val="accent2">
                  <a:lumMod val="90000"/>
                  <a:lumOff val="10000"/>
                </a:schemeClr>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5" name="Rectangle 4"/>
          <p:cNvSpPr/>
          <p:nvPr/>
        </p:nvSpPr>
        <p:spPr>
          <a:xfrm>
            <a:off x="234086" y="2734652"/>
            <a:ext cx="4572000" cy="1938992"/>
          </a:xfrm>
          <a:prstGeom prst="rect">
            <a:avLst/>
          </a:prstGeom>
        </p:spPr>
        <p:txBody>
          <a:bodyPr>
            <a:spAutoFit/>
          </a:bodyPr>
          <a:lstStyle/>
          <a:p>
            <a:pPr algn="just"/>
            <a:r>
              <a:rPr lang="en-US" sz="2000" dirty="0" smtClean="0">
                <a:solidFill>
                  <a:schemeClr val="accent2">
                    <a:lumMod val="90000"/>
                    <a:lumOff val="10000"/>
                  </a:schemeClr>
                </a:solidFill>
                <a:latin typeface="+mn-lt"/>
              </a:rPr>
              <a:t>Đi</a:t>
            </a:r>
            <a:r>
              <a:rPr lang="vi-VN" sz="2000" dirty="0" smtClean="0">
                <a:solidFill>
                  <a:schemeClr val="accent2">
                    <a:lumMod val="90000"/>
                    <a:lumOff val="10000"/>
                  </a:schemeClr>
                </a:solidFill>
                <a:latin typeface="+mn-lt"/>
              </a:rPr>
              <a:t>ều </a:t>
            </a:r>
            <a:r>
              <a:rPr lang="vi-VN" sz="2000" dirty="0">
                <a:solidFill>
                  <a:schemeClr val="accent2">
                    <a:lumMod val="90000"/>
                    <a:lumOff val="10000"/>
                  </a:schemeClr>
                </a:solidFill>
                <a:latin typeface="+mn-lt"/>
              </a:rPr>
              <a:t>khiển sự hoạt động của tất cả các cơ quan, làm cho cơ thể thích nghi với những sự thay đổi của môi trường ngoài và môi trường </a:t>
            </a:r>
            <a:r>
              <a:rPr lang="vi-VN" sz="2000" dirty="0" smtClean="0">
                <a:solidFill>
                  <a:schemeClr val="accent2">
                    <a:lumMod val="90000"/>
                    <a:lumOff val="10000"/>
                  </a:schemeClr>
                </a:solidFill>
                <a:latin typeface="+mn-lt"/>
              </a:rPr>
              <a:t>trong</a:t>
            </a:r>
            <a:r>
              <a:rPr lang="en-US" sz="2000" dirty="0" smtClean="0">
                <a:solidFill>
                  <a:schemeClr val="accent2">
                    <a:lumMod val="90000"/>
                    <a:lumOff val="10000"/>
                  </a:schemeClr>
                </a:solidFill>
                <a:latin typeface="+mn-lt"/>
              </a:rPr>
              <a:t>; </a:t>
            </a:r>
            <a:r>
              <a:rPr lang="vi-VN" sz="2000" dirty="0" smtClean="0">
                <a:solidFill>
                  <a:schemeClr val="accent2">
                    <a:lumMod val="90000"/>
                    <a:lumOff val="10000"/>
                  </a:schemeClr>
                </a:solidFill>
                <a:latin typeface="+mn-lt"/>
              </a:rPr>
              <a:t>vận </a:t>
            </a:r>
            <a:r>
              <a:rPr lang="vi-VN" sz="2000" dirty="0">
                <a:solidFill>
                  <a:schemeClr val="accent2">
                    <a:lumMod val="90000"/>
                    <a:lumOff val="10000"/>
                  </a:schemeClr>
                </a:solidFill>
                <a:latin typeface="+mn-lt"/>
              </a:rPr>
              <a:t>hành các hoạt động thiết yếu của cơ thể như thở, tiêu hóa.</a:t>
            </a:r>
            <a:endParaRPr lang="en-US" sz="2000" dirty="0">
              <a:solidFill>
                <a:schemeClr val="accent2">
                  <a:lumMod val="90000"/>
                  <a:lumOff val="10000"/>
                </a:schemeClr>
              </a:solidFill>
              <a:latin typeface="+mn-lt"/>
            </a:endParaRPr>
          </a:p>
        </p:txBody>
      </p:sp>
      <p:pic>
        <p:nvPicPr>
          <p:cNvPr id="6" name="Picture 5"/>
          <p:cNvPicPr>
            <a:picLocks noChangeAspect="1"/>
          </p:cNvPicPr>
          <p:nvPr/>
        </p:nvPicPr>
        <p:blipFill>
          <a:blip r:embed="rId2"/>
          <a:stretch>
            <a:fillRect/>
          </a:stretch>
        </p:blipFill>
        <p:spPr>
          <a:xfrm>
            <a:off x="5047487" y="685273"/>
            <a:ext cx="3885790" cy="4098758"/>
          </a:xfrm>
          <a:prstGeom prst="rect">
            <a:avLst/>
          </a:prstGeom>
        </p:spPr>
      </p:pic>
    </p:spTree>
    <p:extLst>
      <p:ext uri="{BB962C8B-B14F-4D97-AF65-F5344CB8AC3E}">
        <p14:creationId xmlns:p14="http://schemas.microsoft.com/office/powerpoint/2010/main" val="15633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ctrTitle" idx="4294967295"/>
          </p:nvPr>
        </p:nvSpPr>
        <p:spPr>
          <a:xfrm>
            <a:off x="256032" y="1213784"/>
            <a:ext cx="5106010" cy="987552"/>
          </a:xfrm>
          <a:prstGeom prst="rect">
            <a:avLst/>
          </a:prstGeom>
        </p:spPr>
        <p:txBody>
          <a:bodyPr spcFirstLastPara="1" wrap="square" lIns="91425" tIns="91425" rIns="91425" bIns="91425" anchor="b" anchorCtr="0">
            <a:noAutofit/>
          </a:bodyPr>
          <a:lstStyle/>
          <a:p>
            <a:pPr lvl="0" algn="ctr"/>
            <a:r>
              <a:rPr lang="en" sz="2000" dirty="0" smtClean="0">
                <a:solidFill>
                  <a:srgbClr val="FFFFFF"/>
                </a:solidFill>
                <a:latin typeface="+mj-lt"/>
              </a:rPr>
              <a:t>Hệ bài tiết</a:t>
            </a:r>
            <a:br>
              <a:rPr lang="en" sz="2000" dirty="0" smtClean="0">
                <a:solidFill>
                  <a:srgbClr val="FFFFFF"/>
                </a:solidFill>
                <a:latin typeface="+mj-lt"/>
              </a:rPr>
            </a:br>
            <a:r>
              <a:rPr lang="en-US" sz="2000" i="1" dirty="0" smtClean="0">
                <a:solidFill>
                  <a:srgbClr val="FFFFFF"/>
                </a:solidFill>
                <a:latin typeface="+mj-lt"/>
              </a:rPr>
              <a:t>(Thận</a:t>
            </a:r>
            <a:r>
              <a:rPr lang="en-US" sz="2000" i="1" dirty="0">
                <a:solidFill>
                  <a:srgbClr val="FFFFFF"/>
                </a:solidFill>
                <a:latin typeface="+mj-lt"/>
              </a:rPr>
              <a:t>, niệu đạo, bàng quang, niệu </a:t>
            </a:r>
            <a:r>
              <a:rPr lang="en-US" sz="2000" i="1" dirty="0" smtClean="0">
                <a:solidFill>
                  <a:srgbClr val="FFFFFF"/>
                </a:solidFill>
                <a:latin typeface="+mj-lt"/>
              </a:rPr>
              <a:t>quản</a:t>
            </a:r>
            <a:endParaRPr sz="2000" i="1" dirty="0">
              <a:solidFill>
                <a:srgbClr val="FFFFFF"/>
              </a:solidFill>
              <a:latin typeface="+mj-lt"/>
            </a:endParaRPr>
          </a:p>
        </p:txBody>
      </p:sp>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3" name="Rectangle 2"/>
          <p:cNvSpPr/>
          <p:nvPr/>
        </p:nvSpPr>
        <p:spPr>
          <a:xfrm>
            <a:off x="256032" y="2533079"/>
            <a:ext cx="5237682" cy="1631216"/>
          </a:xfrm>
          <a:prstGeom prst="rect">
            <a:avLst/>
          </a:prstGeom>
        </p:spPr>
        <p:txBody>
          <a:bodyPr wrap="square">
            <a:spAutoFit/>
          </a:bodyPr>
          <a:lstStyle/>
          <a:p>
            <a:pPr algn="just"/>
            <a:r>
              <a:rPr lang="en-US" sz="2000" dirty="0" smtClean="0">
                <a:solidFill>
                  <a:schemeClr val="bg1"/>
                </a:solidFill>
                <a:latin typeface="Arial" panose="020B0604020202020204" pitchFamily="34" charset="0"/>
              </a:rPr>
              <a:t>G</a:t>
            </a:r>
            <a:r>
              <a:rPr lang="vi-VN" sz="2000" dirty="0" smtClean="0">
                <a:solidFill>
                  <a:schemeClr val="bg1"/>
                </a:solidFill>
                <a:latin typeface="Arial" panose="020B0604020202020204" pitchFamily="34" charset="0"/>
              </a:rPr>
              <a:t>iúp </a:t>
            </a:r>
            <a:r>
              <a:rPr lang="vi-VN" sz="2000" dirty="0">
                <a:solidFill>
                  <a:schemeClr val="bg1"/>
                </a:solidFill>
                <a:latin typeface="Arial" panose="020B0604020202020204" pitchFamily="34" charset="0"/>
              </a:rPr>
              <a:t>cơ thể lọc và đào thải các loại chất cặn bã ra khỏi cơ thể và duy trì lượng nước cần thiết cho hoạt động sống của con </a:t>
            </a:r>
            <a:r>
              <a:rPr lang="vi-VN" sz="2000" dirty="0" smtClean="0">
                <a:solidFill>
                  <a:schemeClr val="bg1"/>
                </a:solidFill>
                <a:latin typeface="Arial" panose="020B0604020202020204" pitchFamily="34" charset="0"/>
              </a:rPr>
              <a:t>ngườ</a:t>
            </a:r>
            <a:r>
              <a:rPr lang="en-US" sz="2000" dirty="0" smtClean="0">
                <a:solidFill>
                  <a:schemeClr val="bg1"/>
                </a:solidFill>
                <a:latin typeface="Arial" panose="020B0604020202020204" pitchFamily="34" charset="0"/>
              </a:rPr>
              <a:t>i; </a:t>
            </a:r>
            <a:r>
              <a:rPr lang="vi-VN" sz="2000" dirty="0" smtClean="0">
                <a:solidFill>
                  <a:schemeClr val="bg1"/>
                </a:solidFill>
                <a:latin typeface="Arial" panose="020B0604020202020204" pitchFamily="34" charset="0"/>
              </a:rPr>
              <a:t>cân </a:t>
            </a:r>
            <a:r>
              <a:rPr lang="vi-VN" sz="2000" dirty="0">
                <a:solidFill>
                  <a:schemeClr val="bg1"/>
                </a:solidFill>
                <a:latin typeface="Arial" panose="020B0604020202020204" pitchFamily="34" charset="0"/>
              </a:rPr>
              <a:t>bằng chất điện giải trong các loại chất lỏng cơ thể, duy trì độ pH trong máu.</a:t>
            </a:r>
            <a:endParaRPr lang="en-US" sz="2000" dirty="0">
              <a:solidFill>
                <a:schemeClr val="bg1"/>
              </a:solidFill>
            </a:endParaRPr>
          </a:p>
        </p:txBody>
      </p:sp>
      <p:pic>
        <p:nvPicPr>
          <p:cNvPr id="4" name="Picture 3"/>
          <p:cNvPicPr>
            <a:picLocks noChangeAspect="1"/>
          </p:cNvPicPr>
          <p:nvPr/>
        </p:nvPicPr>
        <p:blipFill>
          <a:blip r:embed="rId3"/>
          <a:stretch>
            <a:fillRect/>
          </a:stretch>
        </p:blipFill>
        <p:spPr>
          <a:xfrm>
            <a:off x="5493714" y="661156"/>
            <a:ext cx="3330892" cy="4174191"/>
          </a:xfrm>
          <a:prstGeom prst="rect">
            <a:avLst/>
          </a:prstGeom>
        </p:spPr>
      </p:pic>
    </p:spTree>
    <p:extLst>
      <p:ext uri="{BB962C8B-B14F-4D97-AF65-F5344CB8AC3E}">
        <p14:creationId xmlns:p14="http://schemas.microsoft.com/office/powerpoint/2010/main" val="380351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barn(inVertical)">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756" y="1784910"/>
            <a:ext cx="4626178" cy="1170432"/>
          </a:xfrm>
        </p:spPr>
        <p:txBody>
          <a:bodyPr/>
          <a:lstStyle/>
          <a:p>
            <a:pPr algn="ctr"/>
            <a:r>
              <a:rPr lang="en-US" sz="2000" dirty="0" smtClean="0">
                <a:latin typeface="+mj-lt"/>
              </a:rPr>
              <a:t>Hệ nội tiết</a:t>
            </a:r>
            <a:br>
              <a:rPr lang="en-US" sz="2000" dirty="0" smtClean="0">
                <a:latin typeface="+mj-lt"/>
              </a:rPr>
            </a:br>
            <a:r>
              <a:rPr lang="en-US" sz="2000" i="1" dirty="0" smtClean="0">
                <a:latin typeface="+mj-lt"/>
              </a:rPr>
              <a:t>(</a:t>
            </a:r>
            <a:r>
              <a:rPr lang="en-US" sz="2000" i="1" dirty="0">
                <a:latin typeface="+mj-lt"/>
              </a:rPr>
              <a:t>tuyến tùng, tuyến yên, tuyến giáp, tuyến ức, tinh hoàn và buồng </a:t>
            </a:r>
            <a:r>
              <a:rPr lang="en-US" sz="2000" i="1" dirty="0" smtClean="0">
                <a:latin typeface="+mj-lt"/>
              </a:rPr>
              <a:t>trứng)</a:t>
            </a:r>
            <a:endParaRPr lang="en-US" sz="2000" i="1" dirty="0">
              <a:latin typeface="+mj-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6" name="Rectangle 5"/>
          <p:cNvSpPr/>
          <p:nvPr/>
        </p:nvSpPr>
        <p:spPr>
          <a:xfrm>
            <a:off x="300265" y="3043665"/>
            <a:ext cx="4239159" cy="1323439"/>
          </a:xfrm>
          <a:prstGeom prst="rect">
            <a:avLst/>
          </a:prstGeom>
        </p:spPr>
        <p:txBody>
          <a:bodyPr wrap="square">
            <a:spAutoFit/>
          </a:bodyPr>
          <a:lstStyle/>
          <a:p>
            <a:pPr algn="just"/>
            <a:r>
              <a:rPr lang="en-US" sz="2000" dirty="0" smtClean="0">
                <a:solidFill>
                  <a:schemeClr val="accent4">
                    <a:lumMod val="75000"/>
                  </a:schemeClr>
                </a:solidFill>
                <a:latin typeface="Arial" panose="020B0604020202020204" pitchFamily="34" charset="0"/>
              </a:rPr>
              <a:t>Đi</a:t>
            </a:r>
            <a:r>
              <a:rPr lang="vi-VN" sz="2000" dirty="0" smtClean="0">
                <a:solidFill>
                  <a:schemeClr val="accent4">
                    <a:lumMod val="75000"/>
                  </a:schemeClr>
                </a:solidFill>
                <a:latin typeface="Arial" panose="020B0604020202020204" pitchFamily="34" charset="0"/>
              </a:rPr>
              <a:t>ều </a:t>
            </a:r>
            <a:r>
              <a:rPr lang="vi-VN" sz="2000" dirty="0">
                <a:solidFill>
                  <a:schemeClr val="accent4">
                    <a:lumMod val="75000"/>
                  </a:schemeClr>
                </a:solidFill>
                <a:latin typeface="Arial" panose="020B0604020202020204" pitchFamily="34" charset="0"/>
              </a:rPr>
              <a:t>chỉnh các quá trình thiết yếu trong cơ thể như sự phát triển, tăng trưởng, trao đổi chất, cân bằng nội môi và sự phát triển tình dục.</a:t>
            </a:r>
            <a:endParaRPr lang="en-US" sz="2000" dirty="0">
              <a:solidFill>
                <a:schemeClr val="accent4">
                  <a:lumMod val="75000"/>
                </a:schemeClr>
              </a:solidFill>
            </a:endParaRPr>
          </a:p>
        </p:txBody>
      </p:sp>
      <p:pic>
        <p:nvPicPr>
          <p:cNvPr id="8" name="Picture 7"/>
          <p:cNvPicPr>
            <a:picLocks noChangeAspect="1"/>
          </p:cNvPicPr>
          <p:nvPr/>
        </p:nvPicPr>
        <p:blipFill>
          <a:blip r:embed="rId2"/>
          <a:stretch>
            <a:fillRect/>
          </a:stretch>
        </p:blipFill>
        <p:spPr>
          <a:xfrm>
            <a:off x="4732934" y="519379"/>
            <a:ext cx="4103828" cy="4425696"/>
          </a:xfrm>
          <a:prstGeom prst="rect">
            <a:avLst/>
          </a:prstGeom>
        </p:spPr>
      </p:pic>
    </p:spTree>
    <p:extLst>
      <p:ext uri="{BB962C8B-B14F-4D97-AF65-F5344CB8AC3E}">
        <p14:creationId xmlns:p14="http://schemas.microsoft.com/office/powerpoint/2010/main" val="6676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3263" y="2103278"/>
            <a:ext cx="5317474" cy="1912766"/>
          </a:xfrm>
        </p:spPr>
        <p:txBody>
          <a:bodyPr/>
          <a:lstStyle/>
          <a:p>
            <a:pPr marL="38100" indent="0">
              <a:buNone/>
            </a:pPr>
            <a:r>
              <a:rPr lang="en-US" sz="2000" b="1" i="0" dirty="0" smtClean="0">
                <a:latin typeface="+mj-lt"/>
              </a:rPr>
              <a:t>Hệ sinh sản</a:t>
            </a:r>
          </a:p>
          <a:p>
            <a:pPr marL="38100" indent="0" algn="just">
              <a:buNone/>
            </a:pPr>
            <a:r>
              <a:rPr lang="en-US" sz="2000" b="1" i="0" dirty="0" smtClean="0">
                <a:latin typeface="+mn-lt"/>
              </a:rPr>
              <a:t>(</a:t>
            </a:r>
            <a:r>
              <a:rPr lang="vi-VN" sz="2000" b="1" i="0" dirty="0">
                <a:latin typeface="+mn-lt"/>
              </a:rPr>
              <a:t>Hệ thống sinh sản ở nữ giới:</a:t>
            </a:r>
            <a:r>
              <a:rPr lang="vi-VN" sz="2000" i="0" dirty="0">
                <a:latin typeface="+mn-lt"/>
              </a:rPr>
              <a:t> Tử cung, cổ tử cung, âm đạo, buồng trứng.</a:t>
            </a:r>
          </a:p>
          <a:p>
            <a:pPr marL="38100" indent="0" algn="just">
              <a:buNone/>
            </a:pPr>
            <a:r>
              <a:rPr lang="vi-VN" sz="2000" b="1" i="0" dirty="0">
                <a:latin typeface="+mn-lt"/>
              </a:rPr>
              <a:t>Hệ thống sinh sản ở nam giới:</a:t>
            </a:r>
            <a:r>
              <a:rPr lang="vi-VN" sz="2000" i="0" dirty="0">
                <a:latin typeface="+mn-lt"/>
              </a:rPr>
              <a:t> Dương vật, mào tinh hoàn, ống dẫn tinh, tinh hoàn</a:t>
            </a:r>
            <a:r>
              <a:rPr lang="vi-VN" sz="2000" i="0" dirty="0" smtClean="0">
                <a:latin typeface="+mn-lt"/>
              </a:rPr>
              <a:t>.</a:t>
            </a:r>
            <a:r>
              <a:rPr lang="en-US" sz="2000" i="0" dirty="0" smtClean="0">
                <a:latin typeface="+mn-lt"/>
              </a:rPr>
              <a:t>)</a:t>
            </a:r>
            <a:endParaRPr lang="vi-VN" sz="2000" i="0" dirty="0">
              <a:latin typeface="+mn-lt"/>
            </a:endParaRPr>
          </a:p>
          <a:p>
            <a:pPr marL="38100" indent="0" algn="just">
              <a:buNone/>
            </a:pPr>
            <a:endParaRPr lang="en-US" sz="2000" b="1" i="0" dirty="0">
              <a:latin typeface="+mn-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04108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31162" y="468879"/>
            <a:ext cx="6598200" cy="416259"/>
          </a:xfrm>
        </p:spPr>
        <p:txBody>
          <a:bodyPr/>
          <a:lstStyle/>
          <a:p>
            <a:r>
              <a:rPr lang="en-US" sz="2400" dirty="0" smtClean="0">
                <a:solidFill>
                  <a:schemeClr val="bg1"/>
                </a:solidFill>
                <a:latin typeface="+mj-lt"/>
              </a:rPr>
              <a:t>Các hệ cơ quan chính của thực vật</a:t>
            </a:r>
            <a:endParaRPr lang="en-US" sz="2400" dirty="0">
              <a:solidFill>
                <a:schemeClr val="bg1"/>
              </a:solidFill>
              <a:latin typeface="+mj-lt"/>
            </a:endParaRPr>
          </a:p>
        </p:txBody>
      </p:sp>
      <p:pic>
        <p:nvPicPr>
          <p:cNvPr id="5" name="Picture 4"/>
          <p:cNvPicPr>
            <a:picLocks noChangeAspect="1"/>
          </p:cNvPicPr>
          <p:nvPr/>
        </p:nvPicPr>
        <p:blipFill>
          <a:blip r:embed="rId2"/>
          <a:stretch>
            <a:fillRect/>
          </a:stretch>
        </p:blipFill>
        <p:spPr>
          <a:xfrm>
            <a:off x="4052621" y="1814167"/>
            <a:ext cx="4835347" cy="3168397"/>
          </a:xfrm>
          <a:prstGeom prst="rect">
            <a:avLst/>
          </a:prstGeom>
        </p:spPr>
      </p:pic>
      <p:sp>
        <p:nvSpPr>
          <p:cNvPr id="7" name="Rectangle 6"/>
          <p:cNvSpPr/>
          <p:nvPr/>
        </p:nvSpPr>
        <p:spPr>
          <a:xfrm>
            <a:off x="124358" y="2736647"/>
            <a:ext cx="4001414" cy="1323439"/>
          </a:xfrm>
          <a:prstGeom prst="rect">
            <a:avLst/>
          </a:prstGeom>
        </p:spPr>
        <p:txBody>
          <a:bodyPr wrap="square">
            <a:spAutoFit/>
          </a:bodyPr>
          <a:lstStyle/>
          <a:p>
            <a:pPr marL="457200" indent="-457200" algn="just">
              <a:buFont typeface="Wingdings" panose="05000000000000000000" pitchFamily="2" charset="2"/>
              <a:buChar char="§"/>
            </a:pPr>
            <a:r>
              <a:rPr lang="en-US" sz="2000" b="1" dirty="0" smtClean="0">
                <a:solidFill>
                  <a:schemeClr val="accent2">
                    <a:lumMod val="90000"/>
                    <a:lumOff val="10000"/>
                  </a:schemeClr>
                </a:solidFill>
              </a:rPr>
              <a:t>Hệ chồi (thân, lá, các cành, hoa): thường ở trên mặt đất.</a:t>
            </a:r>
          </a:p>
          <a:p>
            <a:pPr marL="457200" indent="-457200" algn="just">
              <a:buFont typeface="Wingdings" panose="05000000000000000000" pitchFamily="2" charset="2"/>
              <a:buChar char="§"/>
            </a:pPr>
            <a:r>
              <a:rPr lang="en-US" sz="2000" b="1" dirty="0" smtClean="0">
                <a:solidFill>
                  <a:schemeClr val="accent2">
                    <a:lumMod val="90000"/>
                    <a:lumOff val="10000"/>
                  </a:schemeClr>
                </a:solidFill>
              </a:rPr>
              <a:t>Hệ rễ: chính, rễ phụ.  </a:t>
            </a:r>
            <a:endParaRPr lang="en-US" sz="2000" dirty="0">
              <a:solidFill>
                <a:schemeClr val="accent2">
                  <a:lumMod val="90000"/>
                  <a:lumOff val="10000"/>
                </a:schemeClr>
              </a:solidFill>
            </a:endParaRPr>
          </a:p>
        </p:txBody>
      </p:sp>
    </p:spTree>
    <p:extLst>
      <p:ext uri="{BB962C8B-B14F-4D97-AF65-F5344CB8AC3E}">
        <p14:creationId xmlns:p14="http://schemas.microsoft.com/office/powerpoint/2010/main" val="37767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863194" y="2233067"/>
            <a:ext cx="7185787" cy="2221890"/>
          </a:xfrm>
          <a:prstGeom prst="rect">
            <a:avLst/>
          </a:prstGeom>
        </p:spPr>
        <p:txBody>
          <a:bodyPr spcFirstLastPara="1" wrap="square" lIns="91425" tIns="91425" rIns="91425" bIns="91425" anchor="t" anchorCtr="0">
            <a:noAutofit/>
          </a:bodyPr>
          <a:lstStyle/>
          <a:p>
            <a:pPr lvl="0" algn="just"/>
            <a:r>
              <a:rPr lang="nl-NL" sz="2200" i="1" dirty="0">
                <a:latin typeface="+mj-lt"/>
              </a:rPr>
              <a:t>Em không thể chiến thắng một trận bóng đá nếu chỉ đá một </a:t>
            </a:r>
            <a:r>
              <a:rPr lang="nl-NL" sz="2200" i="1" dirty="0" smtClean="0">
                <a:latin typeface="+mj-lt"/>
              </a:rPr>
              <a:t>mình. </a:t>
            </a:r>
            <a:r>
              <a:rPr lang="nl-NL" sz="2200" i="1" dirty="0">
                <a:latin typeface="+mj-lt"/>
              </a:rPr>
              <a:t>Trong một đội bóng, mỗi cầu thủ ở các vị trí khác nhau cùng phối hợp trong khi chơi bóng. Trong cơ thể, các </a:t>
            </a:r>
            <a:r>
              <a:rPr lang="nl-NL" sz="2200" i="1" dirty="0" smtClean="0">
                <a:latin typeface="+mj-lt"/>
              </a:rPr>
              <a:t>tế </a:t>
            </a:r>
            <a:r>
              <a:rPr lang="nl-NL" sz="2200" i="1" dirty="0">
                <a:latin typeface="+mj-lt"/>
              </a:rPr>
              <a:t>bào hoạt động theo cách </a:t>
            </a:r>
            <a:r>
              <a:rPr lang="nl-NL" sz="2200" i="1" dirty="0" smtClean="0">
                <a:latin typeface="+mj-lt"/>
              </a:rPr>
              <a:t>đó.</a:t>
            </a:r>
            <a:br>
              <a:rPr lang="nl-NL" sz="2200" i="1" dirty="0" smtClean="0">
                <a:latin typeface="+mj-lt"/>
              </a:rPr>
            </a:br>
            <a:r>
              <a:rPr lang="nl-NL" sz="2200" i="1" dirty="0" smtClean="0">
                <a:latin typeface="+mj-lt"/>
              </a:rPr>
              <a:t>Vậy </a:t>
            </a:r>
            <a:r>
              <a:rPr lang="nl-NL" sz="2200" i="1" dirty="0">
                <a:latin typeface="+mj-lt"/>
              </a:rPr>
              <a:t>các tế bào được tổ chức và phối hợp với nhau như thế nào trong cơ thể đa </a:t>
            </a:r>
            <a:r>
              <a:rPr lang="nl-NL" sz="2200" i="1" dirty="0" smtClean="0">
                <a:latin typeface="+mj-lt"/>
              </a:rPr>
              <a:t>bào</a:t>
            </a:r>
            <a:r>
              <a:rPr lang="nl-NL" sz="2200" i="1" dirty="0">
                <a:latin typeface="+mj-lt"/>
              </a:rPr>
              <a:t>?</a:t>
            </a:r>
            <a:endParaRPr sz="2200" dirty="0">
              <a:latin typeface="+mj-lt"/>
            </a:endParaRPr>
          </a:p>
        </p:txBody>
      </p:sp>
      <p:sp>
        <p:nvSpPr>
          <p:cNvPr id="137" name="Google Shape;137;p23"/>
          <p:cNvSpPr txBox="1">
            <a:spLocks noGrp="1"/>
          </p:cNvSpPr>
          <p:nvPr>
            <p:ph type="sldNum" idx="4294967295"/>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heel(1)">
                                      <p:cBhvr>
                                        <p:cTn id="7"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2157984" y="768097"/>
            <a:ext cx="5493715" cy="4640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chemeClr val="accent2">
                    <a:lumMod val="90000"/>
                    <a:lumOff val="10000"/>
                  </a:schemeClr>
                </a:solidFill>
                <a:latin typeface="+mj-lt"/>
              </a:rPr>
              <a:t>TỔNG KẾT KIẾN THỨC BÀI HỌC</a:t>
            </a:r>
            <a:endParaRPr dirty="0">
              <a:solidFill>
                <a:schemeClr val="accent2">
                  <a:lumMod val="90000"/>
                  <a:lumOff val="10000"/>
                </a:schemeClr>
              </a:solidFill>
              <a:latin typeface="+mj-lt"/>
            </a:endParaRPr>
          </a:p>
        </p:txBody>
      </p:sp>
      <p:pic>
        <p:nvPicPr>
          <p:cNvPr id="182" name="Google Shape;182;p29"/>
          <p:cNvPicPr preferRelativeResize="0"/>
          <p:nvPr/>
        </p:nvPicPr>
        <p:blipFill rotWithShape="1">
          <a:blip r:embed="rId3">
            <a:alphaModFix/>
          </a:blip>
          <a:srcRect l="9002" r="9010"/>
          <a:stretch/>
        </p:blipFill>
        <p:spPr>
          <a:xfrm>
            <a:off x="504747" y="1646427"/>
            <a:ext cx="2582265" cy="3100369"/>
          </a:xfrm>
          <a:prstGeom prst="rect">
            <a:avLst/>
          </a:prstGeom>
          <a:noFill/>
          <a:ln>
            <a:noFill/>
          </a:ln>
        </p:spPr>
      </p:pic>
      <p:sp>
        <p:nvSpPr>
          <p:cNvPr id="183" name="Google Shape;183;p2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3" name="Picture 2"/>
          <p:cNvPicPr>
            <a:picLocks noChangeAspect="1"/>
          </p:cNvPicPr>
          <p:nvPr/>
        </p:nvPicPr>
        <p:blipFill>
          <a:blip r:embed="rId4"/>
          <a:stretch>
            <a:fillRect/>
          </a:stretch>
        </p:blipFill>
        <p:spPr>
          <a:xfrm>
            <a:off x="3211369" y="1133856"/>
            <a:ext cx="5721907" cy="3865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down)">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barn(inVertical)">
                                      <p:cBhvr>
                                        <p:cTn id="12" dur="500"/>
                                        <p:tgtEl>
                                          <p:spTgt spid="18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85513" y="1577957"/>
            <a:ext cx="7747764" cy="3191553"/>
          </a:xfrm>
        </p:spPr>
        <p:txBody>
          <a:bodyPr/>
          <a:lstStyle/>
          <a:p>
            <a:pPr marL="114300" indent="0" algn="just">
              <a:lnSpc>
                <a:spcPts val="2700"/>
              </a:lnSpc>
              <a:spcBef>
                <a:spcPts val="300"/>
              </a:spcBef>
              <a:spcAft>
                <a:spcPts val="300"/>
              </a:spcAft>
              <a:buNone/>
            </a:pPr>
            <a:r>
              <a:rPr lang="en-US" sz="2000" dirty="0" smtClean="0">
                <a:solidFill>
                  <a:schemeClr val="accent3">
                    <a:lumMod val="75000"/>
                  </a:schemeClr>
                </a:solidFill>
                <a:latin typeface="+mj-lt"/>
              </a:rPr>
              <a:t>Mô gồm nhóm các tế bào cùng thực hiện một chức năng.</a:t>
            </a:r>
          </a:p>
          <a:p>
            <a:pPr marL="114300" indent="0" algn="just">
              <a:lnSpc>
                <a:spcPts val="2700"/>
              </a:lnSpc>
              <a:spcBef>
                <a:spcPts val="300"/>
              </a:spcBef>
              <a:spcAft>
                <a:spcPts val="300"/>
              </a:spcAft>
              <a:buNone/>
            </a:pPr>
            <a:r>
              <a:rPr lang="en-US" sz="2000" dirty="0" smtClean="0">
                <a:solidFill>
                  <a:schemeClr val="accent3">
                    <a:lumMod val="75000"/>
                  </a:schemeClr>
                </a:solidFill>
                <a:latin typeface="+mj-lt"/>
              </a:rPr>
              <a:t>Cơ quan gồm nhiều tế bào có cấu tạo giống nhau và cùng thực hiện một chức năng.</a:t>
            </a:r>
          </a:p>
          <a:p>
            <a:pPr marL="114300" indent="0" algn="just">
              <a:lnSpc>
                <a:spcPts val="2700"/>
              </a:lnSpc>
              <a:spcBef>
                <a:spcPts val="300"/>
              </a:spcBef>
              <a:spcAft>
                <a:spcPts val="300"/>
              </a:spcAft>
              <a:buNone/>
            </a:pPr>
            <a:r>
              <a:rPr lang="en-US" sz="2000" dirty="0" smtClean="0">
                <a:solidFill>
                  <a:schemeClr val="accent3">
                    <a:lumMod val="75000"/>
                  </a:schemeClr>
                </a:solidFill>
                <a:latin typeface="+mj-lt"/>
              </a:rPr>
              <a:t>Hệ cơ quan gồm một nhóm các cơ quan phối hợp với nhau thực hiện đầy đủ các quá trình sống cơ bản, đảm bảo sự tồn tại và phát triển của cơ thể. </a:t>
            </a:r>
            <a:endParaRPr lang="en-US" sz="2000" dirty="0">
              <a:solidFill>
                <a:schemeClr val="accent3">
                  <a:lumMod val="75000"/>
                </a:schemeClr>
              </a:solidFill>
              <a:latin typeface="+mj-lt"/>
            </a:endParaRPr>
          </a:p>
          <a:p>
            <a:pPr marL="114300" indent="0">
              <a:lnSpc>
                <a:spcPts val="2700"/>
              </a:lnSpc>
              <a:spcBef>
                <a:spcPts val="300"/>
              </a:spcBef>
              <a:spcAft>
                <a:spcPts val="300"/>
              </a:spcAft>
              <a:buNone/>
            </a:pPr>
            <a:r>
              <a:rPr lang="en-US" sz="2000" dirty="0" smtClean="0">
                <a:solidFill>
                  <a:schemeClr val="accent3">
                    <a:lumMod val="75000"/>
                  </a:schemeClr>
                </a:solidFill>
                <a:latin typeface="+mj-lt"/>
              </a:rPr>
              <a:t>Não, tim, dạ dày là các mô ở cơ thể người. </a:t>
            </a:r>
          </a:p>
          <a:p>
            <a:pPr marL="114300" indent="0">
              <a:lnSpc>
                <a:spcPts val="2700"/>
              </a:lnSpc>
              <a:spcBef>
                <a:spcPts val="300"/>
              </a:spcBef>
              <a:spcAft>
                <a:spcPts val="300"/>
              </a:spcAft>
              <a:buNone/>
            </a:pPr>
            <a:r>
              <a:rPr lang="en-US" sz="2000" dirty="0" smtClean="0">
                <a:solidFill>
                  <a:schemeClr val="accent3">
                    <a:lumMod val="75000"/>
                  </a:schemeClr>
                </a:solidFill>
                <a:latin typeface="+mj-lt"/>
              </a:rPr>
              <a:t>Một số cơ quan của cơ thể người: hệ tiêu hóa, hệ thần kinh,…</a:t>
            </a:r>
            <a:endParaRPr lang="en-US" sz="2000" dirty="0" smtClean="0">
              <a:solidFill>
                <a:schemeClr val="accent3">
                  <a:lumMod val="75000"/>
                </a:schemeClr>
              </a:solidFill>
              <a:latin typeface="+mj-lt"/>
            </a:endParaRPr>
          </a:p>
        </p:txBody>
      </p:sp>
      <p:sp>
        <p:nvSpPr>
          <p:cNvPr id="4" name="Title 3"/>
          <p:cNvSpPr>
            <a:spLocks noGrp="1"/>
          </p:cNvSpPr>
          <p:nvPr>
            <p:ph type="title"/>
          </p:nvPr>
        </p:nvSpPr>
        <p:spPr>
          <a:xfrm>
            <a:off x="1939897" y="613727"/>
            <a:ext cx="6153300" cy="487783"/>
          </a:xfrm>
        </p:spPr>
        <p:txBody>
          <a:bodyPr/>
          <a:lstStyle/>
          <a:p>
            <a:r>
              <a:rPr lang="en-US" dirty="0" smtClean="0">
                <a:latin typeface="+mj-lt"/>
              </a:rPr>
              <a:t>Luyện tập</a:t>
            </a:r>
            <a:endParaRPr lang="en-US" dirty="0">
              <a:latin typeface="+mj-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6" name="Rectangle 5"/>
          <p:cNvSpPr/>
          <p:nvPr/>
        </p:nvSpPr>
        <p:spPr>
          <a:xfrm>
            <a:off x="3874941" y="1101510"/>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8465" y="1731334"/>
            <a:ext cx="282650"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75000"/>
                  </a:schemeClr>
                </a:solidFill>
              </a:rPr>
              <a:t>X</a:t>
            </a:r>
            <a:endParaRPr lang="en-US" dirty="0">
              <a:solidFill>
                <a:schemeClr val="accent3">
                  <a:lumMod val="75000"/>
                </a:schemeClr>
              </a:solidFill>
            </a:endParaRPr>
          </a:p>
        </p:txBody>
      </p:sp>
      <p:sp>
        <p:nvSpPr>
          <p:cNvPr id="8" name="Rectangle 7"/>
          <p:cNvSpPr/>
          <p:nvPr/>
        </p:nvSpPr>
        <p:spPr>
          <a:xfrm>
            <a:off x="928116" y="2139972"/>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8116" y="2994546"/>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8116" y="4012773"/>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166" y="4416795"/>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6293" y="1029086"/>
            <a:ext cx="3937296" cy="400110"/>
          </a:xfrm>
          <a:prstGeom prst="rect">
            <a:avLst/>
          </a:prstGeom>
        </p:spPr>
        <p:txBody>
          <a:bodyPr wrap="none">
            <a:spAutoFit/>
          </a:bodyPr>
          <a:lstStyle/>
          <a:p>
            <a:r>
              <a:rPr lang="en-US" sz="2000" dirty="0">
                <a:solidFill>
                  <a:schemeClr val="accent3">
                    <a:lumMod val="75000"/>
                  </a:schemeClr>
                </a:solidFill>
              </a:rPr>
              <a:t>Đánh dấu x vào      trước ý đúng:</a:t>
            </a:r>
          </a:p>
        </p:txBody>
      </p:sp>
      <p:sp>
        <p:nvSpPr>
          <p:cNvPr id="12" name="Rectangle 11"/>
          <p:cNvSpPr/>
          <p:nvPr/>
        </p:nvSpPr>
        <p:spPr>
          <a:xfrm>
            <a:off x="918465" y="2968287"/>
            <a:ext cx="304892" cy="307777"/>
          </a:xfrm>
          <a:prstGeom prst="rect">
            <a:avLst/>
          </a:prstGeom>
        </p:spPr>
        <p:txBody>
          <a:bodyPr wrap="none">
            <a:spAutoFit/>
          </a:bodyPr>
          <a:lstStyle/>
          <a:p>
            <a:pPr algn="ctr"/>
            <a:r>
              <a:rPr lang="en-US" dirty="0">
                <a:solidFill>
                  <a:schemeClr val="accent3">
                    <a:lumMod val="75000"/>
                  </a:schemeClr>
                </a:solidFill>
              </a:rPr>
              <a:t>X</a:t>
            </a:r>
            <a:endParaRPr lang="en-US" dirty="0">
              <a:solidFill>
                <a:schemeClr val="accent3">
                  <a:lumMod val="75000"/>
                </a:schemeClr>
              </a:solidFill>
            </a:endParaRPr>
          </a:p>
        </p:txBody>
      </p:sp>
      <p:sp>
        <p:nvSpPr>
          <p:cNvPr id="13" name="Rectangle 12"/>
          <p:cNvSpPr/>
          <p:nvPr/>
        </p:nvSpPr>
        <p:spPr>
          <a:xfrm>
            <a:off x="901393" y="4390536"/>
            <a:ext cx="304892" cy="307777"/>
          </a:xfrm>
          <a:prstGeom prst="rect">
            <a:avLst/>
          </a:prstGeom>
        </p:spPr>
        <p:txBody>
          <a:bodyPr wrap="none">
            <a:spAutoFit/>
          </a:bodyPr>
          <a:lstStyle/>
          <a:p>
            <a:pPr algn="ctr"/>
            <a:r>
              <a:rPr lang="en-US" dirty="0">
                <a:solidFill>
                  <a:schemeClr val="accent3">
                    <a:lumMod val="75000"/>
                  </a:schemeClr>
                </a:solidFill>
              </a:rPr>
              <a:t>X</a:t>
            </a:r>
            <a:endParaRPr lang="en-US" dirty="0">
              <a:solidFill>
                <a:schemeClr val="accent3">
                  <a:lumMod val="75000"/>
                </a:schemeClr>
              </a:solidFill>
            </a:endParaRPr>
          </a:p>
        </p:txBody>
      </p:sp>
    </p:spTree>
    <p:extLst>
      <p:ext uri="{BB962C8B-B14F-4D97-AF65-F5344CB8AC3E}">
        <p14:creationId xmlns:p14="http://schemas.microsoft.com/office/powerpoint/2010/main" val="22529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barn(inVertical)">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barn(inVertical)">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barn(inVertical)">
                                      <p:cBhvr>
                                        <p:cTn id="40" dur="500"/>
                                        <p:tgtEl>
                                          <p:spTgt spid="2">
                                            <p:txEl>
                                              <p:pRg st="4" end="4"/>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wipe(down)">
                                      <p:cBhvr>
                                        <p:cTn id="60" dur="580">
                                          <p:stCondLst>
                                            <p:cond delay="0"/>
                                          </p:stCondLst>
                                        </p:cTn>
                                        <p:tgtEl>
                                          <p:spTgt spid="7">
                                            <p:txEl>
                                              <p:pRg st="0" end="0"/>
                                            </p:txEl>
                                          </p:spTgt>
                                        </p:tgtEl>
                                      </p:cBhvr>
                                    </p:animEffect>
                                    <p:anim calcmode="lin" valueType="num">
                                      <p:cBhvr>
                                        <p:cTn id="61"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7">
                                            <p:txEl>
                                              <p:pRg st="0" end="0"/>
                                            </p:txEl>
                                          </p:spTgt>
                                        </p:tgtEl>
                                      </p:cBhvr>
                                      <p:to x="100000" y="60000"/>
                                    </p:animScale>
                                    <p:animScale>
                                      <p:cBhvr>
                                        <p:cTn id="67" dur="166" decel="50000">
                                          <p:stCondLst>
                                            <p:cond delay="676"/>
                                          </p:stCondLst>
                                        </p:cTn>
                                        <p:tgtEl>
                                          <p:spTgt spid="7">
                                            <p:txEl>
                                              <p:pRg st="0" end="0"/>
                                            </p:txEl>
                                          </p:spTgt>
                                        </p:tgtEl>
                                      </p:cBhvr>
                                      <p:to x="100000" y="100000"/>
                                    </p:animScale>
                                    <p:animScale>
                                      <p:cBhvr>
                                        <p:cTn id="68" dur="26">
                                          <p:stCondLst>
                                            <p:cond delay="1312"/>
                                          </p:stCondLst>
                                        </p:cTn>
                                        <p:tgtEl>
                                          <p:spTgt spid="7">
                                            <p:txEl>
                                              <p:pRg st="0" end="0"/>
                                            </p:txEl>
                                          </p:spTgt>
                                        </p:tgtEl>
                                      </p:cBhvr>
                                      <p:to x="100000" y="80000"/>
                                    </p:animScale>
                                    <p:animScale>
                                      <p:cBhvr>
                                        <p:cTn id="69" dur="166" decel="50000">
                                          <p:stCondLst>
                                            <p:cond delay="1338"/>
                                          </p:stCondLst>
                                        </p:cTn>
                                        <p:tgtEl>
                                          <p:spTgt spid="7">
                                            <p:txEl>
                                              <p:pRg st="0" end="0"/>
                                            </p:txEl>
                                          </p:spTgt>
                                        </p:tgtEl>
                                      </p:cBhvr>
                                      <p:to x="100000" y="100000"/>
                                    </p:animScale>
                                    <p:animScale>
                                      <p:cBhvr>
                                        <p:cTn id="70" dur="26">
                                          <p:stCondLst>
                                            <p:cond delay="1642"/>
                                          </p:stCondLst>
                                        </p:cTn>
                                        <p:tgtEl>
                                          <p:spTgt spid="7">
                                            <p:txEl>
                                              <p:pRg st="0" end="0"/>
                                            </p:txEl>
                                          </p:spTgt>
                                        </p:tgtEl>
                                      </p:cBhvr>
                                      <p:to x="100000" y="90000"/>
                                    </p:animScale>
                                    <p:animScale>
                                      <p:cBhvr>
                                        <p:cTn id="71" dur="166" decel="50000">
                                          <p:stCondLst>
                                            <p:cond delay="1668"/>
                                          </p:stCondLst>
                                        </p:cTn>
                                        <p:tgtEl>
                                          <p:spTgt spid="7">
                                            <p:txEl>
                                              <p:pRg st="0" end="0"/>
                                            </p:txEl>
                                          </p:spTgt>
                                        </p:tgtEl>
                                      </p:cBhvr>
                                      <p:to x="100000" y="100000"/>
                                    </p:animScale>
                                    <p:animScale>
                                      <p:cBhvr>
                                        <p:cTn id="72" dur="26">
                                          <p:stCondLst>
                                            <p:cond delay="1808"/>
                                          </p:stCondLst>
                                        </p:cTn>
                                        <p:tgtEl>
                                          <p:spTgt spid="7">
                                            <p:txEl>
                                              <p:pRg st="0" end="0"/>
                                            </p:txEl>
                                          </p:spTgt>
                                        </p:tgtEl>
                                      </p:cBhvr>
                                      <p:to x="100000" y="95000"/>
                                    </p:animScale>
                                    <p:animScale>
                                      <p:cBhvr>
                                        <p:cTn id="73" dur="166" decel="50000">
                                          <p:stCondLst>
                                            <p:cond delay="1834"/>
                                          </p:stCondLst>
                                        </p:cTn>
                                        <p:tgtEl>
                                          <p:spTgt spid="7">
                                            <p:txEl>
                                              <p:pRg st="0" end="0"/>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80">
                                          <p:stCondLst>
                                            <p:cond delay="0"/>
                                          </p:stCondLst>
                                        </p:cTn>
                                        <p:tgtEl>
                                          <p:spTgt spid="12"/>
                                        </p:tgtEl>
                                      </p:cBhvr>
                                    </p:animEffect>
                                    <p:anim calcmode="lin" valueType="num">
                                      <p:cBhvr>
                                        <p:cTn id="7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4" dur="26">
                                          <p:stCondLst>
                                            <p:cond delay="650"/>
                                          </p:stCondLst>
                                        </p:cTn>
                                        <p:tgtEl>
                                          <p:spTgt spid="12"/>
                                        </p:tgtEl>
                                      </p:cBhvr>
                                      <p:to x="100000" y="60000"/>
                                    </p:animScale>
                                    <p:animScale>
                                      <p:cBhvr>
                                        <p:cTn id="85" dur="166" decel="50000">
                                          <p:stCondLst>
                                            <p:cond delay="676"/>
                                          </p:stCondLst>
                                        </p:cTn>
                                        <p:tgtEl>
                                          <p:spTgt spid="12"/>
                                        </p:tgtEl>
                                      </p:cBhvr>
                                      <p:to x="100000" y="100000"/>
                                    </p:animScale>
                                    <p:animScale>
                                      <p:cBhvr>
                                        <p:cTn id="86" dur="26">
                                          <p:stCondLst>
                                            <p:cond delay="1312"/>
                                          </p:stCondLst>
                                        </p:cTn>
                                        <p:tgtEl>
                                          <p:spTgt spid="12"/>
                                        </p:tgtEl>
                                      </p:cBhvr>
                                      <p:to x="100000" y="80000"/>
                                    </p:animScale>
                                    <p:animScale>
                                      <p:cBhvr>
                                        <p:cTn id="87" dur="166" decel="50000">
                                          <p:stCondLst>
                                            <p:cond delay="1338"/>
                                          </p:stCondLst>
                                        </p:cTn>
                                        <p:tgtEl>
                                          <p:spTgt spid="12"/>
                                        </p:tgtEl>
                                      </p:cBhvr>
                                      <p:to x="100000" y="100000"/>
                                    </p:animScale>
                                    <p:animScale>
                                      <p:cBhvr>
                                        <p:cTn id="88" dur="26">
                                          <p:stCondLst>
                                            <p:cond delay="1642"/>
                                          </p:stCondLst>
                                        </p:cTn>
                                        <p:tgtEl>
                                          <p:spTgt spid="12"/>
                                        </p:tgtEl>
                                      </p:cBhvr>
                                      <p:to x="100000" y="90000"/>
                                    </p:animScale>
                                    <p:animScale>
                                      <p:cBhvr>
                                        <p:cTn id="89" dur="166" decel="50000">
                                          <p:stCondLst>
                                            <p:cond delay="1668"/>
                                          </p:stCondLst>
                                        </p:cTn>
                                        <p:tgtEl>
                                          <p:spTgt spid="12"/>
                                        </p:tgtEl>
                                      </p:cBhvr>
                                      <p:to x="100000" y="100000"/>
                                    </p:animScale>
                                    <p:animScale>
                                      <p:cBhvr>
                                        <p:cTn id="90" dur="26">
                                          <p:stCondLst>
                                            <p:cond delay="1808"/>
                                          </p:stCondLst>
                                        </p:cTn>
                                        <p:tgtEl>
                                          <p:spTgt spid="12"/>
                                        </p:tgtEl>
                                      </p:cBhvr>
                                      <p:to x="100000" y="95000"/>
                                    </p:animScale>
                                    <p:animScale>
                                      <p:cBhvr>
                                        <p:cTn id="91" dur="166" decel="50000">
                                          <p:stCondLst>
                                            <p:cond delay="1834"/>
                                          </p:stCondLst>
                                        </p:cTn>
                                        <p:tgtEl>
                                          <p:spTgt spid="12"/>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wipe(down)">
                                      <p:cBhvr>
                                        <p:cTn id="96" dur="580">
                                          <p:stCondLst>
                                            <p:cond delay="0"/>
                                          </p:stCondLst>
                                        </p:cTn>
                                        <p:tgtEl>
                                          <p:spTgt spid="13"/>
                                        </p:tgtEl>
                                      </p:cBhvr>
                                    </p:animEffect>
                                    <p:anim calcmode="lin" valueType="num">
                                      <p:cBhvr>
                                        <p:cTn id="9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2" dur="26">
                                          <p:stCondLst>
                                            <p:cond delay="650"/>
                                          </p:stCondLst>
                                        </p:cTn>
                                        <p:tgtEl>
                                          <p:spTgt spid="13"/>
                                        </p:tgtEl>
                                      </p:cBhvr>
                                      <p:to x="100000" y="60000"/>
                                    </p:animScale>
                                    <p:animScale>
                                      <p:cBhvr>
                                        <p:cTn id="103" dur="166" decel="50000">
                                          <p:stCondLst>
                                            <p:cond delay="676"/>
                                          </p:stCondLst>
                                        </p:cTn>
                                        <p:tgtEl>
                                          <p:spTgt spid="13"/>
                                        </p:tgtEl>
                                      </p:cBhvr>
                                      <p:to x="100000" y="100000"/>
                                    </p:animScale>
                                    <p:animScale>
                                      <p:cBhvr>
                                        <p:cTn id="104" dur="26">
                                          <p:stCondLst>
                                            <p:cond delay="1312"/>
                                          </p:stCondLst>
                                        </p:cTn>
                                        <p:tgtEl>
                                          <p:spTgt spid="13"/>
                                        </p:tgtEl>
                                      </p:cBhvr>
                                      <p:to x="100000" y="80000"/>
                                    </p:animScale>
                                    <p:animScale>
                                      <p:cBhvr>
                                        <p:cTn id="105" dur="166" decel="50000">
                                          <p:stCondLst>
                                            <p:cond delay="1338"/>
                                          </p:stCondLst>
                                        </p:cTn>
                                        <p:tgtEl>
                                          <p:spTgt spid="13"/>
                                        </p:tgtEl>
                                      </p:cBhvr>
                                      <p:to x="100000" y="100000"/>
                                    </p:animScale>
                                    <p:animScale>
                                      <p:cBhvr>
                                        <p:cTn id="106" dur="26">
                                          <p:stCondLst>
                                            <p:cond delay="1642"/>
                                          </p:stCondLst>
                                        </p:cTn>
                                        <p:tgtEl>
                                          <p:spTgt spid="13"/>
                                        </p:tgtEl>
                                      </p:cBhvr>
                                      <p:to x="100000" y="90000"/>
                                    </p:animScale>
                                    <p:animScale>
                                      <p:cBhvr>
                                        <p:cTn id="107" dur="166" decel="50000">
                                          <p:stCondLst>
                                            <p:cond delay="1668"/>
                                          </p:stCondLst>
                                        </p:cTn>
                                        <p:tgtEl>
                                          <p:spTgt spid="13"/>
                                        </p:tgtEl>
                                      </p:cBhvr>
                                      <p:to x="100000" y="100000"/>
                                    </p:animScale>
                                    <p:animScale>
                                      <p:cBhvr>
                                        <p:cTn id="108" dur="26">
                                          <p:stCondLst>
                                            <p:cond delay="1808"/>
                                          </p:stCondLst>
                                        </p:cTn>
                                        <p:tgtEl>
                                          <p:spTgt spid="13"/>
                                        </p:tgtEl>
                                      </p:cBhvr>
                                      <p:to x="100000" y="95000"/>
                                    </p:animScale>
                                    <p:animScale>
                                      <p:cBhvr>
                                        <p:cTn id="10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6" grpId="0" animBg="1"/>
      <p:bldP spid="7" grpId="0" animBg="1"/>
      <p:bldP spid="8" grpId="0" animBg="1"/>
      <p:bldP spid="9" grpId="0" animBg="1"/>
      <p:bldP spid="10" grpId="0" animBg="1"/>
      <p:bldP spid="11" grpId="0" animBg="1"/>
      <p:bldP spid="3"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0" y="844400"/>
            <a:ext cx="9144000" cy="81925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chemeClr val="bg2">
                    <a:lumMod val="90000"/>
                    <a:lumOff val="10000"/>
                  </a:schemeClr>
                </a:solidFill>
                <a:latin typeface="+mj-lt"/>
              </a:rPr>
              <a:t>Viết sơ đồ thể hiện mối quan hệ </a:t>
            </a:r>
            <a:br>
              <a:rPr lang="en" dirty="0" smtClean="0">
                <a:solidFill>
                  <a:schemeClr val="bg2">
                    <a:lumMod val="90000"/>
                    <a:lumOff val="10000"/>
                  </a:schemeClr>
                </a:solidFill>
                <a:latin typeface="+mj-lt"/>
              </a:rPr>
            </a:br>
            <a:r>
              <a:rPr lang="en" dirty="0" smtClean="0">
                <a:solidFill>
                  <a:schemeClr val="bg2">
                    <a:lumMod val="90000"/>
                    <a:lumOff val="10000"/>
                  </a:schemeClr>
                </a:solidFill>
                <a:latin typeface="+mj-lt"/>
              </a:rPr>
              <a:t>giữa các cấp tổ chức của cơ thể đa bào </a:t>
            </a:r>
            <a:r>
              <a:rPr lang="en" dirty="0" smtClean="0">
                <a:solidFill>
                  <a:schemeClr val="bg2">
                    <a:lumMod val="90000"/>
                    <a:lumOff val="10000"/>
                  </a:schemeClr>
                </a:solidFill>
                <a:latin typeface="+mj-lt"/>
              </a:rPr>
              <a:t>từ thấp đến cao </a:t>
            </a:r>
            <a:endParaRPr dirty="0">
              <a:solidFill>
                <a:schemeClr val="bg2">
                  <a:lumMod val="90000"/>
                  <a:lumOff val="10000"/>
                </a:schemeClr>
              </a:solidFill>
              <a:latin typeface="+mj-lt"/>
            </a:endParaRPr>
          </a:p>
        </p:txBody>
      </p:sp>
      <p:sp>
        <p:nvSpPr>
          <p:cNvPr id="373" name="Google Shape;373;p4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32</a:t>
            </a:fld>
            <a:endParaRPr/>
          </a:p>
        </p:txBody>
      </p:sp>
      <p:sp>
        <p:nvSpPr>
          <p:cNvPr id="381" name="Google Shape;381;p46"/>
          <p:cNvSpPr/>
          <p:nvPr/>
        </p:nvSpPr>
        <p:spPr>
          <a:xfrm>
            <a:off x="6503213" y="2602330"/>
            <a:ext cx="1631289" cy="982117"/>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j-lt"/>
                <a:ea typeface="Roboto"/>
                <a:cs typeface="Roboto"/>
                <a:sym typeface="Roboto"/>
              </a:rPr>
              <a:t>Cơ thể</a:t>
            </a:r>
            <a:endParaRPr sz="2000" b="1" dirty="0">
              <a:solidFill>
                <a:schemeClr val="lt1"/>
              </a:solidFill>
              <a:latin typeface="+mj-lt"/>
              <a:ea typeface="Roboto"/>
              <a:cs typeface="Roboto"/>
              <a:sym typeface="Roboto"/>
            </a:endParaRPr>
          </a:p>
        </p:txBody>
      </p:sp>
      <p:sp>
        <p:nvSpPr>
          <p:cNvPr id="382" name="Google Shape;382;p46"/>
          <p:cNvSpPr/>
          <p:nvPr/>
        </p:nvSpPr>
        <p:spPr>
          <a:xfrm>
            <a:off x="4798350" y="2602330"/>
            <a:ext cx="2085253" cy="982117"/>
          </a:xfrm>
          <a:prstGeom prst="homePlate">
            <a:avLst>
              <a:gd name="adj" fmla="val 32030"/>
            </a:avLst>
          </a:prstGeom>
          <a:solidFill>
            <a:schemeClr val="accent3">
              <a:lumMod val="75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smtClean="0">
                <a:solidFill>
                  <a:schemeClr val="lt1"/>
                </a:solidFill>
                <a:latin typeface="Roboto"/>
                <a:ea typeface="Roboto"/>
                <a:cs typeface="Roboto"/>
                <a:sym typeface="Roboto"/>
              </a:rPr>
              <a:t>    </a:t>
            </a:r>
            <a:r>
              <a:rPr lang="en" sz="2000" b="1" dirty="0" smtClean="0">
                <a:solidFill>
                  <a:schemeClr val="lt1"/>
                </a:solidFill>
                <a:latin typeface="+mj-lt"/>
                <a:ea typeface="Roboto"/>
                <a:cs typeface="Roboto"/>
                <a:sym typeface="Roboto"/>
              </a:rPr>
              <a:t>Hệ cơ quan</a:t>
            </a:r>
            <a:endParaRPr sz="2000" b="1" dirty="0">
              <a:solidFill>
                <a:schemeClr val="lt1"/>
              </a:solidFill>
              <a:latin typeface="+mj-lt"/>
              <a:ea typeface="Roboto"/>
              <a:cs typeface="Roboto"/>
              <a:sym typeface="Roboto"/>
            </a:endParaRPr>
          </a:p>
        </p:txBody>
      </p:sp>
      <p:sp>
        <p:nvSpPr>
          <p:cNvPr id="383" name="Google Shape;383;p46"/>
          <p:cNvSpPr/>
          <p:nvPr/>
        </p:nvSpPr>
        <p:spPr>
          <a:xfrm>
            <a:off x="3489350" y="2602330"/>
            <a:ext cx="1675181" cy="982117"/>
          </a:xfrm>
          <a:prstGeom prst="homePlate">
            <a:avLst>
              <a:gd name="adj" fmla="val 32030"/>
            </a:avLst>
          </a:prstGeom>
          <a:solidFill>
            <a:schemeClr val="accent2">
              <a:lumMod val="90000"/>
              <a:lumOff val="10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j-lt"/>
                <a:ea typeface="Roboto"/>
                <a:cs typeface="Roboto"/>
                <a:sym typeface="Roboto"/>
              </a:rPr>
              <a:t>Cơ quan</a:t>
            </a:r>
            <a:endParaRPr sz="2000" b="1" dirty="0">
              <a:solidFill>
                <a:schemeClr val="lt1"/>
              </a:solidFill>
              <a:latin typeface="+mj-lt"/>
              <a:ea typeface="Roboto"/>
              <a:cs typeface="Roboto"/>
              <a:sym typeface="Roboto"/>
            </a:endParaRPr>
          </a:p>
        </p:txBody>
      </p:sp>
      <p:sp>
        <p:nvSpPr>
          <p:cNvPr id="384" name="Google Shape;384;p46"/>
          <p:cNvSpPr/>
          <p:nvPr/>
        </p:nvSpPr>
        <p:spPr>
          <a:xfrm>
            <a:off x="2245766" y="2602330"/>
            <a:ext cx="1580083" cy="982117"/>
          </a:xfrm>
          <a:prstGeom prst="homePlate">
            <a:avLst>
              <a:gd name="adj" fmla="val 32030"/>
            </a:avLst>
          </a:prstGeom>
          <a:solidFill>
            <a:schemeClr val="accent1">
              <a:lumMod val="75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smtClean="0">
                <a:solidFill>
                  <a:schemeClr val="lt1"/>
                </a:solidFill>
                <a:latin typeface="+mj-lt"/>
                <a:ea typeface="Roboto"/>
                <a:cs typeface="Roboto"/>
                <a:sym typeface="Roboto"/>
              </a:rPr>
              <a:t>Mô</a:t>
            </a:r>
            <a:endParaRPr sz="2000" b="1" dirty="0">
              <a:solidFill>
                <a:schemeClr val="lt1"/>
              </a:solidFill>
              <a:latin typeface="+mj-lt"/>
              <a:ea typeface="Roboto"/>
              <a:cs typeface="Roboto"/>
              <a:sym typeface="Roboto"/>
            </a:endParaRPr>
          </a:p>
        </p:txBody>
      </p:sp>
      <p:sp>
        <p:nvSpPr>
          <p:cNvPr id="385" name="Google Shape;385;p46"/>
          <p:cNvSpPr/>
          <p:nvPr/>
        </p:nvSpPr>
        <p:spPr>
          <a:xfrm>
            <a:off x="947529" y="2602330"/>
            <a:ext cx="1623973" cy="982117"/>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2000" b="1" dirty="0" smtClean="0">
                <a:solidFill>
                  <a:schemeClr val="lt1"/>
                </a:solidFill>
                <a:latin typeface="+mj-lt"/>
                <a:ea typeface="Roboto"/>
                <a:cs typeface="Roboto"/>
                <a:sym typeface="Roboto"/>
              </a:rPr>
              <a:t>Tế bào</a:t>
            </a:r>
            <a:endParaRPr sz="2000" b="1" dirty="0">
              <a:solidFill>
                <a:schemeClr val="lt1"/>
              </a:solidFill>
              <a:latin typeface="+mj-lt"/>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barn(inVertical)">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wipe(down)">
                                      <p:cBhvr>
                                        <p:cTn id="12" dur="500"/>
                                        <p:tgtEl>
                                          <p:spTgt spid="38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wipe(down)">
                                      <p:cBhvr>
                                        <p:cTn id="15" dur="500"/>
                                        <p:tgtEl>
                                          <p:spTgt spid="38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3"/>
                                        </p:tgtEl>
                                        <p:attrNameLst>
                                          <p:attrName>style.visibility</p:attrName>
                                        </p:attrNameLst>
                                      </p:cBhvr>
                                      <p:to>
                                        <p:strVal val="visible"/>
                                      </p:to>
                                    </p:set>
                                    <p:animEffect transition="in" filter="wipe(down)">
                                      <p:cBhvr>
                                        <p:cTn id="18" dur="500"/>
                                        <p:tgtEl>
                                          <p:spTgt spid="38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2"/>
                                        </p:tgtEl>
                                        <p:attrNameLst>
                                          <p:attrName>style.visibility</p:attrName>
                                        </p:attrNameLst>
                                      </p:cBhvr>
                                      <p:to>
                                        <p:strVal val="visible"/>
                                      </p:to>
                                    </p:set>
                                    <p:animEffect transition="in" filter="wipe(down)">
                                      <p:cBhvr>
                                        <p:cTn id="21" dur="500"/>
                                        <p:tgtEl>
                                          <p:spTgt spid="38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1"/>
                                        </p:tgtEl>
                                        <p:attrNameLst>
                                          <p:attrName>style.visibility</p:attrName>
                                        </p:attrNameLst>
                                      </p:cBhvr>
                                      <p:to>
                                        <p:strVal val="visible"/>
                                      </p:to>
                                    </p:set>
                                    <p:animEffect transition="in" filter="wipe(down)">
                                      <p:cBhvr>
                                        <p:cTn id="24"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381" grpId="0" animBg="1"/>
      <p:bldP spid="382" grpId="0" animBg="1"/>
      <p:bldP spid="383" grpId="0" animBg="1"/>
      <p:bldP spid="384" grpId="0" animBg="1"/>
      <p:bldP spid="3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
        <p:nvSpPr>
          <p:cNvPr id="3" name="Rectangle 2"/>
          <p:cNvSpPr/>
          <p:nvPr/>
        </p:nvSpPr>
        <p:spPr>
          <a:xfrm>
            <a:off x="607161" y="508594"/>
            <a:ext cx="2757486" cy="430887"/>
          </a:xfrm>
          <a:prstGeom prst="rect">
            <a:avLst/>
          </a:prstGeom>
        </p:spPr>
        <p:txBody>
          <a:bodyPr wrap="none">
            <a:spAutoFit/>
          </a:bodyPr>
          <a:lstStyle/>
          <a:p>
            <a:r>
              <a:rPr lang="en" sz="2200" b="1" dirty="0" smtClean="0">
                <a:solidFill>
                  <a:schemeClr val="bg1"/>
                </a:solidFill>
              </a:rPr>
              <a:t>Luyện tập mở rộng</a:t>
            </a:r>
            <a:endParaRPr lang="en-US" sz="2200" b="1" dirty="0">
              <a:solidFill>
                <a:schemeClr val="bg1"/>
              </a:solidFill>
            </a:endParaRPr>
          </a:p>
        </p:txBody>
      </p:sp>
      <p:sp>
        <p:nvSpPr>
          <p:cNvPr id="4" name="Rectangle 3"/>
          <p:cNvSpPr/>
          <p:nvPr/>
        </p:nvSpPr>
        <p:spPr>
          <a:xfrm>
            <a:off x="607161" y="1013344"/>
            <a:ext cx="7929677" cy="1015663"/>
          </a:xfrm>
          <a:prstGeom prst="rect">
            <a:avLst/>
          </a:prstGeom>
        </p:spPr>
        <p:txBody>
          <a:bodyPr wrap="square">
            <a:spAutoFit/>
          </a:bodyPr>
          <a:lstStyle/>
          <a:p>
            <a:pPr algn="just"/>
            <a:r>
              <a:rPr lang="en" sz="2000" i="1" dirty="0" smtClean="0">
                <a:solidFill>
                  <a:srgbClr val="FFFF00"/>
                </a:solidFill>
              </a:rPr>
              <a:t>Hãy tìm hiểu về sự ảnh hưởng khi một số cơ quan trong cơ thể bị tổn thương tới cơ thể của chúng ta và đưa ra cách chăm sóc để cơ quan đó khỏe mạnh.</a:t>
            </a:r>
            <a:endParaRPr lang="en-US" sz="2000" i="1"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36993938"/>
              </p:ext>
            </p:extLst>
          </p:nvPr>
        </p:nvGraphicFramePr>
        <p:xfrm>
          <a:off x="263346" y="2236876"/>
          <a:ext cx="8617305" cy="2291080"/>
        </p:xfrm>
        <a:graphic>
          <a:graphicData uri="http://schemas.openxmlformats.org/drawingml/2006/table">
            <a:tbl>
              <a:tblPr firstRow="1" bandRow="1">
                <a:tableStyleId>{A7FFAB09-ECC1-451C-A3BB-F49DC13D23C8}</a:tableStyleId>
              </a:tblPr>
              <a:tblGrid>
                <a:gridCol w="2062887"/>
                <a:gridCol w="3211372"/>
                <a:gridCol w="3343046"/>
              </a:tblGrid>
              <a:tr h="370840">
                <a:tc>
                  <a:txBody>
                    <a:bodyPr/>
                    <a:lstStyle/>
                    <a:p>
                      <a:pPr algn="ctr"/>
                      <a:r>
                        <a:rPr lang="en-US" sz="1800" b="1" dirty="0" smtClean="0">
                          <a:solidFill>
                            <a:schemeClr val="bg1"/>
                          </a:solidFill>
                        </a:rPr>
                        <a:t>Cơ</a:t>
                      </a:r>
                      <a:r>
                        <a:rPr lang="en-US" sz="1800" b="1" baseline="0" dirty="0" smtClean="0">
                          <a:solidFill>
                            <a:schemeClr val="bg1"/>
                          </a:solidFill>
                        </a:rPr>
                        <a:t> quan bị đau</a:t>
                      </a:r>
                      <a:endParaRPr lang="en-US" sz="1800" b="1" dirty="0">
                        <a:solidFill>
                          <a:schemeClr val="bg1"/>
                        </a:solidFill>
                      </a:endParaRPr>
                    </a:p>
                  </a:txBody>
                  <a:tcPr>
                    <a:solidFill>
                      <a:schemeClr val="accent3">
                        <a:lumMod val="75000"/>
                      </a:schemeClr>
                    </a:solidFill>
                  </a:tcPr>
                </a:tc>
                <a:tc>
                  <a:txBody>
                    <a:bodyPr/>
                    <a:lstStyle/>
                    <a:p>
                      <a:pPr algn="ctr"/>
                      <a:r>
                        <a:rPr lang="en-US" sz="1800" b="1" dirty="0" smtClean="0">
                          <a:solidFill>
                            <a:schemeClr val="bg1"/>
                          </a:solidFill>
                        </a:rPr>
                        <a:t>Ảnh</a:t>
                      </a:r>
                      <a:r>
                        <a:rPr lang="en-US" sz="1800" b="1" baseline="0" dirty="0" smtClean="0">
                          <a:solidFill>
                            <a:schemeClr val="bg1"/>
                          </a:solidFill>
                        </a:rPr>
                        <a:t> hưởng đến cơ thể</a:t>
                      </a:r>
                      <a:endParaRPr lang="en-US" sz="1800" b="1" dirty="0">
                        <a:solidFill>
                          <a:schemeClr val="bg1"/>
                        </a:solidFill>
                      </a:endParaRPr>
                    </a:p>
                  </a:txBody>
                  <a:tcPr>
                    <a:solidFill>
                      <a:schemeClr val="accent3">
                        <a:lumMod val="75000"/>
                      </a:schemeClr>
                    </a:solidFill>
                  </a:tcPr>
                </a:tc>
                <a:tc>
                  <a:txBody>
                    <a:bodyPr/>
                    <a:lstStyle/>
                    <a:p>
                      <a:pPr algn="ctr"/>
                      <a:r>
                        <a:rPr lang="en-US" sz="1800" b="1" dirty="0" smtClean="0">
                          <a:solidFill>
                            <a:schemeClr val="bg1"/>
                          </a:solidFill>
                        </a:rPr>
                        <a:t>Cách</a:t>
                      </a:r>
                      <a:r>
                        <a:rPr lang="en-US" sz="1800" b="1" baseline="0" dirty="0" smtClean="0">
                          <a:solidFill>
                            <a:schemeClr val="bg1"/>
                          </a:solidFill>
                        </a:rPr>
                        <a:t> chăm sóc</a:t>
                      </a:r>
                      <a:endParaRPr lang="en-US" sz="1800" b="1" dirty="0">
                        <a:solidFill>
                          <a:schemeClr val="bg1"/>
                        </a:solidFill>
                      </a:endParaRPr>
                    </a:p>
                  </a:txBody>
                  <a:tcPr>
                    <a:solidFill>
                      <a:schemeClr val="accent3">
                        <a:lumMod val="75000"/>
                      </a:schemeClr>
                    </a:solidFill>
                  </a:tcPr>
                </a:tc>
              </a:tr>
              <a:tr h="370840">
                <a:tc>
                  <a:txBody>
                    <a:bodyPr/>
                    <a:lstStyle/>
                    <a:p>
                      <a:pPr algn="ctr"/>
                      <a:r>
                        <a:rPr lang="en-US" sz="1800" b="1" dirty="0" smtClean="0">
                          <a:solidFill>
                            <a:schemeClr val="accent2">
                              <a:lumMod val="90000"/>
                              <a:lumOff val="10000"/>
                            </a:schemeClr>
                          </a:solidFill>
                        </a:rPr>
                        <a:t>Dạ</a:t>
                      </a:r>
                      <a:r>
                        <a:rPr lang="en-US" sz="1800" b="1" baseline="0" dirty="0" smtClean="0">
                          <a:solidFill>
                            <a:schemeClr val="accent2">
                              <a:lumMod val="90000"/>
                              <a:lumOff val="10000"/>
                            </a:schemeClr>
                          </a:solidFill>
                        </a:rPr>
                        <a:t> dày</a:t>
                      </a:r>
                      <a:endParaRPr lang="en-US" sz="1800" b="1"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smtClean="0">
                          <a:solidFill>
                            <a:schemeClr val="accent2">
                              <a:lumMod val="90000"/>
                              <a:lumOff val="10000"/>
                            </a:schemeClr>
                          </a:solidFill>
                        </a:rPr>
                        <a:t>Đau</a:t>
                      </a:r>
                      <a:r>
                        <a:rPr lang="en-US" sz="1800" baseline="0" dirty="0" smtClean="0">
                          <a:solidFill>
                            <a:schemeClr val="accent2">
                              <a:lumMod val="90000"/>
                              <a:lumOff val="10000"/>
                            </a:schemeClr>
                          </a:solidFill>
                        </a:rPr>
                        <a:t> bụng, khó tiêu</a:t>
                      </a:r>
                      <a:endParaRPr lang="en-US" sz="1800"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smtClean="0">
                          <a:solidFill>
                            <a:schemeClr val="accent2">
                              <a:lumMod val="90000"/>
                              <a:lumOff val="10000"/>
                            </a:schemeClr>
                          </a:solidFill>
                        </a:rPr>
                        <a:t>Ăn,</a:t>
                      </a:r>
                      <a:r>
                        <a:rPr lang="en-US" sz="1800" baseline="0" dirty="0" smtClean="0">
                          <a:solidFill>
                            <a:schemeClr val="accent2">
                              <a:lumMod val="90000"/>
                              <a:lumOff val="10000"/>
                            </a:schemeClr>
                          </a:solidFill>
                        </a:rPr>
                        <a:t> ngủ đúng giờ, hạn chế ăn đồ cay nóng.</a:t>
                      </a:r>
                      <a:endParaRPr lang="en-US" sz="1800" dirty="0">
                        <a:solidFill>
                          <a:schemeClr val="accent2">
                            <a:lumMod val="90000"/>
                            <a:lumOff val="10000"/>
                          </a:schemeClr>
                        </a:solidFill>
                      </a:endParaRPr>
                    </a:p>
                  </a:txBody>
                  <a:tcPr>
                    <a:solidFill>
                      <a:schemeClr val="accent2">
                        <a:lumMod val="10000"/>
                        <a:lumOff val="90000"/>
                      </a:schemeClr>
                    </a:solidFill>
                  </a:tcPr>
                </a:tc>
              </a:tr>
              <a:tr h="370840">
                <a:tc>
                  <a:txBody>
                    <a:bodyPr/>
                    <a:lstStyle/>
                    <a:p>
                      <a:pPr algn="ctr"/>
                      <a:r>
                        <a:rPr lang="en-US" sz="1800" b="1" dirty="0" smtClean="0">
                          <a:solidFill>
                            <a:schemeClr val="accent2">
                              <a:lumMod val="90000"/>
                              <a:lumOff val="10000"/>
                            </a:schemeClr>
                          </a:solidFill>
                        </a:rPr>
                        <a:t>Phế</a:t>
                      </a:r>
                      <a:r>
                        <a:rPr lang="en-US" sz="1800" b="1" baseline="0" dirty="0" smtClean="0">
                          <a:solidFill>
                            <a:schemeClr val="accent2">
                              <a:lumMod val="90000"/>
                              <a:lumOff val="10000"/>
                            </a:schemeClr>
                          </a:solidFill>
                        </a:rPr>
                        <a:t> quản</a:t>
                      </a:r>
                      <a:endParaRPr lang="en-US" sz="1800" b="1"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smtClean="0">
                          <a:solidFill>
                            <a:schemeClr val="accent2">
                              <a:lumMod val="90000"/>
                              <a:lumOff val="10000"/>
                            </a:schemeClr>
                          </a:solidFill>
                        </a:rPr>
                        <a:t>Đau</a:t>
                      </a:r>
                      <a:r>
                        <a:rPr lang="en-US" sz="1800" baseline="0" dirty="0" smtClean="0">
                          <a:solidFill>
                            <a:schemeClr val="accent2">
                              <a:lumMod val="90000"/>
                              <a:lumOff val="10000"/>
                            </a:schemeClr>
                          </a:solidFill>
                        </a:rPr>
                        <a:t> họng, ho</a:t>
                      </a:r>
                      <a:endParaRPr lang="en-US" sz="1800"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smtClean="0">
                          <a:solidFill>
                            <a:schemeClr val="accent2">
                              <a:lumMod val="90000"/>
                              <a:lumOff val="10000"/>
                            </a:schemeClr>
                          </a:solidFill>
                        </a:rPr>
                        <a:t>Không</a:t>
                      </a:r>
                      <a:r>
                        <a:rPr lang="en-US" sz="1800" baseline="0" dirty="0" smtClean="0">
                          <a:solidFill>
                            <a:schemeClr val="accent2">
                              <a:lumMod val="90000"/>
                              <a:lumOff val="10000"/>
                            </a:schemeClr>
                          </a:solidFill>
                        </a:rPr>
                        <a:t> nói to, hạn chế uống nước lạnh.</a:t>
                      </a:r>
                      <a:endParaRPr lang="en-US" sz="1800" dirty="0">
                        <a:solidFill>
                          <a:schemeClr val="accent2">
                            <a:lumMod val="90000"/>
                            <a:lumOff val="10000"/>
                          </a:schemeClr>
                        </a:solidFill>
                      </a:endParaRPr>
                    </a:p>
                  </a:txBody>
                  <a:tcPr>
                    <a:solidFill>
                      <a:schemeClr val="accent2">
                        <a:lumMod val="10000"/>
                        <a:lumOff val="90000"/>
                      </a:schemeClr>
                    </a:solidFill>
                  </a:tcPr>
                </a:tc>
              </a:tr>
              <a:tr h="370840">
                <a:tc>
                  <a:txBody>
                    <a:bodyPr/>
                    <a:lstStyle/>
                    <a:p>
                      <a:pPr algn="ctr"/>
                      <a:r>
                        <a:rPr lang="en-US" sz="1800" b="1" dirty="0" smtClean="0">
                          <a:solidFill>
                            <a:schemeClr val="accent2">
                              <a:lumMod val="90000"/>
                              <a:lumOff val="10000"/>
                            </a:schemeClr>
                          </a:solidFill>
                        </a:rPr>
                        <a:t>Thận</a:t>
                      </a:r>
                      <a:endParaRPr lang="en-US" sz="1800" b="1"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smtClean="0">
                          <a:solidFill>
                            <a:schemeClr val="accent2">
                              <a:lumMod val="90000"/>
                              <a:lumOff val="10000"/>
                            </a:schemeClr>
                          </a:solidFill>
                        </a:rPr>
                        <a:t>Đau</a:t>
                      </a:r>
                      <a:r>
                        <a:rPr lang="en-US" sz="1800" baseline="0" dirty="0" smtClean="0">
                          <a:solidFill>
                            <a:schemeClr val="accent2">
                              <a:lumMod val="90000"/>
                              <a:lumOff val="10000"/>
                            </a:schemeClr>
                          </a:solidFill>
                        </a:rPr>
                        <a:t> bụng</a:t>
                      </a:r>
                      <a:endParaRPr lang="en-US" sz="1800"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smtClean="0">
                          <a:solidFill>
                            <a:schemeClr val="accent2">
                              <a:lumMod val="90000"/>
                              <a:lumOff val="10000"/>
                            </a:schemeClr>
                          </a:solidFill>
                        </a:rPr>
                        <a:t>Không</a:t>
                      </a:r>
                      <a:r>
                        <a:rPr lang="en-US" sz="1800" baseline="0" dirty="0" smtClean="0">
                          <a:solidFill>
                            <a:schemeClr val="accent2">
                              <a:lumMod val="90000"/>
                              <a:lumOff val="10000"/>
                            </a:schemeClr>
                          </a:solidFill>
                        </a:rPr>
                        <a:t> nhịn tiểu, uống nhiều nước.</a:t>
                      </a:r>
                      <a:endParaRPr lang="en-US" sz="1800" dirty="0">
                        <a:solidFill>
                          <a:schemeClr val="accent2">
                            <a:lumMod val="90000"/>
                            <a:lumOff val="10000"/>
                          </a:schemeClr>
                        </a:solidFill>
                      </a:endParaRPr>
                    </a:p>
                  </a:txBody>
                  <a:tcPr>
                    <a:solidFill>
                      <a:schemeClr val="accent2">
                        <a:lumMod val="10000"/>
                        <a:lumOff val="90000"/>
                      </a:schemeClr>
                    </a:solidFill>
                  </a:tcPr>
                </a:tc>
              </a:tr>
            </a:tbl>
          </a:graphicData>
        </a:graphic>
      </p:graphicFrame>
    </p:spTree>
    <p:extLst>
      <p:ext uri="{BB962C8B-B14F-4D97-AF65-F5344CB8AC3E}">
        <p14:creationId xmlns:p14="http://schemas.microsoft.com/office/powerpoint/2010/main" val="10191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09" y="675334"/>
            <a:ext cx="6153300" cy="726900"/>
          </a:xfrm>
        </p:spPr>
        <p:txBody>
          <a:bodyPr/>
          <a:lstStyle/>
          <a:p>
            <a:r>
              <a:rPr lang="en-US" dirty="0" smtClean="0">
                <a:latin typeface="+mj-lt"/>
              </a:rPr>
              <a:t>Hướng dẫn về nhà</a:t>
            </a:r>
            <a:endParaRPr lang="en-US"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pSp>
        <p:nvGrpSpPr>
          <p:cNvPr id="5" name="Google Shape;238;p29"/>
          <p:cNvGrpSpPr/>
          <p:nvPr/>
        </p:nvGrpSpPr>
        <p:grpSpPr>
          <a:xfrm>
            <a:off x="226772" y="2491699"/>
            <a:ext cx="3129732" cy="1116622"/>
            <a:chOff x="-339206" y="1986800"/>
            <a:chExt cx="3614844" cy="1289700"/>
          </a:xfrm>
        </p:grpSpPr>
        <p:sp>
          <p:nvSpPr>
            <p:cNvPr id="6" name="Google Shape;239;p29"/>
            <p:cNvSpPr txBox="1"/>
            <p:nvPr/>
          </p:nvSpPr>
          <p:spPr>
            <a:xfrm>
              <a:off x="-339206" y="1986800"/>
              <a:ext cx="2806614"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75000"/>
                    </a:schemeClr>
                  </a:solidFill>
                  <a:latin typeface="+mn-lt"/>
                  <a:ea typeface="Bellota Text Light"/>
                  <a:cs typeface="Bellota Text Light"/>
                  <a:sym typeface="Bellota Text Light"/>
                </a:rPr>
                <a:t>Giải thích được vì sao khi một cơ quan trong cơ thể bị tổn thương thì cả cơ thể đều ảnh hưởng.</a:t>
              </a:r>
              <a:endParaRPr sz="2000" dirty="0">
                <a:solidFill>
                  <a:schemeClr val="accent3">
                    <a:lumMod val="75000"/>
                  </a:schemeClr>
                </a:solidFill>
                <a:latin typeface="+mn-lt"/>
                <a:ea typeface="Bellota Text Light"/>
                <a:cs typeface="Bellota Text Light"/>
                <a:sym typeface="Bellota Text Light"/>
              </a:endParaRPr>
            </a:p>
          </p:txBody>
        </p:sp>
        <p:cxnSp>
          <p:nvCxnSpPr>
            <p:cNvPr id="7"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8" name="Google Shape;241;p29"/>
          <p:cNvGrpSpPr/>
          <p:nvPr/>
        </p:nvGrpSpPr>
        <p:grpSpPr>
          <a:xfrm>
            <a:off x="5031135" y="1918179"/>
            <a:ext cx="3827572" cy="1116622"/>
            <a:chOff x="5209838" y="1324383"/>
            <a:chExt cx="3984109" cy="1289700"/>
          </a:xfrm>
        </p:grpSpPr>
        <p:sp>
          <p:nvSpPr>
            <p:cNvPr id="9"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50000"/>
                    </a:schemeClr>
                  </a:solidFill>
                  <a:latin typeface="+mj-lt"/>
                  <a:ea typeface="Bellota Text Light"/>
                  <a:cs typeface="Bellota Text Light"/>
                  <a:sym typeface="Bellota Text Light"/>
                </a:rPr>
                <a:t>Đọc trước Bài </a:t>
              </a:r>
              <a:r>
                <a:rPr lang="en-US" sz="2000" dirty="0" smtClean="0">
                  <a:solidFill>
                    <a:schemeClr val="accent3">
                      <a:lumMod val="50000"/>
                    </a:schemeClr>
                  </a:solidFill>
                  <a:latin typeface="+mj-lt"/>
                  <a:ea typeface="Bellota Text Light"/>
                  <a:cs typeface="Bellota Text Light"/>
                  <a:sym typeface="Bellota Text Light"/>
                </a:rPr>
                <a:t>24 </a:t>
              </a:r>
              <a:r>
                <a:rPr lang="en-US" sz="2000" dirty="0" smtClean="0">
                  <a:solidFill>
                    <a:schemeClr val="accent3">
                      <a:lumMod val="50000"/>
                    </a:schemeClr>
                  </a:solidFill>
                  <a:latin typeface="+mj-lt"/>
                  <a:ea typeface="Bellota Text Light"/>
                  <a:cs typeface="Bellota Text Light"/>
                  <a:sym typeface="Bellota Text Light"/>
                </a:rPr>
                <a:t>– </a:t>
              </a:r>
              <a:r>
                <a:rPr lang="en-US" sz="2000" dirty="0" smtClean="0">
                  <a:solidFill>
                    <a:schemeClr val="accent3">
                      <a:lumMod val="50000"/>
                    </a:schemeClr>
                  </a:solidFill>
                  <a:latin typeface="+mj-lt"/>
                  <a:ea typeface="Bellota Text Light"/>
                  <a:cs typeface="Bellota Text Light"/>
                  <a:sym typeface="Bellota Text Light"/>
                </a:rPr>
                <a:t>Thự hành quan sát và mô tả cơ thể đơn bào, cơ thể đa bào</a:t>
              </a:r>
              <a:endParaRPr sz="2000" dirty="0">
                <a:solidFill>
                  <a:schemeClr val="accent3">
                    <a:lumMod val="50000"/>
                  </a:schemeClr>
                </a:solidFill>
                <a:latin typeface="+mj-lt"/>
                <a:ea typeface="Bellota Text Light"/>
                <a:cs typeface="Bellota Text Light"/>
                <a:sym typeface="Bellota Text Light"/>
              </a:endParaRPr>
            </a:p>
          </p:txBody>
        </p:sp>
        <p:cxnSp>
          <p:nvCxnSpPr>
            <p:cNvPr id="10"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11" name="Google Shape;244;p29"/>
          <p:cNvGrpSpPr/>
          <p:nvPr/>
        </p:nvGrpSpPr>
        <p:grpSpPr>
          <a:xfrm>
            <a:off x="5031135" y="3158033"/>
            <a:ext cx="3376290" cy="1116622"/>
            <a:chOff x="5209838" y="3020450"/>
            <a:chExt cx="3610650" cy="1289700"/>
          </a:xfrm>
        </p:grpSpPr>
        <p:sp>
          <p:nvSpPr>
            <p:cNvPr id="12" name="Google Shape;245;p29"/>
            <p:cNvSpPr txBox="1"/>
            <p:nvPr/>
          </p:nvSpPr>
          <p:spPr>
            <a:xfrm>
              <a:off x="6696488" y="3020450"/>
              <a:ext cx="2124000"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Làm các bài tập của Bài </a:t>
              </a:r>
              <a:r>
                <a:rPr lang="en-US" sz="2000" dirty="0" smtClean="0">
                  <a:solidFill>
                    <a:schemeClr val="accent4">
                      <a:lumMod val="75000"/>
                    </a:schemeClr>
                  </a:solidFill>
                  <a:latin typeface="+mj-lt"/>
                  <a:ea typeface="Bellota Text Light"/>
                  <a:cs typeface="Bellota Text Light"/>
                  <a:sym typeface="Bellota Text Light"/>
                </a:rPr>
                <a:t>23 </a:t>
              </a:r>
              <a:endParaRPr lang="en-US" sz="2000" dirty="0" smtClean="0">
                <a:solidFill>
                  <a:schemeClr val="accent4">
                    <a:lumMod val="75000"/>
                  </a:schemeClr>
                </a:solidFill>
                <a:latin typeface="+mj-lt"/>
                <a:ea typeface="Bellota Text Light"/>
                <a:cs typeface="Bellota Text Light"/>
                <a:sym typeface="Bellota Text Light"/>
              </a:endParaRPr>
            </a:p>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Sách bài tập</a:t>
              </a:r>
              <a:endParaRPr sz="2000" dirty="0">
                <a:solidFill>
                  <a:schemeClr val="accent4">
                    <a:lumMod val="75000"/>
                  </a:schemeClr>
                </a:solidFill>
                <a:latin typeface="+mj-lt"/>
                <a:ea typeface="Bellota Text Light"/>
                <a:cs typeface="Bellota Text Light"/>
                <a:sym typeface="Bellota Text Light"/>
              </a:endParaRPr>
            </a:p>
          </p:txBody>
        </p:sp>
        <p:cxnSp>
          <p:nvCxnSpPr>
            <p:cNvPr id="13"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14" name="Google Shape;247;p29"/>
          <p:cNvGrpSpPr/>
          <p:nvPr/>
        </p:nvGrpSpPr>
        <p:grpSpPr>
          <a:xfrm>
            <a:off x="2825401" y="1402234"/>
            <a:ext cx="3302884" cy="3281899"/>
            <a:chOff x="2662213" y="676344"/>
            <a:chExt cx="3814835" cy="3790597"/>
          </a:xfrm>
        </p:grpSpPr>
        <p:sp>
          <p:nvSpPr>
            <p:cNvPr id="15"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251;p29"/>
            <p:cNvGrpSpPr/>
            <p:nvPr/>
          </p:nvGrpSpPr>
          <p:grpSpPr>
            <a:xfrm rot="-7200165">
              <a:off x="3337679" y="2826785"/>
              <a:ext cx="585011" cy="585536"/>
              <a:chOff x="1967628" y="812211"/>
              <a:chExt cx="588000" cy="588000"/>
            </a:xfrm>
          </p:grpSpPr>
          <p:sp>
            <p:nvSpPr>
              <p:cNvPr id="28"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54;p29"/>
            <p:cNvGrpSpPr/>
            <p:nvPr/>
          </p:nvGrpSpPr>
          <p:grpSpPr>
            <a:xfrm>
              <a:off x="4264097" y="1180331"/>
              <a:ext cx="585001" cy="585530"/>
              <a:chOff x="1970048" y="811613"/>
              <a:chExt cx="588000" cy="588000"/>
            </a:xfrm>
          </p:grpSpPr>
          <p:sp>
            <p:nvSpPr>
              <p:cNvPr id="26"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57;p29"/>
            <p:cNvGrpSpPr/>
            <p:nvPr/>
          </p:nvGrpSpPr>
          <p:grpSpPr>
            <a:xfrm rot="7200165">
              <a:off x="5229930" y="2804716"/>
              <a:ext cx="585011" cy="585536"/>
              <a:chOff x="1977085" y="811649"/>
              <a:chExt cx="588000" cy="588000"/>
            </a:xfrm>
          </p:grpSpPr>
          <p:sp>
            <p:nvSpPr>
              <p:cNvPr id="24"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22"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23"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extLst>
      <p:ext uri="{BB962C8B-B14F-4D97-AF65-F5344CB8AC3E}">
        <p14:creationId xmlns:p14="http://schemas.microsoft.com/office/powerpoint/2010/main" val="36688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 y="1493008"/>
            <a:ext cx="9144000" cy="1159800"/>
          </a:xfrm>
        </p:spPr>
        <p:txBody>
          <a:bodyPr/>
          <a:lstStyle/>
          <a:p>
            <a:pPr algn="ctr"/>
            <a:r>
              <a:rPr lang="en-US" dirty="0" smtClean="0">
                <a:latin typeface="+mj-lt"/>
              </a:rPr>
              <a:t>CẢM ƠN CÁC EM</a:t>
            </a:r>
            <a:br>
              <a:rPr lang="en-US" dirty="0" smtClean="0">
                <a:latin typeface="+mj-lt"/>
              </a:rPr>
            </a:br>
            <a:r>
              <a:rPr lang="en-US" dirty="0" smtClean="0">
                <a:latin typeface="+mj-lt"/>
              </a:rPr>
              <a:t>ĐÃ LẮNG NGHE BÀI GIẢNG!</a:t>
            </a:r>
            <a:endParaRPr lang="en-US" dirty="0">
              <a:latin typeface="+mj-lt"/>
            </a:endParaRPr>
          </a:p>
        </p:txBody>
      </p:sp>
    </p:spTree>
    <p:extLst>
      <p:ext uri="{BB962C8B-B14F-4D97-AF65-F5344CB8AC3E}">
        <p14:creationId xmlns:p14="http://schemas.microsoft.com/office/powerpoint/2010/main" val="303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2"/>
          <p:cNvSpPr txBox="1">
            <a:spLocks noGrp="1"/>
          </p:cNvSpPr>
          <p:nvPr>
            <p:ph type="subTitle" idx="4294967295"/>
          </p:nvPr>
        </p:nvSpPr>
        <p:spPr>
          <a:xfrm>
            <a:off x="0" y="361447"/>
            <a:ext cx="9144000" cy="605437"/>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dirty="0" smtClean="0">
                <a:solidFill>
                  <a:srgbClr val="FFFFFF"/>
                </a:solidFill>
                <a:latin typeface="+mj-lt"/>
                <a:ea typeface="Roboto Slab"/>
                <a:cs typeface="Roboto Slab"/>
                <a:sym typeface="Roboto Slab"/>
              </a:rPr>
              <a:t>NỘI DUNG BÀI HỌC</a:t>
            </a:r>
            <a:endParaRPr sz="2800" b="1" dirty="0">
              <a:solidFill>
                <a:srgbClr val="FFFFFF"/>
              </a:solidFill>
              <a:latin typeface="+mj-lt"/>
              <a:ea typeface="Roboto Slab"/>
              <a:cs typeface="Roboto Slab"/>
              <a:sym typeface="Roboto Slab"/>
            </a:endParaRPr>
          </a:p>
        </p:txBody>
      </p:sp>
      <p:sp>
        <p:nvSpPr>
          <p:cNvPr id="130" name="Google Shape;130;p22"/>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52" name="Group 51"/>
          <p:cNvGrpSpPr/>
          <p:nvPr/>
        </p:nvGrpSpPr>
        <p:grpSpPr>
          <a:xfrm>
            <a:off x="3138114" y="1083695"/>
            <a:ext cx="2505757" cy="736923"/>
            <a:chOff x="5280660" y="1548384"/>
            <a:chExt cx="1656588" cy="1118616"/>
          </a:xfrm>
          <a:solidFill>
            <a:srgbClr val="92D050"/>
          </a:solidFill>
        </p:grpSpPr>
        <p:sp>
          <p:nvSpPr>
            <p:cNvPr id="53" name="Rounded Rectangle 52"/>
            <p:cNvSpPr/>
            <p:nvPr/>
          </p:nvSpPr>
          <p:spPr>
            <a:xfrm>
              <a:off x="5280660" y="1601724"/>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280660" y="1548384"/>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Up-Down Arrow 54"/>
          <p:cNvSpPr/>
          <p:nvPr/>
        </p:nvSpPr>
        <p:spPr>
          <a:xfrm>
            <a:off x="4155940" y="1874205"/>
            <a:ext cx="370999" cy="597107"/>
          </a:xfrm>
          <a:prstGeom prst="upDownArrow">
            <a:avLst>
              <a:gd name="adj1" fmla="val 53851"/>
              <a:gd name="adj2" fmla="val 52568"/>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91868" y="2509105"/>
            <a:ext cx="951824" cy="966207"/>
            <a:chOff x="5535168" y="3474720"/>
            <a:chExt cx="1144238" cy="1144238"/>
          </a:xfrm>
          <a:solidFill>
            <a:schemeClr val="bg1"/>
          </a:solidFill>
        </p:grpSpPr>
        <p:sp>
          <p:nvSpPr>
            <p:cNvPr id="57" name="Oval 56"/>
            <p:cNvSpPr/>
            <p:nvPr/>
          </p:nvSpPr>
          <p:spPr>
            <a:xfrm>
              <a:off x="5535168" y="3474720"/>
              <a:ext cx="1144238" cy="1144238"/>
            </a:xfrm>
            <a:prstGeom prst="ellipse">
              <a:avLst/>
            </a:prstGeom>
            <a:grp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888512" y="3839066"/>
              <a:ext cx="410688" cy="410688"/>
            </a:xfrm>
            <a:prstGeom prst="ellipse">
              <a:avLst/>
            </a:prstGeom>
            <a:gr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091475" y="3930649"/>
              <a:ext cx="45719" cy="155575"/>
            </a:xfrm>
            <a:prstGeom prst="roundRect">
              <a:avLst/>
            </a:prstGeom>
            <a:grp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6200000">
              <a:off x="6052581" y="4001610"/>
              <a:ext cx="45719" cy="123507"/>
            </a:xfrm>
            <a:prstGeom prst="roundRect">
              <a:avLst/>
            </a:prstGeom>
            <a:grp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3073163" y="1112732"/>
            <a:ext cx="2635658" cy="707886"/>
          </a:xfrm>
          <a:prstGeom prst="rect">
            <a:avLst/>
          </a:prstGeom>
          <a:noFill/>
        </p:spPr>
        <p:txBody>
          <a:bodyPr wrap="none" rtlCol="0">
            <a:spAutoFit/>
          </a:bodyPr>
          <a:lstStyle/>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Các cấp độ tổ chức </a:t>
            </a:r>
          </a:p>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Cơ thể đa bào</a:t>
            </a:r>
            <a:endParaRPr lang="en-US" sz="2000" b="1" dirty="0">
              <a:solidFill>
                <a:srgbClr val="FFFFFF"/>
              </a:solidFill>
              <a:latin typeface="+mj-lt"/>
              <a:ea typeface="Segoe UI bold" panose="020B0802040204020203" pitchFamily="34" charset="0"/>
              <a:cs typeface="Segoe UI bold" panose="020B0802040204020203" pitchFamily="34" charset="0"/>
            </a:endParaRPr>
          </a:p>
        </p:txBody>
      </p:sp>
      <p:sp>
        <p:nvSpPr>
          <p:cNvPr id="77" name="Up-Down Arrow 76"/>
          <p:cNvSpPr/>
          <p:nvPr/>
        </p:nvSpPr>
        <p:spPr>
          <a:xfrm rot="5400000">
            <a:off x="3336026" y="2728952"/>
            <a:ext cx="370999" cy="571851"/>
          </a:xfrm>
          <a:prstGeom prst="upDownArrow">
            <a:avLst>
              <a:gd name="adj1" fmla="val 53851"/>
              <a:gd name="adj2" fmla="val 52568"/>
            </a:avLst>
          </a:prstGeom>
          <a:solidFill>
            <a:schemeClr val="bg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204780" y="2454221"/>
            <a:ext cx="1896057" cy="1065276"/>
          </a:xfrm>
          <a:prstGeom prst="roundRect">
            <a:avLst>
              <a:gd name="adj" fmla="val 10229"/>
            </a:avLst>
          </a:prstGeom>
          <a:solidFill>
            <a:schemeClr val="bg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241336" y="2666062"/>
            <a:ext cx="1794081" cy="707886"/>
          </a:xfrm>
          <a:prstGeom prst="rect">
            <a:avLst/>
          </a:prstGeom>
          <a:noFill/>
        </p:spPr>
        <p:txBody>
          <a:bodyPr wrap="none" rtlCol="0">
            <a:spAutoFit/>
          </a:bodyPr>
          <a:lstStyle/>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Từ tế bào </a:t>
            </a:r>
          </a:p>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tạo thành mô</a:t>
            </a:r>
            <a:endParaRPr lang="en-US" sz="2000" b="1" dirty="0">
              <a:solidFill>
                <a:srgbClr val="FFFFFF"/>
              </a:solidFill>
              <a:latin typeface="+mj-lt"/>
              <a:ea typeface="Segoe UI bold" panose="020B0802040204020203" pitchFamily="34" charset="0"/>
              <a:cs typeface="Segoe UI bold" panose="020B0802040204020203" pitchFamily="34" charset="0"/>
            </a:endParaRPr>
          </a:p>
        </p:txBody>
      </p:sp>
      <p:sp>
        <p:nvSpPr>
          <p:cNvPr id="88" name="Up-Down Arrow 87"/>
          <p:cNvSpPr/>
          <p:nvPr/>
        </p:nvSpPr>
        <p:spPr>
          <a:xfrm>
            <a:off x="4185794" y="3517146"/>
            <a:ext cx="370999" cy="537656"/>
          </a:xfrm>
          <a:prstGeom prst="upDownArrow">
            <a:avLst>
              <a:gd name="adj1" fmla="val 53851"/>
              <a:gd name="adj2" fmla="val 52568"/>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353915" y="4039437"/>
            <a:ext cx="2074155" cy="798028"/>
            <a:chOff x="5280660" y="5413248"/>
            <a:chExt cx="1656588" cy="1118616"/>
          </a:xfrm>
          <a:solidFill>
            <a:schemeClr val="accent1">
              <a:lumMod val="50000"/>
            </a:schemeClr>
          </a:solidFill>
        </p:grpSpPr>
        <p:sp>
          <p:nvSpPr>
            <p:cNvPr id="90" name="Rounded Rectangle 89"/>
            <p:cNvSpPr/>
            <p:nvPr/>
          </p:nvSpPr>
          <p:spPr>
            <a:xfrm>
              <a:off x="5280660" y="5466588"/>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5280660" y="5413248"/>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extBox 91"/>
          <p:cNvSpPr txBox="1"/>
          <p:nvPr/>
        </p:nvSpPr>
        <p:spPr>
          <a:xfrm>
            <a:off x="3287163" y="4167146"/>
            <a:ext cx="2207657" cy="707886"/>
          </a:xfrm>
          <a:prstGeom prst="rect">
            <a:avLst/>
          </a:prstGeom>
          <a:noFill/>
        </p:spPr>
        <p:txBody>
          <a:bodyPr wrap="none" rtlCol="0">
            <a:spAutoFit/>
          </a:bodyPr>
          <a:lstStyle/>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Từ mô tạo thành</a:t>
            </a:r>
          </a:p>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 cơ quan</a:t>
            </a:r>
            <a:endParaRPr lang="en-US" sz="2000" b="1" dirty="0">
              <a:solidFill>
                <a:srgbClr val="FFFFFF"/>
              </a:solidFill>
              <a:latin typeface="+mj-lt"/>
              <a:ea typeface="Segoe UI bold" panose="020B0802040204020203" pitchFamily="34" charset="0"/>
              <a:cs typeface="Segoe UI bold" panose="020B0802040204020203" pitchFamily="34" charset="0"/>
            </a:endParaRPr>
          </a:p>
        </p:txBody>
      </p:sp>
      <p:sp>
        <p:nvSpPr>
          <p:cNvPr id="93" name="Up-Down Arrow 92"/>
          <p:cNvSpPr/>
          <p:nvPr/>
        </p:nvSpPr>
        <p:spPr>
          <a:xfrm rot="5400000">
            <a:off x="5056212" y="2676929"/>
            <a:ext cx="370999" cy="685859"/>
          </a:xfrm>
          <a:prstGeom prst="upDownArrow">
            <a:avLst>
              <a:gd name="adj1" fmla="val 53851"/>
              <a:gd name="adj2" fmla="val 52568"/>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675570" y="2454221"/>
            <a:ext cx="2055265" cy="1071605"/>
          </a:xfrm>
          <a:prstGeom prst="roundRect">
            <a:avLst>
              <a:gd name="adj" fmla="val 10229"/>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615731" y="2479027"/>
            <a:ext cx="2115104" cy="1015663"/>
          </a:xfrm>
          <a:prstGeom prst="rect">
            <a:avLst/>
          </a:prstGeom>
          <a:noFill/>
        </p:spPr>
        <p:txBody>
          <a:bodyPr wrap="square" rtlCol="0">
            <a:spAutoFit/>
          </a:bodyPr>
          <a:lstStyle/>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Từ cơ quan</a:t>
            </a:r>
          </a:p>
          <a:p>
            <a:pPr algn="ctr"/>
            <a:r>
              <a:rPr lang="en-US" sz="2000" b="1" dirty="0" smtClean="0">
                <a:solidFill>
                  <a:srgbClr val="FFFFFF"/>
                </a:solidFill>
                <a:latin typeface="+mj-lt"/>
                <a:ea typeface="Segoe UI bold" panose="020B0802040204020203" pitchFamily="34" charset="0"/>
                <a:cs typeface="Segoe UI bold" panose="020B0802040204020203" pitchFamily="34" charset="0"/>
              </a:rPr>
              <a:t>Tạo thành hệ cơ quan</a:t>
            </a:r>
            <a:endParaRPr lang="en-US" sz="2000" b="1" dirty="0">
              <a:solidFill>
                <a:srgbClr val="FFFFFF"/>
              </a:solidFill>
              <a:latin typeface="+mj-lt"/>
              <a:ea typeface="Segoe UI bold" panose="020B0802040204020203" pitchFamily="34" charset="0"/>
              <a:cs typeface="Segoe UI bold" panose="020B08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barn(inVertical)">
                                      <p:cBhvr>
                                        <p:cTn id="7" dur="5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down)">
                                      <p:cBhvr>
                                        <p:cTn id="15" dur="500"/>
                                        <p:tgtEl>
                                          <p:spTgt spid="5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down)">
                                      <p:cBhvr>
                                        <p:cTn id="21" dur="500"/>
                                        <p:tgtEl>
                                          <p:spTgt spid="9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down)">
                                      <p:cBhvr>
                                        <p:cTn id="24" dur="500"/>
                                        <p:tgtEl>
                                          <p:spTgt spid="8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down)">
                                      <p:cBhvr>
                                        <p:cTn id="27" dur="500"/>
                                        <p:tgtEl>
                                          <p:spTgt spid="92"/>
                                        </p:tgtEl>
                                      </p:cBhvr>
                                    </p:animEffect>
                                  </p:childTnLst>
                                </p:cTn>
                              </p:par>
                              <p:par>
                                <p:cTn id="28" presetID="22" presetClass="entr" presetSubtype="4" fill="hold"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down)">
                                      <p:cBhvr>
                                        <p:cTn id="30" dur="500"/>
                                        <p:tgtEl>
                                          <p:spTgt spid="8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down)">
                                      <p:cBhvr>
                                        <p:cTn id="33" dur="500"/>
                                        <p:tgtEl>
                                          <p:spTgt spid="7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down)">
                                      <p:cBhvr>
                                        <p:cTn id="36" dur="500"/>
                                        <p:tgtEl>
                                          <p:spTgt spid="78"/>
                                        </p:tgtEl>
                                      </p:cBhvr>
                                    </p:animEffect>
                                  </p:childTnLst>
                                </p:cTn>
                              </p:par>
                              <p:par>
                                <p:cTn id="37" presetID="22" presetClass="entr" presetSubtype="4"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down)">
                                      <p:cBhvr>
                                        <p:cTn id="45" dur="500"/>
                                        <p:tgtEl>
                                          <p:spTgt spid="9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wipe(down)">
                                      <p:cBhvr>
                                        <p:cTn id="4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P spid="55" grpId="0" animBg="1"/>
      <p:bldP spid="61" grpId="0"/>
      <p:bldP spid="77" grpId="0" animBg="1"/>
      <p:bldP spid="78" grpId="0" animBg="1"/>
      <p:bldP spid="79" grpId="0"/>
      <p:bldP spid="88" grpId="0" animBg="1"/>
      <p:bldP spid="92" grpId="0"/>
      <p:bldP spid="93" grpId="0" animBg="1"/>
      <p:bldP spid="94" grpId="0" animBg="1"/>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body" idx="1"/>
          </p:nvPr>
        </p:nvSpPr>
        <p:spPr>
          <a:xfrm>
            <a:off x="124691" y="2479195"/>
            <a:ext cx="8894618" cy="61162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600" b="1" i="0" dirty="0" smtClean="0">
                <a:latin typeface="+mj-lt"/>
              </a:rPr>
              <a:t>I. CÁC CẤP TỔ CHỨC CỦA CƠ THỂ ĐA BÀO</a:t>
            </a:r>
            <a:endParaRPr sz="2600" b="1" i="0" dirty="0">
              <a:latin typeface="+mj-lt"/>
            </a:endParaRPr>
          </a:p>
        </p:txBody>
      </p:sp>
      <p:sp>
        <p:nvSpPr>
          <p:cNvPr id="143" name="Google Shape;143;p2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023157" y="628658"/>
            <a:ext cx="6153300" cy="55591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mj-lt"/>
              </a:rPr>
              <a:t>Quan sát Hình 22.1</a:t>
            </a:r>
            <a:endParaRPr dirty="0">
              <a:latin typeface="+mj-lt"/>
            </a:endParaRPr>
          </a:p>
        </p:txBody>
      </p:sp>
      <p:sp>
        <p:nvSpPr>
          <p:cNvPr id="149" name="Google Shape;149;p25"/>
          <p:cNvSpPr txBox="1">
            <a:spLocks noGrp="1"/>
          </p:cNvSpPr>
          <p:nvPr>
            <p:ph type="body" idx="1"/>
          </p:nvPr>
        </p:nvSpPr>
        <p:spPr>
          <a:xfrm>
            <a:off x="2013474" y="1124119"/>
            <a:ext cx="6153300" cy="1147414"/>
          </a:xfrm>
          <a:prstGeom prst="rect">
            <a:avLst/>
          </a:prstGeom>
        </p:spPr>
        <p:txBody>
          <a:bodyPr spcFirstLastPara="1" wrap="square" lIns="91425" tIns="91425" rIns="91425" bIns="91425" anchor="t" anchorCtr="0">
            <a:noAutofit/>
          </a:bodyPr>
          <a:lstStyle/>
          <a:p>
            <a:pPr marL="457200" lvl="0" indent="-381000" algn="just" rtl="0">
              <a:lnSpc>
                <a:spcPts val="2400"/>
              </a:lnSpc>
              <a:spcBef>
                <a:spcPts val="200"/>
              </a:spcBef>
              <a:spcAft>
                <a:spcPts val="200"/>
              </a:spcAft>
              <a:buSzPts val="2400"/>
              <a:buChar char="◍"/>
            </a:pPr>
            <a:r>
              <a:rPr lang="en-US" sz="2000" i="1" dirty="0" smtClean="0">
                <a:solidFill>
                  <a:schemeClr val="bg2">
                    <a:lumMod val="90000"/>
                    <a:lumOff val="10000"/>
                  </a:schemeClr>
                </a:solidFill>
                <a:latin typeface="+mj-lt"/>
              </a:rPr>
              <a:t>Em hãy nêu tên các cấp tổ chức của cơ thể đa bào và thể hiện bằng sơ đồ mối quan hệ giữa các cấp tổ chức từ thấp đến cao. </a:t>
            </a:r>
            <a:endParaRPr sz="2000" i="1" dirty="0">
              <a:solidFill>
                <a:schemeClr val="bg2">
                  <a:lumMod val="90000"/>
                  <a:lumOff val="10000"/>
                </a:schemeClr>
              </a:solidFill>
              <a:latin typeface="+mj-lt"/>
            </a:endParaRPr>
          </a:p>
        </p:txBody>
      </p:sp>
      <p:sp>
        <p:nvSpPr>
          <p:cNvPr id="150" name="Google Shape;150;p2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1020198" y="2331989"/>
            <a:ext cx="7557025" cy="2735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Effect transition="in" filter="barn(inVertical)">
                                      <p:cBhvr>
                                        <p:cTn id="12" dur="500"/>
                                        <p:tgtEl>
                                          <p:spTgt spid="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6"/>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32" name="Freeform 31"/>
          <p:cNvSpPr/>
          <p:nvPr/>
        </p:nvSpPr>
        <p:spPr>
          <a:xfrm>
            <a:off x="3551089" y="437417"/>
            <a:ext cx="1461946"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1. </a:t>
            </a:r>
          </a:p>
          <a:p>
            <a:pPr lvl="0" algn="ctr" defTabSz="1244600">
              <a:lnSpc>
                <a:spcPct val="90000"/>
              </a:lnSpc>
              <a:spcBef>
                <a:spcPct val="0"/>
              </a:spcBef>
              <a:spcAft>
                <a:spcPct val="35000"/>
              </a:spcAft>
            </a:pPr>
            <a:r>
              <a:rPr lang="en-US" sz="2000" b="1" kern="1200" dirty="0" smtClean="0"/>
              <a:t>Tế bào</a:t>
            </a:r>
            <a:endParaRPr lang="en-US" sz="2000" b="1" kern="1200" dirty="0"/>
          </a:p>
        </p:txBody>
      </p:sp>
      <p:sp>
        <p:nvSpPr>
          <p:cNvPr id="33" name="Freeform 32"/>
          <p:cNvSpPr/>
          <p:nvPr/>
        </p:nvSpPr>
        <p:spPr>
          <a:xfrm>
            <a:off x="5289125" y="1519820"/>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4">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2. Mô</a:t>
            </a:r>
            <a:endParaRPr lang="en-US" sz="2000" b="1" kern="1200" dirty="0"/>
          </a:p>
        </p:txBody>
      </p:sp>
      <p:sp>
        <p:nvSpPr>
          <p:cNvPr id="34" name="Freeform 33"/>
          <p:cNvSpPr/>
          <p:nvPr/>
        </p:nvSpPr>
        <p:spPr>
          <a:xfrm rot="17280000">
            <a:off x="5461218" y="2825289"/>
            <a:ext cx="334890" cy="424193"/>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4">
              <a:lumMod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6" tIns="84838" rIns="1"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35" name="Freeform 34"/>
          <p:cNvSpPr/>
          <p:nvPr/>
        </p:nvSpPr>
        <p:spPr>
          <a:xfrm>
            <a:off x="4705474" y="3316113"/>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3.</a:t>
            </a:r>
          </a:p>
          <a:p>
            <a:pPr lvl="0" algn="ctr" defTabSz="1244600">
              <a:lnSpc>
                <a:spcPct val="90000"/>
              </a:lnSpc>
              <a:spcBef>
                <a:spcPct val="0"/>
              </a:spcBef>
              <a:spcAft>
                <a:spcPct val="35000"/>
              </a:spcAft>
            </a:pPr>
            <a:r>
              <a:rPr lang="en-US" sz="2000" b="1" kern="1200" dirty="0" smtClean="0"/>
              <a:t>Cơ quan</a:t>
            </a:r>
            <a:endParaRPr lang="en-US" sz="2000" b="1" kern="1200" dirty="0"/>
          </a:p>
        </p:txBody>
      </p:sp>
      <p:sp>
        <p:nvSpPr>
          <p:cNvPr id="36" name="Freeform 35"/>
          <p:cNvSpPr/>
          <p:nvPr/>
        </p:nvSpPr>
        <p:spPr>
          <a:xfrm>
            <a:off x="4231574" y="3732450"/>
            <a:ext cx="334890" cy="424193"/>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2"/>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9" rIns="1"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37" name="Freeform 36"/>
          <p:cNvSpPr/>
          <p:nvPr/>
        </p:nvSpPr>
        <p:spPr>
          <a:xfrm>
            <a:off x="2816740" y="3316113"/>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3">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4. Hệ cơ quan</a:t>
            </a:r>
            <a:endParaRPr lang="en-US" sz="2800" b="1" kern="1200" dirty="0"/>
          </a:p>
        </p:txBody>
      </p:sp>
      <p:sp>
        <p:nvSpPr>
          <p:cNvPr id="38" name="Freeform 37"/>
          <p:cNvSpPr/>
          <p:nvPr/>
        </p:nvSpPr>
        <p:spPr>
          <a:xfrm>
            <a:off x="2233089" y="1519820"/>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bg2">
              <a:lumMod val="90000"/>
              <a:lumOff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5. </a:t>
            </a:r>
          </a:p>
          <a:p>
            <a:pPr lvl="0" algn="ctr" defTabSz="1244600">
              <a:lnSpc>
                <a:spcPct val="90000"/>
              </a:lnSpc>
              <a:spcBef>
                <a:spcPct val="0"/>
              </a:spcBef>
              <a:spcAft>
                <a:spcPct val="35000"/>
              </a:spcAft>
            </a:pPr>
            <a:r>
              <a:rPr lang="en-US" sz="2000" b="1" kern="1200" dirty="0" smtClean="0"/>
              <a:t>Cơ thể</a:t>
            </a:r>
            <a:endParaRPr lang="en-US" sz="2000" b="1" kern="1200" dirty="0"/>
          </a:p>
        </p:txBody>
      </p:sp>
      <p:sp>
        <p:nvSpPr>
          <p:cNvPr id="39" name="Freeform 38"/>
          <p:cNvSpPr/>
          <p:nvPr/>
        </p:nvSpPr>
        <p:spPr>
          <a:xfrm rot="19440000">
            <a:off x="3450419" y="1386643"/>
            <a:ext cx="334889"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0" y="84838"/>
                </a:moveTo>
                <a:lnTo>
                  <a:pt x="167445" y="84838"/>
                </a:lnTo>
                <a:lnTo>
                  <a:pt x="167445" y="0"/>
                </a:lnTo>
                <a:lnTo>
                  <a:pt x="334889" y="212096"/>
                </a:lnTo>
                <a:lnTo>
                  <a:pt x="167445" y="424192"/>
                </a:lnTo>
                <a:lnTo>
                  <a:pt x="167445" y="339354"/>
                </a:lnTo>
                <a:lnTo>
                  <a:pt x="0" y="339354"/>
                </a:lnTo>
                <a:lnTo>
                  <a:pt x="0" y="84838"/>
                </a:lnTo>
                <a:close/>
              </a:path>
            </a:pathLst>
          </a:custGeom>
          <a:solidFill>
            <a:schemeClr val="bg2">
              <a:lumMod val="90000"/>
              <a:lumOff val="1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838" rIns="100467" bIns="84837" numCol="1" spcCol="1270" anchor="ctr" anchorCtr="0">
            <a:noAutofit/>
          </a:bodyPr>
          <a:lstStyle/>
          <a:p>
            <a:pPr lvl="0" algn="ctr" defTabSz="711200">
              <a:lnSpc>
                <a:spcPct val="90000"/>
              </a:lnSpc>
              <a:spcBef>
                <a:spcPct val="0"/>
              </a:spcBef>
              <a:spcAft>
                <a:spcPct val="35000"/>
              </a:spcAft>
            </a:pPr>
            <a:endParaRPr lang="en-US" sz="1600" kern="1200"/>
          </a:p>
        </p:txBody>
      </p:sp>
      <p:sp>
        <p:nvSpPr>
          <p:cNvPr id="58" name="Freeform 57"/>
          <p:cNvSpPr/>
          <p:nvPr/>
        </p:nvSpPr>
        <p:spPr>
          <a:xfrm rot="2160000">
            <a:off x="4993774" y="1307724"/>
            <a:ext cx="334889"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0" y="84838"/>
                </a:moveTo>
                <a:lnTo>
                  <a:pt x="167445" y="84838"/>
                </a:lnTo>
                <a:lnTo>
                  <a:pt x="167445" y="0"/>
                </a:lnTo>
                <a:lnTo>
                  <a:pt x="334889" y="212096"/>
                </a:lnTo>
                <a:lnTo>
                  <a:pt x="167445" y="424192"/>
                </a:lnTo>
                <a:lnTo>
                  <a:pt x="167445" y="339354"/>
                </a:lnTo>
                <a:lnTo>
                  <a:pt x="0" y="339354"/>
                </a:lnTo>
                <a:lnTo>
                  <a:pt x="0" y="84838"/>
                </a:lnTo>
                <a:close/>
              </a:path>
            </a:pathLst>
          </a:custGeom>
          <a:solidFill>
            <a:schemeClr val="accent1"/>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837" rIns="100467"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59" name="Freeform 58"/>
          <p:cNvSpPr/>
          <p:nvPr/>
        </p:nvSpPr>
        <p:spPr>
          <a:xfrm rot="4320000">
            <a:off x="2858764" y="2888876"/>
            <a:ext cx="334890"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3">
              <a:lumMod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2000"/>
                                        <p:tgtEl>
                                          <p:spTgt spid="5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1)">
                                      <p:cBhvr>
                                        <p:cTn id="13" dur="2000"/>
                                        <p:tgtEl>
                                          <p:spTgt spid="3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1)">
                                      <p:cBhvr>
                                        <p:cTn id="16" dur="2000"/>
                                        <p:tgtEl>
                                          <p:spTgt spid="3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2000"/>
                                        <p:tgtEl>
                                          <p:spTgt spid="3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heel(1)">
                                      <p:cBhvr>
                                        <p:cTn id="22" dur="2000"/>
                                        <p:tgtEl>
                                          <p:spTgt spid="3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heel(1)">
                                      <p:cBhvr>
                                        <p:cTn id="25" dur="2000"/>
                                        <p:tgtEl>
                                          <p:spTgt spid="3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heel(1)">
                                      <p:cBhvr>
                                        <p:cTn id="28" dur="2000"/>
                                        <p:tgtEl>
                                          <p:spTgt spid="5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heel(1)">
                                      <p:cBhvr>
                                        <p:cTn id="31" dur="2000"/>
                                        <p:tgtEl>
                                          <p:spTgt spid="3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heel(1)">
                                      <p:cBhvr>
                                        <p:cTn id="3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27"/>
          <p:cNvSpPr txBox="1">
            <a:spLocks noGrp="1"/>
          </p:cNvSpPr>
          <p:nvPr>
            <p:ph type="title"/>
          </p:nvPr>
        </p:nvSpPr>
        <p:spPr>
          <a:xfrm>
            <a:off x="1928241" y="419302"/>
            <a:ext cx="6153300" cy="5097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mj-lt"/>
              </a:rPr>
              <a:t>Thảo luận và trả lời câu hỏi</a:t>
            </a:r>
            <a:endParaRPr dirty="0">
              <a:latin typeface="+mj-lt"/>
            </a:endParaRPr>
          </a:p>
        </p:txBody>
      </p:sp>
      <p:sp>
        <p:nvSpPr>
          <p:cNvPr id="166" name="Google Shape;166;p2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 Placeholder 1"/>
          <p:cNvSpPr>
            <a:spLocks noGrp="1"/>
          </p:cNvSpPr>
          <p:nvPr>
            <p:ph type="body" idx="1"/>
          </p:nvPr>
        </p:nvSpPr>
        <p:spPr>
          <a:xfrm>
            <a:off x="1928241" y="855878"/>
            <a:ext cx="7076771" cy="1843430"/>
          </a:xfrm>
        </p:spPr>
        <p:txBody>
          <a:bodyPr/>
          <a:lstStyle/>
          <a:p>
            <a:pPr marL="114300" indent="0" algn="just">
              <a:lnSpc>
                <a:spcPts val="2400"/>
              </a:lnSpc>
              <a:spcBef>
                <a:spcPts val="200"/>
              </a:spcBef>
              <a:spcAft>
                <a:spcPts val="200"/>
              </a:spcAft>
              <a:buNone/>
            </a:pPr>
            <a:r>
              <a:rPr lang="en-US" sz="2000" dirty="0" smtClean="0">
                <a:solidFill>
                  <a:schemeClr val="accent4">
                    <a:lumMod val="50000"/>
                  </a:schemeClr>
                </a:solidFill>
                <a:latin typeface="+mj-lt"/>
              </a:rPr>
              <a:t>Quan sát Hình 23.2 và thực hiện các yêu cầu dưới đây:</a:t>
            </a:r>
          </a:p>
          <a:p>
            <a:pPr algn="just">
              <a:lnSpc>
                <a:spcPts val="2400"/>
              </a:lnSpc>
              <a:spcBef>
                <a:spcPts val="200"/>
              </a:spcBef>
              <a:spcAft>
                <a:spcPts val="200"/>
              </a:spcAft>
            </a:pPr>
            <a:r>
              <a:rPr lang="en-US" sz="2000" i="1" dirty="0" smtClean="0">
                <a:solidFill>
                  <a:schemeClr val="accent4">
                    <a:lumMod val="50000"/>
                  </a:schemeClr>
                </a:solidFill>
                <a:latin typeface="+mj-lt"/>
              </a:rPr>
              <a:t>Gọi tên các cấp tổ chức cơ thể tương ứng với các hình từ A đến E cho phù hợp. </a:t>
            </a:r>
          </a:p>
          <a:p>
            <a:pPr algn="just">
              <a:lnSpc>
                <a:spcPts val="2400"/>
              </a:lnSpc>
              <a:spcBef>
                <a:spcPts val="200"/>
              </a:spcBef>
              <a:spcAft>
                <a:spcPts val="200"/>
              </a:spcAft>
            </a:pPr>
            <a:r>
              <a:rPr lang="en-US" sz="2000" i="1" dirty="0" smtClean="0">
                <a:solidFill>
                  <a:schemeClr val="accent4">
                    <a:lumMod val="50000"/>
                  </a:schemeClr>
                </a:solidFill>
                <a:latin typeface="+mj-lt"/>
              </a:rPr>
              <a:t>Nêu tên cơ quan của động vật và thực vật được minh họa ở hình. </a:t>
            </a:r>
            <a:endParaRPr lang="en-US" sz="2000" i="1" dirty="0">
              <a:solidFill>
                <a:schemeClr val="accent4">
                  <a:lumMod val="50000"/>
                </a:schemeClr>
              </a:solidFill>
              <a:latin typeface="+mj-lt"/>
            </a:endParaRPr>
          </a:p>
        </p:txBody>
      </p:sp>
      <p:pic>
        <p:nvPicPr>
          <p:cNvPr id="4" name="Picture 3"/>
          <p:cNvPicPr>
            <a:picLocks noChangeAspect="1"/>
          </p:cNvPicPr>
          <p:nvPr/>
        </p:nvPicPr>
        <p:blipFill>
          <a:blip r:embed="rId3"/>
          <a:stretch>
            <a:fillRect/>
          </a:stretch>
        </p:blipFill>
        <p:spPr>
          <a:xfrm>
            <a:off x="1448411" y="2699308"/>
            <a:ext cx="6964070" cy="2294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arn(inVertical)">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4894" y="1943228"/>
            <a:ext cx="6873362" cy="1977719"/>
          </a:xfrm>
        </p:spPr>
        <p:txBody>
          <a:bodyPr/>
          <a:lstStyle/>
          <a:p>
            <a:pPr>
              <a:lnSpc>
                <a:spcPts val="2500"/>
              </a:lnSpc>
              <a:spcBef>
                <a:spcPts val="200"/>
              </a:spcBef>
              <a:spcAft>
                <a:spcPts val="200"/>
              </a:spcAft>
            </a:pPr>
            <a:r>
              <a:rPr lang="en-US" sz="2000" dirty="0" smtClean="0">
                <a:solidFill>
                  <a:schemeClr val="accent2">
                    <a:lumMod val="90000"/>
                    <a:lumOff val="10000"/>
                  </a:schemeClr>
                </a:solidFill>
                <a:latin typeface="+mn-lt"/>
              </a:rPr>
              <a:t>Các cấp độ tổ chức cơ thể: A (tế bào), B (mô), C (cơ quan), D (hệ cơ quan), E (cơ thể).</a:t>
            </a:r>
          </a:p>
          <a:p>
            <a:pPr>
              <a:lnSpc>
                <a:spcPts val="2500"/>
              </a:lnSpc>
              <a:spcBef>
                <a:spcPts val="200"/>
              </a:spcBef>
              <a:spcAft>
                <a:spcPts val="200"/>
              </a:spcAft>
            </a:pPr>
            <a:r>
              <a:rPr lang="en-US" sz="2000" i="1" dirty="0" smtClean="0">
                <a:solidFill>
                  <a:schemeClr val="accent2">
                    <a:lumMod val="90000"/>
                    <a:lumOff val="10000"/>
                  </a:schemeClr>
                </a:solidFill>
                <a:latin typeface="+mn-lt"/>
              </a:rPr>
              <a:t>T</a:t>
            </a:r>
            <a:r>
              <a:rPr lang="en-US" sz="2000" dirty="0" smtClean="0">
                <a:solidFill>
                  <a:schemeClr val="accent2">
                    <a:lumMod val="90000"/>
                    <a:lumOff val="10000"/>
                  </a:schemeClr>
                </a:solidFill>
                <a:latin typeface="+mn-lt"/>
              </a:rPr>
              <a:t>ên </a:t>
            </a:r>
            <a:r>
              <a:rPr lang="en-US" sz="2000" dirty="0">
                <a:solidFill>
                  <a:schemeClr val="accent2">
                    <a:lumMod val="90000"/>
                    <a:lumOff val="10000"/>
                  </a:schemeClr>
                </a:solidFill>
                <a:latin typeface="+mn-lt"/>
              </a:rPr>
              <a:t>cơ quan của động vật và thực </a:t>
            </a:r>
            <a:r>
              <a:rPr lang="en-US" sz="2000" dirty="0" smtClean="0">
                <a:solidFill>
                  <a:schemeClr val="accent2">
                    <a:lumMod val="90000"/>
                    <a:lumOff val="10000"/>
                  </a:schemeClr>
                </a:solidFill>
                <a:latin typeface="+mn-lt"/>
              </a:rPr>
              <a:t>vật:</a:t>
            </a:r>
          </a:p>
          <a:p>
            <a:pPr>
              <a:lnSpc>
                <a:spcPts val="2500"/>
              </a:lnSpc>
              <a:spcBef>
                <a:spcPts val="200"/>
              </a:spcBef>
              <a:spcAft>
                <a:spcPts val="200"/>
              </a:spcAft>
              <a:buFont typeface="Wingdings" panose="05000000000000000000" pitchFamily="2" charset="2"/>
              <a:buChar char="§"/>
            </a:pPr>
            <a:r>
              <a:rPr lang="en-US" sz="2000" i="1" dirty="0" smtClean="0">
                <a:solidFill>
                  <a:schemeClr val="accent1">
                    <a:lumMod val="50000"/>
                  </a:schemeClr>
                </a:solidFill>
                <a:latin typeface="+mn-lt"/>
              </a:rPr>
              <a:t>Động vật: tế bào, mô, tim, hệ cơ quan, cơ thể. </a:t>
            </a:r>
          </a:p>
          <a:p>
            <a:pPr>
              <a:lnSpc>
                <a:spcPts val="2500"/>
              </a:lnSpc>
              <a:spcBef>
                <a:spcPts val="200"/>
              </a:spcBef>
              <a:spcAft>
                <a:spcPts val="200"/>
              </a:spcAft>
              <a:buFont typeface="Wingdings" panose="05000000000000000000" pitchFamily="2" charset="2"/>
              <a:buChar char="§"/>
            </a:pPr>
            <a:r>
              <a:rPr lang="en-US" sz="2000" i="1" dirty="0" smtClean="0">
                <a:solidFill>
                  <a:schemeClr val="accent1">
                    <a:lumMod val="50000"/>
                  </a:schemeClr>
                </a:solidFill>
                <a:latin typeface="+mj-lt"/>
              </a:rPr>
              <a:t>Thực vật: tế bào, mô, lá, hệ cơ quan, cơ thể. </a:t>
            </a:r>
            <a:endParaRPr lang="en-US" sz="2000" i="1" dirty="0">
              <a:solidFill>
                <a:schemeClr val="accent1">
                  <a:lumMod val="50000"/>
                </a:schemeClr>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6584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1578</Words>
  <PresentationFormat>On-screen Show (16:9)</PresentationFormat>
  <Paragraphs>191</Paragraphs>
  <Slides>35</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Wingdings</vt:lpstr>
      <vt:lpstr>Oxygen</vt:lpstr>
      <vt:lpstr>Arial</vt:lpstr>
      <vt:lpstr>Bellota Text Light</vt:lpstr>
      <vt:lpstr>Roboto</vt:lpstr>
      <vt:lpstr>Roboto Slab</vt:lpstr>
      <vt:lpstr>Segoe UI bold</vt:lpstr>
      <vt:lpstr>Georgia</vt:lpstr>
      <vt:lpstr>Calibri</vt:lpstr>
      <vt:lpstr>Vidaloka</vt:lpstr>
      <vt:lpstr>Ariel template</vt:lpstr>
      <vt:lpstr>BÀI 23: CƠ THỂ ĐA BÀO</vt:lpstr>
      <vt:lpstr>Kiểm tra bài cũ</vt:lpstr>
      <vt:lpstr>Em không thể chiến thắng một trận bóng đá nếu chỉ đá một mình. Trong một đội bóng, mỗi cầu thủ ở các vị trí khác nhau cùng phối hợp trong khi chơi bóng. Trong cơ thể, các tế bào hoạt động theo cách đó. Vậy các tế bào được tổ chức và phối hợp với nhau như thế nào trong cơ thể đa bào?</vt:lpstr>
      <vt:lpstr>PowerPoint Presentation</vt:lpstr>
      <vt:lpstr>PowerPoint Presentation</vt:lpstr>
      <vt:lpstr>Quan sát Hình 22.1</vt:lpstr>
      <vt:lpstr>PowerPoint Presentation</vt:lpstr>
      <vt:lpstr>Thảo luận và trả lời câu hỏi</vt:lpstr>
      <vt:lpstr>PowerPoint Presentation</vt:lpstr>
      <vt:lpstr>PowerPoint Presentation</vt:lpstr>
      <vt:lpstr>Quan sát Hình 23.3, 23.4</vt:lpstr>
      <vt:lpstr>Một số mô ở người và thực vật</vt:lpstr>
      <vt:lpstr>Mở rộng – Mô ở người</vt:lpstr>
      <vt:lpstr>III. TỪ MÔ TẠO THÀNH CƠ QUAN</vt:lpstr>
      <vt:lpstr>PowerPoint Presentation</vt:lpstr>
      <vt:lpstr>PowerPoint Presentation</vt:lpstr>
      <vt:lpstr>Thảo luận và trả lời câu hỏi</vt:lpstr>
      <vt:lpstr>Tên gọi và chức năng của các cơ quan ở thực vật có hoa </vt:lpstr>
      <vt:lpstr>IV. TỪ CƠ QUAN TẠO THÀNH HỆ CƠ QUAN</vt:lpstr>
      <vt:lpstr>PowerPoint Presentation</vt:lpstr>
      <vt:lpstr>Hệ hô hấp (Mũi, phổi, thanh quản, phế quản)  </vt:lpstr>
      <vt:lpstr>Hệ tiêu hóa  (Miệng, thanh quản, cơ hoành, dạ dày,  lá lách, gan, tuyến tụy, ruột non)</vt:lpstr>
      <vt:lpstr>PowerPoint Presentation</vt:lpstr>
      <vt:lpstr>Hệ cơ (Cơ tim, cơ xương, cơ trơn)</vt:lpstr>
      <vt:lpstr>PowerPoint Presentation</vt:lpstr>
      <vt:lpstr>Hệ bài tiết (Thận, niệu đạo, bàng quang, niệu quản</vt:lpstr>
      <vt:lpstr>Hệ nội tiết (tuyến tùng, tuyến yên, tuyến giáp, tuyến ức, tinh hoàn và buồng trứng)</vt:lpstr>
      <vt:lpstr>PowerPoint Presentation</vt:lpstr>
      <vt:lpstr>Các hệ cơ quan chính của thực vật</vt:lpstr>
      <vt:lpstr>TỔNG KẾT KIẾN THỨC BÀI HỌC</vt:lpstr>
      <vt:lpstr>Luyện tập</vt:lpstr>
      <vt:lpstr>Viết sơ đồ thể hiện mối quan hệ  giữa các cấp tổ chức của cơ thể đa bào từ thấp đến cao </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2021-08-08T09:19:11Z</dcterms:modified>
</cp:coreProperties>
</file>